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69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4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8407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45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06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30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53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19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50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51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85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DF840-8C8C-460B-BF74-57A424FCA883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B4188-953C-43AC-B927-33211E5656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58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Arial Black" panose="020B0A04020102020204" pitchFamily="34" charset="0"/>
              </a:rPr>
              <a:t>Le </a:t>
            </a:r>
            <a:r>
              <a:rPr lang="it-IT" dirty="0" smtClean="0">
                <a:latin typeface="Arial Black" panose="020B0A04020102020204" pitchFamily="34" charset="0"/>
              </a:rPr>
              <a:t>più recenti riforme </a:t>
            </a:r>
            <a:r>
              <a:rPr lang="it-IT" dirty="0" smtClean="0">
                <a:latin typeface="Arial Black" panose="020B0A04020102020204" pitchFamily="34" charset="0"/>
              </a:rPr>
              <a:t>del mercato del lavoro</a:t>
            </a:r>
            <a:endParaRPr lang="it-IT" dirty="0">
              <a:latin typeface="Arial Black" panose="020B0A040201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241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latin typeface="Algerian" panose="04020705040A02060702" pitchFamily="82" charset="0"/>
              </a:rPr>
              <a:t>Le riforme del mercato del lavoro ai tempi della crisi (cenni)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it-IT" u="sng" dirty="0">
                <a:latin typeface="Batang" pitchFamily="18" charset="-127"/>
                <a:ea typeface="Batang" pitchFamily="18" charset="-127"/>
              </a:rPr>
              <a:t>Parole d’ordine 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: </a:t>
            </a:r>
            <a:r>
              <a:rPr 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flessibilità e sicurezza</a:t>
            </a:r>
          </a:p>
          <a:p>
            <a:pPr marL="0" indent="0">
              <a:buFont typeface="Arial" charset="0"/>
              <a:buNone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La </a:t>
            </a:r>
            <a:r>
              <a:rPr lang="it-IT" u="sng" dirty="0">
                <a:latin typeface="Batang" pitchFamily="18" charset="-127"/>
                <a:ea typeface="Batang" pitchFamily="18" charset="-127"/>
              </a:rPr>
              <a:t>legge n. 92 del 2012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dichiarata prevalenza del contratto a tempo indeterminato </a:t>
            </a:r>
            <a:r>
              <a:rPr lang="it-IT" dirty="0" smtClean="0">
                <a:latin typeface="Batang" pitchFamily="18" charset="-127"/>
                <a:ea typeface="Batang" pitchFamily="18" charset="-127"/>
              </a:rPr>
              <a:t>;</a:t>
            </a:r>
          </a:p>
          <a:p>
            <a:pPr marL="0" indent="0">
              <a:buNone/>
              <a:defRPr/>
            </a:pPr>
            <a:endParaRPr lang="it-IT" dirty="0">
              <a:latin typeface="Batang" pitchFamily="18" charset="-127"/>
              <a:ea typeface="Batang" pitchFamily="18" charset="-127"/>
            </a:endParaRPr>
          </a:p>
          <a:p>
            <a:pPr>
              <a:buFontTx/>
              <a:buChar char="-"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introduzione di numerose tipologie di contratti </a:t>
            </a:r>
            <a:r>
              <a:rPr lang="it-IT" dirty="0" smtClean="0">
                <a:latin typeface="Batang" pitchFamily="18" charset="-127"/>
                <a:ea typeface="Batang" pitchFamily="18" charset="-127"/>
              </a:rPr>
              <a:t>atipici nel segno del riordino 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(contratto a termine; apprendistato; part-time; lavoro a progetto, contratto a chiamata etc.)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353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0000"/>
                </a:solidFill>
                <a:latin typeface="Algerian" panose="04020705040A02060702" pitchFamily="82" charset="0"/>
              </a:rPr>
              <a:t>Le riforme: la flessibilità in uscita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it-IT" sz="3200" dirty="0"/>
              <a:t> 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licenziamenti per motivi </a:t>
            </a:r>
            <a:r>
              <a:rPr lang="it-IT" b="1" i="1" dirty="0">
                <a:latin typeface="Batang" pitchFamily="18" charset="-127"/>
                <a:ea typeface="Batang" pitchFamily="18" charset="-127"/>
              </a:rPr>
              <a:t>disciplinari, discriminatori ed economici</a:t>
            </a:r>
            <a:r>
              <a:rPr lang="it-IT" b="1" dirty="0">
                <a:latin typeface="Batang" pitchFamily="18" charset="-127"/>
                <a:ea typeface="Batang" pitchFamily="18" charset="-127"/>
              </a:rPr>
              <a:t> 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(</a:t>
            </a:r>
            <a:r>
              <a:rPr lang="it-IT" u="sng" dirty="0">
                <a:latin typeface="Batang" pitchFamily="18" charset="-127"/>
                <a:ea typeface="Batang" pitchFamily="18" charset="-127"/>
              </a:rPr>
              <a:t>art. 1, comma 42, legge n. 92 del 2012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): reintegrazione solo per i primi due</a:t>
            </a:r>
          </a:p>
          <a:p>
            <a:pPr>
              <a:buNone/>
              <a:defRPr/>
            </a:pPr>
            <a:endParaRPr lang="it-IT" dirty="0">
              <a:latin typeface="Batang" pitchFamily="18" charset="-127"/>
              <a:ea typeface="Batang" pitchFamily="18" charset="-127"/>
            </a:endParaRPr>
          </a:p>
          <a:p>
            <a:pPr>
              <a:buFont typeface="Arial" charset="0"/>
              <a:buChar char="•"/>
              <a:defRPr/>
            </a:pPr>
            <a:r>
              <a:rPr lang="it-IT" u="sng" dirty="0">
                <a:latin typeface="Batang" pitchFamily="18" charset="-127"/>
                <a:ea typeface="Batang" pitchFamily="18" charset="-127"/>
              </a:rPr>
              <a:t>Il nuovo art. 18 dello Statuto dei lavoratori:</a:t>
            </a:r>
          </a:p>
          <a:p>
            <a:pPr marL="0" indent="0">
              <a:buFont typeface="Wingdings" pitchFamily="2" charset="2"/>
              <a:buChar char="Ø"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Licenziamenti «</a:t>
            </a:r>
            <a:r>
              <a:rPr 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disciplinari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» : possibilità di reintegro ove «dimostrata l’insussistenza del fatto materiale contestato»</a:t>
            </a:r>
          </a:p>
          <a:p>
            <a:pPr marL="0" indent="0">
              <a:buFont typeface="Wingdings" pitchFamily="2" charset="2"/>
              <a:buChar char="Ø"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Licenziamenti «</a:t>
            </a:r>
            <a:r>
              <a:rPr 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discriminatori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»: possibilità di reintegro</a:t>
            </a:r>
          </a:p>
          <a:p>
            <a:pPr marL="0" indent="0">
              <a:buFont typeface="Wingdings" pitchFamily="2" charset="2"/>
              <a:buChar char="Ø"/>
              <a:defRPr/>
            </a:pPr>
            <a:r>
              <a:rPr lang="it-IT" dirty="0">
                <a:latin typeface="Batang" pitchFamily="18" charset="-127"/>
                <a:ea typeface="Batang" pitchFamily="18" charset="-127"/>
              </a:rPr>
              <a:t>Licenziamenti per motivi «</a:t>
            </a:r>
            <a:r>
              <a:rPr 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economici</a:t>
            </a:r>
            <a:r>
              <a:rPr lang="it-IT" dirty="0">
                <a:latin typeface="Batang" pitchFamily="18" charset="-127"/>
                <a:ea typeface="Batang" pitchFamily="18" charset="-127"/>
              </a:rPr>
              <a:t>» (sempre senza giusta causa): indennizzo legato all’anzianità di servizio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39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solidFill>
                  <a:srgbClr val="FF0000"/>
                </a:solidFill>
                <a:latin typeface="Aharoni" pitchFamily="2" charset="0"/>
                <a:cs typeface="Aharoni" pitchFamily="2" charset="0"/>
              </a:rPr>
              <a:t>Sul cd Jobs </a:t>
            </a:r>
            <a:r>
              <a:rPr lang="it-IT" altLang="it-IT" dirty="0" err="1">
                <a:solidFill>
                  <a:srgbClr val="FF0000"/>
                </a:solidFill>
                <a:latin typeface="Aharoni" pitchFamily="2" charset="0"/>
                <a:cs typeface="Aharoni" pitchFamily="2" charset="0"/>
              </a:rPr>
              <a:t>Act</a:t>
            </a:r>
            <a:r>
              <a:rPr lang="it-IT" altLang="it-IT" dirty="0">
                <a:solidFill>
                  <a:srgbClr val="FF0000"/>
                </a:solidFill>
                <a:latin typeface="Aharoni" pitchFamily="2" charset="0"/>
                <a:cs typeface="Aharoni" pitchFamily="2" charset="0"/>
              </a:rPr>
              <a:t> : cenni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 eaLnBrk="0" fontAlgn="base" hangingPunct="0">
              <a:spcBef>
                <a:spcPts val="576"/>
              </a:spcBef>
              <a:buSzPts val="2400"/>
            </a:pPr>
            <a:r>
              <a:rPr lang="it-IT" b="1" u="sng" dirty="0">
                <a:solidFill>
                  <a:srgbClr val="FF0000"/>
                </a:solidFill>
                <a:latin typeface="Batang"/>
                <a:ea typeface="Batang"/>
              </a:rPr>
              <a:t>La legge delega (legge n. 183 del 2014)</a:t>
            </a:r>
            <a:endParaRPr lang="it-IT" dirty="0"/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a) Ammortizzatori sociali</a:t>
            </a:r>
            <a:endParaRPr lang="it-IT" dirty="0" smtClean="0">
              <a:effectLst/>
            </a:endParaRPr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b) Servizi per il lavoro e per le politiche attive</a:t>
            </a:r>
            <a:endParaRPr lang="it-IT" dirty="0" smtClean="0">
              <a:effectLst/>
            </a:endParaRPr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c) Semplificazione procedure ed adempimenti</a:t>
            </a:r>
            <a:endParaRPr lang="it-IT" dirty="0" smtClean="0">
              <a:effectLst/>
            </a:endParaRPr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d) 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Riordino tipologie contrattuali ed attività ispettiva</a:t>
            </a:r>
            <a:endParaRPr lang="it-IT" i="1" dirty="0" smtClean="0">
              <a:effectLst/>
            </a:endParaRPr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e) Tutela e conciliazione delle esigenze di vita, cura e lavoro</a:t>
            </a:r>
            <a:endParaRPr lang="it-IT" dirty="0" smtClean="0">
              <a:effectLst/>
            </a:endParaRPr>
          </a:p>
          <a:p>
            <a:pPr marL="347472" indent="-347472" eaLnBrk="0" fontAlgn="base" hangingPunct="0">
              <a:spcBef>
                <a:spcPts val="576"/>
              </a:spcBef>
            </a:pPr>
            <a:r>
              <a:rPr lang="it-IT" b="1" u="sng" dirty="0">
                <a:solidFill>
                  <a:srgbClr val="FF0000"/>
                </a:solidFill>
                <a:latin typeface="Batang"/>
                <a:ea typeface="Batang"/>
              </a:rPr>
              <a:t>I decreti attuativi</a:t>
            </a:r>
            <a:endParaRPr lang="it-IT" dirty="0" smtClean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365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 smtClean="0">
                <a:latin typeface="Batang" pitchFamily="18" charset="-127"/>
                <a:ea typeface="Batang" pitchFamily="18" charset="-127"/>
              </a:rPr>
              <a:t>Sul </a:t>
            </a:r>
            <a:r>
              <a:rPr lang="it-IT" altLang="it-IT" b="1" i="1" u="sng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contratto a tutele crescenti </a:t>
            </a:r>
            <a:r>
              <a:rPr lang="it-IT" altLang="it-IT" dirty="0" smtClean="0">
                <a:latin typeface="Batang" pitchFamily="18" charset="-127"/>
                <a:ea typeface="Batang" pitchFamily="18" charset="-127"/>
              </a:rPr>
              <a:t>e sul nuovo regime dei licenziamenti (d.lgs. n. 23 del 2014)</a:t>
            </a:r>
          </a:p>
          <a:p>
            <a:pPr>
              <a:buNone/>
            </a:pPr>
            <a:endParaRPr lang="it-IT" altLang="it-IT" dirty="0" smtClean="0">
              <a:latin typeface="Batang" pitchFamily="18" charset="-127"/>
              <a:ea typeface="Batang" pitchFamily="18" charset="-127"/>
            </a:endParaRPr>
          </a:p>
          <a:p>
            <a:pPr>
              <a:buNone/>
            </a:pPr>
            <a:r>
              <a:rPr lang="it-IT" altLang="it-IT" dirty="0" smtClean="0">
                <a:latin typeface="Batang" pitchFamily="18" charset="-127"/>
                <a:ea typeface="Batang" pitchFamily="18" charset="-127"/>
              </a:rPr>
              <a:t>Gli interventi sulla disciplina dei licenziamenti</a:t>
            </a:r>
          </a:p>
          <a:p>
            <a:r>
              <a:rPr lang="it-IT" altLang="it-IT" dirty="0" smtClean="0">
                <a:latin typeface="Batang" pitchFamily="18" charset="-127"/>
                <a:ea typeface="Batang" pitchFamily="18" charset="-127"/>
              </a:rPr>
              <a:t>La </a:t>
            </a:r>
            <a:r>
              <a:rPr lang="it-IT" altLang="it-IT" b="1" dirty="0" err="1" smtClean="0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. n. 194 del 2018</a:t>
            </a:r>
            <a:endParaRPr lang="it-IT" altLang="it-IT" dirty="0" smtClean="0">
              <a:latin typeface="Batang" pitchFamily="18" charset="-127"/>
              <a:ea typeface="Batang" pitchFamily="18" charset="-127"/>
            </a:endParaRPr>
          </a:p>
          <a:p>
            <a:r>
              <a:rPr lang="it-IT" altLang="it-IT" dirty="0">
                <a:latin typeface="Batang" pitchFamily="18" charset="-127"/>
                <a:ea typeface="Batang" pitchFamily="18" charset="-127"/>
              </a:rPr>
              <a:t> </a:t>
            </a:r>
            <a:r>
              <a:rPr lang="it-IT" altLang="it-IT" dirty="0" smtClean="0">
                <a:latin typeface="Batang" pitchFamily="18" charset="-127"/>
                <a:ea typeface="Batang" pitchFamily="18" charset="-127"/>
              </a:rPr>
              <a:t>La </a:t>
            </a:r>
            <a:r>
              <a:rPr lang="it-IT" altLang="it-IT" b="1" dirty="0" err="1" smtClean="0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. n. 150 del 2020</a:t>
            </a:r>
          </a:p>
          <a:p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La </a:t>
            </a:r>
            <a:r>
              <a:rPr lang="it-IT" altLang="it-IT" b="1" dirty="0" err="1" smtClean="0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. n. 59 del 2021</a:t>
            </a:r>
          </a:p>
          <a:p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La </a:t>
            </a:r>
            <a:r>
              <a:rPr lang="it-IT" altLang="it-IT" b="1" dirty="0" err="1" smtClean="0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 smtClean="0">
                <a:latin typeface="Batang" pitchFamily="18" charset="-127"/>
                <a:ea typeface="Batang" pitchFamily="18" charset="-127"/>
              </a:rPr>
              <a:t>. n. </a:t>
            </a:r>
            <a:r>
              <a:rPr lang="it-IT" altLang="it-IT" b="1" smtClean="0">
                <a:latin typeface="Batang" pitchFamily="18" charset="-127"/>
                <a:ea typeface="Batang" pitchFamily="18" charset="-127"/>
              </a:rPr>
              <a:t>183 del 2022</a:t>
            </a:r>
            <a:endParaRPr lang="it-IT" altLang="it-IT" dirty="0" smtClean="0"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01342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282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5" baseType="lpstr">
      <vt:lpstr>Aharoni</vt:lpstr>
      <vt:lpstr>Algerian</vt:lpstr>
      <vt:lpstr>Arial</vt:lpstr>
      <vt:lpstr>Arial Black</vt:lpstr>
      <vt:lpstr>Batang</vt:lpstr>
      <vt:lpstr>Calibri</vt:lpstr>
      <vt:lpstr>Calibri Light</vt:lpstr>
      <vt:lpstr>Times New Roman</vt:lpstr>
      <vt:lpstr>Wingdings</vt:lpstr>
      <vt:lpstr>Tema di Office</vt:lpstr>
      <vt:lpstr>Le più recenti riforme del mercato del lavoro</vt:lpstr>
      <vt:lpstr>Le riforme del mercato del lavoro ai tempi della crisi (cenni)</vt:lpstr>
      <vt:lpstr>Le riforme: la flessibilità in uscita</vt:lpstr>
      <vt:lpstr>Sul cd Jobs Act : cenni</vt:lpstr>
      <vt:lpstr>segue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riforme del mercato del lavoro</dc:title>
  <dc:creator>Raffaella Niro</dc:creator>
  <cp:lastModifiedBy>Raffaella Niro</cp:lastModifiedBy>
  <cp:revision>11</cp:revision>
  <dcterms:created xsi:type="dcterms:W3CDTF">2020-03-23T19:57:09Z</dcterms:created>
  <dcterms:modified xsi:type="dcterms:W3CDTF">2023-03-21T18:53:13Z</dcterms:modified>
</cp:coreProperties>
</file>