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75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190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103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4899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069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403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570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98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530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8277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4029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CCC95-5B38-4609-854B-A6759D2DD024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176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sz="4900" dirty="0" smtClean="0">
                <a:latin typeface="Bodoni MT Black" panose="02070A03080606020203" pitchFamily="18" charset="0"/>
              </a:rPr>
              <a:t>La disciplina dei rapporti economici in Italia nel vigore dello Statuto albertino</a:t>
            </a:r>
            <a:endParaRPr lang="it-IT" dirty="0">
              <a:latin typeface="Bodoni MT Black" panose="02070A030806060202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La disciplina dei rapporti</a:t>
            </a:r>
          </a:p>
          <a:p>
            <a:r>
              <a:rPr lang="it-IT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Economici dall’Unità d’Italia all’avvento del fascismo</a:t>
            </a:r>
            <a:endParaRPr lang="it-IT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811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Segue: il modello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dell’impresa pubblica e dell’azienda autonoma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Una serie di attività economiche è gestita dai pubblici poteri, che </a:t>
            </a:r>
            <a:r>
              <a:rPr lang="it-IT" b="1" i="1" dirty="0" smtClean="0">
                <a:latin typeface="Bookman Old Style" panose="02050604050505020204" pitchFamily="18" charset="0"/>
              </a:rPr>
              <a:t>ne assumono la titolarità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 smtClean="0">
                <a:latin typeface="Bookman Old Style" panose="02050604050505020204" pitchFamily="18" charset="0"/>
              </a:rPr>
              <a:t> in taluni casi </a:t>
            </a:r>
            <a:r>
              <a:rPr lang="it-IT" u="sng" dirty="0" smtClean="0">
                <a:latin typeface="Bookman Old Style" panose="02050604050505020204" pitchFamily="18" charset="0"/>
              </a:rPr>
              <a:t>in via esclusiva</a:t>
            </a:r>
            <a:r>
              <a:rPr lang="it-IT" dirty="0" smtClean="0">
                <a:latin typeface="Bookman Old Style" panose="02050604050505020204" pitchFamily="18" charset="0"/>
              </a:rPr>
              <a:t>, attraverso le cd “</a:t>
            </a:r>
            <a:r>
              <a:rPr lang="it-IT" b="1" i="1" dirty="0" smtClean="0">
                <a:latin typeface="Bookman Old Style" panose="02050604050505020204" pitchFamily="18" charset="0"/>
              </a:rPr>
              <a:t>amministrazioni autonome</a:t>
            </a:r>
            <a:r>
              <a:rPr lang="it-IT" dirty="0" smtClean="0">
                <a:latin typeface="Bookman Old Style" panose="02050604050505020204" pitchFamily="18" charset="0"/>
              </a:rPr>
              <a:t>” o “</a:t>
            </a:r>
            <a:r>
              <a:rPr lang="it-IT" b="1" i="1" dirty="0" smtClean="0">
                <a:latin typeface="Bookman Old Style" panose="02050604050505020204" pitchFamily="18" charset="0"/>
              </a:rPr>
              <a:t>aziende autonome</a:t>
            </a:r>
            <a:r>
              <a:rPr lang="it-IT" dirty="0" smtClean="0">
                <a:latin typeface="Bookman Old Style" panose="02050604050505020204" pitchFamily="18" charset="0"/>
              </a:rPr>
              <a:t>” (strutture organizzative proprie degli apparati degli enti pubblici territoriali, dotate di </a:t>
            </a:r>
            <a:r>
              <a:rPr lang="it-IT" u="sng" dirty="0" smtClean="0">
                <a:latin typeface="Bookman Old Style" panose="02050604050505020204" pitchFamily="18" charset="0"/>
              </a:rPr>
              <a:t>autonomia gestionale</a:t>
            </a:r>
            <a:r>
              <a:rPr lang="it-IT" dirty="0" smtClean="0">
                <a:latin typeface="Bookman Old Style" panose="02050604050505020204" pitchFamily="18" charset="0"/>
              </a:rPr>
              <a:t>, volte al compimento di attività di produzione di beni e servizi): </a:t>
            </a:r>
          </a:p>
          <a:p>
            <a:pPr marL="0" indent="0">
              <a:buNone/>
            </a:pPr>
            <a:r>
              <a:rPr kumimoji="0" lang="it-IT" altLang="it-IT" sz="32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cs typeface="Arial"/>
              </a:rPr>
              <a:t> </a:t>
            </a:r>
            <a:r>
              <a:rPr kumimoji="0" lang="it-IT" altLang="it-IT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cs typeface="Arial"/>
              </a:rPr>
              <a:t>è </a:t>
            </a:r>
            <a:r>
              <a:rPr lang="it-IT" altLang="it-IT" sz="3200" kern="0" dirty="0">
                <a:solidFill>
                  <a:srgbClr val="000000"/>
                </a:solidFill>
                <a:latin typeface="Bookman Old Style" panose="02050604050505020204" pitchFamily="18" charset="0"/>
                <a:cs typeface="Arial"/>
              </a:rPr>
              <a:t>i</a:t>
            </a:r>
            <a:r>
              <a:rPr kumimoji="0" lang="it-IT" alt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cs typeface="Arial"/>
              </a:rPr>
              <a:t>l “modello” </a:t>
            </a:r>
            <a:r>
              <a:rPr kumimoji="0" lang="it-IT" alt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cs typeface="Aharoni" pitchFamily="2" charset="0"/>
              </a:rPr>
              <a:t>dell’azienda autonoma </a:t>
            </a:r>
            <a:r>
              <a:rPr kumimoji="0" lang="it-IT" alt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cs typeface="Arial"/>
              </a:rPr>
              <a:t>(</a:t>
            </a:r>
            <a:r>
              <a:rPr kumimoji="0" lang="it-IT" altLang="it-IT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cs typeface="Aharoni" pitchFamily="2" charset="0"/>
              </a:rPr>
              <a:t>impresa-organo</a:t>
            </a:r>
            <a:r>
              <a:rPr kumimoji="0" lang="it-IT" alt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cs typeface="Aharoni" pitchFamily="2" charset="0"/>
              </a:rPr>
              <a:t>):</a:t>
            </a:r>
          </a:p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2600" i="1" kern="0" dirty="0" smtClean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           Un </a:t>
            </a:r>
            <a:r>
              <a:rPr lang="it-IT" altLang="it-IT" sz="2600" i="1" kern="0" dirty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organo di un ente </a:t>
            </a:r>
            <a:r>
              <a:rPr lang="it-IT" altLang="it-IT" sz="2600" i="1" kern="0" dirty="0" smtClean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territoriale, </a:t>
            </a:r>
            <a:r>
              <a:rPr lang="it-IT" altLang="it-IT" sz="2600" i="1" kern="0" dirty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pur soggetto alla </a:t>
            </a:r>
            <a:r>
              <a:rPr lang="it-IT" altLang="it-IT" sz="2600" i="1" u="sng" kern="0" dirty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direzione politica </a:t>
            </a:r>
            <a:r>
              <a:rPr lang="it-IT" altLang="it-IT" sz="2600" i="1" kern="0" dirty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dell’ente, godeva dell’applicazione di </a:t>
            </a:r>
            <a:r>
              <a:rPr lang="it-IT" altLang="it-IT" sz="2600" i="1" u="sng" kern="0" dirty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norme derogatorie, in tema di controlli e di attività contrattuale della P.A.</a:t>
            </a:r>
            <a:r>
              <a:rPr lang="it-IT" altLang="it-IT" sz="2600" i="1" kern="0" dirty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, e svolgeva attività di produzione di beni e servizi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dirty="0">
              <a:latin typeface="Bookman Old Style" panose="02050604050505020204" pitchFamily="18" charset="0"/>
            </a:endParaRPr>
          </a:p>
        </p:txBody>
      </p:sp>
      <p:cxnSp>
        <p:nvCxnSpPr>
          <p:cNvPr id="5" name="Connettore 2 4"/>
          <p:cNvCxnSpPr/>
          <p:nvPr/>
        </p:nvCxnSpPr>
        <p:spPr>
          <a:xfrm>
            <a:off x="2789382" y="3879273"/>
            <a:ext cx="0" cy="120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819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I° guerra mondiale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latin typeface="Baskerville Old Face" panose="02020602080505020303" pitchFamily="18" charset="0"/>
              </a:rPr>
              <a:t>Incremento della spesa </a:t>
            </a:r>
            <a:r>
              <a:rPr lang="it-IT" dirty="0" smtClean="0">
                <a:latin typeface="Baskerville Old Face" panose="02020602080505020303" pitchFamily="18" charset="0"/>
              </a:rPr>
              <a:t>pubblica (inflazione e aumento dei prezzi)</a:t>
            </a:r>
            <a:endParaRPr lang="it-IT" dirty="0" smtClean="0">
              <a:latin typeface="Baskerville Old Face" panose="02020602080505020303" pitchFamily="18" charset="0"/>
            </a:endParaRPr>
          </a:p>
          <a:p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>
                <a:latin typeface="Baskerville Old Face" panose="02020602080505020303" pitchFamily="18" charset="0"/>
              </a:rPr>
              <a:t>I</a:t>
            </a:r>
            <a:r>
              <a:rPr lang="it-IT" dirty="0" smtClean="0">
                <a:latin typeface="Baskerville Old Face" panose="02020602080505020303" pitchFamily="18" charset="0"/>
              </a:rPr>
              <a:t>ncremento </a:t>
            </a:r>
            <a:r>
              <a:rPr lang="it-IT" dirty="0" smtClean="0">
                <a:latin typeface="Baskerville Old Face" panose="02020602080505020303" pitchFamily="18" charset="0"/>
              </a:rPr>
              <a:t>degli interventi pubblici nell’attività economica (controllo dei prezzi dei generi alimentari, blocco degli affitti </a:t>
            </a:r>
            <a:r>
              <a:rPr lang="it-IT" dirty="0" smtClean="0">
                <a:latin typeface="Baskerville Old Face" panose="02020602080505020303" pitchFamily="18" charset="0"/>
              </a:rPr>
              <a:t>agrari e dei canoni di locazione)</a:t>
            </a:r>
            <a:endParaRPr lang="it-IT" dirty="0" smtClean="0">
              <a:latin typeface="Baskerville Old Face" panose="02020602080505020303" pitchFamily="18" charset="0"/>
            </a:endParaRPr>
          </a:p>
          <a:p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>
                <a:latin typeface="Baskerville Old Face" panose="02020602080505020303" pitchFamily="18" charset="0"/>
              </a:rPr>
              <a:t>E</a:t>
            </a:r>
            <a:r>
              <a:rPr lang="it-IT" dirty="0" smtClean="0">
                <a:latin typeface="Baskerville Old Face" panose="02020602080505020303" pitchFamily="18" charset="0"/>
              </a:rPr>
              <a:t>spansione </a:t>
            </a:r>
            <a:r>
              <a:rPr lang="it-IT" dirty="0" smtClean="0">
                <a:latin typeface="Baskerville Old Face" panose="02020602080505020303" pitchFamily="18" charset="0"/>
              </a:rPr>
              <a:t>del debito pubblico</a:t>
            </a:r>
          </a:p>
          <a:p>
            <a:r>
              <a:rPr lang="it-IT" dirty="0" smtClean="0">
                <a:latin typeface="Baskerville Old Face" panose="02020602080505020303" pitchFamily="18" charset="0"/>
              </a:rPr>
              <a:t>Crescita della produzione manifatturiera e sua concentrazione</a:t>
            </a:r>
          </a:p>
          <a:p>
            <a:r>
              <a:rPr lang="it-IT" dirty="0" smtClean="0">
                <a:latin typeface="Baskerville Old Face" panose="02020602080505020303" pitchFamily="18" charset="0"/>
              </a:rPr>
              <a:t>Crescita dei grandi gruppi industriali e formazione di oligopoli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769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latin typeface="Bookman Old Style" panose="02050604050505020204" pitchFamily="18" charset="0"/>
              </a:rPr>
              <a:t>Il primo dopoguerra</a:t>
            </a:r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trasformazione di </a:t>
            </a:r>
            <a:r>
              <a:rPr lang="it-IT" u="sng" dirty="0" smtClean="0">
                <a:latin typeface="Baskerville Old Face" panose="02020602080505020303" pitchFamily="18" charset="0"/>
              </a:rPr>
              <a:t>associazioni di categoria in enti pubblici </a:t>
            </a:r>
            <a:r>
              <a:rPr lang="it-IT" dirty="0" smtClean="0">
                <a:latin typeface="Baskerville Old Face" panose="02020602080505020303" pitchFamily="18" charset="0"/>
              </a:rPr>
              <a:t>(opera nazionale combattenti)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incremento della </a:t>
            </a:r>
            <a:r>
              <a:rPr lang="it-IT" u="sng" dirty="0" smtClean="0">
                <a:latin typeface="Baskerville Old Face" panose="02020602080505020303" pitchFamily="18" charset="0"/>
              </a:rPr>
              <a:t>disoccupazione</a:t>
            </a:r>
            <a:r>
              <a:rPr lang="it-IT" dirty="0" smtClean="0">
                <a:latin typeface="Baskerville Old Face" panose="02020602080505020303" pitchFamily="18" charset="0"/>
              </a:rPr>
              <a:t>, conflittualità sociale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introduzione del </a:t>
            </a:r>
            <a:r>
              <a:rPr lang="it-IT" u="sng" dirty="0" smtClean="0">
                <a:latin typeface="Baskerville Old Face" panose="02020602080505020303" pitchFamily="18" charset="0"/>
              </a:rPr>
              <a:t>principio di progressività dell’imposizione </a:t>
            </a:r>
            <a:r>
              <a:rPr lang="it-IT" dirty="0" smtClean="0">
                <a:latin typeface="Baskerville Old Face" panose="02020602080505020303" pitchFamily="18" charset="0"/>
              </a:rPr>
              <a:t>sui redditi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u="sng" dirty="0" smtClean="0">
                <a:latin typeface="Baskerville Old Face" panose="02020602080505020303" pitchFamily="18" charset="0"/>
              </a:rPr>
              <a:t>riduzione della giornata lavorativa a otto ore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u="sng" dirty="0" smtClean="0">
                <a:latin typeface="Baskerville Old Face" panose="02020602080505020303" pitchFamily="18" charset="0"/>
              </a:rPr>
              <a:t>assicurazione obbligatoria contro la disoccupazione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u="sng" dirty="0" smtClean="0">
                <a:latin typeface="Baskerville Old Face" panose="02020602080505020303" pitchFamily="18" charset="0"/>
              </a:rPr>
              <a:t>misure previdenziali per invalidità e vecchiaia e a favore della maternità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54306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>
                <a:latin typeface="Bookman Old Style" panose="02050604050505020204" pitchFamily="18" charset="0"/>
              </a:rPr>
              <a:t> </a:t>
            </a:r>
            <a:r>
              <a:rPr lang="it-IT" sz="3600" dirty="0" smtClean="0">
                <a:latin typeface="Bookman Old Style" panose="02050604050505020204" pitchFamily="18" charset="0"/>
              </a:rPr>
              <a:t>   dopo l’Unità d’Italia : il contesto istituzionale </a:t>
            </a:r>
            <a:endParaRPr lang="it-IT" sz="36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lo Statuto albertino:</a:t>
            </a:r>
            <a:r>
              <a:rPr lang="it-IT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i="1" dirty="0" smtClean="0">
                <a:latin typeface="Bookman Old Style" panose="02050604050505020204" pitchFamily="18" charset="0"/>
              </a:rPr>
              <a:t>pone fra i “diritti e doveri dei cittadini”, accanto alle classiche libertà civili (la libertà individuale, la libertà di domicilio, la libertà di stampa), il </a:t>
            </a:r>
            <a:r>
              <a:rPr lang="it-IT" b="1" i="1" u="sng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riconoscimento e la tutela di “tutte le proprietà”, nel limite del rispetto dell’ «interesse pubblico legalmente accertato» (art.29);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i="1" dirty="0" smtClean="0">
                <a:latin typeface="Bookman Old Style" panose="02050604050505020204" pitchFamily="18" charset="0"/>
              </a:rPr>
              <a:t>riconoscimento </a:t>
            </a:r>
            <a:r>
              <a:rPr lang="it-IT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implicito della libertà  economica </a:t>
            </a:r>
            <a:r>
              <a:rPr lang="it-IT" i="1" dirty="0" smtClean="0">
                <a:latin typeface="Bookman Old Style" panose="02050604050505020204" pitchFamily="18" charset="0"/>
              </a:rPr>
              <a:t>nella proclamazione del diritto di proprietà</a:t>
            </a:r>
          </a:p>
          <a:p>
            <a:pPr marL="0" indent="0">
              <a:buNone/>
            </a:pPr>
            <a:endParaRPr lang="it-IT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006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 smtClean="0">
                <a:latin typeface="Bookman Old Style" panose="02050604050505020204" pitchFamily="18" charset="0"/>
              </a:rPr>
              <a:t>Il contesto economico dell’unificazione</a:t>
            </a:r>
            <a:endParaRPr lang="it-IT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u="sng" dirty="0" smtClean="0">
                <a:latin typeface="Bookman Old Style" panose="02050604050505020204" pitchFamily="18" charset="0"/>
              </a:rPr>
              <a:t>La situazione economica</a:t>
            </a:r>
            <a:r>
              <a:rPr lang="it-IT" sz="2000" dirty="0" smtClean="0">
                <a:latin typeface="Bookman Old Style" panose="020506040505050202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dirty="0" smtClean="0">
                <a:latin typeface="Bookman Old Style" panose="02050604050505020204" pitchFamily="18" charset="0"/>
              </a:rPr>
              <a:t>Arretratezza economica e culturale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dirty="0" smtClean="0">
                <a:latin typeface="Bookman Old Style" panose="02050604050505020204" pitchFamily="18" charset="0"/>
              </a:rPr>
              <a:t>Elevato tasso di analfabetismo</a:t>
            </a:r>
          </a:p>
          <a:p>
            <a:pPr marL="0" indent="0">
              <a:buNone/>
            </a:pPr>
            <a:r>
              <a:rPr lang="it-IT" sz="2000" b="1" i="1" dirty="0" smtClean="0">
                <a:latin typeface="Bookman Old Style" panose="02050604050505020204" pitchFamily="18" charset="0"/>
              </a:rPr>
              <a:t>Nel Sud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000" i="1" dirty="0">
                <a:latin typeface="Bookman Old Style" panose="02050604050505020204" pitchFamily="18" charset="0"/>
              </a:rPr>
              <a:t> </a:t>
            </a:r>
            <a:r>
              <a:rPr lang="it-IT" sz="2000" i="1" dirty="0" smtClean="0">
                <a:latin typeface="Bookman Old Style" panose="02050604050505020204" pitchFamily="18" charset="0"/>
              </a:rPr>
              <a:t>agricoltura di consumo, economia di sussistenza, latifondo, arretratezza dei trasporti </a:t>
            </a:r>
          </a:p>
          <a:p>
            <a:pPr marL="0" indent="0">
              <a:buNone/>
            </a:pPr>
            <a:r>
              <a:rPr lang="it-IT" sz="2000" b="1" i="1" dirty="0" smtClean="0">
                <a:latin typeface="Bookman Old Style" panose="02050604050505020204" pitchFamily="18" charset="0"/>
              </a:rPr>
              <a:t>Nel Nord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000" b="1" i="1" dirty="0">
                <a:latin typeface="Bookman Old Style" panose="02050604050505020204" pitchFamily="18" charset="0"/>
              </a:rPr>
              <a:t> </a:t>
            </a:r>
            <a:r>
              <a:rPr lang="it-IT" sz="2000" i="1" dirty="0" smtClean="0">
                <a:latin typeface="Bookman Old Style" panose="02050604050505020204" pitchFamily="18" charset="0"/>
              </a:rPr>
              <a:t>sistemazioni idrauliche, trasformazioni fondiarie, introduzione di nuove colture (già preunitarie), ma investimenti limitati e ridotta industrializzazione           quadro «precapitalistico»</a:t>
            </a:r>
            <a:endParaRPr lang="it-IT" sz="2000" i="1" dirty="0">
              <a:latin typeface="Bookman Old Style" panose="02050604050505020204" pitchFamily="18" charset="0"/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9750391" y="4754879"/>
            <a:ext cx="548640" cy="567891"/>
          </a:xfrm>
          <a:prstGeom prst="rightArrow">
            <a:avLst>
              <a:gd name="adj1" fmla="val 50000"/>
              <a:gd name="adj2" fmla="val 482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116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i="1" dirty="0" smtClean="0">
                <a:latin typeface="Bookman Old Style" panose="02050604050505020204" pitchFamily="18" charset="0"/>
              </a:rPr>
              <a:t>Le misure della destra storica </a:t>
            </a:r>
            <a:r>
              <a:rPr lang="it-IT" sz="3200" dirty="0" smtClean="0">
                <a:latin typeface="Bookman Old Style" panose="02050604050505020204" pitchFamily="18" charset="0"/>
              </a:rPr>
              <a:t>(Sella, Scialoja, </a:t>
            </a:r>
            <a:r>
              <a:rPr lang="it-IT" sz="3200" dirty="0" err="1" smtClean="0">
                <a:latin typeface="Bookman Old Style" panose="02050604050505020204" pitchFamily="18" charset="0"/>
              </a:rPr>
              <a:t>Minghetti</a:t>
            </a:r>
            <a:r>
              <a:rPr lang="it-IT" sz="3200" dirty="0" smtClean="0">
                <a:latin typeface="Bookman Old Style" panose="02050604050505020204" pitchFamily="18" charset="0"/>
              </a:rPr>
              <a:t>)</a:t>
            </a:r>
            <a:endParaRPr lang="it-IT" sz="32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44098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Politica economica «liberistica» in tema di </a:t>
            </a:r>
            <a:r>
              <a:rPr lang="it-IT" b="1" i="1" dirty="0" smtClean="0">
                <a:latin typeface="Bookman Old Style" panose="02050604050505020204" pitchFamily="18" charset="0"/>
              </a:rPr>
              <a:t>Tariffe doganali </a:t>
            </a:r>
            <a:r>
              <a:rPr lang="it-IT" dirty="0" smtClean="0">
                <a:latin typeface="Bookman Old Style" panose="02050604050505020204" pitchFamily="18" charset="0"/>
              </a:rPr>
              <a:t>(ridotte)</a:t>
            </a:r>
            <a:endParaRPr lang="it-IT" b="1" i="1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(commercio internazionale per i prodotti agricoli e industrie agricole);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Dazi interni </a:t>
            </a:r>
            <a:r>
              <a:rPr lang="it-IT" dirty="0" smtClean="0">
                <a:latin typeface="Bookman Old Style" panose="02050604050505020204" pitchFamily="18" charset="0"/>
              </a:rPr>
              <a:t>e imposte di fabbricazione: </a:t>
            </a:r>
            <a:r>
              <a:rPr lang="it-IT" b="1" i="1" dirty="0" smtClean="0">
                <a:latin typeface="Bookman Old Style" panose="02050604050505020204" pitchFamily="18" charset="0"/>
              </a:rPr>
              <a:t>compressione dei consumi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Aumento della </a:t>
            </a:r>
            <a:r>
              <a:rPr lang="it-IT" b="1" i="1" dirty="0" smtClean="0">
                <a:latin typeface="Bookman Old Style" panose="02050604050505020204" pitchFamily="18" charset="0"/>
              </a:rPr>
              <a:t>spesa pubblica</a:t>
            </a:r>
            <a:r>
              <a:rPr lang="it-IT" dirty="0" smtClean="0">
                <a:latin typeface="Bookman Old Style" panose="02050604050505020204" pitchFamily="18" charset="0"/>
              </a:rPr>
              <a:t>: dal 12% al 18% (1880) (spese militari, rete infrastrutturale, debito pubblico </a:t>
            </a:r>
            <a:r>
              <a:rPr lang="it-IT" dirty="0" err="1" smtClean="0">
                <a:latin typeface="Bookman Old Style" panose="02050604050505020204" pitchFamily="18" charset="0"/>
              </a:rPr>
              <a:t>pre</a:t>
            </a:r>
            <a:r>
              <a:rPr lang="it-IT" dirty="0" smtClean="0">
                <a:latin typeface="Bookman Old Style" panose="02050604050505020204" pitchFamily="18" charset="0"/>
              </a:rPr>
              <a:t>-unitario)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Utilizzo del cd costo forzoso</a:t>
            </a:r>
            <a:r>
              <a:rPr lang="it-IT" dirty="0" smtClean="0">
                <a:latin typeface="Bookman Old Style" panose="02050604050505020204" pitchFamily="18" charset="0"/>
              </a:rPr>
              <a:t>: la banche emettono carta moneta a prescindere dalla conversione in metallo pregiato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Opere pubbliche </a:t>
            </a:r>
            <a:r>
              <a:rPr lang="it-IT" dirty="0" smtClean="0">
                <a:latin typeface="Bookman Old Style" panose="02050604050505020204" pitchFamily="18" charset="0"/>
              </a:rPr>
              <a:t>: legge di unificazione amministrativa, n. 2248 del 1865 (ripartizione delle spese tra Stato, Province e Comuni)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Estensione dell’istruzione elementare </a:t>
            </a:r>
            <a:r>
              <a:rPr lang="it-IT" dirty="0" smtClean="0">
                <a:latin typeface="Bookman Old Style" panose="02050604050505020204" pitchFamily="18" charset="0"/>
              </a:rPr>
              <a:t>su tutto il territorio nazionale, con finanziamenti ai Comuni (legge Casati n. 3725 del 1859)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Espropriazione dell’asse ecclesiastico e privatizzazione terre demaniali e comunali</a:t>
            </a:r>
            <a:r>
              <a:rPr lang="it-IT" dirty="0" smtClean="0">
                <a:latin typeface="Bookman Old Style" panose="02050604050505020204" pitchFamily="18" charset="0"/>
              </a:rPr>
              <a:t>: risanamento dei bilanci</a:t>
            </a:r>
          </a:p>
        </p:txBody>
      </p:sp>
    </p:spTree>
    <p:extLst>
      <p:ext uri="{BB962C8B-B14F-4D97-AF65-F5344CB8AC3E}">
        <p14:creationId xmlns:p14="http://schemas.microsoft.com/office/powerpoint/2010/main" val="854558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segue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56117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buSzPts val="1500"/>
              <a:buFont typeface="Symbol" panose="05050102010706020507" pitchFamily="18" charset="2"/>
              <a:buChar char="-"/>
            </a:pPr>
            <a:r>
              <a:rPr lang="it-IT" sz="2000" dirty="0">
                <a:solidFill>
                  <a:srgbClr val="000000"/>
                </a:solidFill>
                <a:latin typeface="Bookman Old Style" panose="02050604050505020204" pitchFamily="18" charset="0"/>
              </a:rPr>
              <a:t>Unificazione della </a:t>
            </a:r>
            <a:r>
              <a:rPr lang="it-IT" sz="20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contabilità pubblica </a:t>
            </a:r>
            <a:r>
              <a:rPr lang="it-IT" sz="2000" dirty="0">
                <a:solidFill>
                  <a:srgbClr val="000000"/>
                </a:solidFill>
                <a:latin typeface="Bookman Old Style" panose="02050604050505020204" pitchFamily="18" charset="0"/>
              </a:rPr>
              <a:t>(1869)</a:t>
            </a:r>
            <a:endParaRPr lang="it-IT" sz="2000" dirty="0"/>
          </a:p>
          <a:p>
            <a:pPr>
              <a:buFontTx/>
              <a:buChar char="-"/>
            </a:pPr>
            <a:r>
              <a:rPr lang="it-IT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Ammodernamento </a:t>
            </a:r>
            <a:r>
              <a:rPr lang="it-IT" sz="20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sistema tributario </a:t>
            </a:r>
            <a:r>
              <a:rPr lang="it-IT" sz="2000" dirty="0">
                <a:solidFill>
                  <a:srgbClr val="000000"/>
                </a:solidFill>
                <a:latin typeface="Bookman Old Style" panose="02050604050505020204" pitchFamily="18" charset="0"/>
              </a:rPr>
              <a:t>(nel 1864 è introdotta l’imposta sulla ricchezza mobile) e aumento del </a:t>
            </a:r>
            <a:r>
              <a:rPr lang="it-IT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prelievo</a:t>
            </a:r>
          </a:p>
          <a:p>
            <a:pPr>
              <a:buFontTx/>
              <a:buChar char="-"/>
            </a:pPr>
            <a:r>
              <a:rPr lang="it-IT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Codificazione della disciplina dei rapporti fra privati : </a:t>
            </a:r>
            <a:r>
              <a:rPr lang="it-IT" sz="2000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codice civile, commerciale e di procedura civile (1865)</a:t>
            </a:r>
          </a:p>
          <a:p>
            <a:pPr>
              <a:buFontTx/>
              <a:buChar char="-"/>
            </a:pPr>
            <a:r>
              <a:rPr lang="it-IT" sz="20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riscatto delle ferrovie dai gestori privati e separazione amministrativa e finanziaria della rete italiana da quella austriaca (1876)</a:t>
            </a:r>
          </a:p>
          <a:p>
            <a:pPr>
              <a:buFontTx/>
              <a:buChar char="-"/>
            </a:pPr>
            <a:r>
              <a:rPr lang="it-IT" sz="2000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Eliminazione della possibilità della «convertibilità monetaria» per debito internazionale</a:t>
            </a:r>
            <a:endParaRPr lang="it-IT" sz="2000" b="1" dirty="0" smtClean="0">
              <a:solidFill>
                <a:srgbClr val="000000"/>
              </a:solidFill>
              <a:effectLst/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it-IT" dirty="0" smtClean="0">
                <a:latin typeface="Lucida Calligraphy" panose="03010101010101010101" pitchFamily="66" charset="0"/>
              </a:rPr>
              <a:t>Fra dirigismo economico e liberismo doganale</a:t>
            </a:r>
          </a:p>
          <a:p>
            <a:pPr marL="0" indent="0">
              <a:buNone/>
            </a:pPr>
            <a:r>
              <a:rPr lang="it-IT" i="1" u="sng" dirty="0" smtClean="0">
                <a:effectLst/>
                <a:latin typeface="Bookman Old Style" panose="02050604050505020204" pitchFamily="18" charset="0"/>
              </a:rPr>
              <a:t>Qualche problema</a:t>
            </a:r>
            <a:r>
              <a:rPr lang="it-IT" i="1" dirty="0" smtClean="0">
                <a:effectLst/>
                <a:latin typeface="Bookman Old Style" panose="020506040505050202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it-IT" i="1" dirty="0" smtClean="0">
                <a:latin typeface="Bookman Old Style" panose="02050604050505020204" pitchFamily="18" charset="0"/>
              </a:rPr>
              <a:t>E il pareggio di bilancio? </a:t>
            </a:r>
            <a:r>
              <a:rPr lang="it-IT" i="1" dirty="0" smtClean="0">
                <a:effectLst/>
                <a:latin typeface="Bookman Old Style" panose="02050604050505020204" pitchFamily="18" charset="0"/>
              </a:rPr>
              <a:t>Compressione fiscale           crisi del governo</a:t>
            </a:r>
            <a:endParaRPr lang="it-IT" i="1" dirty="0"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5" name="Connettore 2 4"/>
          <p:cNvCxnSpPr/>
          <p:nvPr/>
        </p:nvCxnSpPr>
        <p:spPr>
          <a:xfrm flipV="1">
            <a:off x="8604985" y="5380522"/>
            <a:ext cx="875899" cy="19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8558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 smtClean="0">
                <a:latin typeface="Bookman Old Style" panose="02050604050505020204" pitchFamily="18" charset="0"/>
              </a:rPr>
              <a:t>L’avvento della sinistra storica </a:t>
            </a:r>
            <a:endParaRPr lang="it-IT" sz="32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u="sng" dirty="0" smtClean="0">
                <a:latin typeface="Bookman Old Style" panose="02050604050505020204" pitchFamily="18" charset="0"/>
              </a:rPr>
              <a:t>Legge Coppino (1877): </a:t>
            </a:r>
            <a:r>
              <a:rPr lang="it-IT" b="1" u="sng" dirty="0" smtClean="0">
                <a:latin typeface="Bookman Old Style" panose="02050604050505020204" pitchFamily="18" charset="0"/>
              </a:rPr>
              <a:t>istruzione elementare obbligatoria (</a:t>
            </a:r>
            <a:r>
              <a:rPr lang="it-IT" dirty="0" smtClean="0">
                <a:latin typeface="Bookman Old Style" panose="02050604050505020204" pitchFamily="18" charset="0"/>
              </a:rPr>
              <a:t>senza sottrarre il servizio ai Comuni)</a:t>
            </a:r>
            <a:endParaRPr lang="it-IT" b="1" u="sng" dirty="0" smtClean="0">
              <a:latin typeface="Bookman Old Style" panose="02050604050505020204" pitchFamily="18" charset="0"/>
            </a:endParaRPr>
          </a:p>
          <a:p>
            <a:r>
              <a:rPr lang="it-IT" b="1" u="sng" dirty="0" smtClean="0">
                <a:latin typeface="Bookman Old Style" panose="02050604050505020204" pitchFamily="18" charset="0"/>
              </a:rPr>
              <a:t>Chiusura protezionistica e tariffa doganale </a:t>
            </a:r>
            <a:r>
              <a:rPr lang="it-IT" dirty="0" smtClean="0">
                <a:latin typeface="Bookman Old Style" panose="02050604050505020204" pitchFamily="18" charset="0"/>
              </a:rPr>
              <a:t>(1887) : esito </a:t>
            </a:r>
            <a:r>
              <a:rPr lang="it-IT" b="1" dirty="0" smtClean="0">
                <a:latin typeface="Bookman Old Style" panose="02050604050505020204" pitchFamily="18" charset="0"/>
              </a:rPr>
              <a:t>di crisi agraria internazionale</a:t>
            </a:r>
            <a:r>
              <a:rPr lang="it-IT" dirty="0" smtClean="0">
                <a:latin typeface="Bookman Old Style" panose="02050604050505020204" pitchFamily="18" charset="0"/>
              </a:rPr>
              <a:t>, dazi introdotti da Francia, Germania e Austria (alleanza con </a:t>
            </a:r>
            <a:r>
              <a:rPr lang="it-IT" dirty="0">
                <a:latin typeface="Bookman Old Style" panose="02050604050505020204" pitchFamily="18" charset="0"/>
              </a:rPr>
              <a:t>G</a:t>
            </a:r>
            <a:r>
              <a:rPr lang="it-IT" dirty="0" smtClean="0">
                <a:latin typeface="Bookman Old Style" panose="02050604050505020204" pitchFamily="18" charset="0"/>
              </a:rPr>
              <a:t>ermania e  Austria-</a:t>
            </a:r>
            <a:r>
              <a:rPr lang="it-IT" dirty="0">
                <a:latin typeface="Bookman Old Style" panose="02050604050505020204" pitchFamily="18" charset="0"/>
              </a:rPr>
              <a:t>U</a:t>
            </a:r>
            <a:r>
              <a:rPr lang="it-IT" dirty="0" smtClean="0">
                <a:latin typeface="Bookman Old Style" panose="02050604050505020204" pitchFamily="18" charset="0"/>
              </a:rPr>
              <a:t>ngheria: 1882)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avvio di </a:t>
            </a:r>
            <a:r>
              <a:rPr lang="it-IT" u="sng" dirty="0" smtClean="0">
                <a:latin typeface="Bookman Old Style" panose="02050604050505020204" pitchFamily="18" charset="0"/>
              </a:rPr>
              <a:t>un’industria pesante nazionale</a:t>
            </a:r>
          </a:p>
          <a:p>
            <a:pPr marL="0" indent="0">
              <a:buNone/>
            </a:pPr>
            <a:r>
              <a:rPr lang="it-IT" b="1" dirty="0" smtClean="0">
                <a:latin typeface="Bookman Old Style" panose="02050604050505020204" pitchFamily="18" charset="0"/>
              </a:rPr>
              <a:t>Dilatazione delle funzioni statali</a:t>
            </a:r>
            <a:r>
              <a:rPr lang="it-IT" dirty="0" smtClean="0">
                <a:latin typeface="Bookman Old Style" panose="020506040505050202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Realizzazione di </a:t>
            </a:r>
            <a:r>
              <a:rPr lang="it-IT" b="1" i="1" dirty="0" smtClean="0">
                <a:latin typeface="Bookman Old Style" panose="02050604050505020204" pitchFamily="18" charset="0"/>
              </a:rPr>
              <a:t>infrastrutture</a:t>
            </a:r>
            <a:r>
              <a:rPr lang="it-IT" dirty="0" smtClean="0">
                <a:latin typeface="Bookman Old Style" panose="02050604050505020204" pitchFamily="18" charset="0"/>
              </a:rPr>
              <a:t> (finanziate con debito assunto sul mercato internazionale)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nazionalizzazione della </a:t>
            </a:r>
            <a:r>
              <a:rPr lang="it-IT" b="1" i="1" dirty="0" smtClean="0">
                <a:latin typeface="Bookman Old Style" panose="02050604050505020204" pitchFamily="18" charset="0"/>
              </a:rPr>
              <a:t>rete ferroviaria </a:t>
            </a:r>
            <a:r>
              <a:rPr lang="it-IT" dirty="0" smtClean="0">
                <a:latin typeface="Bookman Old Style" panose="02050604050505020204" pitchFamily="18" charset="0"/>
              </a:rPr>
              <a:t>(1885)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Interventi di </a:t>
            </a:r>
            <a:r>
              <a:rPr lang="it-IT" b="1" i="1" dirty="0" smtClean="0">
                <a:latin typeface="Bookman Old Style" panose="02050604050505020204" pitchFamily="18" charset="0"/>
              </a:rPr>
              <a:t>risanamento urbano  </a:t>
            </a:r>
            <a:r>
              <a:rPr lang="it-IT" dirty="0" smtClean="0">
                <a:latin typeface="Bookman Old Style" panose="02050604050505020204" pitchFamily="18" charset="0"/>
              </a:rPr>
              <a:t>(</a:t>
            </a:r>
            <a:r>
              <a:rPr lang="it-IT" u="sng" dirty="0" smtClean="0">
                <a:latin typeface="Bookman Old Style" panose="02050604050505020204" pitchFamily="18" charset="0"/>
              </a:rPr>
              <a:t>legge 1885 sulla città di Napoli</a:t>
            </a:r>
            <a:r>
              <a:rPr lang="it-IT" dirty="0" smtClean="0">
                <a:latin typeface="Bookman Old Style" panose="02050604050505020204" pitchFamily="18" charset="0"/>
              </a:rPr>
              <a:t>), comprensivi di </a:t>
            </a:r>
            <a:r>
              <a:rPr lang="it-IT" u="sng" dirty="0" smtClean="0">
                <a:latin typeface="Bookman Old Style" panose="02050604050505020204" pitchFamily="18" charset="0"/>
              </a:rPr>
              <a:t>espropriazioni </a:t>
            </a:r>
            <a:r>
              <a:rPr lang="it-IT" dirty="0" smtClean="0">
                <a:latin typeface="Bookman Old Style" panose="02050604050505020204" pitchFamily="18" charset="0"/>
              </a:rPr>
              <a:t>(e lo Statuto albertino?)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Legislazione sulle cd </a:t>
            </a:r>
            <a:r>
              <a:rPr lang="it-IT" b="1" i="1" u="sng" dirty="0" smtClean="0">
                <a:latin typeface="Bookman Old Style" panose="02050604050505020204" pitchFamily="18" charset="0"/>
              </a:rPr>
              <a:t>opere pie </a:t>
            </a:r>
            <a:r>
              <a:rPr lang="it-IT" dirty="0" smtClean="0">
                <a:latin typeface="Bookman Old Style" panose="02050604050505020204" pitchFamily="18" charset="0"/>
              </a:rPr>
              <a:t>(controllo patrimoniale, contabile e finanziario dello Stato nel settore dell’assistenza e beneficenza)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1877: istituzione del Ministero del Tesoro e delle Finanze 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1877: codice della marina mercantile; 1882: codice del commercio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1878: istituzione del Ministero unico dell’agricoltura, dell’industria e del commercio </a:t>
            </a:r>
            <a:r>
              <a:rPr lang="it-IT" dirty="0" smtClean="0">
                <a:latin typeface="Bookman Old Style" panose="02050604050505020204" pitchFamily="18" charset="0"/>
              </a:rPr>
              <a:t>con competenze limitate;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 </a:t>
            </a:r>
            <a:r>
              <a:rPr lang="it-IT" b="1" i="1" dirty="0" smtClean="0">
                <a:latin typeface="Bookman Old Style" panose="02050604050505020204" pitchFamily="18" charset="0"/>
              </a:rPr>
              <a:t>istituzione delle Camere di commercio quali strutture corporative </a:t>
            </a:r>
            <a:r>
              <a:rPr lang="it-IT" dirty="0" smtClean="0">
                <a:latin typeface="Bookman Old Style" panose="02050604050505020204" pitchFamily="18" charset="0"/>
              </a:rPr>
              <a:t>rappresentative di interessi di produttori, che realizzavano l’autodisciplina</a:t>
            </a:r>
          </a:p>
          <a:p>
            <a:pPr>
              <a:buFontTx/>
              <a:buChar char="-"/>
            </a:pPr>
            <a:endParaRPr lang="it-IT" dirty="0" smtClean="0">
              <a:latin typeface="Bookman Old Style" panose="02050604050505020204" pitchFamily="18" charset="0"/>
            </a:endParaRPr>
          </a:p>
          <a:p>
            <a:pPr>
              <a:buFontTx/>
              <a:buChar char="-"/>
            </a:pPr>
            <a:endParaRPr lang="it-IT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dirty="0" smtClean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3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smtClean="0">
                <a:latin typeface="Bookman Old Style" panose="02050604050505020204" pitchFamily="18" charset="0"/>
              </a:rPr>
              <a:t>segue</a:t>
            </a:r>
            <a:endParaRPr lang="it-IT" i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evoluzione e crisi del sistema bancario</a:t>
            </a:r>
            <a:r>
              <a:rPr lang="it-IT" dirty="0" smtClean="0">
                <a:latin typeface="Bookman Old Style" panose="02050604050505020204" pitchFamily="18" charset="0"/>
              </a:rPr>
              <a:t>: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Il caso della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Banca Romana</a:t>
            </a:r>
            <a:r>
              <a:rPr lang="it-IT" dirty="0" smtClean="0"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D</a:t>
            </a:r>
            <a:r>
              <a:rPr lang="it-IT" dirty="0" smtClean="0">
                <a:latin typeface="Bookman Old Style" panose="02050604050505020204" pitchFamily="18" charset="0"/>
              </a:rPr>
              <a:t>alla fusione di :Banca nazionale del Regno d’Italia, Banca nazionale Toscana, Banca toscana di credito per le industrie e il commercio d’Italia e la Banca romana (liquidata a seguito dello scandalo)                nasce la Banca d’Italia (1893), unico responsabile dell’emissione e organo di vigilanza degli altri istituti di credito;          riordino del sistema bancario</a:t>
            </a:r>
          </a:p>
          <a:p>
            <a:r>
              <a:rPr lang="it-IT" dirty="0" smtClean="0">
                <a:latin typeface="Bookman Old Style" panose="02050604050505020204" pitchFamily="18" charset="0"/>
              </a:rPr>
              <a:t> allargamento del diritto di voto : emergere del conflitto sociale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1887: nascita della Lega delle cooperative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1885: nascita dei consorzi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1890 e ss. : nascita delle Camere del lavoro </a:t>
            </a:r>
            <a:endParaRPr lang="it-IT" dirty="0">
              <a:latin typeface="Bookman Old Style" panose="02050604050505020204" pitchFamily="18" charset="0"/>
            </a:endParaRPr>
          </a:p>
        </p:txBody>
      </p:sp>
      <p:cxnSp>
        <p:nvCxnSpPr>
          <p:cNvPr id="6" name="Connettore 2 5"/>
          <p:cNvCxnSpPr/>
          <p:nvPr/>
        </p:nvCxnSpPr>
        <p:spPr>
          <a:xfrm>
            <a:off x="2820202" y="3599848"/>
            <a:ext cx="1058779" cy="19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/>
          <p:cNvCxnSpPr/>
          <p:nvPr/>
        </p:nvCxnSpPr>
        <p:spPr>
          <a:xfrm>
            <a:off x="3878981" y="4196615"/>
            <a:ext cx="8181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5694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 smtClean="0">
                <a:latin typeface="Bookman Old Style" panose="02050604050505020204" pitchFamily="18" charset="0"/>
              </a:rPr>
              <a:t>La fine del secolo</a:t>
            </a:r>
            <a:endParaRPr lang="it-IT" b="1" i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 smtClean="0"/>
              <a:t> </a:t>
            </a:r>
            <a:r>
              <a:rPr lang="it-IT" b="1" i="1" dirty="0" smtClean="0">
                <a:latin typeface="Bookman Old Style" panose="02050604050505020204" pitchFamily="18" charset="0"/>
              </a:rPr>
              <a:t>fra gli interventi più significativi</a:t>
            </a:r>
            <a:r>
              <a:rPr lang="it-IT" i="1" dirty="0" smtClean="0">
                <a:latin typeface="Bookman Old Style" panose="020506040505050202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it-IT" b="1" dirty="0" smtClean="0">
                <a:latin typeface="Bookman Old Style" panose="02050604050505020204" pitchFamily="18" charset="0"/>
              </a:rPr>
              <a:t>1888</a:t>
            </a:r>
            <a:r>
              <a:rPr lang="it-IT" dirty="0" smtClean="0">
                <a:latin typeface="Bookman Old Style" panose="02050604050505020204" pitchFamily="18" charset="0"/>
              </a:rPr>
              <a:t>: legge sulla </a:t>
            </a:r>
            <a:r>
              <a:rPr lang="it-IT" u="sng" dirty="0" smtClean="0">
                <a:latin typeface="Bookman Old Style" panose="02050604050505020204" pitchFamily="18" charset="0"/>
              </a:rPr>
              <a:t>sanità pubblica </a:t>
            </a:r>
            <a:r>
              <a:rPr lang="it-IT" dirty="0" smtClean="0">
                <a:latin typeface="Bookman Old Style" panose="02050604050505020204" pitchFamily="18" charset="0"/>
              </a:rPr>
              <a:t>(è istituita una rete di ospedali pubblici)</a:t>
            </a:r>
          </a:p>
          <a:p>
            <a:pPr>
              <a:buFontTx/>
              <a:buChar char="-"/>
            </a:pPr>
            <a:r>
              <a:rPr lang="it-IT" b="1" dirty="0" smtClean="0">
                <a:latin typeface="Bookman Old Style" panose="02050604050505020204" pitchFamily="18" charset="0"/>
              </a:rPr>
              <a:t>1890</a:t>
            </a:r>
            <a:r>
              <a:rPr lang="it-IT" dirty="0" smtClean="0">
                <a:latin typeface="Bookman Old Style" panose="02050604050505020204" pitchFamily="18" charset="0"/>
              </a:rPr>
              <a:t>: legge sulle </a:t>
            </a:r>
            <a:r>
              <a:rPr lang="it-IT" u="sng" dirty="0" smtClean="0">
                <a:latin typeface="Bookman Old Style" panose="02050604050505020204" pitchFamily="18" charset="0"/>
              </a:rPr>
              <a:t>opere pie </a:t>
            </a:r>
            <a:r>
              <a:rPr lang="it-IT" dirty="0" smtClean="0">
                <a:latin typeface="Bookman Old Style" panose="02050604050505020204" pitchFamily="18" charset="0"/>
              </a:rPr>
              <a:t>che rafforza il controllo pubblico sulle istituzioni di beneficenza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1889</a:t>
            </a:r>
            <a:r>
              <a:rPr lang="it-IT" dirty="0" smtClean="0">
                <a:latin typeface="Bookman Old Style" panose="02050604050505020204" pitchFamily="18" charset="0"/>
              </a:rPr>
              <a:t>: legge sulla </a:t>
            </a:r>
            <a:r>
              <a:rPr lang="it-IT" u="sng" dirty="0" smtClean="0">
                <a:latin typeface="Bookman Old Style" panose="02050604050505020204" pitchFamily="18" charset="0"/>
              </a:rPr>
              <a:t>previdenza contro la vecchiaia </a:t>
            </a:r>
            <a:r>
              <a:rPr lang="it-IT" dirty="0" smtClean="0">
                <a:latin typeface="Bookman Old Style" panose="02050604050505020204" pitchFamily="18" charset="0"/>
              </a:rPr>
              <a:t>(apposita cassa) </a:t>
            </a:r>
          </a:p>
          <a:p>
            <a:pPr>
              <a:buFontTx/>
              <a:buChar char="-"/>
            </a:pPr>
            <a:r>
              <a:rPr lang="it-IT" b="1" dirty="0" smtClean="0">
                <a:latin typeface="Bookman Old Style" panose="02050604050505020204" pitchFamily="18" charset="0"/>
              </a:rPr>
              <a:t>1889</a:t>
            </a:r>
            <a:r>
              <a:rPr lang="it-IT" dirty="0" smtClean="0">
                <a:latin typeface="Bookman Old Style" panose="02050604050505020204" pitchFamily="18" charset="0"/>
              </a:rPr>
              <a:t>: legge sul </a:t>
            </a:r>
            <a:r>
              <a:rPr lang="it-IT" u="sng" dirty="0" smtClean="0">
                <a:latin typeface="Bookman Old Style" panose="02050604050505020204" pitchFamily="18" charset="0"/>
              </a:rPr>
              <a:t>rischio da infortuni sul lavoro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1893</a:t>
            </a:r>
            <a:r>
              <a:rPr lang="it-IT" dirty="0" smtClean="0">
                <a:latin typeface="Bookman Old Style" panose="02050604050505020204" pitchFamily="18" charset="0"/>
              </a:rPr>
              <a:t>: istituzione di un primo sistema pensionistico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1893</a:t>
            </a:r>
            <a:r>
              <a:rPr lang="it-IT" dirty="0" smtClean="0">
                <a:latin typeface="Bookman Old Style" panose="02050604050505020204" pitchFamily="18" charset="0"/>
              </a:rPr>
              <a:t>:istituzione di un collegio di probiviri per la risoluzione facoltativa di controversie di lavoro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1889</a:t>
            </a:r>
            <a:r>
              <a:rPr lang="it-IT" dirty="0" smtClean="0">
                <a:latin typeface="Bookman Old Style" panose="02050604050505020204" pitchFamily="18" charset="0"/>
              </a:rPr>
              <a:t>: codice penale (Zanardelli): tutela della proprietà e del contratto (reati di lesione della fede pubblica)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3062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latin typeface="Bookman Old Style" panose="02050604050505020204" pitchFamily="18" charset="0"/>
              </a:rPr>
              <a:t>Età giolittiana</a:t>
            </a:r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Baskerville Old Face" panose="02020602080505020303" pitchFamily="18" charset="0"/>
              </a:rPr>
              <a:t>Ulteriore </a:t>
            </a:r>
            <a:r>
              <a:rPr lang="it-IT" b="1" dirty="0" smtClean="0">
                <a:latin typeface="Baskerville Old Face" panose="02020602080505020303" pitchFamily="18" charset="0"/>
              </a:rPr>
              <a:t>allargamento del suffragio maschile </a:t>
            </a:r>
            <a:r>
              <a:rPr lang="it-IT" dirty="0" smtClean="0">
                <a:latin typeface="Baskerville Old Face" panose="02020602080505020303" pitchFamily="18" charset="0"/>
              </a:rPr>
              <a:t>(1912)</a:t>
            </a:r>
          </a:p>
          <a:p>
            <a:pPr>
              <a:buFontTx/>
              <a:buChar char="-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b="1" dirty="0" smtClean="0">
                <a:latin typeface="Baskerville Old Face" panose="02020602080505020303" pitchFamily="18" charset="0"/>
              </a:rPr>
              <a:t>estensione dell’istruzione elementare pubblica obbligatoria </a:t>
            </a:r>
            <a:r>
              <a:rPr lang="it-IT" dirty="0" smtClean="0">
                <a:latin typeface="Baskerville Old Face" panose="02020602080505020303" pitchFamily="18" charset="0"/>
              </a:rPr>
              <a:t>(legge Orlando del 1904; legge </a:t>
            </a:r>
            <a:r>
              <a:rPr lang="it-IT" dirty="0" err="1" smtClean="0">
                <a:latin typeface="Baskerville Old Face" panose="02020602080505020303" pitchFamily="18" charset="0"/>
              </a:rPr>
              <a:t>Daneo</a:t>
            </a:r>
            <a:r>
              <a:rPr lang="it-IT" dirty="0" smtClean="0">
                <a:latin typeface="Baskerville Old Face" panose="02020602080505020303" pitchFamily="18" charset="0"/>
              </a:rPr>
              <a:t>-Credaro del 1911, trasferisce </a:t>
            </a:r>
            <a:r>
              <a:rPr lang="it-IT" i="1" u="sng" dirty="0" smtClean="0">
                <a:latin typeface="Baskerville Old Face" panose="02020602080505020303" pitchFamily="18" charset="0"/>
              </a:rPr>
              <a:t>allo Stato </a:t>
            </a:r>
            <a:r>
              <a:rPr lang="it-IT" dirty="0" smtClean="0">
                <a:latin typeface="Baskerville Old Face" panose="02020602080505020303" pitchFamily="18" charset="0"/>
              </a:rPr>
              <a:t>la gestione dell’istruzione) </a:t>
            </a:r>
          </a:p>
          <a:p>
            <a:pPr>
              <a:buFontTx/>
              <a:buChar char="-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1910: le Camere di commercio diventano </a:t>
            </a:r>
            <a:r>
              <a:rPr lang="it-IT" b="1" dirty="0" smtClean="0">
                <a:latin typeface="Baskerville Old Face" panose="02020602080505020303" pitchFamily="18" charset="0"/>
              </a:rPr>
              <a:t>enti pubblici</a:t>
            </a:r>
          </a:p>
          <a:p>
            <a:pPr>
              <a:buFontTx/>
              <a:buChar char="-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1903: </a:t>
            </a:r>
            <a:r>
              <a:rPr lang="it-IT" b="1" dirty="0" smtClean="0">
                <a:latin typeface="Baskerville Old Face" panose="02020602080505020303" pitchFamily="18" charset="0"/>
              </a:rPr>
              <a:t>servizi pubblici locali (illuminazione pubblica, erogazione dell’acqua, farmacie, trasporti etc.) (legge n. 103 sulle municipalizzazioni)</a:t>
            </a:r>
          </a:p>
          <a:p>
            <a:pPr>
              <a:buFontTx/>
              <a:buChar char="-"/>
            </a:pPr>
            <a:r>
              <a:rPr lang="it-IT" dirty="0" smtClean="0">
                <a:latin typeface="Baskerville Old Face" panose="02020602080505020303" pitchFamily="18" charset="0"/>
              </a:rPr>
              <a:t>1912: nasce l’INA</a:t>
            </a:r>
          </a:p>
          <a:p>
            <a:pPr>
              <a:buFontTx/>
              <a:buChar char="-"/>
            </a:pPr>
            <a:r>
              <a:rPr lang="it-IT" dirty="0" smtClean="0">
                <a:latin typeface="Baskerville Old Face" panose="02020602080505020303" pitchFamily="18" charset="0"/>
              </a:rPr>
              <a:t>1905: piena </a:t>
            </a:r>
            <a:r>
              <a:rPr lang="it-IT" b="1" dirty="0" smtClean="0">
                <a:latin typeface="Baskerville Old Face" panose="02020602080505020303" pitchFamily="18" charset="0"/>
              </a:rPr>
              <a:t>nazionalizzazione ferrovie</a:t>
            </a:r>
          </a:p>
          <a:p>
            <a:pPr>
              <a:buFontTx/>
              <a:buChar char="-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1910: riserva statale dell’attività </a:t>
            </a:r>
            <a:r>
              <a:rPr lang="it-IT" b="1" dirty="0" smtClean="0">
                <a:latin typeface="Baskerville Old Face" panose="02020602080505020303" pitchFamily="18" charset="0"/>
              </a:rPr>
              <a:t>degli impianti radioelettrici</a:t>
            </a:r>
            <a:endParaRPr lang="it-IT" b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6778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1138</Words>
  <Application>Microsoft Office PowerPoint</Application>
  <PresentationFormat>Widescreen</PresentationFormat>
  <Paragraphs>90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4" baseType="lpstr">
      <vt:lpstr>Aharoni</vt:lpstr>
      <vt:lpstr>Arial</vt:lpstr>
      <vt:lpstr>Baskerville Old Face</vt:lpstr>
      <vt:lpstr>Batang</vt:lpstr>
      <vt:lpstr>Bodoni MT Black</vt:lpstr>
      <vt:lpstr>Bookman Old Style</vt:lpstr>
      <vt:lpstr>Calibri</vt:lpstr>
      <vt:lpstr>Calibri Light</vt:lpstr>
      <vt:lpstr>Lucida Calligraphy</vt:lpstr>
      <vt:lpstr>Symbol</vt:lpstr>
      <vt:lpstr>Wingdings</vt:lpstr>
      <vt:lpstr>Tema di Office</vt:lpstr>
      <vt:lpstr>La disciplina dei rapporti economici in Italia nel vigore dello Statuto albertino</vt:lpstr>
      <vt:lpstr>    dopo l’Unità d’Italia : il contesto istituzionale </vt:lpstr>
      <vt:lpstr>Il contesto economico dell’unificazione</vt:lpstr>
      <vt:lpstr>Le misure della destra storica (Sella, Scialoja, Minghetti)</vt:lpstr>
      <vt:lpstr>segue</vt:lpstr>
      <vt:lpstr>L’avvento della sinistra storica </vt:lpstr>
      <vt:lpstr>segue</vt:lpstr>
      <vt:lpstr>La fine del secolo</vt:lpstr>
      <vt:lpstr>Età giolittiana</vt:lpstr>
      <vt:lpstr>Segue: il modello dell’impresa pubblica e dell’azienda autonoma</vt:lpstr>
      <vt:lpstr>La I° guerra mondiale</vt:lpstr>
      <vt:lpstr>Il primo dopoguerra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Stato e mercato dall’Unità d’Italia alla II guerra mondiale</dc:title>
  <dc:creator>Raffaella Niro</dc:creator>
  <cp:lastModifiedBy>Raffaella Niro</cp:lastModifiedBy>
  <cp:revision>27</cp:revision>
  <dcterms:created xsi:type="dcterms:W3CDTF">2020-02-18T13:56:03Z</dcterms:created>
  <dcterms:modified xsi:type="dcterms:W3CDTF">2023-02-21T19:27:31Z</dcterms:modified>
</cp:coreProperties>
</file>