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0" r:id="rId6"/>
    <p:sldId id="265" r:id="rId7"/>
    <p:sldId id="266" r:id="rId8"/>
    <p:sldId id="267" r:id="rId9"/>
    <p:sldId id="262" r:id="rId10"/>
    <p:sldId id="263" r:id="rId11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335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8284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0331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1445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4097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5747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9322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36363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6778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2305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70780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094F27-E983-4DBC-8300-EE881FF0E9C7}" type="datetimeFigureOut">
              <a:rPr lang="it-IT" smtClean="0"/>
              <a:t>20/02/2023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9517-41D3-4E67-80BA-64871B45CE5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0378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54545" y="946872"/>
            <a:ext cx="9144000" cy="2387600"/>
          </a:xfrm>
        </p:spPr>
        <p:txBody>
          <a:bodyPr>
            <a:normAutofit/>
          </a:bodyPr>
          <a:lstStyle/>
          <a:p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Il governo </a:t>
            </a:r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pubblico </a:t>
            </a:r>
            <a:r>
              <a:rPr lang="it-IT" sz="3600" b="1" dirty="0" smtClean="0">
                <a:solidFill>
                  <a:srgbClr val="FF0000"/>
                </a:solidFill>
                <a:latin typeface="Elephant" panose="02020904090505020303" pitchFamily="18" charset="0"/>
              </a:rPr>
              <a:t>dell’economia fra Costituzione italiana e diritto dell’Unione europea</a:t>
            </a:r>
            <a:endParaRPr lang="it-IT" sz="3600" b="1" dirty="0">
              <a:solidFill>
                <a:srgbClr val="002060"/>
              </a:solidFill>
              <a:latin typeface="Elephant" panose="02020904090505020303" pitchFamily="18" charset="0"/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>
                <a:latin typeface="Copperplate Gothic Light" panose="020E0507020206020404" pitchFamily="34" charset="0"/>
              </a:rPr>
              <a:t>Introduzione al corso</a:t>
            </a:r>
          </a:p>
          <a:p>
            <a:r>
              <a:rPr lang="it-IT" b="1" dirty="0" err="1" smtClean="0">
                <a:latin typeface="Copperplate Gothic Light" panose="020E0507020206020404" pitchFamily="34" charset="0"/>
              </a:rPr>
              <a:t>a.a</a:t>
            </a:r>
            <a:r>
              <a:rPr lang="it-IT" b="1" dirty="0" smtClean="0">
                <a:latin typeface="Copperplate Gothic Light" panose="020E0507020206020404" pitchFamily="34" charset="0"/>
              </a:rPr>
              <a:t>. </a:t>
            </a:r>
            <a:r>
              <a:rPr lang="it-IT" b="1" dirty="0" smtClean="0">
                <a:latin typeface="Copperplate Gothic Light" panose="020E0507020206020404" pitchFamily="34" charset="0"/>
              </a:rPr>
              <a:t>2022-2023</a:t>
            </a:r>
            <a:endParaRPr lang="it-IT" b="1" dirty="0" smtClean="0">
              <a:latin typeface="Copperplate Gothic Light" panose="020E0507020206020404" pitchFamily="34" charset="0"/>
            </a:endParaRPr>
          </a:p>
          <a:p>
            <a:r>
              <a:rPr lang="it-IT" b="1" u="sng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  <a:t>le ragioni del titolo</a:t>
            </a:r>
            <a:r>
              <a:rPr lang="it-IT" b="1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  <a:t/>
            </a:r>
            <a:br>
              <a:rPr lang="it-IT" b="1" dirty="0" smtClean="0">
                <a:solidFill>
                  <a:srgbClr val="FF0000"/>
                </a:solidFill>
                <a:latin typeface="Copperplate Gothic Light" panose="020E0507020206020404" pitchFamily="34" charset="0"/>
              </a:rPr>
            </a:br>
            <a:endParaRPr lang="it-IT" b="1" dirty="0">
              <a:solidFill>
                <a:srgbClr val="FF0000"/>
              </a:solidFill>
              <a:latin typeface="Copperplate Gothic Light" panose="020E05070202060204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0753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Altre classificazioni del rapporto tra economia e poteri pubblici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«regolatore</a:t>
            </a:r>
            <a:r>
              <a:rPr lang="it-IT" dirty="0" smtClean="0">
                <a:latin typeface="Calisto MT" panose="02040603050505030304" pitchFamily="18" charset="0"/>
              </a:rPr>
              <a:t>» (in margine all’</a:t>
            </a:r>
            <a:r>
              <a:rPr lang="it-IT" dirty="0" err="1" smtClean="0">
                <a:latin typeface="Calisto MT" panose="02040603050505030304" pitchFamily="18" charset="0"/>
              </a:rPr>
              <a:t>amministrativizzazione</a:t>
            </a:r>
            <a:r>
              <a:rPr lang="it-IT" dirty="0" smtClean="0">
                <a:latin typeface="Calisto MT" panose="02040603050505030304" pitchFamily="18" charset="0"/>
              </a:rPr>
              <a:t> delle regole di mercato)</a:t>
            </a:r>
            <a:endParaRPr lang="it-IT" dirty="0">
              <a:latin typeface="Calisto MT" panose="02040603050505030304" pitchFamily="18" charset="0"/>
            </a:endParaRPr>
          </a:p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«gestore» </a:t>
            </a:r>
            <a:r>
              <a:rPr lang="it-IT" dirty="0" smtClean="0">
                <a:latin typeface="Calisto MT" panose="02040603050505030304" pitchFamily="18" charset="0"/>
              </a:rPr>
              <a:t>(titolarità pubblica di imprese nei modelli a economia di mercato controllata e guidata)</a:t>
            </a:r>
            <a:endParaRPr lang="it-IT" dirty="0">
              <a:latin typeface="Calisto MT" panose="02040603050505030304" pitchFamily="18" charset="0"/>
            </a:endParaRPr>
          </a:p>
          <a:p>
            <a:r>
              <a:rPr lang="it-IT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«salvatore</a:t>
            </a:r>
            <a:r>
              <a:rPr lang="it-IT" dirty="0" smtClean="0">
                <a:latin typeface="Calisto MT" panose="02040603050505030304" pitchFamily="18" charset="0"/>
              </a:rPr>
              <a:t>» (per i «salvataggi» pubblici di imprese durante la crisi)</a:t>
            </a:r>
          </a:p>
          <a:p>
            <a:r>
              <a:rPr lang="it-IT" u="sng" dirty="0" smtClean="0">
                <a:latin typeface="Calisto MT" panose="02040603050505030304" pitchFamily="18" charset="0"/>
              </a:rPr>
              <a:t>Lo </a:t>
            </a:r>
            <a:r>
              <a:rPr lang="it-IT" b="1" u="sng" dirty="0" smtClean="0">
                <a:latin typeface="Calisto MT" panose="02040603050505030304" pitchFamily="18" charset="0"/>
              </a:rPr>
              <a:t>Stato «garante</a:t>
            </a:r>
            <a:r>
              <a:rPr lang="it-IT" b="1" dirty="0" smtClean="0">
                <a:latin typeface="Calisto MT" panose="02040603050505030304" pitchFamily="18" charset="0"/>
              </a:rPr>
              <a:t>» </a:t>
            </a:r>
            <a:r>
              <a:rPr lang="it-IT" dirty="0" smtClean="0">
                <a:latin typeface="Calisto MT" panose="02040603050505030304" pitchFamily="18" charset="0"/>
              </a:rPr>
              <a:t>(regola i mercati, garantisce la concorrenza, protegge consumatori e utenti dai fallimenti del mercato)</a:t>
            </a:r>
          </a:p>
        </p:txBody>
      </p:sp>
    </p:spTree>
    <p:extLst>
      <p:ext uri="{BB962C8B-B14F-4D97-AF65-F5344CB8AC3E}">
        <p14:creationId xmlns:p14="http://schemas.microsoft.com/office/powerpoint/2010/main" val="413955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Qualche indicazione preliminare sul corso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/>
              <a:t> </a:t>
            </a:r>
            <a:r>
              <a:rPr lang="it-IT" dirty="0" smtClean="0">
                <a:latin typeface="Calisto MT" panose="02040603050505030304" pitchFamily="18" charset="0"/>
              </a:rPr>
              <a:t>un corso con un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andamento «seminariale</a:t>
            </a:r>
            <a:r>
              <a:rPr lang="it-IT" dirty="0" smtClean="0">
                <a:latin typeface="Calisto MT" panose="02040603050505030304" pitchFamily="18" charset="0"/>
              </a:rPr>
              <a:t>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</a:rPr>
              <a:t>l’esame  e la discussione comune di </a:t>
            </a:r>
            <a:r>
              <a:rPr lang="it-IT" u="sng" dirty="0" smtClean="0">
                <a:latin typeface="Calisto MT" panose="02040603050505030304" pitchFamily="18" charset="0"/>
              </a:rPr>
              <a:t>testi, di leggi, di sentenze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</a:rPr>
              <a:t>l’analisi di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sto MT" panose="02040603050505030304" pitchFamily="18" charset="0"/>
              </a:rPr>
              <a:t>«casi» di rilevante attualità </a:t>
            </a:r>
            <a:r>
              <a:rPr lang="it-IT" dirty="0" smtClean="0">
                <a:latin typeface="Calisto MT" panose="02040603050505030304" pitchFamily="18" charset="0"/>
              </a:rPr>
              <a:t>(l’Ilva, l’Alitalia, </a:t>
            </a:r>
            <a:r>
              <a:rPr lang="it-IT" dirty="0" smtClean="0">
                <a:latin typeface="Calisto MT" panose="02040603050505030304" pitchFamily="18" charset="0"/>
              </a:rPr>
              <a:t> </a:t>
            </a:r>
            <a:r>
              <a:rPr lang="it-IT" dirty="0" smtClean="0">
                <a:latin typeface="Calisto MT" panose="02040603050505030304" pitchFamily="18" charset="0"/>
              </a:rPr>
              <a:t>la tutela dei «</a:t>
            </a:r>
            <a:r>
              <a:rPr lang="it-IT" dirty="0" err="1" smtClean="0">
                <a:latin typeface="Calisto MT" panose="02040603050505030304" pitchFamily="18" charset="0"/>
              </a:rPr>
              <a:t>riders</a:t>
            </a:r>
            <a:r>
              <a:rPr lang="it-IT" dirty="0" smtClean="0">
                <a:latin typeface="Calisto MT" panose="02040603050505030304" pitchFamily="18" charset="0"/>
              </a:rPr>
              <a:t>», </a:t>
            </a:r>
            <a:r>
              <a:rPr lang="it-IT" dirty="0" smtClean="0">
                <a:latin typeface="Calisto MT" panose="02040603050505030304" pitchFamily="18" charset="0"/>
              </a:rPr>
              <a:t>i casi </a:t>
            </a:r>
            <a:r>
              <a:rPr lang="it-IT" dirty="0" err="1" smtClean="0">
                <a:latin typeface="Calisto MT" panose="02040603050505030304" pitchFamily="18" charset="0"/>
              </a:rPr>
              <a:t>Facebook</a:t>
            </a:r>
            <a:r>
              <a:rPr lang="it-IT" dirty="0" smtClean="0">
                <a:latin typeface="Calisto MT" panose="02040603050505030304" pitchFamily="18" charset="0"/>
              </a:rPr>
              <a:t>, </a:t>
            </a:r>
            <a:r>
              <a:rPr lang="it-IT" dirty="0" smtClean="0">
                <a:latin typeface="Calisto MT" panose="02040603050505030304" pitchFamily="18" charset="0"/>
              </a:rPr>
              <a:t>Google e Amazon)</a:t>
            </a:r>
            <a:endParaRPr lang="it-IT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t-IT" dirty="0" smtClean="0">
                <a:latin typeface="Calisto MT" panose="02040603050505030304" pitchFamily="18" charset="0"/>
              </a:rPr>
              <a:t> il dibattito sulle </a:t>
            </a:r>
            <a:r>
              <a:rPr lang="it-IT" b="1" dirty="0" smtClean="0">
                <a:latin typeface="Calisto MT" panose="02040603050505030304" pitchFamily="18" charset="0"/>
              </a:rPr>
              <a:t>grandi questioni della politica economica</a:t>
            </a:r>
            <a:r>
              <a:rPr lang="it-IT" dirty="0" smtClean="0">
                <a:latin typeface="Calisto MT" panose="02040603050505030304" pitchFamily="18" charset="0"/>
              </a:rPr>
              <a:t>: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PNRR </a:t>
            </a:r>
            <a:r>
              <a:rPr lang="it-IT" dirty="0">
                <a:latin typeface="Calisto MT" panose="02040603050505030304" pitchFamily="18" charset="0"/>
              </a:rPr>
              <a:t>– Piano Nazionale di Ripresa e </a:t>
            </a:r>
            <a:r>
              <a:rPr lang="it-IT" dirty="0" smtClean="0">
                <a:latin typeface="Calisto MT" panose="02040603050505030304" pitchFamily="18" charset="0"/>
              </a:rPr>
              <a:t>Resilienza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dibattito sulla ridefinizione del cd Patto di stabilità e del Fiscal Compact, la riforma del MES (cd Fondo Salva Stati)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lavoro «che cambia» e le questioni della tutela del </a:t>
            </a:r>
            <a:r>
              <a:rPr lang="it-IT" dirty="0" smtClean="0">
                <a:latin typeface="Calisto MT" panose="02040603050505030304" pitchFamily="18" charset="0"/>
              </a:rPr>
              <a:t>lavoro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Calisto MT" panose="02040603050505030304" pitchFamily="18" charset="0"/>
              </a:rPr>
              <a:t>il reddito di cittadinanza</a:t>
            </a:r>
            <a:endParaRPr lang="it-IT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it-IT" b="1" dirty="0" smtClean="0">
                <a:latin typeface="Calisto MT" panose="02040603050505030304" pitchFamily="18" charset="0"/>
              </a:rPr>
              <a:t>l’esame delle «istituzioni» dell’economia</a:t>
            </a:r>
            <a:r>
              <a:rPr lang="it-IT" dirty="0" smtClean="0">
                <a:latin typeface="Calisto MT" panose="02040603050505030304" pitchFamily="18" charset="0"/>
              </a:rPr>
              <a:t>, fra ordinamento nazionale e ordinamento europeo (chi decide che cosa?)</a:t>
            </a: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885115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sz="3600" dirty="0" smtClean="0">
                <a:latin typeface="Elephant" panose="02020904090505020303" pitchFamily="18" charset="0"/>
              </a:rPr>
              <a:t>In margine all’idea del «governo pubblico dell’economia</a:t>
            </a:r>
            <a:r>
              <a:rPr lang="it-IT" dirty="0" smtClean="0">
                <a:latin typeface="Elephant" panose="02020904090505020303" pitchFamily="18" charset="0"/>
              </a:rPr>
              <a:t>»</a:t>
            </a:r>
            <a:endParaRPr lang="it-IT" dirty="0">
              <a:latin typeface="Elephant" panose="02020904090505020303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 smtClean="0">
                <a:latin typeface="Lucida Calligraphy" panose="03010101010101010101" pitchFamily="66" charset="0"/>
              </a:rPr>
              <a:t>le domande di base:</a:t>
            </a:r>
          </a:p>
          <a:p>
            <a:pPr marL="0" indent="0">
              <a:buNone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r>
              <a:rPr lang="it-IT" dirty="0" smtClean="0">
                <a:latin typeface="Lucida Calligraphy" panose="03010101010101010101" pitchFamily="66" charset="0"/>
              </a:rPr>
              <a:t>Chi </a:t>
            </a:r>
            <a:r>
              <a:rPr lang="it-IT" b="1" dirty="0" smtClean="0">
                <a:latin typeface="Lucida Calligraphy" panose="03010101010101010101" pitchFamily="66" charset="0"/>
              </a:rPr>
              <a:t>governa</a:t>
            </a:r>
            <a:r>
              <a:rPr lang="it-IT" dirty="0" smtClean="0">
                <a:latin typeface="Lucida Calligraphy" panose="03010101010101010101" pitchFamily="66" charset="0"/>
              </a:rPr>
              <a:t> l’economia? Lo </a:t>
            </a:r>
            <a:r>
              <a:rPr lang="it-IT" b="1" dirty="0" smtClean="0">
                <a:latin typeface="Lucida Calligraphy" panose="03010101010101010101" pitchFamily="66" charset="0"/>
              </a:rPr>
              <a:t>Stato</a:t>
            </a:r>
            <a:r>
              <a:rPr lang="it-IT" dirty="0" smtClean="0">
                <a:latin typeface="Lucida Calligraphy" panose="03010101010101010101" pitchFamily="66" charset="0"/>
              </a:rPr>
              <a:t>? </a:t>
            </a:r>
            <a:r>
              <a:rPr lang="it-IT" b="1" dirty="0" smtClean="0">
                <a:latin typeface="Lucida Calligraphy" panose="03010101010101010101" pitchFamily="66" charset="0"/>
              </a:rPr>
              <a:t>L’Unione europea</a:t>
            </a:r>
            <a:r>
              <a:rPr lang="it-IT" dirty="0" smtClean="0">
                <a:latin typeface="Lucida Calligraphy" panose="03010101010101010101" pitchFamily="66" charset="0"/>
              </a:rPr>
              <a:t>? Il </a:t>
            </a:r>
            <a:r>
              <a:rPr lang="it-IT" b="1" dirty="0" smtClean="0">
                <a:latin typeface="Lucida Calligraphy" panose="03010101010101010101" pitchFamily="66" charset="0"/>
              </a:rPr>
              <a:t>Fondo monetario internazionale</a:t>
            </a:r>
            <a:r>
              <a:rPr lang="it-IT" dirty="0" smtClean="0">
                <a:latin typeface="Lucida Calligraphy" panose="03010101010101010101" pitchFamily="66" charset="0"/>
              </a:rPr>
              <a:t>? </a:t>
            </a:r>
            <a:r>
              <a:rPr lang="it-IT" dirty="0" smtClean="0">
                <a:latin typeface="Lucida Calligraphy" panose="03010101010101010101" pitchFamily="66" charset="0"/>
              </a:rPr>
              <a:t>Il </a:t>
            </a:r>
            <a:r>
              <a:rPr lang="it-IT" dirty="0" smtClean="0">
                <a:latin typeface="Lucida Calligraphy" panose="03010101010101010101" pitchFamily="66" charset="0"/>
              </a:rPr>
              <a:t>«</a:t>
            </a:r>
            <a:r>
              <a:rPr lang="it-IT" b="1" dirty="0" smtClean="0">
                <a:latin typeface="Lucida Calligraphy" panose="03010101010101010101" pitchFamily="66" charset="0"/>
              </a:rPr>
              <a:t>mercato</a:t>
            </a:r>
            <a:r>
              <a:rPr lang="it-IT" dirty="0" smtClean="0">
                <a:latin typeface="Lucida Calligraphy" panose="03010101010101010101" pitchFamily="66" charset="0"/>
              </a:rPr>
              <a:t>»?</a:t>
            </a:r>
          </a:p>
          <a:p>
            <a:pPr>
              <a:buFontTx/>
              <a:buChar char="-"/>
            </a:pPr>
            <a:r>
              <a:rPr lang="it-IT" dirty="0" smtClean="0">
                <a:latin typeface="Lucida Calligraphy" panose="03010101010101010101" pitchFamily="66" charset="0"/>
              </a:rPr>
              <a:t>E’ possibile un «</a:t>
            </a:r>
            <a:r>
              <a:rPr lang="it-IT" u="sng" dirty="0" smtClean="0">
                <a:latin typeface="Lucida Calligraphy" panose="03010101010101010101" pitchFamily="66" charset="0"/>
              </a:rPr>
              <a:t>governo pubblico dell’economia» disgiunto dal governo pubblico della società</a:t>
            </a:r>
            <a:r>
              <a:rPr lang="it-IT" dirty="0" smtClean="0">
                <a:latin typeface="Lucida Calligraphy" panose="03010101010101010101" pitchFamily="66" charset="0"/>
              </a:rPr>
              <a:t>?</a:t>
            </a: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  <a:p>
            <a:pPr>
              <a:buFontTx/>
              <a:buChar char="-"/>
            </a:pP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0358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questione della «Costituzione economica»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La </a:t>
            </a:r>
            <a:r>
              <a:rPr lang="it-IT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valenza «descrittiva» della formula </a:t>
            </a:r>
            <a:r>
              <a:rPr lang="it-IT" dirty="0" smtClean="0">
                <a:latin typeface="Bookman Old Style" panose="02050604050505020204" pitchFamily="18" charset="0"/>
              </a:rPr>
              <a:t>(tutte le norme della Costituzione inerenti ai rapporti economici)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t-IT" dirty="0" smtClean="0">
                <a:latin typeface="Bookman Old Style" panose="02050604050505020204" pitchFamily="18" charset="0"/>
              </a:rPr>
              <a:t>Alle </a:t>
            </a:r>
            <a:r>
              <a:rPr lang="it-IT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origini della nozione «prescrittiva</a:t>
            </a:r>
            <a:r>
              <a:rPr lang="it-IT" dirty="0" smtClean="0">
                <a:latin typeface="Bookman Old Style" panose="02050604050505020204" pitchFamily="18" charset="0"/>
              </a:rPr>
              <a:t>»: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La dottrina </a:t>
            </a:r>
            <a:r>
              <a:rPr lang="it-IT" dirty="0" err="1" smtClean="0">
                <a:latin typeface="Bookman Old Style" panose="02050604050505020204" pitchFamily="18" charset="0"/>
              </a:rPr>
              <a:t>giuspubblicistica</a:t>
            </a:r>
            <a:r>
              <a:rPr lang="it-IT" dirty="0" smtClean="0">
                <a:latin typeface="Bookman Old Style" panose="02050604050505020204" pitchFamily="18" charset="0"/>
              </a:rPr>
              <a:t> tedesca del primo dopoguerra:</a:t>
            </a:r>
          </a:p>
          <a:p>
            <a:pPr marL="0" indent="0">
              <a:buNone/>
            </a:pPr>
            <a:r>
              <a:rPr lang="it-IT" i="1" dirty="0" smtClean="0">
                <a:latin typeface="Bookman Old Style" panose="02050604050505020204" pitchFamily="18" charset="0"/>
              </a:rPr>
              <a:t>In margine alla </a:t>
            </a:r>
            <a:r>
              <a:rPr lang="it-IT" b="1" i="1" dirty="0" smtClean="0">
                <a:latin typeface="Bookman Old Style" panose="02050604050505020204" pitchFamily="18" charset="0"/>
              </a:rPr>
              <a:t>Costituzione di Weimar </a:t>
            </a:r>
            <a:r>
              <a:rPr lang="it-IT" i="1" dirty="0" smtClean="0">
                <a:latin typeface="Bookman Old Style" panose="02050604050505020204" pitchFamily="18" charset="0"/>
              </a:rPr>
              <a:t>(tutto il Capo V dedicato alla «</a:t>
            </a:r>
            <a:r>
              <a:rPr lang="it-IT" i="1" u="sng" dirty="0" smtClean="0">
                <a:latin typeface="Bookman Old Style" panose="02050604050505020204" pitchFamily="18" charset="0"/>
              </a:rPr>
              <a:t>vita economica</a:t>
            </a:r>
            <a:r>
              <a:rPr lang="it-IT" i="1" dirty="0" smtClean="0">
                <a:latin typeface="Bookman Old Style" panose="02050604050505020204" pitchFamily="18" charset="0"/>
              </a:rPr>
              <a:t>» : artt. 151-165)         il legame con lo «Stato sociale»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La Costituzione economica è </a:t>
            </a:r>
            <a:r>
              <a:rPr lang="it-IT" i="1" dirty="0" smtClean="0">
                <a:latin typeface="Bookman Old Style" panose="02050604050505020204" pitchFamily="18" charset="0"/>
              </a:rPr>
              <a:t>l’ordinamento della vita economica (proprie regole e valori)          scuola fisiocratica 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i="1" dirty="0" smtClean="0">
                <a:latin typeface="Bookman Old Style" panose="02050604050505020204" pitchFamily="18" charset="0"/>
              </a:rPr>
              <a:t>La tesi di </a:t>
            </a:r>
            <a:r>
              <a:rPr lang="it-IT" dirty="0" smtClean="0">
                <a:latin typeface="Bookman Old Style" panose="02050604050505020204" pitchFamily="18" charset="0"/>
              </a:rPr>
              <a:t>Carl Schmitt</a:t>
            </a:r>
            <a:r>
              <a:rPr lang="it-IT" i="1" dirty="0" smtClean="0">
                <a:latin typeface="Bookman Old Style" panose="02050604050505020204" pitchFamily="18" charset="0"/>
              </a:rPr>
              <a:t>: una Costituzione che contenga una Costituzione economica, da essa autonoma e distinta, sarebbe una «formazione di fantastica mostruosità»       </a:t>
            </a:r>
            <a:endParaRPr lang="it-IT" i="1" dirty="0">
              <a:latin typeface="Bookman Old Style" panose="020506040505050202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8306602" y="3647975"/>
            <a:ext cx="500514" cy="21175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6" name="Freccia a destra 5"/>
          <p:cNvSpPr/>
          <p:nvPr/>
        </p:nvSpPr>
        <p:spPr>
          <a:xfrm>
            <a:off x="6679933" y="4591251"/>
            <a:ext cx="616016" cy="23100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290220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>
                <a:latin typeface="Calisto MT" panose="02040603050505030304" pitchFamily="18" charset="0"/>
              </a:rPr>
              <a:t>L</a:t>
            </a:r>
            <a:r>
              <a:rPr lang="it-IT" dirty="0" smtClean="0">
                <a:latin typeface="Calisto MT" panose="02040603050505030304" pitchFamily="18" charset="0"/>
              </a:rPr>
              <a:t>a fortuna del concetto dopo la Seconda guerra mondiale</a:t>
            </a:r>
            <a:endParaRPr lang="it-IT" dirty="0">
              <a:latin typeface="Calisto MT" panose="020406030505050303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it-IT" sz="3800" b="1" u="sng" dirty="0" smtClean="0">
                <a:latin typeface="Calisto MT" panose="02040603050505030304" pitchFamily="18" charset="0"/>
              </a:rPr>
              <a:t>La diffusione del modello dello </a:t>
            </a:r>
            <a:r>
              <a:rPr lang="it-IT" sz="3800" b="1" i="1" u="sng" dirty="0" smtClean="0">
                <a:latin typeface="Calisto MT" panose="02040603050505030304" pitchFamily="18" charset="0"/>
              </a:rPr>
              <a:t>Stato sociale </a:t>
            </a:r>
            <a:r>
              <a:rPr lang="it-IT" sz="3800" b="1" u="sng" dirty="0" smtClean="0">
                <a:latin typeface="Calisto MT" panose="02040603050505030304" pitchFamily="18" charset="0"/>
              </a:rPr>
              <a:t>nei paesi dell’Europa occidentale con </a:t>
            </a:r>
            <a:r>
              <a:rPr lang="it-IT" sz="3800" b="1" i="1" u="sng" dirty="0" smtClean="0">
                <a:latin typeface="Calisto MT" panose="02040603050505030304" pitchFamily="18" charset="0"/>
              </a:rPr>
              <a:t>Costituzioni rigide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Costituzioni francesi </a:t>
            </a:r>
            <a:r>
              <a:rPr lang="it-IT" dirty="0" smtClean="0">
                <a:latin typeface="Calisto MT" panose="02040603050505030304" pitchFamily="18" charset="0"/>
              </a:rPr>
              <a:t>(1946 e 1958): espressa qualificazione dello Stato come «sociale» (art.1 e poi art. 2); previsione di principi quali diritto-dovere al lavoro, la partecipazione dei lavoratori alla determinazione delle condizioni di lavoro e di gestione delle imprese, collettivizzazione delle imprese di servizio pubblico nazionale, tutela della salute e della sicurezza etc. (Preambolo)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Legge Fondamentale della Repubblica federale tedesca </a:t>
            </a:r>
            <a:r>
              <a:rPr lang="it-IT" i="1" dirty="0" smtClean="0">
                <a:latin typeface="Calisto MT" panose="02040603050505030304" pitchFamily="18" charset="0"/>
              </a:rPr>
              <a:t>(1949</a:t>
            </a:r>
            <a:r>
              <a:rPr lang="it-IT" dirty="0" smtClean="0">
                <a:latin typeface="Calisto MT" panose="02040603050505030304" pitchFamily="18" charset="0"/>
              </a:rPr>
              <a:t>): qualificazione dello Stato come «sociale»; principi di intervento pubblico nell’economica (ad es.: funzione sociale della proprietà; possibilità di nazionalizzazione della proprietà terriera etc.)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Costituzione greca </a:t>
            </a:r>
            <a:r>
              <a:rPr lang="it-IT" dirty="0" smtClean="0">
                <a:latin typeface="Calisto MT" panose="02040603050505030304" pitchFamily="18" charset="0"/>
              </a:rPr>
              <a:t>(1978): la seconda parte è dedicata ai «diritti sociali»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u="sng" dirty="0">
                <a:latin typeface="Calisto MT" panose="02040603050505030304" pitchFamily="18" charset="0"/>
              </a:rPr>
              <a:t> </a:t>
            </a:r>
            <a:r>
              <a:rPr lang="it-IT" b="1" i="1" u="sng" dirty="0" smtClean="0">
                <a:latin typeface="Calisto MT" panose="02040603050505030304" pitchFamily="18" charset="0"/>
              </a:rPr>
              <a:t>Costituzione portoghese </a:t>
            </a:r>
            <a:r>
              <a:rPr lang="it-IT" dirty="0" smtClean="0">
                <a:latin typeface="Calisto MT" panose="02040603050505030304" pitchFamily="18" charset="0"/>
              </a:rPr>
              <a:t>(1976): ampio spazio ai diritti sociali ed economici e all’organizzazione economica.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Costituzione spagnola </a:t>
            </a:r>
            <a:r>
              <a:rPr lang="it-IT" dirty="0" smtClean="0">
                <a:latin typeface="Calisto MT" panose="02040603050505030304" pitchFamily="18" charset="0"/>
              </a:rPr>
              <a:t>(1978): la Spagna è Stato «sociale» (art. 1, comma 1); numerose norme dedicate alla tutela del lavoro, alla proprietà e all’impresa, alla pianificazione finalizzata ad obiettivi di eguaglianza sociale.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b="1" i="1" u="sng" dirty="0" smtClean="0">
                <a:latin typeface="Calisto MT" panose="02040603050505030304" pitchFamily="18" charset="0"/>
              </a:rPr>
              <a:t>Costituzione italiana   </a:t>
            </a:r>
            <a:r>
              <a:rPr lang="it-IT" b="1" i="1" dirty="0" smtClean="0">
                <a:latin typeface="Calisto MT" panose="02040603050505030304" pitchFamily="18" charset="0"/>
              </a:rPr>
              <a:t>                     </a:t>
            </a:r>
            <a:r>
              <a:rPr lang="it-IT" b="1" i="1" u="sng" dirty="0" smtClean="0">
                <a:latin typeface="Calisto MT" panose="02040603050505030304" pitchFamily="18" charset="0"/>
              </a:rPr>
              <a:t>rinvio </a:t>
            </a: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  <a:p>
            <a:pPr marL="0" indent="0">
              <a:buNone/>
            </a:pPr>
            <a:endParaRPr lang="it-IT" dirty="0" smtClean="0">
              <a:latin typeface="Calisto MT" panose="02040603050505030304" pitchFamily="18" charset="0"/>
            </a:endParaRPr>
          </a:p>
        </p:txBody>
      </p:sp>
      <p:sp>
        <p:nvSpPr>
          <p:cNvPr id="4" name="Freccia a destra 3"/>
          <p:cNvSpPr/>
          <p:nvPr/>
        </p:nvSpPr>
        <p:spPr>
          <a:xfrm>
            <a:off x="3330341" y="5486400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851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3200" b="1" i="1" dirty="0" smtClean="0">
                <a:latin typeface="Bookman Old Style" panose="02050604050505020204" pitchFamily="18" charset="0"/>
              </a:rPr>
              <a:t>Gli Stati privi di una «Costituzione economica». </a:t>
            </a:r>
            <a:r>
              <a:rPr lang="it-IT" sz="2800" dirty="0" smtClean="0">
                <a:latin typeface="Bookman Old Style" panose="02050604050505020204" pitchFamily="18" charset="0"/>
              </a:rPr>
              <a:t>L’intervento in economia nei Paesi anglosassoni</a:t>
            </a:r>
            <a:endParaRPr lang="it-IT" sz="2800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it-IT" dirty="0" smtClean="0"/>
              <a:t> </a:t>
            </a:r>
            <a:r>
              <a:rPr lang="it-IT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il Regno Unito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>
                <a:latin typeface="Bookman Old Style" panose="02050604050505020204" pitchFamily="18" charset="0"/>
              </a:rPr>
              <a:t>l’assenza della Costituzione scritta 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alternarsi di politiche interventistiche o liberistiche connesse ai governi in carica (dalle nazionalizzazioni di importanti settori economici del secondo dopoguerra alla svolta </a:t>
            </a:r>
            <a:r>
              <a:rPr lang="it-IT" dirty="0" err="1" smtClean="0">
                <a:latin typeface="Bookman Old Style" panose="02050604050505020204" pitchFamily="18" charset="0"/>
              </a:rPr>
              <a:t>tacheriana</a:t>
            </a:r>
            <a:r>
              <a:rPr lang="it-IT" dirty="0" smtClean="0">
                <a:latin typeface="Bookman Old Style" panose="02050604050505020204" pitchFamily="18" charset="0"/>
              </a:rPr>
              <a:t> liberista alle politiche sociali di Blair alle scelte conservatrici di Teresa </a:t>
            </a:r>
            <a:r>
              <a:rPr lang="it-IT" dirty="0" err="1" smtClean="0">
                <a:latin typeface="Bookman Old Style" panose="02050604050505020204" pitchFamily="18" charset="0"/>
              </a:rPr>
              <a:t>May</a:t>
            </a:r>
            <a:r>
              <a:rPr lang="it-IT" dirty="0" smtClean="0">
                <a:latin typeface="Bookman Old Style" panose="02050604050505020204" pitchFamily="18" charset="0"/>
              </a:rPr>
              <a:t> e Johnson)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u="sng" dirty="0" smtClean="0">
                <a:solidFill>
                  <a:srgbClr val="FF0000"/>
                </a:solidFill>
                <a:latin typeface="Bookman Old Style" panose="02050604050505020204" pitchFamily="18" charset="0"/>
              </a:rPr>
              <a:t>USA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 smtClean="0">
                <a:latin typeface="Bookman Old Style" panose="02050604050505020204" pitchFamily="18" charset="0"/>
              </a:rPr>
              <a:t>Costituzione breve e risalente al periodo liberale classico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it-IT" dirty="0">
                <a:solidFill>
                  <a:srgbClr val="000000"/>
                </a:solidFill>
                <a:latin typeface="Bookman Old Style" panose="02050604050505020204" pitchFamily="18" charset="0"/>
              </a:rPr>
              <a:t>alternarsi di politiche interventistiche o liberistiche connesse ai governi in carica 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(dal New Deal di Roosevelt alle politiche conservatrici di Reagan, all’avvio di politiche sociali e di aiuto alle imprese di Obama, alle politiche  neoliberiste di Trump, ai recenti interventi anche per la pandemia di </a:t>
            </a:r>
            <a:r>
              <a:rPr lang="it-IT" dirty="0" err="1" smtClean="0">
                <a:solidFill>
                  <a:srgbClr val="000000"/>
                </a:solidFill>
                <a:latin typeface="Bookman Old Style" panose="02050604050505020204" pitchFamily="18" charset="0"/>
              </a:rPr>
              <a:t>Biden</a:t>
            </a:r>
            <a:r>
              <a:rPr lang="it-IT" dirty="0" smtClean="0">
                <a:solidFill>
                  <a:srgbClr val="000000"/>
                </a:solidFill>
                <a:latin typeface="Bookman Old Style" panose="02050604050505020204" pitchFamily="18" charset="0"/>
              </a:rPr>
              <a:t>)</a:t>
            </a:r>
            <a:endParaRPr lang="it-IT" dirty="0" smtClean="0">
              <a:latin typeface="Bookman Old Style" panose="02050604050505020204" pitchFamily="18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91677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«Costituzione economica» degli Stati del socialismo reale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u="sng" dirty="0" smtClean="0">
                <a:latin typeface="Bookman Old Style" panose="02050604050505020204" pitchFamily="18" charset="0"/>
              </a:rPr>
              <a:t>URSS e Stati dell’Europa orientale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Sistema di economia «collettivizzata»         tutte le attività economiche sono state trasferite allo Stato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Proprietà collettiva dei mezzi di produzione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 smtClean="0">
                <a:latin typeface="Bookman Old Style" panose="02050604050505020204" pitchFamily="18" charset="0"/>
              </a:rPr>
              <a:t>Stato imprenditore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t-IT" dirty="0">
                <a:latin typeface="Bookman Old Style" panose="02050604050505020204" pitchFamily="18" charset="0"/>
              </a:rPr>
              <a:t> </a:t>
            </a:r>
            <a:r>
              <a:rPr lang="it-IT" dirty="0" smtClean="0">
                <a:latin typeface="Bookman Old Style" panose="02050604050505020204" pitchFamily="18" charset="0"/>
              </a:rPr>
              <a:t>Pianificazione economica</a:t>
            </a:r>
          </a:p>
          <a:p>
            <a:pPr marL="0" indent="0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Freccia a destra 3"/>
          <p:cNvSpPr/>
          <p:nvPr/>
        </p:nvSpPr>
        <p:spPr>
          <a:xfrm>
            <a:off x="7652085" y="2589196"/>
            <a:ext cx="664143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8909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dirty="0" smtClean="0">
                <a:latin typeface="Bookman Old Style" panose="02050604050505020204" pitchFamily="18" charset="0"/>
              </a:rPr>
              <a:t>La «Costituzione economica» dell’Unione europea</a:t>
            </a:r>
            <a:endParaRPr lang="it-IT" dirty="0">
              <a:latin typeface="Bookman Old Style" panose="02050604050505020204" pitchFamily="18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 l’</a:t>
            </a:r>
            <a:r>
              <a:rPr lang="it-IT" dirty="0" smtClean="0">
                <a:latin typeface="Bookman Old Style" panose="02050604050505020204" pitchFamily="18" charset="0"/>
              </a:rPr>
              <a:t>integrazione europea si afferma sul piano dell’economia</a:t>
            </a:r>
          </a:p>
          <a:p>
            <a:r>
              <a:rPr lang="it-IT" dirty="0">
                <a:latin typeface="Bookman Old Style" panose="02050604050505020204" pitchFamily="18" charset="0"/>
              </a:rPr>
              <a:t>i</a:t>
            </a:r>
            <a:r>
              <a:rPr lang="it-IT" dirty="0" smtClean="0">
                <a:latin typeface="Bookman Old Style" panose="02050604050505020204" pitchFamily="18" charset="0"/>
              </a:rPr>
              <a:t> Trattati istitutivi (CECA, EURATOM, CEE) e il modello dell’ «economia sociale di mercato»</a:t>
            </a:r>
          </a:p>
          <a:p>
            <a:r>
              <a:rPr lang="it-IT" dirty="0" smtClean="0">
                <a:latin typeface="Bookman Old Style" panose="02050604050505020204" pitchFamily="18" charset="0"/>
              </a:rPr>
              <a:t>Gli sviluppi successivi : 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La realizzazione dell’Unione monetaria</a:t>
            </a:r>
          </a:p>
          <a:p>
            <a:pPr>
              <a:buFontTx/>
              <a:buChar char="-"/>
            </a:pPr>
            <a:r>
              <a:rPr lang="it-IT" dirty="0" smtClean="0">
                <a:latin typeface="Bookman Old Style" panose="02050604050505020204" pitchFamily="18" charset="0"/>
              </a:rPr>
              <a:t>Il coordinamento delle politiche di bilancio</a:t>
            </a:r>
          </a:p>
          <a:p>
            <a:pPr marL="0" indent="0" algn="ctr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RINVIO</a:t>
            </a:r>
          </a:p>
          <a:p>
            <a:pPr marL="0" indent="0" algn="ctr">
              <a:buNone/>
            </a:pPr>
            <a:r>
              <a:rPr lang="it-IT" dirty="0" smtClean="0">
                <a:latin typeface="Bookman Old Style" panose="02050604050505020204" pitchFamily="18" charset="0"/>
              </a:rPr>
              <a:t>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68956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dirty="0" smtClean="0">
                <a:latin typeface="Lucida Calligraphy" panose="03010101010101010101" pitchFamily="66" charset="0"/>
              </a:rPr>
              <a:t>I rapporti Stato/mercato: un tentativo di classificazione</a:t>
            </a:r>
            <a:endParaRPr lang="it-IT" dirty="0">
              <a:latin typeface="Lucida Calligraphy" panose="03010101010101010101" pitchFamily="66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438" y="1796749"/>
            <a:ext cx="10515600" cy="4351338"/>
          </a:xfrm>
        </p:spPr>
        <p:txBody>
          <a:bodyPr>
            <a:normAutofit fontScale="85000" lnSpcReduction="20000"/>
          </a:bodyPr>
          <a:lstStyle/>
          <a:p>
            <a:r>
              <a:rPr lang="it-IT" dirty="0" smtClean="0">
                <a:latin typeface="Lucida Calligraphy" panose="03010101010101010101" pitchFamily="66" charset="0"/>
              </a:rPr>
              <a:t>1) </a:t>
            </a:r>
            <a:r>
              <a:rPr lang="it-IT" b="1" dirty="0" smtClean="0">
                <a:latin typeface="Lucida Calligraphy" panose="03010101010101010101" pitchFamily="66" charset="0"/>
              </a:rPr>
              <a:t>economia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di mercato</a:t>
            </a:r>
          </a:p>
          <a:p>
            <a:pPr marL="0" indent="0">
              <a:buNone/>
            </a:pPr>
            <a:r>
              <a:rPr lang="it-IT" dirty="0" smtClean="0">
                <a:latin typeface="Lucida Calligraphy" panose="03010101010101010101" pitchFamily="66" charset="0"/>
              </a:rPr>
              <a:t>(lo Stato si limita a garantire, dall’esterno, il libero gioco delle forze economiche; </a:t>
            </a:r>
            <a:r>
              <a:rPr lang="it-IT" b="1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mercato: luogo di espressione del libero scambio. </a:t>
            </a:r>
            <a:r>
              <a:rPr lang="it-IT" dirty="0" smtClean="0">
                <a:latin typeface="Lucida Calligraphy" panose="03010101010101010101" pitchFamily="66" charset="0"/>
              </a:rPr>
              <a:t>Tesi di </a:t>
            </a:r>
            <a:r>
              <a:rPr lang="it-IT" u="sng" dirty="0" smtClean="0">
                <a:latin typeface="Lucida Calligraphy" panose="03010101010101010101" pitchFamily="66" charset="0"/>
              </a:rPr>
              <a:t>Hayek</a:t>
            </a:r>
            <a:r>
              <a:rPr lang="it-IT" dirty="0" smtClean="0">
                <a:latin typeface="Lucida Calligraphy" panose="03010101010101010101" pitchFamily="66" charset="0"/>
              </a:rPr>
              <a:t>. Dal liberismo economico al «liberismo» politico: </a:t>
            </a:r>
            <a:r>
              <a:rPr lang="it-IT" u="sng" dirty="0" smtClean="0">
                <a:latin typeface="Lucida Calligraphy" panose="03010101010101010101" pitchFamily="66" charset="0"/>
              </a:rPr>
              <a:t>anche le funzioni pubbliche sono affidate al privato </a:t>
            </a:r>
            <a:r>
              <a:rPr lang="it-IT" dirty="0" smtClean="0">
                <a:latin typeface="Lucida Calligraphy" panose="03010101010101010101" pitchFamily="66" charset="0"/>
              </a:rPr>
              <a:t>(es.: difesa, giustizia, welfare etc.)</a:t>
            </a:r>
            <a:endParaRPr lang="it-IT" dirty="0">
              <a:latin typeface="Lucida Calligraphy" panose="03010101010101010101" pitchFamily="66" charset="0"/>
            </a:endParaRPr>
          </a:p>
          <a:p>
            <a:r>
              <a:rPr lang="it-IT" dirty="0" smtClean="0">
                <a:latin typeface="Lucida Calligraphy" panose="03010101010101010101" pitchFamily="66" charset="0"/>
              </a:rPr>
              <a:t>2) </a:t>
            </a:r>
            <a:r>
              <a:rPr lang="it-IT" b="1" dirty="0" smtClean="0">
                <a:latin typeface="Lucida Calligraphy" panose="03010101010101010101" pitchFamily="66" charset="0"/>
              </a:rPr>
              <a:t>economia di mercato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«controllata» </a:t>
            </a:r>
            <a:r>
              <a:rPr lang="it-IT" b="1" dirty="0" smtClean="0">
                <a:latin typeface="Lucida Calligraphy" panose="03010101010101010101" pitchFamily="66" charset="0"/>
              </a:rPr>
              <a:t>(lo Stato «regolatore»)</a:t>
            </a:r>
          </a:p>
          <a:p>
            <a:r>
              <a:rPr lang="it-IT" dirty="0" smtClean="0">
                <a:latin typeface="Lucida Calligraphy" panose="03010101010101010101" pitchFamily="66" charset="0"/>
              </a:rPr>
              <a:t>3) </a:t>
            </a:r>
            <a:r>
              <a:rPr lang="it-IT" b="1" dirty="0" smtClean="0">
                <a:latin typeface="Lucida Calligraphy" panose="03010101010101010101" pitchFamily="66" charset="0"/>
              </a:rPr>
              <a:t>economia di mercato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«guidata» </a:t>
            </a:r>
            <a:r>
              <a:rPr lang="it-IT" b="1" dirty="0" smtClean="0">
                <a:latin typeface="Lucida Calligraphy" panose="03010101010101010101" pitchFamily="66" charset="0"/>
              </a:rPr>
              <a:t>e controllata </a:t>
            </a:r>
            <a:r>
              <a:rPr lang="it-IT" dirty="0" smtClean="0">
                <a:latin typeface="Lucida Calligraphy" panose="03010101010101010101" pitchFamily="66" charset="0"/>
              </a:rPr>
              <a:t>(le letture keynesiane dell’interesse pubblico. L’intervento pubblico in caso di «fallimenti del mercato». Lo Stato sociale)</a:t>
            </a:r>
          </a:p>
          <a:p>
            <a:r>
              <a:rPr lang="it-IT" dirty="0" smtClean="0">
                <a:latin typeface="Lucida Calligraphy" panose="03010101010101010101" pitchFamily="66" charset="0"/>
              </a:rPr>
              <a:t>4) </a:t>
            </a:r>
            <a:r>
              <a:rPr lang="it-IT" b="1" dirty="0" smtClean="0">
                <a:latin typeface="Lucida Calligraphy" panose="03010101010101010101" pitchFamily="66" charset="0"/>
              </a:rPr>
              <a:t>economia </a:t>
            </a:r>
            <a:r>
              <a:rPr lang="it-IT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Lucida Calligraphy" panose="03010101010101010101" pitchFamily="66" charset="0"/>
              </a:rPr>
              <a:t>di Stato o collettivista </a:t>
            </a:r>
            <a:r>
              <a:rPr lang="it-IT" dirty="0" smtClean="0">
                <a:latin typeface="Lucida Calligraphy" panose="03010101010101010101" pitchFamily="66" charset="0"/>
              </a:rPr>
              <a:t>(lo Stato </a:t>
            </a:r>
            <a:r>
              <a:rPr lang="it-IT" u="sng" dirty="0" smtClean="0">
                <a:latin typeface="Lucida Calligraphy" panose="03010101010101010101" pitchFamily="66" charset="0"/>
              </a:rPr>
              <a:t>dirige e pianifica </a:t>
            </a:r>
            <a:r>
              <a:rPr lang="it-IT" dirty="0" smtClean="0">
                <a:latin typeface="Lucida Calligraphy" panose="03010101010101010101" pitchFamily="66" charset="0"/>
              </a:rPr>
              <a:t>tutta l’attività economica. Il mercato e  la proprietà perdono diritto di cittadinanza)</a:t>
            </a:r>
            <a:endParaRPr lang="it-IT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546597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970</Words>
  <Application>Microsoft Office PowerPoint</Application>
  <PresentationFormat>Widescreen</PresentationFormat>
  <Paragraphs>68</Paragraphs>
  <Slides>10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10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1" baseType="lpstr">
      <vt:lpstr>Arial</vt:lpstr>
      <vt:lpstr>Bookman Old Style</vt:lpstr>
      <vt:lpstr>Calibri</vt:lpstr>
      <vt:lpstr>Calibri Light</vt:lpstr>
      <vt:lpstr>Calisto MT</vt:lpstr>
      <vt:lpstr>Copperplate Gothic Light</vt:lpstr>
      <vt:lpstr>Courier New</vt:lpstr>
      <vt:lpstr>Elephant</vt:lpstr>
      <vt:lpstr>Lucida Calligraphy</vt:lpstr>
      <vt:lpstr>Wingdings</vt:lpstr>
      <vt:lpstr>Tema di Office</vt:lpstr>
      <vt:lpstr>Il governo pubblico dell’economia fra Costituzione italiana e diritto dell’Unione europea</vt:lpstr>
      <vt:lpstr>Qualche indicazione preliminare sul corso</vt:lpstr>
      <vt:lpstr>In margine all’idea del «governo pubblico dell’economia»</vt:lpstr>
      <vt:lpstr>La questione della «Costituzione economica»</vt:lpstr>
      <vt:lpstr>La fortuna del concetto dopo la Seconda guerra mondiale</vt:lpstr>
      <vt:lpstr>Gli Stati privi di una «Costituzione economica». L’intervento in economia nei Paesi anglosassoni</vt:lpstr>
      <vt:lpstr>La «Costituzione economica» degli Stati del socialismo reale</vt:lpstr>
      <vt:lpstr>La «Costituzione economica» dell’Unione europea</vt:lpstr>
      <vt:lpstr>I rapporti Stato/mercato: un tentativo di classificazione</vt:lpstr>
      <vt:lpstr>Altre classificazioni del rapporto tra economia e poteri pubblici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Costituzione economica  e governo pubblico dell’economia</dc:title>
  <dc:creator>Raffaella Niro</dc:creator>
  <cp:lastModifiedBy>Raffaella Niro</cp:lastModifiedBy>
  <cp:revision>33</cp:revision>
  <dcterms:created xsi:type="dcterms:W3CDTF">2020-02-17T15:20:23Z</dcterms:created>
  <dcterms:modified xsi:type="dcterms:W3CDTF">2023-02-20T21:04:08Z</dcterms:modified>
</cp:coreProperties>
</file>