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6" r:id="rId2"/>
    <p:sldId id="317" r:id="rId3"/>
    <p:sldId id="257" r:id="rId4"/>
    <p:sldId id="258" r:id="rId5"/>
    <p:sldId id="260" r:id="rId6"/>
    <p:sldId id="265" r:id="rId7"/>
    <p:sldId id="318" r:id="rId8"/>
    <p:sldId id="266" r:id="rId9"/>
    <p:sldId id="319" r:id="rId10"/>
    <p:sldId id="311" r:id="rId11"/>
    <p:sldId id="268" r:id="rId12"/>
    <p:sldId id="269" r:id="rId13"/>
    <p:sldId id="270" r:id="rId14"/>
    <p:sldId id="296" r:id="rId15"/>
    <p:sldId id="297" r:id="rId16"/>
    <p:sldId id="298" r:id="rId17"/>
    <p:sldId id="271" r:id="rId18"/>
    <p:sldId id="278" r:id="rId19"/>
    <p:sldId id="279" r:id="rId20"/>
    <p:sldId id="280" r:id="rId21"/>
    <p:sldId id="281" r:id="rId22"/>
    <p:sldId id="282" r:id="rId23"/>
    <p:sldId id="283" r:id="rId24"/>
    <p:sldId id="314" r:id="rId25"/>
    <p:sldId id="284" r:id="rId26"/>
    <p:sldId id="305" r:id="rId27"/>
    <p:sldId id="315" r:id="rId28"/>
    <p:sldId id="285" r:id="rId29"/>
    <p:sldId id="273" r:id="rId30"/>
    <p:sldId id="299" r:id="rId31"/>
    <p:sldId id="307" r:id="rId32"/>
    <p:sldId id="306" r:id="rId33"/>
    <p:sldId id="308" r:id="rId34"/>
    <p:sldId id="274" r:id="rId35"/>
    <p:sldId id="275" r:id="rId36"/>
    <p:sldId id="276" r:id="rId37"/>
    <p:sldId id="277" r:id="rId38"/>
    <p:sldId id="301" r:id="rId39"/>
    <p:sldId id="313" r:id="rId40"/>
    <p:sldId id="286" r:id="rId41"/>
    <p:sldId id="312" r:id="rId42"/>
    <p:sldId id="290" r:id="rId43"/>
    <p:sldId id="291" r:id="rId44"/>
    <p:sldId id="292" r:id="rId45"/>
    <p:sldId id="293" r:id="rId46"/>
    <p:sldId id="294" r:id="rId47"/>
    <p:sldId id="295" r:id="rId4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/>
            </a:lvl1pPr>
          </a:lstStyle>
          <a:p>
            <a:pPr lvl="0"/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0D9B63-F258-4D7B-950E-0E139C5F7B3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8737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BCCAE8-781E-4D18-88CF-74F1CCD7CD9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843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 txBox="1">
            <a:spLocks noGrp="1"/>
          </p:cNvSpPr>
          <p:nvPr>
            <p:ph type="title" orient="vert"/>
          </p:nvPr>
        </p:nvSpPr>
        <p:spPr>
          <a:xfrm>
            <a:off x="6515099" y="609603"/>
            <a:ext cx="1943100" cy="548640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 txBox="1">
            <a:spLocks noGrp="1"/>
          </p:cNvSpPr>
          <p:nvPr>
            <p:ph type="body" orient="vert" idx="1"/>
          </p:nvPr>
        </p:nvSpPr>
        <p:spPr>
          <a:xfrm>
            <a:off x="685800" y="609603"/>
            <a:ext cx="5676896" cy="548640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9282F9-8AD5-4506-96C4-809B5620772E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482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D400F0D-1A71-4699-AF1A-E1666E47C2B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0586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F28A87-71E9-4E73-9B87-8D756C02404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242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xfrm>
            <a:off x="685800" y="1981203"/>
            <a:ext cx="3810003" cy="4114800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 txBox="1">
            <a:spLocks noGrp="1"/>
          </p:cNvSpPr>
          <p:nvPr>
            <p:ph idx="2"/>
          </p:nvPr>
        </p:nvSpPr>
        <p:spPr>
          <a:xfrm>
            <a:off x="4648196" y="1981203"/>
            <a:ext cx="3810003" cy="4114800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13B6C8-800A-4218-9AE3-ACFC9062148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010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8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9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134AFE-6CD0-40F5-82BF-A34774581C3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7089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1C5B52-E01D-4229-8671-E01E08E18E0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963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3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A38C09-5FED-4155-87EB-163C068896EC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116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02D3F0-FEC1-4D82-8116-B7020B54695E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0849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A8DCD0-1907-4B05-83E2-9A7A3CE8CE42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3245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685800" y="609603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type="body" idx="1"/>
          </p:nvPr>
        </p:nvSpPr>
        <p:spPr>
          <a:xfrm>
            <a:off x="685800" y="198120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2"/>
          </p:nvPr>
        </p:nvSpPr>
        <p:spPr>
          <a:xfrm>
            <a:off x="685800" y="6248396"/>
            <a:ext cx="19049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cs typeface="Arial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3"/>
          </p:nvPr>
        </p:nvSpPr>
        <p:spPr>
          <a:xfrm>
            <a:off x="3124203" y="6248396"/>
            <a:ext cx="2895603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cs typeface="Arial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4"/>
          </p:nvPr>
        </p:nvSpPr>
        <p:spPr>
          <a:xfrm>
            <a:off x="6553203" y="6248396"/>
            <a:ext cx="19049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cs typeface="Arial" pitchFamily="34"/>
              </a:defRPr>
            </a:lvl1pPr>
          </a:lstStyle>
          <a:p>
            <a:pPr lvl="0"/>
            <a:fld id="{10C9E9B6-DBEB-4DE3-B661-442551D06C24}" type="slidenum"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it-IT" sz="4400" b="0" i="0" u="none" strike="noStrike" kern="0" cap="none" spc="0" baseline="0">
          <a:solidFill>
            <a:srgbClr val="000000"/>
          </a:solidFill>
          <a:uFillTx/>
          <a:latin typeface="Times New Roman"/>
          <a:cs typeface="Arial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Char char="•"/>
        <a:tabLst/>
        <a:defRPr lang="it-IT" sz="3200" b="0" i="0" u="none" strike="noStrike" kern="0" cap="none" spc="0" baseline="0">
          <a:solidFill>
            <a:srgbClr val="000000"/>
          </a:solidFill>
          <a:uFillTx/>
          <a:latin typeface="Times New Roman"/>
          <a:cs typeface="Arial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Char char="–"/>
        <a:tabLst/>
        <a:defRPr lang="it-IT" sz="2800" b="0" i="0" u="none" strike="noStrike" kern="0" cap="none" spc="0" baseline="0">
          <a:solidFill>
            <a:srgbClr val="000000"/>
          </a:solidFill>
          <a:uFillTx/>
          <a:latin typeface="Times New Roman"/>
          <a:cs typeface="Arial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Char char="•"/>
        <a:tabLst/>
        <a:defRPr lang="it-IT" sz="2400" b="0" i="0" u="none" strike="noStrike" kern="0" cap="none" spc="0" baseline="0">
          <a:solidFill>
            <a:srgbClr val="000000"/>
          </a:solidFill>
          <a:uFillTx/>
          <a:latin typeface="Times New Roman"/>
          <a:cs typeface="Arial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Char char="–"/>
        <a:tabLst/>
        <a:defRPr lang="it-IT" sz="2000" b="0" i="0" u="none" strike="noStrike" kern="0" cap="none" spc="0" baseline="0">
          <a:solidFill>
            <a:srgbClr val="000000"/>
          </a:solidFill>
          <a:uFillTx/>
          <a:latin typeface="Times New Roman"/>
          <a:cs typeface="Arial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Char char="»"/>
        <a:tabLst/>
        <a:defRPr lang="it-IT" sz="2000" b="0" i="0" u="none" strike="noStrike" kern="0" cap="none" spc="0" baseline="0">
          <a:solidFill>
            <a:srgbClr val="000000"/>
          </a:solidFill>
          <a:uFillTx/>
          <a:latin typeface="Times New Roman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ctrTitle"/>
          </p:nvPr>
        </p:nvSpPr>
        <p:spPr>
          <a:xfrm>
            <a:off x="685800" y="167152"/>
            <a:ext cx="7772400" cy="2998838"/>
          </a:xfrm>
          <a:solidFill>
            <a:srgbClr val="FFFF00"/>
          </a:solidFill>
        </p:spPr>
        <p:txBody>
          <a:bodyPr>
            <a:normAutofit/>
          </a:bodyPr>
          <a:lstStyle/>
          <a:p>
            <a:pPr lvl="0"/>
            <a:r>
              <a:rPr lang="it-IT" sz="3000">
                <a:latin typeface="Algerian" pitchFamily="82"/>
              </a:rPr>
              <a:t/>
            </a:r>
            <a:br>
              <a:rPr lang="it-IT" sz="3000">
                <a:latin typeface="Algerian" pitchFamily="82"/>
              </a:rPr>
            </a:br>
            <a:r>
              <a:rPr lang="it-IT" sz="3000">
                <a:latin typeface="Algerian" pitchFamily="82"/>
              </a:rPr>
              <a:t>L’ordinamento giuridico dello Stato</a:t>
            </a:r>
            <a:br>
              <a:rPr lang="it-IT" sz="3000">
                <a:latin typeface="Algerian" pitchFamily="82"/>
              </a:rPr>
            </a:br>
            <a:r>
              <a:rPr lang="it-IT" sz="3000">
                <a:latin typeface="Algerian" pitchFamily="82"/>
              </a:rPr>
              <a:t>e il sistema delle norme del diritto pubblico italiano</a:t>
            </a:r>
            <a:br>
              <a:rPr lang="it-IT" sz="3000">
                <a:latin typeface="Algerian" pitchFamily="82"/>
              </a:rPr>
            </a:br>
            <a:endParaRPr lang="it-IT" sz="3000">
              <a:latin typeface="Algerian" pitchFamily="82"/>
            </a:endParaRPr>
          </a:p>
        </p:txBody>
      </p:sp>
      <p:sp>
        <p:nvSpPr>
          <p:cNvPr id="3" name="Sottotitolo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 algn="just"/>
            <a:r>
              <a:rPr lang="it-IT">
                <a:latin typeface="Bookman Old Style" pitchFamily="18"/>
              </a:rPr>
              <a:t>1.- I caratteri dell’ordinamento giuridico dello Stato</a:t>
            </a:r>
          </a:p>
          <a:p>
            <a:pPr lvl="0" algn="just"/>
            <a:r>
              <a:rPr lang="it-IT">
                <a:latin typeface="Bookman Old Style" pitchFamily="18"/>
              </a:rPr>
              <a:t>2.- L’evoluzione storica delle «forme di Stato»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>
                <a:solidFill>
                  <a:srgbClr val="FF0000"/>
                </a:solidFill>
              </a:rPr>
              <a:t>Lo Stato «moderno» 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600"/>
              </a:spcBef>
            </a:pPr>
            <a:r>
              <a:rPr lang="it-IT" sz="2400" dirty="0"/>
              <a:t>Dal </a:t>
            </a:r>
            <a:r>
              <a:rPr lang="it-IT" sz="2400" b="1" dirty="0">
                <a:effectLst>
                  <a:outerShdw dist="38096" dir="2700000">
                    <a:srgbClr val="000000"/>
                  </a:outerShdw>
                </a:effectLst>
              </a:rPr>
              <a:t>«particolarismo giuridico» della società feudale allo «Stato» </a:t>
            </a:r>
            <a:r>
              <a:rPr lang="it-IT" sz="2400" dirty="0"/>
              <a:t>: dalle norme e consuetudini locali </a:t>
            </a:r>
            <a:r>
              <a:rPr lang="it-IT" sz="2400" b="1" i="1" dirty="0"/>
              <a:t>verso la legge generale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it-IT" sz="2400" i="1" dirty="0"/>
              <a:t>Quali i caratteri delle prime </a:t>
            </a:r>
            <a:r>
              <a:rPr lang="it-IT" sz="2400" b="1" i="1" dirty="0"/>
              <a:t>monarchie nazionali</a:t>
            </a:r>
            <a:r>
              <a:rPr lang="it-IT" sz="2400" i="1" dirty="0"/>
              <a:t>?</a:t>
            </a:r>
          </a:p>
          <a:p>
            <a:pPr lvl="0">
              <a:spcBef>
                <a:spcPts val="600"/>
              </a:spcBef>
            </a:pPr>
            <a:r>
              <a:rPr lang="it-IT" sz="2400" dirty="0"/>
              <a:t> l</a:t>
            </a:r>
            <a:r>
              <a:rPr lang="it-IT" sz="2400" dirty="0" smtClean="0"/>
              <a:t>’ «Antico Regime» : </a:t>
            </a:r>
            <a:r>
              <a:rPr lang="it-IT" sz="2400" dirty="0"/>
              <a:t>al potere del Re si «oppongono» i «corpi sociali» (i «ceti», le «corporazioni», i territori)       verso il superamento dei corpi sociali</a:t>
            </a:r>
          </a:p>
          <a:p>
            <a:pPr lvl="0">
              <a:spcBef>
                <a:spcPts val="600"/>
              </a:spcBef>
            </a:pPr>
            <a:r>
              <a:rPr lang="it-IT" sz="2400" u="sng" dirty="0"/>
              <a:t>L’Assemblea degli Stati generali</a:t>
            </a:r>
            <a:r>
              <a:rPr lang="it-IT" sz="2400" dirty="0"/>
              <a:t>: l’assemblea dei «ceti» convocata per dare sfogo alle richieste (</a:t>
            </a:r>
            <a:r>
              <a:rPr lang="it-IT" sz="2400" i="1" dirty="0"/>
              <a:t>Cahiers de </a:t>
            </a:r>
            <a:r>
              <a:rPr lang="it-IT" sz="2400" i="1" dirty="0" err="1"/>
              <a:t>doleance</a:t>
            </a:r>
            <a:r>
              <a:rPr lang="it-IT" sz="2400" dirty="0"/>
              <a:t>) e per chiedere sacrifici  finanziari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it-IT" sz="2400" dirty="0"/>
              <a:t> </a:t>
            </a:r>
          </a:p>
        </p:txBody>
      </p:sp>
      <p:sp>
        <p:nvSpPr>
          <p:cNvPr id="4" name="Freccia a destra 2"/>
          <p:cNvSpPr/>
          <p:nvPr/>
        </p:nvSpPr>
        <p:spPr>
          <a:xfrm>
            <a:off x="4356101" y="4581528"/>
            <a:ext cx="287341" cy="46040"/>
          </a:xfrm>
          <a:custGeom>
            <a:avLst>
              <a:gd name="f0" fmla="val 19886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+- f8 0 f7"/>
              <a:gd name="f15" fmla="pin 0 f0 21600"/>
              <a:gd name="f16" fmla="pin 0 f1 108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20"/>
              <a:gd name="f27" fmla="+- 21600 0 f19"/>
              <a:gd name="f28" fmla="*/ 0 f21 1"/>
              <a:gd name="f29" fmla="*/ 21600 f21 1"/>
              <a:gd name="f30" fmla="*/ f20 f13 1"/>
              <a:gd name="f31" fmla="*/ f19 f12 1"/>
              <a:gd name="f32" fmla="+- f24 0 f3"/>
              <a:gd name="f33" fmla="+- f25 0 f3"/>
              <a:gd name="f34" fmla="*/ f27 f20 1"/>
              <a:gd name="f35" fmla="*/ f28 1 f21"/>
              <a:gd name="f36" fmla="*/ f29 1 f21"/>
              <a:gd name="f37" fmla="*/ f26 f13 1"/>
              <a:gd name="f38" fmla="*/ f34 1 10800"/>
              <a:gd name="f39" fmla="*/ f35 f12 1"/>
              <a:gd name="f40" fmla="*/ f35 f13 1"/>
              <a:gd name="f41" fmla="*/ f36 f13 1"/>
              <a:gd name="f42" fmla="+- f19 f38 0"/>
              <a:gd name="f43" fmla="*/ f42 f12 1"/>
            </a:gdLst>
            <a:ahLst>
              <a:ahXY gdRefX="f0" minX="f7" maxX="f8" gdRefY="f1" minY="f7" maxY="f9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0"/>
              </a:cxn>
              <a:cxn ang="f33">
                <a:pos x="f31" y="f41"/>
              </a:cxn>
            </a:cxnLst>
            <a:rect l="f39" t="f30" r="f43" b="f37"/>
            <a:pathLst>
              <a:path w="21600" h="21600">
                <a:moveTo>
                  <a:pt x="f7" y="f20"/>
                </a:moveTo>
                <a:lnTo>
                  <a:pt x="f19" y="f20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6"/>
                </a:lnTo>
                <a:lnTo>
                  <a:pt x="f7" y="f26"/>
                </a:lnTo>
                <a:close/>
              </a:path>
            </a:pathLst>
          </a:custGeom>
          <a:solidFill>
            <a:srgbClr val="00CC99"/>
          </a:solidFill>
          <a:ln w="9528" cap="flat">
            <a:solidFill>
              <a:srgbClr val="000000"/>
            </a:solidFill>
            <a:prstDash val="solid"/>
            <a:round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solidFill>
            <a:srgbClr val="85FFE0"/>
          </a:solidFill>
        </p:spPr>
        <p:txBody>
          <a:bodyPr/>
          <a:lstStyle/>
          <a:p>
            <a:pPr lvl="0"/>
            <a:r>
              <a:rPr lang="it-IT" sz="4000"/>
              <a:t>Gli </a:t>
            </a:r>
            <a:r>
              <a:rPr lang="it-IT" sz="4000" u="sng"/>
              <a:t>elementi costitutivi dello Stato</a:t>
            </a:r>
            <a:endParaRPr lang="it-IT" sz="4000"/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609603" lvl="0" indent="-609603">
              <a:spcBef>
                <a:spcPts val="1000"/>
              </a:spcBef>
              <a:buNone/>
            </a:pPr>
            <a:r>
              <a:rPr lang="it-IT"/>
              <a:t> </a:t>
            </a:r>
            <a:r>
              <a:rPr lang="it-IT" sz="4000" b="1" i="1"/>
              <a:t>A) </a:t>
            </a:r>
            <a:r>
              <a:rPr lang="it-IT" sz="4000"/>
              <a:t> </a:t>
            </a:r>
            <a:r>
              <a:rPr lang="it-IT" sz="4000" b="1" i="1"/>
              <a:t>la </a:t>
            </a:r>
            <a:r>
              <a:rPr lang="it-IT" sz="4000" b="1" i="1" u="sng">
                <a:solidFill>
                  <a:srgbClr val="FF0000"/>
                </a:solidFill>
              </a:rPr>
              <a:t>sovranità </a:t>
            </a:r>
          </a:p>
          <a:p>
            <a:pPr marL="609603" lvl="0" indent="-609603">
              <a:spcBef>
                <a:spcPts val="1000"/>
              </a:spcBef>
              <a:buNone/>
            </a:pPr>
            <a:endParaRPr lang="it-IT" sz="4000" b="1" i="1"/>
          </a:p>
          <a:p>
            <a:pPr marL="609603" lvl="0" indent="-609603">
              <a:spcBef>
                <a:spcPts val="1000"/>
              </a:spcBef>
              <a:buAutoNum type="alphaUcParenR" startAt="2"/>
            </a:pPr>
            <a:r>
              <a:rPr lang="it-IT" sz="4000" b="1" i="1"/>
              <a:t>il </a:t>
            </a:r>
            <a:r>
              <a:rPr lang="it-IT" sz="4000" b="1" i="1" u="sng">
                <a:solidFill>
                  <a:srgbClr val="5F5F5F"/>
                </a:solidFill>
              </a:rPr>
              <a:t>territorio </a:t>
            </a:r>
          </a:p>
          <a:p>
            <a:pPr marL="609603" lvl="0" indent="-609603">
              <a:spcBef>
                <a:spcPts val="1000"/>
              </a:spcBef>
              <a:buAutoNum type="alphaUcParenR" startAt="2"/>
            </a:pPr>
            <a:endParaRPr lang="it-IT" sz="4000" b="1" i="1">
              <a:solidFill>
                <a:srgbClr val="5F5F5F"/>
              </a:solidFill>
            </a:endParaRPr>
          </a:p>
          <a:p>
            <a:pPr marL="609603" lvl="0" indent="-609603">
              <a:spcBef>
                <a:spcPts val="1000"/>
              </a:spcBef>
              <a:buAutoNum type="alphaUcParenR" startAt="2"/>
            </a:pPr>
            <a:r>
              <a:rPr lang="it-IT" sz="4000" b="1" i="1"/>
              <a:t>il </a:t>
            </a:r>
            <a:r>
              <a:rPr lang="it-IT" sz="4000" b="1" i="1" u="sng">
                <a:solidFill>
                  <a:srgbClr val="00CC99"/>
                </a:solidFill>
              </a:rPr>
              <a:t>popolo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/>
              <a:t>A) la sovranità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609603" lvl="0" indent="-609603">
              <a:lnSpc>
                <a:spcPct val="90000"/>
              </a:lnSpc>
            </a:pPr>
            <a:r>
              <a:rPr lang="it-IT"/>
              <a:t>  le varie accezioni della sovranità:</a:t>
            </a:r>
          </a:p>
          <a:p>
            <a:pPr marL="609603" lvl="0" indent="-609603">
              <a:lnSpc>
                <a:spcPct val="90000"/>
              </a:lnSpc>
              <a:buAutoNum type="alphaLcParenR"/>
            </a:pPr>
            <a:r>
              <a:rPr lang="it-IT" b="1" i="1" u="sng">
                <a:solidFill>
                  <a:srgbClr val="00B050"/>
                </a:solidFill>
              </a:rPr>
              <a:t>potere supremo di comando</a:t>
            </a:r>
          </a:p>
          <a:p>
            <a:pPr marL="609603" lvl="0" indent="-609603">
              <a:lnSpc>
                <a:spcPct val="90000"/>
              </a:lnSpc>
              <a:buNone/>
            </a:pPr>
            <a:r>
              <a:rPr lang="it-IT"/>
              <a:t>      (preminenza del potere statale su ogni altro potere e sua </a:t>
            </a:r>
            <a:r>
              <a:rPr lang="it-IT" b="1" i="1">
                <a:solidFill>
                  <a:srgbClr val="FF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originarietà</a:t>
            </a:r>
            <a:r>
              <a:rPr lang="it-IT" b="1">
                <a:effectLst>
                  <a:outerShdw dist="38096" dir="2700000">
                    <a:srgbClr val="000000"/>
                  </a:outerShdw>
                </a:effectLst>
              </a:rPr>
              <a:t>)</a:t>
            </a:r>
            <a:r>
              <a:rPr lang="it-IT"/>
              <a:t> </a:t>
            </a:r>
            <a:r>
              <a:rPr lang="it-IT" b="1"/>
              <a:t>(accezione “interna”)</a:t>
            </a:r>
          </a:p>
          <a:p>
            <a:pPr marL="609603" lvl="0" indent="-609603">
              <a:lnSpc>
                <a:spcPct val="90000"/>
              </a:lnSpc>
              <a:buNone/>
            </a:pPr>
            <a:r>
              <a:rPr lang="it-IT" i="1"/>
              <a:t>b)  </a:t>
            </a:r>
            <a:r>
              <a:rPr lang="it-IT" b="1" i="1" u="sng">
                <a:solidFill>
                  <a:srgbClr val="00B050"/>
                </a:solidFill>
              </a:rPr>
              <a:t>indipendenza</a:t>
            </a:r>
            <a:r>
              <a:rPr lang="it-IT" b="1" i="1">
                <a:solidFill>
                  <a:srgbClr val="00B050"/>
                </a:solidFill>
              </a:rPr>
              <a:t> </a:t>
            </a:r>
            <a:r>
              <a:rPr lang="it-IT"/>
              <a:t>dello Stato rispetto ad ogni altro Stato e sua </a:t>
            </a:r>
            <a:r>
              <a:rPr lang="it-IT" b="1" i="1">
                <a:solidFill>
                  <a:srgbClr val="FF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“esclusività</a:t>
            </a:r>
            <a:r>
              <a:rPr lang="it-IT" b="1" i="1"/>
              <a:t>” </a:t>
            </a:r>
            <a:r>
              <a:rPr lang="it-IT" b="1"/>
              <a:t>(accezione “esterna”)</a:t>
            </a:r>
            <a:endParaRPr lang="it-IT" b="1" i="1"/>
          </a:p>
          <a:p>
            <a:pPr marL="609603" lvl="0" indent="-609603">
              <a:lnSpc>
                <a:spcPct val="90000"/>
              </a:lnSpc>
              <a:buNone/>
            </a:pPr>
            <a:endParaRPr lang="it-IT" i="1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 b="1" i="1">
                <a:effectLst>
                  <a:outerShdw dist="38096" dir="2700000">
                    <a:srgbClr val="000000"/>
                  </a:outerShdw>
                </a:effectLst>
              </a:rPr>
              <a:t>Problema</a:t>
            </a:r>
            <a:r>
              <a:rPr lang="it-IT" sz="4000" i="1"/>
              <a:t> : chi è il titolare ultimo della “sovranità”? 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755651" y="1844673"/>
            <a:ext cx="7772400" cy="4114800"/>
          </a:xfrm>
        </p:spPr>
        <p:txBody>
          <a:bodyPr/>
          <a:lstStyle/>
          <a:p>
            <a:pPr marL="347472" lvl="0" indent="-347472">
              <a:lnSpc>
                <a:spcPct val="80000"/>
              </a:lnSpc>
              <a:spcBef>
                <a:spcPts val="575"/>
              </a:spcBef>
              <a:buSzPts val="2400"/>
              <a:buFont typeface="Arial"/>
            </a:pPr>
            <a:endParaRPr lang="it-IT"/>
          </a:p>
          <a:p>
            <a:pPr marL="347472" lvl="0" indent="-347472">
              <a:lnSpc>
                <a:spcPct val="80000"/>
              </a:lnSpc>
              <a:spcBef>
                <a:spcPts val="575"/>
              </a:spcBef>
              <a:buSzPts val="2400"/>
              <a:buFont typeface="Arial"/>
            </a:pPr>
            <a:r>
              <a:rPr lang="it-IT"/>
              <a:t>1) la  </a:t>
            </a:r>
            <a:r>
              <a:rPr lang="it-IT" b="1" u="sng">
                <a:solidFill>
                  <a:srgbClr val="FF0000"/>
                </a:solidFill>
              </a:rPr>
              <a:t>sovranità della persona giuridica statale</a:t>
            </a:r>
            <a:endParaRPr lang="it-IT"/>
          </a:p>
          <a:p>
            <a:pPr lvl="0">
              <a:lnSpc>
                <a:spcPct val="80000"/>
              </a:lnSpc>
            </a:pPr>
            <a:endParaRPr lang="it-IT"/>
          </a:p>
          <a:p>
            <a:pPr lvl="0">
              <a:lnSpc>
                <a:spcPct val="80000"/>
              </a:lnSpc>
            </a:pPr>
            <a:r>
              <a:rPr lang="it-IT"/>
              <a:t>2) la </a:t>
            </a:r>
            <a:r>
              <a:rPr lang="it-IT" b="1" u="sng">
                <a:solidFill>
                  <a:srgbClr val="0070C0"/>
                </a:solidFill>
              </a:rPr>
              <a:t>sovranità della Nazione </a:t>
            </a:r>
          </a:p>
          <a:p>
            <a:pPr lvl="0">
              <a:lnSpc>
                <a:spcPct val="80000"/>
              </a:lnSpc>
            </a:pPr>
            <a:endParaRPr lang="it-IT" b="1" u="sng">
              <a:solidFill>
                <a:srgbClr val="0070C0"/>
              </a:solidFill>
            </a:endParaRPr>
          </a:p>
          <a:p>
            <a:pPr lvl="0">
              <a:lnSpc>
                <a:spcPct val="80000"/>
              </a:lnSpc>
            </a:pPr>
            <a:endParaRPr lang="it-IT" b="1" u="sng">
              <a:solidFill>
                <a:srgbClr val="0070C0"/>
              </a:solidFill>
            </a:endParaRPr>
          </a:p>
          <a:p>
            <a:pPr lvl="0">
              <a:lnSpc>
                <a:spcPct val="80000"/>
              </a:lnSpc>
            </a:pPr>
            <a:r>
              <a:rPr lang="it-IT"/>
              <a:t>3) </a:t>
            </a:r>
            <a:r>
              <a:rPr lang="it-IT" b="1">
                <a:solidFill>
                  <a:srgbClr val="FF0000"/>
                </a:solidFill>
              </a:rPr>
              <a:t>la </a:t>
            </a:r>
            <a:r>
              <a:rPr lang="it-IT" b="1" u="sng">
                <a:solidFill>
                  <a:srgbClr val="FF0000"/>
                </a:solidFill>
              </a:rPr>
              <a:t>sovranità popolare </a:t>
            </a: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2800" b="1">
                <a:solidFill>
                  <a:srgbClr val="0070C0"/>
                </a:solidFill>
                <a:latin typeface="Algerian" pitchFamily="82"/>
              </a:rPr>
              <a:t>La teoria della sovranità della persona giuridica Stato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blipFill>
            <a:blip r:embed="rId2"/>
            <a:tile sx="100000" sy="100000" algn="tl"/>
          </a:blipFill>
        </p:spPr>
        <p:txBody>
          <a:bodyPr/>
          <a:lstStyle/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</a:pPr>
            <a:r>
              <a:rPr lang="it-IT"/>
              <a:t>lo Stato </a:t>
            </a:r>
            <a:r>
              <a:rPr lang="it-IT" b="1" u="sng">
                <a:solidFill>
                  <a:srgbClr val="3333CC"/>
                </a:solidFill>
              </a:rPr>
              <a:t>persona</a:t>
            </a:r>
            <a:r>
              <a:rPr lang="it-IT" u="sng">
                <a:solidFill>
                  <a:srgbClr val="3333CC"/>
                </a:solidFill>
              </a:rPr>
              <a:t> </a:t>
            </a:r>
            <a:r>
              <a:rPr lang="it-IT" b="1" u="sng">
                <a:solidFill>
                  <a:srgbClr val="3333CC"/>
                </a:solidFill>
              </a:rPr>
              <a:t>giuridica</a:t>
            </a:r>
            <a:r>
              <a:rPr lang="it-IT" u="sng">
                <a:solidFill>
                  <a:srgbClr val="3333CC"/>
                </a:solidFill>
              </a:rPr>
              <a:t> </a:t>
            </a:r>
            <a:r>
              <a:rPr lang="it-IT">
                <a:solidFill>
                  <a:srgbClr val="3333CC"/>
                </a:solidFill>
              </a:rPr>
              <a:t>: </a:t>
            </a:r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  <a:buFont typeface="Wingdings" pitchFamily="2"/>
              <a:buChar char="Ø"/>
            </a:pPr>
            <a:r>
              <a:rPr lang="it-IT">
                <a:solidFill>
                  <a:srgbClr val="3333CC"/>
                </a:solidFill>
              </a:rPr>
              <a:t>ente a sé distinto dalla persona fisica del Re (dottrina tedesca e italiana: v. Santi Romano)</a:t>
            </a:r>
            <a:endParaRPr lang="it-IT"/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  <a:buFont typeface="Wingdings" pitchFamily="2"/>
              <a:buChar char="Ø"/>
            </a:pPr>
            <a:r>
              <a:rPr lang="it-IT"/>
              <a:t> rafforzamento delle </a:t>
            </a:r>
            <a:r>
              <a:rPr lang="it-IT" b="1">
                <a:effectLst>
                  <a:outerShdw dist="38096" dir="2700000">
                    <a:srgbClr val="000000"/>
                  </a:outerShdw>
                </a:effectLst>
              </a:rPr>
              <a:t>nuove identità nazionali</a:t>
            </a:r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None/>
            </a:pPr>
            <a:endParaRPr lang="it-IT"/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</a:pPr>
            <a:r>
              <a:rPr lang="it-IT"/>
              <a:t> l’esempio dello </a:t>
            </a:r>
            <a:r>
              <a:rPr lang="it-IT" b="1"/>
              <a:t>Statuto Albertino </a:t>
            </a:r>
            <a:r>
              <a:rPr lang="it-IT"/>
              <a:t>: la “</a:t>
            </a:r>
            <a:r>
              <a:rPr lang="it-IT" b="1" i="1" u="sng">
                <a:solidFill>
                  <a:srgbClr val="3333CC"/>
                </a:solidFill>
              </a:rPr>
              <a:t>sovranità indecisa</a:t>
            </a:r>
            <a:r>
              <a:rPr lang="it-IT"/>
              <a:t>” fra il Re ed il popolo</a:t>
            </a:r>
          </a:p>
          <a:p>
            <a:pPr marL="346072" lvl="0" indent="-346072" algn="ctr">
              <a:lnSpc>
                <a:spcPct val="80000"/>
              </a:lnSpc>
              <a:spcBef>
                <a:spcPts val="575"/>
              </a:spcBef>
              <a:buNone/>
            </a:pPr>
            <a:endParaRPr lang="it-IT" i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600">
                <a:solidFill>
                  <a:srgbClr val="FF0000"/>
                </a:solidFill>
                <a:latin typeface="Algerian" pitchFamily="82"/>
              </a:rPr>
              <a:t>La teoria della sovranita’ nazionale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blipFill>
            <a:blip r:embed="rId2"/>
            <a:tile sx="100000" sy="100000" algn="tl"/>
          </a:blipFill>
        </p:spPr>
        <p:txBody>
          <a:bodyPr/>
          <a:lstStyle/>
          <a:p>
            <a:pPr marL="347472" lvl="0" indent="-347472">
              <a:lnSpc>
                <a:spcPct val="80000"/>
              </a:lnSpc>
              <a:spcBef>
                <a:spcPts val="575"/>
              </a:spcBef>
              <a:buSzPts val="2400"/>
              <a:buFont typeface="Arial"/>
            </a:pPr>
            <a:r>
              <a:rPr lang="it-IT"/>
              <a:t>la </a:t>
            </a:r>
            <a:r>
              <a:rPr lang="it-IT" b="1" u="sng">
                <a:solidFill>
                  <a:srgbClr val="0070C0"/>
                </a:solidFill>
              </a:rPr>
              <a:t>sovranità della Nazione (</a:t>
            </a:r>
            <a:r>
              <a:rPr lang="it-IT"/>
              <a:t>dopo la Rivoluzione francese)</a:t>
            </a:r>
            <a:endParaRPr lang="it-IT" b="1" u="sng">
              <a:solidFill>
                <a:srgbClr val="0070C0"/>
              </a:solidFill>
            </a:endParaRPr>
          </a:p>
          <a:p>
            <a:pPr marL="0" lvl="0" indent="0">
              <a:lnSpc>
                <a:spcPct val="80000"/>
              </a:lnSpc>
              <a:spcBef>
                <a:spcPts val="575"/>
              </a:spcBef>
              <a:buNone/>
            </a:pPr>
            <a:r>
              <a:rPr lang="it-IT" b="1" i="1" u="sng">
                <a:solidFill>
                  <a:srgbClr val="FF0000"/>
                </a:solidFill>
              </a:rPr>
              <a:t>chi è la “Nazione”?</a:t>
            </a:r>
            <a:endParaRPr lang="it-IT" b="1" u="sng">
              <a:solidFill>
                <a:srgbClr val="FF0000"/>
              </a:solidFill>
            </a:endParaRPr>
          </a:p>
          <a:p>
            <a:pPr marL="347472" lvl="0" indent="-347472">
              <a:lnSpc>
                <a:spcPct val="80000"/>
              </a:lnSpc>
              <a:spcBef>
                <a:spcPts val="575"/>
              </a:spcBef>
            </a:pPr>
            <a:r>
              <a:rPr lang="it-IT" i="1" u="sng"/>
              <a:t>La sovranità appartiene alla Nazione da cui emanano tutti i poteri (</a:t>
            </a:r>
            <a:r>
              <a:rPr lang="it-IT" b="1" i="1" u="sng"/>
              <a:t>art. 3 Dichiaraz. Dir uomo e cittadino)</a:t>
            </a:r>
          </a:p>
          <a:p>
            <a:pPr marL="347472" lvl="0" indent="-347472">
              <a:lnSpc>
                <a:spcPct val="80000"/>
              </a:lnSpc>
              <a:spcBef>
                <a:spcPts val="575"/>
              </a:spcBef>
            </a:pPr>
            <a:r>
              <a:rPr lang="it-IT"/>
              <a:t>     (la Nazione come </a:t>
            </a:r>
            <a:r>
              <a:rPr lang="it-IT" i="1">
                <a:effectLst>
                  <a:outerShdw dist="38096" dir="2700000">
                    <a:srgbClr val="000000"/>
                  </a:outerShdw>
                </a:effectLst>
              </a:rPr>
              <a:t>entità collettiva omogenea</a:t>
            </a:r>
            <a:r>
              <a:rPr lang="it-IT"/>
              <a:t> ; superamento dell’assolutismo regio e della divisione della comunità in “ordini” o “ceti”)</a:t>
            </a:r>
          </a:p>
          <a:p>
            <a:pPr lvl="0">
              <a:buNone/>
            </a:pPr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200">
                <a:latin typeface="Algerian" pitchFamily="82"/>
              </a:rPr>
              <a:t>La teoria della sovranita’ popolare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blipFill>
            <a:blip r:embed="rId2"/>
            <a:tile sx="100000" sy="100000" algn="tl"/>
          </a:blipFill>
        </p:spPr>
        <p:txBody>
          <a:bodyPr/>
          <a:lstStyle/>
          <a:p>
            <a:pPr marL="346072" lvl="0" indent="-346072">
              <a:lnSpc>
                <a:spcPct val="80000"/>
              </a:lnSpc>
              <a:spcBef>
                <a:spcPts val="575"/>
              </a:spcBef>
              <a:buNone/>
            </a:pPr>
            <a:r>
              <a:rPr lang="it-IT"/>
              <a:t> </a:t>
            </a:r>
            <a:r>
              <a:rPr lang="it-IT" b="1">
                <a:solidFill>
                  <a:srgbClr val="FF0000"/>
                </a:solidFill>
              </a:rPr>
              <a:t>la </a:t>
            </a:r>
            <a:r>
              <a:rPr lang="it-IT" b="1" u="sng">
                <a:solidFill>
                  <a:srgbClr val="FF0000"/>
                </a:solidFill>
              </a:rPr>
              <a:t>sovranità popolare</a:t>
            </a:r>
            <a:endParaRPr lang="it-IT"/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  <a:buFont typeface="Wingdings" pitchFamily="2"/>
              <a:buChar char="Ø"/>
            </a:pPr>
            <a:r>
              <a:rPr lang="it-IT"/>
              <a:t>  come </a:t>
            </a:r>
            <a:r>
              <a:rPr lang="it-IT" b="1" i="1"/>
              <a:t>volontà “generale” del popolo sovrano </a:t>
            </a:r>
            <a:r>
              <a:rPr lang="it-IT"/>
              <a:t>(Rousseau)</a:t>
            </a:r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  <a:buFont typeface="Wingdings" pitchFamily="2"/>
              <a:buChar char="Ø"/>
            </a:pPr>
            <a:endParaRPr lang="it-IT"/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None/>
            </a:pPr>
            <a:endParaRPr lang="it-IT"/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  <a:buFont typeface="Wingdings" pitchFamily="2"/>
              <a:buChar char="Ø"/>
            </a:pPr>
            <a:r>
              <a:rPr lang="it-IT"/>
              <a:t> sovranità popolare e “democrazia diretta”</a:t>
            </a:r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  <a:buFont typeface="Wingdings" pitchFamily="2"/>
              <a:buChar char="Ø"/>
            </a:pPr>
            <a:endParaRPr lang="it-IT"/>
          </a:p>
          <a:p>
            <a:pPr marL="346072" lvl="0" indent="-346072" algn="ctr">
              <a:lnSpc>
                <a:spcPct val="80000"/>
              </a:lnSpc>
              <a:spcBef>
                <a:spcPts val="575"/>
              </a:spcBef>
              <a:buNone/>
            </a:pPr>
            <a:r>
              <a:rPr lang="it-IT" b="1" i="1"/>
              <a:t>Le criticità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200" b="1">
                <a:solidFill>
                  <a:srgbClr val="0070C0"/>
                </a:solidFill>
              </a:rPr>
              <a:t>Le nuove tendenze della sovranità</a:t>
            </a:r>
            <a:br>
              <a:rPr lang="it-IT" sz="3200" b="1">
                <a:solidFill>
                  <a:srgbClr val="0070C0"/>
                </a:solidFill>
              </a:rPr>
            </a:br>
            <a:r>
              <a:rPr lang="it-IT" sz="2000" b="1"/>
              <a:t>la crisi della nozione tradizionale della sovranità: la perdita della sua assolutezza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solidFill>
            <a:srgbClr val="C2FFF0"/>
          </a:solidFill>
        </p:spPr>
        <p:txBody>
          <a:bodyPr/>
          <a:lstStyle/>
          <a:p>
            <a:pPr lvl="0"/>
            <a:r>
              <a:rPr lang="it-IT"/>
              <a:t>1) </a:t>
            </a:r>
            <a:r>
              <a:rPr lang="it-IT" b="1" i="1">
                <a:solidFill>
                  <a:srgbClr val="FF0000"/>
                </a:solidFill>
              </a:rPr>
              <a:t>sovranità popolare e </a:t>
            </a:r>
            <a:r>
              <a:rPr lang="it-IT" b="1" i="1" u="sng">
                <a:solidFill>
                  <a:srgbClr val="FF0000"/>
                </a:solidFill>
              </a:rPr>
              <a:t>sistema rappresentativo</a:t>
            </a:r>
          </a:p>
          <a:p>
            <a:pPr lvl="0"/>
            <a:r>
              <a:rPr lang="it-IT"/>
              <a:t>2) </a:t>
            </a:r>
            <a:r>
              <a:rPr lang="it-IT" b="1" i="1">
                <a:solidFill>
                  <a:srgbClr val="7878DE"/>
                </a:solidFill>
              </a:rPr>
              <a:t>sovranità popolare e </a:t>
            </a:r>
            <a:r>
              <a:rPr lang="it-IT" b="1" i="1" u="sng">
                <a:solidFill>
                  <a:srgbClr val="7878DE"/>
                </a:solidFill>
              </a:rPr>
              <a:t>Costituzioni rigide</a:t>
            </a:r>
          </a:p>
          <a:p>
            <a:pPr lvl="0"/>
            <a:r>
              <a:rPr lang="it-IT"/>
              <a:t>3) </a:t>
            </a:r>
            <a:r>
              <a:rPr lang="it-IT" b="1" i="1"/>
              <a:t>sovranità popolare ed </a:t>
            </a:r>
            <a:r>
              <a:rPr lang="it-IT" b="1" i="1" u="sng"/>
              <a:t>organizzazioni internazionali e sovranazionali  </a:t>
            </a:r>
            <a:r>
              <a:rPr lang="it-IT"/>
              <a:t>( e Unione europea)</a:t>
            </a:r>
          </a:p>
          <a:p>
            <a:pPr lvl="0">
              <a:buNone/>
            </a:pPr>
            <a:r>
              <a:rPr lang="it-IT"/>
              <a:t>     (artt.11 e 117 Cost.)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solidFill>
            <a:srgbClr val="CCCCCC"/>
          </a:solidFill>
        </p:spPr>
        <p:txBody>
          <a:bodyPr/>
          <a:lstStyle/>
          <a:p>
            <a:pPr lvl="0"/>
            <a:r>
              <a:rPr lang="it-IT" sz="4000"/>
              <a:t>Segue : 1) </a:t>
            </a:r>
            <a:r>
              <a:rPr lang="it-IT" sz="4000" b="1" i="1"/>
              <a:t>sovranità popolare e sistema rappresentativo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755651" y="2060572"/>
            <a:ext cx="7772400" cy="4114800"/>
          </a:xfrm>
        </p:spPr>
        <p:txBody>
          <a:bodyPr/>
          <a:lstStyle/>
          <a:p>
            <a:pPr lvl="0"/>
            <a:r>
              <a:rPr lang="it-IT"/>
              <a:t>Le </a:t>
            </a:r>
            <a:r>
              <a:rPr lang="it-IT" u="sng"/>
              <a:t>funzioni principali dello Stato, nelle quali si esprime la sovranità</a:t>
            </a:r>
            <a:r>
              <a:rPr lang="it-IT"/>
              <a:t>, sono affidate ad organi dello Stato (Parlamento, Governo, Presidente della Repubblica) cui sono preposti </a:t>
            </a:r>
            <a:r>
              <a:rPr lang="it-IT" b="1" i="1" u="sng">
                <a:solidFill>
                  <a:srgbClr val="FF0000"/>
                </a:solidFill>
              </a:rPr>
              <a:t>soggetti scelti, direttamente o indirettamente, dal popolo </a:t>
            </a:r>
            <a:r>
              <a:rPr lang="it-IT"/>
              <a:t>attraverso </a:t>
            </a:r>
            <a:r>
              <a:rPr lang="it-IT" b="1" i="1" u="sng">
                <a:solidFill>
                  <a:srgbClr val="FF0000"/>
                </a:solidFill>
              </a:rPr>
              <a:t>libere e periodiche elezioni. </a:t>
            </a:r>
          </a:p>
          <a:p>
            <a:pPr lvl="0"/>
            <a:r>
              <a:rPr lang="it-IT"/>
              <a:t>Es.: </a:t>
            </a:r>
            <a:r>
              <a:rPr lang="it-IT" b="1"/>
              <a:t>diritto di voto </a:t>
            </a:r>
            <a:r>
              <a:rPr lang="it-IT"/>
              <a:t>(art. 48 Cost.)</a:t>
            </a:r>
            <a:endParaRPr lang="it-IT" i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600"/>
              <a:t>2)</a:t>
            </a:r>
            <a:r>
              <a:rPr lang="it-IT" sz="3600">
                <a:latin typeface="Aharoni" pitchFamily="2"/>
              </a:rPr>
              <a:t> </a:t>
            </a:r>
            <a:r>
              <a:rPr lang="it-IT" sz="3600" b="1"/>
              <a:t>sovranità popolare e Costituzioni rigide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it-IT" sz="2400" b="1" u="sng">
                <a:latin typeface="Aharoni" pitchFamily="2"/>
              </a:rPr>
              <a:t>Costituzione</a:t>
            </a:r>
            <a:r>
              <a:rPr lang="it-IT" sz="2400" i="1" u="sng"/>
              <a:t> (modernamente intesa):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 u="sng">
                <a:solidFill>
                  <a:srgbClr val="FF0000"/>
                </a:solidFill>
              </a:rPr>
              <a:t>Legge fondamentale, superiore a tutte le altre leggi, contenuta in un </a:t>
            </a:r>
            <a:r>
              <a:rPr lang="it-IT" sz="2400" b="1" i="1" u="sng">
                <a:solidFill>
                  <a:srgbClr val="FF0000"/>
                </a:solidFill>
              </a:rPr>
              <a:t>documento solenne</a:t>
            </a:r>
            <a:r>
              <a:rPr lang="it-IT" sz="2400" u="sng">
                <a:solidFill>
                  <a:srgbClr val="FF0000"/>
                </a:solidFill>
              </a:rPr>
              <a:t> contenente </a:t>
            </a:r>
            <a:r>
              <a:rPr lang="it-IT" sz="2400" b="1" u="sng">
                <a:solidFill>
                  <a:srgbClr val="FF0000"/>
                </a:solidFill>
              </a:rPr>
              <a:t>i principi-cardine </a:t>
            </a:r>
            <a:r>
              <a:rPr lang="it-IT" sz="2400" u="sng">
                <a:solidFill>
                  <a:srgbClr val="FF0000"/>
                </a:solidFill>
              </a:rPr>
              <a:t>dell’organizzazione sociale e della sua forma istituzionale</a:t>
            </a:r>
            <a:r>
              <a:rPr lang="it-IT" sz="2400"/>
              <a:t>, nonché  i  </a:t>
            </a:r>
            <a:r>
              <a:rPr lang="it-IT" sz="2400" b="1"/>
              <a:t>grandi obiettivi </a:t>
            </a:r>
            <a:r>
              <a:rPr lang="it-IT" sz="2400"/>
              <a:t>perseguiti attraverso quei principi (quasi sempre all’esito di un processo rivoluzionario)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/>
              <a:t>(es.: la Costituzione americana; l’art.1 della Costituzione italiana) 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 b="1" i="1" u="sng">
                <a:solidFill>
                  <a:srgbClr val="FF0000"/>
                </a:solidFill>
              </a:rPr>
              <a:t>sistema dei limiti ed i principi previsti dalla Costituzione  </a:t>
            </a:r>
            <a:r>
              <a:rPr lang="it-IT" sz="2400" b="1"/>
              <a:t>(garanzia delle minoranze e tutela dei diritti fondamentali: prevalgono sulla volontà di chi detiene il potere politico)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endParaRPr lang="it-IT" sz="24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 b="1" i="1">
                <a:effectLst>
                  <a:outerShdw dist="38096" dir="2700000">
                    <a:srgbClr val="000000"/>
                  </a:outerShdw>
                </a:effectLst>
              </a:rPr>
              <a:t>Dalla pluralità degli ordinamenti giuridici</a:t>
            </a:r>
          </a:p>
        </p:txBody>
      </p:sp>
      <p:sp>
        <p:nvSpPr>
          <p:cNvPr id="3" name="Rectangle 5"/>
          <p:cNvSpPr txBox="1">
            <a:spLocks noGrp="1"/>
          </p:cNvSpPr>
          <p:nvPr>
            <p:ph idx="1"/>
          </p:nvPr>
        </p:nvSpPr>
        <p:spPr>
          <a:blipFill>
            <a:blip r:embed="rId2"/>
            <a:tile sx="100000" sy="100000" algn="tl"/>
          </a:blipFill>
        </p:spPr>
        <p:txBody>
          <a:bodyPr/>
          <a:lstStyle/>
          <a:p>
            <a:pPr lvl="0" algn="ctr">
              <a:buNone/>
            </a:pPr>
            <a:endParaRPr lang="it-IT"/>
          </a:p>
          <a:p>
            <a:pPr lvl="0" algn="ctr">
              <a:buNone/>
            </a:pPr>
            <a:r>
              <a:rPr lang="it-IT" b="1" u="sng"/>
              <a:t>Pluralità degli ordinamenti giuridici</a:t>
            </a:r>
          </a:p>
          <a:p>
            <a:pPr lvl="0" algn="ctr"/>
            <a:endParaRPr lang="it-IT"/>
          </a:p>
          <a:p>
            <a:pPr lvl="0" algn="ctr">
              <a:buNone/>
            </a:pPr>
            <a:endParaRPr lang="it-IT"/>
          </a:p>
          <a:p>
            <a:pPr lvl="0"/>
            <a:endParaRPr lang="it-IT"/>
          </a:p>
          <a:p>
            <a:pPr lvl="0" algn="ctr">
              <a:buNone/>
            </a:pPr>
            <a:r>
              <a:rPr lang="it-IT" b="1" u="sng"/>
              <a:t>Relatività dei valori giuridici</a:t>
            </a:r>
          </a:p>
        </p:txBody>
      </p:sp>
      <p:sp>
        <p:nvSpPr>
          <p:cNvPr id="4" name="AutoShape 6"/>
          <p:cNvSpPr/>
          <p:nvPr/>
        </p:nvSpPr>
        <p:spPr>
          <a:xfrm>
            <a:off x="4643442" y="3716341"/>
            <a:ext cx="485775" cy="976314"/>
          </a:xfrm>
          <a:custGeom>
            <a:avLst>
              <a:gd name="f0" fmla="val 162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+- f8 0 f7"/>
              <a:gd name="f15" fmla="pin 0 f1 10800"/>
              <a:gd name="f16" fmla="pin 0 f0 216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19"/>
              <a:gd name="f27" fmla="+- 21600 0 f20"/>
              <a:gd name="f28" fmla="*/ 0 f21 1"/>
              <a:gd name="f29" fmla="*/ 21600 f21 1"/>
              <a:gd name="f30" fmla="*/ f19 f12 1"/>
              <a:gd name="f31" fmla="*/ f20 f13 1"/>
              <a:gd name="f32" fmla="+- f24 0 f3"/>
              <a:gd name="f33" fmla="+- f25 0 f3"/>
              <a:gd name="f34" fmla="*/ f27 f19 1"/>
              <a:gd name="f35" fmla="*/ f28 1 f21"/>
              <a:gd name="f36" fmla="*/ f29 1 f21"/>
              <a:gd name="f37" fmla="*/ f26 f12 1"/>
              <a:gd name="f38" fmla="*/ f34 1 10800"/>
              <a:gd name="f39" fmla="*/ f35 f13 1"/>
              <a:gd name="f40" fmla="*/ f35 f12 1"/>
              <a:gd name="f41" fmla="*/ f36 f12 1"/>
              <a:gd name="f42" fmla="+- f20 f38 0"/>
              <a:gd name="f43" fmla="*/ f42 f13 1"/>
            </a:gdLst>
            <a:ahLst>
              <a:ahXY gdRefX="f1" minX="f7" maxX="f9" gdRefY="f0" minY="f7" maxY="f8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0" y="f31"/>
              </a:cxn>
              <a:cxn ang="f33">
                <a:pos x="f41" y="f31"/>
              </a:cxn>
            </a:cxnLst>
            <a:rect l="f30" t="f39" r="f37" b="f43"/>
            <a:pathLst>
              <a:path w="21600" h="21600">
                <a:moveTo>
                  <a:pt x="f19" y="f7"/>
                </a:moveTo>
                <a:lnTo>
                  <a:pt x="f19" y="f20"/>
                </a:lnTo>
                <a:lnTo>
                  <a:pt x="f7" y="f20"/>
                </a:lnTo>
                <a:lnTo>
                  <a:pt x="f9" y="f8"/>
                </a:lnTo>
                <a:lnTo>
                  <a:pt x="f8" y="f20"/>
                </a:lnTo>
                <a:lnTo>
                  <a:pt x="f26" y="f20"/>
                </a:lnTo>
                <a:lnTo>
                  <a:pt x="f26" y="f7"/>
                </a:lnTo>
                <a:close/>
              </a:path>
            </a:pathLst>
          </a:custGeom>
          <a:solidFill>
            <a:srgbClr val="00CC99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non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/>
              <a:t>Segue: sovranità popolare e Costituzioni rigide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spcBef>
                <a:spcPts val="900"/>
              </a:spcBef>
              <a:buNone/>
            </a:pPr>
            <a:r>
              <a:rPr lang="it-IT" sz="3600" b="1" i="1" u="sng">
                <a:solidFill>
                  <a:srgbClr val="FF0000"/>
                </a:solidFill>
              </a:rPr>
              <a:t>Costituzione “rigida”: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it-IT" sz="2800"/>
              <a:t>È </a:t>
            </a:r>
            <a:r>
              <a:rPr lang="it-IT" sz="2800" u="sng"/>
              <a:t>legge “superiore</a:t>
            </a:r>
            <a:r>
              <a:rPr lang="it-IT" sz="2800"/>
              <a:t>” che non può essere modificata da normali leggi (le leggi “ordinarie”). 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it-IT" sz="2800"/>
              <a:t>Il rispetto di tali Costituzioni è quasi sempre  </a:t>
            </a:r>
            <a:r>
              <a:rPr lang="it-IT" sz="2800" b="1" u="sng">
                <a:solidFill>
                  <a:srgbClr val="3333CC"/>
                </a:solidFill>
              </a:rPr>
              <a:t>garantito dall’opera di giudici</a:t>
            </a:r>
            <a:r>
              <a:rPr lang="it-IT" sz="2800" b="1">
                <a:solidFill>
                  <a:srgbClr val="3333CC"/>
                </a:solidFill>
              </a:rPr>
              <a:t>.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it-IT" sz="2800"/>
              <a:t>La eventuale modifica di parti di tali Costituzioni può avvenire solo attraverso </a:t>
            </a:r>
            <a:r>
              <a:rPr lang="it-IT" sz="2800" b="1" u="sng">
                <a:solidFill>
                  <a:srgbClr val="00B0F0"/>
                </a:solidFill>
              </a:rPr>
              <a:t>procedimenti particolarmente gravosi ed entro limiti</a:t>
            </a:r>
            <a:r>
              <a:rPr lang="it-IT" sz="2800" b="1">
                <a:solidFill>
                  <a:srgbClr val="00B0F0"/>
                </a:solidFill>
              </a:rPr>
              <a:t> stabiliti dalle stesse Costituzioni.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/>
              <a:t>Segue: 2) sovranità popolare e Costituzioni rigide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it-IT" sz="2800" b="1" u="sng">
                <a:solidFill>
                  <a:srgbClr val="00CC99"/>
                </a:solidFill>
              </a:rPr>
              <a:t>L’esempio italiano: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Char char="-"/>
            </a:pPr>
            <a:r>
              <a:rPr lang="it-IT" sz="2800" b="1">
                <a:solidFill>
                  <a:srgbClr val="FF0000"/>
                </a:solidFill>
              </a:rPr>
              <a:t>art.1 Cost</a:t>
            </a:r>
            <a:r>
              <a:rPr lang="it-IT" sz="2800">
                <a:solidFill>
                  <a:srgbClr val="FF0000"/>
                </a:solidFill>
              </a:rPr>
              <a:t>.: </a:t>
            </a:r>
            <a:r>
              <a:rPr lang="it-IT" sz="2800"/>
              <a:t>“(…) la sovranità appartiene al popolo che la esercita </a:t>
            </a:r>
            <a:r>
              <a:rPr lang="it-IT" sz="2800" b="1" u="sng"/>
              <a:t>nelle forme e nei limiti della Costituzione</a:t>
            </a:r>
            <a:r>
              <a:rPr lang="it-IT" sz="2800" b="1"/>
              <a:t>”;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Char char="-"/>
            </a:pPr>
            <a:r>
              <a:rPr lang="it-IT" sz="2800" b="1">
                <a:solidFill>
                  <a:srgbClr val="8585E0"/>
                </a:solidFill>
              </a:rPr>
              <a:t>art.138 Cost</a:t>
            </a:r>
            <a:r>
              <a:rPr lang="it-IT" sz="2800">
                <a:solidFill>
                  <a:srgbClr val="8585E0"/>
                </a:solidFill>
              </a:rPr>
              <a:t>.: </a:t>
            </a:r>
            <a:r>
              <a:rPr lang="it-IT" sz="2800"/>
              <a:t>procedimento di revisione costituzionale;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Char char="-"/>
            </a:pPr>
            <a:r>
              <a:rPr lang="it-IT" sz="2800" b="1">
                <a:solidFill>
                  <a:srgbClr val="FFC000"/>
                </a:solidFill>
              </a:rPr>
              <a:t>art.139 Cost</a:t>
            </a:r>
            <a:r>
              <a:rPr lang="it-IT" sz="2800"/>
              <a:t>. : (…) “la </a:t>
            </a:r>
            <a:r>
              <a:rPr lang="it-IT" sz="2800" b="1" u="sng"/>
              <a:t>forma repubblicana</a:t>
            </a:r>
            <a:r>
              <a:rPr lang="it-IT" sz="2800" b="1"/>
              <a:t> non può essere oggetto di revisione costituzionale</a:t>
            </a:r>
            <a:r>
              <a:rPr lang="it-IT" sz="2800"/>
              <a:t>”;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Char char="-"/>
            </a:pPr>
            <a:r>
              <a:rPr lang="it-IT" sz="2800" b="1">
                <a:solidFill>
                  <a:srgbClr val="00CC99"/>
                </a:solidFill>
              </a:rPr>
              <a:t>Art.134 Cost.:</a:t>
            </a:r>
            <a:r>
              <a:rPr lang="it-IT" sz="2800"/>
              <a:t> competenze della </a:t>
            </a:r>
            <a:r>
              <a:rPr lang="it-IT" sz="2800" u="sng"/>
              <a:t>Corte costituzionale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/>
              <a:t>Segue : 2) sovranità popolare e Costituzioni rigide 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gradFill>
            <a:gsLst>
              <a:gs pos="0">
                <a:srgbClr val="007F5B"/>
              </a:gs>
              <a:gs pos="100000">
                <a:srgbClr val="00B886"/>
              </a:gs>
            </a:gsLst>
            <a:lin ang="8100000"/>
          </a:gradFill>
        </p:spPr>
        <p:txBody>
          <a:bodyPr/>
          <a:lstStyle/>
          <a:p>
            <a:pPr marL="0" lvl="0" indent="0" algn="ctr">
              <a:buNone/>
            </a:pPr>
            <a:r>
              <a:rPr lang="it-IT" sz="4000" i="1">
                <a:solidFill>
                  <a:srgbClr val="FFFF00"/>
                </a:solidFill>
              </a:rPr>
              <a:t>Dalla sovranità </a:t>
            </a:r>
            <a:r>
              <a:rPr lang="it-IT" sz="4000" i="1" u="sng">
                <a:solidFill>
                  <a:srgbClr val="FFFF00"/>
                </a:solidFill>
              </a:rPr>
              <a:t>popolare  </a:t>
            </a:r>
            <a:r>
              <a:rPr lang="it-IT" sz="4000" i="1">
                <a:solidFill>
                  <a:srgbClr val="FFFF00"/>
                </a:solidFill>
              </a:rPr>
              <a:t>alla </a:t>
            </a:r>
            <a:r>
              <a:rPr lang="it-IT" sz="4000" i="1" u="sng">
                <a:solidFill>
                  <a:srgbClr val="FFFF00"/>
                </a:solidFill>
              </a:rPr>
              <a:t>sovranità della Costituzione</a:t>
            </a:r>
          </a:p>
          <a:p>
            <a:pPr lvl="0">
              <a:spcBef>
                <a:spcPts val="1000"/>
              </a:spcBef>
              <a:buNone/>
            </a:pPr>
            <a:endParaRPr lang="it-IT" sz="4000" i="1">
              <a:solidFill>
                <a:srgbClr val="FFFF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600" b="1" i="1"/>
              <a:t>3) sovranità popolare ed organizzazione internazionale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spcBef>
                <a:spcPts val="900"/>
              </a:spcBef>
            </a:pPr>
            <a:r>
              <a:rPr lang="it-IT" sz="3600" dirty="0"/>
              <a:t>La moltiplicazione dei </a:t>
            </a:r>
            <a:r>
              <a:rPr lang="it-IT" sz="3600" b="1" i="1" dirty="0">
                <a:solidFill>
                  <a:srgbClr val="60C99C"/>
                </a:solidFill>
              </a:rPr>
              <a:t>limiti alla cd “sovranità esterna” degli Stati</a:t>
            </a:r>
            <a:r>
              <a:rPr lang="it-IT" sz="3600" dirty="0"/>
              <a:t>:</a:t>
            </a:r>
          </a:p>
          <a:p>
            <a:pPr lvl="0">
              <a:lnSpc>
                <a:spcPct val="90000"/>
              </a:lnSpc>
              <a:buChar char="-"/>
            </a:pPr>
            <a:r>
              <a:rPr lang="it-IT" i="1" dirty="0"/>
              <a:t>le </a:t>
            </a:r>
            <a:r>
              <a:rPr lang="it-IT" b="1" i="1" u="sng" dirty="0"/>
              <a:t>organizzazioni internazionali</a:t>
            </a:r>
            <a:r>
              <a:rPr lang="it-IT" i="1" dirty="0"/>
              <a:t> </a:t>
            </a:r>
            <a:r>
              <a:rPr lang="it-IT" dirty="0"/>
              <a:t>e la garanzia della </a:t>
            </a:r>
            <a:r>
              <a:rPr lang="it-IT" b="1" dirty="0">
                <a:solidFill>
                  <a:srgbClr val="FF0000"/>
                </a:solidFill>
              </a:rPr>
              <a:t>pace e della giustizia </a:t>
            </a:r>
            <a:r>
              <a:rPr lang="it-IT" dirty="0"/>
              <a:t>fra le nazioni (l’istituzione dell’ONU nel </a:t>
            </a:r>
            <a:r>
              <a:rPr lang="it-IT" dirty="0" smtClean="0"/>
              <a:t>1945)</a:t>
            </a:r>
            <a:endParaRPr lang="it-IT" dirty="0"/>
          </a:p>
          <a:p>
            <a:pPr lvl="0">
              <a:lnSpc>
                <a:spcPct val="90000"/>
              </a:lnSpc>
              <a:buChar char="-"/>
            </a:pPr>
            <a:r>
              <a:rPr lang="it-IT" dirty="0"/>
              <a:t>le </a:t>
            </a:r>
            <a:r>
              <a:rPr lang="it-IT" b="1" i="1" u="sng" dirty="0"/>
              <a:t>organizzazioni sovranazionali </a:t>
            </a:r>
            <a:r>
              <a:rPr lang="it-IT" dirty="0"/>
              <a:t>(in specie in relazione all’Unione europea : dal 1951 ad oggi)</a:t>
            </a:r>
          </a:p>
          <a:p>
            <a:pPr lvl="0">
              <a:lnSpc>
                <a:spcPct val="90000"/>
              </a:lnSpc>
              <a:buChar char="-"/>
            </a:pPr>
            <a:endParaRPr lang="it-I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107954" y="260347"/>
            <a:ext cx="8640759" cy="1431922"/>
          </a:xfrm>
        </p:spPr>
        <p:txBody>
          <a:bodyPr/>
          <a:lstStyle/>
          <a:p>
            <a:pPr lvl="0"/>
            <a:r>
              <a:rPr lang="it-IT" sz="2800" b="1"/>
              <a:t>CARTA DELLE NAZIONI UNITE</a:t>
            </a:r>
            <a:br>
              <a:rPr lang="it-IT" sz="2800" b="1"/>
            </a:br>
            <a:r>
              <a:rPr lang="it-IT" sz="1400"/>
              <a:t>Firmata da 51 membri originari ed adottata per acclamazione a S. Francisco il 26 giugno 1945 </a:t>
            </a:r>
            <a:br>
              <a:rPr lang="it-IT" sz="1400"/>
            </a:br>
            <a:r>
              <a:rPr lang="it-IT" sz="1400"/>
              <a:t>Entrata in vigore con il deposito del ventinovesimo strumento di ratifica il 24 ottobre 1945 </a:t>
            </a:r>
            <a:br>
              <a:rPr lang="it-IT" sz="1400"/>
            </a:br>
            <a:r>
              <a:rPr lang="it-IT" sz="1400"/>
              <a:t>Ratificata dall’ltalia con legge 17 agosto 1957 n. 848</a:t>
            </a:r>
            <a:br>
              <a:rPr lang="it-IT" sz="1400"/>
            </a:br>
            <a:r>
              <a:rPr lang="it-IT" sz="1400"/>
              <a:t/>
            </a:r>
            <a:br>
              <a:rPr lang="it-IT" sz="1400"/>
            </a:br>
            <a:endParaRPr lang="it-IT" sz="1400"/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"/>
              </a:spcBef>
              <a:buNone/>
            </a:pPr>
            <a:r>
              <a:rPr lang="it-IT" sz="1400" b="1"/>
              <a:t>FINI E PRINCIPI</a:t>
            </a:r>
          </a:p>
          <a:p>
            <a:pPr lvl="0">
              <a:spcBef>
                <a:spcPts val="300"/>
              </a:spcBef>
            </a:pPr>
            <a:r>
              <a:rPr lang="it-IT" sz="1400" b="1"/>
              <a:t>Articolo 1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it-IT" sz="1400"/>
              <a:t>I fini delle Nazioni Unite sono: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it-IT" sz="1400"/>
              <a:t> 1</a:t>
            </a:r>
            <a:r>
              <a:rPr lang="it-IT" sz="1400">
                <a:solidFill>
                  <a:srgbClr val="FF0000"/>
                </a:solidFill>
              </a:rPr>
              <a:t>. Mantenere </a:t>
            </a:r>
            <a:r>
              <a:rPr lang="it-IT" sz="1400" b="1">
                <a:solidFill>
                  <a:srgbClr val="FF0000"/>
                </a:solidFill>
              </a:rPr>
              <a:t>la pace e la sicurezza internazionale</a:t>
            </a:r>
            <a:r>
              <a:rPr lang="it-IT" sz="1400">
                <a:solidFill>
                  <a:srgbClr val="FF0000"/>
                </a:solidFill>
              </a:rPr>
              <a:t>, ed a questo scopo: prendere efficaci misure collettive per prevenire e rimuovere le minacce alla pace e per reprimere gli atti di aggressione o le altre violazioni della pace, </a:t>
            </a:r>
            <a:r>
              <a:rPr lang="it-IT" sz="1400" b="1">
                <a:solidFill>
                  <a:srgbClr val="FF0000"/>
                </a:solidFill>
              </a:rPr>
              <a:t>e conseguire con mezzi pacifici, ed in conformità ai principi della giustizia e del diritto internazionale, la composizione o la soluzione delle controversie o delle situazioni internazionali che potrebbero portare ad una violazione della pace</a:t>
            </a:r>
            <a:r>
              <a:rPr lang="it-IT" sz="1400">
                <a:solidFill>
                  <a:srgbClr val="FF0000"/>
                </a:solidFill>
              </a:rPr>
              <a:t>; 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it-IT" sz="1400"/>
              <a:t>2</a:t>
            </a:r>
            <a:r>
              <a:rPr lang="it-IT" sz="1400" b="1"/>
              <a:t>. Sviluppare tra le nazioni relazioni amichevoli fondate sul rispetto e sul principio dell'eguaglianza dei diritti e dell'auto-determinazione dei popoli, e prendere altre misure atte a rafforzare la pace universale</a:t>
            </a:r>
            <a:r>
              <a:rPr lang="it-IT" sz="1400"/>
              <a:t>; 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it-IT" sz="1400"/>
              <a:t>3</a:t>
            </a:r>
            <a:r>
              <a:rPr lang="it-IT" sz="1400" b="1"/>
              <a:t>. Conseguire la cooperazione internazionale nella soluzione dei problemi internazionali di carattere economico, sociale culturale od umanitario, e nel promuovere ed incoraggiare il rispetto dei diritti dell'uomo e delle libertà fondamentali per tutti senza distinzioni di razza, di sesso, di lingua o di religione; </a:t>
            </a:r>
          </a:p>
          <a:p>
            <a:pPr marL="0" lvl="0" indent="0" algn="just">
              <a:spcBef>
                <a:spcPts val="300"/>
              </a:spcBef>
              <a:buNone/>
            </a:pPr>
            <a:r>
              <a:rPr lang="it-IT" sz="1400"/>
              <a:t>4. </a:t>
            </a:r>
            <a:r>
              <a:rPr lang="it-IT" sz="1400" b="1"/>
              <a:t>Costituire un centro per il coordinamento dell'attività delle nazioni volta al conseguimento di questi fini comuni. </a:t>
            </a:r>
          </a:p>
          <a:p>
            <a:pPr lvl="0">
              <a:spcBef>
                <a:spcPts val="300"/>
              </a:spcBef>
            </a:pPr>
            <a:endParaRPr lang="it-IT" sz="14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200"/>
              <a:t>Segue: </a:t>
            </a:r>
            <a:r>
              <a:rPr lang="it-IT" sz="2800" b="1" u="sng"/>
              <a:t>sovranità popolare ed organizzazioni internazionali : l’esempio italiano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539752" y="2133596"/>
            <a:ext cx="7772400" cy="4114800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it-IT" sz="2800"/>
              <a:t> </a:t>
            </a:r>
            <a:r>
              <a:rPr lang="it-IT" sz="2800" b="1">
                <a:solidFill>
                  <a:srgbClr val="FF0000"/>
                </a:solidFill>
              </a:rPr>
              <a:t>l’art.11 Cost.:</a:t>
            </a:r>
            <a:r>
              <a:rPr lang="it-IT" sz="2800">
                <a:solidFill>
                  <a:srgbClr val="FF0000"/>
                </a:solidFill>
              </a:rPr>
              <a:t> </a:t>
            </a:r>
            <a:r>
              <a:rPr lang="it-IT" sz="2800" b="1" i="1" u="sng"/>
              <a:t>“</a:t>
            </a:r>
            <a:r>
              <a:rPr lang="it-IT" sz="2800" b="1" i="1"/>
              <a:t>l’Italia (…) consente, in condizioni di parità con gli altri Stati, alle </a:t>
            </a:r>
            <a:r>
              <a:rPr lang="it-IT" sz="2800" b="1" i="1" u="sng"/>
              <a:t>limitazioni di sovranità necessarie </a:t>
            </a:r>
            <a:r>
              <a:rPr lang="it-IT" sz="2800" b="1" i="1"/>
              <a:t>ad un ordinamento che assicuri la pace e la giustizia fra le nazioni;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it-IT" sz="2800" b="1">
                <a:solidFill>
                  <a:srgbClr val="00B0F0"/>
                </a:solidFill>
              </a:rPr>
              <a:t>l’art.117 Cost.:</a:t>
            </a:r>
            <a:r>
              <a:rPr lang="it-IT" sz="2800">
                <a:solidFill>
                  <a:srgbClr val="00B0F0"/>
                </a:solidFill>
              </a:rPr>
              <a:t> </a:t>
            </a:r>
            <a:r>
              <a:rPr lang="it-IT" sz="2800"/>
              <a:t>“la potestà legislativa è esercitata dallo Stato e dalle Regioni nel rispetto della Costituzione, nonché dei </a:t>
            </a:r>
            <a:r>
              <a:rPr lang="it-IT" sz="2800" b="1" i="1" u="sng"/>
              <a:t>vincoli derivanti dall’ordinamento comunitario ed agli obblighi internazionali</a:t>
            </a:r>
            <a:r>
              <a:rPr lang="it-IT" sz="2800" u="sng"/>
              <a:t>”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/>
              <a:t>segue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blipFill>
            <a:blip r:embed="rId2"/>
            <a:tile sx="100000" sy="100000" algn="tl"/>
          </a:blipFill>
        </p:spPr>
        <p:txBody>
          <a:bodyPr/>
          <a:lstStyle/>
          <a:p>
            <a:pPr lvl="0"/>
            <a:r>
              <a:rPr lang="it-IT"/>
              <a:t>Il “trasferimento” di una quota della </a:t>
            </a:r>
            <a:r>
              <a:rPr lang="it-IT" b="1" u="sng"/>
              <a:t>funzione normativa</a:t>
            </a:r>
            <a:r>
              <a:rPr lang="it-IT"/>
              <a:t> (esercizio della sovranità)</a:t>
            </a:r>
          </a:p>
          <a:p>
            <a:pPr lvl="0">
              <a:buChar char="-"/>
            </a:pPr>
            <a:r>
              <a:rPr lang="it-IT"/>
              <a:t>La prevalenza del diritto dell’UE sul diritto interno (sent. n. 170 del 1984 «Granital»)</a:t>
            </a:r>
          </a:p>
          <a:p>
            <a:pPr lvl="0">
              <a:buChar char="-"/>
            </a:pPr>
            <a:r>
              <a:rPr lang="it-IT"/>
              <a:t>I “</a:t>
            </a:r>
            <a:r>
              <a:rPr lang="it-IT" b="1" u="sng"/>
              <a:t>controlimiti</a:t>
            </a:r>
            <a:r>
              <a:rPr lang="it-IT"/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/>
              <a:t>Alle origini delle «Comunità europee»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La CECA (1951), l’EURATOM e la CEE (1955)</a:t>
            </a:r>
          </a:p>
          <a:p>
            <a:pPr lvl="0"/>
            <a:endParaRPr lang="it-IT"/>
          </a:p>
          <a:p>
            <a:pPr lvl="0"/>
            <a:endParaRPr lang="it-IT"/>
          </a:p>
          <a:p>
            <a:pPr marL="0" lvl="0" indent="0">
              <a:buNone/>
            </a:pPr>
            <a:r>
              <a:rPr lang="it-IT" i="1">
                <a:effectLst>
                  <a:outerShdw dist="38096" dir="2700000">
                    <a:srgbClr val="000000"/>
                  </a:outerShdw>
                </a:effectLst>
              </a:rPr>
              <a:t>Risorse energetiche, economia e pace</a:t>
            </a:r>
            <a:r>
              <a:rPr lang="it-IT"/>
              <a:t>: quale collegamento?</a:t>
            </a:r>
          </a:p>
        </p:txBody>
      </p:sp>
      <p:sp>
        <p:nvSpPr>
          <p:cNvPr id="4" name="Freccia in giù 1"/>
          <p:cNvSpPr/>
          <p:nvPr/>
        </p:nvSpPr>
        <p:spPr>
          <a:xfrm>
            <a:off x="4140202" y="3136904"/>
            <a:ext cx="863595" cy="898526"/>
          </a:xfrm>
          <a:custGeom>
            <a:avLst>
              <a:gd name="f0" fmla="val 11203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+- f8 0 f7"/>
              <a:gd name="f15" fmla="pin 0 f1 10800"/>
              <a:gd name="f16" fmla="pin 0 f0 216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19"/>
              <a:gd name="f27" fmla="+- 21600 0 f20"/>
              <a:gd name="f28" fmla="*/ 0 f21 1"/>
              <a:gd name="f29" fmla="*/ 21600 f21 1"/>
              <a:gd name="f30" fmla="*/ f19 f12 1"/>
              <a:gd name="f31" fmla="*/ f20 f13 1"/>
              <a:gd name="f32" fmla="+- f24 0 f3"/>
              <a:gd name="f33" fmla="+- f25 0 f3"/>
              <a:gd name="f34" fmla="*/ f27 f19 1"/>
              <a:gd name="f35" fmla="*/ f28 1 f21"/>
              <a:gd name="f36" fmla="*/ f29 1 f21"/>
              <a:gd name="f37" fmla="*/ f26 f12 1"/>
              <a:gd name="f38" fmla="*/ f34 1 10800"/>
              <a:gd name="f39" fmla="*/ f35 f13 1"/>
              <a:gd name="f40" fmla="*/ f35 f12 1"/>
              <a:gd name="f41" fmla="*/ f36 f12 1"/>
              <a:gd name="f42" fmla="+- f20 f38 0"/>
              <a:gd name="f43" fmla="*/ f42 f13 1"/>
            </a:gdLst>
            <a:ahLst>
              <a:ahXY gdRefX="f1" minX="f7" maxX="f9" gdRefY="f0" minY="f7" maxY="f8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0" y="f31"/>
              </a:cxn>
              <a:cxn ang="f33">
                <a:pos x="f41" y="f31"/>
              </a:cxn>
            </a:cxnLst>
            <a:rect l="f30" t="f39" r="f37" b="f43"/>
            <a:pathLst>
              <a:path w="21600" h="21600">
                <a:moveTo>
                  <a:pt x="f19" y="f7"/>
                </a:moveTo>
                <a:lnTo>
                  <a:pt x="f19" y="f20"/>
                </a:lnTo>
                <a:lnTo>
                  <a:pt x="f7" y="f20"/>
                </a:lnTo>
                <a:lnTo>
                  <a:pt x="f9" y="f8"/>
                </a:lnTo>
                <a:lnTo>
                  <a:pt x="f8" y="f20"/>
                </a:lnTo>
                <a:lnTo>
                  <a:pt x="f26" y="f20"/>
                </a:lnTo>
                <a:lnTo>
                  <a:pt x="f26" y="f7"/>
                </a:lnTo>
                <a:close/>
              </a:path>
            </a:pathLst>
          </a:custGeom>
          <a:solidFill>
            <a:srgbClr val="00CC99"/>
          </a:solidFill>
          <a:ln w="9528" cap="flat">
            <a:solidFill>
              <a:srgbClr val="000000"/>
            </a:solidFill>
            <a:prstDash val="solid"/>
            <a:round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200" b="1"/>
              <a:t>Sovranità popolare ed organizzazioni internazionali: </a:t>
            </a:r>
            <a:r>
              <a:rPr lang="it-IT" sz="3200" b="1" i="1" u="sng"/>
              <a:t>l’integrazione europea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La </a:t>
            </a:r>
            <a:r>
              <a:rPr lang="it-IT" b="1" i="1"/>
              <a:t>cessione delle </a:t>
            </a:r>
            <a:r>
              <a:rPr lang="it-IT" b="1" i="1" u="sng"/>
              <a:t>quote di sovranità </a:t>
            </a:r>
            <a:r>
              <a:rPr lang="it-IT" b="1" i="1"/>
              <a:t>all’Unione europea</a:t>
            </a:r>
          </a:p>
          <a:p>
            <a:pPr lvl="0">
              <a:buNone/>
            </a:pPr>
            <a:endParaRPr lang="it-IT"/>
          </a:p>
          <a:p>
            <a:pPr marL="0" lvl="0" indent="0">
              <a:buNone/>
            </a:pPr>
            <a:r>
              <a:rPr lang="it-IT" b="1" u="sng">
                <a:solidFill>
                  <a:srgbClr val="FF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Poteri normativi </a:t>
            </a:r>
            <a:r>
              <a:rPr lang="it-IT" b="1">
                <a:solidFill>
                  <a:srgbClr val="FF0000"/>
                </a:solidFill>
              </a:rPr>
              <a:t>                                                          </a:t>
            </a:r>
          </a:p>
          <a:p>
            <a:pPr lvl="0">
              <a:buNone/>
            </a:pPr>
            <a:r>
              <a:rPr lang="it-IT">
                <a:solidFill>
                  <a:srgbClr val="FF0000"/>
                </a:solidFill>
              </a:rPr>
              <a:t>(regolamenti, norme ad effetto diretto)  </a:t>
            </a:r>
          </a:p>
          <a:p>
            <a:pPr lvl="0">
              <a:buNone/>
            </a:pPr>
            <a:r>
              <a:rPr lang="it-IT" b="1" u="sng">
                <a:solidFill>
                  <a:srgbClr val="FF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Governo della moneta  </a:t>
            </a:r>
            <a:r>
              <a:rPr lang="it-IT">
                <a:solidFill>
                  <a:srgbClr val="FF0000"/>
                </a:solidFill>
              </a:rPr>
              <a:t>(UME)</a:t>
            </a:r>
            <a:r>
              <a:rPr lang="it-IT" b="1" u="sng">
                <a:solidFill>
                  <a:srgbClr val="FF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       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 i="1">
                <a:latin typeface="Algerian" pitchFamily="82"/>
              </a:rPr>
              <a:t>B) il territorio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it-IT" sz="2800" b="1" i="1"/>
              <a:t>Coessenzialità</a:t>
            </a:r>
            <a:r>
              <a:rPr lang="it-IT" sz="2800"/>
              <a:t> del territorio allo Stato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it-IT" sz="2800"/>
              <a:t>Territorio come </a:t>
            </a:r>
            <a:r>
              <a:rPr lang="it-IT" sz="2800" b="1" i="1" u="sng">
                <a:solidFill>
                  <a:srgbClr val="00CC99"/>
                </a:solidFill>
              </a:rPr>
              <a:t>criterio di delimitazione della competenza di ciascun ordinamento statale e quindi della sovranità dello stesso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sz="2800"/>
              <a:t>(</a:t>
            </a:r>
            <a:r>
              <a:rPr lang="it-IT" sz="2800" b="1">
                <a:solidFill>
                  <a:srgbClr val="FFC000"/>
                </a:solidFill>
              </a:rPr>
              <a:t>terraferma</a:t>
            </a:r>
            <a:r>
              <a:rPr lang="it-IT" sz="2800"/>
              <a:t>; </a:t>
            </a:r>
            <a:r>
              <a:rPr lang="it-IT" sz="2800">
                <a:solidFill>
                  <a:srgbClr val="00B0F0"/>
                </a:solidFill>
              </a:rPr>
              <a:t>mare territoriale : 12 miglia marine</a:t>
            </a:r>
            <a:r>
              <a:rPr lang="it-IT" sz="2800"/>
              <a:t>; </a:t>
            </a:r>
            <a:r>
              <a:rPr lang="it-IT" sz="2800">
                <a:solidFill>
                  <a:srgbClr val="3333CC"/>
                </a:solidFill>
              </a:rPr>
              <a:t>piattaforma continentale: zoccolo continentale</a:t>
            </a:r>
            <a:r>
              <a:rPr lang="it-IT" sz="2800"/>
              <a:t>)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it-IT" sz="2800"/>
              <a:t>I riferimenti al </a:t>
            </a:r>
            <a:r>
              <a:rPr lang="it-IT" sz="2800" i="1"/>
              <a:t>territorio</a:t>
            </a:r>
            <a:r>
              <a:rPr lang="it-IT" sz="2800"/>
              <a:t> nella Costituzione italiana: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Char char="-"/>
            </a:pPr>
            <a:r>
              <a:rPr lang="it-IT" sz="2800"/>
              <a:t>artt.1e 5 : riguardano </a:t>
            </a:r>
            <a:r>
              <a:rPr lang="it-IT" sz="2800" i="1" u="sng"/>
              <a:t>anche</a:t>
            </a:r>
            <a:r>
              <a:rPr lang="it-IT" sz="2800"/>
              <a:t> il territorio?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Char char="-"/>
            </a:pPr>
            <a:r>
              <a:rPr lang="it-IT" sz="2800"/>
              <a:t>artt. 16 e 120 : la libera circolazione “sul territorio”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None/>
            </a:pPr>
            <a:endParaRPr lang="it-IT" sz="2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lvl="0"/>
            <a:r>
              <a:rPr lang="it-IT" b="1">
                <a:effectLst>
                  <a:outerShdw dist="38096" dir="2700000">
                    <a:srgbClr val="000000"/>
                  </a:outerShdw>
                </a:effectLst>
              </a:rPr>
              <a:t>I possibili «conflitti»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solidFill>
            <a:srgbClr val="47FFD1"/>
          </a:solidFill>
        </p:spPr>
        <p:txBody>
          <a:bodyPr/>
          <a:lstStyle/>
          <a:p>
            <a:pPr marL="0" lvl="0" indent="0">
              <a:buNone/>
            </a:pPr>
            <a:r>
              <a:rPr lang="it-IT" i="1"/>
              <a:t>Una stessa condotta può essere diversamente valutata nei vari complessi sociali a cui si appartiene («ordinamenti»).</a:t>
            </a:r>
          </a:p>
          <a:p>
            <a:pPr lvl="0">
              <a:buFont typeface="Wingdings" pitchFamily="2"/>
              <a:buChar char="ü"/>
            </a:pPr>
            <a:r>
              <a:rPr lang="it-IT" i="1"/>
              <a:t>Servizio militare armato:</a:t>
            </a:r>
          </a:p>
          <a:p>
            <a:pPr lvl="0">
              <a:spcBef>
                <a:spcPts val="600"/>
              </a:spcBef>
              <a:buChar char="-"/>
            </a:pPr>
            <a:r>
              <a:rPr lang="it-IT" sz="2400" i="1"/>
              <a:t>Un tempo doveroso per lo Stato italiano (ora lecito e facoltativo)</a:t>
            </a:r>
          </a:p>
          <a:p>
            <a:pPr lvl="0">
              <a:spcBef>
                <a:spcPts val="600"/>
              </a:spcBef>
              <a:buChar char="-"/>
            </a:pPr>
            <a:r>
              <a:rPr lang="it-IT" sz="2400" i="1"/>
              <a:t>Vietato secondo le «leggi» della  confessione religiosa</a:t>
            </a:r>
          </a:p>
          <a:p>
            <a:pPr lvl="0">
              <a:spcBef>
                <a:spcPts val="600"/>
              </a:spcBef>
              <a:buChar char="-"/>
            </a:pPr>
            <a:r>
              <a:rPr lang="it-IT" sz="2400" i="1"/>
              <a:t> Condannato dalla famiglia</a:t>
            </a:r>
          </a:p>
          <a:p>
            <a:pPr lvl="0">
              <a:spcBef>
                <a:spcPts val="600"/>
              </a:spcBef>
              <a:buChar char="-"/>
            </a:pPr>
            <a:r>
              <a:rPr lang="it-IT" sz="2400" i="1"/>
              <a:t>Criticato dal partito</a:t>
            </a:r>
          </a:p>
          <a:p>
            <a:pPr lvl="0">
              <a:buChar char="-"/>
            </a:pPr>
            <a:endParaRPr lang="it-IT" i="1"/>
          </a:p>
          <a:p>
            <a:pPr marL="0" lvl="0" indent="0">
              <a:buNone/>
            </a:pPr>
            <a:endParaRPr lang="it-IT" i="1"/>
          </a:p>
          <a:p>
            <a:pPr marL="0" lvl="0" indent="0">
              <a:buNone/>
            </a:pPr>
            <a:endParaRPr lang="it-IT" i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600" b="1">
                <a:solidFill>
                  <a:srgbClr val="FF0000"/>
                </a:solidFill>
              </a:rPr>
              <a:t>Lo Stato e </a:t>
            </a:r>
            <a:r>
              <a:rPr lang="it-IT" sz="3600" b="1" i="1" u="sng">
                <a:solidFill>
                  <a:srgbClr val="FF0000"/>
                </a:solidFill>
              </a:rPr>
              <a:t>gli altri enti territoriali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u="sng"/>
              <a:t>l’art.114 e gli </a:t>
            </a:r>
            <a:r>
              <a:rPr lang="it-IT" i="1" u="sng"/>
              <a:t>altri enti territoriali</a:t>
            </a:r>
          </a:p>
          <a:p>
            <a:pPr lvl="0">
              <a:buNone/>
            </a:pPr>
            <a:r>
              <a:rPr lang="it-IT" i="1"/>
              <a:t>Regioni, Comuni, Province, Città metropolitane : sono enti necessari? </a:t>
            </a:r>
          </a:p>
          <a:p>
            <a:pPr lvl="0">
              <a:buNone/>
            </a:pPr>
            <a:r>
              <a:rPr lang="it-IT"/>
              <a:t>- il </a:t>
            </a:r>
            <a:r>
              <a:rPr lang="it-IT" b="1" i="1" u="sng">
                <a:solidFill>
                  <a:srgbClr val="3333CC"/>
                </a:solidFill>
              </a:rPr>
              <a:t>legame tra comunità e territorio </a:t>
            </a:r>
            <a:r>
              <a:rPr lang="it-IT" b="1" i="1"/>
              <a:t>: </a:t>
            </a:r>
            <a:r>
              <a:rPr lang="it-IT"/>
              <a:t>le modifiche delle circoscrizioni comunali, provinciali o regionali (artt.132 e 133 Cost.)</a:t>
            </a:r>
            <a:endParaRPr lang="it-IT" b="1" i="1"/>
          </a:p>
          <a:p>
            <a:pPr lvl="0">
              <a:buNone/>
            </a:pPr>
            <a:endParaRPr lang="it-IT" i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>
                <a:solidFill>
                  <a:srgbClr val="00CC99"/>
                </a:solidFill>
              </a:rPr>
              <a:t>La concezione costituzionale del territorio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lvl="0" algn="ctr"/>
            <a:r>
              <a:rPr lang="it-IT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Il territorio è lo “</a:t>
            </a:r>
            <a:r>
              <a:rPr lang="it-IT" b="1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spazio pubblico di una comunità unita dalla condivisione dei principi fondamentali della convivenza</a:t>
            </a:r>
            <a:r>
              <a:rPr lang="it-IT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, tra i quali quello del </a:t>
            </a:r>
            <a:r>
              <a:rPr lang="it-IT" b="1" i="1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pluralismo politico</a:t>
            </a:r>
            <a:r>
              <a:rPr lang="it-IT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, di cui è espressione anche </a:t>
            </a:r>
            <a:r>
              <a:rPr lang="it-IT" u="sng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l’articolazione in spazi di autonomia</a:t>
            </a:r>
            <a:r>
              <a:rPr lang="it-IT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”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971550" y="333371"/>
            <a:ext cx="7772400" cy="1143000"/>
          </a:xfrm>
        </p:spPr>
        <p:txBody>
          <a:bodyPr/>
          <a:lstStyle/>
          <a:p>
            <a:pPr lvl="0"/>
            <a:r>
              <a:rPr lang="it-IT" u="sng">
                <a:latin typeface="Arial Black" pitchFamily="34"/>
              </a:rPr>
              <a:t>La crisi del territorio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marL="0" lvl="0" indent="0" algn="ctr">
              <a:buNone/>
            </a:pPr>
            <a:r>
              <a:rPr lang="it-IT"/>
              <a:t>Con la </a:t>
            </a:r>
            <a:r>
              <a:rPr lang="it-IT" b="1" u="sng">
                <a:solidFill>
                  <a:srgbClr val="FF0000"/>
                </a:solidFill>
              </a:rPr>
              <a:t>«globalizzazione»</a:t>
            </a:r>
          </a:p>
          <a:p>
            <a:pPr marL="0" lvl="0" indent="0" algn="ctr">
              <a:buNone/>
            </a:pPr>
            <a:endParaRPr lang="it-IT"/>
          </a:p>
          <a:p>
            <a:pPr marL="0" lvl="0" indent="0" algn="ctr">
              <a:buNone/>
            </a:pPr>
            <a:r>
              <a:rPr lang="it-IT" b="1" u="sng">
                <a:solidFill>
                  <a:srgbClr val="262626"/>
                </a:solidFill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Scissione fra territorio e potere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it-IT" sz="2400" u="sng"/>
              <a:t>le </a:t>
            </a:r>
            <a:r>
              <a:rPr lang="it-IT" sz="2400" b="1" u="sng"/>
              <a:t>decisioni sono prese altrove (FMI, BCE)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it-IT" sz="2400"/>
              <a:t>ma </a:t>
            </a:r>
            <a:r>
              <a:rPr lang="it-IT" sz="2400" u="sng"/>
              <a:t>hanno effetti sulla comunità che vive nel territorio</a:t>
            </a:r>
          </a:p>
          <a:p>
            <a:pPr marL="0" lvl="0" indent="0" algn="ctr">
              <a:buNone/>
            </a:pPr>
            <a:r>
              <a:rPr lang="it-IT" u="sng">
                <a:solidFill>
                  <a:srgbClr val="262699"/>
                </a:solidFill>
                <a:effectLst>
                  <a:outerShdw dist="38096" dir="2700000">
                    <a:srgbClr val="000000"/>
                  </a:outerShdw>
                </a:effectLst>
              </a:rPr>
              <a:t>Scissione fra luoghi di vita della </a:t>
            </a:r>
            <a:r>
              <a:rPr lang="it-IT" i="1" u="sng">
                <a:solidFill>
                  <a:srgbClr val="262699"/>
                </a:solidFill>
                <a:effectLst>
                  <a:outerShdw dist="38096" dir="2700000">
                    <a:srgbClr val="000000"/>
                  </a:outerShdw>
                </a:effectLst>
              </a:rPr>
              <a:t>polis</a:t>
            </a:r>
            <a:r>
              <a:rPr lang="it-IT" u="sng">
                <a:solidFill>
                  <a:srgbClr val="262699"/>
                </a:solidFill>
                <a:effectLst>
                  <a:outerShdw dist="38096" dir="2700000">
                    <a:srgbClr val="000000"/>
                  </a:outerShdw>
                </a:effectLst>
              </a:rPr>
              <a:t>/luoghi di produzione delle regole 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4572000" y="2636836"/>
            <a:ext cx="46040" cy="504821"/>
          </a:xfrm>
          <a:custGeom>
            <a:avLst>
              <a:gd name="f0" fmla="val 2062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+- f8 0 f7"/>
              <a:gd name="f15" fmla="pin 0 f1 10800"/>
              <a:gd name="f16" fmla="pin 0 f0 216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19"/>
              <a:gd name="f27" fmla="+- 21600 0 f20"/>
              <a:gd name="f28" fmla="*/ 0 f21 1"/>
              <a:gd name="f29" fmla="*/ 21600 f21 1"/>
              <a:gd name="f30" fmla="*/ f19 f12 1"/>
              <a:gd name="f31" fmla="*/ f20 f13 1"/>
              <a:gd name="f32" fmla="+- f24 0 f3"/>
              <a:gd name="f33" fmla="+- f25 0 f3"/>
              <a:gd name="f34" fmla="*/ f27 f19 1"/>
              <a:gd name="f35" fmla="*/ f28 1 f21"/>
              <a:gd name="f36" fmla="*/ f29 1 f21"/>
              <a:gd name="f37" fmla="*/ f26 f12 1"/>
              <a:gd name="f38" fmla="*/ f34 1 10800"/>
              <a:gd name="f39" fmla="*/ f35 f13 1"/>
              <a:gd name="f40" fmla="*/ f35 f12 1"/>
              <a:gd name="f41" fmla="*/ f36 f12 1"/>
              <a:gd name="f42" fmla="+- f20 f38 0"/>
              <a:gd name="f43" fmla="*/ f42 f13 1"/>
            </a:gdLst>
            <a:ahLst>
              <a:ahXY gdRefX="f1" minX="f7" maxX="f9" gdRefY="f0" minY="f7" maxY="f8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0" y="f31"/>
              </a:cxn>
              <a:cxn ang="f33">
                <a:pos x="f41" y="f31"/>
              </a:cxn>
            </a:cxnLst>
            <a:rect l="f30" t="f39" r="f37" b="f43"/>
            <a:pathLst>
              <a:path w="21600" h="21600">
                <a:moveTo>
                  <a:pt x="f19" y="f7"/>
                </a:moveTo>
                <a:lnTo>
                  <a:pt x="f19" y="f20"/>
                </a:lnTo>
                <a:lnTo>
                  <a:pt x="f7" y="f20"/>
                </a:lnTo>
                <a:lnTo>
                  <a:pt x="f9" y="f8"/>
                </a:lnTo>
                <a:lnTo>
                  <a:pt x="f8" y="f20"/>
                </a:lnTo>
                <a:lnTo>
                  <a:pt x="f26" y="f20"/>
                </a:lnTo>
                <a:lnTo>
                  <a:pt x="f26" y="f7"/>
                </a:lnTo>
                <a:close/>
              </a:path>
            </a:pathLst>
          </a:custGeom>
          <a:solidFill>
            <a:srgbClr val="00CC99"/>
          </a:solidFill>
          <a:ln w="9528" cap="flat">
            <a:solidFill>
              <a:srgbClr val="000000"/>
            </a:solidFill>
            <a:prstDash val="solid"/>
            <a:round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i="1"/>
              <a:t>Segue</a:t>
            </a:r>
            <a:r>
              <a:rPr lang="it-IT"/>
              <a:t>: </a:t>
            </a:r>
            <a:r>
              <a:rPr lang="it-IT" u="sng">
                <a:effectLst>
                  <a:outerShdw dist="38096" dir="2700000">
                    <a:srgbClr val="000000"/>
                  </a:outerShdw>
                </a:effectLst>
              </a:rPr>
              <a:t>La crisi del territorio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it-IT"/>
              <a:t>La «risposta» alla «globalizzazione»: </a:t>
            </a:r>
          </a:p>
          <a:p>
            <a:pPr marL="0" lvl="0" indent="0">
              <a:buNone/>
            </a:pPr>
            <a:endParaRPr lang="it-IT"/>
          </a:p>
          <a:p>
            <a:pPr marL="0" lvl="0" indent="0" algn="ctr">
              <a:buNone/>
            </a:pPr>
            <a:r>
              <a:rPr lang="it-IT"/>
              <a:t>la «</a:t>
            </a:r>
            <a:r>
              <a:rPr lang="it-IT" b="1" i="1"/>
              <a:t>localizzazione</a:t>
            </a:r>
            <a:r>
              <a:rPr lang="it-IT"/>
              <a:t>»</a:t>
            </a:r>
          </a:p>
          <a:p>
            <a:pPr marL="0" lvl="0" indent="0" algn="ctr">
              <a:buNone/>
            </a:pPr>
            <a:r>
              <a:rPr lang="it-IT"/>
              <a:t>(in margine ai tentativi di secessione…la vicenda della Catalogna, il referendum della Scozia)</a:t>
            </a:r>
          </a:p>
          <a:p>
            <a:pPr marL="0" lvl="0" indent="0" algn="ctr">
              <a:spcBef>
                <a:spcPts val="700"/>
              </a:spcBef>
              <a:buNone/>
            </a:pPr>
            <a:r>
              <a:rPr lang="it-IT" sz="2800"/>
              <a:t>La questione delle «</a:t>
            </a:r>
            <a:r>
              <a:rPr lang="it-IT" sz="2800" b="1" i="1"/>
              <a:t>autonomie differenziate</a:t>
            </a:r>
            <a:r>
              <a:rPr lang="it-IT" sz="2800"/>
              <a:t>» in Italia          rinvio</a:t>
            </a:r>
          </a:p>
        </p:txBody>
      </p:sp>
      <p:sp>
        <p:nvSpPr>
          <p:cNvPr id="4" name="Freccia a destra 3"/>
          <p:cNvSpPr/>
          <p:nvPr/>
        </p:nvSpPr>
        <p:spPr>
          <a:xfrm>
            <a:off x="4218035" y="5781367"/>
            <a:ext cx="707919" cy="314635"/>
          </a:xfrm>
          <a:custGeom>
            <a:avLst>
              <a:gd name="f0" fmla="val 168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 u="sng">
                <a:effectLst>
                  <a:outerShdw dist="38096" dir="2700000">
                    <a:srgbClr val="000000"/>
                  </a:outerShdw>
                </a:effectLst>
              </a:rPr>
              <a:t>Territorio e sovranità 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700"/>
              </a:spcBef>
            </a:pPr>
            <a:r>
              <a:rPr lang="it-IT" sz="2800"/>
              <a:t>Unione europea e creazione di uno “</a:t>
            </a:r>
            <a:r>
              <a:rPr lang="it-IT" sz="2800" b="1" i="1"/>
              <a:t>spazio senza frontiere interne</a:t>
            </a:r>
            <a:r>
              <a:rPr lang="it-IT" sz="2800"/>
              <a:t>” (in margine alle </a:t>
            </a:r>
            <a:r>
              <a:rPr lang="it-IT" sz="2800">
                <a:solidFill>
                  <a:srgbClr val="00CC99"/>
                </a:solidFill>
              </a:rPr>
              <a:t>quattro libertà di </a:t>
            </a:r>
            <a:r>
              <a:rPr lang="it-IT" sz="2800" b="1" u="sng">
                <a:solidFill>
                  <a:srgbClr val="00CC99"/>
                </a:solidFill>
              </a:rPr>
              <a:t>circolazione </a:t>
            </a:r>
            <a:r>
              <a:rPr lang="it-IT" sz="2800" b="1" i="1" u="sng">
                <a:solidFill>
                  <a:srgbClr val="00CC99"/>
                </a:solidFill>
              </a:rPr>
              <a:t>delle persone, delle merci, dei servizi, dei capitali</a:t>
            </a:r>
            <a:r>
              <a:rPr lang="it-IT" sz="2800" i="1"/>
              <a:t>)</a:t>
            </a:r>
            <a:endParaRPr lang="it-IT" sz="2800"/>
          </a:p>
          <a:p>
            <a:pPr lvl="0">
              <a:spcBef>
                <a:spcPts val="700"/>
              </a:spcBef>
              <a:buNone/>
            </a:pPr>
            <a:r>
              <a:rPr lang="it-IT" sz="2800" b="1" i="1" u="sng"/>
              <a:t>La Comunità europea, oggi Unione europea, ha un «territorio»?</a:t>
            </a:r>
          </a:p>
          <a:p>
            <a:pPr lvl="0">
              <a:spcBef>
                <a:spcPts val="700"/>
              </a:spcBef>
              <a:buNone/>
            </a:pPr>
            <a:r>
              <a:rPr lang="it-IT" sz="2800" b="1" i="1" u="sng"/>
              <a:t>Uno, nessuno, centomila</a:t>
            </a:r>
            <a:r>
              <a:rPr lang="it-IT" sz="2800" i="1" u="sng"/>
              <a:t>…….</a:t>
            </a:r>
          </a:p>
          <a:p>
            <a:pPr lvl="0" algn="ctr">
              <a:spcBef>
                <a:spcPts val="700"/>
              </a:spcBef>
              <a:buNone/>
            </a:pPr>
            <a:r>
              <a:rPr lang="it-IT" sz="2800" i="1" u="sng">
                <a:solidFill>
                  <a:srgbClr val="FF0000"/>
                </a:solidFill>
              </a:rPr>
              <a:t>Sulla cd </a:t>
            </a:r>
            <a:r>
              <a:rPr lang="it-IT" sz="2800" b="1" i="1" u="sng">
                <a:solidFill>
                  <a:srgbClr val="FF0000"/>
                </a:solidFill>
              </a:rPr>
              <a:t>coesione territoriale</a:t>
            </a:r>
          </a:p>
          <a:p>
            <a:pPr lvl="0">
              <a:spcBef>
                <a:spcPts val="700"/>
              </a:spcBef>
            </a:pPr>
            <a:endParaRPr lang="it-IT" sz="2800" u="sn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>
                <a:latin typeface="Algerian" pitchFamily="82"/>
              </a:rPr>
              <a:t>C) il popolo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solidFill>
            <a:srgbClr val="47FFD1"/>
          </a:solidFill>
          <a:ln w="9528">
            <a:solidFill>
              <a:srgbClr val="00CC99"/>
            </a:solidFill>
            <a:prstDash val="solid"/>
          </a:ln>
        </p:spPr>
        <p:txBody>
          <a:bodyPr/>
          <a:lstStyle/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it-IT" sz="2400"/>
              <a:t>Gruppo politico come gruppo a fini generali che risiede entro un certo spazio</a:t>
            </a:r>
          </a:p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it-IT" sz="2400" b="1"/>
              <a:t>Popolo ≠ popolazione (apolidi e stranieri) </a:t>
            </a:r>
          </a:p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it-IT" sz="2400" b="1"/>
              <a:t>Popolo≠ nazione (storia, lingua, cultura)</a:t>
            </a:r>
            <a:endParaRPr lang="it-IT" sz="2400" b="1">
              <a:cs typeface="Times New Roman" pitchFamily="18"/>
            </a:endParaRP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endParaRPr lang="it-IT" sz="2400"/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 b="1" u="sng">
                <a:cs typeface="Times New Roman" pitchFamily="18"/>
              </a:rPr>
              <a:t>Definizione: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>
                <a:cs typeface="Times New Roman" pitchFamily="18"/>
              </a:rPr>
              <a:t>Coloro che si sottopongono </a:t>
            </a:r>
            <a:r>
              <a:rPr lang="it-IT" sz="2400" u="sng">
                <a:cs typeface="Times New Roman" pitchFamily="18"/>
              </a:rPr>
              <a:t>in modo </a:t>
            </a:r>
            <a:r>
              <a:rPr lang="it-IT" sz="2400" i="1" u="sng">
                <a:cs typeface="Times New Roman" pitchFamily="18"/>
              </a:rPr>
              <a:t>permanente, necessario e generale </a:t>
            </a:r>
            <a:r>
              <a:rPr lang="it-IT" sz="2400" u="sng">
                <a:cs typeface="Times New Roman" pitchFamily="18"/>
              </a:rPr>
              <a:t>ad un potere tendenzialmente non limitato </a:t>
            </a:r>
            <a:r>
              <a:rPr lang="it-IT" sz="2400">
                <a:cs typeface="Times New Roman" pitchFamily="18"/>
              </a:rPr>
              <a:t>(a determinati fini o rapporti) </a:t>
            </a:r>
            <a:r>
              <a:rPr lang="it-IT" sz="2400" u="sng">
                <a:cs typeface="Times New Roman" pitchFamily="18"/>
              </a:rPr>
              <a:t>ed esclusivo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endParaRPr lang="it-IT" sz="2400">
              <a:cs typeface="Times New Roman" pitchFamily="18"/>
            </a:endParaRPr>
          </a:p>
          <a:p>
            <a:pPr lvl="0" algn="ctr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 u="sng">
                <a:cs typeface="Times New Roman" pitchFamily="18"/>
              </a:rPr>
              <a:t>Popolo dello Stato </a:t>
            </a:r>
            <a:r>
              <a:rPr lang="en-US" sz="2400" u="sng">
                <a:cs typeface="Times New Roman" pitchFamily="18"/>
              </a:rPr>
              <a:t>= </a:t>
            </a:r>
            <a:r>
              <a:rPr lang="en-US" sz="2400" u="sng">
                <a:solidFill>
                  <a:srgbClr val="FF0000"/>
                </a:solidFill>
                <a:cs typeface="Times New Roman" pitchFamily="18"/>
              </a:rPr>
              <a:t>cittadini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it-IT" sz="1800"/>
              <a:t>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 u="sng">
                <a:effectLst>
                  <a:outerShdw dist="38096" dir="2700000">
                    <a:srgbClr val="000000"/>
                  </a:outerShdw>
                </a:effectLst>
              </a:rPr>
              <a:t>La cittadinanza  </a:t>
            </a:r>
            <a:r>
              <a:rPr lang="it-IT" sz="4000"/>
              <a:t/>
            </a:r>
            <a:br>
              <a:rPr lang="it-IT" sz="4000"/>
            </a:br>
            <a:endParaRPr lang="it-IT" sz="4000"/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685800" y="1439914"/>
            <a:ext cx="7772400" cy="4656088"/>
          </a:xfrm>
        </p:spPr>
        <p:txBody>
          <a:bodyPr anchorCtr="1"/>
          <a:lstStyle/>
          <a:p>
            <a:pPr lvl="0" algn="ctr">
              <a:buNone/>
            </a:pPr>
            <a:r>
              <a:rPr lang="it-IT"/>
              <a:t> </a:t>
            </a:r>
          </a:p>
          <a:p>
            <a:pPr lvl="0" algn="ctr">
              <a:buNone/>
            </a:pPr>
            <a:endParaRPr lang="it-IT"/>
          </a:p>
          <a:p>
            <a:pPr lvl="0" algn="ctr">
              <a:buNone/>
            </a:pPr>
            <a:endParaRPr lang="it-IT"/>
          </a:p>
          <a:p>
            <a:pPr lvl="0" algn="ctr">
              <a:buNone/>
            </a:pPr>
            <a:r>
              <a:rPr lang="it-IT"/>
              <a:t>condizione per l’esercizio dei diritti </a:t>
            </a:r>
            <a:r>
              <a:rPr lang="it-IT" b="1" i="1" u="sng">
                <a:solidFill>
                  <a:srgbClr val="FF0000"/>
                </a:solidFill>
              </a:rPr>
              <a:t>connessi alla titolarità della sovranità </a:t>
            </a:r>
            <a:r>
              <a:rPr lang="it-IT"/>
              <a:t>da parte del popolo  (es.: </a:t>
            </a:r>
            <a:r>
              <a:rPr lang="it-IT" u="sng"/>
              <a:t>diritti politici</a:t>
            </a:r>
            <a:r>
              <a:rPr lang="it-IT"/>
              <a:t>) </a:t>
            </a:r>
            <a:r>
              <a:rPr lang="it-IT" b="1" i="1" u="sng">
                <a:solidFill>
                  <a:srgbClr val="00B050"/>
                </a:solidFill>
              </a:rPr>
              <a:t>e fondamento dei doveri costituzionali</a:t>
            </a:r>
            <a:r>
              <a:rPr lang="it-IT">
                <a:solidFill>
                  <a:srgbClr val="00B050"/>
                </a:solidFill>
              </a:rPr>
              <a:t> </a:t>
            </a:r>
            <a:r>
              <a:rPr lang="it-IT"/>
              <a:t>(es.: </a:t>
            </a:r>
            <a:r>
              <a:rPr lang="it-IT" u="sng"/>
              <a:t>difesa della Patria, dovere di contribuzione</a:t>
            </a:r>
            <a:r>
              <a:rPr lang="it-IT"/>
              <a:t>)</a:t>
            </a:r>
          </a:p>
        </p:txBody>
      </p:sp>
      <p:sp>
        <p:nvSpPr>
          <p:cNvPr id="4" name="Freccia in giù 4"/>
          <p:cNvSpPr/>
          <p:nvPr/>
        </p:nvSpPr>
        <p:spPr>
          <a:xfrm flipH="1">
            <a:off x="4302407" y="1752603"/>
            <a:ext cx="900208" cy="1324307"/>
          </a:xfrm>
          <a:custGeom>
            <a:avLst>
              <a:gd name="f0" fmla="val 14259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val f7"/>
              <a:gd name="f15" fmla="val f8"/>
              <a:gd name="f16" fmla="pin 0 f1 10800"/>
              <a:gd name="f17" fmla="pin 0 f0 216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1"/>
              <a:gd name="f29" fmla="+- 21600 0 f22"/>
              <a:gd name="f30" fmla="*/ f21 f12 1"/>
              <a:gd name="f31" fmla="*/ f22 f13 1"/>
              <a:gd name="f32" fmla="+- f25 0 f3"/>
              <a:gd name="f33" fmla="+- f26 0 f3"/>
              <a:gd name="f34" fmla="*/ 0 f27 1"/>
              <a:gd name="f35" fmla="*/ 21600 f27 1"/>
              <a:gd name="f36" fmla="*/ f29 f21 1"/>
              <a:gd name="f37" fmla="*/ f28 f12 1"/>
              <a:gd name="f38" fmla="*/ f36 1 10800"/>
              <a:gd name="f39" fmla="*/ f34 1 f27"/>
              <a:gd name="f40" fmla="*/ f35 1 f27"/>
              <a:gd name="f41" fmla="+- f22 f38 0"/>
              <a:gd name="f42" fmla="*/ f39 f13 1"/>
              <a:gd name="f43" fmla="*/ f39 f12 1"/>
              <a:gd name="f44" fmla="*/ f40 f12 1"/>
              <a:gd name="f45" fmla="*/ f41 f13 1"/>
            </a:gdLst>
            <a:ahLst>
              <a:ahXY gdRefX="f1" minX="f7" maxX="f9" gdRefY="f0" minY="f7" maxY="f8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3" y="f31"/>
              </a:cxn>
              <a:cxn ang="f33">
                <a:pos x="f44" y="f31"/>
              </a:cxn>
            </a:cxnLst>
            <a:rect l="f30" t="f42" r="f37" b="f45"/>
            <a:pathLst>
              <a:path w="21600" h="21600">
                <a:moveTo>
                  <a:pt x="f21" y="f7"/>
                </a:moveTo>
                <a:lnTo>
                  <a:pt x="f21" y="f22"/>
                </a:lnTo>
                <a:lnTo>
                  <a:pt x="f7" y="f22"/>
                </a:lnTo>
                <a:lnTo>
                  <a:pt x="f9" y="f8"/>
                </a:lnTo>
                <a:lnTo>
                  <a:pt x="f8" y="f22"/>
                </a:lnTo>
                <a:lnTo>
                  <a:pt x="f28" y="f22"/>
                </a:lnTo>
                <a:lnTo>
                  <a:pt x="f28" y="f7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/>
              <a:t>La cittadinanza europea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827083" y="1557342"/>
            <a:ext cx="7772400" cy="4114800"/>
          </a:xfrm>
          <a:solidFill>
            <a:srgbClr val="FFFF00"/>
          </a:solidFill>
        </p:spPr>
        <p:txBody>
          <a:bodyPr/>
          <a:lstStyle/>
          <a:p>
            <a:pPr lvl="0">
              <a:lnSpc>
                <a:spcPct val="80000"/>
              </a:lnSpc>
              <a:spcBef>
                <a:spcPts val="700"/>
              </a:spcBef>
            </a:pPr>
            <a:endParaRPr lang="it-IT" sz="2800"/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it-IT" sz="2800"/>
              <a:t>A) la “</a:t>
            </a:r>
            <a:r>
              <a:rPr lang="it-IT" sz="2800" b="1" u="sng"/>
              <a:t>cittadinanza europea</a:t>
            </a:r>
            <a:r>
              <a:rPr lang="it-IT" sz="2800"/>
              <a:t>” (dopo il Trattato di Lisbona del 2007): </a:t>
            </a:r>
            <a:r>
              <a:rPr lang="it-IT" sz="2400" i="1"/>
              <a:t>recepimento della Carta di Nizza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it-IT" sz="2000" b="1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it-IT" sz="2000" b="1"/>
              <a:t>Lo “status” di cittadino europeo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it-IT" sz="2000" b="1" i="1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it-IT" sz="2000" b="1" i="1"/>
              <a:t>Entro l'ordinamento di altri Stati membri </a:t>
            </a:r>
            <a:r>
              <a:rPr lang="it-IT" sz="2000" i="1"/>
              <a:t>UE: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it-IT" sz="2000" b="1" u="sng"/>
              <a:t>Libertà di circolazione e di soggiorno </a:t>
            </a:r>
            <a:r>
              <a:rPr lang="it-IT" sz="2000" b="1"/>
              <a:t>di ogni cittadino europeo </a:t>
            </a:r>
            <a:r>
              <a:rPr lang="it-IT" sz="2000"/>
              <a:t>nel territorio di uno Stato membro (art. 21 TFUE).</a:t>
            </a:r>
          </a:p>
          <a:p>
            <a:pPr lvl="0" algn="just">
              <a:lnSpc>
                <a:spcPct val="80000"/>
              </a:lnSpc>
              <a:spcBef>
                <a:spcPts val="500"/>
              </a:spcBef>
            </a:pPr>
            <a:r>
              <a:rPr lang="it-IT" sz="2000" b="1" u="sng"/>
              <a:t>Diritto di voto attivo e passivo nelle elezioni comunali </a:t>
            </a:r>
            <a:r>
              <a:rPr lang="it-IT" sz="2000"/>
              <a:t>nello Stato membro in cui risiede, alla pari dei cittadini di tale Stato (art. 22 TFUE), </a:t>
            </a:r>
            <a:r>
              <a:rPr lang="it-IT" sz="2000" b="1"/>
              <a:t>e </a:t>
            </a:r>
            <a:r>
              <a:rPr lang="it-IT" sz="2000" b="1" u="sng"/>
              <a:t>nelle elezioni dei membri del Parlamento europeo</a:t>
            </a:r>
            <a:r>
              <a:rPr lang="it-IT" sz="2000"/>
              <a:t>.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it-IT" sz="2000" b="1" u="sng"/>
              <a:t>Diritto di petizione </a:t>
            </a:r>
            <a:r>
              <a:rPr lang="it-IT" sz="2000"/>
              <a:t>davanti al Parlamento Europeo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it-IT" sz="2000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it-IT" sz="2000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it-IT" sz="2000"/>
              <a:t>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/>
              <a:t>La cittadinanza europea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solidFill>
            <a:srgbClr val="00CC99"/>
          </a:solidFill>
        </p:spPr>
        <p:txBody>
          <a:bodyPr/>
          <a:lstStyle/>
          <a:p>
            <a:pPr marL="346072" lvl="0" indent="-346072">
              <a:lnSpc>
                <a:spcPct val="80000"/>
              </a:lnSpc>
              <a:spcBef>
                <a:spcPts val="475"/>
              </a:spcBef>
              <a:buNone/>
            </a:pPr>
            <a:r>
              <a:rPr lang="it-IT" sz="2800" b="1" i="1"/>
              <a:t>Entro l'ordinamento internazionale</a:t>
            </a:r>
            <a:r>
              <a:rPr lang="it-IT" sz="2800" i="1"/>
              <a:t>:</a:t>
            </a:r>
            <a:endParaRPr lang="it-IT" sz="2800"/>
          </a:p>
          <a:p>
            <a:pPr marL="346072" lvl="0" indent="-346072">
              <a:lnSpc>
                <a:spcPct val="80000"/>
              </a:lnSpc>
              <a:spcBef>
                <a:spcPts val="475"/>
              </a:spcBef>
            </a:pPr>
            <a:r>
              <a:rPr lang="it-IT" sz="2800"/>
              <a:t>Tutela </a:t>
            </a:r>
            <a:r>
              <a:rPr lang="it-IT" sz="2800" u="sng"/>
              <a:t>diplomatica e consolare nei paesi extra-europei </a:t>
            </a:r>
            <a:r>
              <a:rPr lang="it-IT" sz="2800"/>
              <a:t>nei quali il suo Stato non è rappresentato da parte delle autorità degli altri Stati membri (art. 23 TFUE).</a:t>
            </a:r>
          </a:p>
          <a:p>
            <a:pPr marL="346072" lvl="0" indent="-346072">
              <a:lnSpc>
                <a:spcPct val="80000"/>
              </a:lnSpc>
              <a:spcBef>
                <a:spcPts val="475"/>
              </a:spcBef>
              <a:buNone/>
            </a:pPr>
            <a:r>
              <a:rPr lang="it-IT" sz="2800" b="1" i="1"/>
              <a:t>Entro la sfera dell'ordinamento europeo:</a:t>
            </a:r>
            <a:endParaRPr lang="it-IT" sz="2800"/>
          </a:p>
          <a:p>
            <a:pPr marL="346072" lvl="0" indent="-346072">
              <a:lnSpc>
                <a:spcPct val="80000"/>
              </a:lnSpc>
              <a:spcBef>
                <a:spcPts val="475"/>
              </a:spcBef>
            </a:pPr>
            <a:r>
              <a:rPr lang="it-IT" sz="2800"/>
              <a:t>Diritto di rivolgersi al </a:t>
            </a:r>
            <a:r>
              <a:rPr lang="it-IT" sz="2800" u="sng"/>
              <a:t>mediatore europeo </a:t>
            </a:r>
            <a:r>
              <a:rPr lang="it-IT" sz="2800"/>
              <a:t>(art. 24 c. 3 TFUE).</a:t>
            </a:r>
          </a:p>
          <a:p>
            <a:pPr marL="346072" lvl="0" indent="-346072">
              <a:lnSpc>
                <a:spcPct val="80000"/>
              </a:lnSpc>
              <a:spcBef>
                <a:spcPts val="475"/>
              </a:spcBef>
            </a:pPr>
            <a:r>
              <a:rPr lang="it-IT" sz="2800"/>
              <a:t>Diritto di </a:t>
            </a:r>
            <a:r>
              <a:rPr lang="it-IT" sz="2800" u="sng"/>
              <a:t>scrivere alle istituzioni e ad alcuni organi comunitari in una delle lingue ufficiali della stessa e di ricevere risposta nella stessa lingua </a:t>
            </a:r>
            <a:r>
              <a:rPr lang="it-IT" sz="2800"/>
              <a:t>(art. 24 c. 4 TFUE).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600"/>
              <a:t>La disciplina dell’acquisto della cittadinanza italiana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790"/>
              </a:spcBef>
              <a:buNone/>
            </a:pPr>
            <a:r>
              <a:rPr lang="it-IT" sz="2800" b="1">
                <a:latin typeface="Baskerville Old Face" pitchFamily="18"/>
              </a:rPr>
              <a:t>L’acquisto della cittadinanza:</a:t>
            </a:r>
            <a:endParaRPr lang="it-IT" sz="2800" b="1"/>
          </a:p>
          <a:p>
            <a:pPr marL="228600" lvl="0" indent="-228600">
              <a:spcBef>
                <a:spcPts val="790"/>
              </a:spcBef>
            </a:pPr>
            <a:r>
              <a:rPr lang="it-IT" sz="2800" b="1" i="1">
                <a:latin typeface="Baskerville Old Face" pitchFamily="18"/>
              </a:rPr>
              <a:t>Ius sanguinis</a:t>
            </a:r>
            <a:endParaRPr lang="it-IT" sz="2800" b="1"/>
          </a:p>
          <a:p>
            <a:pPr marL="228600" lvl="0" indent="-228600">
              <a:spcBef>
                <a:spcPts val="790"/>
              </a:spcBef>
            </a:pPr>
            <a:r>
              <a:rPr lang="it-IT" sz="2800" b="1" i="1">
                <a:latin typeface="Baskerville Old Face" pitchFamily="18"/>
              </a:rPr>
              <a:t>Ius soli </a:t>
            </a:r>
            <a:r>
              <a:rPr lang="it-IT" sz="2800">
                <a:latin typeface="Baskerville Old Face" pitchFamily="18"/>
              </a:rPr>
              <a:t>(residenza regolare e continuativa per 18 anni : legge n. 91 del 1992)</a:t>
            </a:r>
            <a:endParaRPr lang="it-IT" sz="2800"/>
          </a:p>
          <a:p>
            <a:pPr lvl="0"/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u="sng">
                <a:effectLst>
                  <a:outerShdw dist="38096" dir="2700000">
                    <a:srgbClr val="000000"/>
                  </a:outerShdw>
                </a:effectLst>
              </a:rPr>
              <a:t>Come si risolve il conflitto ?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marL="0" lvl="0" indent="0" algn="ctr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sz="2800" b="1" i="1">
                <a:solidFill>
                  <a:srgbClr val="FF0000"/>
                </a:solidFill>
              </a:rPr>
              <a:t>Per la scienza giuridica</a:t>
            </a:r>
          </a:p>
          <a:p>
            <a:pPr lvl="0" algn="ctr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sz="2800" b="1" i="1">
                <a:solidFill>
                  <a:srgbClr val="FF0000"/>
                </a:solidFill>
              </a:rPr>
              <a:t>  ciò che conta sono le </a:t>
            </a:r>
            <a:r>
              <a:rPr lang="it-IT" sz="2800" b="1" i="1" u="sng">
                <a:solidFill>
                  <a:srgbClr val="FF0000"/>
                </a:solidFill>
              </a:rPr>
              <a:t>valutazioni disposte </a:t>
            </a:r>
            <a:r>
              <a:rPr lang="it-IT" sz="2800" b="1" i="1">
                <a:solidFill>
                  <a:srgbClr val="FF0000"/>
                </a:solidFill>
              </a:rPr>
              <a:t>dall’ordinamento «dato»</a:t>
            </a:r>
          </a:p>
          <a:p>
            <a:pPr lvl="0" algn="ctr">
              <a:lnSpc>
                <a:spcPct val="80000"/>
              </a:lnSpc>
              <a:spcBef>
                <a:spcPts val="700"/>
              </a:spcBef>
              <a:buNone/>
            </a:pPr>
            <a:endParaRPr lang="it-IT" sz="2800" i="1"/>
          </a:p>
          <a:p>
            <a:pPr lvl="0" algn="ctr">
              <a:lnSpc>
                <a:spcPct val="80000"/>
              </a:lnSpc>
              <a:spcBef>
                <a:spcPts val="700"/>
              </a:spcBef>
              <a:buNone/>
            </a:pPr>
            <a:endParaRPr lang="it-IT" sz="2800" u="sng"/>
          </a:p>
          <a:p>
            <a:pPr lvl="0" algn="ctr">
              <a:lnSpc>
                <a:spcPct val="80000"/>
              </a:lnSpc>
              <a:spcBef>
                <a:spcPts val="700"/>
              </a:spcBef>
              <a:buNone/>
            </a:pPr>
            <a:endParaRPr lang="it-IT" sz="2800" u="sng"/>
          </a:p>
          <a:p>
            <a:pPr lvl="0" algn="ctr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sz="2800" u="sng">
                <a:effectLst>
                  <a:outerShdw dist="38096" dir="2700000">
                    <a:srgbClr val="000000"/>
                  </a:outerShdw>
                </a:effectLst>
              </a:rPr>
              <a:t>Problema:</a:t>
            </a:r>
          </a:p>
          <a:p>
            <a:pPr lvl="0" algn="ctr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sz="2800"/>
              <a:t>Quale ordinamento assumiamo come </a:t>
            </a:r>
            <a:r>
              <a:rPr lang="it-IT" sz="2800" b="1" u="sng"/>
              <a:t>dato</a:t>
            </a:r>
            <a:r>
              <a:rPr lang="it-IT" sz="2800" i="1"/>
              <a:t> </a:t>
            </a:r>
            <a:r>
              <a:rPr lang="it-IT" sz="2800" i="1" u="sng">
                <a:effectLst>
                  <a:outerShdw dist="38096" dir="2700000">
                    <a:srgbClr val="000000"/>
                  </a:outerShdw>
                </a:effectLst>
              </a:rPr>
              <a:t>nell’individuazione delle norme del diritto pubblico italiano?</a:t>
            </a:r>
          </a:p>
        </p:txBody>
      </p:sp>
      <p:sp>
        <p:nvSpPr>
          <p:cNvPr id="4" name="AutoShape 4"/>
          <p:cNvSpPr/>
          <p:nvPr/>
        </p:nvSpPr>
        <p:spPr>
          <a:xfrm>
            <a:off x="4329117" y="3357567"/>
            <a:ext cx="485775" cy="976314"/>
          </a:xfrm>
          <a:custGeom>
            <a:avLst>
              <a:gd name="f0" fmla="val 162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+- f8 0 f7"/>
              <a:gd name="f15" fmla="pin 0 f1 10800"/>
              <a:gd name="f16" fmla="pin 0 f0 216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19"/>
              <a:gd name="f27" fmla="+- 21600 0 f20"/>
              <a:gd name="f28" fmla="*/ 0 f21 1"/>
              <a:gd name="f29" fmla="*/ 21600 f21 1"/>
              <a:gd name="f30" fmla="*/ f19 f12 1"/>
              <a:gd name="f31" fmla="*/ f20 f13 1"/>
              <a:gd name="f32" fmla="+- f24 0 f3"/>
              <a:gd name="f33" fmla="+- f25 0 f3"/>
              <a:gd name="f34" fmla="*/ f27 f19 1"/>
              <a:gd name="f35" fmla="*/ f28 1 f21"/>
              <a:gd name="f36" fmla="*/ f29 1 f21"/>
              <a:gd name="f37" fmla="*/ f26 f12 1"/>
              <a:gd name="f38" fmla="*/ f34 1 10800"/>
              <a:gd name="f39" fmla="*/ f35 f13 1"/>
              <a:gd name="f40" fmla="*/ f35 f12 1"/>
              <a:gd name="f41" fmla="*/ f36 f12 1"/>
              <a:gd name="f42" fmla="+- f20 f38 0"/>
              <a:gd name="f43" fmla="*/ f42 f13 1"/>
            </a:gdLst>
            <a:ahLst>
              <a:ahXY gdRefX="f1" minX="f7" maxX="f9" gdRefY="f0" minY="f7" maxY="f8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0" y="f31"/>
              </a:cxn>
              <a:cxn ang="f33">
                <a:pos x="f41" y="f31"/>
              </a:cxn>
            </a:cxnLst>
            <a:rect l="f30" t="f39" r="f37" b="f43"/>
            <a:pathLst>
              <a:path w="21600" h="21600">
                <a:moveTo>
                  <a:pt x="f19" y="f7"/>
                </a:moveTo>
                <a:lnTo>
                  <a:pt x="f19" y="f20"/>
                </a:lnTo>
                <a:lnTo>
                  <a:pt x="f7" y="f20"/>
                </a:lnTo>
                <a:lnTo>
                  <a:pt x="f9" y="f8"/>
                </a:lnTo>
                <a:lnTo>
                  <a:pt x="f8" y="f20"/>
                </a:lnTo>
                <a:lnTo>
                  <a:pt x="f26" y="f20"/>
                </a:lnTo>
                <a:lnTo>
                  <a:pt x="f26" y="f7"/>
                </a:lnTo>
                <a:close/>
              </a:path>
            </a:pathLst>
          </a:custGeom>
          <a:solidFill>
            <a:srgbClr val="00CC99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non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solidFill>
            <a:srgbClr val="47FFD1"/>
          </a:solidFill>
        </p:spPr>
        <p:txBody>
          <a:bodyPr/>
          <a:lstStyle/>
          <a:p>
            <a:pPr lvl="0"/>
            <a:r>
              <a:rPr lang="it-IT" sz="4000"/>
              <a:t>La condizione  giuridica dello straniero nella Costituzione italiana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solidFill>
            <a:srgbClr val="FFC000"/>
          </a:solidFill>
          <a:ln w="9528">
            <a:solidFill>
              <a:srgbClr val="0070C0"/>
            </a:solidFill>
            <a:prstDash val="solid"/>
          </a:ln>
        </p:spPr>
        <p:txBody>
          <a:bodyPr/>
          <a:lstStyle/>
          <a:p>
            <a:pPr marL="346072" lvl="0" indent="-346072">
              <a:lnSpc>
                <a:spcPct val="80000"/>
              </a:lnSpc>
              <a:spcBef>
                <a:spcPts val="475"/>
              </a:spcBef>
              <a:buNone/>
            </a:pPr>
            <a:r>
              <a:rPr lang="it-IT" b="1" i="1" u="sng">
                <a:solidFill>
                  <a:srgbClr val="3333CC"/>
                </a:solidFill>
              </a:rPr>
              <a:t>società multiculturali e </a:t>
            </a:r>
            <a:r>
              <a:rPr lang="it-IT" b="1" i="1"/>
              <a:t>diritti degli stranieri </a:t>
            </a:r>
          </a:p>
          <a:p>
            <a:pPr marL="346072" lvl="0" indent="-346072">
              <a:lnSpc>
                <a:spcPct val="80000"/>
              </a:lnSpc>
              <a:spcBef>
                <a:spcPts val="475"/>
              </a:spcBef>
              <a:buNone/>
            </a:pPr>
            <a:endParaRPr lang="it-IT" b="1" i="1"/>
          </a:p>
          <a:p>
            <a:pPr lvl="0">
              <a:lnSpc>
                <a:spcPct val="80000"/>
              </a:lnSpc>
              <a:spcBef>
                <a:spcPts val="475"/>
              </a:spcBef>
              <a:buSzPts val="2000"/>
              <a:buFont typeface="Wingdings" pitchFamily="2"/>
              <a:buChar char="ü"/>
            </a:pPr>
            <a:r>
              <a:rPr lang="it-IT" sz="3600"/>
              <a:t>I </a:t>
            </a:r>
            <a:r>
              <a:rPr lang="it-IT" sz="3600" b="1" i="1" u="sng"/>
              <a:t>diritti di “tutti”: </a:t>
            </a:r>
            <a:r>
              <a:rPr lang="it-IT" sz="3600"/>
              <a:t>artt. 2, 19, 21, 22, 24, 25, 32 e 34 </a:t>
            </a:r>
          </a:p>
          <a:p>
            <a:pPr lvl="0">
              <a:buFont typeface="Wingdings" pitchFamily="2"/>
              <a:buChar char="ü"/>
            </a:pPr>
            <a:r>
              <a:rPr lang="it-IT"/>
              <a:t>I </a:t>
            </a:r>
            <a:r>
              <a:rPr lang="it-IT" b="1" i="1" u="sng"/>
              <a:t>diritti dei “cittadini”</a:t>
            </a:r>
            <a:r>
              <a:rPr lang="it-IT" u="sng"/>
              <a:t>: </a:t>
            </a:r>
            <a:r>
              <a:rPr lang="it-IT"/>
              <a:t>artt. 3, 16, 17, 18, 38, ed artt.48-54</a:t>
            </a:r>
          </a:p>
          <a:p>
            <a:pPr lvl="0">
              <a:buFont typeface="Wingdings" pitchFamily="2"/>
              <a:buChar char="ü"/>
            </a:pPr>
            <a:r>
              <a:rPr lang="it-IT"/>
              <a:t>La «</a:t>
            </a:r>
            <a:r>
              <a:rPr lang="it-IT" b="1" i="1" u="sng"/>
              <a:t>condizione giuridica dello straniero</a:t>
            </a:r>
            <a:r>
              <a:rPr lang="it-IT"/>
              <a:t>»: art. 10 Cost.</a:t>
            </a:r>
          </a:p>
          <a:p>
            <a:pPr lvl="0">
              <a:buNone/>
            </a:pPr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/>
              <a:t>Qualche caso rilevante in tema di diritti degli stranieri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-"/>
            </a:pPr>
            <a:r>
              <a:rPr lang="it-IT"/>
              <a:t>Il «</a:t>
            </a:r>
            <a:r>
              <a:rPr lang="it-IT" i="1" u="sng"/>
              <a:t>divieto» di sposare cittadini italiani</a:t>
            </a:r>
            <a:r>
              <a:rPr lang="it-IT"/>
              <a:t>: la sent. n. 245 del 2011</a:t>
            </a:r>
          </a:p>
          <a:p>
            <a:pPr lvl="0">
              <a:buChar char="-"/>
            </a:pPr>
            <a:r>
              <a:rPr lang="it-IT"/>
              <a:t>Il decreto sicurezza e  </a:t>
            </a:r>
            <a:r>
              <a:rPr lang="it-IT" i="1" u="sng"/>
              <a:t>l’iscrizione all’anagrafe</a:t>
            </a:r>
            <a:r>
              <a:rPr lang="it-IT"/>
              <a:t> : sent. n. 186 del 2020</a:t>
            </a:r>
          </a:p>
          <a:p>
            <a:pPr lvl="0">
              <a:buChar char="-"/>
            </a:pPr>
            <a:r>
              <a:rPr lang="it-IT"/>
              <a:t> i diritti sociali degli stranieri: il </a:t>
            </a:r>
            <a:r>
              <a:rPr lang="it-IT" i="1" u="sng"/>
              <a:t>diritto alla «salute» </a:t>
            </a:r>
            <a:r>
              <a:rPr lang="it-IT"/>
              <a:t>: sent. n. 269 del 2010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/>
              <a:t>Alcune nozioni-base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700"/>
              </a:spcBef>
            </a:pPr>
            <a:r>
              <a:rPr lang="it-IT" sz="2800" b="1">
                <a:solidFill>
                  <a:srgbClr val="FF0000"/>
                </a:solidFill>
              </a:rPr>
              <a:t>STATO-ORDINAMENTO</a:t>
            </a:r>
          </a:p>
          <a:p>
            <a:pPr lvl="0" algn="just">
              <a:spcBef>
                <a:spcPts val="700"/>
              </a:spcBef>
            </a:pPr>
            <a:r>
              <a:rPr lang="it-IT" sz="2800" b="1">
                <a:solidFill>
                  <a:srgbClr val="00CC99"/>
                </a:solidFill>
              </a:rPr>
              <a:t>STATO-COMUNITA</a:t>
            </a:r>
            <a:r>
              <a:rPr lang="it-IT" sz="2800"/>
              <a:t>’: l’organizzazione della società, che si compone di varie formazioni sociali</a:t>
            </a:r>
          </a:p>
          <a:p>
            <a:pPr lvl="0">
              <a:spcBef>
                <a:spcPts val="700"/>
              </a:spcBef>
            </a:pPr>
            <a:r>
              <a:rPr lang="it-IT" sz="2800" b="1">
                <a:solidFill>
                  <a:srgbClr val="7030A0"/>
                </a:solidFill>
              </a:rPr>
              <a:t>STATO-PERSONA</a:t>
            </a:r>
            <a:r>
              <a:rPr lang="it-IT" sz="2800">
                <a:solidFill>
                  <a:srgbClr val="7030A0"/>
                </a:solidFill>
              </a:rPr>
              <a:t> : l’organizzazione del potere pubblico (</a:t>
            </a:r>
            <a:r>
              <a:rPr lang="it-IT" sz="2800" i="1">
                <a:solidFill>
                  <a:srgbClr val="7030A0"/>
                </a:solidFill>
              </a:rPr>
              <a:t>Stato-apparato, Stato-ente</a:t>
            </a:r>
            <a:r>
              <a:rPr lang="it-IT" sz="2800" i="1"/>
              <a:t>)</a:t>
            </a:r>
          </a:p>
          <a:p>
            <a:pPr lvl="0" algn="ctr">
              <a:buNone/>
            </a:pPr>
            <a:r>
              <a:rPr lang="it-IT" b="1">
                <a:solidFill>
                  <a:srgbClr val="3333CC"/>
                </a:solidFill>
              </a:rPr>
              <a:t>Gli “enti pubblici”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it-IT" sz="2400" i="1">
                <a:solidFill>
                  <a:srgbClr val="3333CC"/>
                </a:solidFill>
              </a:rPr>
              <a:t>Apparati costituiti dalle comunità, con propri fini, riconosciuti come persone giuridiche o soggetti giuridici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solidFill>
            <a:srgbClr val="00CC99"/>
          </a:solidFill>
        </p:spPr>
        <p:txBody>
          <a:bodyPr/>
          <a:lstStyle/>
          <a:p>
            <a:pPr lvl="0"/>
            <a:r>
              <a:rPr lang="it-IT" b="1"/>
              <a:t>L’organizzazione dello Stato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it-IT" b="1" i="1" u="sng"/>
              <a:t>Alcuni presupposti: </a:t>
            </a:r>
          </a:p>
          <a:p>
            <a:pPr lvl="0">
              <a:buNone/>
            </a:pPr>
            <a:r>
              <a:rPr lang="it-IT"/>
              <a:t>l’interesse pubblico; la potestà pubblica</a:t>
            </a:r>
          </a:p>
          <a:p>
            <a:pPr lvl="0">
              <a:spcBef>
                <a:spcPts val="900"/>
              </a:spcBef>
            </a:pPr>
            <a:r>
              <a:rPr lang="it-IT" sz="3600" b="1" u="sng"/>
              <a:t>UFFICI:</a:t>
            </a:r>
            <a:r>
              <a:rPr lang="it-IT" sz="3600"/>
              <a:t> unità di “base” della struttura organizzativa</a:t>
            </a:r>
          </a:p>
          <a:p>
            <a:pPr lvl="0">
              <a:spcBef>
                <a:spcPts val="900"/>
              </a:spcBef>
            </a:pPr>
            <a:r>
              <a:rPr lang="it-IT" sz="3600" b="1" u="sng"/>
              <a:t>ORGANI</a:t>
            </a:r>
            <a:r>
              <a:rPr lang="it-IT" sz="3600" u="sng"/>
              <a:t>:</a:t>
            </a:r>
            <a:r>
              <a:rPr lang="it-IT" sz="3600"/>
              <a:t> uffici idonei ad esprimere all’esterno la volontà dell’ente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ln w="9528">
            <a:solidFill>
              <a:srgbClr val="3333CC"/>
            </a:solidFill>
            <a:prstDash val="solid"/>
            <a:miter/>
          </a:ln>
        </p:spPr>
        <p:txBody>
          <a:bodyPr/>
          <a:lstStyle/>
          <a:p>
            <a:pPr lvl="0"/>
            <a:r>
              <a:rPr lang="it-IT" b="1"/>
              <a:t>Organi dello Stato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ln w="9528">
            <a:solidFill>
              <a:srgbClr val="FF0000"/>
            </a:solidFill>
            <a:prstDash val="solid"/>
            <a:miter/>
          </a:ln>
        </p:spPr>
        <p:txBody>
          <a:bodyPr/>
          <a:lstStyle/>
          <a:p>
            <a:pPr lvl="0">
              <a:buNone/>
            </a:pPr>
            <a:r>
              <a:rPr lang="it-IT"/>
              <a:t>         </a:t>
            </a:r>
            <a:r>
              <a:rPr lang="it-IT" i="1"/>
              <a:t>            </a:t>
            </a:r>
            <a:r>
              <a:rPr lang="it-IT" b="1" i="1">
                <a:solidFill>
                  <a:srgbClr val="00CC99"/>
                </a:solidFill>
              </a:rPr>
              <a:t>Individuali</a:t>
            </a:r>
            <a:r>
              <a:rPr lang="it-IT" i="1">
                <a:solidFill>
                  <a:srgbClr val="00CC99"/>
                </a:solidFill>
              </a:rPr>
              <a:t> </a:t>
            </a:r>
            <a:r>
              <a:rPr lang="it-IT">
                <a:solidFill>
                  <a:srgbClr val="00CC99"/>
                </a:solidFill>
              </a:rPr>
              <a:t>(</a:t>
            </a:r>
            <a:r>
              <a:rPr lang="it-IT" sz="2000">
                <a:solidFill>
                  <a:srgbClr val="00CC99"/>
                </a:solidFill>
              </a:rPr>
              <a:t>es.: il P.d.R.)</a:t>
            </a:r>
          </a:p>
          <a:p>
            <a:pPr lvl="0">
              <a:spcBef>
                <a:spcPts val="500"/>
              </a:spcBef>
              <a:buNone/>
            </a:pPr>
            <a:r>
              <a:rPr lang="it-IT" sz="2000"/>
              <a:t>                            </a:t>
            </a:r>
          </a:p>
          <a:p>
            <a:pPr lvl="0">
              <a:spcBef>
                <a:spcPts val="500"/>
              </a:spcBef>
              <a:buNone/>
            </a:pPr>
            <a:endParaRPr lang="it-IT" sz="2000"/>
          </a:p>
          <a:p>
            <a:pPr lvl="0">
              <a:buNone/>
            </a:pPr>
            <a:r>
              <a:rPr lang="it-IT" b="1" i="1"/>
              <a:t>                        </a:t>
            </a:r>
            <a:r>
              <a:rPr lang="it-IT" b="1" i="1">
                <a:solidFill>
                  <a:srgbClr val="3333CC"/>
                </a:solidFill>
              </a:rPr>
              <a:t>Collegiali</a:t>
            </a:r>
            <a:r>
              <a:rPr lang="it-IT">
                <a:solidFill>
                  <a:srgbClr val="3333CC"/>
                </a:solidFill>
              </a:rPr>
              <a:t> (</a:t>
            </a:r>
            <a:r>
              <a:rPr lang="it-IT" sz="2000">
                <a:solidFill>
                  <a:srgbClr val="3333CC"/>
                </a:solidFill>
              </a:rPr>
              <a:t>es.: la Corte costituzionale)</a:t>
            </a:r>
            <a:endParaRPr lang="it-IT" sz="200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it-IT" b="1" i="1" u="sng">
                <a:solidFill>
                  <a:srgbClr val="FF0000"/>
                </a:solidFill>
              </a:rPr>
              <a:t>Organi</a:t>
            </a:r>
            <a:r>
              <a:rPr lang="it-IT" b="1">
                <a:solidFill>
                  <a:srgbClr val="FF0000"/>
                </a:solidFill>
              </a:rPr>
              <a:t> </a:t>
            </a:r>
          </a:p>
          <a:p>
            <a:pPr lvl="0">
              <a:buNone/>
            </a:pPr>
            <a:endParaRPr lang="it-IT" b="1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it-IT">
                <a:solidFill>
                  <a:srgbClr val="FF0000"/>
                </a:solidFill>
              </a:rPr>
              <a:t>                         </a:t>
            </a:r>
            <a:r>
              <a:rPr lang="it-IT" b="1" i="1">
                <a:solidFill>
                  <a:srgbClr val="FF0000"/>
                </a:solidFill>
              </a:rPr>
              <a:t>Complessi</a:t>
            </a:r>
            <a:r>
              <a:rPr lang="it-IT">
                <a:solidFill>
                  <a:srgbClr val="FF0000"/>
                </a:solidFill>
              </a:rPr>
              <a:t> (</a:t>
            </a:r>
            <a:r>
              <a:rPr lang="it-IT" sz="2000">
                <a:solidFill>
                  <a:srgbClr val="FF0000"/>
                </a:solidFill>
              </a:rPr>
              <a:t>es.: il Consiglio dei ministri)</a:t>
            </a:r>
          </a:p>
        </p:txBody>
      </p:sp>
      <p:sp>
        <p:nvSpPr>
          <p:cNvPr id="4" name="Line 8"/>
          <p:cNvSpPr/>
          <p:nvPr/>
        </p:nvSpPr>
        <p:spPr>
          <a:xfrm flipV="1">
            <a:off x="2051054" y="2492370"/>
            <a:ext cx="865186" cy="129698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  <p:sp>
        <p:nvSpPr>
          <p:cNvPr id="5" name="Line 9"/>
          <p:cNvSpPr/>
          <p:nvPr/>
        </p:nvSpPr>
        <p:spPr>
          <a:xfrm flipV="1">
            <a:off x="2124078" y="3716341"/>
            <a:ext cx="1079504" cy="50482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  <p:sp>
        <p:nvSpPr>
          <p:cNvPr id="6" name="Line 10"/>
          <p:cNvSpPr/>
          <p:nvPr/>
        </p:nvSpPr>
        <p:spPr>
          <a:xfrm>
            <a:off x="2051054" y="4365629"/>
            <a:ext cx="1152528" cy="93503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>
                <a:latin typeface="Aharoni" pitchFamily="2"/>
              </a:rPr>
              <a:t>Organi dell’ente Stato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/>
          </a:p>
          <a:p>
            <a:pPr lvl="0">
              <a:buNone/>
            </a:pPr>
            <a:r>
              <a:rPr lang="it-IT"/>
              <a:t>                                    </a:t>
            </a:r>
            <a:r>
              <a:rPr lang="it-IT" u="sng">
                <a:solidFill>
                  <a:srgbClr val="C00000"/>
                </a:solidFill>
              </a:rPr>
              <a:t>Centrali (es.:Ministero)</a:t>
            </a:r>
          </a:p>
          <a:p>
            <a:pPr marL="0" lvl="0" indent="0">
              <a:buNone/>
            </a:pPr>
            <a:endParaRPr lang="it-IT"/>
          </a:p>
          <a:p>
            <a:pPr lvl="0"/>
            <a:r>
              <a:rPr lang="it-IT" b="1"/>
              <a:t>Organi </a:t>
            </a:r>
          </a:p>
          <a:p>
            <a:pPr lvl="0">
              <a:buNone/>
            </a:pPr>
            <a:r>
              <a:rPr lang="it-IT">
                <a:solidFill>
                  <a:srgbClr val="3333CC"/>
                </a:solidFill>
              </a:rPr>
              <a:t>                                </a:t>
            </a:r>
            <a:r>
              <a:rPr lang="it-IT" u="sng">
                <a:solidFill>
                  <a:srgbClr val="3333CC"/>
                </a:solidFill>
              </a:rPr>
              <a:t>Periferici (es.: Prefettura)</a:t>
            </a:r>
          </a:p>
        </p:txBody>
      </p:sp>
      <p:sp>
        <p:nvSpPr>
          <p:cNvPr id="4" name="Line 4"/>
          <p:cNvSpPr/>
          <p:nvPr/>
        </p:nvSpPr>
        <p:spPr>
          <a:xfrm flipV="1">
            <a:off x="2484433" y="2924178"/>
            <a:ext cx="1871657" cy="115252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  <p:sp>
        <p:nvSpPr>
          <p:cNvPr id="5" name="Line 8"/>
          <p:cNvSpPr/>
          <p:nvPr/>
        </p:nvSpPr>
        <p:spPr>
          <a:xfrm>
            <a:off x="2411409" y="4221163"/>
            <a:ext cx="1512883" cy="5032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/>
              <a:t>Organi dello Stato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it-IT"/>
              <a:t> </a:t>
            </a:r>
          </a:p>
          <a:p>
            <a:pPr lvl="0">
              <a:buNone/>
            </a:pPr>
            <a:r>
              <a:rPr lang="it-IT"/>
              <a:t>                                   </a:t>
            </a:r>
            <a:r>
              <a:rPr lang="it-IT" b="1" i="1" u="sng">
                <a:solidFill>
                  <a:srgbClr val="262699"/>
                </a:solidFill>
              </a:rPr>
              <a:t>burocratici </a:t>
            </a:r>
          </a:p>
          <a:p>
            <a:pPr lvl="0"/>
            <a:endParaRPr lang="it-IT"/>
          </a:p>
          <a:p>
            <a:pPr lvl="0"/>
            <a:r>
              <a:rPr lang="it-IT" b="1"/>
              <a:t>   Organi </a:t>
            </a:r>
          </a:p>
          <a:p>
            <a:pPr lvl="0"/>
            <a:endParaRPr lang="it-IT"/>
          </a:p>
          <a:p>
            <a:pPr lvl="0">
              <a:buNone/>
            </a:pPr>
            <a:r>
              <a:rPr lang="it-IT"/>
              <a:t>                                  </a:t>
            </a:r>
            <a:r>
              <a:rPr lang="it-IT" b="1" i="1" u="sng">
                <a:solidFill>
                  <a:srgbClr val="FF0000"/>
                </a:solidFill>
              </a:rPr>
              <a:t>rappresentativi</a:t>
            </a:r>
          </a:p>
        </p:txBody>
      </p:sp>
      <p:sp>
        <p:nvSpPr>
          <p:cNvPr id="4" name="Line 4"/>
          <p:cNvSpPr/>
          <p:nvPr/>
        </p:nvSpPr>
        <p:spPr>
          <a:xfrm flipV="1">
            <a:off x="2771774" y="2997202"/>
            <a:ext cx="1439859" cy="100806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  <p:sp>
        <p:nvSpPr>
          <p:cNvPr id="5" name="Line 5"/>
          <p:cNvSpPr/>
          <p:nvPr/>
        </p:nvSpPr>
        <p:spPr>
          <a:xfrm>
            <a:off x="2771774" y="4149720"/>
            <a:ext cx="1368427" cy="100806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/>
              <a:t>GLI ORGANI COSTITUZIONALI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blipFill>
            <a:blip r:embed="rId2"/>
            <a:tile sx="100000" sy="100000" algn="tl"/>
          </a:blipFill>
        </p:spPr>
        <p:txBody>
          <a:bodyPr/>
          <a:lstStyle/>
          <a:p>
            <a:pPr lvl="0"/>
            <a:r>
              <a:rPr lang="it-IT"/>
              <a:t>In posizione di </a:t>
            </a:r>
            <a:r>
              <a:rPr lang="it-IT" b="1" i="1" u="sng">
                <a:solidFill>
                  <a:srgbClr val="00CC99"/>
                </a:solidFill>
              </a:rPr>
              <a:t>parità ed indipendenza</a:t>
            </a:r>
          </a:p>
          <a:p>
            <a:pPr lvl="0"/>
            <a:r>
              <a:rPr lang="it-IT"/>
              <a:t>Elementi </a:t>
            </a:r>
            <a:r>
              <a:rPr lang="it-IT" b="1" i="1" u="sng">
                <a:solidFill>
                  <a:srgbClr val="3333CC"/>
                </a:solidFill>
              </a:rPr>
              <a:t>necessari</a:t>
            </a:r>
            <a:r>
              <a:rPr lang="it-IT"/>
              <a:t> dello Stato</a:t>
            </a:r>
          </a:p>
          <a:p>
            <a:pPr lvl="0"/>
            <a:r>
              <a:rPr lang="it-IT"/>
              <a:t>Elementi </a:t>
            </a:r>
            <a:r>
              <a:rPr lang="it-IT" b="1" i="1" u="sng">
                <a:solidFill>
                  <a:srgbClr val="FF0000"/>
                </a:solidFill>
              </a:rPr>
              <a:t>indefettibili</a:t>
            </a:r>
            <a:r>
              <a:rPr lang="it-IT"/>
              <a:t> dello Stato</a:t>
            </a:r>
          </a:p>
          <a:p>
            <a:pPr lvl="0"/>
            <a:r>
              <a:rPr lang="it-IT"/>
              <a:t>Il loro </a:t>
            </a:r>
            <a:r>
              <a:rPr lang="it-IT" b="1" i="1" u="sng">
                <a:solidFill>
                  <a:srgbClr val="262699"/>
                </a:solidFill>
              </a:rPr>
              <a:t>fondamento è in Costituzione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i="1"/>
              <a:t>segue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solidFill>
            <a:srgbClr val="C2FFF0"/>
          </a:solidFill>
        </p:spPr>
        <p:txBody>
          <a:bodyPr/>
          <a:lstStyle/>
          <a:p>
            <a:pPr marL="0" lvl="0" indent="0">
              <a:buNone/>
            </a:pPr>
            <a:endParaRPr lang="it-IT" b="1" i="1" dirty="0">
              <a:solidFill>
                <a:srgbClr val="FF0000"/>
              </a:solidFill>
            </a:endParaRPr>
          </a:p>
          <a:p>
            <a:pPr marL="0" lvl="0" indent="0" algn="ctr">
              <a:buNone/>
            </a:pPr>
            <a:r>
              <a:rPr lang="it-IT" b="1" i="1" u="sng" dirty="0"/>
              <a:t>l’ordinamento giuridico dello Stato italiano </a:t>
            </a:r>
            <a:r>
              <a:rPr lang="it-IT" b="1" i="1" dirty="0"/>
              <a:t>che è quello risultante dalla </a:t>
            </a:r>
          </a:p>
          <a:p>
            <a:pPr marL="0" lvl="0" indent="0" algn="ctr">
              <a:buNone/>
            </a:pPr>
            <a:r>
              <a:rPr lang="it-IT" dirty="0">
                <a:latin typeface="Bodoni MT Black" pitchFamily="18"/>
              </a:rPr>
              <a:t>Carta costituzionale del ’48</a:t>
            </a:r>
          </a:p>
          <a:p>
            <a:pPr marL="0" lvl="0" indent="0" algn="ctr">
              <a:buNone/>
            </a:pPr>
            <a:r>
              <a:rPr lang="it-IT" b="1" i="1" dirty="0">
                <a:solidFill>
                  <a:srgbClr val="FF0000"/>
                </a:solidFill>
                <a:latin typeface="Bodoni MT Black" pitchFamily="18"/>
              </a:rPr>
              <a:t>(- </a:t>
            </a:r>
            <a:r>
              <a:rPr lang="it-IT" sz="2000" b="1" i="1" dirty="0">
                <a:solidFill>
                  <a:srgbClr val="FF0000"/>
                </a:solidFill>
                <a:latin typeface="Bodoni MT Black" pitchFamily="18"/>
              </a:rPr>
              <a:t>che riconosce e rinvia ad </a:t>
            </a:r>
            <a:r>
              <a:rPr lang="it-IT" sz="2000" b="1" i="1" u="sng" dirty="0">
                <a:solidFill>
                  <a:srgbClr val="FF0000"/>
                </a:solidFill>
                <a:latin typeface="Bodoni MT Black" pitchFamily="18"/>
              </a:rPr>
              <a:t>ordinamenti esterni</a:t>
            </a:r>
            <a:r>
              <a:rPr lang="it-IT" sz="2000" b="1" i="1" dirty="0">
                <a:solidFill>
                  <a:srgbClr val="FF0000"/>
                </a:solidFill>
                <a:latin typeface="Bodoni MT Black" pitchFamily="18"/>
              </a:rPr>
              <a:t>, con cui si coordina;</a:t>
            </a:r>
          </a:p>
          <a:p>
            <a:pPr marL="0" lvl="0" indent="0" algn="ctr">
              <a:buNone/>
            </a:pPr>
            <a:r>
              <a:rPr lang="it-IT" sz="2000" b="1" i="1" dirty="0">
                <a:solidFill>
                  <a:srgbClr val="FF0000"/>
                </a:solidFill>
                <a:latin typeface="Bodoni MT Black" pitchFamily="18"/>
              </a:rPr>
              <a:t>- che costituisce fondamento di validità di </a:t>
            </a:r>
            <a:r>
              <a:rPr lang="it-IT" sz="2000" b="1" i="1" u="sng" dirty="0">
                <a:solidFill>
                  <a:srgbClr val="FF0000"/>
                </a:solidFill>
                <a:latin typeface="Bodoni MT Black" pitchFamily="18"/>
              </a:rPr>
              <a:t>ordinamenti </a:t>
            </a:r>
            <a:r>
              <a:rPr lang="it-IT" sz="2000" b="1" i="1" u="sng" dirty="0" smtClean="0">
                <a:solidFill>
                  <a:srgbClr val="FF0000"/>
                </a:solidFill>
                <a:latin typeface="Bodoni MT Black" pitchFamily="18"/>
              </a:rPr>
              <a:t>«derivati» </a:t>
            </a:r>
            <a:r>
              <a:rPr lang="it-IT" sz="2000" b="1" i="1" dirty="0">
                <a:solidFill>
                  <a:srgbClr val="FF0000"/>
                </a:solidFill>
                <a:latin typeface="Bodoni MT Black" pitchFamily="18"/>
              </a:rPr>
              <a:t>e riconosce ordinamenti </a:t>
            </a:r>
            <a:r>
              <a:rPr lang="it-IT" sz="2000" b="1" i="1" u="sng" dirty="0">
                <a:solidFill>
                  <a:srgbClr val="FF0000"/>
                </a:solidFill>
                <a:latin typeface="Bodoni MT Black" pitchFamily="18"/>
              </a:rPr>
              <a:t>autonomi</a:t>
            </a:r>
            <a:r>
              <a:rPr lang="it-IT" b="1" i="1" dirty="0">
                <a:solidFill>
                  <a:srgbClr val="FF0000"/>
                </a:solidFill>
                <a:latin typeface="Bodoni MT Black" pitchFamily="18"/>
              </a:rPr>
              <a:t>)</a:t>
            </a:r>
          </a:p>
          <a:p>
            <a:pPr lvl="0">
              <a:buNone/>
            </a:pPr>
            <a:r>
              <a:rPr lang="it-IT" i="1" dirty="0"/>
              <a:t>   </a:t>
            </a:r>
            <a:endParaRPr lang="it-I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Grp="1"/>
          </p:cNvSpPr>
          <p:nvPr>
            <p:ph type="ctrTitle"/>
          </p:nvPr>
        </p:nvSpPr>
        <p:spPr>
          <a:solidFill>
            <a:srgbClr val="00CC99"/>
          </a:solidFill>
          <a:ln w="9528">
            <a:solidFill>
              <a:srgbClr val="0070C0"/>
            </a:solidFill>
            <a:prstDash val="solid"/>
            <a:miter/>
          </a:ln>
        </p:spPr>
        <p:txBody>
          <a:bodyPr/>
          <a:lstStyle/>
          <a:p>
            <a:pPr lvl="0"/>
            <a:r>
              <a:rPr lang="it-IT" sz="3600" b="1">
                <a:effectLst>
                  <a:outerShdw dist="38096" dir="2700000">
                    <a:srgbClr val="000000"/>
                  </a:outerShdw>
                </a:effectLst>
              </a:rPr>
              <a:t>Quali sono le caratteristiche dell’ordinamento giuridico statale?</a:t>
            </a:r>
          </a:p>
        </p:txBody>
      </p:sp>
      <p:sp>
        <p:nvSpPr>
          <p:cNvPr id="3" name="Rectangle 5"/>
          <p:cNvSpPr txBox="1">
            <a:spLocks noGrp="1"/>
          </p:cNvSpPr>
          <p:nvPr>
            <p:ph type="subTitle" idx="1"/>
          </p:nvPr>
        </p:nvSpPr>
        <p:spPr/>
        <p:txBody>
          <a:bodyPr anchorCtr="0"/>
          <a:lstStyle/>
          <a:p>
            <a:pPr marL="457200" lvl="0" indent="-457200" algn="l">
              <a:lnSpc>
                <a:spcPct val="80000"/>
              </a:lnSpc>
              <a:spcBef>
                <a:spcPts val="700"/>
              </a:spcBef>
              <a:buFont typeface="Wingdings" pitchFamily="2"/>
              <a:buChar char="ü"/>
            </a:pPr>
            <a:r>
              <a:rPr lang="it-IT" sz="2800" b="1" i="1" u="sng"/>
              <a:t>originarietà : che vuol dire?</a:t>
            </a:r>
          </a:p>
          <a:p>
            <a:pPr marL="457200" lvl="0" indent="-457200" algn="l">
              <a:lnSpc>
                <a:spcPct val="80000"/>
              </a:lnSpc>
              <a:spcBef>
                <a:spcPts val="700"/>
              </a:spcBef>
              <a:buFont typeface="Wingdings" pitchFamily="2"/>
              <a:buChar char="ü"/>
            </a:pPr>
            <a:r>
              <a:rPr lang="it-IT" sz="2800" i="1" u="sng">
                <a:solidFill>
                  <a:srgbClr val="00CC99"/>
                </a:solidFill>
              </a:rPr>
              <a:t> </a:t>
            </a:r>
            <a:r>
              <a:rPr lang="it-IT" sz="2800" b="1" i="1" u="sng">
                <a:solidFill>
                  <a:srgbClr val="00CC99"/>
                </a:solidFill>
              </a:rPr>
              <a:t>territorialità</a:t>
            </a:r>
            <a:r>
              <a:rPr lang="it-IT" sz="2800" i="1" u="sng">
                <a:solidFill>
                  <a:srgbClr val="00CC99"/>
                </a:solidFill>
              </a:rPr>
              <a:t> : il ruolo del «territorio»</a:t>
            </a:r>
            <a:endParaRPr lang="it-IT" sz="2800" u="sng">
              <a:solidFill>
                <a:srgbClr val="00CC99"/>
              </a:solidFill>
            </a:endParaRPr>
          </a:p>
          <a:p>
            <a:pPr marL="457200" lvl="0" indent="-457200" algn="l">
              <a:lnSpc>
                <a:spcPct val="80000"/>
              </a:lnSpc>
              <a:spcBef>
                <a:spcPts val="700"/>
              </a:spcBef>
              <a:buFont typeface="Wingdings" pitchFamily="2"/>
              <a:buChar char="ü"/>
            </a:pPr>
            <a:r>
              <a:rPr lang="it-IT" sz="2800" b="1" i="1" u="sng">
                <a:solidFill>
                  <a:srgbClr val="3333CC"/>
                </a:solidFill>
              </a:rPr>
              <a:t>fini generali (o «politici»): il bene comune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/>
              <a:t>Una definizione preliminare e approssimativa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marL="0" lvl="0" indent="0" algn="ctr">
              <a:buNone/>
            </a:pPr>
            <a:r>
              <a:rPr lang="it-IT"/>
              <a:t>Lo Stato  è</a:t>
            </a:r>
          </a:p>
          <a:p>
            <a:pPr marL="0" lvl="0" indent="0" algn="ctr">
              <a:buNone/>
            </a:pPr>
            <a:r>
              <a:rPr lang="it-IT"/>
              <a:t>quell’ordinamento giuridico che, attraverso una </a:t>
            </a:r>
            <a:r>
              <a:rPr lang="it-IT" i="1" u="sng"/>
              <a:t>propria organizzazione</a:t>
            </a:r>
            <a:r>
              <a:rPr lang="it-IT"/>
              <a:t>, assicura </a:t>
            </a:r>
            <a:r>
              <a:rPr lang="it-IT" i="1" u="sng"/>
              <a:t>la pacifica convivenza e il perseguimento di finalità generali</a:t>
            </a:r>
            <a:r>
              <a:rPr lang="it-IT"/>
              <a:t>, condivise da una determinata </a:t>
            </a:r>
            <a:r>
              <a:rPr lang="it-IT" i="1" u="sng"/>
              <a:t>collettività sociale</a:t>
            </a:r>
            <a:r>
              <a:rPr lang="it-IT"/>
              <a:t>, che risiede in un certo territorio, sia sul </a:t>
            </a:r>
            <a:r>
              <a:rPr lang="it-IT" i="1" u="sng"/>
              <a:t>piano interno </a:t>
            </a:r>
            <a:r>
              <a:rPr lang="it-IT"/>
              <a:t>sia </a:t>
            </a:r>
            <a:r>
              <a:rPr lang="it-IT" i="1" u="sng"/>
              <a:t>sul piano esterno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 b="1"/>
              <a:t>La “nascita” dello Stato moderno</a:t>
            </a:r>
            <a:br>
              <a:rPr lang="it-IT" sz="4000" b="1"/>
            </a:br>
            <a:r>
              <a:rPr lang="it-IT" sz="2000"/>
              <a:t>una </a:t>
            </a:r>
            <a:r>
              <a:rPr lang="it-IT" sz="2000" i="1" u="sng"/>
              <a:t>forma di </a:t>
            </a:r>
            <a:r>
              <a:rPr lang="it-IT" sz="2000" b="1" i="1" u="sng"/>
              <a:t>organizzazione del potere politico </a:t>
            </a:r>
            <a:r>
              <a:rPr lang="it-IT" sz="2000"/>
              <a:t>tra il XV e il XVII secolo</a:t>
            </a:r>
            <a:br>
              <a:rPr lang="it-IT" sz="2000"/>
            </a:br>
            <a:endParaRPr lang="it-IT" sz="2000" b="1" u="sng">
              <a:solidFill>
                <a:srgbClr val="92D050"/>
              </a:solidFill>
            </a:endParaRP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solidFill>
            <a:srgbClr val="47FFD1"/>
          </a:solidFill>
        </p:spPr>
        <p:txBody>
          <a:bodyPr/>
          <a:lstStyle/>
          <a:p>
            <a:pPr lvl="0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sz="2800"/>
              <a:t>Le </a:t>
            </a:r>
            <a:r>
              <a:rPr lang="it-IT" sz="2800" i="1" u="sng"/>
              <a:t>origini storiche</a:t>
            </a:r>
            <a:r>
              <a:rPr lang="it-IT" sz="2800"/>
              <a:t> del concetto : il “Principe” di Machiavelli (1513) e la fortuna di un “nome” («</a:t>
            </a:r>
            <a:r>
              <a:rPr lang="it-IT" sz="2000"/>
              <a:t>tutti gli Stati e tutti i dominii, che hanno avuto impero sopra gli uomini, sono stati e sono o </a:t>
            </a:r>
            <a:r>
              <a:rPr lang="it-IT" sz="2000" i="1"/>
              <a:t>repubbliche o principati</a:t>
            </a:r>
            <a:r>
              <a:rPr lang="it-IT" sz="2000"/>
              <a:t>»)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sz="2800"/>
              <a:t>Le </a:t>
            </a:r>
            <a:r>
              <a:rPr lang="it-IT" sz="2800" i="1" u="sng"/>
              <a:t>caratteristiche “storiche”</a:t>
            </a:r>
            <a:r>
              <a:rPr lang="it-IT" sz="2800"/>
              <a:t> del concetto: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/>
              <a:t>    a) </a:t>
            </a:r>
            <a:r>
              <a:rPr lang="it-IT" sz="2400" b="1" i="1"/>
              <a:t>concentrazione del potere di comando legittimo </a:t>
            </a:r>
            <a:r>
              <a:rPr lang="it-IT" sz="2400"/>
              <a:t>nell’ambito di un territorio in capo ad un </a:t>
            </a:r>
            <a:r>
              <a:rPr lang="it-IT" sz="2400" b="1" i="1"/>
              <a:t>unico centro</a:t>
            </a:r>
            <a:r>
              <a:rPr lang="it-IT" sz="2400"/>
              <a:t> (superamento dell’esperienza feudale, contraddistinta da un policentrismo dell’organizzazione sociale e politica);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/>
              <a:t>    b) la presenza di </a:t>
            </a:r>
            <a:r>
              <a:rPr lang="it-IT" sz="2400" b="1" i="1"/>
              <a:t>un’organizzazione amministrativa </a:t>
            </a:r>
            <a:r>
              <a:rPr lang="it-IT" sz="2400"/>
              <a:t>in cui opera una burocrazia professionale.</a:t>
            </a: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/>
              <a:t>L’epoca feudale (uno Stato «patrimoniale»?)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2800" u="sng"/>
              <a:t>Rapporti feudatario/vassallo</a:t>
            </a:r>
            <a:r>
              <a:rPr lang="it-IT" sz="2800"/>
              <a:t>: il feudatario maggiore assegnava un «feudo» al vassallo in cambio di aiuti finanziari e militari; quest’ultimo, a sua volta, assegnava una parte del feudo ad un altro vassallo etc.</a:t>
            </a:r>
          </a:p>
          <a:p>
            <a:pPr lvl="0"/>
            <a:endParaRPr lang="it-IT" sz="2800"/>
          </a:p>
          <a:p>
            <a:pPr marL="0" lvl="0" indent="0">
              <a:buNone/>
            </a:pPr>
            <a:r>
              <a:rPr lang="it-IT" sz="2400"/>
              <a:t>Rapporti personali e privati        coincidenza fra proprietà del feudo e potere di comando sui soggetti collegati al feudo</a:t>
            </a:r>
          </a:p>
          <a:p>
            <a:pPr marL="0" lvl="0" indent="0">
              <a:buNone/>
            </a:pPr>
            <a:r>
              <a:rPr lang="it-IT" sz="2400" i="1"/>
              <a:t>Problema</a:t>
            </a:r>
            <a:r>
              <a:rPr lang="it-IT" sz="2400"/>
              <a:t>: è uno «Stato»?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4247534" y="4038603"/>
            <a:ext cx="324465" cy="570274"/>
          </a:xfrm>
          <a:custGeom>
            <a:avLst>
              <a:gd name="f0" fmla="val 1545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4168877" y="4945623"/>
            <a:ext cx="481779" cy="196641"/>
          </a:xfrm>
          <a:custGeom>
            <a:avLst>
              <a:gd name="f0" fmla="val 17192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Struttura predefinit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Pluralita%20degli%20ordinamenti%20e%20Stato%20-2023%20(2)</Template>
  <TotalTime>263</TotalTime>
  <Words>2602</Words>
  <Application>Microsoft Office PowerPoint</Application>
  <PresentationFormat>Presentazione su schermo (4:3)</PresentationFormat>
  <Paragraphs>266</Paragraphs>
  <Slides>47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47</vt:i4>
      </vt:variant>
    </vt:vector>
  </HeadingPairs>
  <TitlesOfParts>
    <vt:vector size="59" baseType="lpstr">
      <vt:lpstr>Aharoni</vt:lpstr>
      <vt:lpstr>Algerian</vt:lpstr>
      <vt:lpstr>Arial</vt:lpstr>
      <vt:lpstr>Arial Black</vt:lpstr>
      <vt:lpstr>Baskerville Old Face</vt:lpstr>
      <vt:lpstr>Batang</vt:lpstr>
      <vt:lpstr>Bodoni MT Black</vt:lpstr>
      <vt:lpstr>Bookman Old Style</vt:lpstr>
      <vt:lpstr>Calibri</vt:lpstr>
      <vt:lpstr>Times New Roman</vt:lpstr>
      <vt:lpstr>Wingdings</vt:lpstr>
      <vt:lpstr>Struttura predefinita</vt:lpstr>
      <vt:lpstr> L’ordinamento giuridico dello Stato e il sistema delle norme del diritto pubblico italiano </vt:lpstr>
      <vt:lpstr>Dalla pluralità degli ordinamenti giuridici</vt:lpstr>
      <vt:lpstr>I possibili «conflitti»</vt:lpstr>
      <vt:lpstr>Come si risolve il conflitto ?</vt:lpstr>
      <vt:lpstr>segue</vt:lpstr>
      <vt:lpstr>Quali sono le caratteristiche dell’ordinamento giuridico statale?</vt:lpstr>
      <vt:lpstr>Una definizione preliminare e approssimativa</vt:lpstr>
      <vt:lpstr>La “nascita” dello Stato moderno una forma di organizzazione del potere politico tra il XV e il XVII secolo </vt:lpstr>
      <vt:lpstr>L’epoca feudale (uno Stato «patrimoniale»?)</vt:lpstr>
      <vt:lpstr>Lo Stato «moderno» </vt:lpstr>
      <vt:lpstr>Gli elementi costitutivi dello Stato</vt:lpstr>
      <vt:lpstr>A) la sovranità</vt:lpstr>
      <vt:lpstr>Problema : chi è il titolare ultimo della “sovranità”? </vt:lpstr>
      <vt:lpstr>La teoria della sovranità della persona giuridica Stato</vt:lpstr>
      <vt:lpstr>La teoria della sovranita’ nazionale</vt:lpstr>
      <vt:lpstr>La teoria della sovranita’ popolare</vt:lpstr>
      <vt:lpstr>Le nuove tendenze della sovranità la crisi della nozione tradizionale della sovranità: la perdita della sua assolutezza</vt:lpstr>
      <vt:lpstr>Segue : 1) sovranità popolare e sistema rappresentativo</vt:lpstr>
      <vt:lpstr>2) sovranità popolare e Costituzioni rigide</vt:lpstr>
      <vt:lpstr>Segue: sovranità popolare e Costituzioni rigide</vt:lpstr>
      <vt:lpstr>Segue: 2) sovranità popolare e Costituzioni rigide</vt:lpstr>
      <vt:lpstr>Segue : 2) sovranità popolare e Costituzioni rigide </vt:lpstr>
      <vt:lpstr>3) sovranità popolare ed organizzazione internazionale</vt:lpstr>
      <vt:lpstr>CARTA DELLE NAZIONI UNITE Firmata da 51 membri originari ed adottata per acclamazione a S. Francisco il 26 giugno 1945  Entrata in vigore con il deposito del ventinovesimo strumento di ratifica il 24 ottobre 1945  Ratificata dall’ltalia con legge 17 agosto 1957 n. 848  </vt:lpstr>
      <vt:lpstr>Segue: sovranità popolare ed organizzazioni internazionali : l’esempio italiano</vt:lpstr>
      <vt:lpstr>segue</vt:lpstr>
      <vt:lpstr>Alle origini delle «Comunità europee»</vt:lpstr>
      <vt:lpstr>Sovranità popolare ed organizzazioni internazionali: l’integrazione europea</vt:lpstr>
      <vt:lpstr>B) il territorio</vt:lpstr>
      <vt:lpstr>Lo Stato e gli altri enti territoriali</vt:lpstr>
      <vt:lpstr>La concezione costituzionale del territorio</vt:lpstr>
      <vt:lpstr>La crisi del territorio</vt:lpstr>
      <vt:lpstr>Segue: La crisi del territorio</vt:lpstr>
      <vt:lpstr>Territorio e sovranità </vt:lpstr>
      <vt:lpstr>C) il popolo</vt:lpstr>
      <vt:lpstr>La cittadinanza   </vt:lpstr>
      <vt:lpstr>La cittadinanza europea</vt:lpstr>
      <vt:lpstr>La cittadinanza europea</vt:lpstr>
      <vt:lpstr>La disciplina dell’acquisto della cittadinanza italiana</vt:lpstr>
      <vt:lpstr>La condizione  giuridica dello straniero nella Costituzione italiana</vt:lpstr>
      <vt:lpstr>Qualche caso rilevante in tema di diritti degli stranieri</vt:lpstr>
      <vt:lpstr>Alcune nozioni-base</vt:lpstr>
      <vt:lpstr>L’organizzazione dello Stato</vt:lpstr>
      <vt:lpstr>Organi dello Stato</vt:lpstr>
      <vt:lpstr>Organi dell’ente Stato</vt:lpstr>
      <vt:lpstr>Organi dello Stato</vt:lpstr>
      <vt:lpstr>GLI ORGANI COSTITUZIONALI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Sulla pluralità degli ordinamenti giuridici</dc:title>
  <dc:creator>Raffaella Niro</dc:creator>
  <cp:lastModifiedBy>Raffaella Niro</cp:lastModifiedBy>
  <cp:revision>17</cp:revision>
  <dcterms:created xsi:type="dcterms:W3CDTF">2023-02-27T16:07:28Z</dcterms:created>
  <dcterms:modified xsi:type="dcterms:W3CDTF">2024-02-27T11:35:47Z</dcterms:modified>
</cp:coreProperties>
</file>