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50393" autoAdjust="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83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840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758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13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6335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4314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5628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8070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120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9402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0146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801F8-84BC-47F5-969F-4306D2195FF1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331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4400" dirty="0" smtClean="0">
                <a:latin typeface="Bookman Old Style" panose="02050604050505020204" pitchFamily="18" charset="0"/>
              </a:rPr>
              <a:t>Il dibattito in Assemblea Costituente e i principi della Costituzione economica italiana</a:t>
            </a:r>
            <a:endParaRPr lang="it-IT" sz="4400" dirty="0">
              <a:latin typeface="Bookman Old Style" panose="02050604050505020204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>
                <a:latin typeface="Bookman Old Style" panose="02050604050505020204" pitchFamily="18" charset="0"/>
              </a:rPr>
              <a:t>la nuova Costituzione «economica» italiana</a:t>
            </a:r>
            <a:endParaRPr lang="it-IT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765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 smtClean="0">
                <a:latin typeface="Bookman Old Style" panose="02050604050505020204" pitchFamily="18" charset="0"/>
              </a:rPr>
              <a:t>Segue: gli interventi successivi</a:t>
            </a:r>
            <a:endParaRPr lang="it-IT" sz="3200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it-IT" sz="32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1992 : Trattato di Maastricht </a:t>
            </a:r>
          </a:p>
          <a:p>
            <a:pPr marL="0" lvl="0" indent="0">
              <a:buNone/>
            </a:pPr>
            <a:r>
              <a:rPr lang="it-IT" sz="3200" dirty="0">
                <a:solidFill>
                  <a:prstClr val="black"/>
                </a:solidFill>
                <a:latin typeface="Bookman Old Style" panose="02050604050505020204" pitchFamily="18" charset="0"/>
              </a:rPr>
              <a:t>vincoli alle </a:t>
            </a:r>
            <a:r>
              <a:rPr lang="it-IT" sz="3200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politiche di bilancio </a:t>
            </a:r>
            <a:r>
              <a:rPr lang="it-IT" sz="3200" dirty="0">
                <a:solidFill>
                  <a:prstClr val="black"/>
                </a:solidFill>
                <a:latin typeface="Bookman Old Style" panose="02050604050505020204" pitchFamily="18" charset="0"/>
              </a:rPr>
              <a:t>degli Stati; indebitamento netto/PIL inferiore al 3% ; rapporto debito/PIL inferiore al 60%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it-IT" sz="32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1997: Patto di stabilità          </a:t>
            </a:r>
            <a:r>
              <a:rPr lang="it-IT" sz="3200" dirty="0">
                <a:solidFill>
                  <a:prstClr val="black"/>
                </a:solidFill>
                <a:latin typeface="Bookman Old Style" panose="02050604050505020204" pitchFamily="18" charset="0"/>
              </a:rPr>
              <a:t>prima creazione di una “</a:t>
            </a:r>
            <a:r>
              <a:rPr lang="it-IT" sz="3200" b="1" i="1" dirty="0" err="1">
                <a:solidFill>
                  <a:prstClr val="black"/>
                </a:solidFill>
                <a:latin typeface="Bookman Old Style" panose="02050604050505020204" pitchFamily="18" charset="0"/>
              </a:rPr>
              <a:t>governance</a:t>
            </a:r>
            <a:r>
              <a:rPr lang="it-IT" sz="3200" b="1" i="1" dirty="0">
                <a:solidFill>
                  <a:prstClr val="black"/>
                </a:solidFill>
                <a:latin typeface="Bookman Old Style" panose="02050604050505020204" pitchFamily="18" charset="0"/>
              </a:rPr>
              <a:t> europea</a:t>
            </a:r>
            <a:r>
              <a:rPr lang="it-IT" sz="3200" dirty="0">
                <a:solidFill>
                  <a:prstClr val="black"/>
                </a:solidFill>
                <a:latin typeface="Bookman Old Style" panose="02050604050505020204" pitchFamily="18" charset="0"/>
              </a:rPr>
              <a:t>” (artt. 121 e 126 TFUE: sorveglianza multilaterale e procedura per i disavanzi pubblici)</a:t>
            </a:r>
          </a:p>
          <a:p>
            <a:pPr marL="0" lvl="0" indent="0">
              <a:buNone/>
            </a:pPr>
            <a:r>
              <a:rPr lang="it-IT" sz="3200" b="1" u="sng" dirty="0">
                <a:solidFill>
                  <a:prstClr val="black"/>
                </a:solidFill>
                <a:latin typeface="Bookman Old Style" panose="02050604050505020204" pitchFamily="18" charset="0"/>
              </a:rPr>
              <a:t>Dopo la crisi scoppiata nel </a:t>
            </a:r>
            <a:r>
              <a:rPr lang="it-IT" sz="3200" b="1" u="sng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2008 : rinvio</a:t>
            </a:r>
            <a:endParaRPr lang="it-IT" sz="3200" b="1" u="sng" dirty="0">
              <a:solidFill>
                <a:prstClr val="black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Freccia a destra 4"/>
          <p:cNvSpPr/>
          <p:nvPr/>
        </p:nvSpPr>
        <p:spPr>
          <a:xfrm>
            <a:off x="6314174" y="3814011"/>
            <a:ext cx="933650" cy="5943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7730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latin typeface="Bookman Old Style" panose="02050604050505020204" pitchFamily="18" charset="0"/>
              </a:rPr>
              <a:t>La Commissione De Maria</a:t>
            </a:r>
            <a:endParaRPr lang="it-IT" b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62500" lnSpcReduction="20000"/>
          </a:bodyPr>
          <a:lstStyle/>
          <a:p>
            <a:r>
              <a:rPr lang="it-IT" dirty="0" smtClean="0"/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il </a:t>
            </a:r>
            <a:r>
              <a:rPr lang="it-IT" b="1" i="1" dirty="0" smtClean="0">
                <a:latin typeface="Bookman Old Style" panose="02050604050505020204" pitchFamily="18" charset="0"/>
              </a:rPr>
              <a:t>Ministero per la Costituente </a:t>
            </a:r>
            <a:r>
              <a:rPr lang="it-IT" dirty="0" smtClean="0">
                <a:latin typeface="Bookman Old Style" panose="02050604050505020204" pitchFamily="18" charset="0"/>
              </a:rPr>
              <a:t>(chiamato a «predisporre gli elementi per lo studio della nuova Costituzione») istituisce una </a:t>
            </a:r>
            <a:r>
              <a:rPr lang="it-IT" b="1" i="1" dirty="0" smtClean="0">
                <a:latin typeface="Bookman Old Style" panose="02050604050505020204" pitchFamily="18" charset="0"/>
              </a:rPr>
              <a:t>Commissione economica </a:t>
            </a:r>
            <a:r>
              <a:rPr lang="it-IT" dirty="0" smtClean="0">
                <a:latin typeface="Bookman Old Style" panose="02050604050505020204" pitchFamily="18" charset="0"/>
              </a:rPr>
              <a:t>(composta da 50 esperti di designazione in parte ministeriale e in parte politica, fra cui Caffè, </a:t>
            </a:r>
            <a:r>
              <a:rPr lang="it-IT" dirty="0" err="1" smtClean="0">
                <a:latin typeface="Bookman Old Style" panose="02050604050505020204" pitchFamily="18" charset="0"/>
              </a:rPr>
              <a:t>Stammati</a:t>
            </a:r>
            <a:r>
              <a:rPr lang="it-IT" dirty="0" smtClean="0">
                <a:latin typeface="Bookman Old Style" panose="02050604050505020204" pitchFamily="18" charset="0"/>
              </a:rPr>
              <a:t>, Vanoni, presieduta dal </a:t>
            </a:r>
            <a:r>
              <a:rPr lang="it-IT" b="1" dirty="0" smtClean="0">
                <a:latin typeface="Bookman Old Style" panose="02050604050505020204" pitchFamily="18" charset="0"/>
              </a:rPr>
              <a:t>Rettore dell’Università Bocconi di Milano</a:t>
            </a:r>
            <a:r>
              <a:rPr lang="it-IT" dirty="0" smtClean="0">
                <a:latin typeface="Bookman Old Style" panose="02050604050505020204" pitchFamily="18" charset="0"/>
              </a:rPr>
              <a:t>, De Maria), che – articolata in </a:t>
            </a:r>
            <a:r>
              <a:rPr lang="it-IT" b="1" dirty="0" smtClean="0">
                <a:latin typeface="Bookman Old Style" panose="02050604050505020204" pitchFamily="18" charset="0"/>
              </a:rPr>
              <a:t>5 sottocommissioni </a:t>
            </a:r>
            <a:r>
              <a:rPr lang="it-IT" dirty="0" smtClean="0">
                <a:latin typeface="Bookman Old Style" panose="02050604050505020204" pitchFamily="18" charset="0"/>
              </a:rPr>
              <a:t>– elabora un </a:t>
            </a:r>
            <a:r>
              <a:rPr lang="it-IT" b="1" i="1" u="sng" dirty="0" smtClean="0">
                <a:latin typeface="Bookman Old Style" panose="02050604050505020204" pitchFamily="18" charset="0"/>
              </a:rPr>
              <a:t>Rapporto finale</a:t>
            </a:r>
            <a:r>
              <a:rPr lang="it-IT" i="1" u="sng" dirty="0" smtClean="0">
                <a:latin typeface="Bookman Old Style" panose="02050604050505020204" pitchFamily="18" charset="0"/>
              </a:rPr>
              <a:t>, </a:t>
            </a:r>
            <a:r>
              <a:rPr lang="it-IT" dirty="0" smtClean="0">
                <a:latin typeface="Bookman Old Style" panose="02050604050505020204" pitchFamily="18" charset="0"/>
              </a:rPr>
              <a:t>che descrive la situazione economica esistente e elabora proposte. </a:t>
            </a:r>
          </a:p>
          <a:p>
            <a:pPr marL="0" indent="0" algn="ctr">
              <a:spcBef>
                <a:spcPts val="600"/>
              </a:spcBef>
              <a:buNone/>
            </a:pPr>
            <a:endParaRPr lang="it-IT" dirty="0" smtClean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it-IT" b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Analisi </a:t>
            </a:r>
            <a:r>
              <a:rPr lang="it-IT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della struttura economica italiana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:</a:t>
            </a:r>
            <a:endParaRPr lang="it-IT" dirty="0">
              <a:latin typeface="Bookman Old Style" panose="02050604050505020204" pitchFamily="18" charset="0"/>
            </a:endParaRPr>
          </a:p>
          <a:p>
            <a:pPr marL="347472" indent="-347472">
              <a:spcBef>
                <a:spcPts val="600"/>
              </a:spcBef>
            </a:pPr>
            <a:r>
              <a:rPr lang="it-IT" b="1" i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agricoltura</a:t>
            </a:r>
            <a:r>
              <a:rPr lang="it-IT" b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:</a:t>
            </a:r>
            <a:r>
              <a:rPr lang="it-IT" b="1" u="sng" dirty="0">
                <a:solidFill>
                  <a:srgbClr val="000000"/>
                </a:solidFill>
                <a:latin typeface="Bookman Old Style" panose="02050604050505020204" pitchFamily="18" charset="0"/>
              </a:rPr>
              <a:t> </a:t>
            </a:r>
            <a:endParaRPr lang="it-IT" b="1" dirty="0">
              <a:latin typeface="Bookman Old Style" panose="020506040505050202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Realtà molto diverse (al sud e al centro il latifondo; al nord agricoltura intensiva)</a:t>
            </a:r>
            <a:endParaRPr lang="it-IT" dirty="0">
              <a:latin typeface="Bookman Old Style" panose="02050604050505020204" pitchFamily="18" charset="0"/>
            </a:endParaRPr>
          </a:p>
          <a:p>
            <a:pPr marL="347472" indent="-347472">
              <a:spcBef>
                <a:spcPts val="600"/>
              </a:spcBef>
            </a:pPr>
            <a:r>
              <a:rPr lang="it-IT" i="1" u="sng" dirty="0">
                <a:solidFill>
                  <a:srgbClr val="000000"/>
                </a:solidFill>
                <a:latin typeface="Bookman Old Style" panose="02050604050505020204" pitchFamily="18" charset="0"/>
                <a:ea typeface="Batang"/>
              </a:rPr>
              <a:t>Proposte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 </a:t>
            </a:r>
            <a:endParaRPr lang="it-IT" dirty="0">
              <a:latin typeface="Bookman Old Style" panose="020506040505050202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Al sud: sviluppo della cooperazione e libertà di commercio</a:t>
            </a:r>
            <a:endParaRPr lang="it-IT" dirty="0">
              <a:latin typeface="Bookman Old Style" panose="020506040505050202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Al nord : forte intervento statale per le bonifiche e politica di assistenza sociale</a:t>
            </a:r>
            <a:endParaRPr lang="it-IT" dirty="0">
              <a:latin typeface="Bookman Old Style" panose="02050604050505020204" pitchFamily="18" charset="0"/>
            </a:endParaRPr>
          </a:p>
          <a:p>
            <a:pPr marL="347472" indent="-347472">
              <a:spcBef>
                <a:spcPts val="600"/>
              </a:spcBef>
            </a:pPr>
            <a:r>
              <a:rPr lang="it-IT" b="1" i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industria:</a:t>
            </a:r>
            <a:endParaRPr lang="it-IT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Squilibri territoriali; tendenza ai monopoli</a:t>
            </a:r>
            <a:endParaRPr lang="it-IT" dirty="0">
              <a:latin typeface="Bookman Old Style" panose="02050604050505020204" pitchFamily="18" charset="0"/>
            </a:endParaRPr>
          </a:p>
          <a:p>
            <a:pPr marL="347472" indent="-347472">
              <a:spcBef>
                <a:spcPts val="600"/>
              </a:spcBef>
            </a:pPr>
            <a:r>
              <a:rPr lang="it-IT" i="1" u="sng" dirty="0">
                <a:solidFill>
                  <a:srgbClr val="000000"/>
                </a:solidFill>
                <a:latin typeface="Bookman Old Style" panose="02050604050505020204" pitchFamily="18" charset="0"/>
                <a:ea typeface="Batang"/>
              </a:rPr>
              <a:t>Proposte:</a:t>
            </a:r>
            <a:endParaRPr lang="it-IT" dirty="0">
              <a:latin typeface="Bookman Old Style" panose="020506040505050202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Controlli pubblici e eventuali nazionalizzazioni</a:t>
            </a:r>
            <a:endParaRPr lang="it-IT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it-IT" i="1" u="sng" dirty="0"/>
          </a:p>
        </p:txBody>
      </p:sp>
    </p:spTree>
    <p:extLst>
      <p:ext uri="{BB962C8B-B14F-4D97-AF65-F5344CB8AC3E}">
        <p14:creationId xmlns:p14="http://schemas.microsoft.com/office/powerpoint/2010/main" val="1924045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Cenni sulla «cultura economica» dei Costituenti</a:t>
            </a:r>
            <a:endParaRPr lang="it-IT" sz="3200" b="1" i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rgbClr val="FFFF00"/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Avevano una «cultura economica» i costituenti?</a:t>
            </a:r>
          </a:p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Fra i principali riferimenti: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Bookman Old Style" panose="02050604050505020204" pitchFamily="18" charset="0"/>
              </a:rPr>
              <a:t> </a:t>
            </a:r>
            <a:r>
              <a:rPr lang="it-IT" i="1" u="sng" dirty="0" smtClean="0">
                <a:latin typeface="Bookman Old Style" panose="02050604050505020204" pitchFamily="18" charset="0"/>
              </a:rPr>
              <a:t>scuola economica liberista </a:t>
            </a:r>
            <a:r>
              <a:rPr lang="it-IT" dirty="0" smtClean="0">
                <a:latin typeface="Bookman Old Style" panose="02050604050505020204" pitchFamily="18" charset="0"/>
              </a:rPr>
              <a:t>dei primi del ‘900 : </a:t>
            </a:r>
          </a:p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Pantaleoni, De Viti De Marco, Barone      non perfetta coincidenza dell’interesse privato e pubblico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i="1" u="sng" dirty="0">
                <a:latin typeface="Bookman Old Style" panose="02050604050505020204" pitchFamily="18" charset="0"/>
              </a:rPr>
              <a:t>Pareto</a:t>
            </a:r>
            <a:r>
              <a:rPr lang="it-IT" dirty="0">
                <a:latin typeface="Bookman Old Style" panose="02050604050505020204" pitchFamily="18" charset="0"/>
              </a:rPr>
              <a:t>:</a:t>
            </a:r>
          </a:p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- Libera </a:t>
            </a:r>
            <a:r>
              <a:rPr lang="it-IT" dirty="0">
                <a:latin typeface="Bookman Old Style" panose="02050604050505020204" pitchFamily="18" charset="0"/>
              </a:rPr>
              <a:t>concorrenza= sistema migliore sia per i prezzi che per la remunerazione dei fattori di </a:t>
            </a:r>
            <a:r>
              <a:rPr lang="it-IT" dirty="0" smtClean="0">
                <a:latin typeface="Bookman Old Style" panose="02050604050505020204" pitchFamily="18" charset="0"/>
              </a:rPr>
              <a:t>produzione (</a:t>
            </a:r>
            <a:r>
              <a:rPr lang="it-IT" b="1" dirty="0" smtClean="0">
                <a:latin typeface="Bookman Old Style" panose="02050604050505020204" pitchFamily="18" charset="0"/>
              </a:rPr>
              <a:t>ottimo paretiano: la migliore allocazione delle risorse è effetto della concorrenza</a:t>
            </a:r>
            <a:r>
              <a:rPr lang="it-IT" dirty="0" smtClean="0">
                <a:latin typeface="Bookman Old Style" panose="02050604050505020204" pitchFamily="18" charset="0"/>
              </a:rPr>
              <a:t>)</a:t>
            </a:r>
            <a:endParaRPr lang="it-IT" dirty="0">
              <a:latin typeface="Bookman Old Style" panose="02050604050505020204" pitchFamily="18" charset="0"/>
            </a:endParaRP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Tuttavia          Bene pubblico massimo </a:t>
            </a:r>
            <a:r>
              <a:rPr lang="it-IT" dirty="0">
                <a:latin typeface="Bookman Old Style" panose="02050604050505020204" pitchFamily="18" charset="0"/>
              </a:rPr>
              <a:t>= </a:t>
            </a:r>
            <a:r>
              <a:rPr lang="it-IT" dirty="0" smtClean="0">
                <a:latin typeface="Bookman Old Style" panose="02050604050505020204" pitchFamily="18" charset="0"/>
              </a:rPr>
              <a:t>è la «prosperità economica»?</a:t>
            </a:r>
          </a:p>
          <a:p>
            <a:pPr marL="0" indent="0" algn="ctr">
              <a:buNone/>
            </a:pPr>
            <a:r>
              <a:rPr lang="it-IT" i="1" u="sng" dirty="0" smtClean="0">
                <a:latin typeface="Bookman Old Style" panose="02050604050505020204" pitchFamily="18" charset="0"/>
              </a:rPr>
              <a:t>Keynes</a:t>
            </a:r>
            <a:endParaRPr lang="it-IT" i="1" u="sng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Centralità della domanda</a:t>
            </a:r>
            <a:r>
              <a:rPr lang="it-IT" dirty="0">
                <a:solidFill>
                  <a:srgbClr val="FF0000"/>
                </a:solidFill>
                <a:latin typeface="Bookman Old Style" panose="02050604050505020204" pitchFamily="18" charset="0"/>
              </a:rPr>
              <a:t>: necessità dell’intervento pubblico nell’economia per rafforzare la domanda e generare un aumento degli investimenti, del lavoro, della crescita</a:t>
            </a:r>
          </a:p>
          <a:p>
            <a:pPr>
              <a:buFont typeface="Wingdings" panose="05000000000000000000" pitchFamily="2" charset="2"/>
              <a:buChar char="ü"/>
            </a:pPr>
            <a:endParaRPr lang="it-IT" dirty="0" smtClean="0"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5" name="Freccia a destra 4"/>
          <p:cNvSpPr/>
          <p:nvPr/>
        </p:nvSpPr>
        <p:spPr>
          <a:xfrm>
            <a:off x="2190477" y="4627321"/>
            <a:ext cx="770021" cy="57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reccia a destra 3"/>
          <p:cNvSpPr/>
          <p:nvPr/>
        </p:nvSpPr>
        <p:spPr>
          <a:xfrm>
            <a:off x="5560291" y="2948419"/>
            <a:ext cx="423511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1272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Le principali «componenti» dell’Assemblea Costituente</a:t>
            </a:r>
            <a:endParaRPr lang="it-IT" sz="28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 </a:t>
            </a:r>
            <a:r>
              <a:rPr lang="it-IT" b="1" i="1" dirty="0" smtClean="0">
                <a:latin typeface="Bookman Old Style" panose="02050604050505020204" pitchFamily="18" charset="0"/>
              </a:rPr>
              <a:t>componente liberale</a:t>
            </a:r>
          </a:p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Definizione di buone regole di funzionamento dell’economia di mercato (il mercato non è in natura; ha bisogno di regole: v. Einaudi)</a:t>
            </a:r>
          </a:p>
          <a:p>
            <a:r>
              <a:rPr lang="it-IT" b="1" i="1" dirty="0">
                <a:latin typeface="Bookman Old Style" panose="02050604050505020204" pitchFamily="18" charset="0"/>
              </a:rPr>
              <a:t>c</a:t>
            </a:r>
            <a:r>
              <a:rPr lang="it-IT" b="1" i="1" dirty="0" smtClean="0">
                <a:latin typeface="Bookman Old Style" panose="02050604050505020204" pitchFamily="18" charset="0"/>
              </a:rPr>
              <a:t>omponente social-comunista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ruolo determinante dello Stato </a:t>
            </a:r>
            <a:r>
              <a:rPr lang="it-IT" dirty="0" smtClean="0">
                <a:latin typeface="Bookman Old Style" panose="02050604050505020204" pitchFamily="18" charset="0"/>
              </a:rPr>
              <a:t>nell’attività economica a </a:t>
            </a:r>
            <a:r>
              <a:rPr lang="it-IT" dirty="0">
                <a:latin typeface="Bookman Old Style" panose="02050604050505020204" pitchFamily="18" charset="0"/>
              </a:rPr>
              <a:t>saldatura tra economia e </a:t>
            </a:r>
            <a:r>
              <a:rPr lang="it-IT" dirty="0" smtClean="0">
                <a:latin typeface="Bookman Old Style" panose="02050604050505020204" pitchFamily="18" charset="0"/>
              </a:rPr>
              <a:t>politica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i="1" dirty="0" smtClean="0">
                <a:latin typeface="Bookman Old Style" panose="02050604050505020204" pitchFamily="18" charset="0"/>
              </a:rPr>
              <a:t>componente cattolica </a:t>
            </a:r>
            <a:r>
              <a:rPr lang="it-IT" i="1" dirty="0" smtClean="0">
                <a:latin typeface="Bookman Old Style" panose="02050604050505020204" pitchFamily="18" charset="0"/>
              </a:rPr>
              <a:t>(dottrina sociale della Chiesa)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armonizzazione della presenza pubblica nell’economia con il principio di </a:t>
            </a:r>
            <a:r>
              <a:rPr lang="it-IT" dirty="0" smtClean="0">
                <a:latin typeface="Bookman Old Style" panose="02050604050505020204" pitchFamily="18" charset="0"/>
              </a:rPr>
              <a:t>«</a:t>
            </a:r>
            <a:r>
              <a:rPr lang="it-IT" i="1" dirty="0" smtClean="0">
                <a:latin typeface="Bookman Old Style" panose="02050604050505020204" pitchFamily="18" charset="0"/>
              </a:rPr>
              <a:t>sussidiarietà orizzontale</a:t>
            </a:r>
            <a:r>
              <a:rPr lang="it-IT" dirty="0" smtClean="0">
                <a:latin typeface="Bookman Old Style" panose="02050604050505020204" pitchFamily="18" charset="0"/>
              </a:rPr>
              <a:t>» (che cos’è?)</a:t>
            </a:r>
            <a:endParaRPr lang="it-IT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12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Qualche premessa</a:t>
            </a:r>
            <a:endParaRPr lang="it-IT" sz="32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>
                <a:latin typeface="Bookman Old Style" panose="02050604050505020204" pitchFamily="18" charset="0"/>
              </a:rPr>
              <a:t>L’unanime riconoscimento della </a:t>
            </a:r>
            <a:r>
              <a:rPr lang="it-IT" u="sng" dirty="0" smtClean="0">
                <a:latin typeface="Bookman Old Style" panose="02050604050505020204" pitchFamily="18" charset="0"/>
              </a:rPr>
              <a:t>necessità che una parte della Costituzione fosse dedicata ai «rapporti economici</a:t>
            </a:r>
            <a:r>
              <a:rPr lang="it-IT" dirty="0" smtClean="0">
                <a:latin typeface="Bookman Old Style" panose="02050604050505020204" pitchFamily="18" charset="0"/>
              </a:rPr>
              <a:t>» (Titolo III</a:t>
            </a:r>
            <a:r>
              <a:rPr lang="it-IT" dirty="0" smtClean="0">
                <a:latin typeface="Bookman Old Style" panose="02050604050505020204" pitchFamily="18" charset="0"/>
              </a:rPr>
              <a:t>) (in analogia con la scelta della Costituzione di Weimar)</a:t>
            </a:r>
            <a:endParaRPr lang="it-IT" dirty="0" smtClean="0">
              <a:latin typeface="Bookman Old Style" panose="02050604050505020204" pitchFamily="18" charset="0"/>
            </a:endParaRPr>
          </a:p>
          <a:p>
            <a:endParaRPr lang="it-IT" dirty="0">
              <a:latin typeface="Bookman Old Style" panose="02050604050505020204" pitchFamily="18" charset="0"/>
            </a:endParaRPr>
          </a:p>
          <a:p>
            <a:r>
              <a:rPr lang="it-IT" u="sng" dirty="0" smtClean="0">
                <a:latin typeface="Bookman Old Style" panose="02050604050505020204" pitchFamily="18" charset="0"/>
              </a:rPr>
              <a:t>L’unitarietà del dettato costituzionale</a:t>
            </a:r>
            <a:r>
              <a:rPr lang="it-IT" dirty="0" smtClean="0">
                <a:latin typeface="Bookman Old Style" panose="02050604050505020204" pitchFamily="18" charset="0"/>
              </a:rPr>
              <a:t>: non c’è una «Costituzione economica» distinta dalla Costituzione </a:t>
            </a:r>
            <a:r>
              <a:rPr lang="it-IT" i="1" dirty="0" smtClean="0">
                <a:latin typeface="Bookman Old Style" panose="02050604050505020204" pitchFamily="18" charset="0"/>
              </a:rPr>
              <a:t>tout court</a:t>
            </a:r>
            <a:r>
              <a:rPr lang="it-IT" dirty="0" smtClean="0">
                <a:latin typeface="Bookman Old Style" panose="02050604050505020204" pitchFamily="18" charset="0"/>
              </a:rPr>
              <a:t> (non c’è un ordine pubblico economico autonomo)</a:t>
            </a:r>
          </a:p>
          <a:p>
            <a:endParaRPr lang="it-IT" dirty="0">
              <a:latin typeface="Bookman Old Style" panose="02050604050505020204" pitchFamily="18" charset="0"/>
            </a:endParaRPr>
          </a:p>
          <a:p>
            <a:r>
              <a:rPr lang="it-IT" dirty="0" smtClean="0">
                <a:latin typeface="Bookman Old Style" panose="02050604050505020204" pitchFamily="18" charset="0"/>
              </a:rPr>
              <a:t> La scelta di </a:t>
            </a:r>
            <a:r>
              <a:rPr lang="it-IT" u="sng" dirty="0" smtClean="0">
                <a:latin typeface="Bookman Old Style" panose="02050604050505020204" pitchFamily="18" charset="0"/>
              </a:rPr>
              <a:t>fondare la Repubblica sul «lavoro» </a:t>
            </a:r>
            <a:r>
              <a:rPr lang="it-IT" dirty="0" smtClean="0">
                <a:latin typeface="Bookman Old Style" panose="02050604050505020204" pitchFamily="18" charset="0"/>
              </a:rPr>
              <a:t>(art. 1)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pPr marL="0" indent="0" algn="ctr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58713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I rapporti economici nel linguaggio dei Costituenti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it-IT" dirty="0" smtClean="0">
                <a:latin typeface="Bookman Old Style" panose="02050604050505020204" pitchFamily="18" charset="0"/>
              </a:rPr>
              <a:t>La </a:t>
            </a:r>
            <a:r>
              <a:rPr lang="it-IT" i="1" dirty="0" smtClean="0">
                <a:latin typeface="Bookman Old Style" panose="02050604050505020204" pitchFamily="18" charset="0"/>
              </a:rPr>
              <a:t>tutela del «lavoro</a:t>
            </a:r>
            <a:r>
              <a:rPr lang="it-IT" dirty="0" smtClean="0">
                <a:latin typeface="Bookman Old Style" panose="02050604050505020204" pitchFamily="18" charset="0"/>
              </a:rPr>
              <a:t>» (artt.1, 4; poi 35-40)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 smtClean="0">
                <a:latin typeface="Bookman Old Style" panose="02050604050505020204" pitchFamily="18" charset="0"/>
              </a:rPr>
              <a:t>Il riconoscimento e la disciplina dell’</a:t>
            </a:r>
            <a:r>
              <a:rPr lang="it-IT" i="1" dirty="0" smtClean="0">
                <a:latin typeface="Bookman Old Style" panose="02050604050505020204" pitchFamily="18" charset="0"/>
              </a:rPr>
              <a:t>iniziativa economica privata e dell’impresa </a:t>
            </a:r>
            <a:r>
              <a:rPr lang="it-IT" dirty="0" smtClean="0">
                <a:latin typeface="Bookman Old Style" panose="02050604050505020204" pitchFamily="18" charset="0"/>
              </a:rPr>
              <a:t>(privata e pubblica : artt. 41 e 43)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 smtClean="0">
                <a:latin typeface="Bookman Old Style" panose="02050604050505020204" pitchFamily="18" charset="0"/>
              </a:rPr>
              <a:t>La </a:t>
            </a:r>
            <a:r>
              <a:rPr lang="it-IT" i="1" dirty="0" smtClean="0">
                <a:latin typeface="Bookman Old Style" panose="02050604050505020204" pitchFamily="18" charset="0"/>
              </a:rPr>
              <a:t>proprietà</a:t>
            </a:r>
            <a:r>
              <a:rPr lang="it-IT" dirty="0" smtClean="0">
                <a:latin typeface="Bookman Old Style" panose="02050604050505020204" pitchFamily="18" charset="0"/>
              </a:rPr>
              <a:t> privata (art. 42)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 smtClean="0">
                <a:latin typeface="Bookman Old Style" panose="02050604050505020204" pitchFamily="18" charset="0"/>
              </a:rPr>
              <a:t>La </a:t>
            </a:r>
            <a:r>
              <a:rPr lang="it-IT" i="1" dirty="0" smtClean="0">
                <a:latin typeface="Bookman Old Style" panose="02050604050505020204" pitchFamily="18" charset="0"/>
              </a:rPr>
              <a:t>proprietà terriera </a:t>
            </a:r>
            <a:r>
              <a:rPr lang="it-IT" dirty="0" smtClean="0">
                <a:latin typeface="Bookman Old Style" panose="02050604050505020204" pitchFamily="18" charset="0"/>
              </a:rPr>
              <a:t>(art. 44)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 smtClean="0">
                <a:latin typeface="Bookman Old Style" panose="02050604050505020204" pitchFamily="18" charset="0"/>
              </a:rPr>
              <a:t>La «</a:t>
            </a:r>
            <a:r>
              <a:rPr lang="it-IT" i="1" dirty="0" smtClean="0">
                <a:latin typeface="Bookman Old Style" panose="02050604050505020204" pitchFamily="18" charset="0"/>
              </a:rPr>
              <a:t>cooperazione» e l’artigianato </a:t>
            </a:r>
            <a:r>
              <a:rPr lang="it-IT" dirty="0" smtClean="0">
                <a:latin typeface="Bookman Old Style" panose="02050604050505020204" pitchFamily="18" charset="0"/>
              </a:rPr>
              <a:t>(art. 45)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 smtClean="0">
                <a:latin typeface="Bookman Old Style" panose="02050604050505020204" pitchFamily="18" charset="0"/>
              </a:rPr>
              <a:t>La «</a:t>
            </a:r>
            <a:r>
              <a:rPr lang="it-IT" i="1" dirty="0" smtClean="0">
                <a:latin typeface="Bookman Old Style" panose="02050604050505020204" pitchFamily="18" charset="0"/>
              </a:rPr>
              <a:t>cogestione» delle aziende </a:t>
            </a:r>
            <a:r>
              <a:rPr lang="it-IT" dirty="0" smtClean="0">
                <a:latin typeface="Bookman Old Style" panose="02050604050505020204" pitchFamily="18" charset="0"/>
              </a:rPr>
              <a:t>(art. 46)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 smtClean="0">
                <a:latin typeface="Bookman Old Style" panose="02050604050505020204" pitchFamily="18" charset="0"/>
              </a:rPr>
              <a:t>La tutela del </a:t>
            </a:r>
            <a:r>
              <a:rPr lang="it-IT" i="1" dirty="0" smtClean="0">
                <a:latin typeface="Bookman Old Style" panose="02050604050505020204" pitchFamily="18" charset="0"/>
              </a:rPr>
              <a:t>risparmio</a:t>
            </a:r>
            <a:r>
              <a:rPr lang="it-IT" dirty="0" smtClean="0">
                <a:latin typeface="Bookman Old Style" panose="02050604050505020204" pitchFamily="18" charset="0"/>
              </a:rPr>
              <a:t> e la </a:t>
            </a:r>
            <a:r>
              <a:rPr lang="it-IT" i="1" dirty="0" smtClean="0">
                <a:latin typeface="Bookman Old Style" panose="02050604050505020204" pitchFamily="18" charset="0"/>
              </a:rPr>
              <a:t>vigilanza sul credito </a:t>
            </a:r>
            <a:r>
              <a:rPr lang="it-IT" dirty="0" smtClean="0">
                <a:latin typeface="Bookman Old Style" panose="02050604050505020204" pitchFamily="18" charset="0"/>
              </a:rPr>
              <a:t>(art. 47)</a:t>
            </a:r>
            <a:endParaRPr lang="it-IT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346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La cd Costituzione della finanza pubblica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 </a:t>
            </a:r>
            <a:r>
              <a:rPr lang="it-IT" sz="3600" dirty="0" smtClean="0">
                <a:latin typeface="Bookman Old Style" panose="02050604050505020204" pitchFamily="18" charset="0"/>
              </a:rPr>
              <a:t>L’art. 81 </a:t>
            </a:r>
            <a:r>
              <a:rPr lang="it-IT" sz="3600" dirty="0" err="1" smtClean="0">
                <a:latin typeface="Bookman Old Style" panose="02050604050505020204" pitchFamily="18" charset="0"/>
              </a:rPr>
              <a:t>Cost</a:t>
            </a:r>
            <a:r>
              <a:rPr lang="it-IT" sz="3600" dirty="0" smtClean="0">
                <a:latin typeface="Bookman Old Style" panose="02050604050505020204" pitchFamily="18" charset="0"/>
              </a:rPr>
              <a:t>.  e il principio del </a:t>
            </a:r>
            <a:r>
              <a:rPr lang="it-IT" sz="3600" i="1" u="sng" dirty="0" smtClean="0">
                <a:latin typeface="Bookman Old Style" panose="02050604050505020204" pitchFamily="18" charset="0"/>
              </a:rPr>
              <a:t>pareggio/equilibrio</a:t>
            </a:r>
            <a:r>
              <a:rPr lang="it-IT" sz="3600" dirty="0" smtClean="0">
                <a:latin typeface="Bookman Old Style" panose="02050604050505020204" pitchFamily="18" charset="0"/>
              </a:rPr>
              <a:t> di bilancio (la revisione costituzionale del 2012 e il </a:t>
            </a:r>
            <a:r>
              <a:rPr lang="it-IT" sz="3600" i="1" dirty="0" smtClean="0">
                <a:latin typeface="Bookman Old Style" panose="02050604050505020204" pitchFamily="18" charset="0"/>
              </a:rPr>
              <a:t>fiscal compact</a:t>
            </a:r>
            <a:r>
              <a:rPr lang="it-IT" sz="3600" dirty="0" smtClean="0">
                <a:latin typeface="Bookman Old Style" panose="02050604050505020204" pitchFamily="18" charset="0"/>
              </a:rPr>
              <a:t>)</a:t>
            </a:r>
          </a:p>
          <a:p>
            <a:pPr marL="0" indent="0">
              <a:buNone/>
            </a:pPr>
            <a:r>
              <a:rPr lang="it-IT" sz="3600" dirty="0" smtClean="0">
                <a:latin typeface="Bookman Old Style" panose="02050604050505020204" pitchFamily="18" charset="0"/>
              </a:rPr>
              <a:t> </a:t>
            </a:r>
            <a:endParaRPr lang="it-IT" sz="3600" dirty="0">
              <a:latin typeface="Bookman Old Style" panose="02050604050505020204" pitchFamily="18" charset="0"/>
            </a:endParaRPr>
          </a:p>
          <a:p>
            <a:r>
              <a:rPr lang="it-IT" sz="3600" dirty="0" smtClean="0">
                <a:latin typeface="Bookman Old Style" panose="02050604050505020204" pitchFamily="18" charset="0"/>
              </a:rPr>
              <a:t> La </a:t>
            </a:r>
            <a:r>
              <a:rPr lang="it-IT" sz="3600" u="sng" dirty="0" smtClean="0">
                <a:latin typeface="Bookman Old Style" panose="02050604050505020204" pitchFamily="18" charset="0"/>
              </a:rPr>
              <a:t>legge di bilancio </a:t>
            </a:r>
            <a:r>
              <a:rPr lang="it-IT" sz="3600" dirty="0" smtClean="0">
                <a:latin typeface="Bookman Old Style" panose="02050604050505020204" pitchFamily="18" charset="0"/>
              </a:rPr>
              <a:t>e la cd manovra economica (gli organi del governo pubblico dell’economia): gli sviluppi più recenti</a:t>
            </a:r>
            <a:endParaRPr lang="it-IT" sz="3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746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smtClean="0">
                <a:latin typeface="Bookman Old Style" panose="02050604050505020204" pitchFamily="18" charset="0"/>
              </a:rPr>
              <a:t>L’incidenza dell’integrazione europea sulla Costituzione economica italiana</a:t>
            </a:r>
            <a:endParaRPr lang="it-IT" i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5600" b="1" dirty="0" smtClean="0"/>
              <a:t> </a:t>
            </a:r>
            <a:r>
              <a:rPr lang="it-IT" sz="2200" b="1" dirty="0" smtClean="0">
                <a:latin typeface="Bookman Old Style" panose="02050604050505020204" pitchFamily="18" charset="0"/>
              </a:rPr>
              <a:t>art. 11 </a:t>
            </a:r>
            <a:r>
              <a:rPr lang="it-IT" sz="2200" b="1" dirty="0" err="1" smtClean="0">
                <a:latin typeface="Bookman Old Style" panose="02050604050505020204" pitchFamily="18" charset="0"/>
              </a:rPr>
              <a:t>Cost</a:t>
            </a:r>
            <a:r>
              <a:rPr lang="it-IT" sz="2200" b="1" dirty="0" smtClean="0">
                <a:latin typeface="Bookman Old Style" panose="02050604050505020204" pitchFamily="18" charset="0"/>
              </a:rPr>
              <a:t>. e Trattati istitutivi delle Comunità europee </a:t>
            </a:r>
            <a:r>
              <a:rPr lang="it-IT" sz="2200" dirty="0" smtClean="0">
                <a:latin typeface="Bookman Old Style" panose="02050604050505020204" pitchFamily="18" charset="0"/>
              </a:rPr>
              <a:t>(1951-1955): i principi della libera circolazione di persone, merci, servizi e capitali</a:t>
            </a:r>
          </a:p>
          <a:p>
            <a:pPr algn="ctr">
              <a:buFontTx/>
              <a:buChar char="-"/>
            </a:pPr>
            <a:r>
              <a:rPr lang="it-IT" sz="2200" i="1" dirty="0" smtClean="0">
                <a:latin typeface="Bookman Old Style" panose="02050604050505020204" pitchFamily="18" charset="0"/>
              </a:rPr>
              <a:t>Il modello dell’ «</a:t>
            </a:r>
            <a:r>
              <a:rPr lang="it-IT" sz="2200" b="1" i="1" dirty="0" smtClean="0">
                <a:latin typeface="Bookman Old Style" panose="02050604050505020204" pitchFamily="18" charset="0"/>
              </a:rPr>
              <a:t>economia sociale di mercato</a:t>
            </a:r>
            <a:r>
              <a:rPr lang="it-IT" sz="2200" i="1" dirty="0" smtClean="0">
                <a:latin typeface="Bookman Old Style" panose="02050604050505020204" pitchFamily="18" charset="0"/>
              </a:rPr>
              <a:t>» (</a:t>
            </a:r>
            <a:r>
              <a:rPr lang="it-IT" sz="2200" u="sng" dirty="0" smtClean="0">
                <a:latin typeface="Bookman Old Style" panose="02050604050505020204" pitchFamily="18" charset="0"/>
              </a:rPr>
              <a:t>art. 3 Trattato UE</a:t>
            </a:r>
            <a:r>
              <a:rPr lang="it-IT" sz="2200" i="1" dirty="0" smtClean="0">
                <a:latin typeface="Bookman Old Style" panose="02050604050505020204" pitchFamily="18" charset="0"/>
              </a:rPr>
              <a:t>);-</a:t>
            </a:r>
          </a:p>
          <a:p>
            <a:pPr algn="ctr">
              <a:buFontTx/>
              <a:buChar char="-"/>
            </a:pPr>
            <a:r>
              <a:rPr lang="it-IT" sz="2200" i="1" dirty="0" smtClean="0">
                <a:latin typeface="Bookman Old Style" panose="02050604050505020204" pitchFamily="18" charset="0"/>
              </a:rPr>
              <a:t>La libertà di concorrenza; il divieto di aiuti di Stato; la residualità dell’intervento pubblico nell’economia (quale lo spazio per l’impresa pubblica?)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5600" dirty="0" smtClean="0">
                <a:latin typeface="Bookman Old Style" panose="02050604050505020204" pitchFamily="18" charset="0"/>
              </a:rPr>
              <a:t> </a:t>
            </a:r>
            <a:r>
              <a:rPr lang="it-IT" sz="2400" dirty="0" smtClean="0">
                <a:latin typeface="Bookman Old Style" panose="02050604050505020204" pitchFamily="18" charset="0"/>
              </a:rPr>
              <a:t>sono compatibili con la Costituzione economica italiana?</a:t>
            </a:r>
          </a:p>
          <a:p>
            <a:r>
              <a:rPr lang="it-IT" sz="2400" dirty="0" smtClean="0">
                <a:latin typeface="Bookman Old Style" panose="02050604050505020204" pitchFamily="18" charset="0"/>
              </a:rPr>
              <a:t>La tesi della «</a:t>
            </a:r>
            <a:r>
              <a:rPr lang="it-IT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quiescenza» delle norme costituzionali</a:t>
            </a:r>
          </a:p>
          <a:p>
            <a:r>
              <a:rPr lang="it-IT" sz="2400" dirty="0" smtClean="0">
                <a:latin typeface="Bookman Old Style" panose="02050604050505020204" pitchFamily="18" charset="0"/>
              </a:rPr>
              <a:t>La tesi della </a:t>
            </a:r>
            <a:r>
              <a:rPr lang="it-IT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lettura «conforme» o «compatibile»</a:t>
            </a:r>
          </a:p>
          <a:p>
            <a:pPr marL="0" indent="0">
              <a:buNone/>
            </a:pPr>
            <a:endParaRPr lang="it-IT" sz="2400" dirty="0"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5793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La «novità» dell’ordinamento UE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>
                <a:latin typeface="Bookman Old Style" panose="02050604050505020204" pitchFamily="18" charset="0"/>
              </a:rPr>
              <a:t>la sentenza del 5 febbraio 1963 della Corte di giustizia </a:t>
            </a:r>
            <a:r>
              <a:rPr lang="it-IT" i="1" dirty="0" smtClean="0">
                <a:latin typeface="Bookman Old Style" panose="02050604050505020204" pitchFamily="18" charset="0"/>
              </a:rPr>
              <a:t>Van </a:t>
            </a:r>
            <a:r>
              <a:rPr lang="it-IT" i="1" dirty="0" err="1" smtClean="0">
                <a:latin typeface="Bookman Old Style" panose="02050604050505020204" pitchFamily="18" charset="0"/>
              </a:rPr>
              <a:t>Gen</a:t>
            </a:r>
            <a:r>
              <a:rPr lang="it-IT" i="1" dirty="0" smtClean="0">
                <a:latin typeface="Bookman Old Style" panose="02050604050505020204" pitchFamily="18" charset="0"/>
              </a:rPr>
              <a:t> en </a:t>
            </a:r>
            <a:r>
              <a:rPr lang="it-IT" i="1" dirty="0" err="1" smtClean="0">
                <a:latin typeface="Bookman Old Style" panose="02050604050505020204" pitchFamily="18" charset="0"/>
              </a:rPr>
              <a:t>Loos</a:t>
            </a:r>
            <a:r>
              <a:rPr lang="it-IT" i="1" dirty="0" smtClean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(C-26/62): </a:t>
            </a:r>
            <a:r>
              <a:rPr lang="it-IT" b="1" dirty="0" smtClean="0">
                <a:latin typeface="Bookman Old Style" panose="02050604050505020204" pitchFamily="18" charset="0"/>
              </a:rPr>
              <a:t>eliminazione dei dazi all’importazione e all’esportazione </a:t>
            </a:r>
            <a:r>
              <a:rPr lang="it-IT" dirty="0" smtClean="0">
                <a:latin typeface="Bookman Old Style" panose="02050604050505020204" pitchFamily="18" charset="0"/>
              </a:rPr>
              <a:t>         verso la </a:t>
            </a:r>
            <a:r>
              <a:rPr lang="it-IT" u="sng" dirty="0" smtClean="0">
                <a:latin typeface="Bookman Old Style" panose="02050604050505020204" pitchFamily="18" charset="0"/>
              </a:rPr>
              <a:t>primazia del diritto comunitario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err="1" smtClean="0">
                <a:latin typeface="Bookman Old Style" panose="02050604050505020204" pitchFamily="18" charset="0"/>
              </a:rPr>
              <a:t>sent</a:t>
            </a:r>
            <a:r>
              <a:rPr lang="it-IT" dirty="0" smtClean="0">
                <a:latin typeface="Bookman Old Style" panose="02050604050505020204" pitchFamily="18" charset="0"/>
              </a:rPr>
              <a:t>. </a:t>
            </a:r>
            <a:r>
              <a:rPr lang="it-IT" i="1" dirty="0" smtClean="0">
                <a:latin typeface="Bookman Old Style" panose="02050604050505020204" pitchFamily="18" charset="0"/>
              </a:rPr>
              <a:t>Costa c. Enel </a:t>
            </a:r>
            <a:r>
              <a:rPr lang="it-IT" dirty="0" smtClean="0">
                <a:latin typeface="Bookman Old Style" panose="02050604050505020204" pitchFamily="18" charset="0"/>
              </a:rPr>
              <a:t>(15 luglio 1964 – C-6/64): sono compatibili le nazionalizzazioni con il diritto comunitario?</a:t>
            </a:r>
          </a:p>
          <a:p>
            <a:endParaRPr lang="it-IT" dirty="0">
              <a:latin typeface="Bookman Old Style" panose="02050604050505020204" pitchFamily="18" charset="0"/>
            </a:endParaRPr>
          </a:p>
          <a:p>
            <a:r>
              <a:rPr lang="it-IT" dirty="0" smtClean="0">
                <a:latin typeface="Bookman Old Style" panose="02050604050505020204" pitchFamily="18" charset="0"/>
              </a:rPr>
              <a:t> </a:t>
            </a:r>
            <a:r>
              <a:rPr lang="it-IT" dirty="0" err="1" smtClean="0">
                <a:latin typeface="Bookman Old Style" panose="02050604050505020204" pitchFamily="18" charset="0"/>
              </a:rPr>
              <a:t>sent</a:t>
            </a:r>
            <a:r>
              <a:rPr lang="it-IT" dirty="0" smtClean="0">
                <a:latin typeface="Bookman Old Style" panose="02050604050505020204" pitchFamily="18" charset="0"/>
              </a:rPr>
              <a:t>. </a:t>
            </a:r>
            <a:r>
              <a:rPr lang="it-IT" i="1" dirty="0" err="1" smtClean="0">
                <a:latin typeface="Bookman Old Style" panose="02050604050505020204" pitchFamily="18" charset="0"/>
              </a:rPr>
              <a:t>Simmenthal</a:t>
            </a:r>
            <a:r>
              <a:rPr lang="it-IT" dirty="0" smtClean="0">
                <a:latin typeface="Bookman Old Style" panose="02050604050505020204" pitchFamily="18" charset="0"/>
              </a:rPr>
              <a:t> (9 marzo 1978 – C-35/76)</a:t>
            </a:r>
          </a:p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La Corte costituzionale italiana e la teoria dei cd </a:t>
            </a:r>
            <a:r>
              <a:rPr lang="it-IT" i="1" u="sng" dirty="0" err="1" smtClean="0">
                <a:latin typeface="Bookman Old Style" panose="02050604050505020204" pitchFamily="18" charset="0"/>
              </a:rPr>
              <a:t>controlimiti</a:t>
            </a:r>
            <a:r>
              <a:rPr lang="it-IT" i="1" u="sng" dirty="0" smtClean="0">
                <a:latin typeface="Bookman Old Style" panose="02050604050505020204" pitchFamily="18" charset="0"/>
              </a:rPr>
              <a:t> alle limitazioni di sovranità (</a:t>
            </a:r>
            <a:r>
              <a:rPr lang="it-IT" i="1" u="sng" dirty="0" err="1" smtClean="0">
                <a:latin typeface="Bookman Old Style" panose="02050604050505020204" pitchFamily="18" charset="0"/>
              </a:rPr>
              <a:t>sent</a:t>
            </a:r>
            <a:r>
              <a:rPr lang="it-IT" i="1" u="sng" dirty="0" smtClean="0">
                <a:latin typeface="Bookman Old Style" panose="02050604050505020204" pitchFamily="18" charset="0"/>
              </a:rPr>
              <a:t>. n. 170/1984)</a:t>
            </a:r>
            <a:endParaRPr lang="it-IT" i="1" u="sng" dirty="0">
              <a:latin typeface="Bookman Old Style" panose="02050604050505020204" pitchFamily="18" charset="0"/>
            </a:endParaRPr>
          </a:p>
        </p:txBody>
      </p:sp>
      <p:sp>
        <p:nvSpPr>
          <p:cNvPr id="5" name="Freccia a destra 4"/>
          <p:cNvSpPr/>
          <p:nvPr/>
        </p:nvSpPr>
        <p:spPr>
          <a:xfrm>
            <a:off x="7671335" y="2662407"/>
            <a:ext cx="837398" cy="577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91195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849</Words>
  <Application>Microsoft Office PowerPoint</Application>
  <PresentationFormat>Widescreen</PresentationFormat>
  <Paragraphs>70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7" baseType="lpstr">
      <vt:lpstr>Arial</vt:lpstr>
      <vt:lpstr>Batang</vt:lpstr>
      <vt:lpstr>Bookman Old Style</vt:lpstr>
      <vt:lpstr>Calibri</vt:lpstr>
      <vt:lpstr>Calibri Light</vt:lpstr>
      <vt:lpstr>Wingdings</vt:lpstr>
      <vt:lpstr>Tema di Office</vt:lpstr>
      <vt:lpstr>Il dibattito in Assemblea Costituente e i principi della Costituzione economica italiana</vt:lpstr>
      <vt:lpstr>La Commissione De Maria</vt:lpstr>
      <vt:lpstr>Cenni sulla «cultura economica» dei Costituenti</vt:lpstr>
      <vt:lpstr>Le principali «componenti» dell’Assemblea Costituente</vt:lpstr>
      <vt:lpstr>Qualche premessa</vt:lpstr>
      <vt:lpstr>I rapporti economici nel linguaggio dei Costituenti</vt:lpstr>
      <vt:lpstr>La cd Costituzione della finanza pubblica</vt:lpstr>
      <vt:lpstr>L’incidenza dell’integrazione europea sulla Costituzione economica italiana</vt:lpstr>
      <vt:lpstr>La «novità» dell’ordinamento UE</vt:lpstr>
      <vt:lpstr>Segue: gli interventi successivi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dibattito in Assemblea Costituente</dc:title>
  <dc:creator>Raffaella Niro</dc:creator>
  <cp:lastModifiedBy>Raffaella Niro</cp:lastModifiedBy>
  <cp:revision>40</cp:revision>
  <dcterms:created xsi:type="dcterms:W3CDTF">2020-02-23T17:19:11Z</dcterms:created>
  <dcterms:modified xsi:type="dcterms:W3CDTF">2024-02-20T22:17:32Z</dcterms:modified>
</cp:coreProperties>
</file>