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0" r:id="rId6"/>
    <p:sldId id="265" r:id="rId7"/>
    <p:sldId id="266" r:id="rId8"/>
    <p:sldId id="267" r:id="rId9"/>
    <p:sldId id="262" r:id="rId10"/>
    <p:sldId id="263" r:id="rId1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3352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8284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0331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6144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4097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5747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3222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6363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6778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2305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7078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94F27-E983-4DBC-8300-EE881FF0E9C7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0378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54545" y="946872"/>
            <a:ext cx="9144000" cy="2387600"/>
          </a:xfrm>
        </p:spPr>
        <p:txBody>
          <a:bodyPr>
            <a:norm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  <a:latin typeface="Elephant" panose="02020904090505020303" pitchFamily="18" charset="0"/>
              </a:rPr>
              <a:t>Il </a:t>
            </a:r>
            <a:r>
              <a:rPr lang="it-IT" sz="3600" b="1" i="1" dirty="0" smtClean="0">
                <a:solidFill>
                  <a:srgbClr val="FF0000"/>
                </a:solidFill>
                <a:latin typeface="Elephant" panose="02020904090505020303" pitchFamily="18" charset="0"/>
              </a:rPr>
              <a:t>governo pubblico dell’economia </a:t>
            </a:r>
            <a:br>
              <a:rPr lang="it-IT" sz="3600" b="1" i="1" dirty="0" smtClean="0">
                <a:solidFill>
                  <a:srgbClr val="FF0000"/>
                </a:solidFill>
                <a:latin typeface="Elephant" panose="02020904090505020303" pitchFamily="18" charset="0"/>
              </a:rPr>
            </a:br>
            <a:r>
              <a:rPr lang="it-IT" sz="3600" b="1" dirty="0" smtClean="0">
                <a:solidFill>
                  <a:srgbClr val="FF0000"/>
                </a:solidFill>
                <a:latin typeface="Elephant" panose="02020904090505020303" pitchFamily="18" charset="0"/>
              </a:rPr>
              <a:t>fra Costituzione italiana </a:t>
            </a:r>
            <a:br>
              <a:rPr lang="it-IT" sz="3600" b="1" dirty="0" smtClean="0">
                <a:solidFill>
                  <a:srgbClr val="FF0000"/>
                </a:solidFill>
                <a:latin typeface="Elephant" panose="02020904090505020303" pitchFamily="18" charset="0"/>
              </a:rPr>
            </a:br>
            <a:r>
              <a:rPr lang="it-IT" sz="3600" b="1" dirty="0" smtClean="0">
                <a:solidFill>
                  <a:srgbClr val="FF0000"/>
                </a:solidFill>
                <a:latin typeface="Elephant" panose="02020904090505020303" pitchFamily="18" charset="0"/>
              </a:rPr>
              <a:t>e </a:t>
            </a:r>
            <a:br>
              <a:rPr lang="it-IT" sz="3600" b="1" dirty="0" smtClean="0">
                <a:solidFill>
                  <a:srgbClr val="FF0000"/>
                </a:solidFill>
                <a:latin typeface="Elephant" panose="02020904090505020303" pitchFamily="18" charset="0"/>
              </a:rPr>
            </a:br>
            <a:r>
              <a:rPr lang="it-IT" sz="3600" b="1" dirty="0" smtClean="0">
                <a:solidFill>
                  <a:srgbClr val="FF0000"/>
                </a:solidFill>
                <a:latin typeface="Elephant" panose="02020904090505020303" pitchFamily="18" charset="0"/>
              </a:rPr>
              <a:t>diritto dell’Unione europea</a:t>
            </a:r>
            <a:endParaRPr lang="it-IT" sz="3600" b="1" dirty="0">
              <a:solidFill>
                <a:srgbClr val="002060"/>
              </a:solidFill>
              <a:latin typeface="Elephant" panose="02020904090505020303" pitchFamily="18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 smtClean="0">
                <a:latin typeface="Copperplate Gothic Light" panose="020E0507020206020404" pitchFamily="34" charset="0"/>
              </a:rPr>
              <a:t>Introduzione al corso</a:t>
            </a:r>
          </a:p>
          <a:p>
            <a:r>
              <a:rPr lang="it-IT" b="1" dirty="0" err="1" smtClean="0">
                <a:latin typeface="Copperplate Gothic Light" panose="020E0507020206020404" pitchFamily="34" charset="0"/>
              </a:rPr>
              <a:t>a.a</a:t>
            </a:r>
            <a:r>
              <a:rPr lang="it-IT" b="1" dirty="0" smtClean="0">
                <a:latin typeface="Copperplate Gothic Light" panose="020E0507020206020404" pitchFamily="34" charset="0"/>
              </a:rPr>
              <a:t>. 2023-2024</a:t>
            </a:r>
          </a:p>
          <a:p>
            <a:r>
              <a:rPr lang="it-IT" b="1" u="sng" dirty="0" smtClean="0">
                <a:solidFill>
                  <a:srgbClr val="FF0000"/>
                </a:solidFill>
                <a:latin typeface="Copperplate Gothic Light" panose="020E0507020206020404" pitchFamily="34" charset="0"/>
              </a:rPr>
              <a:t>le ragioni del titolo</a:t>
            </a:r>
            <a:r>
              <a:rPr lang="it-IT" b="1" dirty="0" smtClean="0">
                <a:solidFill>
                  <a:srgbClr val="FF0000"/>
                </a:solidFill>
                <a:latin typeface="Copperplate Gothic Light" panose="020E0507020206020404" pitchFamily="34" charset="0"/>
              </a:rPr>
              <a:t/>
            </a:r>
            <a:br>
              <a:rPr lang="it-IT" b="1" dirty="0" smtClean="0">
                <a:solidFill>
                  <a:srgbClr val="FF0000"/>
                </a:solidFill>
                <a:latin typeface="Copperplate Gothic Light" panose="020E0507020206020404" pitchFamily="34" charset="0"/>
              </a:rPr>
            </a:br>
            <a:endParaRPr lang="it-IT" b="1" dirty="0">
              <a:solidFill>
                <a:srgbClr val="FF0000"/>
              </a:solidFill>
              <a:latin typeface="Copperplate Gothic Light" panose="020E05070202060204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075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Lucida Calligraphy" panose="03010101010101010101" pitchFamily="66" charset="0"/>
              </a:rPr>
              <a:t>Altre classificazioni del rapporto tra economia e poteri pubblici</a:t>
            </a:r>
            <a:endParaRPr lang="it-IT" dirty="0">
              <a:latin typeface="Lucida Calligraphy" panose="03010101010101010101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latin typeface="Calisto MT" panose="02040603050505030304" pitchFamily="18" charset="0"/>
              </a:rPr>
              <a:t>Lo </a:t>
            </a:r>
            <a:r>
              <a:rPr lang="it-IT" b="1" u="sng" dirty="0" smtClean="0">
                <a:latin typeface="Calisto MT" panose="02040603050505030304" pitchFamily="18" charset="0"/>
              </a:rPr>
              <a:t>Stato «regolatore</a:t>
            </a:r>
            <a:r>
              <a:rPr lang="it-IT" dirty="0" smtClean="0">
                <a:latin typeface="Calisto MT" panose="02040603050505030304" pitchFamily="18" charset="0"/>
              </a:rPr>
              <a:t>» (in margine all’</a:t>
            </a:r>
            <a:r>
              <a:rPr lang="it-IT" i="1" dirty="0" err="1" smtClean="0">
                <a:latin typeface="Calisto MT" panose="02040603050505030304" pitchFamily="18" charset="0"/>
              </a:rPr>
              <a:t>amministrativizzazione</a:t>
            </a:r>
            <a:r>
              <a:rPr lang="it-IT" dirty="0" smtClean="0">
                <a:latin typeface="Calisto MT" panose="02040603050505030304" pitchFamily="18" charset="0"/>
              </a:rPr>
              <a:t> delle regole di mercato)</a:t>
            </a:r>
            <a:endParaRPr lang="it-IT" dirty="0">
              <a:latin typeface="Calisto MT" panose="02040603050505030304" pitchFamily="18" charset="0"/>
            </a:endParaRPr>
          </a:p>
          <a:p>
            <a:r>
              <a:rPr lang="it-IT" dirty="0" smtClean="0">
                <a:latin typeface="Calisto MT" panose="02040603050505030304" pitchFamily="18" charset="0"/>
              </a:rPr>
              <a:t>Lo </a:t>
            </a:r>
            <a:r>
              <a:rPr lang="it-IT" b="1" u="sng" dirty="0" smtClean="0">
                <a:latin typeface="Calisto MT" panose="02040603050505030304" pitchFamily="18" charset="0"/>
              </a:rPr>
              <a:t>Stato «gestore» </a:t>
            </a:r>
            <a:r>
              <a:rPr lang="it-IT" dirty="0" smtClean="0">
                <a:latin typeface="Calisto MT" panose="02040603050505030304" pitchFamily="18" charset="0"/>
              </a:rPr>
              <a:t>(</a:t>
            </a:r>
            <a:r>
              <a:rPr lang="it-IT" i="1" dirty="0" smtClean="0">
                <a:latin typeface="Calisto MT" panose="02040603050505030304" pitchFamily="18" charset="0"/>
              </a:rPr>
              <a:t>titolarità</a:t>
            </a:r>
            <a:r>
              <a:rPr lang="it-IT" dirty="0" smtClean="0">
                <a:latin typeface="Calisto MT" panose="02040603050505030304" pitchFamily="18" charset="0"/>
              </a:rPr>
              <a:t> pubblica di imprese nei modelli a economia di mercato controllata e guidata)</a:t>
            </a:r>
            <a:endParaRPr lang="it-IT" dirty="0">
              <a:latin typeface="Calisto MT" panose="02040603050505030304" pitchFamily="18" charset="0"/>
            </a:endParaRPr>
          </a:p>
          <a:p>
            <a:r>
              <a:rPr lang="it-IT" dirty="0" smtClean="0">
                <a:latin typeface="Calisto MT" panose="02040603050505030304" pitchFamily="18" charset="0"/>
              </a:rPr>
              <a:t>Lo </a:t>
            </a:r>
            <a:r>
              <a:rPr lang="it-IT" b="1" u="sng" dirty="0" smtClean="0">
                <a:latin typeface="Calisto MT" panose="02040603050505030304" pitchFamily="18" charset="0"/>
              </a:rPr>
              <a:t>Stato «salvatore</a:t>
            </a:r>
            <a:r>
              <a:rPr lang="it-IT" dirty="0" smtClean="0">
                <a:latin typeface="Calisto MT" panose="02040603050505030304" pitchFamily="18" charset="0"/>
              </a:rPr>
              <a:t>» (per i «</a:t>
            </a:r>
            <a:r>
              <a:rPr lang="it-IT" i="1" dirty="0" smtClean="0">
                <a:latin typeface="Calisto MT" panose="02040603050505030304" pitchFamily="18" charset="0"/>
              </a:rPr>
              <a:t>salvataggi</a:t>
            </a:r>
            <a:r>
              <a:rPr lang="it-IT" dirty="0" smtClean="0">
                <a:latin typeface="Calisto MT" panose="02040603050505030304" pitchFamily="18" charset="0"/>
              </a:rPr>
              <a:t>» pubblici di imprese durante la crisi)</a:t>
            </a:r>
          </a:p>
          <a:p>
            <a:r>
              <a:rPr lang="it-IT" u="sng" dirty="0" smtClean="0">
                <a:latin typeface="Calisto MT" panose="02040603050505030304" pitchFamily="18" charset="0"/>
              </a:rPr>
              <a:t>Lo </a:t>
            </a:r>
            <a:r>
              <a:rPr lang="it-IT" b="1" u="sng" dirty="0" smtClean="0">
                <a:latin typeface="Calisto MT" panose="02040603050505030304" pitchFamily="18" charset="0"/>
              </a:rPr>
              <a:t>Stato «garante</a:t>
            </a:r>
            <a:r>
              <a:rPr lang="it-IT" b="1" dirty="0" smtClean="0">
                <a:latin typeface="Calisto MT" panose="02040603050505030304" pitchFamily="18" charset="0"/>
              </a:rPr>
              <a:t>» </a:t>
            </a:r>
            <a:r>
              <a:rPr lang="it-IT" dirty="0" smtClean="0">
                <a:latin typeface="Calisto MT" panose="02040603050505030304" pitchFamily="18" charset="0"/>
              </a:rPr>
              <a:t>(</a:t>
            </a:r>
            <a:r>
              <a:rPr lang="it-IT" i="1" dirty="0" smtClean="0">
                <a:latin typeface="Calisto MT" panose="02040603050505030304" pitchFamily="18" charset="0"/>
              </a:rPr>
              <a:t>regola i mercati</a:t>
            </a:r>
            <a:r>
              <a:rPr lang="it-IT" dirty="0" smtClean="0">
                <a:latin typeface="Calisto MT" panose="02040603050505030304" pitchFamily="18" charset="0"/>
              </a:rPr>
              <a:t>, garantisce la concorrenza, protegge consumatori e utenti dai fallimenti del mercato)</a:t>
            </a:r>
          </a:p>
        </p:txBody>
      </p:sp>
    </p:spTree>
    <p:extLst>
      <p:ext uri="{BB962C8B-B14F-4D97-AF65-F5344CB8AC3E}">
        <p14:creationId xmlns:p14="http://schemas.microsoft.com/office/powerpoint/2010/main" val="4139551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Lucida Calligraphy" panose="03010101010101010101" pitchFamily="66" charset="0"/>
              </a:rPr>
              <a:t>Qualche indicazione preliminare sul corso</a:t>
            </a:r>
            <a:endParaRPr lang="it-IT" dirty="0">
              <a:latin typeface="Lucida Calligraphy" panose="03010101010101010101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it-IT" dirty="0"/>
              <a:t> </a:t>
            </a:r>
            <a:r>
              <a:rPr lang="it-IT" dirty="0" smtClean="0">
                <a:latin typeface="Calisto MT" panose="02040603050505030304" pitchFamily="18" charset="0"/>
              </a:rPr>
              <a:t>un corso con un 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</a:rPr>
              <a:t>andamento «seminariale</a:t>
            </a:r>
            <a:r>
              <a:rPr lang="it-IT" dirty="0" smtClean="0">
                <a:latin typeface="Calisto MT" panose="02040603050505030304" pitchFamily="18" charset="0"/>
              </a:rPr>
              <a:t>»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>
                <a:latin typeface="Calisto MT" panose="02040603050505030304" pitchFamily="18" charset="0"/>
              </a:rPr>
              <a:t> </a:t>
            </a:r>
            <a:r>
              <a:rPr lang="it-IT" dirty="0" smtClean="0">
                <a:latin typeface="Calisto MT" panose="02040603050505030304" pitchFamily="18" charset="0"/>
              </a:rPr>
              <a:t>l’esame  e la discussione comune di </a:t>
            </a:r>
            <a:r>
              <a:rPr lang="it-IT" u="sng" dirty="0" smtClean="0">
                <a:latin typeface="Calisto MT" panose="02040603050505030304" pitchFamily="18" charset="0"/>
              </a:rPr>
              <a:t>testi, di leggi, di sentenze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>
                <a:latin typeface="Calisto MT" panose="02040603050505030304" pitchFamily="18" charset="0"/>
              </a:rPr>
              <a:t> </a:t>
            </a:r>
            <a:r>
              <a:rPr lang="it-IT" dirty="0" smtClean="0">
                <a:latin typeface="Calisto MT" panose="02040603050505030304" pitchFamily="18" charset="0"/>
              </a:rPr>
              <a:t>l’analisi di 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</a:rPr>
              <a:t>«casi» di rilevante attualità </a:t>
            </a:r>
            <a:r>
              <a:rPr lang="it-IT" dirty="0" smtClean="0">
                <a:latin typeface="Calisto MT" panose="02040603050505030304" pitchFamily="18" charset="0"/>
              </a:rPr>
              <a:t>(l’Ilva, la tutela dei «</a:t>
            </a:r>
            <a:r>
              <a:rPr lang="it-IT" dirty="0" err="1" smtClean="0">
                <a:latin typeface="Calisto MT" panose="02040603050505030304" pitchFamily="18" charset="0"/>
              </a:rPr>
              <a:t>riders</a:t>
            </a:r>
            <a:r>
              <a:rPr lang="it-IT" dirty="0" smtClean="0">
                <a:latin typeface="Calisto MT" panose="02040603050505030304" pitchFamily="18" charset="0"/>
              </a:rPr>
              <a:t>», i casi </a:t>
            </a:r>
            <a:r>
              <a:rPr lang="it-IT" dirty="0" err="1" smtClean="0">
                <a:latin typeface="Calisto MT" panose="02040603050505030304" pitchFamily="18" charset="0"/>
              </a:rPr>
              <a:t>Facebook</a:t>
            </a:r>
            <a:r>
              <a:rPr lang="it-IT" dirty="0" smtClean="0">
                <a:latin typeface="Calisto MT" panose="02040603050505030304" pitchFamily="18" charset="0"/>
              </a:rPr>
              <a:t>, Google e </a:t>
            </a:r>
            <a:r>
              <a:rPr lang="it-IT" dirty="0" smtClean="0">
                <a:latin typeface="Calisto MT" panose="02040603050505030304" pitchFamily="18" charset="0"/>
              </a:rPr>
              <a:t>Amazon, il potere delle piattaforme digitali, l’incidenza dell’IA sui rapporti economici)</a:t>
            </a:r>
            <a:endParaRPr lang="it-IT" dirty="0" smtClean="0">
              <a:latin typeface="Calisto MT" panose="0204060305050503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it-IT" dirty="0" smtClean="0">
                <a:latin typeface="Calisto MT" panose="02040603050505030304" pitchFamily="18" charset="0"/>
              </a:rPr>
              <a:t> il dibattito sulle </a:t>
            </a:r>
            <a:r>
              <a:rPr lang="it-IT" b="1" dirty="0" smtClean="0">
                <a:latin typeface="Calisto MT" panose="02040603050505030304" pitchFamily="18" charset="0"/>
              </a:rPr>
              <a:t>grandi questioni della politica economica</a:t>
            </a:r>
            <a:r>
              <a:rPr lang="it-IT" dirty="0" smtClean="0">
                <a:latin typeface="Calisto MT" panose="02040603050505030304" pitchFamily="18" charset="0"/>
              </a:rPr>
              <a:t>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>
                <a:latin typeface="Calisto MT" panose="02040603050505030304" pitchFamily="18" charset="0"/>
              </a:rPr>
              <a:t>Il PNRR </a:t>
            </a:r>
            <a:r>
              <a:rPr lang="it-IT" dirty="0">
                <a:latin typeface="Calisto MT" panose="02040603050505030304" pitchFamily="18" charset="0"/>
              </a:rPr>
              <a:t>– Piano Nazionale di Ripresa e </a:t>
            </a:r>
            <a:r>
              <a:rPr lang="it-IT" dirty="0" smtClean="0">
                <a:latin typeface="Calisto MT" panose="02040603050505030304" pitchFamily="18" charset="0"/>
              </a:rPr>
              <a:t>Resilienza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>
                <a:latin typeface="Calisto MT" panose="02040603050505030304" pitchFamily="18" charset="0"/>
              </a:rPr>
              <a:t>Il dibattito sulla </a:t>
            </a:r>
            <a:r>
              <a:rPr lang="it-IT" i="1" dirty="0" smtClean="0">
                <a:latin typeface="Calisto MT" panose="02040603050505030304" pitchFamily="18" charset="0"/>
              </a:rPr>
              <a:t>ridefinizione del cd Patto di </a:t>
            </a:r>
            <a:r>
              <a:rPr lang="it-IT" i="1" dirty="0" smtClean="0">
                <a:latin typeface="Calisto MT" panose="02040603050505030304" pitchFamily="18" charset="0"/>
              </a:rPr>
              <a:t>stabilità</a:t>
            </a:r>
            <a:r>
              <a:rPr lang="it-IT" dirty="0" smtClean="0">
                <a:latin typeface="Calisto MT" panose="02040603050505030304" pitchFamily="18" charset="0"/>
              </a:rPr>
              <a:t>, </a:t>
            </a:r>
            <a:r>
              <a:rPr lang="it-IT" dirty="0" smtClean="0">
                <a:latin typeface="Calisto MT" panose="02040603050505030304" pitchFamily="18" charset="0"/>
              </a:rPr>
              <a:t>sulla </a:t>
            </a:r>
            <a:r>
              <a:rPr lang="it-IT" dirty="0" smtClean="0">
                <a:latin typeface="Calisto MT" panose="02040603050505030304" pitchFamily="18" charset="0"/>
              </a:rPr>
              <a:t>(mancata) ratifica </a:t>
            </a:r>
            <a:r>
              <a:rPr lang="it-IT" dirty="0" smtClean="0">
                <a:latin typeface="Calisto MT" panose="02040603050505030304" pitchFamily="18" charset="0"/>
              </a:rPr>
              <a:t>del MES (cd Fondo Salva Stati)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>
                <a:latin typeface="Calisto MT" panose="02040603050505030304" pitchFamily="18" charset="0"/>
              </a:rPr>
              <a:t>il lavoro «che cambia» e le questioni della </a:t>
            </a:r>
            <a:r>
              <a:rPr lang="it-IT" i="1" dirty="0" smtClean="0">
                <a:latin typeface="Calisto MT" panose="02040603050505030304" pitchFamily="18" charset="0"/>
              </a:rPr>
              <a:t>tutela del lavoro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>
                <a:latin typeface="Calisto MT" panose="02040603050505030304" pitchFamily="18" charset="0"/>
              </a:rPr>
              <a:t>il reddito di cittadinanza e/o le misure di contrasto alla povertà (</a:t>
            </a:r>
            <a:r>
              <a:rPr lang="it-IT" i="1" dirty="0" smtClean="0">
                <a:latin typeface="Calisto MT" panose="02040603050505030304" pitchFamily="18" charset="0"/>
              </a:rPr>
              <a:t>salario minimo</a:t>
            </a:r>
            <a:r>
              <a:rPr lang="it-IT" dirty="0" smtClean="0">
                <a:latin typeface="Calisto MT" panose="02040603050505030304" pitchFamily="18" charset="0"/>
              </a:rPr>
              <a:t>)</a:t>
            </a:r>
          </a:p>
          <a:p>
            <a:pPr marL="0" indent="0">
              <a:buNone/>
            </a:pPr>
            <a:endParaRPr lang="it-IT" dirty="0" smtClean="0">
              <a:latin typeface="Calisto MT" panose="0204060305050503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it-IT" b="1" dirty="0" smtClean="0">
                <a:latin typeface="Calisto MT" panose="02040603050505030304" pitchFamily="18" charset="0"/>
              </a:rPr>
              <a:t>l’esame delle «istituzioni» dell’economia</a:t>
            </a:r>
            <a:r>
              <a:rPr lang="it-IT" dirty="0" smtClean="0">
                <a:latin typeface="Calisto MT" panose="02040603050505030304" pitchFamily="18" charset="0"/>
              </a:rPr>
              <a:t>, fra ordinamento nazionale e ordinamento europeo (chi decide che cosa?)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885115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600" dirty="0" smtClean="0">
                <a:latin typeface="Elephant" panose="02020904090505020303" pitchFamily="18" charset="0"/>
              </a:rPr>
              <a:t>In margine all’idea del «governo pubblico dell’economia</a:t>
            </a:r>
            <a:r>
              <a:rPr lang="it-IT" dirty="0" smtClean="0">
                <a:latin typeface="Elephant" panose="02020904090505020303" pitchFamily="18" charset="0"/>
              </a:rPr>
              <a:t>»</a:t>
            </a:r>
            <a:endParaRPr lang="it-IT" dirty="0">
              <a:latin typeface="Elephant" panose="02020904090505020303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b="1" u="sng" dirty="0" smtClean="0">
                <a:solidFill>
                  <a:srgbClr val="FF0000"/>
                </a:solidFill>
                <a:latin typeface="Lucida Calligraphy" panose="03010101010101010101" pitchFamily="66" charset="0"/>
              </a:rPr>
              <a:t>le domande di base:</a:t>
            </a:r>
            <a:endParaRPr lang="it-IT" dirty="0">
              <a:latin typeface="Lucida Calligraphy" panose="03010101010101010101" pitchFamily="66" charset="0"/>
            </a:endParaRPr>
          </a:p>
          <a:p>
            <a:pPr>
              <a:buFontTx/>
              <a:buChar char="-"/>
            </a:pPr>
            <a:r>
              <a:rPr lang="it-IT" dirty="0" smtClean="0">
                <a:latin typeface="Lucida Calligraphy" panose="03010101010101010101" pitchFamily="66" charset="0"/>
              </a:rPr>
              <a:t>Chi </a:t>
            </a:r>
            <a:r>
              <a:rPr lang="it-IT" b="1" dirty="0" smtClean="0">
                <a:latin typeface="Lucida Calligraphy" panose="03010101010101010101" pitchFamily="66" charset="0"/>
              </a:rPr>
              <a:t>governa</a:t>
            </a:r>
            <a:r>
              <a:rPr lang="it-IT" dirty="0" smtClean="0">
                <a:latin typeface="Lucida Calligraphy" panose="03010101010101010101" pitchFamily="66" charset="0"/>
              </a:rPr>
              <a:t> l’economia? </a:t>
            </a:r>
          </a:p>
          <a:p>
            <a:pPr marL="0" indent="0">
              <a:buNone/>
            </a:pPr>
            <a:r>
              <a:rPr lang="it-IT" dirty="0" smtClean="0">
                <a:latin typeface="Lucida Calligraphy" panose="03010101010101010101" pitchFamily="66" charset="0"/>
              </a:rPr>
              <a:t>Lo </a:t>
            </a:r>
            <a:r>
              <a:rPr lang="it-IT" b="1" dirty="0" smtClean="0">
                <a:latin typeface="Lucida Calligraphy" panose="03010101010101010101" pitchFamily="66" charset="0"/>
              </a:rPr>
              <a:t>Stato</a:t>
            </a:r>
            <a:r>
              <a:rPr lang="it-IT" dirty="0" smtClean="0">
                <a:latin typeface="Lucida Calligraphy" panose="03010101010101010101" pitchFamily="66" charset="0"/>
              </a:rPr>
              <a:t>? </a:t>
            </a:r>
          </a:p>
          <a:p>
            <a:pPr marL="0" indent="0">
              <a:buNone/>
            </a:pPr>
            <a:r>
              <a:rPr lang="it-IT" b="1" dirty="0" smtClean="0">
                <a:latin typeface="Lucida Calligraphy" panose="03010101010101010101" pitchFamily="66" charset="0"/>
              </a:rPr>
              <a:t>L’Unione europea</a:t>
            </a:r>
            <a:r>
              <a:rPr lang="it-IT" dirty="0" smtClean="0">
                <a:latin typeface="Lucida Calligraphy" panose="03010101010101010101" pitchFamily="66" charset="0"/>
              </a:rPr>
              <a:t>? </a:t>
            </a:r>
          </a:p>
          <a:p>
            <a:pPr marL="0" indent="0">
              <a:buNone/>
            </a:pPr>
            <a:r>
              <a:rPr lang="it-IT" dirty="0" smtClean="0">
                <a:latin typeface="Lucida Calligraphy" panose="03010101010101010101" pitchFamily="66" charset="0"/>
              </a:rPr>
              <a:t>Il </a:t>
            </a:r>
            <a:r>
              <a:rPr lang="it-IT" b="1" dirty="0" smtClean="0">
                <a:latin typeface="Lucida Calligraphy" panose="03010101010101010101" pitchFamily="66" charset="0"/>
              </a:rPr>
              <a:t>Fondo monetario internazionale</a:t>
            </a:r>
            <a:r>
              <a:rPr lang="it-IT" dirty="0" smtClean="0">
                <a:latin typeface="Lucida Calligraphy" panose="03010101010101010101" pitchFamily="66" charset="0"/>
              </a:rPr>
              <a:t>? </a:t>
            </a:r>
          </a:p>
          <a:p>
            <a:pPr marL="0" indent="0">
              <a:buNone/>
            </a:pPr>
            <a:r>
              <a:rPr lang="it-IT" dirty="0" smtClean="0">
                <a:latin typeface="Lucida Calligraphy" panose="03010101010101010101" pitchFamily="66" charset="0"/>
              </a:rPr>
              <a:t>Il «</a:t>
            </a:r>
            <a:r>
              <a:rPr lang="it-IT" b="1" dirty="0" smtClean="0">
                <a:latin typeface="Lucida Calligraphy" panose="03010101010101010101" pitchFamily="66" charset="0"/>
              </a:rPr>
              <a:t>mercato</a:t>
            </a:r>
            <a:r>
              <a:rPr lang="it-IT" dirty="0" smtClean="0">
                <a:latin typeface="Lucida Calligraphy" panose="03010101010101010101" pitchFamily="66" charset="0"/>
              </a:rPr>
              <a:t>»?</a:t>
            </a:r>
          </a:p>
          <a:p>
            <a:pPr marL="0" indent="0">
              <a:buNone/>
            </a:pPr>
            <a:endParaRPr lang="it-IT" dirty="0" smtClean="0">
              <a:latin typeface="Lucida Calligraphy" panose="03010101010101010101" pitchFamily="66" charset="0"/>
            </a:endParaRPr>
          </a:p>
          <a:p>
            <a:pPr>
              <a:buFontTx/>
              <a:buChar char="-"/>
            </a:pPr>
            <a:r>
              <a:rPr lang="it-IT" dirty="0" smtClean="0">
                <a:solidFill>
                  <a:srgbClr val="FF0000"/>
                </a:solidFill>
                <a:latin typeface="Lucida Calligraphy" panose="03010101010101010101" pitchFamily="66" charset="0"/>
              </a:rPr>
              <a:t>E’ possibile un «</a:t>
            </a:r>
            <a:r>
              <a:rPr lang="it-IT" b="1" u="sng" dirty="0" smtClean="0">
                <a:solidFill>
                  <a:srgbClr val="FF0000"/>
                </a:solidFill>
                <a:latin typeface="Lucida Calligraphy" panose="03010101010101010101" pitchFamily="66" charset="0"/>
              </a:rPr>
              <a:t>governo pubblico dell’economia</a:t>
            </a:r>
            <a:r>
              <a:rPr lang="it-IT" u="sng" dirty="0" smtClean="0">
                <a:solidFill>
                  <a:srgbClr val="FF0000"/>
                </a:solidFill>
                <a:latin typeface="Lucida Calligraphy" panose="03010101010101010101" pitchFamily="66" charset="0"/>
              </a:rPr>
              <a:t>» disgiunto dal governo pubblico della società</a:t>
            </a:r>
            <a:r>
              <a:rPr lang="it-IT" dirty="0" smtClean="0">
                <a:solidFill>
                  <a:srgbClr val="FF0000"/>
                </a:solidFill>
                <a:latin typeface="Lucida Calligraphy" panose="03010101010101010101" pitchFamily="66" charset="0"/>
              </a:rPr>
              <a:t>?</a:t>
            </a:r>
          </a:p>
          <a:p>
            <a:pPr>
              <a:buFontTx/>
              <a:buChar char="-"/>
            </a:pPr>
            <a:endParaRPr lang="it-IT" dirty="0">
              <a:latin typeface="Lucida Calligraphy" panose="03010101010101010101" pitchFamily="66" charset="0"/>
            </a:endParaRPr>
          </a:p>
          <a:p>
            <a:pPr>
              <a:buFontTx/>
              <a:buChar char="-"/>
            </a:pPr>
            <a:endParaRPr lang="it-IT" dirty="0"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358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Bookman Old Style" panose="02050604050505020204" pitchFamily="18" charset="0"/>
              </a:rPr>
              <a:t>La questione della «Costituzione economica»</a:t>
            </a:r>
            <a:endParaRPr lang="it-IT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it-IT" dirty="0" smtClean="0">
                <a:latin typeface="Bookman Old Style" panose="02050604050505020204" pitchFamily="18" charset="0"/>
              </a:rPr>
              <a:t>La </a:t>
            </a:r>
            <a:r>
              <a:rPr lang="it-IT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valenza «descrittiva» della formula </a:t>
            </a:r>
            <a:r>
              <a:rPr lang="it-IT" dirty="0" smtClean="0">
                <a:latin typeface="Bookman Old Style" panose="02050604050505020204" pitchFamily="18" charset="0"/>
              </a:rPr>
              <a:t>(tutte le norme della Costituzione inerenti ai rapporti economici)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 smtClean="0">
                <a:latin typeface="Bookman Old Style" panose="02050604050505020204" pitchFamily="18" charset="0"/>
              </a:rPr>
              <a:t>Alle </a:t>
            </a:r>
            <a:r>
              <a:rPr lang="it-IT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origini della nozione «prescrittiva</a:t>
            </a:r>
            <a:r>
              <a:rPr lang="it-IT" dirty="0" smtClean="0">
                <a:latin typeface="Bookman Old Style" panose="02050604050505020204" pitchFamily="18" charset="0"/>
              </a:rPr>
              <a:t>»:</a:t>
            </a:r>
          </a:p>
          <a:p>
            <a:pPr marL="0" indent="0">
              <a:buNone/>
            </a:pPr>
            <a:r>
              <a:rPr lang="it-IT" dirty="0" smtClean="0">
                <a:latin typeface="Bookman Old Style" panose="02050604050505020204" pitchFamily="18" charset="0"/>
              </a:rPr>
              <a:t>La dottrina </a:t>
            </a:r>
            <a:r>
              <a:rPr lang="it-IT" dirty="0" err="1" smtClean="0">
                <a:latin typeface="Bookman Old Style" panose="02050604050505020204" pitchFamily="18" charset="0"/>
              </a:rPr>
              <a:t>giuspubblicistica</a:t>
            </a:r>
            <a:r>
              <a:rPr lang="it-IT" dirty="0" smtClean="0">
                <a:latin typeface="Bookman Old Style" panose="02050604050505020204" pitchFamily="18" charset="0"/>
              </a:rPr>
              <a:t> tedesca del primo dopoguerra:</a:t>
            </a:r>
          </a:p>
          <a:p>
            <a:pPr marL="0" indent="0">
              <a:buNone/>
            </a:pPr>
            <a:r>
              <a:rPr lang="it-IT" i="1" dirty="0" smtClean="0">
                <a:latin typeface="Bookman Old Style" panose="02050604050505020204" pitchFamily="18" charset="0"/>
              </a:rPr>
              <a:t>In margine alla </a:t>
            </a:r>
            <a:r>
              <a:rPr lang="it-IT" b="1" i="1" dirty="0" smtClean="0">
                <a:latin typeface="Bookman Old Style" panose="02050604050505020204" pitchFamily="18" charset="0"/>
              </a:rPr>
              <a:t>Costituzione di Weimar </a:t>
            </a:r>
            <a:r>
              <a:rPr lang="it-IT" i="1" dirty="0" smtClean="0">
                <a:latin typeface="Bookman Old Style" panose="02050604050505020204" pitchFamily="18" charset="0"/>
              </a:rPr>
              <a:t>(tutto il Capo V dedicato alla «</a:t>
            </a:r>
            <a:r>
              <a:rPr lang="it-IT" i="1" u="sng" dirty="0" smtClean="0">
                <a:latin typeface="Bookman Old Style" panose="02050604050505020204" pitchFamily="18" charset="0"/>
              </a:rPr>
              <a:t>vita economica</a:t>
            </a:r>
            <a:r>
              <a:rPr lang="it-IT" i="1" dirty="0" smtClean="0">
                <a:latin typeface="Bookman Old Style" panose="02050604050505020204" pitchFamily="18" charset="0"/>
              </a:rPr>
              <a:t>» : artt. 151-165)         il legame con lo «Stato sociale»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>
                <a:latin typeface="Bookman Old Style" panose="02050604050505020204" pitchFamily="18" charset="0"/>
              </a:rPr>
              <a:t>La Costituzione economica è </a:t>
            </a:r>
            <a:r>
              <a:rPr lang="it-IT" i="1" dirty="0" smtClean="0">
                <a:latin typeface="Bookman Old Style" panose="02050604050505020204" pitchFamily="18" charset="0"/>
              </a:rPr>
              <a:t>l’ordinamento della vita economica (proprie regole e valori)          scuola </a:t>
            </a:r>
            <a:r>
              <a:rPr lang="it-IT" b="1" i="1" dirty="0" smtClean="0">
                <a:latin typeface="Bookman Old Style" panose="02050604050505020204" pitchFamily="18" charset="0"/>
              </a:rPr>
              <a:t>fisiocratica </a:t>
            </a:r>
            <a:r>
              <a:rPr lang="it-IT" i="1" dirty="0" smtClean="0">
                <a:latin typeface="Bookman Old Style" panose="020506040505050202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i="1" dirty="0" smtClean="0">
                <a:latin typeface="Bookman Old Style" panose="02050604050505020204" pitchFamily="18" charset="0"/>
              </a:rPr>
              <a:t>La tesi di </a:t>
            </a:r>
            <a:r>
              <a:rPr lang="it-IT" b="1" dirty="0" smtClean="0">
                <a:latin typeface="Bookman Old Style" panose="02050604050505020204" pitchFamily="18" charset="0"/>
              </a:rPr>
              <a:t>Carl Schmitt</a:t>
            </a:r>
            <a:r>
              <a:rPr lang="it-IT" i="1" dirty="0" smtClean="0">
                <a:latin typeface="Bookman Old Style" panose="02050604050505020204" pitchFamily="18" charset="0"/>
              </a:rPr>
              <a:t>: una Costituzione che contenga una Costituzione economica, da essa autonoma e distinta, sarebbe una «formazione di fantastica mostruosità»       </a:t>
            </a:r>
            <a:endParaRPr lang="it-IT" i="1" dirty="0">
              <a:latin typeface="Bookman Old Style" panose="02050604050505020204" pitchFamily="18" charset="0"/>
            </a:endParaRPr>
          </a:p>
        </p:txBody>
      </p:sp>
      <p:sp>
        <p:nvSpPr>
          <p:cNvPr id="4" name="Freccia a destra 3"/>
          <p:cNvSpPr/>
          <p:nvPr/>
        </p:nvSpPr>
        <p:spPr>
          <a:xfrm>
            <a:off x="8306602" y="3647975"/>
            <a:ext cx="500514" cy="2117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a destra 5"/>
          <p:cNvSpPr/>
          <p:nvPr/>
        </p:nvSpPr>
        <p:spPr>
          <a:xfrm>
            <a:off x="6679933" y="4591251"/>
            <a:ext cx="616016" cy="2310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9022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Calisto MT" panose="02040603050505030304" pitchFamily="18" charset="0"/>
              </a:rPr>
              <a:t>L</a:t>
            </a:r>
            <a:r>
              <a:rPr lang="it-IT" dirty="0" smtClean="0">
                <a:latin typeface="Calisto MT" panose="02040603050505030304" pitchFamily="18" charset="0"/>
              </a:rPr>
              <a:t>a fortuna del concetto dopo la Seconda guerra mondiale</a:t>
            </a:r>
            <a:endParaRPr lang="it-IT" dirty="0">
              <a:latin typeface="Calisto MT" panose="020406030505050303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it-IT" sz="3800" b="1" u="sng" dirty="0" smtClean="0">
                <a:latin typeface="Calisto MT" panose="02040603050505030304" pitchFamily="18" charset="0"/>
              </a:rPr>
              <a:t>La diffusione del modello dello </a:t>
            </a:r>
            <a:r>
              <a:rPr lang="it-IT" sz="3800" b="1" i="1" u="sng" dirty="0" smtClean="0">
                <a:latin typeface="Bodoni MT Black" panose="02070A03080606020203" pitchFamily="18" charset="0"/>
              </a:rPr>
              <a:t>Stato sociale </a:t>
            </a:r>
            <a:r>
              <a:rPr lang="it-IT" sz="3800" b="1" u="sng" dirty="0" smtClean="0">
                <a:latin typeface="Calisto MT" panose="02040603050505030304" pitchFamily="18" charset="0"/>
              </a:rPr>
              <a:t>nei paesi dell’Europa occidentale con </a:t>
            </a:r>
            <a:r>
              <a:rPr lang="it-IT" sz="3800" b="1" i="1" u="sng" dirty="0" smtClean="0">
                <a:latin typeface="Bodoni MT Black" panose="02070A03080606020203" pitchFamily="18" charset="0"/>
              </a:rPr>
              <a:t>Costituzioni rigide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Calisto MT" panose="02040603050505030304" pitchFamily="18" charset="0"/>
              </a:rPr>
              <a:t> </a:t>
            </a:r>
            <a:r>
              <a:rPr lang="it-IT" b="1" i="1" u="sng" dirty="0" smtClean="0">
                <a:latin typeface="Calisto MT" panose="02040603050505030304" pitchFamily="18" charset="0"/>
              </a:rPr>
              <a:t>Costituzioni francesi </a:t>
            </a:r>
            <a:r>
              <a:rPr lang="it-IT" dirty="0" smtClean="0">
                <a:latin typeface="Calisto MT" panose="02040603050505030304" pitchFamily="18" charset="0"/>
              </a:rPr>
              <a:t>(1946 e 1958): espressa qualificazione dello Stato come «sociale» (art.1 e poi art. 2); previsione di principi </a:t>
            </a:r>
            <a:r>
              <a:rPr lang="it-IT" b="1" dirty="0" smtClean="0">
                <a:solidFill>
                  <a:srgbClr val="FF0000"/>
                </a:solidFill>
                <a:latin typeface="Calisto MT" panose="02040603050505030304" pitchFamily="18" charset="0"/>
              </a:rPr>
              <a:t>quali diritto-dovere al lavoro</a:t>
            </a:r>
            <a:r>
              <a:rPr lang="it-IT" dirty="0" smtClean="0">
                <a:latin typeface="Calisto MT" panose="02040603050505030304" pitchFamily="18" charset="0"/>
              </a:rPr>
              <a:t>, </a:t>
            </a:r>
            <a:r>
              <a:rPr lang="it-IT" b="1" dirty="0" smtClean="0">
                <a:solidFill>
                  <a:srgbClr val="FF0000"/>
                </a:solidFill>
                <a:latin typeface="Calisto MT" panose="02040603050505030304" pitchFamily="18" charset="0"/>
              </a:rPr>
              <a:t>la partecipazione dei lavoratori alla determinazione delle condizioni di lavoro e di gestione delle imprese</a:t>
            </a:r>
            <a:r>
              <a:rPr lang="it-IT" dirty="0" smtClean="0">
                <a:latin typeface="Calisto MT" panose="02040603050505030304" pitchFamily="18" charset="0"/>
              </a:rPr>
              <a:t>, collettivizzazione delle imprese di servizio pubblico nazionale, </a:t>
            </a:r>
            <a:r>
              <a:rPr lang="it-IT" b="1" dirty="0" smtClean="0">
                <a:solidFill>
                  <a:srgbClr val="FF0000"/>
                </a:solidFill>
                <a:latin typeface="Calisto MT" panose="02040603050505030304" pitchFamily="18" charset="0"/>
              </a:rPr>
              <a:t>tutela della salute e della sicurezza </a:t>
            </a:r>
            <a:r>
              <a:rPr lang="it-IT" dirty="0" smtClean="0">
                <a:latin typeface="Calisto MT" panose="02040603050505030304" pitchFamily="18" charset="0"/>
              </a:rPr>
              <a:t>etc. (Preambolo)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b="1" i="1" u="sng" dirty="0" smtClean="0">
                <a:latin typeface="Calisto MT" panose="02040603050505030304" pitchFamily="18" charset="0"/>
              </a:rPr>
              <a:t>Legge Fondamentale della Repubblica federale tedesca </a:t>
            </a:r>
            <a:r>
              <a:rPr lang="it-IT" i="1" dirty="0" smtClean="0">
                <a:latin typeface="Calisto MT" panose="02040603050505030304" pitchFamily="18" charset="0"/>
              </a:rPr>
              <a:t>(</a:t>
            </a:r>
            <a:r>
              <a:rPr lang="it-IT" dirty="0" smtClean="0">
                <a:latin typeface="Calisto MT" panose="02040603050505030304" pitchFamily="18" charset="0"/>
              </a:rPr>
              <a:t>1949): qualificazione dello </a:t>
            </a:r>
            <a:r>
              <a:rPr lang="it-IT" b="1" dirty="0" smtClean="0">
                <a:solidFill>
                  <a:srgbClr val="FF0000"/>
                </a:solidFill>
                <a:latin typeface="Calisto MT" panose="02040603050505030304" pitchFamily="18" charset="0"/>
              </a:rPr>
              <a:t>Stato come «sociale</a:t>
            </a:r>
            <a:r>
              <a:rPr lang="it-IT" dirty="0" smtClean="0">
                <a:latin typeface="Calisto MT" panose="02040603050505030304" pitchFamily="18" charset="0"/>
              </a:rPr>
              <a:t>»; principi di intervento pubblico nell’economica (ad es.: funzione sociale della proprietà; possibilità di nazionalizzazione della proprietà terriera etc.)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Calisto MT" panose="02040603050505030304" pitchFamily="18" charset="0"/>
              </a:rPr>
              <a:t> </a:t>
            </a:r>
            <a:r>
              <a:rPr lang="it-IT" b="1" i="1" u="sng" dirty="0" smtClean="0">
                <a:latin typeface="Calisto MT" panose="02040603050505030304" pitchFamily="18" charset="0"/>
              </a:rPr>
              <a:t>Costituzione greca </a:t>
            </a:r>
            <a:r>
              <a:rPr lang="it-IT" dirty="0" smtClean="0">
                <a:latin typeface="Calisto MT" panose="02040603050505030304" pitchFamily="18" charset="0"/>
              </a:rPr>
              <a:t>(1978): la seconda parte è dedicata ai «</a:t>
            </a:r>
            <a:r>
              <a:rPr lang="it-IT" b="1" dirty="0" smtClean="0">
                <a:solidFill>
                  <a:srgbClr val="FF0000"/>
                </a:solidFill>
                <a:latin typeface="Calisto MT" panose="02040603050505030304" pitchFamily="18" charset="0"/>
              </a:rPr>
              <a:t>diritti sociali</a:t>
            </a:r>
            <a:r>
              <a:rPr lang="it-IT" dirty="0" smtClean="0">
                <a:latin typeface="Calisto MT" panose="02040603050505030304" pitchFamily="18" charset="0"/>
              </a:rPr>
              <a:t>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b="1" u="sng" dirty="0">
                <a:latin typeface="Calisto MT" panose="02040603050505030304" pitchFamily="18" charset="0"/>
              </a:rPr>
              <a:t> </a:t>
            </a:r>
            <a:r>
              <a:rPr lang="it-IT" b="1" i="1" u="sng" dirty="0" smtClean="0">
                <a:latin typeface="Calisto MT" panose="02040603050505030304" pitchFamily="18" charset="0"/>
              </a:rPr>
              <a:t>Costituzione portoghese </a:t>
            </a:r>
            <a:r>
              <a:rPr lang="it-IT" dirty="0" smtClean="0">
                <a:latin typeface="Calisto MT" panose="02040603050505030304" pitchFamily="18" charset="0"/>
              </a:rPr>
              <a:t>(1976): ampio spazio </a:t>
            </a:r>
            <a:r>
              <a:rPr lang="it-IT" b="1" dirty="0" smtClean="0">
                <a:solidFill>
                  <a:srgbClr val="FF0000"/>
                </a:solidFill>
                <a:latin typeface="Calisto MT" panose="02040603050505030304" pitchFamily="18" charset="0"/>
              </a:rPr>
              <a:t>ai diritti sociali ed economici </a:t>
            </a:r>
            <a:r>
              <a:rPr lang="it-IT" dirty="0" smtClean="0">
                <a:latin typeface="Calisto MT" panose="02040603050505030304" pitchFamily="18" charset="0"/>
              </a:rPr>
              <a:t>e all’organizzazione economica.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b="1" i="1" u="sng" dirty="0" smtClean="0">
                <a:latin typeface="Calisto MT" panose="02040603050505030304" pitchFamily="18" charset="0"/>
              </a:rPr>
              <a:t>Costituzione spagnola </a:t>
            </a:r>
            <a:r>
              <a:rPr lang="it-IT" dirty="0" smtClean="0">
                <a:latin typeface="Calisto MT" panose="02040603050505030304" pitchFamily="18" charset="0"/>
              </a:rPr>
              <a:t>(1978): la Spagna è </a:t>
            </a:r>
            <a:r>
              <a:rPr lang="it-IT" b="1" dirty="0" smtClean="0">
                <a:solidFill>
                  <a:srgbClr val="FF0000"/>
                </a:solidFill>
                <a:latin typeface="Calisto MT" panose="02040603050505030304" pitchFamily="18" charset="0"/>
              </a:rPr>
              <a:t>Stato «sociale</a:t>
            </a:r>
            <a:r>
              <a:rPr lang="it-IT" dirty="0" smtClean="0">
                <a:latin typeface="Calisto MT" panose="02040603050505030304" pitchFamily="18" charset="0"/>
              </a:rPr>
              <a:t>» (art. 1, comma 1); numerose norme dedicate alla tutela del lavoro, alla proprietà e all’impresa, alla pianificazione finalizzata ad obiettivi di eguaglianza sociale.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b="1" i="1" u="sng" dirty="0" smtClean="0">
                <a:latin typeface="Calisto MT" panose="02040603050505030304" pitchFamily="18" charset="0"/>
              </a:rPr>
              <a:t>Costituzione italiana   </a:t>
            </a:r>
            <a:r>
              <a:rPr lang="it-IT" b="1" i="1" dirty="0" smtClean="0">
                <a:latin typeface="Calisto MT" panose="02040603050505030304" pitchFamily="18" charset="0"/>
              </a:rPr>
              <a:t>                     </a:t>
            </a:r>
            <a:r>
              <a:rPr lang="it-IT" b="1" i="1" u="sng" dirty="0" smtClean="0">
                <a:latin typeface="Calisto MT" panose="02040603050505030304" pitchFamily="18" charset="0"/>
              </a:rPr>
              <a:t>rinvio </a:t>
            </a:r>
          </a:p>
          <a:p>
            <a:pPr marL="0" indent="0">
              <a:buNone/>
            </a:pPr>
            <a:endParaRPr lang="it-IT" dirty="0" smtClean="0">
              <a:latin typeface="Calisto MT" panose="02040603050505030304" pitchFamily="18" charset="0"/>
            </a:endParaRPr>
          </a:p>
          <a:p>
            <a:pPr marL="0" indent="0">
              <a:buNone/>
            </a:pPr>
            <a:endParaRPr lang="it-IT" dirty="0" smtClean="0">
              <a:latin typeface="Calisto MT" panose="02040603050505030304" pitchFamily="18" charset="0"/>
            </a:endParaRPr>
          </a:p>
        </p:txBody>
      </p:sp>
      <p:sp>
        <p:nvSpPr>
          <p:cNvPr id="4" name="Freccia a destra 3"/>
          <p:cNvSpPr/>
          <p:nvPr/>
        </p:nvSpPr>
        <p:spPr>
          <a:xfrm>
            <a:off x="3330341" y="54864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851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b="1" i="1" dirty="0" smtClean="0">
                <a:latin typeface="Bookman Old Style" panose="02050604050505020204" pitchFamily="18" charset="0"/>
              </a:rPr>
              <a:t>Gli Stati privi di una «Costituzione economica». </a:t>
            </a:r>
            <a:r>
              <a:rPr lang="it-IT" sz="2800" dirty="0" smtClean="0">
                <a:latin typeface="Bookman Old Style" panose="02050604050505020204" pitchFamily="18" charset="0"/>
              </a:rPr>
              <a:t>L’intervento in economia nei Paesi anglosassoni</a:t>
            </a:r>
            <a:endParaRPr lang="it-IT" sz="2800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it-IT" dirty="0" smtClean="0"/>
              <a:t> </a:t>
            </a:r>
            <a:r>
              <a:rPr lang="it-IT" b="1" u="sng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il Regno Unito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dirty="0" smtClean="0">
                <a:latin typeface="Bookman Old Style" panose="02050604050505020204" pitchFamily="18" charset="0"/>
              </a:rPr>
              <a:t>l’assenza della Costituzione scritta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dirty="0" smtClean="0">
                <a:latin typeface="Bookman Old Style" panose="02050604050505020204" pitchFamily="18" charset="0"/>
              </a:rPr>
              <a:t>alternarsi di </a:t>
            </a:r>
            <a:r>
              <a:rPr lang="it-IT" b="1" i="1" dirty="0" smtClean="0">
                <a:latin typeface="Bookman Old Style" panose="02050604050505020204" pitchFamily="18" charset="0"/>
              </a:rPr>
              <a:t>politiche interventistiche o liberistiche </a:t>
            </a:r>
            <a:r>
              <a:rPr lang="it-IT" dirty="0" smtClean="0">
                <a:latin typeface="Bookman Old Style" panose="02050604050505020204" pitchFamily="18" charset="0"/>
              </a:rPr>
              <a:t>connesse ai governi in carica (dalle nazionalizzazioni di importanti settori economici del secondo dopoguerra alla svolta </a:t>
            </a:r>
            <a:r>
              <a:rPr lang="it-IT" dirty="0" err="1" smtClean="0">
                <a:latin typeface="Bookman Old Style" panose="02050604050505020204" pitchFamily="18" charset="0"/>
              </a:rPr>
              <a:t>tacheriana</a:t>
            </a:r>
            <a:r>
              <a:rPr lang="it-IT" dirty="0" smtClean="0">
                <a:latin typeface="Bookman Old Style" panose="02050604050505020204" pitchFamily="18" charset="0"/>
              </a:rPr>
              <a:t> liberista alle politiche sociali di Blair alle scelte conservatrici di Teresa </a:t>
            </a:r>
            <a:r>
              <a:rPr lang="it-IT" dirty="0" err="1" smtClean="0">
                <a:latin typeface="Bookman Old Style" panose="02050604050505020204" pitchFamily="18" charset="0"/>
              </a:rPr>
              <a:t>May</a:t>
            </a:r>
            <a:r>
              <a:rPr lang="it-IT" dirty="0" smtClean="0">
                <a:latin typeface="Bookman Old Style" panose="02050604050505020204" pitchFamily="18" charset="0"/>
              </a:rPr>
              <a:t> e Johnson)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b="1" u="sng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USA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dirty="0" smtClean="0">
                <a:latin typeface="Bookman Old Style" panose="02050604050505020204" pitchFamily="18" charset="0"/>
              </a:rPr>
              <a:t>Costituzione breve e risalente al periodo liberale classico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alternarsi di politiche </a:t>
            </a:r>
            <a:r>
              <a:rPr lang="it-IT" b="1" i="1" dirty="0">
                <a:solidFill>
                  <a:srgbClr val="000000"/>
                </a:solidFill>
                <a:latin typeface="Bookman Old Style" panose="02050604050505020204" pitchFamily="18" charset="0"/>
              </a:rPr>
              <a:t>interventistiche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 o </a:t>
            </a:r>
            <a:r>
              <a:rPr lang="it-IT" b="1" i="1" dirty="0">
                <a:solidFill>
                  <a:srgbClr val="000000"/>
                </a:solidFill>
                <a:latin typeface="Bookman Old Style" panose="02050604050505020204" pitchFamily="18" charset="0"/>
              </a:rPr>
              <a:t>liberistiche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 connesse ai governi in carica </a:t>
            </a:r>
            <a:r>
              <a:rPr lang="it-IT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(dal New Deal di Roosevelt alle politiche conservatrici di Reagan, all’avvio di politiche sociali e di aiuto alle imprese di Obama, alle politiche  neoliberiste di Trump, ai recenti interventi anche per la pandemia di </a:t>
            </a:r>
            <a:r>
              <a:rPr lang="it-IT" dirty="0" err="1" smtClean="0">
                <a:solidFill>
                  <a:srgbClr val="000000"/>
                </a:solidFill>
                <a:latin typeface="Bookman Old Style" panose="02050604050505020204" pitchFamily="18" charset="0"/>
              </a:rPr>
              <a:t>Biden</a:t>
            </a:r>
            <a:r>
              <a:rPr lang="it-IT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)</a:t>
            </a:r>
            <a:endParaRPr lang="it-IT" dirty="0" smtClean="0">
              <a:latin typeface="Bookman Old Style" panose="020506040505050202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91677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Bookman Old Style" panose="02050604050505020204" pitchFamily="18" charset="0"/>
              </a:rPr>
              <a:t>La «Costituzione economica» degli Stati del socialismo reale</a:t>
            </a:r>
            <a:endParaRPr lang="it-IT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u="sng" dirty="0" smtClean="0">
                <a:latin typeface="Bookman Old Style" panose="02050604050505020204" pitchFamily="18" charset="0"/>
              </a:rPr>
              <a:t>URSS e Stati dell’Europa orientale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>
                <a:latin typeface="Bookman Old Style" panose="02050604050505020204" pitchFamily="18" charset="0"/>
              </a:rPr>
              <a:t>Sistema di economia «collettivizzata»         tutte le attività economiche sono state trasferite allo Stato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>
                <a:latin typeface="Bookman Old Style" panose="02050604050505020204" pitchFamily="18" charset="0"/>
              </a:rPr>
              <a:t>Proprietà collettiva dei mezzi di produzione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>
                <a:latin typeface="Bookman Old Style" panose="02050604050505020204" pitchFamily="18" charset="0"/>
              </a:rPr>
              <a:t>Stato imprenditore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dirty="0" smtClean="0">
                <a:latin typeface="Bookman Old Style" panose="02050604050505020204" pitchFamily="18" charset="0"/>
              </a:rPr>
              <a:t>Pianificazione economica</a:t>
            </a:r>
          </a:p>
          <a:p>
            <a:pPr marL="0" indent="0">
              <a:buNone/>
            </a:pPr>
            <a:r>
              <a:rPr lang="it-IT" dirty="0" smtClean="0">
                <a:latin typeface="Bookman Old Style" panose="02050604050505020204" pitchFamily="18" charset="0"/>
              </a:rPr>
              <a:t> 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Freccia a destra 3"/>
          <p:cNvSpPr/>
          <p:nvPr/>
        </p:nvSpPr>
        <p:spPr>
          <a:xfrm>
            <a:off x="7652085" y="2589196"/>
            <a:ext cx="664143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8909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Bookman Old Style" panose="02050604050505020204" pitchFamily="18" charset="0"/>
              </a:rPr>
              <a:t>La «Costituzione economica» dell’Unione europea</a:t>
            </a:r>
            <a:endParaRPr lang="it-IT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L</a:t>
            </a:r>
            <a:r>
              <a:rPr lang="it-IT" dirty="0" smtClean="0"/>
              <a:t>’</a:t>
            </a:r>
            <a:r>
              <a:rPr lang="it-IT" dirty="0" smtClean="0">
                <a:latin typeface="Bookman Old Style" panose="02050604050505020204" pitchFamily="18" charset="0"/>
              </a:rPr>
              <a:t>integrazione europea si afferma sul piano dell’economia</a:t>
            </a:r>
          </a:p>
          <a:p>
            <a:r>
              <a:rPr lang="it-IT" dirty="0">
                <a:latin typeface="Bookman Old Style" panose="02050604050505020204" pitchFamily="18" charset="0"/>
              </a:rPr>
              <a:t>i</a:t>
            </a:r>
            <a:r>
              <a:rPr lang="it-IT" dirty="0" smtClean="0">
                <a:latin typeface="Bookman Old Style" panose="02050604050505020204" pitchFamily="18" charset="0"/>
              </a:rPr>
              <a:t> Trattati istitutivi (CECA, EURATOM, CEE) e il modello dell’ «</a:t>
            </a:r>
            <a:r>
              <a:rPr lang="it-IT" b="1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economia sociale di mercato</a:t>
            </a:r>
            <a:r>
              <a:rPr lang="it-IT" dirty="0" smtClean="0">
                <a:latin typeface="Bookman Old Style" panose="02050604050505020204" pitchFamily="18" charset="0"/>
              </a:rPr>
              <a:t>»</a:t>
            </a:r>
          </a:p>
          <a:p>
            <a:r>
              <a:rPr lang="it-IT" dirty="0" smtClean="0">
                <a:latin typeface="Bookman Old Style" panose="02050604050505020204" pitchFamily="18" charset="0"/>
              </a:rPr>
              <a:t>Gli sviluppi successivi : </a:t>
            </a:r>
          </a:p>
          <a:p>
            <a:pPr>
              <a:buFontTx/>
              <a:buChar char="-"/>
            </a:pPr>
            <a:r>
              <a:rPr lang="it-IT" dirty="0" smtClean="0">
                <a:latin typeface="Bookman Old Style" panose="02050604050505020204" pitchFamily="18" charset="0"/>
              </a:rPr>
              <a:t>La realizzazione dell’Unione monetaria europea</a:t>
            </a:r>
          </a:p>
          <a:p>
            <a:pPr>
              <a:buFontTx/>
              <a:buChar char="-"/>
            </a:pPr>
            <a:r>
              <a:rPr lang="it-IT" dirty="0" smtClean="0">
                <a:latin typeface="Bookman Old Style" panose="02050604050505020204" pitchFamily="18" charset="0"/>
              </a:rPr>
              <a:t>Il coordinamento delle politiche di bilancio</a:t>
            </a:r>
          </a:p>
          <a:p>
            <a:pPr marL="0" indent="0" algn="ctr">
              <a:buNone/>
            </a:pPr>
            <a:r>
              <a:rPr lang="it-IT" dirty="0" smtClean="0">
                <a:latin typeface="Bookman Old Style" panose="02050604050505020204" pitchFamily="18" charset="0"/>
              </a:rPr>
              <a:t>RINVIO</a:t>
            </a:r>
          </a:p>
          <a:p>
            <a:pPr marL="0" indent="0" algn="ctr">
              <a:buNone/>
            </a:pPr>
            <a:r>
              <a:rPr lang="it-IT" dirty="0" smtClean="0">
                <a:latin typeface="Bookman Old Style" panose="02050604050505020204" pitchFamily="18" charset="0"/>
              </a:rPr>
              <a:t> 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68956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 smtClean="0">
                <a:latin typeface="Lucida Calligraphy" panose="03010101010101010101" pitchFamily="66" charset="0"/>
              </a:rPr>
              <a:t>I rapporti Stato/mercato: un tentativo di classificazione</a:t>
            </a:r>
            <a:endParaRPr lang="it-IT" dirty="0">
              <a:latin typeface="Lucida Calligraphy" panose="03010101010101010101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438" y="1796749"/>
            <a:ext cx="10515600" cy="4351338"/>
          </a:xfrm>
        </p:spPr>
        <p:txBody>
          <a:bodyPr>
            <a:normAutofit fontScale="85000" lnSpcReduction="20000"/>
          </a:bodyPr>
          <a:lstStyle/>
          <a:p>
            <a:r>
              <a:rPr lang="it-IT" dirty="0" smtClean="0">
                <a:latin typeface="Lucida Calligraphy" panose="03010101010101010101" pitchFamily="66" charset="0"/>
              </a:rPr>
              <a:t>1) </a:t>
            </a:r>
            <a:r>
              <a:rPr lang="it-IT" b="1" dirty="0" smtClean="0">
                <a:latin typeface="Lucida Calligraphy" panose="03010101010101010101" pitchFamily="66" charset="0"/>
              </a:rPr>
              <a:t>economia 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anose="03010101010101010101" pitchFamily="66" charset="0"/>
              </a:rPr>
              <a:t>di mercato</a:t>
            </a:r>
          </a:p>
          <a:p>
            <a:pPr marL="0" indent="0">
              <a:buNone/>
            </a:pPr>
            <a:r>
              <a:rPr lang="it-IT" dirty="0" smtClean="0">
                <a:latin typeface="Lucida Calligraphy" panose="03010101010101010101" pitchFamily="66" charset="0"/>
              </a:rPr>
              <a:t>(lo Stato si limita a garantire, dall’esterno, il libero gioco delle forze economiche; </a:t>
            </a:r>
            <a:r>
              <a:rPr lang="it-IT" b="1" dirty="0" smtClean="0">
                <a:solidFill>
                  <a:srgbClr val="FF0000"/>
                </a:solidFill>
                <a:latin typeface="Lucida Calligraphy" panose="03010101010101010101" pitchFamily="66" charset="0"/>
              </a:rPr>
              <a:t>mercato: luogo di espressione del libero scambio. </a:t>
            </a:r>
            <a:r>
              <a:rPr lang="it-IT" dirty="0" smtClean="0">
                <a:latin typeface="Lucida Calligraphy" panose="03010101010101010101" pitchFamily="66" charset="0"/>
              </a:rPr>
              <a:t>Tesi di </a:t>
            </a:r>
            <a:r>
              <a:rPr lang="it-IT" u="sng" dirty="0" smtClean="0">
                <a:latin typeface="Lucida Calligraphy" panose="03010101010101010101" pitchFamily="66" charset="0"/>
              </a:rPr>
              <a:t>Hayek</a:t>
            </a:r>
            <a:r>
              <a:rPr lang="it-IT" dirty="0" smtClean="0">
                <a:latin typeface="Lucida Calligraphy" panose="03010101010101010101" pitchFamily="66" charset="0"/>
              </a:rPr>
              <a:t>. Dal liberismo economico al «liberismo» politico: </a:t>
            </a:r>
            <a:r>
              <a:rPr lang="it-IT" u="sng" dirty="0" smtClean="0">
                <a:latin typeface="Lucida Calligraphy" panose="03010101010101010101" pitchFamily="66" charset="0"/>
              </a:rPr>
              <a:t>anche le funzioni pubbliche sono affidate al privato </a:t>
            </a:r>
            <a:r>
              <a:rPr lang="it-IT" dirty="0" smtClean="0">
                <a:latin typeface="Lucida Calligraphy" panose="03010101010101010101" pitchFamily="66" charset="0"/>
              </a:rPr>
              <a:t>(es.: difesa, giustizia, welfare etc.)</a:t>
            </a:r>
            <a:endParaRPr lang="it-IT" dirty="0">
              <a:latin typeface="Lucida Calligraphy" panose="03010101010101010101" pitchFamily="66" charset="0"/>
            </a:endParaRPr>
          </a:p>
          <a:p>
            <a:r>
              <a:rPr lang="it-IT" dirty="0" smtClean="0">
                <a:latin typeface="Lucida Calligraphy" panose="03010101010101010101" pitchFamily="66" charset="0"/>
              </a:rPr>
              <a:t>2) </a:t>
            </a:r>
            <a:r>
              <a:rPr lang="it-IT" b="1" dirty="0" smtClean="0">
                <a:latin typeface="Lucida Calligraphy" panose="03010101010101010101" pitchFamily="66" charset="0"/>
              </a:rPr>
              <a:t>economia di mercato 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anose="03010101010101010101" pitchFamily="66" charset="0"/>
              </a:rPr>
              <a:t>«controllata» </a:t>
            </a:r>
            <a:r>
              <a:rPr lang="it-IT" b="1" dirty="0" smtClean="0">
                <a:latin typeface="Lucida Calligraphy" panose="03010101010101010101" pitchFamily="66" charset="0"/>
              </a:rPr>
              <a:t>(lo Stato «regolatore»)</a:t>
            </a:r>
          </a:p>
          <a:p>
            <a:r>
              <a:rPr lang="it-IT" dirty="0" smtClean="0">
                <a:latin typeface="Lucida Calligraphy" panose="03010101010101010101" pitchFamily="66" charset="0"/>
              </a:rPr>
              <a:t>3) </a:t>
            </a:r>
            <a:r>
              <a:rPr lang="it-IT" b="1" dirty="0" smtClean="0">
                <a:latin typeface="Lucida Calligraphy" panose="03010101010101010101" pitchFamily="66" charset="0"/>
              </a:rPr>
              <a:t>economia di mercato 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anose="03010101010101010101" pitchFamily="66" charset="0"/>
              </a:rPr>
              <a:t>«guidata» </a:t>
            </a:r>
            <a:r>
              <a:rPr lang="it-IT" b="1" dirty="0" smtClean="0">
                <a:latin typeface="Lucida Calligraphy" panose="03010101010101010101" pitchFamily="66" charset="0"/>
              </a:rPr>
              <a:t>e controllata </a:t>
            </a:r>
            <a:r>
              <a:rPr lang="it-IT" dirty="0" smtClean="0">
                <a:latin typeface="Lucida Calligraphy" panose="03010101010101010101" pitchFamily="66" charset="0"/>
              </a:rPr>
              <a:t>(le letture keynesiane dell’interesse pubblico. L’intervento pubblico in caso di «fallimenti del mercato». Lo Stato sociale)</a:t>
            </a:r>
          </a:p>
          <a:p>
            <a:r>
              <a:rPr lang="it-IT" dirty="0" smtClean="0">
                <a:latin typeface="Lucida Calligraphy" panose="03010101010101010101" pitchFamily="66" charset="0"/>
              </a:rPr>
              <a:t>4) </a:t>
            </a:r>
            <a:r>
              <a:rPr lang="it-IT" b="1" dirty="0" smtClean="0">
                <a:latin typeface="Lucida Calligraphy" panose="03010101010101010101" pitchFamily="66" charset="0"/>
              </a:rPr>
              <a:t>economia 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anose="03010101010101010101" pitchFamily="66" charset="0"/>
              </a:rPr>
              <a:t>di Stato o collettivista </a:t>
            </a:r>
            <a:r>
              <a:rPr lang="it-IT" dirty="0" smtClean="0">
                <a:latin typeface="Lucida Calligraphy" panose="03010101010101010101" pitchFamily="66" charset="0"/>
              </a:rPr>
              <a:t>(lo Stato </a:t>
            </a:r>
            <a:r>
              <a:rPr lang="it-IT" u="sng" dirty="0" smtClean="0">
                <a:latin typeface="Lucida Calligraphy" panose="03010101010101010101" pitchFamily="66" charset="0"/>
              </a:rPr>
              <a:t>dirige e pianifica </a:t>
            </a:r>
            <a:r>
              <a:rPr lang="it-IT" dirty="0" smtClean="0">
                <a:latin typeface="Lucida Calligraphy" panose="03010101010101010101" pitchFamily="66" charset="0"/>
              </a:rPr>
              <a:t>tutta l’attività economica. Il mercato e  la proprietà perdono diritto di cittadinanza)</a:t>
            </a:r>
            <a:endParaRPr lang="it-IT" dirty="0"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4659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</TotalTime>
  <Words>993</Words>
  <Application>Microsoft Office PowerPoint</Application>
  <PresentationFormat>Widescreen</PresentationFormat>
  <Paragraphs>72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22" baseType="lpstr">
      <vt:lpstr>Arial</vt:lpstr>
      <vt:lpstr>Bodoni MT Black</vt:lpstr>
      <vt:lpstr>Bookman Old Style</vt:lpstr>
      <vt:lpstr>Calibri</vt:lpstr>
      <vt:lpstr>Calibri Light</vt:lpstr>
      <vt:lpstr>Calisto MT</vt:lpstr>
      <vt:lpstr>Copperplate Gothic Light</vt:lpstr>
      <vt:lpstr>Courier New</vt:lpstr>
      <vt:lpstr>Elephant</vt:lpstr>
      <vt:lpstr>Lucida Calligraphy</vt:lpstr>
      <vt:lpstr>Wingdings</vt:lpstr>
      <vt:lpstr>Tema di Office</vt:lpstr>
      <vt:lpstr>Il governo pubblico dell’economia  fra Costituzione italiana  e  diritto dell’Unione europea</vt:lpstr>
      <vt:lpstr>Qualche indicazione preliminare sul corso</vt:lpstr>
      <vt:lpstr>In margine all’idea del «governo pubblico dell’economia»</vt:lpstr>
      <vt:lpstr>La questione della «Costituzione economica»</vt:lpstr>
      <vt:lpstr>La fortuna del concetto dopo la Seconda guerra mondiale</vt:lpstr>
      <vt:lpstr>Gli Stati privi di una «Costituzione economica». L’intervento in economia nei Paesi anglosassoni</vt:lpstr>
      <vt:lpstr>La «Costituzione economica» degli Stati del socialismo reale</vt:lpstr>
      <vt:lpstr>La «Costituzione economica» dell’Unione europea</vt:lpstr>
      <vt:lpstr>I rapporti Stato/mercato: un tentativo di classificazione</vt:lpstr>
      <vt:lpstr>Altre classificazioni del rapporto tra economia e poteri pubblici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Costituzione economica  e governo pubblico dell’economia</dc:title>
  <dc:creator>Raffaella Niro</dc:creator>
  <cp:lastModifiedBy>Raffaella Niro</cp:lastModifiedBy>
  <cp:revision>42</cp:revision>
  <dcterms:created xsi:type="dcterms:W3CDTF">2020-02-17T15:20:23Z</dcterms:created>
  <dcterms:modified xsi:type="dcterms:W3CDTF">2024-02-19T23:14:24Z</dcterms:modified>
</cp:coreProperties>
</file>