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57" r:id="rId6"/>
    <p:sldId id="260" r:id="rId7"/>
    <p:sldId id="258" r:id="rId8"/>
    <p:sldId id="265" r:id="rId9"/>
    <p:sldId id="259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3310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379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973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5041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376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0968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827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9689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8660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5022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0628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6FA7-2DC1-4414-B275-D061B303058C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04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 smtClean="0">
                <a:latin typeface="Bookman Old Style" panose="02050604050505020204" pitchFamily="18" charset="0"/>
              </a:rPr>
              <a:t>La tutela del lavoro</a:t>
            </a:r>
            <a:endParaRPr lang="it-IT" b="1" dirty="0">
              <a:latin typeface="Bookman Old Style" panose="02050604050505020204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Il fondamento della Repubblica</a:t>
            </a:r>
            <a:endParaRPr lang="it-IT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769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latin typeface="Baskerville Old Face" panose="02020602080505020303" pitchFamily="18" charset="0"/>
              </a:rPr>
              <a:t>Libertà, eguaglianza e lavoro</a:t>
            </a:r>
            <a:endParaRPr lang="it-IT" b="1" dirty="0">
              <a:latin typeface="Baskerville Old Face" panose="020206020805050203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>
                <a:latin typeface="Baskerville Old Face" panose="02020602080505020303" pitchFamily="18" charset="0"/>
              </a:rPr>
              <a:t>La proposta La Malfa: «</a:t>
            </a:r>
            <a:r>
              <a:rPr lang="it-IT" i="1" dirty="0" smtClean="0">
                <a:latin typeface="Baskerville Old Face" panose="02020602080505020303" pitchFamily="18" charset="0"/>
              </a:rPr>
              <a:t>La Repubblica fondata </a:t>
            </a:r>
            <a:r>
              <a:rPr lang="it-IT" i="1" u="sng" dirty="0" smtClean="0">
                <a:latin typeface="Baskerville Old Face" panose="02020602080505020303" pitchFamily="18" charset="0"/>
              </a:rPr>
              <a:t>sui diritti di libertà e sui diritti del lavoro</a:t>
            </a:r>
            <a:r>
              <a:rPr lang="it-IT" u="sng" dirty="0" smtClean="0">
                <a:latin typeface="Baskerville Old Face" panose="02020602080505020303" pitchFamily="18" charset="0"/>
              </a:rPr>
              <a:t>»</a:t>
            </a:r>
          </a:p>
          <a:p>
            <a:r>
              <a:rPr lang="it-IT" dirty="0" smtClean="0">
                <a:latin typeface="Baskerville Old Face" panose="02020602080505020303" pitchFamily="18" charset="0"/>
              </a:rPr>
              <a:t>Il fondamento di un «</a:t>
            </a:r>
            <a:r>
              <a:rPr lang="it-IT" b="1" dirty="0" smtClean="0">
                <a:latin typeface="Baskerville Old Face" panose="02020602080505020303" pitchFamily="18" charset="0"/>
              </a:rPr>
              <a:t>ordine economico nuovo</a:t>
            </a:r>
            <a:r>
              <a:rPr lang="it-IT" dirty="0" smtClean="0">
                <a:latin typeface="Baskerville Old Face" panose="02020602080505020303" pitchFamily="18" charset="0"/>
              </a:rPr>
              <a:t>» fondato sul </a:t>
            </a:r>
            <a:r>
              <a:rPr lang="it-IT" i="1" dirty="0" smtClean="0">
                <a:latin typeface="Baskerville Old Face" panose="02020602080505020303" pitchFamily="18" charset="0"/>
              </a:rPr>
              <a:t>lavoro</a:t>
            </a:r>
            <a:r>
              <a:rPr lang="it-IT" dirty="0" smtClean="0">
                <a:latin typeface="Baskerville Old Face" panose="02020602080505020303" pitchFamily="18" charset="0"/>
              </a:rPr>
              <a:t> e non sul </a:t>
            </a:r>
            <a:r>
              <a:rPr lang="it-IT" i="1" dirty="0" smtClean="0">
                <a:latin typeface="Baskerville Old Face" panose="02020602080505020303" pitchFamily="18" charset="0"/>
              </a:rPr>
              <a:t>capitale</a:t>
            </a:r>
            <a:r>
              <a:rPr lang="it-IT" dirty="0" smtClean="0">
                <a:latin typeface="Baskerville Old Face" panose="02020602080505020303" pitchFamily="18" charset="0"/>
              </a:rPr>
              <a:t> o sulla </a:t>
            </a:r>
            <a:r>
              <a:rPr lang="it-IT" i="1" dirty="0" smtClean="0">
                <a:latin typeface="Baskerville Old Face" panose="02020602080505020303" pitchFamily="18" charset="0"/>
              </a:rPr>
              <a:t>proprietà</a:t>
            </a:r>
            <a:r>
              <a:rPr lang="it-IT" dirty="0" smtClean="0">
                <a:latin typeface="Baskerville Old Face" panose="02020602080505020303" pitchFamily="18" charset="0"/>
              </a:rPr>
              <a:t>: il legame fra libertà, eguale dignità  e lavoro</a:t>
            </a:r>
          </a:p>
          <a:p>
            <a:r>
              <a:rPr lang="it-IT" dirty="0" smtClean="0">
                <a:latin typeface="Baskerville Old Face" panose="02020602080505020303" pitchFamily="18" charset="0"/>
              </a:rPr>
              <a:t>Il principio «</a:t>
            </a:r>
            <a:r>
              <a:rPr lang="it-IT" i="1" dirty="0" smtClean="0">
                <a:latin typeface="Baskerville Old Face" panose="02020602080505020303" pitchFamily="18" charset="0"/>
              </a:rPr>
              <a:t>lavorista</a:t>
            </a:r>
            <a:r>
              <a:rPr lang="it-IT" dirty="0" smtClean="0">
                <a:latin typeface="Baskerville Old Face" panose="02020602080505020303" pitchFamily="18" charset="0"/>
              </a:rPr>
              <a:t>» fra i principi fondamentali: il collegamento «</a:t>
            </a:r>
            <a:r>
              <a:rPr lang="it-IT" i="1" dirty="0" smtClean="0">
                <a:latin typeface="Baskerville Old Face" panose="02020602080505020303" pitchFamily="18" charset="0"/>
              </a:rPr>
              <a:t>virtuoso</a:t>
            </a:r>
            <a:r>
              <a:rPr lang="it-IT" dirty="0" smtClean="0">
                <a:latin typeface="Baskerville Old Face" panose="02020602080505020303" pitchFamily="18" charset="0"/>
              </a:rPr>
              <a:t>» fra art. 1 e art. 4 </a:t>
            </a:r>
            <a:r>
              <a:rPr lang="it-IT" dirty="0" err="1" smtClean="0">
                <a:latin typeface="Baskerville Old Face" panose="02020602080505020303" pitchFamily="18" charset="0"/>
              </a:rPr>
              <a:t>Cost</a:t>
            </a:r>
            <a:r>
              <a:rPr lang="it-IT" dirty="0" smtClean="0">
                <a:latin typeface="Baskerville Old Face" panose="02020602080505020303" pitchFamily="18" charset="0"/>
              </a:rPr>
              <a:t>. (dalla proprietà al lavoro: nuovi valori e nuovi soggetti sociali)</a:t>
            </a:r>
          </a:p>
          <a:p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dirty="0" smtClean="0">
                <a:latin typeface="Baskerville Old Face" panose="02020602080505020303" pitchFamily="18" charset="0"/>
              </a:rPr>
              <a:t>il collegamento </a:t>
            </a:r>
            <a:r>
              <a:rPr lang="it-IT" u="sng" dirty="0" smtClean="0">
                <a:latin typeface="Baskerville Old Face" panose="02020602080505020303" pitchFamily="18" charset="0"/>
              </a:rPr>
              <a:t>fra art. 1 </a:t>
            </a:r>
            <a:r>
              <a:rPr lang="it-IT" u="sng" dirty="0" err="1" smtClean="0">
                <a:latin typeface="Baskerville Old Face" panose="02020602080505020303" pitchFamily="18" charset="0"/>
              </a:rPr>
              <a:t>Cost</a:t>
            </a:r>
            <a:r>
              <a:rPr lang="it-IT" u="sng" dirty="0" smtClean="0">
                <a:latin typeface="Baskerville Old Face" panose="02020602080505020303" pitchFamily="18" charset="0"/>
              </a:rPr>
              <a:t>.  e gli articoli da 35 a 40 </a:t>
            </a:r>
            <a:r>
              <a:rPr lang="it-IT" u="sng" dirty="0" err="1" smtClean="0">
                <a:latin typeface="Baskerville Old Face" panose="02020602080505020303" pitchFamily="18" charset="0"/>
              </a:rPr>
              <a:t>Cost</a:t>
            </a:r>
            <a:r>
              <a:rPr lang="it-IT" u="sng" dirty="0" smtClean="0">
                <a:latin typeface="Baskerville Old Face" panose="02020602080505020303" pitchFamily="18" charset="0"/>
              </a:rPr>
              <a:t>.: la Costituzione economica e la forma di stato</a:t>
            </a:r>
          </a:p>
          <a:p>
            <a:r>
              <a:rPr lang="it-IT" u="sng" dirty="0" smtClean="0">
                <a:latin typeface="Baskerville Old Face" panose="02020602080505020303" pitchFamily="18" charset="0"/>
              </a:rPr>
              <a:t>La proposta La Pira </a:t>
            </a:r>
            <a:r>
              <a:rPr lang="it-IT" u="sng" dirty="0">
                <a:latin typeface="Baskerville Old Face" panose="02020602080505020303" pitchFamily="18" charset="0"/>
              </a:rPr>
              <a:t>di inserire </a:t>
            </a:r>
            <a:r>
              <a:rPr lang="it-IT" u="sng" dirty="0" smtClean="0">
                <a:latin typeface="Baskerville Old Face" panose="02020602080505020303" pitchFamily="18" charset="0"/>
              </a:rPr>
              <a:t>«</a:t>
            </a:r>
            <a:r>
              <a:rPr lang="it-IT" i="1" dirty="0" smtClean="0">
                <a:latin typeface="Baskerville Old Face" panose="02020602080505020303" pitchFamily="18" charset="0"/>
              </a:rPr>
              <a:t>Il </a:t>
            </a:r>
            <a:r>
              <a:rPr lang="it-IT" i="1" dirty="0">
                <a:latin typeface="Baskerville Old Face" panose="02020602080505020303" pitchFamily="18" charset="0"/>
              </a:rPr>
              <a:t>lavoro e la sua partecipazione concreta negli organismi economici sociali e politici è il fondamento della democrazia italiana».</a:t>
            </a:r>
            <a:endParaRPr lang="it-IT" i="1" dirty="0" smtClean="0"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endParaRPr lang="it-IT" u="sng" dirty="0" smtClean="0"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90389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6887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600" dirty="0" smtClean="0">
                <a:latin typeface="Bookman Old Style" panose="02050604050505020204" pitchFamily="18" charset="0"/>
              </a:rPr>
              <a:t>La questione della natura delle norme costituzionali sul lavoro e le forme di tutela</a:t>
            </a:r>
            <a:endParaRPr lang="it-IT" sz="3600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>
                <a:latin typeface="Bookman Old Style" panose="02050604050505020204" pitchFamily="18" charset="0"/>
              </a:rPr>
              <a:t>Norme programmatiche/norme precettive</a:t>
            </a:r>
          </a:p>
          <a:p>
            <a:r>
              <a:rPr lang="it-IT" dirty="0" smtClean="0">
                <a:latin typeface="Bookman Old Style" panose="02050604050505020204" pitchFamily="18" charset="0"/>
              </a:rPr>
              <a:t>Il diritto/dovere al lavoro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i="1" dirty="0" smtClean="0">
                <a:latin typeface="Bookman Old Style" panose="02050604050505020204" pitchFamily="18" charset="0"/>
              </a:rPr>
              <a:t>l’evoluzione della legislazione sulla tutela del lavoro </a:t>
            </a:r>
            <a:r>
              <a:rPr lang="it-IT" dirty="0" smtClean="0">
                <a:latin typeface="Bookman Old Style" panose="02050604050505020204" pitchFamily="18" charset="0"/>
              </a:rPr>
              <a:t>(lo Statuto dei diritti dei lavoratori e l’attuazione della Costituzione) </a:t>
            </a:r>
          </a:p>
          <a:p>
            <a:pPr marL="0" indent="0">
              <a:buNone/>
            </a:pPr>
            <a:endParaRPr lang="it-IT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it-IT" b="1" i="1" dirty="0" smtClean="0">
                <a:latin typeface="Bookman Old Style" panose="02050604050505020204" pitchFamily="18" charset="0"/>
              </a:rPr>
              <a:t>Lo scenario attuale: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Bookman Old Style" panose="02050604050505020204" pitchFamily="18" charset="0"/>
              </a:rPr>
              <a:t>Le </a:t>
            </a:r>
            <a:r>
              <a:rPr lang="it-IT" u="sng" dirty="0" smtClean="0">
                <a:latin typeface="Bookman Old Style" panose="02050604050505020204" pitchFamily="18" charset="0"/>
              </a:rPr>
              <a:t>nuove «</a:t>
            </a:r>
            <a:r>
              <a:rPr lang="it-IT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forme</a:t>
            </a:r>
            <a:r>
              <a:rPr lang="it-IT" u="sng" dirty="0" smtClean="0">
                <a:latin typeface="Bookman Old Style" panose="02050604050505020204" pitchFamily="18" charset="0"/>
              </a:rPr>
              <a:t>» del lavoro</a:t>
            </a:r>
            <a:r>
              <a:rPr lang="it-IT" dirty="0" smtClean="0">
                <a:latin typeface="Bookman Old Style" panose="02050604050505020204" pitchFamily="18" charset="0"/>
              </a:rPr>
              <a:t>: quali tutele?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Bookman Old Style" panose="02050604050505020204" pitchFamily="18" charset="0"/>
              </a:rPr>
              <a:t>La </a:t>
            </a:r>
            <a:r>
              <a:rPr lang="it-IT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sicurezza</a:t>
            </a:r>
            <a:r>
              <a:rPr lang="it-IT" u="sng" dirty="0" smtClean="0">
                <a:latin typeface="Bookman Old Style" panose="02050604050505020204" pitchFamily="18" charset="0"/>
              </a:rPr>
              <a:t> sul lavoro </a:t>
            </a:r>
            <a:r>
              <a:rPr lang="it-IT" dirty="0" smtClean="0">
                <a:latin typeface="Bookman Old Style" panose="02050604050505020204" pitchFamily="18" charset="0"/>
              </a:rPr>
              <a:t>e il dettato costituzionale</a:t>
            </a:r>
            <a:endParaRPr lang="it-IT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533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Baskerville Old Face" pitchFamily="18"/>
              </a:rPr>
              <a:t>La crisi economica e la globalizzazione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it-IT" dirty="0" smtClean="0">
                <a:solidFill>
                  <a:srgbClr val="000000"/>
                </a:solidFill>
                <a:latin typeface="Calibri" panose="020F0502020204030204" pitchFamily="34" charset="0"/>
              </a:rPr>
              <a:t>Secondo i dati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ISTAT </a:t>
            </a:r>
            <a:r>
              <a:rPr lang="it-IT" dirty="0" smtClean="0">
                <a:solidFill>
                  <a:srgbClr val="000000"/>
                </a:solidFill>
                <a:latin typeface="Calibri" panose="020F0502020204030204" pitchFamily="34" charset="0"/>
              </a:rPr>
              <a:t>dicembre 2023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: Il tasso di disoccupazione </a:t>
            </a:r>
            <a:r>
              <a:rPr lang="it-IT" dirty="0" smtClean="0">
                <a:solidFill>
                  <a:srgbClr val="000000"/>
                </a:solidFill>
                <a:latin typeface="Calibri" panose="020F0502020204030204" pitchFamily="34" charset="0"/>
              </a:rPr>
              <a:t> scende al 7,2%,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quello giovanile </a:t>
            </a:r>
            <a:r>
              <a:rPr lang="it-IT" dirty="0" smtClean="0">
                <a:solidFill>
                  <a:srgbClr val="000000"/>
                </a:solidFill>
                <a:latin typeface="Calibri" panose="020F0502020204030204" pitchFamily="34" charset="0"/>
              </a:rPr>
              <a:t>scende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al </a:t>
            </a:r>
            <a:r>
              <a:rPr lang="it-IT" dirty="0" smtClean="0">
                <a:solidFill>
                  <a:srgbClr val="000000"/>
                </a:solidFill>
                <a:latin typeface="Calibri" panose="020F0502020204030204" pitchFamily="34" charset="0"/>
              </a:rPr>
              <a:t>20,0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% </a:t>
            </a:r>
            <a:endParaRPr lang="it-IT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it-IT" dirty="0" smtClean="0">
                <a:solidFill>
                  <a:srgbClr val="000000"/>
                </a:solidFill>
                <a:latin typeface="Calibri" panose="020F0502020204030204" pitchFamily="34" charset="0"/>
              </a:rPr>
              <a:t>aumentano, però, gli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«inattivi» (donne e gli individui di età superiore ai 35 </a:t>
            </a:r>
            <a:r>
              <a:rPr lang="it-IT" dirty="0" smtClean="0">
                <a:solidFill>
                  <a:srgbClr val="000000"/>
                </a:solidFill>
                <a:latin typeface="Calibri" panose="020F0502020204030204" pitchFamily="34" charset="0"/>
              </a:rPr>
              <a:t>anni). Tasso di inattività sale al 33, 2%</a:t>
            </a:r>
            <a:endParaRPr lang="it-IT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si espande il lavoro «precario» (il caso dei precari della scuola) e il lavoro «nero</a:t>
            </a:r>
            <a:r>
              <a:rPr lang="it-IT" dirty="0" smtClean="0">
                <a:solidFill>
                  <a:srgbClr val="000000"/>
                </a:solidFill>
                <a:latin typeface="Calibri" panose="020F0502020204030204" pitchFamily="34" charset="0"/>
              </a:rPr>
              <a:t>» (sommerso o irregolare)</a:t>
            </a:r>
            <a:endParaRPr lang="it-IT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aumentano le «morti bianche» (violazione delle norme sulla </a:t>
            </a:r>
            <a:r>
              <a:rPr lang="it-IT" dirty="0" smtClean="0">
                <a:solidFill>
                  <a:srgbClr val="000000"/>
                </a:solidFill>
                <a:latin typeface="Calibri" panose="020F0502020204030204" pitchFamily="34" charset="0"/>
              </a:rPr>
              <a:t>sicurezza)      Nel 2023: 1485 morti (circa 4 al giorno); nel 2024 già 145</a:t>
            </a:r>
            <a:endParaRPr lang="it-IT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ricompare il lavoro minorile </a:t>
            </a:r>
            <a:endParaRPr lang="it-IT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si «allentano» le forme di tutela (il caso dei </a:t>
            </a:r>
            <a:r>
              <a:rPr lang="it-IT" dirty="0" err="1">
                <a:solidFill>
                  <a:srgbClr val="000000"/>
                </a:solidFill>
                <a:latin typeface="Calibri" panose="020F0502020204030204" pitchFamily="34" charset="0"/>
              </a:rPr>
              <a:t>riders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3451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3600" b="1" dirty="0" smtClean="0">
                <a:latin typeface="Bookman Old Style" panose="02050604050505020204" pitchFamily="18" charset="0"/>
              </a:rPr>
              <a:t>Art. 1 </a:t>
            </a:r>
            <a:r>
              <a:rPr lang="it-IT" sz="3600" b="1" dirty="0" err="1" smtClean="0">
                <a:latin typeface="Bookman Old Style" panose="02050604050505020204" pitchFamily="18" charset="0"/>
              </a:rPr>
              <a:t>Cost</a:t>
            </a:r>
            <a:r>
              <a:rPr lang="it-IT" sz="3600" b="1" dirty="0" smtClean="0">
                <a:latin typeface="Bookman Old Style" panose="02050604050505020204" pitchFamily="18" charset="0"/>
              </a:rPr>
              <a:t>.:  la repubblica fondata sul lavoro</a:t>
            </a:r>
            <a:r>
              <a:rPr lang="it-IT" sz="3600" dirty="0" smtClean="0">
                <a:latin typeface="Bookman Old Style" panose="02050604050505020204" pitchFamily="18" charset="0"/>
              </a:rPr>
              <a:t/>
            </a:r>
            <a:br>
              <a:rPr lang="it-IT" sz="3600" dirty="0" smtClean="0">
                <a:latin typeface="Bookman Old Style" panose="02050604050505020204" pitchFamily="18" charset="0"/>
              </a:rPr>
            </a:br>
            <a:endParaRPr lang="it-IT" sz="3600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it-IT" dirty="0" smtClean="0"/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dalla Repubblica dei «</a:t>
            </a:r>
            <a:r>
              <a:rPr lang="it-IT" i="1" dirty="0" smtClean="0">
                <a:latin typeface="Bookman Old Style" panose="02050604050505020204" pitchFamily="18" charset="0"/>
              </a:rPr>
              <a:t>lavoratori</a:t>
            </a:r>
            <a:r>
              <a:rPr lang="it-IT" dirty="0" smtClean="0">
                <a:latin typeface="Bookman Old Style" panose="02050604050505020204" pitchFamily="18" charset="0"/>
              </a:rPr>
              <a:t>» (Togliatti; Basso-Amendola) alla Repubblica fondata sul «</a:t>
            </a:r>
            <a:r>
              <a:rPr lang="it-IT" i="1" dirty="0" smtClean="0">
                <a:latin typeface="Bookman Old Style" panose="02050604050505020204" pitchFamily="18" charset="0"/>
              </a:rPr>
              <a:t>lavoro</a:t>
            </a:r>
            <a:r>
              <a:rPr lang="it-IT" dirty="0" smtClean="0">
                <a:latin typeface="Bookman Old Style" panose="02050604050505020204" pitchFamily="18" charset="0"/>
              </a:rPr>
              <a:t>» (Fanfani)(prevalenza delle forze lavoro)</a:t>
            </a:r>
            <a:endParaRPr lang="it-IT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Bookman Old Style" panose="02050604050505020204" pitchFamily="18" charset="0"/>
              </a:rPr>
              <a:t>il collegamento con l’art. 4 </a:t>
            </a:r>
            <a:r>
              <a:rPr lang="it-IT" dirty="0" err="1" smtClean="0">
                <a:latin typeface="Bookman Old Style" panose="02050604050505020204" pitchFamily="18" charset="0"/>
              </a:rPr>
              <a:t>Cost</a:t>
            </a:r>
            <a:r>
              <a:rPr lang="it-IT" dirty="0" smtClean="0">
                <a:latin typeface="Bookman Old Style" panose="02050604050505020204" pitchFamily="18" charset="0"/>
              </a:rPr>
              <a:t>. e con l’art. 35 </a:t>
            </a:r>
            <a:r>
              <a:rPr lang="it-IT" dirty="0" err="1" smtClean="0">
                <a:latin typeface="Bookman Old Style" panose="02050604050505020204" pitchFamily="18" charset="0"/>
              </a:rPr>
              <a:t>Cost</a:t>
            </a:r>
            <a:r>
              <a:rPr lang="it-IT" dirty="0" smtClean="0">
                <a:latin typeface="Bookman Old Style" panose="020506040505050202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it-IT" b="1" i="1" u="sng" dirty="0" smtClean="0">
                <a:latin typeface="Bookman Old Style" panose="02050604050505020204" pitchFamily="18" charset="0"/>
              </a:rPr>
              <a:t>Cosa impone il diritto al lavoro? Le tesi della dottrina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dirty="0">
                <a:latin typeface="Bookman Old Style" panose="02050604050505020204" pitchFamily="18" charset="0"/>
              </a:rPr>
              <a:t>Promuovere l’acquisto da parte dei lavoratori delle conoscenze e capacità necessarie per la loro migliore utilizzazione </a:t>
            </a:r>
            <a:r>
              <a:rPr lang="it-IT" dirty="0" smtClean="0">
                <a:latin typeface="Bookman Old Style" panose="02050604050505020204" pitchFamily="18" charset="0"/>
              </a:rPr>
              <a:t>lavorativa;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dirty="0">
                <a:latin typeface="Bookman Old Style" panose="02050604050505020204" pitchFamily="18" charset="0"/>
              </a:rPr>
              <a:t>f</a:t>
            </a:r>
            <a:r>
              <a:rPr lang="it-IT" dirty="0" smtClean="0">
                <a:latin typeface="Bookman Old Style" panose="02050604050505020204" pitchFamily="18" charset="0"/>
              </a:rPr>
              <a:t>acilitare </a:t>
            </a:r>
            <a:r>
              <a:rPr lang="it-IT" dirty="0">
                <a:latin typeface="Bookman Old Style" panose="02050604050505020204" pitchFamily="18" charset="0"/>
              </a:rPr>
              <a:t>l’incontro fra domanda ed </a:t>
            </a:r>
            <a:r>
              <a:rPr lang="it-IT" dirty="0" smtClean="0">
                <a:latin typeface="Bookman Old Style" panose="02050604050505020204" pitchFamily="18" charset="0"/>
              </a:rPr>
              <a:t>offerta (la questione del collocamento);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dirty="0">
                <a:latin typeface="Bookman Old Style" panose="02050604050505020204" pitchFamily="18" charset="0"/>
              </a:rPr>
              <a:t>i</a:t>
            </a:r>
            <a:r>
              <a:rPr lang="it-IT" dirty="0" smtClean="0">
                <a:latin typeface="Bookman Old Style" panose="02050604050505020204" pitchFamily="18" charset="0"/>
              </a:rPr>
              <a:t>mporre </a:t>
            </a:r>
            <a:r>
              <a:rPr lang="it-IT" dirty="0">
                <a:latin typeface="Bookman Old Style" panose="02050604050505020204" pitchFamily="18" charset="0"/>
              </a:rPr>
              <a:t>alle imprese l’assunzione di alcune aliquote di </a:t>
            </a:r>
            <a:r>
              <a:rPr lang="it-IT" dirty="0" smtClean="0">
                <a:latin typeface="Bookman Old Style" panose="02050604050505020204" pitchFamily="18" charset="0"/>
              </a:rPr>
              <a:t>lavoratori;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dirty="0">
                <a:latin typeface="Bookman Old Style" panose="02050604050505020204" pitchFamily="18" charset="0"/>
              </a:rPr>
              <a:t>a</a:t>
            </a:r>
            <a:r>
              <a:rPr lang="it-IT" dirty="0" smtClean="0">
                <a:latin typeface="Bookman Old Style" panose="02050604050505020204" pitchFamily="18" charset="0"/>
              </a:rPr>
              <a:t>ssicurare</a:t>
            </a:r>
            <a:r>
              <a:rPr lang="it-IT" dirty="0">
                <a:latin typeface="Bookman Old Style" panose="02050604050505020204" pitchFamily="18" charset="0"/>
              </a:rPr>
              <a:t>, entro certi limiti, la stabilità del posto di lavoro  </a:t>
            </a:r>
            <a:endParaRPr lang="it-IT" dirty="0" smtClean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it-IT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03096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L’art. 4 della Costituzione (e l’art. 35 </a:t>
            </a:r>
            <a:r>
              <a:rPr lang="it-IT" dirty="0" err="1" smtClean="0">
                <a:latin typeface="Bookman Old Style" panose="02050604050505020204" pitchFamily="18" charset="0"/>
              </a:rPr>
              <a:t>Cost</a:t>
            </a:r>
            <a:r>
              <a:rPr lang="it-IT" dirty="0" smtClean="0">
                <a:latin typeface="Bookman Old Style" panose="02050604050505020204" pitchFamily="18" charset="0"/>
              </a:rPr>
              <a:t>.)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SzPts val="2800"/>
              <a:buNone/>
            </a:pPr>
            <a:endParaRPr lang="it-IT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>
              <a:buSzPts val="2800"/>
              <a:buFont typeface="Wingdings" panose="05000000000000000000" pitchFamily="2" charset="2"/>
              <a:buChar char="q"/>
            </a:pP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qualche 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dubbio : </a:t>
            </a:r>
            <a:endParaRPr lang="it-IT" dirty="0"/>
          </a:p>
          <a:p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è norma </a:t>
            </a:r>
            <a:r>
              <a:rPr lang="it-IT" b="1" i="1" dirty="0">
                <a:solidFill>
                  <a:srgbClr val="000000"/>
                </a:solidFill>
                <a:latin typeface="Bookman Old Style" panose="02050604050505020204" pitchFamily="18" charset="0"/>
              </a:rPr>
              <a:t>programmatica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? 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(diritto «potenziale»).</a:t>
            </a:r>
          </a:p>
          <a:p>
            <a:pPr marL="0" indent="0">
              <a:buNone/>
            </a:pPr>
            <a:r>
              <a:rPr lang="it-IT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La tesi </a:t>
            </a:r>
            <a:r>
              <a:rPr lang="it-IT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di Mortati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: </a:t>
            </a:r>
            <a:endParaRPr lang="it-IT" dirty="0" smtClean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il diritto 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al lavoro come “garanzia di occupazione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”(obiettivo costituzionale) </a:t>
            </a:r>
            <a:endParaRPr lang="it-IT" dirty="0"/>
          </a:p>
          <a:p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quale il </a:t>
            </a:r>
            <a:r>
              <a:rPr lang="it-IT" b="1" i="1" dirty="0">
                <a:solidFill>
                  <a:srgbClr val="000000"/>
                </a:solidFill>
                <a:latin typeface="Bookman Old Style" panose="02050604050505020204" pitchFamily="18" charset="0"/>
              </a:rPr>
              <a:t>contenuto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? </a:t>
            </a:r>
            <a:endParaRPr lang="it-IT" dirty="0"/>
          </a:p>
          <a:p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delinea </a:t>
            </a:r>
            <a:r>
              <a:rPr lang="it-IT" i="1" dirty="0">
                <a:solidFill>
                  <a:srgbClr val="000000"/>
                </a:solidFill>
                <a:latin typeface="Bookman Old Style" panose="02050604050505020204" pitchFamily="18" charset="0"/>
              </a:rPr>
              <a:t>le </a:t>
            </a:r>
            <a:r>
              <a:rPr lang="it-IT" b="1" i="1" dirty="0">
                <a:solidFill>
                  <a:srgbClr val="000000"/>
                </a:solidFill>
                <a:latin typeface="Bookman Old Style" panose="02050604050505020204" pitchFamily="18" charset="0"/>
              </a:rPr>
              <a:t>forme ed i  modi 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della tutela del 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lavoro (in combinato con l’art. 35 </a:t>
            </a:r>
            <a:r>
              <a:rPr lang="it-IT" dirty="0" err="1" smtClean="0">
                <a:solidFill>
                  <a:srgbClr val="000000"/>
                </a:solidFill>
                <a:latin typeface="Bookman Old Style" panose="02050604050505020204" pitchFamily="18" charset="0"/>
              </a:rPr>
              <a:t>Cost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.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)?</a:t>
            </a:r>
            <a:endParaRPr lang="it-IT" dirty="0"/>
          </a:p>
          <a:p>
            <a:pPr marL="0" indent="0"/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(</a:t>
            </a:r>
            <a:r>
              <a:rPr lang="it-IT" dirty="0" err="1">
                <a:solidFill>
                  <a:srgbClr val="000000"/>
                </a:solidFill>
                <a:latin typeface="Bookman Old Style" panose="02050604050505020204" pitchFamily="18" charset="0"/>
              </a:rPr>
              <a:t>Sent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. n. 7 del 1966; n. 61 del 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1965)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6378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i="1" dirty="0">
                <a:latin typeface="Bookman Old Style" panose="02050604050505020204" pitchFamily="18" charset="0"/>
              </a:rPr>
              <a:t>che cosa è </a:t>
            </a:r>
            <a:r>
              <a:rPr lang="it-IT" i="1" dirty="0" smtClean="0">
                <a:latin typeface="Bookman Old Style" panose="02050604050505020204" pitchFamily="18" charset="0"/>
              </a:rPr>
              <a:t>lavoro e come viene tutelato?</a:t>
            </a:r>
            <a:r>
              <a:rPr lang="it-IT" i="1" dirty="0">
                <a:latin typeface="Bookman Old Style" panose="02050604050505020204" pitchFamily="18" charset="0"/>
              </a:rPr>
              <a:t/>
            </a:r>
            <a:br>
              <a:rPr lang="it-IT" i="1" dirty="0">
                <a:latin typeface="Bookman Old Style" panose="02050604050505020204" pitchFamily="18" charset="0"/>
              </a:rPr>
            </a:br>
            <a:endParaRPr lang="it-IT" i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it-IT" dirty="0" smtClean="0"/>
              <a:t> 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È solo </a:t>
            </a:r>
            <a:r>
              <a:rPr lang="it-IT" altLang="it-IT" sz="2400" b="1" u="sng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il lavoro subordinato o è ogni forma di </a:t>
            </a:r>
            <a:r>
              <a:rPr lang="it-IT" altLang="it-IT" sz="2400" b="1" u="sng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lavoro?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endParaRPr lang="it-IT" altLang="it-IT" sz="2400" b="1" dirty="0" smtClean="0">
              <a:solidFill>
                <a:prstClr val="black"/>
              </a:solidFill>
              <a:latin typeface="Bookman Old Style" panose="02050604050505020204" pitchFamily="18" charset="0"/>
              <a:ea typeface="Batang" pitchFamily="18" charset="-127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Quali  </a:t>
            </a:r>
            <a:r>
              <a:rPr lang="it-IT" altLang="it-IT" sz="2400" b="1" i="1" u="sng" dirty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poteri</a:t>
            </a:r>
            <a:r>
              <a:rPr lang="it-IT" altLang="it-IT" sz="2400" b="1" dirty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 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possiede il legislatore ordinario nell’attuazione del </a:t>
            </a:r>
            <a:r>
              <a:rPr lang="it-IT" altLang="it-IT" sz="2400" b="1" i="1" dirty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diritto al </a:t>
            </a:r>
            <a:r>
              <a:rPr lang="it-IT" altLang="it-IT" sz="2400" b="1" i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lavoro di </a:t>
            </a:r>
            <a:r>
              <a:rPr lang="it-IT" altLang="it-IT" sz="2400" b="1" i="1" dirty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tutti i cittadini 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? (</a:t>
            </a:r>
            <a:r>
              <a:rPr lang="it-IT" altLang="it-IT" sz="2400" b="1" dirty="0" err="1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sent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. n. 105 del 1985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)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 deriva da esso </a:t>
            </a:r>
            <a:r>
              <a:rPr lang="it-IT" altLang="it-IT" sz="2400" b="1" i="1" u="sng" dirty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l’obbligo dei pubblici poteri di una politica di piena occupazione</a:t>
            </a:r>
            <a:r>
              <a:rPr lang="it-IT" altLang="it-IT" sz="2400" b="1" i="1" u="sng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? 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(</a:t>
            </a:r>
            <a:r>
              <a:rPr lang="it-IT" altLang="it-IT" sz="2400" b="1" dirty="0" err="1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sent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. 3 del 1957; </a:t>
            </a:r>
            <a:r>
              <a:rPr lang="it-IT" altLang="it-IT" sz="2400" b="1" dirty="0" err="1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sent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. n. 45 del 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1965)</a:t>
            </a:r>
            <a:endParaRPr lang="it-IT" altLang="it-IT" sz="2400" b="1" dirty="0">
              <a:solidFill>
                <a:prstClr val="black"/>
              </a:solidFill>
              <a:latin typeface="Bookman Old Style" panose="02050604050505020204" pitchFamily="18" charset="0"/>
              <a:ea typeface="Batang" pitchFamily="18" charset="-127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quando è dovuta </a:t>
            </a:r>
            <a:r>
              <a:rPr lang="it-IT" altLang="it-IT" sz="2400" b="1" i="1" u="sng" dirty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l’indennità di disoccupazione</a:t>
            </a:r>
            <a:r>
              <a:rPr lang="it-IT" altLang="it-IT" sz="2400" b="1" i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 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(art. 38, 2° co., </a:t>
            </a:r>
            <a:r>
              <a:rPr lang="it-IT" altLang="it-IT" sz="2400" b="1" dirty="0" err="1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Cost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.)? (sentenza n. 34 del 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1960)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Sulle 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cd </a:t>
            </a:r>
            <a:r>
              <a:rPr lang="it-IT" altLang="it-IT" sz="2400" b="1" i="1" u="sng" dirty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assunzioni obbligatorie</a:t>
            </a:r>
            <a:r>
              <a:rPr lang="it-IT" altLang="it-IT" sz="2400" b="1" u="sng" dirty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 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(</a:t>
            </a:r>
            <a:r>
              <a:rPr lang="it-IT" altLang="it-IT" sz="2400" b="1" dirty="0" err="1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sent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. n. 38 del 1960) 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(sull’attuazione 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dell’art. 38 </a:t>
            </a:r>
            <a:r>
              <a:rPr lang="it-IT" altLang="it-IT" sz="2400" b="1" dirty="0" err="1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Cost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. con la legge n. 68 del 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1999 relativa al cd «inserimento  mirato» - come modificato dal d.lgs. n. 151 del 2015 - e sull’art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. 5 della direttiva CE 2000/78 sul divieto di discriminazione per la 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disabilità: condanna dell’Italia per la non corretta trasposizione della direttiva: non solo incentivi, ma obblighi)</a:t>
            </a:r>
            <a:endParaRPr lang="it-IT" altLang="it-IT" sz="2400" b="1" dirty="0" smtClean="0">
              <a:solidFill>
                <a:prstClr val="black"/>
              </a:solidFill>
              <a:latin typeface="Bookman Old Style" panose="02050604050505020204" pitchFamily="18" charset="0"/>
              <a:ea typeface="Batang" pitchFamily="18" charset="-127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endParaRPr lang="it-IT" altLang="it-IT" sz="2400" b="1" dirty="0" smtClean="0">
              <a:solidFill>
                <a:prstClr val="black"/>
              </a:solidFill>
              <a:latin typeface="Bookman Old Style" panose="02050604050505020204" pitchFamily="18" charset="0"/>
              <a:ea typeface="Batang" pitchFamily="18" charset="-127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Sull’evoluzione della disciplina del </a:t>
            </a:r>
            <a:r>
              <a:rPr lang="it-IT" altLang="it-IT" sz="2400" b="1" i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collocamento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: </a:t>
            </a:r>
            <a:r>
              <a:rPr lang="it-IT" altLang="it-IT" sz="2400" b="1" dirty="0" err="1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sent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. n. 50 del 2005 (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punti 4, 8 e 11 del Considerato in diritto) 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(in margine: dalla legge n. 264 del 1949 che definiva il monopolio pubblico nazionale degli uffici di collocamento al decentramento della riforma 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Bassanini (e «legalizzazione» del collocamento privato, previa autorizzazione), 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al regime «misto» dei Centri per l’impiego e al d.lgs. n. 276 del 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2003 – cd legge Biagi)</a:t>
            </a:r>
            <a:endParaRPr lang="it-IT" altLang="it-IT" sz="2400" b="1" dirty="0">
              <a:solidFill>
                <a:prstClr val="black"/>
              </a:solidFill>
              <a:latin typeface="Bookman Old Style" panose="02050604050505020204" pitchFamily="18" charset="0"/>
              <a:ea typeface="Batang" pitchFamily="18" charset="-127"/>
            </a:endParaRP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it-IT" altLang="it-IT" sz="2400" b="1" dirty="0">
              <a:solidFill>
                <a:prstClr val="black"/>
              </a:solidFill>
              <a:latin typeface="Bookman Old Style" panose="02050604050505020204" pitchFamily="18" charset="0"/>
              <a:ea typeface="Batang" pitchFamily="18" charset="-127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8818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smtClean="0"/>
              <a:t>Di alcune nuove misure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600" dirty="0" smtClean="0"/>
              <a:t>Sulla natura </a:t>
            </a:r>
            <a:r>
              <a:rPr lang="it-IT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duplice</a:t>
            </a:r>
            <a:r>
              <a:rPr lang="it-IT" sz="3600" dirty="0" smtClean="0"/>
              <a:t> del «</a:t>
            </a:r>
            <a:r>
              <a:rPr lang="it-IT" sz="3600" b="1" dirty="0" smtClean="0">
                <a:solidFill>
                  <a:srgbClr val="FF0000"/>
                </a:solidFill>
              </a:rPr>
              <a:t>reddito di cittadinanza</a:t>
            </a:r>
            <a:r>
              <a:rPr lang="it-IT" sz="3600" dirty="0" smtClean="0"/>
              <a:t>»: </a:t>
            </a:r>
            <a:r>
              <a:rPr lang="it-IT" sz="3600" dirty="0" err="1" smtClean="0"/>
              <a:t>sent</a:t>
            </a:r>
            <a:r>
              <a:rPr lang="it-IT" sz="3600" dirty="0" smtClean="0"/>
              <a:t>. n. 19  del 2022 </a:t>
            </a:r>
          </a:p>
          <a:p>
            <a:pPr marL="0" indent="0">
              <a:buNone/>
            </a:pPr>
            <a:r>
              <a:rPr lang="it-IT" sz="3600" u="sng" dirty="0" smtClean="0"/>
              <a:t>L’evoluzione normativa : </a:t>
            </a:r>
          </a:p>
          <a:p>
            <a:pPr marL="0" indent="0">
              <a:buNone/>
            </a:pPr>
            <a:r>
              <a:rPr lang="it-IT" sz="3600" u="sng" dirty="0" smtClean="0"/>
              <a:t>dall’art. 1 del </a:t>
            </a:r>
            <a:r>
              <a:rPr lang="it-IT" sz="3600" u="sng" dirty="0" err="1" smtClean="0"/>
              <a:t>d.l.</a:t>
            </a:r>
            <a:r>
              <a:rPr lang="it-IT" sz="3600" u="sng" dirty="0" smtClean="0"/>
              <a:t> n. 4 del 2019, alla legge di bilancio per il </a:t>
            </a:r>
            <a:r>
              <a:rPr lang="it-IT" sz="3600" u="sng" dirty="0" smtClean="0"/>
              <a:t>2023 (n. 197 del 2022) verso l’ «assegno di inclusione» e il «supporto formazione lavoro» (</a:t>
            </a:r>
            <a:r>
              <a:rPr lang="it-IT" sz="3600" u="sng" dirty="0" err="1" smtClean="0"/>
              <a:t>d.l.</a:t>
            </a:r>
            <a:r>
              <a:rPr lang="it-IT" sz="3600" u="sng" dirty="0" smtClean="0"/>
              <a:t> n. 48 del 2023)</a:t>
            </a:r>
            <a:endParaRPr lang="it-IT" sz="3600" u="sng" dirty="0"/>
          </a:p>
          <a:p>
            <a:pPr marL="0" indent="0">
              <a:buNone/>
            </a:pPr>
            <a:endParaRPr lang="it-IT" u="sng" dirty="0" smtClean="0"/>
          </a:p>
          <a:p>
            <a:pPr marL="0" indent="0">
              <a:buNone/>
            </a:pPr>
            <a:endParaRPr lang="it-IT" u="sng" dirty="0"/>
          </a:p>
          <a:p>
            <a:pPr marL="0" indent="0">
              <a:buNone/>
            </a:pPr>
            <a:endParaRPr lang="it-IT" u="sng" dirty="0"/>
          </a:p>
        </p:txBody>
      </p:sp>
    </p:spTree>
    <p:extLst>
      <p:ext uri="{BB962C8B-B14F-4D97-AF65-F5344CB8AC3E}">
        <p14:creationId xmlns:p14="http://schemas.microsoft.com/office/powerpoint/2010/main" val="538611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smtClean="0">
                <a:latin typeface="Bookman Old Style" panose="02050604050505020204" pitchFamily="18" charset="0"/>
              </a:rPr>
              <a:t>Diritto al lavoro come….</a:t>
            </a:r>
            <a:endParaRPr lang="it-IT" i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 smtClean="0">
                <a:latin typeface="Bookman Old Style" panose="02050604050505020204" pitchFamily="18" charset="0"/>
              </a:rPr>
              <a:t>diritto al «mantenimento del posto di lavoro»?</a:t>
            </a:r>
          </a:p>
          <a:p>
            <a:r>
              <a:rPr lang="it-IT" b="1" i="1" u="sng" dirty="0" err="1" smtClean="0">
                <a:solidFill>
                  <a:srgbClr val="000000"/>
                </a:solidFill>
                <a:latin typeface="Bookman Old Style" panose="02050604050505020204" pitchFamily="18" charset="0"/>
              </a:rPr>
              <a:t>sent</a:t>
            </a:r>
            <a:r>
              <a:rPr lang="it-IT" b="1" i="1" u="sng" dirty="0">
                <a:solidFill>
                  <a:srgbClr val="000000"/>
                </a:solidFill>
                <a:latin typeface="Bookman Old Style" panose="02050604050505020204" pitchFamily="18" charset="0"/>
              </a:rPr>
              <a:t>. n. 45 del 1965</a:t>
            </a:r>
          </a:p>
          <a:p>
            <a:r>
              <a:rPr lang="it-IT" u="sng" dirty="0">
                <a:solidFill>
                  <a:srgbClr val="000000"/>
                </a:solidFill>
                <a:latin typeface="Bookman Old Style" panose="02050604050505020204" pitchFamily="18" charset="0"/>
              </a:rPr>
              <a:t>Legge n. 604 del 1966 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sulla necessità di un </a:t>
            </a:r>
            <a:r>
              <a:rPr lang="it-IT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giustificato </a:t>
            </a:r>
            <a:r>
              <a:rPr lang="it-IT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motivo 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(notevole inadempimento degli obblighi contrattuali del prestatore di lavoro ovvero 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ragioni 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inerenti all'attività produttiva, all'organizzazione del lavoro e al regolare funzionamento di 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essa)</a:t>
            </a:r>
            <a:r>
              <a:rPr lang="it-IT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 </a:t>
            </a:r>
            <a:r>
              <a:rPr lang="it-IT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o di una giusta </a:t>
            </a:r>
            <a:r>
              <a:rPr lang="it-IT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causa 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(</a:t>
            </a:r>
            <a:r>
              <a:rPr lang="it-IT" dirty="0"/>
              <a:t>l'avveramento di un fatto di gravità tale da porre in crisi il rapporto fiduciario tra le datore di lavoro e </a:t>
            </a:r>
            <a:r>
              <a:rPr lang="it-IT" dirty="0" smtClean="0"/>
              <a:t>prestatore, in base alla legge)</a:t>
            </a:r>
            <a:r>
              <a:rPr lang="it-IT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 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di licenziamento (art.8)</a:t>
            </a:r>
          </a:p>
          <a:p>
            <a:pPr>
              <a:buSzPts val="3200"/>
              <a:buFont typeface="Wingdings" panose="05000000000000000000" pitchFamily="2" charset="2"/>
              <a:buChar char="ü"/>
            </a:pPr>
            <a:r>
              <a:rPr lang="it-IT" u="sng" dirty="0">
                <a:solidFill>
                  <a:srgbClr val="000000"/>
                </a:solidFill>
                <a:latin typeface="Bookman Old Style" panose="02050604050505020204" pitchFamily="18" charset="0"/>
              </a:rPr>
              <a:t>Legge n. 300 del 1970 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(lo Statuto dei lavoratori) e reintegrazione nel posto di lavoro 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(art.18</a:t>
            </a:r>
            <a:r>
              <a:rPr lang="it-IT" sz="32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)</a:t>
            </a:r>
          </a:p>
          <a:p>
            <a:pPr>
              <a:buSzPts val="3200"/>
              <a:buFont typeface="Wingdings" panose="05000000000000000000" pitchFamily="2" charset="2"/>
              <a:buChar char="ü"/>
            </a:pPr>
            <a:r>
              <a:rPr lang="it-IT" sz="3200" dirty="0">
                <a:solidFill>
                  <a:srgbClr val="000000"/>
                </a:solidFill>
                <a:latin typeface="Bookman Old Style" panose="02050604050505020204" pitchFamily="18" charset="0"/>
              </a:rPr>
              <a:t> Il licenziamento fra legge </a:t>
            </a:r>
            <a:r>
              <a:rPr lang="it-IT" sz="32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n</a:t>
            </a:r>
            <a:r>
              <a:rPr lang="it-IT" sz="3200" dirty="0">
                <a:solidFill>
                  <a:srgbClr val="000000"/>
                </a:solidFill>
                <a:latin typeface="Bookman Old Style" panose="02050604050505020204" pitchFamily="18" charset="0"/>
              </a:rPr>
              <a:t>. 604 del 1966 e statuto dei </a:t>
            </a:r>
            <a:r>
              <a:rPr lang="it-IT" sz="32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lavoratori: </a:t>
            </a:r>
            <a:r>
              <a:rPr lang="it-IT" sz="3200" i="1" u="sng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la </a:t>
            </a:r>
            <a:r>
              <a:rPr lang="it-IT" sz="3200" b="1" i="1" u="sng" dirty="0" err="1">
                <a:solidFill>
                  <a:srgbClr val="000000"/>
                </a:solidFill>
                <a:latin typeface="Bookman Old Style" panose="02050604050505020204" pitchFamily="18" charset="0"/>
              </a:rPr>
              <a:t>s</a:t>
            </a:r>
            <a:r>
              <a:rPr lang="it-IT" sz="3200" b="1" i="1" u="sng" dirty="0" err="1" smtClean="0">
                <a:solidFill>
                  <a:srgbClr val="000000"/>
                </a:solidFill>
                <a:latin typeface="Bookman Old Style" panose="02050604050505020204" pitchFamily="18" charset="0"/>
              </a:rPr>
              <a:t>ent</a:t>
            </a:r>
            <a:r>
              <a:rPr lang="it-IT" sz="3200" b="1" i="1" u="sng" dirty="0">
                <a:solidFill>
                  <a:srgbClr val="000000"/>
                </a:solidFill>
                <a:latin typeface="Bookman Old Style" panose="02050604050505020204" pitchFamily="18" charset="0"/>
              </a:rPr>
              <a:t>. n. 194 del 1970</a:t>
            </a:r>
          </a:p>
          <a:p>
            <a:pPr>
              <a:buSzPts val="3200"/>
              <a:buFont typeface="Wingdings" panose="05000000000000000000" pitchFamily="2" charset="2"/>
              <a:buChar char="ü"/>
            </a:pPr>
            <a:endParaRPr lang="it-IT" sz="3200" i="1" u="sng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it-IT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8327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1180</TotalTime>
  <Words>1025</Words>
  <Application>Microsoft Office PowerPoint</Application>
  <PresentationFormat>Widescreen</PresentationFormat>
  <Paragraphs>60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7" baseType="lpstr">
      <vt:lpstr>Arial</vt:lpstr>
      <vt:lpstr>Baskerville Old Face</vt:lpstr>
      <vt:lpstr>Batang</vt:lpstr>
      <vt:lpstr>Bookman Old Style</vt:lpstr>
      <vt:lpstr>Calibri</vt:lpstr>
      <vt:lpstr>Calibri Light</vt:lpstr>
      <vt:lpstr>Wingdings</vt:lpstr>
      <vt:lpstr>Tema di Office</vt:lpstr>
      <vt:lpstr>La tutela del lavoro</vt:lpstr>
      <vt:lpstr>Libertà, eguaglianza e lavoro</vt:lpstr>
      <vt:lpstr>La questione della natura delle norme costituzionali sul lavoro e le forme di tutela</vt:lpstr>
      <vt:lpstr>La crisi economica e la globalizzazione</vt:lpstr>
      <vt:lpstr>Art. 1 Cost.:  la repubblica fondata sul lavoro </vt:lpstr>
      <vt:lpstr> L’art. 4 della Costituzione (e l’art. 35 Cost.)</vt:lpstr>
      <vt:lpstr>che cosa è lavoro e come viene tutelato? </vt:lpstr>
      <vt:lpstr>Di alcune nuove misure</vt:lpstr>
      <vt:lpstr>Diritto al lavoro come….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tutela del lavoro</dc:title>
  <dc:creator>Raffaella Niro</dc:creator>
  <cp:lastModifiedBy>Raffaella Niro</cp:lastModifiedBy>
  <cp:revision>59</cp:revision>
  <dcterms:created xsi:type="dcterms:W3CDTF">2020-02-23T19:27:40Z</dcterms:created>
  <dcterms:modified xsi:type="dcterms:W3CDTF">2024-03-05T23:56:32Z</dcterms:modified>
</cp:coreProperties>
</file>