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5" r:id="rId7"/>
    <p:sldId id="266" r:id="rId8"/>
    <p:sldId id="267" r:id="rId9"/>
    <p:sldId id="262" r:id="rId10"/>
    <p:sldId id="268" r:id="rId11"/>
    <p:sldId id="263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35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828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33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14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409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74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322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36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7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3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07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94F27-E983-4DBC-8300-EE881FF0E9C7}" type="datetimeFigureOut">
              <a:rPr lang="it-IT" smtClean="0"/>
              <a:t>26/02/2025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37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545" y="946872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b="1" dirty="0">
                <a:solidFill>
                  <a:srgbClr val="FF0000"/>
                </a:solidFill>
                <a:latin typeface="Elephant" panose="02020904090505020303" pitchFamily="18" charset="0"/>
              </a:rPr>
              <a:t>Il </a:t>
            </a:r>
            <a:r>
              <a:rPr lang="it-IT" sz="3600" b="1" i="1" dirty="0">
                <a:solidFill>
                  <a:srgbClr val="FF0000"/>
                </a:solidFill>
                <a:latin typeface="Elephant" panose="02020904090505020303" pitchFamily="18" charset="0"/>
              </a:rPr>
              <a:t>governo pubblico dell’economia </a:t>
            </a:r>
            <a:br>
              <a:rPr lang="it-IT" sz="3600" b="1" i="1" dirty="0">
                <a:solidFill>
                  <a:srgbClr val="FF0000"/>
                </a:solidFill>
                <a:latin typeface="Elephant" panose="02020904090505020303" pitchFamily="18" charset="0"/>
              </a:rPr>
            </a:br>
            <a:r>
              <a:rPr lang="it-IT" sz="3600" b="1" dirty="0">
                <a:solidFill>
                  <a:srgbClr val="FF0000"/>
                </a:solidFill>
                <a:latin typeface="Elephant" panose="02020904090505020303" pitchFamily="18" charset="0"/>
              </a:rPr>
              <a:t>fra Costituzione italiana </a:t>
            </a:r>
            <a:br>
              <a:rPr lang="it-IT" sz="3600" b="1" dirty="0">
                <a:solidFill>
                  <a:srgbClr val="FF0000"/>
                </a:solidFill>
                <a:latin typeface="Elephant" panose="02020904090505020303" pitchFamily="18" charset="0"/>
              </a:rPr>
            </a:br>
            <a:r>
              <a:rPr lang="it-IT" sz="3600" b="1" dirty="0">
                <a:solidFill>
                  <a:srgbClr val="FF0000"/>
                </a:solidFill>
                <a:latin typeface="Elephant" panose="02020904090505020303" pitchFamily="18" charset="0"/>
              </a:rPr>
              <a:t>e </a:t>
            </a:r>
            <a:br>
              <a:rPr lang="it-IT" sz="3600" b="1" dirty="0">
                <a:solidFill>
                  <a:srgbClr val="FF0000"/>
                </a:solidFill>
                <a:latin typeface="Elephant" panose="02020904090505020303" pitchFamily="18" charset="0"/>
              </a:rPr>
            </a:br>
            <a:r>
              <a:rPr lang="it-IT" sz="3600" b="1" dirty="0">
                <a:solidFill>
                  <a:srgbClr val="FF0000"/>
                </a:solidFill>
                <a:latin typeface="Elephant" panose="02020904090505020303" pitchFamily="18" charset="0"/>
              </a:rPr>
              <a:t>diritto dell’Unione europea</a:t>
            </a:r>
            <a:endParaRPr lang="it-IT" sz="3600" b="1" dirty="0">
              <a:solidFill>
                <a:srgbClr val="00206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10427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latin typeface="Copperplate Gothic Light" panose="020E0507020206020404" pitchFamily="34" charset="0"/>
              </a:rPr>
              <a:t>Introduzione al corso</a:t>
            </a:r>
          </a:p>
          <a:p>
            <a:r>
              <a:rPr lang="it-IT" b="1" dirty="0" err="1">
                <a:latin typeface="Copperplate Gothic Light" panose="020E0507020206020404" pitchFamily="34" charset="0"/>
              </a:rPr>
              <a:t>a.a</a:t>
            </a:r>
            <a:r>
              <a:rPr lang="it-IT" b="1" dirty="0">
                <a:latin typeface="Copperplate Gothic Light" panose="020E0507020206020404" pitchFamily="34" charset="0"/>
              </a:rPr>
              <a:t>. 2025</a:t>
            </a:r>
          </a:p>
          <a:p>
            <a:r>
              <a:rPr lang="it-IT" b="1" u="sng" dirty="0">
                <a:solidFill>
                  <a:srgbClr val="FF0000"/>
                </a:solidFill>
                <a:latin typeface="Copperplate Gothic Light" panose="020E0507020206020404" pitchFamily="34" charset="0"/>
              </a:rPr>
              <a:t>le ragioni del titolo</a:t>
            </a:r>
            <a:r>
              <a:rPr lang="it-IT" b="1" dirty="0">
                <a:solidFill>
                  <a:srgbClr val="FF0000"/>
                </a:solidFill>
                <a:latin typeface="Copperplate Gothic Light" panose="020E0507020206020404" pitchFamily="34" charset="0"/>
              </a:rPr>
              <a:t/>
            </a:r>
            <a:br>
              <a:rPr lang="it-IT" b="1" dirty="0">
                <a:solidFill>
                  <a:srgbClr val="FF0000"/>
                </a:solidFill>
                <a:latin typeface="Copperplate Gothic Light" panose="020E0507020206020404" pitchFamily="34" charset="0"/>
              </a:rPr>
            </a:br>
            <a:endParaRPr lang="it-IT" b="1" dirty="0">
              <a:solidFill>
                <a:srgbClr val="FF0000"/>
              </a:solidFill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075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Rockwell" panose="02060603020205020403" pitchFamily="18" charset="0"/>
              </a:rPr>
              <a:t>Le basi del dibattito sul governo pubblico dell’economia nel ‘900</a:t>
            </a:r>
            <a:endParaRPr lang="it-IT" dirty="0">
              <a:latin typeface="Rockwell" panose="020606030202050204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John </a:t>
            </a:r>
            <a:r>
              <a:rPr lang="it-IT" dirty="0" err="1">
                <a:solidFill>
                  <a:srgbClr val="FF0000"/>
                </a:solidFill>
                <a:latin typeface="Rockwell" panose="02060603020205020403" pitchFamily="18" charset="0"/>
              </a:rPr>
              <a:t>Maynard</a:t>
            </a: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 Keynes </a:t>
            </a:r>
            <a:r>
              <a:rPr lang="it-IT" i="1" dirty="0" smtClean="0">
                <a:solidFill>
                  <a:srgbClr val="FF0000"/>
                </a:solidFill>
              </a:rPr>
              <a:t>versus 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>
                <a:solidFill>
                  <a:srgbClr val="FF0000"/>
                </a:solidFill>
                <a:latin typeface="Rockwell" panose="02060603020205020403" pitchFamily="18" charset="0"/>
              </a:rPr>
              <a:t>Friedrich von Hayek </a:t>
            </a:r>
            <a:endParaRPr lang="it-IT" dirty="0" smtClean="0">
              <a:solidFill>
                <a:srgbClr val="FF0000"/>
              </a:solidFill>
              <a:latin typeface="Rockwell" panose="02060603020205020403" pitchFamily="18" charset="0"/>
            </a:endParaRPr>
          </a:p>
          <a:p>
            <a:pPr marL="0" indent="0">
              <a:buNone/>
            </a:pPr>
            <a:endParaRPr lang="it-IT" dirty="0">
              <a:latin typeface="Rockwell" panose="02060603020205020403" pitchFamily="18" charset="0"/>
            </a:endParaRPr>
          </a:p>
          <a:p>
            <a:pPr marL="0" indent="0">
              <a:buNone/>
            </a:pPr>
            <a:r>
              <a:rPr lang="it-IT" dirty="0" smtClean="0"/>
              <a:t>la questione: spetta ai </a:t>
            </a:r>
            <a:r>
              <a:rPr lang="it-IT" dirty="0"/>
              <a:t>governi e allo </a:t>
            </a:r>
            <a:r>
              <a:rPr lang="it-IT" dirty="0" smtClean="0"/>
              <a:t>Stato </a:t>
            </a:r>
            <a:r>
              <a:rPr lang="it-IT" dirty="0"/>
              <a:t>intervenire in </a:t>
            </a:r>
            <a:r>
              <a:rPr lang="it-IT" dirty="0" smtClean="0"/>
              <a:t>economia?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Hayek </a:t>
            </a:r>
            <a:r>
              <a:rPr lang="it-IT" dirty="0"/>
              <a:t>era convinto che alterare l’“</a:t>
            </a:r>
            <a:r>
              <a:rPr lang="it-IT" i="1" dirty="0"/>
              <a:t>equilibrio” del libero mercato </a:t>
            </a:r>
            <a:r>
              <a:rPr lang="it-IT" dirty="0"/>
              <a:t>avrebbe provocato una selvaggia </a:t>
            </a:r>
            <a:r>
              <a:rPr lang="it-IT" i="1" dirty="0"/>
              <a:t>inflazione</a:t>
            </a:r>
            <a:r>
              <a:rPr lang="it-IT" dirty="0"/>
              <a:t>. </a:t>
            </a:r>
            <a:endParaRPr lang="it-IT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/>
              <a:t>Keynes </a:t>
            </a:r>
            <a:r>
              <a:rPr lang="it-IT" dirty="0"/>
              <a:t>credeva invece che per contrastare la </a:t>
            </a:r>
            <a:r>
              <a:rPr lang="it-IT" i="1" dirty="0"/>
              <a:t>disoccupazione</a:t>
            </a:r>
            <a:r>
              <a:rPr lang="it-IT" dirty="0"/>
              <a:t> di massa e favorire la crescita servisse la </a:t>
            </a:r>
            <a:r>
              <a:rPr lang="it-IT" i="1" dirty="0"/>
              <a:t>spesa pubblica</a:t>
            </a:r>
            <a:r>
              <a:rPr lang="it-IT" dirty="0"/>
              <a:t>.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8776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Lucida Calligraphy" panose="03010101010101010101" pitchFamily="66" charset="0"/>
              </a:rPr>
              <a:t>Altre classificazioni del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rapporto tra economia e poteri pubblici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«regolatore</a:t>
            </a:r>
            <a:r>
              <a:rPr lang="it-IT" dirty="0">
                <a:latin typeface="Calisto MT" panose="02040603050505030304" pitchFamily="18" charset="0"/>
              </a:rPr>
              <a:t>» (in margine all’</a:t>
            </a:r>
            <a:r>
              <a:rPr lang="it-IT" i="1" dirty="0" err="1">
                <a:latin typeface="Calisto MT" panose="02040603050505030304" pitchFamily="18" charset="0"/>
              </a:rPr>
              <a:t>amministrativizzazione</a:t>
            </a:r>
            <a:r>
              <a:rPr lang="it-IT" dirty="0">
                <a:latin typeface="Calisto MT" panose="02040603050505030304" pitchFamily="18" charset="0"/>
              </a:rPr>
              <a:t> delle regole di mercato)</a:t>
            </a:r>
          </a:p>
          <a:p>
            <a:r>
              <a:rPr lang="it-IT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«gestore» </a:t>
            </a:r>
            <a:r>
              <a:rPr lang="it-IT" dirty="0">
                <a:latin typeface="Calisto MT" panose="02040603050505030304" pitchFamily="18" charset="0"/>
              </a:rPr>
              <a:t>(</a:t>
            </a:r>
            <a:r>
              <a:rPr lang="it-IT" i="1" dirty="0">
                <a:latin typeface="Calisto MT" panose="02040603050505030304" pitchFamily="18" charset="0"/>
              </a:rPr>
              <a:t>titolarità</a:t>
            </a:r>
            <a:r>
              <a:rPr lang="it-IT" dirty="0">
                <a:latin typeface="Calisto MT" panose="02040603050505030304" pitchFamily="18" charset="0"/>
              </a:rPr>
              <a:t> pubblica di imprese nei modelli a economia di mercato controllata e guidata)</a:t>
            </a:r>
          </a:p>
          <a:p>
            <a:r>
              <a:rPr lang="it-IT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«salvatore</a:t>
            </a:r>
            <a:r>
              <a:rPr lang="it-IT" dirty="0">
                <a:latin typeface="Calisto MT" panose="02040603050505030304" pitchFamily="18" charset="0"/>
              </a:rPr>
              <a:t>» (per i «</a:t>
            </a:r>
            <a:r>
              <a:rPr lang="it-IT" i="1" dirty="0">
                <a:latin typeface="Calisto MT" panose="02040603050505030304" pitchFamily="18" charset="0"/>
              </a:rPr>
              <a:t>salvataggi</a:t>
            </a:r>
            <a:r>
              <a:rPr lang="it-IT" dirty="0">
                <a:latin typeface="Calisto MT" panose="02040603050505030304" pitchFamily="18" charset="0"/>
              </a:rPr>
              <a:t>» pubblici di imprese durante la crisi)</a:t>
            </a:r>
          </a:p>
          <a:p>
            <a:r>
              <a:rPr lang="it-IT" u="sng" dirty="0">
                <a:latin typeface="Calisto MT" panose="02040603050505030304" pitchFamily="18" charset="0"/>
              </a:rPr>
              <a:t>Lo </a:t>
            </a:r>
            <a:r>
              <a:rPr lang="it-IT" b="1" u="sng" dirty="0">
                <a:latin typeface="Calisto MT" panose="02040603050505030304" pitchFamily="18" charset="0"/>
              </a:rPr>
              <a:t>Stato «garante</a:t>
            </a:r>
            <a:r>
              <a:rPr lang="it-IT" b="1" dirty="0">
                <a:latin typeface="Calisto MT" panose="02040603050505030304" pitchFamily="18" charset="0"/>
              </a:rPr>
              <a:t>» </a:t>
            </a:r>
            <a:r>
              <a:rPr lang="it-IT" dirty="0">
                <a:latin typeface="Calisto MT" panose="02040603050505030304" pitchFamily="18" charset="0"/>
              </a:rPr>
              <a:t>(</a:t>
            </a:r>
            <a:r>
              <a:rPr lang="it-IT" i="1" dirty="0">
                <a:latin typeface="Calisto MT" panose="02040603050505030304" pitchFamily="18" charset="0"/>
              </a:rPr>
              <a:t>regola i mercati</a:t>
            </a:r>
            <a:r>
              <a:rPr lang="it-IT" dirty="0">
                <a:latin typeface="Calisto MT" panose="02040603050505030304" pitchFamily="18" charset="0"/>
              </a:rPr>
              <a:t>, garantisce la concorrenza, protegge consumatori e utenti dai fallimenti del mercato)</a:t>
            </a:r>
          </a:p>
        </p:txBody>
      </p:sp>
    </p:spTree>
    <p:extLst>
      <p:ext uri="{BB962C8B-B14F-4D97-AF65-F5344CB8AC3E}">
        <p14:creationId xmlns:p14="http://schemas.microsoft.com/office/powerpoint/2010/main" val="413955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Lucida Calligraphy" panose="03010101010101010101" pitchFamily="66" charset="0"/>
              </a:rPr>
              <a:t>Qualche indicazione preliminare sul corso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/>
              <a:t> </a:t>
            </a:r>
            <a:r>
              <a:rPr lang="it-IT" dirty="0">
                <a:latin typeface="Calisto MT" panose="02040603050505030304" pitchFamily="18" charset="0"/>
              </a:rPr>
              <a:t>un corso con un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andamento «seminariale</a:t>
            </a:r>
            <a:r>
              <a:rPr lang="it-IT" dirty="0">
                <a:latin typeface="Calisto MT" panose="0204060305050503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l’esame  e la discussione comune di </a:t>
            </a:r>
            <a:r>
              <a:rPr lang="it-IT" u="sng" dirty="0">
                <a:latin typeface="Calisto MT" panose="02040603050505030304" pitchFamily="18" charset="0"/>
              </a:rPr>
              <a:t>testi, di leggi, di sentenze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l’analisi di </a:t>
            </a:r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«casi» di rilevante attualità </a:t>
            </a:r>
            <a:r>
              <a:rPr lang="it-IT" dirty="0">
                <a:latin typeface="Calisto MT" panose="02040603050505030304" pitchFamily="18" charset="0"/>
              </a:rPr>
              <a:t>(il caso ITA, il caso dell’Ilva, la tutela dei «</a:t>
            </a:r>
            <a:r>
              <a:rPr lang="it-IT" dirty="0" err="1">
                <a:latin typeface="Calisto MT" panose="02040603050505030304" pitchFamily="18" charset="0"/>
              </a:rPr>
              <a:t>riders</a:t>
            </a:r>
            <a:r>
              <a:rPr lang="it-IT" dirty="0">
                <a:latin typeface="Calisto MT" panose="02040603050505030304" pitchFamily="18" charset="0"/>
              </a:rPr>
              <a:t>», i casi </a:t>
            </a:r>
            <a:r>
              <a:rPr lang="it-IT" dirty="0" err="1">
                <a:latin typeface="Calisto MT" panose="02040603050505030304" pitchFamily="18" charset="0"/>
              </a:rPr>
              <a:t>Facebook</a:t>
            </a:r>
            <a:r>
              <a:rPr lang="it-IT" dirty="0">
                <a:latin typeface="Calisto MT" panose="02040603050505030304" pitchFamily="18" charset="0"/>
              </a:rPr>
              <a:t>, Google e Amazon, il potere delle piattaforme digitali, l’incidenza dell’IA sui rapporti economici)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il dibattito sulle </a:t>
            </a:r>
            <a:r>
              <a:rPr lang="it-IT" b="1" dirty="0">
                <a:latin typeface="Calisto MT" panose="02040603050505030304" pitchFamily="18" charset="0"/>
              </a:rPr>
              <a:t>grandi questioni della politica economica</a:t>
            </a:r>
            <a:r>
              <a:rPr lang="it-IT" dirty="0">
                <a:latin typeface="Calisto MT" panose="02040603050505030304" pitchFamily="18" charset="0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Il PNRR – Piano Nazionale di Ripresa e Resilienza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Il dibattito sulla </a:t>
            </a:r>
            <a:r>
              <a:rPr lang="it-IT" i="1" dirty="0">
                <a:latin typeface="Calisto MT" panose="02040603050505030304" pitchFamily="18" charset="0"/>
              </a:rPr>
              <a:t>ridefinizione del cd Patto di stabilità</a:t>
            </a:r>
            <a:r>
              <a:rPr lang="it-IT" dirty="0">
                <a:latin typeface="Calisto MT" panose="02040603050505030304" pitchFamily="18" charset="0"/>
              </a:rPr>
              <a:t>, sulla (mancata) ratifica del MES (cd Fondo Salva Stati)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il lavoro «che cambia» e le questioni della </a:t>
            </a:r>
            <a:r>
              <a:rPr lang="it-IT" i="1" dirty="0">
                <a:latin typeface="Calisto MT" panose="02040603050505030304" pitchFamily="18" charset="0"/>
              </a:rPr>
              <a:t>tutela del lavoro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La questione del salario minimo</a:t>
            </a:r>
          </a:p>
          <a:p>
            <a:pPr marL="0" indent="0">
              <a:buNone/>
            </a:pPr>
            <a:endParaRPr lang="it-IT" dirty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t-IT" b="1" dirty="0">
                <a:latin typeface="Calisto MT" panose="02040603050505030304" pitchFamily="18" charset="0"/>
              </a:rPr>
              <a:t>l’esame delle «istituzioni» dell’economia</a:t>
            </a:r>
            <a:r>
              <a:rPr lang="it-IT" dirty="0">
                <a:latin typeface="Calisto MT" panose="02040603050505030304" pitchFamily="18" charset="0"/>
              </a:rPr>
              <a:t>, fra ordinamento nazionale e ordinamento europeo (chi decide che cosa?)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511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dirty="0">
                <a:latin typeface="Elephant" panose="02020904090505020303" pitchFamily="18" charset="0"/>
              </a:rPr>
              <a:t>In margine all’idea del «governo pubblico dell’economia</a:t>
            </a:r>
            <a:r>
              <a:rPr lang="it-IT" dirty="0">
                <a:latin typeface="Elephant" panose="02020904090505020303" pitchFamily="18" charset="0"/>
              </a:rPr>
              <a:t>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b="1" u="sng" dirty="0">
                <a:solidFill>
                  <a:srgbClr val="FF0000"/>
                </a:solidFill>
                <a:latin typeface="Lucida Calligraphy" panose="03010101010101010101" pitchFamily="66" charset="0"/>
              </a:rPr>
              <a:t>le domande di base:</a:t>
            </a: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r>
              <a:rPr lang="it-IT" dirty="0">
                <a:latin typeface="Lucida Calligraphy" panose="03010101010101010101" pitchFamily="66" charset="0"/>
              </a:rPr>
              <a:t>Chi </a:t>
            </a:r>
            <a:r>
              <a:rPr lang="it-IT" b="1" dirty="0">
                <a:latin typeface="Lucida Calligraphy" panose="03010101010101010101" pitchFamily="66" charset="0"/>
              </a:rPr>
              <a:t>governa</a:t>
            </a:r>
            <a:r>
              <a:rPr lang="it-IT" dirty="0">
                <a:latin typeface="Lucida Calligraphy" panose="03010101010101010101" pitchFamily="66" charset="0"/>
              </a:rPr>
              <a:t> l’economia? </a:t>
            </a:r>
          </a:p>
          <a:p>
            <a:pPr marL="0" indent="0">
              <a:buNone/>
            </a:pPr>
            <a:r>
              <a:rPr lang="it-IT" dirty="0">
                <a:latin typeface="Lucida Calligraphy" panose="03010101010101010101" pitchFamily="66" charset="0"/>
              </a:rPr>
              <a:t>Lo </a:t>
            </a:r>
            <a:r>
              <a:rPr lang="it-IT" b="1" dirty="0">
                <a:latin typeface="Lucida Calligraphy" panose="03010101010101010101" pitchFamily="66" charset="0"/>
              </a:rPr>
              <a:t>Stato</a:t>
            </a:r>
            <a:r>
              <a:rPr lang="it-IT" dirty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b="1" dirty="0">
                <a:latin typeface="Lucida Calligraphy" panose="03010101010101010101" pitchFamily="66" charset="0"/>
              </a:rPr>
              <a:t>L’Unione europea</a:t>
            </a:r>
            <a:r>
              <a:rPr lang="it-IT" dirty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dirty="0">
                <a:latin typeface="Lucida Calligraphy" panose="03010101010101010101" pitchFamily="66" charset="0"/>
              </a:rPr>
              <a:t>Il </a:t>
            </a:r>
            <a:r>
              <a:rPr lang="it-IT" b="1" dirty="0">
                <a:latin typeface="Lucida Calligraphy" panose="03010101010101010101" pitchFamily="66" charset="0"/>
              </a:rPr>
              <a:t>Fondo monetario internazionale</a:t>
            </a:r>
            <a:r>
              <a:rPr lang="it-IT" dirty="0">
                <a:latin typeface="Lucida Calligraphy" panose="03010101010101010101" pitchFamily="66" charset="0"/>
              </a:rPr>
              <a:t>? </a:t>
            </a:r>
          </a:p>
          <a:p>
            <a:pPr marL="0" indent="0">
              <a:buNone/>
            </a:pPr>
            <a:r>
              <a:rPr lang="it-IT" dirty="0">
                <a:latin typeface="Lucida Calligraphy" panose="03010101010101010101" pitchFamily="66" charset="0"/>
              </a:rPr>
              <a:t>Il «</a:t>
            </a:r>
            <a:r>
              <a:rPr lang="it-IT" b="1" dirty="0">
                <a:latin typeface="Lucida Calligraphy" panose="03010101010101010101" pitchFamily="66" charset="0"/>
              </a:rPr>
              <a:t>mercato</a:t>
            </a:r>
            <a:r>
              <a:rPr lang="it-IT" dirty="0">
                <a:latin typeface="Lucida Calligraphy" panose="03010101010101010101" pitchFamily="66" charset="0"/>
              </a:rPr>
              <a:t>»?</a:t>
            </a:r>
          </a:p>
          <a:p>
            <a:pPr marL="0" indent="0">
              <a:buNone/>
            </a:pP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r>
              <a:rPr lang="it-IT" dirty="0">
                <a:solidFill>
                  <a:srgbClr val="FF0000"/>
                </a:solidFill>
                <a:latin typeface="Lucida Calligraphy" panose="03010101010101010101" pitchFamily="66" charset="0"/>
              </a:rPr>
              <a:t>E’ possibile un «</a:t>
            </a:r>
            <a:r>
              <a:rPr lang="it-IT" b="1" u="sng" dirty="0">
                <a:solidFill>
                  <a:srgbClr val="FF0000"/>
                </a:solidFill>
                <a:latin typeface="Lucida Calligraphy" panose="03010101010101010101" pitchFamily="66" charset="0"/>
              </a:rPr>
              <a:t>governo pubblico dell’economia</a:t>
            </a:r>
            <a:r>
              <a:rPr lang="it-IT" u="sng" dirty="0">
                <a:solidFill>
                  <a:srgbClr val="FF0000"/>
                </a:solidFill>
                <a:latin typeface="Lucida Calligraphy" panose="03010101010101010101" pitchFamily="66" charset="0"/>
              </a:rPr>
              <a:t>» disgiunto dal governo pubblico della società</a:t>
            </a:r>
            <a:r>
              <a:rPr lang="it-IT" dirty="0">
                <a:solidFill>
                  <a:srgbClr val="FF0000"/>
                </a:solidFill>
                <a:latin typeface="Lucida Calligraphy" panose="03010101010101010101" pitchFamily="66" charset="0"/>
              </a:rPr>
              <a:t>?</a:t>
            </a: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58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questione della «Costituzione economica»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La 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valenza «descrittiva» della formula </a:t>
            </a:r>
            <a:r>
              <a:rPr lang="it-IT" dirty="0">
                <a:latin typeface="Bookman Old Style" panose="02050604050505020204" pitchFamily="18" charset="0"/>
              </a:rPr>
              <a:t>(tutte le norme della Costituzione inerenti ai rapporti economici)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>
                <a:latin typeface="Bookman Old Style" panose="02050604050505020204" pitchFamily="18" charset="0"/>
              </a:rPr>
              <a:t>Alle </a:t>
            </a:r>
            <a:r>
              <a:rPr lang="it-IT" dirty="0">
                <a:solidFill>
                  <a:srgbClr val="FF0000"/>
                </a:solidFill>
                <a:latin typeface="Bookman Old Style" panose="02050604050505020204" pitchFamily="18" charset="0"/>
              </a:rPr>
              <a:t>origini della nozione «prescrittiva</a:t>
            </a:r>
            <a:r>
              <a:rPr lang="it-IT" dirty="0">
                <a:latin typeface="Bookman Old Style" panose="02050604050505020204" pitchFamily="18" charset="0"/>
              </a:rPr>
              <a:t>»: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La dottrina </a:t>
            </a:r>
            <a:r>
              <a:rPr lang="it-IT" dirty="0" err="1">
                <a:latin typeface="Bookman Old Style" panose="02050604050505020204" pitchFamily="18" charset="0"/>
              </a:rPr>
              <a:t>giuspubblicistica</a:t>
            </a:r>
            <a:r>
              <a:rPr lang="it-IT" dirty="0">
                <a:latin typeface="Bookman Old Style" panose="02050604050505020204" pitchFamily="18" charset="0"/>
              </a:rPr>
              <a:t> tedesca del primo dopoguerra:</a:t>
            </a:r>
          </a:p>
          <a:p>
            <a:pPr marL="0" indent="0">
              <a:buNone/>
            </a:pPr>
            <a:r>
              <a:rPr lang="it-IT" i="1" dirty="0">
                <a:latin typeface="Bookman Old Style" panose="02050604050505020204" pitchFamily="18" charset="0"/>
              </a:rPr>
              <a:t>In margine alla </a:t>
            </a:r>
            <a:r>
              <a:rPr lang="it-IT" b="1" i="1" dirty="0">
                <a:latin typeface="Bookman Old Style" panose="02050604050505020204" pitchFamily="18" charset="0"/>
              </a:rPr>
              <a:t>Costituzione di Weimar </a:t>
            </a:r>
            <a:r>
              <a:rPr lang="it-IT" i="1" dirty="0">
                <a:latin typeface="Bookman Old Style" panose="02050604050505020204" pitchFamily="18" charset="0"/>
              </a:rPr>
              <a:t>(tutto il Capo V dedicato alla «</a:t>
            </a:r>
            <a:r>
              <a:rPr lang="it-IT" i="1" u="sng" dirty="0">
                <a:latin typeface="Bookman Old Style" panose="02050604050505020204" pitchFamily="18" charset="0"/>
              </a:rPr>
              <a:t>vita economica</a:t>
            </a:r>
            <a:r>
              <a:rPr lang="it-IT" i="1" dirty="0">
                <a:latin typeface="Bookman Old Style" panose="02050604050505020204" pitchFamily="18" charset="0"/>
              </a:rPr>
              <a:t>» : artt. 151-165)         il legame con lo «Stato sociale»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La Costituzione economica è </a:t>
            </a:r>
            <a:r>
              <a:rPr lang="it-IT" i="1" dirty="0">
                <a:latin typeface="Bookman Old Style" panose="02050604050505020204" pitchFamily="18" charset="0"/>
              </a:rPr>
              <a:t>l’ordinamento della vita economica (proprie regole e valori)          scuola </a:t>
            </a:r>
            <a:r>
              <a:rPr lang="it-IT" b="1" i="1" dirty="0">
                <a:latin typeface="Bookman Old Style" panose="02050604050505020204" pitchFamily="18" charset="0"/>
              </a:rPr>
              <a:t>fisiocratica </a:t>
            </a:r>
            <a:r>
              <a:rPr lang="it-IT" i="1" dirty="0">
                <a:latin typeface="Bookman Old Style" panose="02050604050505020204" pitchFamily="18" charset="0"/>
              </a:rPr>
              <a:t>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>
                <a:latin typeface="Bookman Old Style" panose="02050604050505020204" pitchFamily="18" charset="0"/>
              </a:rPr>
              <a:t>La tesi di </a:t>
            </a:r>
            <a:r>
              <a:rPr lang="it-IT" b="1" dirty="0">
                <a:latin typeface="Bookman Old Style" panose="02050604050505020204" pitchFamily="18" charset="0"/>
              </a:rPr>
              <a:t>Carl Schmitt</a:t>
            </a:r>
            <a:r>
              <a:rPr lang="it-IT" i="1" dirty="0">
                <a:latin typeface="Bookman Old Style" panose="02050604050505020204" pitchFamily="18" charset="0"/>
              </a:rPr>
              <a:t>: una Costituzione che contenga una Costituzione economica, da essa autonoma e distinta, sarebbe una «formazione di fantastica mostruosità»       </a:t>
            </a:r>
          </a:p>
        </p:txBody>
      </p:sp>
      <p:sp>
        <p:nvSpPr>
          <p:cNvPr id="4" name="Freccia a destra 3"/>
          <p:cNvSpPr/>
          <p:nvPr/>
        </p:nvSpPr>
        <p:spPr>
          <a:xfrm>
            <a:off x="8306602" y="3647975"/>
            <a:ext cx="500514" cy="2117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6679933" y="4591251"/>
            <a:ext cx="616016" cy="231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02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Calisto MT" panose="02040603050505030304" pitchFamily="18" charset="0"/>
              </a:rPr>
              <a:t>La fortuna del concetto dopo la Seconda guerra mondiale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sz="3800" b="1" u="sng" dirty="0">
                <a:latin typeface="Calisto MT" panose="02040603050505030304" pitchFamily="18" charset="0"/>
              </a:rPr>
              <a:t>La diffusione del modello dello </a:t>
            </a:r>
            <a:r>
              <a:rPr lang="it-IT" sz="3800" b="1" i="1" u="sng" dirty="0">
                <a:latin typeface="Bodoni MT Black" panose="02070A03080606020203" pitchFamily="18" charset="0"/>
              </a:rPr>
              <a:t>Stato sociale </a:t>
            </a:r>
            <a:r>
              <a:rPr lang="it-IT" sz="3800" b="1" u="sng" dirty="0">
                <a:latin typeface="Calisto MT" panose="02040603050505030304" pitchFamily="18" charset="0"/>
              </a:rPr>
              <a:t>nei paesi dell’Europa occidentale con </a:t>
            </a:r>
            <a:r>
              <a:rPr lang="it-IT" sz="3800" b="1" i="1" u="sng" dirty="0">
                <a:latin typeface="Bodoni MT Black" panose="02070A03080606020203" pitchFamily="18" charset="0"/>
              </a:rPr>
              <a:t>Costituzioni rigide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>
                <a:latin typeface="Calisto MT" panose="02040603050505030304" pitchFamily="18" charset="0"/>
              </a:rPr>
              <a:t>Costituzioni francesi </a:t>
            </a:r>
            <a:r>
              <a:rPr lang="it-IT" dirty="0">
                <a:latin typeface="Calisto MT" panose="02040603050505030304" pitchFamily="18" charset="0"/>
              </a:rPr>
              <a:t>(1946 e 1958): espressa qualificazione dello Stato come «sociale» (art.1 e poi art. 2); previsione di principi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quali diritto-dovere al lavoro</a:t>
            </a:r>
            <a:r>
              <a:rPr lang="it-IT" dirty="0">
                <a:latin typeface="Calisto MT" panose="02040603050505030304" pitchFamily="18" charset="0"/>
              </a:rPr>
              <a:t>,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la partecipazione dei lavoratori alla determinazione delle condizioni di lavoro e di gestione delle imprese</a:t>
            </a:r>
            <a:r>
              <a:rPr lang="it-IT" dirty="0">
                <a:latin typeface="Calisto MT" panose="02040603050505030304" pitchFamily="18" charset="0"/>
              </a:rPr>
              <a:t>, collettivizzazione delle imprese di servizio pubblico nazionale,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tutela della salute e della sicurezza </a:t>
            </a:r>
            <a:r>
              <a:rPr lang="it-IT" dirty="0">
                <a:latin typeface="Calisto MT" panose="02040603050505030304" pitchFamily="18" charset="0"/>
              </a:rPr>
              <a:t>etc. (Preambolo)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>
                <a:latin typeface="Calisto MT" panose="02040603050505030304" pitchFamily="18" charset="0"/>
              </a:rPr>
              <a:t>Legge Fondamentale della Repubblica federale tedesca </a:t>
            </a:r>
            <a:r>
              <a:rPr lang="it-IT" i="1" dirty="0">
                <a:latin typeface="Calisto MT" panose="02040603050505030304" pitchFamily="18" charset="0"/>
              </a:rPr>
              <a:t>(</a:t>
            </a:r>
            <a:r>
              <a:rPr lang="it-IT" dirty="0">
                <a:latin typeface="Calisto MT" panose="02040603050505030304" pitchFamily="18" charset="0"/>
              </a:rPr>
              <a:t>1949): qualificazione dello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Stato come «sociale</a:t>
            </a:r>
            <a:r>
              <a:rPr lang="it-IT" dirty="0">
                <a:latin typeface="Calisto MT" panose="02040603050505030304" pitchFamily="18" charset="0"/>
              </a:rPr>
              <a:t>»; principi di intervento pubblico nell’economica (ad es.: funzione sociale della proprietà; possibilità di nazionalizzazione della proprietà terriera etc.)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>
                <a:latin typeface="Calisto MT" panose="02040603050505030304" pitchFamily="18" charset="0"/>
              </a:rPr>
              <a:t>Costituzione greca </a:t>
            </a:r>
            <a:r>
              <a:rPr lang="it-IT" dirty="0">
                <a:latin typeface="Calisto MT" panose="02040603050505030304" pitchFamily="18" charset="0"/>
              </a:rPr>
              <a:t>(1978): la seconda parte è dedicata ai «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diritti sociali</a:t>
            </a:r>
            <a:r>
              <a:rPr lang="it-IT" dirty="0">
                <a:latin typeface="Calisto MT" panose="0204060305050503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u="sng" dirty="0">
                <a:latin typeface="Calisto MT" panose="02040603050505030304" pitchFamily="18" charset="0"/>
              </a:rPr>
              <a:t> </a:t>
            </a:r>
            <a:r>
              <a:rPr lang="it-IT" b="1" i="1" u="sng" dirty="0">
                <a:latin typeface="Calisto MT" panose="02040603050505030304" pitchFamily="18" charset="0"/>
              </a:rPr>
              <a:t>Costituzione portoghese </a:t>
            </a:r>
            <a:r>
              <a:rPr lang="it-IT" dirty="0">
                <a:latin typeface="Calisto MT" panose="02040603050505030304" pitchFamily="18" charset="0"/>
              </a:rPr>
              <a:t>(1976): ampio spazio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ai diritti sociali ed economici </a:t>
            </a:r>
            <a:r>
              <a:rPr lang="it-IT" dirty="0">
                <a:latin typeface="Calisto MT" panose="02040603050505030304" pitchFamily="18" charset="0"/>
              </a:rPr>
              <a:t>e all’organizzazione economica.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>
                <a:latin typeface="Calisto MT" panose="02040603050505030304" pitchFamily="18" charset="0"/>
              </a:rPr>
              <a:t>Costituzione spagnola </a:t>
            </a:r>
            <a:r>
              <a:rPr lang="it-IT" dirty="0">
                <a:latin typeface="Calisto MT" panose="02040603050505030304" pitchFamily="18" charset="0"/>
              </a:rPr>
              <a:t>(1978): la Spagna è </a:t>
            </a:r>
            <a:r>
              <a:rPr lang="it-IT" b="1" dirty="0">
                <a:solidFill>
                  <a:srgbClr val="FF0000"/>
                </a:solidFill>
                <a:latin typeface="Calisto MT" panose="02040603050505030304" pitchFamily="18" charset="0"/>
              </a:rPr>
              <a:t>Stato «sociale</a:t>
            </a:r>
            <a:r>
              <a:rPr lang="it-IT" dirty="0">
                <a:latin typeface="Calisto MT" panose="02040603050505030304" pitchFamily="18" charset="0"/>
              </a:rPr>
              <a:t>» (art. 1, comma 1); numerose norme dedicate alla tutela del lavoro, alla proprietà e all’impresa, alla pianificazione finalizzata ad obiettivi di eguaglianza sociale.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>
                <a:latin typeface="Calisto MT" panose="02040603050505030304" pitchFamily="18" charset="0"/>
              </a:rPr>
              <a:t>Costituzione italiana   </a:t>
            </a:r>
            <a:r>
              <a:rPr lang="it-IT" b="1" i="1" dirty="0">
                <a:latin typeface="Calisto MT" panose="02040603050505030304" pitchFamily="18" charset="0"/>
              </a:rPr>
              <a:t>                     </a:t>
            </a:r>
            <a:r>
              <a:rPr lang="it-IT" b="1" i="1" u="sng" dirty="0">
                <a:latin typeface="Calisto MT" panose="02040603050505030304" pitchFamily="18" charset="0"/>
              </a:rPr>
              <a:t>rinvio </a:t>
            </a:r>
          </a:p>
          <a:p>
            <a:pPr marL="0" indent="0">
              <a:buNone/>
            </a:pPr>
            <a:endParaRPr lang="it-IT" dirty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it-IT" dirty="0">
              <a:latin typeface="Calisto MT" panose="020406030505050303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330341" y="5486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5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>
                <a:latin typeface="Bookman Old Style" panose="02050604050505020204" pitchFamily="18" charset="0"/>
              </a:rPr>
              <a:t>Gli Stati privi di una «Costituzione economica». </a:t>
            </a:r>
            <a:r>
              <a:rPr lang="it-IT" sz="2800" dirty="0">
                <a:latin typeface="Bookman Old Style" panose="02050604050505020204" pitchFamily="18" charset="0"/>
              </a:rPr>
              <a:t>L’intervento in economia nei Paesi anglosassoni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/>
              <a:t> </a:t>
            </a:r>
            <a:r>
              <a:rPr lang="it-IT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il Regno Unito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l’assenza della Costituzione scritta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 alternarsi di </a:t>
            </a:r>
            <a:r>
              <a:rPr lang="it-IT" b="1" i="1" dirty="0">
                <a:latin typeface="Bookman Old Style" panose="02050604050505020204" pitchFamily="18" charset="0"/>
              </a:rPr>
              <a:t>politiche interventistiche o liberistiche </a:t>
            </a:r>
            <a:r>
              <a:rPr lang="it-IT" dirty="0">
                <a:latin typeface="Bookman Old Style" panose="02050604050505020204" pitchFamily="18" charset="0"/>
              </a:rPr>
              <a:t>connesse ai governi in carica (dalle nazionalizzazioni di importanti settori economici del secondo dopoguerra alla svolta </a:t>
            </a:r>
            <a:r>
              <a:rPr lang="it-IT" dirty="0" err="1">
                <a:latin typeface="Bookman Old Style" panose="02050604050505020204" pitchFamily="18" charset="0"/>
              </a:rPr>
              <a:t>tacheriana</a:t>
            </a:r>
            <a:r>
              <a:rPr lang="it-IT" dirty="0">
                <a:latin typeface="Bookman Old Style" panose="02050604050505020204" pitchFamily="18" charset="0"/>
              </a:rPr>
              <a:t> liberista alle politiche sociali di Blair alle scelte conservatrici di Teresa </a:t>
            </a:r>
            <a:r>
              <a:rPr lang="it-IT" dirty="0" err="1">
                <a:latin typeface="Bookman Old Style" panose="02050604050505020204" pitchFamily="18" charset="0"/>
              </a:rPr>
              <a:t>May</a:t>
            </a:r>
            <a:r>
              <a:rPr lang="it-IT" dirty="0">
                <a:latin typeface="Bookman Old Style" panose="02050604050505020204" pitchFamily="18" charset="0"/>
              </a:rPr>
              <a:t> e Johnson)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b="1" u="sng" dirty="0">
                <a:solidFill>
                  <a:srgbClr val="FF0000"/>
                </a:solidFill>
                <a:latin typeface="Bookman Old Style" panose="02050604050505020204" pitchFamily="18" charset="0"/>
              </a:rPr>
              <a:t>USA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Costituzione breve e risalente al periodo liberale classico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alternarsi di politiche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interventistiche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o </a:t>
            </a:r>
            <a:r>
              <a:rPr lang="it-IT" b="1" i="1" dirty="0">
                <a:solidFill>
                  <a:srgbClr val="000000"/>
                </a:solidFill>
                <a:latin typeface="Bookman Old Style" panose="02050604050505020204" pitchFamily="18" charset="0"/>
              </a:rPr>
              <a:t>liberistiche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 connesse ai governi in carica (dal New Deal di Roosevelt alle politiche conservatrici di Reagan, all’avvio di politiche sociali e di aiuto alle imprese di Obama, alle politiche  neoliberiste di Trump, ai recenti interventi anche per la pandemia di </a:t>
            </a:r>
            <a:r>
              <a:rPr lang="it-IT" dirty="0" err="1">
                <a:solidFill>
                  <a:srgbClr val="000000"/>
                </a:solidFill>
                <a:latin typeface="Bookman Old Style" panose="02050604050505020204" pitchFamily="18" charset="0"/>
              </a:rPr>
              <a:t>Biden</a:t>
            </a: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)</a:t>
            </a:r>
            <a:endParaRPr lang="it-IT" dirty="0"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167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«Costituzione economica» degli Stati del socialismo reale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u="sng" dirty="0">
                <a:latin typeface="Bookman Old Style" panose="02050604050505020204" pitchFamily="18" charset="0"/>
              </a:rPr>
              <a:t>URSS e Stati dell’Europa orientale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Sistema di economia «collettivizzata»         tutte le attività economiche sono state trasferite allo Stato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Proprietà collettiva dei mezzi di produzione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Stato imprenditore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Pianificazione economica</a:t>
            </a:r>
          </a:p>
          <a:p>
            <a:pPr marL="0" indent="0">
              <a:buNone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7652085" y="2589196"/>
            <a:ext cx="66414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909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Bookman Old Style" panose="02050604050505020204" pitchFamily="18" charset="0"/>
              </a:rPr>
              <a:t>La «Costituzione economica» dell’Unione europea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L’</a:t>
            </a:r>
            <a:r>
              <a:rPr lang="it-IT" dirty="0">
                <a:latin typeface="Bookman Old Style" panose="02050604050505020204" pitchFamily="18" charset="0"/>
              </a:rPr>
              <a:t>integrazione europea si afferma sul piano dell’economia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i Trattati istitutivi (CECA, EURATOM, CEE) e il modello dell’ «</a:t>
            </a:r>
            <a:r>
              <a:rPr lang="it-IT" b="1" i="1" dirty="0">
                <a:solidFill>
                  <a:srgbClr val="FF0000"/>
                </a:solidFill>
                <a:latin typeface="Bookman Old Style" panose="02050604050505020204" pitchFamily="18" charset="0"/>
              </a:rPr>
              <a:t>economia sociale di mercato</a:t>
            </a:r>
            <a:r>
              <a:rPr lang="it-IT" dirty="0">
                <a:latin typeface="Bookman Old Style" panose="02050604050505020204" pitchFamily="18" charset="0"/>
              </a:rPr>
              <a:t>»</a:t>
            </a:r>
          </a:p>
          <a:p>
            <a:r>
              <a:rPr lang="it-IT" dirty="0">
                <a:latin typeface="Bookman Old Style" panose="02050604050505020204" pitchFamily="18" charset="0"/>
              </a:rPr>
              <a:t>Gli sviluppi successivi : 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La realizzazione dell’Unione monetaria europea</a:t>
            </a:r>
          </a:p>
          <a:p>
            <a:pPr>
              <a:buFontTx/>
              <a:buChar char="-"/>
            </a:pPr>
            <a:r>
              <a:rPr lang="it-IT" dirty="0">
                <a:latin typeface="Bookman Old Style" panose="02050604050505020204" pitchFamily="18" charset="0"/>
              </a:rPr>
              <a:t>Il coordinamento delle politiche di bilancio</a:t>
            </a:r>
          </a:p>
          <a:p>
            <a:pPr marL="0" indent="0" algn="ctr">
              <a:buNone/>
            </a:pPr>
            <a:r>
              <a:rPr lang="it-IT" dirty="0">
                <a:latin typeface="Bookman Old Style" panose="02050604050505020204" pitchFamily="18" charset="0"/>
              </a:rPr>
              <a:t>RINVIO</a:t>
            </a:r>
          </a:p>
          <a:p>
            <a:pPr marL="0" indent="0" algn="ctr">
              <a:buNone/>
            </a:pPr>
            <a:r>
              <a:rPr lang="it-IT" dirty="0">
                <a:latin typeface="Bookman Old Style" panose="02050604050505020204" pitchFamily="18" charset="0"/>
              </a:rPr>
              <a:t>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8956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>
                <a:latin typeface="Rockwell" panose="02060603020205020403" pitchFamily="18" charset="0"/>
              </a:rPr>
              <a:t>I rapporti Stato/mercato: un tentativo di classificazione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438" y="1796749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1) economia di mercato</a:t>
            </a:r>
          </a:p>
          <a:p>
            <a:pPr marL="0" indent="0">
              <a:buNone/>
            </a:pPr>
            <a:r>
              <a:rPr lang="it-IT" dirty="0">
                <a:latin typeface="Rockwell" panose="02060603020205020403" pitchFamily="18" charset="0"/>
              </a:rPr>
              <a:t>(lo Stato si limita a garantire, dall’esterno, il libero gioco delle forze economiche; </a:t>
            </a:r>
            <a:r>
              <a:rPr lang="it-IT" b="1" dirty="0">
                <a:solidFill>
                  <a:srgbClr val="FF0000"/>
                </a:solidFill>
                <a:latin typeface="Rockwell" panose="02060603020205020403" pitchFamily="18" charset="0"/>
              </a:rPr>
              <a:t>mercato: luogo di espressione del libero </a:t>
            </a:r>
            <a:r>
              <a:rPr lang="it-IT" b="1" dirty="0" smtClean="0">
                <a:solidFill>
                  <a:srgbClr val="FF0000"/>
                </a:solidFill>
                <a:latin typeface="Rockwell" panose="02060603020205020403" pitchFamily="18" charset="0"/>
              </a:rPr>
              <a:t>scambio (teoria dell’ordine spontaneo). </a:t>
            </a:r>
            <a:r>
              <a:rPr lang="it-IT" dirty="0">
                <a:latin typeface="Rockwell" panose="02060603020205020403" pitchFamily="18" charset="0"/>
              </a:rPr>
              <a:t>Tesi di </a:t>
            </a:r>
            <a:r>
              <a:rPr lang="it-IT" b="1" u="sng" dirty="0">
                <a:latin typeface="Rockwell" panose="02060603020205020403" pitchFamily="18" charset="0"/>
              </a:rPr>
              <a:t>Hayek</a:t>
            </a:r>
            <a:r>
              <a:rPr lang="it-IT" dirty="0">
                <a:latin typeface="Rockwell" panose="02060603020205020403" pitchFamily="18" charset="0"/>
              </a:rPr>
              <a:t>. Dal liberismo economico al «liberismo» politico: </a:t>
            </a:r>
            <a:r>
              <a:rPr lang="it-IT" u="sng" dirty="0">
                <a:latin typeface="Rockwell" panose="02060603020205020403" pitchFamily="18" charset="0"/>
              </a:rPr>
              <a:t>anche le funzioni pubbliche sono affidate al privato </a:t>
            </a:r>
            <a:r>
              <a:rPr lang="it-IT" dirty="0">
                <a:latin typeface="Rockwell" panose="02060603020205020403" pitchFamily="18" charset="0"/>
              </a:rPr>
              <a:t>(es.: difesa, giustizia, welfare etc.)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2)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economia di mercato «controllata» </a:t>
            </a:r>
            <a:r>
              <a:rPr lang="it-IT" b="1" dirty="0">
                <a:latin typeface="Rockwell" panose="02060603020205020403" pitchFamily="18" charset="0"/>
              </a:rPr>
              <a:t>(lo Stato «regolatore»)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3)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economia di mercato «guidata» e controllata </a:t>
            </a:r>
            <a:r>
              <a:rPr lang="it-IT" dirty="0">
                <a:latin typeface="Rockwell" panose="02060603020205020403" pitchFamily="18" charset="0"/>
              </a:rPr>
              <a:t>(le letture </a:t>
            </a:r>
            <a:r>
              <a:rPr lang="it-IT" b="1" u="sng" dirty="0">
                <a:latin typeface="Rockwell" panose="02060603020205020403" pitchFamily="18" charset="0"/>
              </a:rPr>
              <a:t>keynesiane</a:t>
            </a:r>
            <a:r>
              <a:rPr lang="it-IT" dirty="0">
                <a:latin typeface="Rockwell" panose="02060603020205020403" pitchFamily="18" charset="0"/>
              </a:rPr>
              <a:t> dell’interesse pubblico. L’intervento pubblico in caso di «</a:t>
            </a:r>
            <a:r>
              <a:rPr lang="it-IT" i="1" dirty="0">
                <a:latin typeface="Rockwell" panose="02060603020205020403" pitchFamily="18" charset="0"/>
              </a:rPr>
              <a:t>fallimenti del mercato</a:t>
            </a:r>
            <a:r>
              <a:rPr lang="it-IT" dirty="0">
                <a:latin typeface="Rockwell" panose="02060603020205020403" pitchFamily="18" charset="0"/>
              </a:rPr>
              <a:t>». Lo Stato sociale)</a:t>
            </a:r>
          </a:p>
          <a:p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4) </a:t>
            </a:r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</a:rPr>
              <a:t>economia di Stato o collettivista </a:t>
            </a:r>
            <a:r>
              <a:rPr lang="it-IT" dirty="0">
                <a:latin typeface="Rockwell" panose="02060603020205020403" pitchFamily="18" charset="0"/>
              </a:rPr>
              <a:t>(lo Stato </a:t>
            </a:r>
            <a:r>
              <a:rPr lang="it-IT" u="sng" dirty="0">
                <a:latin typeface="Rockwell" panose="02060603020205020403" pitchFamily="18" charset="0"/>
              </a:rPr>
              <a:t>dirige e pianifica </a:t>
            </a:r>
            <a:r>
              <a:rPr lang="it-IT" dirty="0">
                <a:latin typeface="Rockwell" panose="02060603020205020403" pitchFamily="18" charset="0"/>
              </a:rPr>
              <a:t>tutta l’attività economica. Il mercato e  la proprietà perdono diritto di cittadinanza)</a:t>
            </a:r>
          </a:p>
        </p:txBody>
      </p:sp>
    </p:spTree>
    <p:extLst>
      <p:ext uri="{BB962C8B-B14F-4D97-AF65-F5344CB8AC3E}">
        <p14:creationId xmlns:p14="http://schemas.microsoft.com/office/powerpoint/2010/main" val="3685465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1062</Words>
  <Application>Microsoft Office PowerPoint</Application>
  <PresentationFormat>Widescreen</PresentationFormat>
  <Paragraphs>78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24" baseType="lpstr">
      <vt:lpstr>Arial</vt:lpstr>
      <vt:lpstr>Bodoni MT Black</vt:lpstr>
      <vt:lpstr>Bookman Old Style</vt:lpstr>
      <vt:lpstr>Calibri</vt:lpstr>
      <vt:lpstr>Calibri Light</vt:lpstr>
      <vt:lpstr>Calisto MT</vt:lpstr>
      <vt:lpstr>Copperplate Gothic Light</vt:lpstr>
      <vt:lpstr>Courier New</vt:lpstr>
      <vt:lpstr>Elephant</vt:lpstr>
      <vt:lpstr>Lucida Calligraphy</vt:lpstr>
      <vt:lpstr>Rockwell</vt:lpstr>
      <vt:lpstr>Wingdings</vt:lpstr>
      <vt:lpstr>Tema di Office</vt:lpstr>
      <vt:lpstr>Il governo pubblico dell’economia  fra Costituzione italiana  e  diritto dell’Unione europea</vt:lpstr>
      <vt:lpstr>Qualche indicazione preliminare sul corso</vt:lpstr>
      <vt:lpstr>In margine all’idea del «governo pubblico dell’economia»</vt:lpstr>
      <vt:lpstr>La questione della «Costituzione economica»</vt:lpstr>
      <vt:lpstr>La fortuna del concetto dopo la Seconda guerra mondiale</vt:lpstr>
      <vt:lpstr>Gli Stati privi di una «Costituzione economica». L’intervento in economia nei Paesi anglosassoni</vt:lpstr>
      <vt:lpstr>La «Costituzione economica» degli Stati del socialismo reale</vt:lpstr>
      <vt:lpstr>La «Costituzione economica» dell’Unione europea</vt:lpstr>
      <vt:lpstr>I rapporti Stato/mercato: un tentativo di classificazione</vt:lpstr>
      <vt:lpstr>Le basi del dibattito sul governo pubblico dell’economia nel ‘900</vt:lpstr>
      <vt:lpstr>Altre classificazioni del rapporto tra economia e poteri pubblici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Costituzione economica  e governo pubblico dell’economia</dc:title>
  <dc:creator>Raffaella Niro</dc:creator>
  <cp:lastModifiedBy>Raffaella Niro</cp:lastModifiedBy>
  <cp:revision>48</cp:revision>
  <dcterms:created xsi:type="dcterms:W3CDTF">2020-02-17T15:20:23Z</dcterms:created>
  <dcterms:modified xsi:type="dcterms:W3CDTF">2025-02-26T08:13:14Z</dcterms:modified>
</cp:coreProperties>
</file>