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45994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3505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87410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0267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42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511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78237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7862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6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27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9296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3F7D5F-E16B-4B65-88F0-59B4025DF2CE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804C50-D31B-4389-971C-1F6FA7CAEA4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77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latin typeface="Arial Black" panose="020B0A04020102020204" pitchFamily="34" charset="0"/>
              </a:rPr>
              <a:t>Stato ed economia</a:t>
            </a:r>
            <a:br>
              <a:rPr lang="it-IT" dirty="0" smtClean="0">
                <a:latin typeface="Arial Black" panose="020B0A04020102020204" pitchFamily="34" charset="0"/>
              </a:rPr>
            </a:br>
            <a:r>
              <a:rPr lang="it-IT" dirty="0" smtClean="0">
                <a:latin typeface="Arial Black" panose="020B0A04020102020204" pitchFamily="34" charset="0"/>
              </a:rPr>
              <a:t>nel fascismo</a:t>
            </a:r>
            <a:endParaRPr lang="it-IT" dirty="0">
              <a:latin typeface="Arial Black" panose="020B0A04020102020204" pitchFamily="34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Dal </a:t>
            </a:r>
            <a:r>
              <a:rPr lang="it-IT" sz="3200" b="1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liberismo</a:t>
            </a:r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 al </a:t>
            </a:r>
            <a:r>
              <a:rPr lang="it-IT" sz="3200" b="1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controllo statale dell’economia</a:t>
            </a:r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: </a:t>
            </a:r>
            <a:endParaRPr lang="it-IT" sz="3200" i="1" dirty="0" smtClean="0">
              <a:solidFill>
                <a:srgbClr val="000000"/>
              </a:solidFill>
              <a:latin typeface="Bookman Old Style" panose="02050604050505020204" pitchFamily="18" charset="0"/>
              <a:ea typeface="+mj-ea"/>
              <a:cs typeface="Microsoft Uighur" panose="02000000000000000000"/>
            </a:endParaRPr>
          </a:p>
          <a:p>
            <a:r>
              <a:rPr lang="it-IT" sz="3200" i="1" dirty="0" smtClean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le </a:t>
            </a:r>
            <a:r>
              <a:rPr lang="it-IT" sz="3200" i="1" dirty="0">
                <a:solidFill>
                  <a:srgbClr val="000000"/>
                </a:solidFill>
                <a:latin typeface="Bookman Old Style" panose="02050604050505020204" pitchFamily="18" charset="0"/>
                <a:ea typeface="+mj-ea"/>
                <a:cs typeface="Microsoft Uighur" panose="02000000000000000000"/>
              </a:rPr>
              <a:t>varie «fasi»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944921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1000"/>
              </a:spcBef>
            </a:pPr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1° fase:  1922/1926</a:t>
            </a:r>
            <a:r>
              <a:rPr lang="it-IT" dirty="0">
                <a:solidFill>
                  <a:srgbClr val="FF0000"/>
                </a:solidFill>
                <a:latin typeface="Bookman Old Style" panose="02050604050505020204" pitchFamily="18" charset="0"/>
                <a:ea typeface="+mn-ea"/>
                <a:cs typeface="+mn-cs"/>
              </a:rPr>
              <a:t>:</a:t>
            </a:r>
            <a:r>
              <a:rPr lang="it-IT" dirty="0"/>
              <a:t/>
            </a:r>
            <a:br>
              <a:rPr lang="it-IT" dirty="0"/>
            </a:br>
            <a:endParaRPr lang="it-IT" i="1" dirty="0">
              <a:latin typeface="Bookman Old Style" panose="02050604050505020204" pitchFamily="18" charset="0"/>
              <a:cs typeface="Microsoft Uighur" panose="02000000000000000000" pitchFamily="2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Crescita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del PIL del 4% annuo, </a:t>
            </a:r>
            <a:r>
              <a:rPr lang="it-IT" altLang="it-IT" sz="2000" b="1" dirty="0">
                <a:solidFill>
                  <a:prstClr val="black"/>
                </a:solidFill>
                <a:latin typeface="Garamond" panose="02020404030301010803" pitchFamily="18" charset="0"/>
              </a:rPr>
              <a:t>inflazione  del 20%,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discesa dei salari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reali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Aumento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della produzione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manifatturiera </a:t>
            </a: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al 18, 4 %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annuo, i profitti del 21% nominale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R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inegoziazione del debito bellico con i paesi creditori, conversione del debito pubblico a scadenza inferiore a 7 anni in un </a:t>
            </a:r>
            <a:r>
              <a:rPr lang="it-IT" altLang="it-IT" sz="2000" b="1" i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prestito pubblico a basso rendimento (prestito del Littorio),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con riduzione del debito del 75%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Avvio della «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battaglia del grano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» (1925)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gli interventi pubblici per le opere pubbliche scendono al 4,5% della spesa</a:t>
            </a:r>
          </a:p>
          <a:p>
            <a:pPr eaLnBrk="0" fontAlgn="base" hangingPunct="0">
              <a:spcBef>
                <a:spcPts val="456"/>
              </a:spcBef>
              <a:buSzPts val="1800"/>
              <a:buFont typeface="Wingdings" panose="05000000000000000000" pitchFamily="2" charset="2"/>
              <a:buChar char="q"/>
            </a:pPr>
            <a:r>
              <a:rPr lang="it-IT" sz="16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nasce </a:t>
            </a:r>
            <a:r>
              <a:rPr lang="it-IT" sz="1600" b="1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AGIP</a:t>
            </a:r>
            <a:r>
              <a:rPr lang="it-IT" sz="16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, </a:t>
            </a:r>
            <a:r>
              <a:rPr lang="it-IT" sz="1600" b="1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società anonima </a:t>
            </a:r>
            <a:r>
              <a:rPr lang="it-IT" sz="1600" u="sng" dirty="0">
                <a:solidFill>
                  <a:srgbClr val="000000"/>
                </a:solidFill>
                <a:latin typeface="Bookman Old Style" panose="02050604050505020204" pitchFamily="18" charset="0"/>
              </a:rPr>
              <a:t>con capitale versato per il 60% dal Tesoro </a:t>
            </a:r>
            <a:r>
              <a:rPr lang="it-IT" sz="1600" u="sng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 per il restante 40% dalle casse dell’INA e dalla cassa nazionale delle assicurazioni sociali</a:t>
            </a:r>
            <a:endParaRPr lang="it-IT" altLang="it-IT" sz="1600" u="sng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soccorso alle banche (che assumono carattere misto)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: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commerciale italiana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che aveva acquisito il gruppo siderurgico di Terni e le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acciaierie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ILVA</a:t>
            </a: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Il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Credito italiano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che aveva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finanziato la 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FIAT</a:t>
            </a:r>
            <a:endParaRPr lang="it-IT" altLang="it-IT" sz="2000" b="1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Tx/>
              <a:buChar char="-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 la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italiana di sconto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che aveva finanziato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l’Ansaldo</a:t>
            </a: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d’Italia favorisce l’istituzione della 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Banca nazionale di credito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per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effettuare salvataggi a spese dell’erario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(es.: Banco di Roma, Ilva). E’ poi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istituito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l’Istituto di credito per le imprese di pubblica utilità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, 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cui è preposto </a:t>
            </a:r>
            <a:r>
              <a:rPr lang="it-IT" altLang="it-IT" sz="2000" dirty="0" err="1" smtClean="0">
                <a:solidFill>
                  <a:prstClr val="black"/>
                </a:solidFill>
                <a:latin typeface="Garamond" panose="02020404030301010803" pitchFamily="18" charset="0"/>
              </a:rPr>
              <a:t>Beneduce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r>
              <a:rPr lang="it-IT" altLang="it-IT" sz="2000" dirty="0">
                <a:solidFill>
                  <a:prstClr val="black"/>
                </a:solidFill>
                <a:latin typeface="Garamond" panose="02020404030301010803" pitchFamily="18" charset="0"/>
              </a:rPr>
              <a:t> </a:t>
            </a:r>
            <a:r>
              <a:rPr lang="it-IT" altLang="it-IT" sz="2000" b="1" u="sng" dirty="0" smtClean="0">
                <a:solidFill>
                  <a:prstClr val="black"/>
                </a:solidFill>
                <a:latin typeface="Garamond" panose="02020404030301010803" pitchFamily="18" charset="0"/>
              </a:rPr>
              <a:t>legge bancaria 1926</a:t>
            </a: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: 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000" dirty="0" smtClean="0">
                <a:solidFill>
                  <a:prstClr val="black"/>
                </a:solidFill>
                <a:latin typeface="Garamond" panose="02020404030301010803" pitchFamily="18" charset="0"/>
              </a:rPr>
              <a:t>Riorganizzazione del settore. </a:t>
            </a:r>
            <a:r>
              <a:rPr lang="it-IT" altLang="it-IT" sz="2000" b="1" dirty="0" smtClean="0">
                <a:solidFill>
                  <a:prstClr val="black"/>
                </a:solidFill>
                <a:latin typeface="Garamond" panose="02020404030301010803" pitchFamily="18" charset="0"/>
              </a:rPr>
              <a:t>La Banca d’Italia è unico istituto di emissione</a:t>
            </a:r>
          </a:p>
          <a:p>
            <a:pPr marL="0" lvl="0" indent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q"/>
            </a:pPr>
            <a:endParaRPr lang="it-IT" altLang="it-IT" sz="2000" dirty="0" smtClean="0">
              <a:solidFill>
                <a:prstClr val="black"/>
              </a:solidFill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410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624"/>
              </a:spcBef>
            </a:pPr>
            <a:r>
              <a:rPr lang="it-IT" sz="3600" b="1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2° fase: 1927/1934</a:t>
            </a:r>
            <a:r>
              <a:rPr lang="it-IT" sz="3600" dirty="0">
                <a:solidFill>
                  <a:srgbClr val="FF0000"/>
                </a:solidFill>
                <a:latin typeface="Arial Black" panose="020B0A04020102020204" pitchFamily="34" charset="0"/>
                <a:ea typeface="+mn-ea"/>
                <a:cs typeface="+mn-cs"/>
              </a:rPr>
              <a:t>:</a:t>
            </a:r>
            <a:r>
              <a:rPr lang="it-IT" sz="28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  <a:t/>
            </a:r>
            <a:br>
              <a:rPr lang="it-IT" sz="2800" dirty="0">
                <a:solidFill>
                  <a:prstClr val="black"/>
                </a:solidFill>
                <a:latin typeface="Arial Black" panose="020B0A04020102020204" pitchFamily="34" charset="0"/>
                <a:ea typeface="+mn-ea"/>
                <a:cs typeface="+mn-cs"/>
              </a:rPr>
            </a:br>
            <a:endParaRPr lang="it-IT" sz="2800" dirty="0">
              <a:latin typeface="Arial Black" panose="020B0A04020102020204" pitchFamily="34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ü"/>
            </a:pPr>
            <a:r>
              <a:rPr lang="it-IT" sz="22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stagnazione </a:t>
            </a:r>
            <a:r>
              <a:rPr lang="it-IT" sz="2200" u="sng" dirty="0">
                <a:solidFill>
                  <a:srgbClr val="000000"/>
                </a:solidFill>
                <a:latin typeface="Garamond" panose="02020404030301010803" pitchFamily="18" charset="0"/>
              </a:rPr>
              <a:t>dell’economia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: crescita media 0.7%, recessioni (anni 1927, 1930, 1931 e 1933); </a:t>
            </a:r>
            <a:r>
              <a:rPr lang="it-IT" sz="2200" b="1" dirty="0">
                <a:solidFill>
                  <a:srgbClr val="000000"/>
                </a:solidFill>
                <a:latin typeface="Garamond" panose="02020404030301010803" pitchFamily="18" charset="0"/>
              </a:rPr>
              <a:t>crisi mondiale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; arretratezza del sistema produttivo e finanziario; scarso sviluppo del sistema industriale, peraltro oligopolistico; calo di prezzi</a:t>
            </a:r>
            <a:endParaRPr lang="it-IT" sz="2200" dirty="0" smtClean="0">
              <a:effectLst/>
            </a:endParaRP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ü"/>
            </a:pP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«</a:t>
            </a:r>
            <a:r>
              <a:rPr lang="it-IT" sz="2200" u="sng" dirty="0">
                <a:solidFill>
                  <a:srgbClr val="000000"/>
                </a:solidFill>
                <a:latin typeface="Garamond" panose="02020404030301010803" pitchFamily="18" charset="0"/>
              </a:rPr>
              <a:t>battaglia della lira</a:t>
            </a:r>
            <a:r>
              <a:rPr lang="it-IT" sz="2200" dirty="0">
                <a:solidFill>
                  <a:srgbClr val="000000"/>
                </a:solidFill>
                <a:latin typeface="Garamond" panose="02020404030301010803" pitchFamily="18" charset="0"/>
              </a:rPr>
              <a:t>»: la lira raggiunge il livello di cambio con la sterlina britannica a </a:t>
            </a:r>
            <a:r>
              <a:rPr lang="it-IT" sz="22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90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 smtClean="0">
                <a:effectLst/>
                <a:latin typeface="Bookman Old Style" panose="02050604050505020204" pitchFamily="18" charset="0"/>
              </a:rPr>
              <a:t>è istituito il «</a:t>
            </a:r>
            <a:r>
              <a:rPr lang="it-IT" sz="1800" u="sng" dirty="0" smtClean="0">
                <a:effectLst/>
                <a:latin typeface="Bookman Old Style" panose="02050604050505020204" pitchFamily="18" charset="0"/>
              </a:rPr>
              <a:t>Comitato permanente del grano», presso la Presidenza del Consiglio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 smtClean="0">
                <a:latin typeface="Bookman Old Style" panose="02050604050505020204" pitchFamily="18" charset="0"/>
              </a:rPr>
              <a:t>blocco </a:t>
            </a:r>
            <a:r>
              <a:rPr lang="it-IT" sz="1800" dirty="0" smtClean="0">
                <a:latin typeface="Bookman Old Style" panose="02050604050505020204" pitchFamily="18" charset="0"/>
              </a:rPr>
              <a:t>di affitti e </a:t>
            </a:r>
            <a:r>
              <a:rPr lang="it-IT" sz="1800" dirty="0" smtClean="0">
                <a:latin typeface="Bookman Old Style" panose="02050604050505020204" pitchFamily="18" charset="0"/>
              </a:rPr>
              <a:t>salari</a:t>
            </a: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 smtClean="0">
                <a:latin typeface="Bookman Old Style" panose="02050604050505020204" pitchFamily="18" charset="0"/>
              </a:rPr>
              <a:t>Carta del lavoro</a:t>
            </a:r>
            <a:endParaRPr lang="it-IT" sz="1800" dirty="0" smtClean="0">
              <a:latin typeface="Bookman Old Style" panose="02050604050505020204" pitchFamily="18" charset="0"/>
            </a:endParaRPr>
          </a:p>
          <a:p>
            <a:pPr eaLnBrk="0" fontAlgn="base" hangingPunct="0">
              <a:spcBef>
                <a:spcPts val="456"/>
              </a:spcBef>
              <a:buFont typeface="Wingdings" panose="05000000000000000000" pitchFamily="2" charset="2"/>
              <a:buChar char="q"/>
            </a:pPr>
            <a:r>
              <a:rPr lang="it-IT" sz="1800" dirty="0">
                <a:solidFill>
                  <a:srgbClr val="FF0000"/>
                </a:solidFill>
                <a:latin typeface="Bookman Old Style" panose="02050604050505020204" pitchFamily="18" charset="0"/>
              </a:rPr>
              <a:t> 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nasce </a:t>
            </a:r>
            <a:r>
              <a:rPr lang="it-IT" sz="1800" b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prima l’IMI e poi l’IRI (1933)</a:t>
            </a:r>
          </a:p>
          <a:p>
            <a:pPr eaLnBrk="0" fontAlgn="base" hangingPunct="0">
              <a:spcBef>
                <a:spcPts val="456"/>
              </a:spcBef>
            </a:pP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Necessità di evitare che la crisi delle industrie travolga le </a:t>
            </a: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banche miste 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(depositi investiti per l’85% nei finanziamenti delle prime) e la stessa Banca d’Italia.</a:t>
            </a:r>
          </a:p>
          <a:p>
            <a:pPr eaLnBrk="0" fontAlgn="base" hangingPunct="0">
              <a:spcBef>
                <a:spcPts val="456"/>
              </a:spcBef>
              <a:buFontTx/>
              <a:buChar char="-"/>
            </a:pP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 l’IMI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 si rilevano le partecipazioni azionarie (delle società miste) e si emettono obbligazioni a medio termine</a:t>
            </a:r>
          </a:p>
          <a:p>
            <a:pPr eaLnBrk="0" fontAlgn="base" hangingPunct="0">
              <a:spcBef>
                <a:spcPts val="456"/>
              </a:spcBef>
              <a:buFontTx/>
              <a:buChar char="-"/>
            </a:pPr>
            <a:r>
              <a:rPr lang="it-IT" sz="1800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 l’IRI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: si assume la titolarità delle azioni delle banche miste (pari al 42% del capitale di tutte le società per azioni esistenti in Italia). </a:t>
            </a:r>
            <a:r>
              <a:rPr lang="it-IT" sz="18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Beneduce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è Presidente; </a:t>
            </a:r>
            <a:r>
              <a:rPr lang="it-IT" sz="1800" dirty="0" err="1" smtClean="0">
                <a:solidFill>
                  <a:srgbClr val="FF0000"/>
                </a:solidFill>
                <a:latin typeface="Bookman Old Style" panose="02050604050505020204" pitchFamily="18" charset="0"/>
              </a:rPr>
              <a:t>Menichella</a:t>
            </a:r>
            <a:r>
              <a:rPr lang="it-IT" sz="18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 è direttore generale; si sviluppano politiche industriali a controllo statale diretto</a:t>
            </a:r>
            <a:endParaRPr lang="it-IT" sz="18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9834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3° fase : 1935/1940:</a:t>
            </a:r>
            <a:b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</a:b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Espansione del PIL del 4%</a:t>
            </a:r>
            <a:endParaRPr lang="it-IT" sz="2000" dirty="0" smtClean="0"/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Cedimento del cambio della lira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; dimezzamento delle riserve in oro</a:t>
            </a:r>
            <a:endParaRPr lang="it-IT" sz="2000" dirty="0" smtClean="0"/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ü"/>
            </a:pP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Raddoppio </a:t>
            </a:r>
            <a:r>
              <a:rPr lang="it-IT" sz="2000" b="1" dirty="0">
                <a:solidFill>
                  <a:srgbClr val="000000"/>
                </a:solidFill>
                <a:latin typeface="Garamond" panose="02020404030301010803" pitchFamily="18" charset="0"/>
              </a:rPr>
              <a:t>della spesa pubblica </a:t>
            </a: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(</a:t>
            </a:r>
            <a:r>
              <a:rPr lang="it-IT" sz="2000" u="sng" dirty="0">
                <a:solidFill>
                  <a:srgbClr val="000000"/>
                </a:solidFill>
                <a:latin typeface="Garamond" panose="02020404030301010803" pitchFamily="18" charset="0"/>
              </a:rPr>
              <a:t>impegni militari e per le colonie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b="1" i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l’Istituto nazionale per i cambi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con l’estero assume il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monopolio delle operazioni di valuta 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controllo sulle importazioni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piano regolatore dell’economia italiana (1936)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per instaurare un 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regime di piena autarchia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trasformazione delle </a:t>
            </a:r>
            <a:r>
              <a:rPr lang="it-IT" sz="2000" b="1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Camere di commercio in Consigli provinciali dell’economia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presieduti dal Prefetto e affiancati dagli Uffici provinciali dell’economia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limitazione della concorrenza con accordi e consorzi fra produttori (</a:t>
            </a:r>
            <a:r>
              <a:rPr lang="it-IT" sz="2000" b="1" dirty="0" err="1" smtClean="0">
                <a:solidFill>
                  <a:srgbClr val="000000"/>
                </a:solidFill>
                <a:latin typeface="Garamond" panose="02020404030301010803" pitchFamily="18" charset="0"/>
              </a:rPr>
              <a:t>cartellizzazione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Istituzione di un </a:t>
            </a:r>
            <a:r>
              <a:rPr lang="it-IT" sz="20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Comitato centrale per il controllo dei prezzi (1935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)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agevolazioni finanziarie, tributarie e doganali sono introdotte per dare vita a </a:t>
            </a:r>
            <a:r>
              <a:rPr lang="it-IT" sz="2000" b="1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poli di concentrazione delle aree industriali</a:t>
            </a:r>
          </a:p>
          <a:p>
            <a:pPr eaLnBrk="0" fontAlgn="base" hangingPunct="0">
              <a:spcBef>
                <a:spcPts val="480"/>
              </a:spcBef>
              <a:buFont typeface="Wingdings" panose="05000000000000000000" pitchFamily="2" charset="2"/>
              <a:buChar char="q"/>
            </a:pPr>
            <a:r>
              <a:rPr lang="it-IT" sz="2000" dirty="0">
                <a:solidFill>
                  <a:srgbClr val="000000"/>
                </a:solidFill>
                <a:latin typeface="Garamond" panose="02020404030301010803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latin typeface="Garamond" panose="02020404030301010803" pitchFamily="18" charset="0"/>
              </a:rPr>
              <a:t>incremento della </a:t>
            </a:r>
            <a:r>
              <a:rPr lang="it-IT" sz="20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spesa militare</a:t>
            </a:r>
            <a:endParaRPr lang="it-IT" sz="2000" u="sng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69145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Il regime corporativo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dirty="0" smtClean="0"/>
              <a:t>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La legge n. 563 del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1926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 disciplina i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contratti collettivi di lavoro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 come fonti valide </a:t>
            </a:r>
            <a:r>
              <a:rPr lang="it-IT" sz="2600" i="1" dirty="0">
                <a:solidFill>
                  <a:srgbClr val="000000"/>
                </a:solidFill>
                <a:latin typeface="Garamond" panose="02020404030301010803" pitchFamily="18" charset="0"/>
              </a:rPr>
              <a:t>erga </a:t>
            </a:r>
            <a:r>
              <a:rPr lang="it-IT" sz="2600" i="1" dirty="0" err="1">
                <a:solidFill>
                  <a:srgbClr val="000000"/>
                </a:solidFill>
                <a:latin typeface="Garamond" panose="02020404030301010803" pitchFamily="18" charset="0"/>
              </a:rPr>
              <a:t>omnes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, sull’assunto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</a:rPr>
              <a:t>dell’identificazione degli interessi </a:t>
            </a:r>
            <a:r>
              <a:rPr lang="it-IT" sz="26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dei produttori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</a:rPr>
              <a:t>con quelli nazionali</a:t>
            </a:r>
            <a:r>
              <a:rPr lang="it-IT" sz="2600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.</a:t>
            </a: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 smtClean="0">
              <a:effectLst/>
            </a:endParaRPr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1927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</a:rPr>
              <a:t>: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Carta del Lavoro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(pur affermando la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residualità dell’intervento dello Stato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nella produzione economica  (“</a:t>
            </a:r>
            <a:r>
              <a:rPr lang="it-IT" sz="2600" i="1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l’intervento dello Stato nella produzione economica ha luogo soltanto quando manchi o sia insufficiente la iniziativa privata o quando siano in  gioco interessi politici dello Stato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”: così la IX dichiarazione), espressamente qualificava l’iniziativa economica privata come “lo </a:t>
            </a:r>
            <a:r>
              <a:rPr lang="it-IT" sz="2600" i="1" u="sng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strumento più efficace e più utile nell’interesse della Nazione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” (così la VII dichiarazione) finalizzato al perseguimento degli obiettivi di “benessere dei singoli e sviluppo della potenza nazionale” (dichiarazione IX), specificando che l’ </a:t>
            </a:r>
            <a:r>
              <a:rPr lang="it-IT" sz="2600" u="sng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organizzazione privata della produzione è una “funzione di interesse nazionale” </a:t>
            </a:r>
            <a:r>
              <a:rPr lang="it-IT" sz="2600" dirty="0">
                <a:solidFill>
                  <a:srgbClr val="00000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e che “l’organizzazione dell’impresa è responsabile dell’indirizzo della produzione di fronte allo Stato”(dichiarazione VII). </a:t>
            </a:r>
            <a:endParaRPr lang="it-IT" sz="2600" dirty="0" smtClean="0">
              <a:solidFill>
                <a:srgbClr val="00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>
              <a:solidFill>
                <a:srgbClr val="000000"/>
              </a:solidFill>
              <a:latin typeface="Garamond" panose="02020404030301010803" pitchFamily="18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600" b="1" dirty="0" smtClean="0">
                <a:solidFill>
                  <a:srgbClr val="000000"/>
                </a:solidFill>
                <a:latin typeface="Garamond" panose="02020404030301010803" pitchFamily="18" charset="0"/>
              </a:rPr>
              <a:t>1934 </a:t>
            </a:r>
            <a:r>
              <a:rPr lang="it-IT" sz="2600" b="1" dirty="0">
                <a:solidFill>
                  <a:srgbClr val="000000"/>
                </a:solidFill>
                <a:latin typeface="Garamond" panose="02020404030301010803" pitchFamily="18" charset="0"/>
              </a:rPr>
              <a:t>: istituzione delle Corporazioni, cui compete la disciplina della </a:t>
            </a:r>
            <a:r>
              <a:rPr lang="it-IT" sz="2600" b="1" u="sng" dirty="0">
                <a:solidFill>
                  <a:srgbClr val="000000"/>
                </a:solidFill>
                <a:latin typeface="Garamond" panose="02020404030301010803" pitchFamily="18" charset="0"/>
              </a:rPr>
              <a:t>produzione e dei rapporti economici, incluse le controversie di </a:t>
            </a:r>
            <a:r>
              <a:rPr lang="it-IT" sz="2600" b="1" u="sng" dirty="0" smtClean="0">
                <a:solidFill>
                  <a:srgbClr val="000000"/>
                </a:solidFill>
                <a:latin typeface="Garamond" panose="02020404030301010803" pitchFamily="18" charset="0"/>
              </a:rPr>
              <a:t>lavoro</a:t>
            </a:r>
          </a:p>
          <a:p>
            <a:pPr marL="0" indent="0" eaLnBrk="0" fontAlgn="base" hangingPunct="0">
              <a:spcBef>
                <a:spcPts val="432"/>
              </a:spcBef>
              <a:buNone/>
            </a:pPr>
            <a:endParaRPr lang="it-IT" sz="2600" dirty="0"/>
          </a:p>
          <a:p>
            <a:pPr eaLnBrk="0" fontAlgn="base" hangingPunct="0">
              <a:spcBef>
                <a:spcPts val="432"/>
              </a:spcBef>
              <a:buFont typeface="Wingdings" panose="05000000000000000000" pitchFamily="2" charset="2"/>
              <a:buChar char="q"/>
            </a:pPr>
            <a:r>
              <a:rPr lang="it-IT" sz="2400" dirty="0" smtClean="0">
                <a:latin typeface="Bookman Old Style" panose="02050604050505020204" pitchFamily="18" charset="0"/>
              </a:rPr>
              <a:t>il Consiglio nazionale delle Corporazioni è coinvolto nell’attuazione del </a:t>
            </a:r>
            <a:r>
              <a:rPr lang="it-IT" sz="2400" b="1" i="1" dirty="0" smtClean="0">
                <a:latin typeface="Bookman Old Style" panose="02050604050505020204" pitchFamily="18" charset="0"/>
              </a:rPr>
              <a:t>piano regolatore dell’economia italiana</a:t>
            </a:r>
            <a:endParaRPr lang="it-IT" sz="24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293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784</Words>
  <Application>Microsoft Office PowerPoint</Application>
  <PresentationFormat>Widescreen</PresentationFormat>
  <Paragraphs>49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4" baseType="lpstr">
      <vt:lpstr>Arial</vt:lpstr>
      <vt:lpstr>Arial Black</vt:lpstr>
      <vt:lpstr>Bookman Old Style</vt:lpstr>
      <vt:lpstr>Calibri</vt:lpstr>
      <vt:lpstr>Calibri Light</vt:lpstr>
      <vt:lpstr>Garamond</vt:lpstr>
      <vt:lpstr>Microsoft Uighur</vt:lpstr>
      <vt:lpstr>Wingdings</vt:lpstr>
      <vt:lpstr>Tema di Office</vt:lpstr>
      <vt:lpstr>Stato ed economia nel fascismo</vt:lpstr>
      <vt:lpstr>1° fase:  1922/1926: </vt:lpstr>
      <vt:lpstr>2° fase: 1927/1934: </vt:lpstr>
      <vt:lpstr>3° fase : 1935/1940: </vt:lpstr>
      <vt:lpstr>Il regime corporativo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ed economia nel fascismo</dc:title>
  <dc:creator>Raffaella Niro</dc:creator>
  <cp:lastModifiedBy>Raffaella Niro</cp:lastModifiedBy>
  <cp:revision>18</cp:revision>
  <dcterms:created xsi:type="dcterms:W3CDTF">2020-02-23T11:58:13Z</dcterms:created>
  <dcterms:modified xsi:type="dcterms:W3CDTF">2025-03-03T21:25:43Z</dcterms:modified>
</cp:coreProperties>
</file>