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62" r:id="rId5"/>
    <p:sldId id="260" r:id="rId6"/>
    <p:sldId id="258" r:id="rId7"/>
    <p:sldId id="259" r:id="rId8"/>
    <p:sldId id="266" r:id="rId9"/>
    <p:sldId id="268" r:id="rId1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90FF6FA7-2DC1-4414-B275-D061B303058C}" type="datetimeFigureOut">
              <a:rPr lang="it-IT" smtClean="0"/>
              <a:t>03/03/2026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B93AA62-5118-4044-BE61-82A127000A05}" type="slidenum">
              <a:rPr lang="it-IT" smtClean="0"/>
              <a:t>‹N›</a:t>
            </a:fld>
            <a:endParaRPr lang="it-IT"/>
          </a:p>
        </p:txBody>
      </p:sp>
    </p:spTree>
    <p:extLst>
      <p:ext uri="{BB962C8B-B14F-4D97-AF65-F5344CB8AC3E}">
        <p14:creationId xmlns:p14="http://schemas.microsoft.com/office/powerpoint/2010/main" val="823310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0FF6FA7-2DC1-4414-B275-D061B303058C}" type="datetimeFigureOut">
              <a:rPr lang="it-IT" smtClean="0"/>
              <a:t>03/03/2026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B93AA62-5118-4044-BE61-82A127000A05}" type="slidenum">
              <a:rPr lang="it-IT" smtClean="0"/>
              <a:t>‹N›</a:t>
            </a:fld>
            <a:endParaRPr lang="it-IT"/>
          </a:p>
        </p:txBody>
      </p:sp>
    </p:spTree>
    <p:extLst>
      <p:ext uri="{BB962C8B-B14F-4D97-AF65-F5344CB8AC3E}">
        <p14:creationId xmlns:p14="http://schemas.microsoft.com/office/powerpoint/2010/main" val="2773799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0FF6FA7-2DC1-4414-B275-D061B303058C}" type="datetimeFigureOut">
              <a:rPr lang="it-IT" smtClean="0"/>
              <a:t>03/03/2026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B93AA62-5118-4044-BE61-82A127000A05}" type="slidenum">
              <a:rPr lang="it-IT" smtClean="0"/>
              <a:t>‹N›</a:t>
            </a:fld>
            <a:endParaRPr lang="it-IT"/>
          </a:p>
        </p:txBody>
      </p:sp>
    </p:spTree>
    <p:extLst>
      <p:ext uri="{BB962C8B-B14F-4D97-AF65-F5344CB8AC3E}">
        <p14:creationId xmlns:p14="http://schemas.microsoft.com/office/powerpoint/2010/main" val="2389734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0FF6FA7-2DC1-4414-B275-D061B303058C}" type="datetimeFigureOut">
              <a:rPr lang="it-IT" smtClean="0"/>
              <a:t>03/03/2026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B93AA62-5118-4044-BE61-82A127000A05}" type="slidenum">
              <a:rPr lang="it-IT" smtClean="0"/>
              <a:t>‹N›</a:t>
            </a:fld>
            <a:endParaRPr lang="it-IT"/>
          </a:p>
        </p:txBody>
      </p:sp>
    </p:spTree>
    <p:extLst>
      <p:ext uri="{BB962C8B-B14F-4D97-AF65-F5344CB8AC3E}">
        <p14:creationId xmlns:p14="http://schemas.microsoft.com/office/powerpoint/2010/main" val="2525041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90FF6FA7-2DC1-4414-B275-D061B303058C}" type="datetimeFigureOut">
              <a:rPr lang="it-IT" smtClean="0"/>
              <a:t>03/03/2026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B93AA62-5118-4044-BE61-82A127000A05}" type="slidenum">
              <a:rPr lang="it-IT" smtClean="0"/>
              <a:t>‹N›</a:t>
            </a:fld>
            <a:endParaRPr lang="it-IT"/>
          </a:p>
        </p:txBody>
      </p:sp>
    </p:spTree>
    <p:extLst>
      <p:ext uri="{BB962C8B-B14F-4D97-AF65-F5344CB8AC3E}">
        <p14:creationId xmlns:p14="http://schemas.microsoft.com/office/powerpoint/2010/main" val="162376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90FF6FA7-2DC1-4414-B275-D061B303058C}" type="datetimeFigureOut">
              <a:rPr lang="it-IT" smtClean="0"/>
              <a:t>03/03/2026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B93AA62-5118-4044-BE61-82A127000A05}" type="slidenum">
              <a:rPr lang="it-IT" smtClean="0"/>
              <a:t>‹N›</a:t>
            </a:fld>
            <a:endParaRPr lang="it-IT"/>
          </a:p>
        </p:txBody>
      </p:sp>
    </p:spTree>
    <p:extLst>
      <p:ext uri="{BB962C8B-B14F-4D97-AF65-F5344CB8AC3E}">
        <p14:creationId xmlns:p14="http://schemas.microsoft.com/office/powerpoint/2010/main" val="1920968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90FF6FA7-2DC1-4414-B275-D061B303058C}" type="datetimeFigureOut">
              <a:rPr lang="it-IT" smtClean="0"/>
              <a:t>03/03/2026</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FB93AA62-5118-4044-BE61-82A127000A05}" type="slidenum">
              <a:rPr lang="it-IT" smtClean="0"/>
              <a:t>‹N›</a:t>
            </a:fld>
            <a:endParaRPr lang="it-IT"/>
          </a:p>
        </p:txBody>
      </p:sp>
    </p:spTree>
    <p:extLst>
      <p:ext uri="{BB962C8B-B14F-4D97-AF65-F5344CB8AC3E}">
        <p14:creationId xmlns:p14="http://schemas.microsoft.com/office/powerpoint/2010/main" val="148827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90FF6FA7-2DC1-4414-B275-D061B303058C}" type="datetimeFigureOut">
              <a:rPr lang="it-IT" smtClean="0"/>
              <a:t>03/03/2026</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FB93AA62-5118-4044-BE61-82A127000A05}" type="slidenum">
              <a:rPr lang="it-IT" smtClean="0"/>
              <a:t>‹N›</a:t>
            </a:fld>
            <a:endParaRPr lang="it-IT"/>
          </a:p>
        </p:txBody>
      </p:sp>
    </p:spTree>
    <p:extLst>
      <p:ext uri="{BB962C8B-B14F-4D97-AF65-F5344CB8AC3E}">
        <p14:creationId xmlns:p14="http://schemas.microsoft.com/office/powerpoint/2010/main" val="1149689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0FF6FA7-2DC1-4414-B275-D061B303058C}" type="datetimeFigureOut">
              <a:rPr lang="it-IT" smtClean="0"/>
              <a:t>03/03/2026</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FB93AA62-5118-4044-BE61-82A127000A05}" type="slidenum">
              <a:rPr lang="it-IT" smtClean="0"/>
              <a:t>‹N›</a:t>
            </a:fld>
            <a:endParaRPr lang="it-IT"/>
          </a:p>
        </p:txBody>
      </p:sp>
    </p:spTree>
    <p:extLst>
      <p:ext uri="{BB962C8B-B14F-4D97-AF65-F5344CB8AC3E}">
        <p14:creationId xmlns:p14="http://schemas.microsoft.com/office/powerpoint/2010/main" val="3478660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90FF6FA7-2DC1-4414-B275-D061B303058C}" type="datetimeFigureOut">
              <a:rPr lang="it-IT" smtClean="0"/>
              <a:t>03/03/2026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B93AA62-5118-4044-BE61-82A127000A05}" type="slidenum">
              <a:rPr lang="it-IT" smtClean="0"/>
              <a:t>‹N›</a:t>
            </a:fld>
            <a:endParaRPr lang="it-IT"/>
          </a:p>
        </p:txBody>
      </p:sp>
    </p:spTree>
    <p:extLst>
      <p:ext uri="{BB962C8B-B14F-4D97-AF65-F5344CB8AC3E}">
        <p14:creationId xmlns:p14="http://schemas.microsoft.com/office/powerpoint/2010/main" val="3665022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90FF6FA7-2DC1-4414-B275-D061B303058C}" type="datetimeFigureOut">
              <a:rPr lang="it-IT" smtClean="0"/>
              <a:t>03/03/2026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B93AA62-5118-4044-BE61-82A127000A05}" type="slidenum">
              <a:rPr lang="it-IT" smtClean="0"/>
              <a:t>‹N›</a:t>
            </a:fld>
            <a:endParaRPr lang="it-IT"/>
          </a:p>
        </p:txBody>
      </p:sp>
    </p:spTree>
    <p:extLst>
      <p:ext uri="{BB962C8B-B14F-4D97-AF65-F5344CB8AC3E}">
        <p14:creationId xmlns:p14="http://schemas.microsoft.com/office/powerpoint/2010/main" val="760628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FF6FA7-2DC1-4414-B275-D061B303058C}" type="datetimeFigureOut">
              <a:rPr lang="it-IT" smtClean="0"/>
              <a:t>03/03/2026</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93AA62-5118-4044-BE61-82A127000A05}" type="slidenum">
              <a:rPr lang="it-IT" smtClean="0"/>
              <a:t>‹N›</a:t>
            </a:fld>
            <a:endParaRPr lang="it-IT"/>
          </a:p>
        </p:txBody>
      </p:sp>
    </p:spTree>
    <p:extLst>
      <p:ext uri="{BB962C8B-B14F-4D97-AF65-F5344CB8AC3E}">
        <p14:creationId xmlns:p14="http://schemas.microsoft.com/office/powerpoint/2010/main" val="16004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b="1" dirty="0">
                <a:latin typeface="Bookman Old Style" panose="02050604050505020204" pitchFamily="18" charset="0"/>
              </a:rPr>
              <a:t>La tutela del lavoro</a:t>
            </a:r>
          </a:p>
        </p:txBody>
      </p:sp>
      <p:sp>
        <p:nvSpPr>
          <p:cNvPr id="3" name="Sottotitolo 2"/>
          <p:cNvSpPr>
            <a:spLocks noGrp="1"/>
          </p:cNvSpPr>
          <p:nvPr>
            <p:ph type="subTitle" idx="1"/>
          </p:nvPr>
        </p:nvSpPr>
        <p:spPr/>
        <p:txBody>
          <a:bodyPr/>
          <a:lstStyle/>
          <a:p>
            <a:r>
              <a:rPr lang="it-IT" u="sng" dirty="0">
                <a:effectLst>
                  <a:outerShdw blurRad="38100" dist="38100" dir="2700000" algn="tl">
                    <a:srgbClr val="000000">
                      <a:alpha val="43137"/>
                    </a:srgbClr>
                  </a:outerShdw>
                </a:effectLst>
                <a:latin typeface="Baskerville Old Face" panose="02020602080505020303" pitchFamily="18" charset="0"/>
              </a:rPr>
              <a:t>Il fondamento della Repubblica</a:t>
            </a:r>
          </a:p>
        </p:txBody>
      </p:sp>
    </p:spTree>
    <p:extLst>
      <p:ext uri="{BB962C8B-B14F-4D97-AF65-F5344CB8AC3E}">
        <p14:creationId xmlns:p14="http://schemas.microsoft.com/office/powerpoint/2010/main" val="2451769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268872"/>
            <a:ext cx="10515600" cy="1325563"/>
          </a:xfrm>
        </p:spPr>
        <p:txBody>
          <a:bodyPr>
            <a:normAutofit/>
          </a:bodyPr>
          <a:lstStyle/>
          <a:p>
            <a:pPr algn="ctr"/>
            <a:r>
              <a:rPr lang="it-IT" sz="3600" dirty="0">
                <a:latin typeface="Bookman Old Style" panose="02050604050505020204" pitchFamily="18" charset="0"/>
              </a:rPr>
              <a:t>La questione della natura delle norme costituzionali sul lavoro e le forme di tutela</a:t>
            </a:r>
          </a:p>
        </p:txBody>
      </p:sp>
      <p:sp>
        <p:nvSpPr>
          <p:cNvPr id="3" name="Segnaposto contenuto 2"/>
          <p:cNvSpPr>
            <a:spLocks noGrp="1"/>
          </p:cNvSpPr>
          <p:nvPr>
            <p:ph idx="1"/>
          </p:nvPr>
        </p:nvSpPr>
        <p:spPr/>
        <p:txBody>
          <a:bodyPr>
            <a:normAutofit fontScale="92500" lnSpcReduction="10000"/>
          </a:bodyPr>
          <a:lstStyle/>
          <a:p>
            <a:r>
              <a:rPr lang="it-IT" dirty="0">
                <a:latin typeface="Bookman Old Style" panose="02050604050505020204" pitchFamily="18" charset="0"/>
              </a:rPr>
              <a:t>Norme </a:t>
            </a:r>
            <a:r>
              <a:rPr lang="it-IT" i="1" dirty="0">
                <a:latin typeface="Bookman Old Style" panose="02050604050505020204" pitchFamily="18" charset="0"/>
              </a:rPr>
              <a:t>programmatiche</a:t>
            </a:r>
            <a:r>
              <a:rPr lang="it-IT" dirty="0">
                <a:latin typeface="Bookman Old Style" panose="02050604050505020204" pitchFamily="18" charset="0"/>
              </a:rPr>
              <a:t>/norme </a:t>
            </a:r>
            <a:r>
              <a:rPr lang="it-IT" i="1" dirty="0">
                <a:latin typeface="Bookman Old Style" panose="02050604050505020204" pitchFamily="18" charset="0"/>
              </a:rPr>
              <a:t>precettive</a:t>
            </a:r>
          </a:p>
          <a:p>
            <a:r>
              <a:rPr lang="it-IT" dirty="0">
                <a:latin typeface="Bookman Old Style" panose="02050604050505020204" pitchFamily="18" charset="0"/>
              </a:rPr>
              <a:t>Il diritto/dovere al lavoro</a:t>
            </a:r>
          </a:p>
          <a:p>
            <a:r>
              <a:rPr lang="it-IT" dirty="0">
                <a:latin typeface="Bookman Old Style" panose="02050604050505020204" pitchFamily="18" charset="0"/>
              </a:rPr>
              <a:t> </a:t>
            </a:r>
            <a:r>
              <a:rPr lang="it-IT" i="1" dirty="0">
                <a:latin typeface="Bookman Old Style" panose="02050604050505020204" pitchFamily="18" charset="0"/>
              </a:rPr>
              <a:t>l’evoluzione della legislazione sulla tutela del lavoro </a:t>
            </a:r>
            <a:r>
              <a:rPr lang="it-IT" dirty="0">
                <a:latin typeface="Bookman Old Style" panose="02050604050505020204" pitchFamily="18" charset="0"/>
              </a:rPr>
              <a:t>(lo Statuto dei diritti dei lavoratori e l’attuazione della Costituzione) </a:t>
            </a:r>
          </a:p>
          <a:p>
            <a:pPr marL="0" indent="0">
              <a:buNone/>
            </a:pPr>
            <a:endParaRPr lang="it-IT" dirty="0">
              <a:latin typeface="Bookman Old Style" panose="02050604050505020204" pitchFamily="18" charset="0"/>
            </a:endParaRPr>
          </a:p>
          <a:p>
            <a:pPr marL="0" indent="0">
              <a:buNone/>
            </a:pPr>
            <a:r>
              <a:rPr lang="it-IT" b="1" i="1" dirty="0">
                <a:latin typeface="Bookman Old Style" panose="02050604050505020204" pitchFamily="18" charset="0"/>
              </a:rPr>
              <a:t>Lo scenario attuale:</a:t>
            </a:r>
          </a:p>
          <a:p>
            <a:pPr>
              <a:buFont typeface="Wingdings" panose="05000000000000000000" pitchFamily="2" charset="2"/>
              <a:buChar char="ü"/>
            </a:pPr>
            <a:r>
              <a:rPr lang="it-IT" dirty="0">
                <a:latin typeface="Bookman Old Style" panose="02050604050505020204" pitchFamily="18" charset="0"/>
              </a:rPr>
              <a:t>Le </a:t>
            </a:r>
            <a:r>
              <a:rPr lang="it-IT" u="sng" dirty="0">
                <a:latin typeface="Bookman Old Style" panose="02050604050505020204" pitchFamily="18" charset="0"/>
              </a:rPr>
              <a:t>nuove «</a:t>
            </a:r>
            <a:r>
              <a:rPr lang="it-IT" u="sng" dirty="0">
                <a:effectLst>
                  <a:outerShdw blurRad="38100" dist="38100" dir="2700000" algn="tl">
                    <a:srgbClr val="000000">
                      <a:alpha val="43137"/>
                    </a:srgbClr>
                  </a:outerShdw>
                </a:effectLst>
                <a:latin typeface="Bookman Old Style" panose="02050604050505020204" pitchFamily="18" charset="0"/>
              </a:rPr>
              <a:t>forme</a:t>
            </a:r>
            <a:r>
              <a:rPr lang="it-IT" u="sng" dirty="0">
                <a:latin typeface="Bookman Old Style" panose="02050604050505020204" pitchFamily="18" charset="0"/>
              </a:rPr>
              <a:t>» del lavoro</a:t>
            </a:r>
            <a:r>
              <a:rPr lang="it-IT" dirty="0">
                <a:latin typeface="Bookman Old Style" panose="02050604050505020204" pitchFamily="18" charset="0"/>
              </a:rPr>
              <a:t>: quali tutele?</a:t>
            </a:r>
          </a:p>
          <a:p>
            <a:pPr>
              <a:buFont typeface="Wingdings" panose="05000000000000000000" pitchFamily="2" charset="2"/>
              <a:buChar char="ü"/>
            </a:pPr>
            <a:r>
              <a:rPr lang="it-IT" dirty="0">
                <a:latin typeface="Bookman Old Style" panose="02050604050505020204" pitchFamily="18" charset="0"/>
              </a:rPr>
              <a:t>La </a:t>
            </a:r>
            <a:r>
              <a:rPr lang="it-IT" u="sng" dirty="0">
                <a:effectLst>
                  <a:outerShdw blurRad="38100" dist="38100" dir="2700000" algn="tl">
                    <a:srgbClr val="000000">
                      <a:alpha val="43137"/>
                    </a:srgbClr>
                  </a:outerShdw>
                </a:effectLst>
                <a:latin typeface="Bookman Old Style" panose="02050604050505020204" pitchFamily="18" charset="0"/>
              </a:rPr>
              <a:t>sicurezza</a:t>
            </a:r>
            <a:r>
              <a:rPr lang="it-IT" u="sng" dirty="0">
                <a:latin typeface="Bookman Old Style" panose="02050604050505020204" pitchFamily="18" charset="0"/>
              </a:rPr>
              <a:t> sul lavoro </a:t>
            </a:r>
            <a:r>
              <a:rPr lang="it-IT" dirty="0">
                <a:latin typeface="Bookman Old Style" panose="02050604050505020204" pitchFamily="18" charset="0"/>
              </a:rPr>
              <a:t>e il dettato </a:t>
            </a:r>
            <a:r>
              <a:rPr lang="it-IT" dirty="0" smtClean="0">
                <a:latin typeface="Bookman Old Style" panose="02050604050505020204" pitchFamily="18" charset="0"/>
              </a:rPr>
              <a:t>costituzionale (la riforma costituzionale dell’art. 41 </a:t>
            </a:r>
            <a:r>
              <a:rPr lang="it-IT" dirty="0" err="1" smtClean="0">
                <a:latin typeface="Bookman Old Style" panose="02050604050505020204" pitchFamily="18" charset="0"/>
              </a:rPr>
              <a:t>Cost</a:t>
            </a:r>
            <a:r>
              <a:rPr lang="it-IT" dirty="0" smtClean="0">
                <a:latin typeface="Bookman Old Style" panose="02050604050505020204" pitchFamily="18" charset="0"/>
              </a:rPr>
              <a:t>. e la menzione della salute come limite all’attività economica privata)</a:t>
            </a:r>
            <a:endParaRPr lang="it-IT" dirty="0">
              <a:latin typeface="Bookman Old Style" panose="02050604050505020204" pitchFamily="18" charset="0"/>
            </a:endParaRPr>
          </a:p>
        </p:txBody>
      </p:sp>
    </p:spTree>
    <p:extLst>
      <p:ext uri="{BB962C8B-B14F-4D97-AF65-F5344CB8AC3E}">
        <p14:creationId xmlns:p14="http://schemas.microsoft.com/office/powerpoint/2010/main" val="1748533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sz="3600" b="1" dirty="0">
                <a:latin typeface="Bookman Old Style" panose="02050604050505020204" pitchFamily="18" charset="0"/>
              </a:rPr>
              <a:t>Art. 1 </a:t>
            </a:r>
            <a:r>
              <a:rPr lang="it-IT" sz="3600" b="1" dirty="0" err="1">
                <a:latin typeface="Bookman Old Style" panose="02050604050505020204" pitchFamily="18" charset="0"/>
              </a:rPr>
              <a:t>Cost</a:t>
            </a:r>
            <a:r>
              <a:rPr lang="it-IT" sz="3600" b="1" dirty="0">
                <a:latin typeface="Bookman Old Style" panose="02050604050505020204" pitchFamily="18" charset="0"/>
              </a:rPr>
              <a:t>.:  la repubblica fondata sul lavoro</a:t>
            </a:r>
            <a:r>
              <a:rPr lang="it-IT" sz="3600" dirty="0">
                <a:latin typeface="Bookman Old Style" panose="02050604050505020204" pitchFamily="18" charset="0"/>
              </a:rPr>
              <a:t/>
            </a:r>
            <a:br>
              <a:rPr lang="it-IT" sz="3600" dirty="0">
                <a:latin typeface="Bookman Old Style" panose="02050604050505020204" pitchFamily="18" charset="0"/>
              </a:rPr>
            </a:br>
            <a:endParaRPr lang="it-IT" sz="3600" dirty="0">
              <a:latin typeface="Bookman Old Style" panose="02050604050505020204" pitchFamily="18" charset="0"/>
            </a:endParaRPr>
          </a:p>
        </p:txBody>
      </p:sp>
      <p:sp>
        <p:nvSpPr>
          <p:cNvPr id="3" name="Segnaposto contenuto 2"/>
          <p:cNvSpPr>
            <a:spLocks noGrp="1"/>
          </p:cNvSpPr>
          <p:nvPr>
            <p:ph idx="1"/>
          </p:nvPr>
        </p:nvSpPr>
        <p:spPr/>
        <p:txBody>
          <a:bodyPr>
            <a:normAutofit fontScale="85000" lnSpcReduction="10000"/>
          </a:bodyPr>
          <a:lstStyle/>
          <a:p>
            <a:pPr>
              <a:buFont typeface="Wingdings" panose="05000000000000000000" pitchFamily="2" charset="2"/>
              <a:buChar char="q"/>
            </a:pPr>
            <a:r>
              <a:rPr lang="it-IT" dirty="0"/>
              <a:t> </a:t>
            </a:r>
            <a:r>
              <a:rPr lang="it-IT" dirty="0">
                <a:latin typeface="Bookman Old Style" panose="02050604050505020204" pitchFamily="18" charset="0"/>
              </a:rPr>
              <a:t>dalla Repubblica dei «</a:t>
            </a:r>
            <a:r>
              <a:rPr lang="it-IT" b="1" i="1" dirty="0">
                <a:latin typeface="Bookman Old Style" panose="02050604050505020204" pitchFamily="18" charset="0"/>
              </a:rPr>
              <a:t>lavoratori</a:t>
            </a:r>
            <a:r>
              <a:rPr lang="it-IT" dirty="0">
                <a:latin typeface="Bookman Old Style" panose="02050604050505020204" pitchFamily="18" charset="0"/>
              </a:rPr>
              <a:t>» (Togliatti; Basso-Amendola) alla Repubblica fondata sul «</a:t>
            </a:r>
            <a:r>
              <a:rPr lang="it-IT" b="1" i="1" dirty="0">
                <a:latin typeface="Bookman Old Style" panose="02050604050505020204" pitchFamily="18" charset="0"/>
              </a:rPr>
              <a:t>lavoro</a:t>
            </a:r>
            <a:r>
              <a:rPr lang="it-IT" dirty="0">
                <a:latin typeface="Bookman Old Style" panose="02050604050505020204" pitchFamily="18" charset="0"/>
              </a:rPr>
              <a:t>» (Fanfani)(prevalenza delle forze lavoro)</a:t>
            </a:r>
            <a:endParaRPr lang="it-IT" dirty="0"/>
          </a:p>
          <a:p>
            <a:pPr>
              <a:buFont typeface="Wingdings" panose="05000000000000000000" pitchFamily="2" charset="2"/>
              <a:buChar char="q"/>
            </a:pPr>
            <a:r>
              <a:rPr lang="it-IT" dirty="0">
                <a:latin typeface="Bookman Old Style" panose="02050604050505020204" pitchFamily="18" charset="0"/>
              </a:rPr>
              <a:t>il collegamento con l’art. 4 </a:t>
            </a:r>
            <a:r>
              <a:rPr lang="it-IT" dirty="0" err="1">
                <a:latin typeface="Bookman Old Style" panose="02050604050505020204" pitchFamily="18" charset="0"/>
              </a:rPr>
              <a:t>Cost</a:t>
            </a:r>
            <a:r>
              <a:rPr lang="it-IT" dirty="0">
                <a:latin typeface="Bookman Old Style" panose="02050604050505020204" pitchFamily="18" charset="0"/>
              </a:rPr>
              <a:t>. e con l’art. 35 </a:t>
            </a:r>
            <a:r>
              <a:rPr lang="it-IT" dirty="0" err="1">
                <a:latin typeface="Bookman Old Style" panose="02050604050505020204" pitchFamily="18" charset="0"/>
              </a:rPr>
              <a:t>Cost</a:t>
            </a:r>
            <a:r>
              <a:rPr lang="it-IT" dirty="0">
                <a:latin typeface="Bookman Old Style" panose="02050604050505020204" pitchFamily="18" charset="0"/>
              </a:rPr>
              <a:t>.</a:t>
            </a:r>
          </a:p>
          <a:p>
            <a:pPr marL="0" indent="0" algn="ctr">
              <a:buNone/>
            </a:pPr>
            <a:r>
              <a:rPr lang="it-IT" b="1" i="1" u="sng" dirty="0">
                <a:latin typeface="Bookman Old Style" panose="02050604050505020204" pitchFamily="18" charset="0"/>
              </a:rPr>
              <a:t>Cosa impone il diritto al lavoro? Le tesi della dottrina</a:t>
            </a:r>
          </a:p>
          <a:p>
            <a:pPr algn="just">
              <a:buFont typeface="Wingdings" panose="05000000000000000000" pitchFamily="2" charset="2"/>
              <a:buChar char="Ø"/>
            </a:pPr>
            <a:r>
              <a:rPr lang="it-IT" dirty="0">
                <a:latin typeface="Bookman Old Style" panose="02050604050505020204" pitchFamily="18" charset="0"/>
              </a:rPr>
              <a:t>Promuovere l’acquisto da parte dei lavoratori delle conoscenze e capacità necessarie per la loro migliore utilizzazione lavorativa;</a:t>
            </a:r>
          </a:p>
          <a:p>
            <a:pPr algn="just">
              <a:buFont typeface="Wingdings" panose="05000000000000000000" pitchFamily="2" charset="2"/>
              <a:buChar char="Ø"/>
            </a:pPr>
            <a:r>
              <a:rPr lang="it-IT" dirty="0">
                <a:latin typeface="Bookman Old Style" panose="02050604050505020204" pitchFamily="18" charset="0"/>
              </a:rPr>
              <a:t>facilitare </a:t>
            </a:r>
            <a:r>
              <a:rPr lang="it-IT" i="1" dirty="0">
                <a:latin typeface="Bookman Old Style" panose="02050604050505020204" pitchFamily="18" charset="0"/>
              </a:rPr>
              <a:t>l’incontro fra domanda ed offerta </a:t>
            </a:r>
            <a:r>
              <a:rPr lang="it-IT" dirty="0">
                <a:latin typeface="Bookman Old Style" panose="02050604050505020204" pitchFamily="18" charset="0"/>
              </a:rPr>
              <a:t>(la questione del </a:t>
            </a:r>
            <a:r>
              <a:rPr lang="it-IT" u="sng" dirty="0">
                <a:latin typeface="Bookman Old Style" panose="02050604050505020204" pitchFamily="18" charset="0"/>
              </a:rPr>
              <a:t>collocamento</a:t>
            </a:r>
            <a:r>
              <a:rPr lang="it-IT" dirty="0">
                <a:latin typeface="Bookman Old Style" panose="02050604050505020204" pitchFamily="18" charset="0"/>
              </a:rPr>
              <a:t>);</a:t>
            </a:r>
          </a:p>
          <a:p>
            <a:pPr algn="just">
              <a:buFont typeface="Wingdings" panose="05000000000000000000" pitchFamily="2" charset="2"/>
              <a:buChar char="Ø"/>
            </a:pPr>
            <a:r>
              <a:rPr lang="it-IT" dirty="0">
                <a:latin typeface="Bookman Old Style" panose="02050604050505020204" pitchFamily="18" charset="0"/>
              </a:rPr>
              <a:t>imporre alle imprese </a:t>
            </a:r>
            <a:r>
              <a:rPr lang="it-IT" u="sng" dirty="0">
                <a:latin typeface="Bookman Old Style" panose="02050604050505020204" pitchFamily="18" charset="0"/>
              </a:rPr>
              <a:t>l’assunzione di alcune aliquote di lavoratori</a:t>
            </a:r>
            <a:r>
              <a:rPr lang="it-IT" dirty="0">
                <a:latin typeface="Bookman Old Style" panose="02050604050505020204" pitchFamily="18" charset="0"/>
              </a:rPr>
              <a:t>;</a:t>
            </a:r>
          </a:p>
          <a:p>
            <a:pPr algn="just">
              <a:buFont typeface="Wingdings" panose="05000000000000000000" pitchFamily="2" charset="2"/>
              <a:buChar char="Ø"/>
            </a:pPr>
            <a:r>
              <a:rPr lang="it-IT" dirty="0">
                <a:latin typeface="Bookman Old Style" panose="02050604050505020204" pitchFamily="18" charset="0"/>
              </a:rPr>
              <a:t>assicurare, entro certi limiti, la </a:t>
            </a:r>
            <a:r>
              <a:rPr lang="it-IT" u="sng" dirty="0">
                <a:latin typeface="Bookman Old Style" panose="02050604050505020204" pitchFamily="18" charset="0"/>
              </a:rPr>
              <a:t>stabilità del posto di lavoro  </a:t>
            </a:r>
          </a:p>
          <a:p>
            <a:pPr>
              <a:buFont typeface="Wingdings" panose="05000000000000000000" pitchFamily="2" charset="2"/>
              <a:buChar char="q"/>
            </a:pPr>
            <a:endParaRPr lang="it-IT" dirty="0">
              <a:latin typeface="Bookman Old Style" panose="02050604050505020204" pitchFamily="18" charset="0"/>
            </a:endParaRPr>
          </a:p>
          <a:p>
            <a:pPr marL="0" indent="0">
              <a:buNone/>
            </a:pPr>
            <a:endParaRPr lang="it-IT" dirty="0"/>
          </a:p>
        </p:txBody>
      </p:sp>
    </p:spTree>
    <p:extLst>
      <p:ext uri="{BB962C8B-B14F-4D97-AF65-F5344CB8AC3E}">
        <p14:creationId xmlns:p14="http://schemas.microsoft.com/office/powerpoint/2010/main" val="1103096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latin typeface="Baskerville Old Face" panose="02020602080505020303" pitchFamily="18" charset="0"/>
              </a:rPr>
              <a:t>Libertà, eguaglianza e lavoro</a:t>
            </a:r>
          </a:p>
        </p:txBody>
      </p:sp>
      <p:sp>
        <p:nvSpPr>
          <p:cNvPr id="3" name="Segnaposto contenuto 2"/>
          <p:cNvSpPr>
            <a:spLocks noGrp="1"/>
          </p:cNvSpPr>
          <p:nvPr>
            <p:ph idx="1"/>
          </p:nvPr>
        </p:nvSpPr>
        <p:spPr/>
        <p:txBody>
          <a:bodyPr>
            <a:normAutofit fontScale="92500" lnSpcReduction="20000"/>
          </a:bodyPr>
          <a:lstStyle/>
          <a:p>
            <a:r>
              <a:rPr lang="it-IT" dirty="0">
                <a:latin typeface="Baskerville Old Face" panose="02020602080505020303" pitchFamily="18" charset="0"/>
              </a:rPr>
              <a:t>La proposta </a:t>
            </a:r>
            <a:r>
              <a:rPr lang="it-IT" dirty="0">
                <a:solidFill>
                  <a:srgbClr val="FF0000"/>
                </a:solidFill>
                <a:latin typeface="Baskerville Old Face" panose="02020602080505020303" pitchFamily="18" charset="0"/>
              </a:rPr>
              <a:t>La Malfa</a:t>
            </a:r>
            <a:r>
              <a:rPr lang="it-IT" dirty="0">
                <a:latin typeface="Baskerville Old Face" panose="02020602080505020303" pitchFamily="18" charset="0"/>
              </a:rPr>
              <a:t>: «</a:t>
            </a:r>
            <a:r>
              <a:rPr lang="it-IT" i="1" dirty="0">
                <a:latin typeface="Baskerville Old Face" panose="02020602080505020303" pitchFamily="18" charset="0"/>
              </a:rPr>
              <a:t>La Repubblica fondata </a:t>
            </a:r>
            <a:r>
              <a:rPr lang="it-IT" i="1" u="sng" dirty="0">
                <a:latin typeface="Baskerville Old Face" panose="02020602080505020303" pitchFamily="18" charset="0"/>
              </a:rPr>
              <a:t>sui diritti di libertà e sui diritti del lavoro</a:t>
            </a:r>
            <a:r>
              <a:rPr lang="it-IT" u="sng" dirty="0">
                <a:latin typeface="Baskerville Old Face" panose="02020602080505020303" pitchFamily="18" charset="0"/>
              </a:rPr>
              <a:t>»</a:t>
            </a:r>
          </a:p>
          <a:p>
            <a:r>
              <a:rPr lang="it-IT" dirty="0">
                <a:latin typeface="Baskerville Old Face" panose="02020602080505020303" pitchFamily="18" charset="0"/>
              </a:rPr>
              <a:t>Il fondamento di un «</a:t>
            </a:r>
            <a:r>
              <a:rPr lang="it-IT" b="1" dirty="0">
                <a:latin typeface="Baskerville Old Face" panose="02020602080505020303" pitchFamily="18" charset="0"/>
              </a:rPr>
              <a:t>ordine economico nuovo</a:t>
            </a:r>
            <a:r>
              <a:rPr lang="it-IT" dirty="0">
                <a:latin typeface="Baskerville Old Face" panose="02020602080505020303" pitchFamily="18" charset="0"/>
              </a:rPr>
              <a:t>» fondato sul </a:t>
            </a:r>
            <a:r>
              <a:rPr lang="it-IT" i="1" dirty="0">
                <a:latin typeface="Baskerville Old Face" panose="02020602080505020303" pitchFamily="18" charset="0"/>
              </a:rPr>
              <a:t>lavoro</a:t>
            </a:r>
            <a:r>
              <a:rPr lang="it-IT" dirty="0">
                <a:latin typeface="Baskerville Old Face" panose="02020602080505020303" pitchFamily="18" charset="0"/>
              </a:rPr>
              <a:t> e non sul </a:t>
            </a:r>
            <a:r>
              <a:rPr lang="it-IT" i="1" dirty="0">
                <a:latin typeface="Baskerville Old Face" panose="02020602080505020303" pitchFamily="18" charset="0"/>
              </a:rPr>
              <a:t>capitale</a:t>
            </a:r>
            <a:r>
              <a:rPr lang="it-IT" dirty="0">
                <a:latin typeface="Baskerville Old Face" panose="02020602080505020303" pitchFamily="18" charset="0"/>
              </a:rPr>
              <a:t> o sulla </a:t>
            </a:r>
            <a:r>
              <a:rPr lang="it-IT" i="1" dirty="0">
                <a:latin typeface="Baskerville Old Face" panose="02020602080505020303" pitchFamily="18" charset="0"/>
              </a:rPr>
              <a:t>proprietà</a:t>
            </a:r>
            <a:r>
              <a:rPr lang="it-IT" dirty="0">
                <a:latin typeface="Baskerville Old Face" panose="02020602080505020303" pitchFamily="18" charset="0"/>
              </a:rPr>
              <a:t>: il legame fra libertà, eguale dignità  e lavoro</a:t>
            </a:r>
          </a:p>
          <a:p>
            <a:r>
              <a:rPr lang="it-IT" dirty="0">
                <a:solidFill>
                  <a:srgbClr val="FF0000"/>
                </a:solidFill>
                <a:latin typeface="Baskerville Old Face" panose="02020602080505020303" pitchFamily="18" charset="0"/>
              </a:rPr>
              <a:t>Il principio «</a:t>
            </a:r>
            <a:r>
              <a:rPr lang="it-IT" i="1" dirty="0">
                <a:solidFill>
                  <a:srgbClr val="FF0000"/>
                </a:solidFill>
                <a:latin typeface="Baskerville Old Face" panose="02020602080505020303" pitchFamily="18" charset="0"/>
              </a:rPr>
              <a:t>lavorista</a:t>
            </a:r>
            <a:r>
              <a:rPr lang="it-IT" dirty="0">
                <a:latin typeface="Baskerville Old Face" panose="02020602080505020303" pitchFamily="18" charset="0"/>
              </a:rPr>
              <a:t>» fra i principi fondamentali: il collegamento «</a:t>
            </a:r>
            <a:r>
              <a:rPr lang="it-IT" i="1" dirty="0">
                <a:latin typeface="Baskerville Old Face" panose="02020602080505020303" pitchFamily="18" charset="0"/>
              </a:rPr>
              <a:t>virtuoso</a:t>
            </a:r>
            <a:r>
              <a:rPr lang="it-IT" dirty="0">
                <a:latin typeface="Baskerville Old Face" panose="02020602080505020303" pitchFamily="18" charset="0"/>
              </a:rPr>
              <a:t>» fra art. 1 e art. 4 </a:t>
            </a:r>
            <a:r>
              <a:rPr lang="it-IT" dirty="0" err="1">
                <a:latin typeface="Baskerville Old Face" panose="02020602080505020303" pitchFamily="18" charset="0"/>
              </a:rPr>
              <a:t>Cost</a:t>
            </a:r>
            <a:r>
              <a:rPr lang="it-IT" dirty="0">
                <a:latin typeface="Baskerville Old Face" panose="02020602080505020303" pitchFamily="18" charset="0"/>
              </a:rPr>
              <a:t>. (dalla proprietà al lavoro: nuovi valori e nuovi soggetti sociali)</a:t>
            </a:r>
          </a:p>
          <a:p>
            <a:r>
              <a:rPr lang="it-IT" dirty="0">
                <a:latin typeface="Baskerville Old Face" panose="02020602080505020303" pitchFamily="18" charset="0"/>
              </a:rPr>
              <a:t> il collegamento </a:t>
            </a:r>
            <a:r>
              <a:rPr lang="it-IT" u="sng" dirty="0">
                <a:latin typeface="Baskerville Old Face" panose="02020602080505020303" pitchFamily="18" charset="0"/>
              </a:rPr>
              <a:t>fra art. 1 </a:t>
            </a:r>
            <a:r>
              <a:rPr lang="it-IT" u="sng" dirty="0" err="1">
                <a:latin typeface="Baskerville Old Face" panose="02020602080505020303" pitchFamily="18" charset="0"/>
              </a:rPr>
              <a:t>Cost</a:t>
            </a:r>
            <a:r>
              <a:rPr lang="it-IT" u="sng" dirty="0">
                <a:latin typeface="Baskerville Old Face" panose="02020602080505020303" pitchFamily="18" charset="0"/>
              </a:rPr>
              <a:t>.  e gli articoli da 35 a 40 </a:t>
            </a:r>
            <a:r>
              <a:rPr lang="it-IT" u="sng" dirty="0" err="1">
                <a:latin typeface="Baskerville Old Face" panose="02020602080505020303" pitchFamily="18" charset="0"/>
              </a:rPr>
              <a:t>Cost</a:t>
            </a:r>
            <a:r>
              <a:rPr lang="it-IT" u="sng" dirty="0">
                <a:latin typeface="Baskerville Old Face" panose="02020602080505020303" pitchFamily="18" charset="0"/>
              </a:rPr>
              <a:t>.: la Costituzione economica e la forma di stato</a:t>
            </a:r>
          </a:p>
          <a:p>
            <a:r>
              <a:rPr lang="it-IT" u="sng" dirty="0">
                <a:latin typeface="Baskerville Old Face" panose="02020602080505020303" pitchFamily="18" charset="0"/>
              </a:rPr>
              <a:t>La proposta La Pira di inserire «</a:t>
            </a:r>
            <a:r>
              <a:rPr lang="it-IT" i="1" dirty="0">
                <a:latin typeface="Baskerville Old Face" panose="02020602080505020303" pitchFamily="18" charset="0"/>
              </a:rPr>
              <a:t>Il lavoro e la sua partecipazione concreta negli organismi economici sociali e politici è il fondamento della democrazia italiana».</a:t>
            </a:r>
          </a:p>
          <a:p>
            <a:pPr marL="0" indent="0">
              <a:buNone/>
            </a:pPr>
            <a:endParaRPr lang="it-IT" u="sng" dirty="0">
              <a:latin typeface="Baskerville Old Face" panose="02020602080505020303" pitchFamily="18" charset="0"/>
            </a:endParaRPr>
          </a:p>
          <a:p>
            <a:pPr marL="0" indent="0">
              <a:buNone/>
            </a:pPr>
            <a:endParaRPr lang="it-IT" dirty="0"/>
          </a:p>
        </p:txBody>
      </p:sp>
    </p:spTree>
    <p:extLst>
      <p:ext uri="{BB962C8B-B14F-4D97-AF65-F5344CB8AC3E}">
        <p14:creationId xmlns:p14="http://schemas.microsoft.com/office/powerpoint/2010/main" val="3190389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 </a:t>
            </a:r>
            <a:r>
              <a:rPr lang="it-IT" dirty="0">
                <a:latin typeface="Bookman Old Style" panose="02050604050505020204" pitchFamily="18" charset="0"/>
              </a:rPr>
              <a:t>L’art. 4 della Costituzione (e l’art. 35 </a:t>
            </a:r>
            <a:r>
              <a:rPr lang="it-IT" dirty="0" err="1">
                <a:latin typeface="Bookman Old Style" panose="02050604050505020204" pitchFamily="18" charset="0"/>
              </a:rPr>
              <a:t>Cost</a:t>
            </a:r>
            <a:r>
              <a:rPr lang="it-IT" dirty="0">
                <a:latin typeface="Bookman Old Style" panose="02050604050505020204" pitchFamily="18" charset="0"/>
              </a:rPr>
              <a:t>.)</a:t>
            </a:r>
            <a:endParaRPr lang="it-IT" dirty="0"/>
          </a:p>
        </p:txBody>
      </p:sp>
      <p:sp>
        <p:nvSpPr>
          <p:cNvPr id="3" name="Segnaposto contenuto 2"/>
          <p:cNvSpPr>
            <a:spLocks noGrp="1"/>
          </p:cNvSpPr>
          <p:nvPr>
            <p:ph idx="1"/>
          </p:nvPr>
        </p:nvSpPr>
        <p:spPr/>
        <p:txBody>
          <a:bodyPr>
            <a:normAutofit fontScale="77500" lnSpcReduction="20000"/>
          </a:bodyPr>
          <a:lstStyle/>
          <a:p>
            <a:pPr marL="0" indent="0">
              <a:buSzPts val="2800"/>
              <a:buNone/>
            </a:pPr>
            <a:endParaRPr lang="it-IT" dirty="0">
              <a:solidFill>
                <a:srgbClr val="000000"/>
              </a:solidFill>
              <a:latin typeface="Bookman Old Style" panose="02050604050505020204" pitchFamily="18" charset="0"/>
            </a:endParaRPr>
          </a:p>
          <a:p>
            <a:pPr>
              <a:buSzPts val="2800"/>
              <a:buFont typeface="Wingdings" panose="05000000000000000000" pitchFamily="2" charset="2"/>
              <a:buChar char="q"/>
            </a:pPr>
            <a:r>
              <a:rPr lang="it-IT" dirty="0">
                <a:solidFill>
                  <a:srgbClr val="000000"/>
                </a:solidFill>
                <a:latin typeface="Bookman Old Style" panose="02050604050505020204" pitchFamily="18" charset="0"/>
              </a:rPr>
              <a:t>qualche dubbio : </a:t>
            </a:r>
            <a:endParaRPr lang="it-IT" dirty="0"/>
          </a:p>
          <a:p>
            <a:r>
              <a:rPr lang="it-IT" dirty="0">
                <a:solidFill>
                  <a:srgbClr val="000000"/>
                </a:solidFill>
                <a:latin typeface="Bookman Old Style" panose="02050604050505020204" pitchFamily="18" charset="0"/>
              </a:rPr>
              <a:t>è norma </a:t>
            </a:r>
            <a:r>
              <a:rPr lang="it-IT" b="1" i="1" dirty="0">
                <a:solidFill>
                  <a:srgbClr val="000000"/>
                </a:solidFill>
                <a:latin typeface="Bookman Old Style" panose="02050604050505020204" pitchFamily="18" charset="0"/>
              </a:rPr>
              <a:t>programmatica</a:t>
            </a:r>
            <a:r>
              <a:rPr lang="it-IT" dirty="0">
                <a:solidFill>
                  <a:srgbClr val="000000"/>
                </a:solidFill>
                <a:latin typeface="Bookman Old Style" panose="02050604050505020204" pitchFamily="18" charset="0"/>
              </a:rPr>
              <a:t>? (diritto «potenziale»).</a:t>
            </a:r>
          </a:p>
          <a:p>
            <a:pPr marL="0" indent="0">
              <a:buNone/>
            </a:pPr>
            <a:r>
              <a:rPr lang="it-IT" b="1" dirty="0">
                <a:solidFill>
                  <a:srgbClr val="000000"/>
                </a:solidFill>
                <a:latin typeface="Bookman Old Style" panose="02050604050505020204" pitchFamily="18" charset="0"/>
              </a:rPr>
              <a:t>La tesi di Mortati</a:t>
            </a:r>
            <a:r>
              <a:rPr lang="it-IT" dirty="0">
                <a:solidFill>
                  <a:srgbClr val="000000"/>
                </a:solidFill>
                <a:latin typeface="Bookman Old Style" panose="02050604050505020204" pitchFamily="18" charset="0"/>
              </a:rPr>
              <a:t>: </a:t>
            </a:r>
          </a:p>
          <a:p>
            <a:pPr marL="0" indent="0">
              <a:buNone/>
            </a:pPr>
            <a:r>
              <a:rPr lang="it-IT" dirty="0">
                <a:solidFill>
                  <a:srgbClr val="000000"/>
                </a:solidFill>
                <a:latin typeface="Bookman Old Style" panose="02050604050505020204" pitchFamily="18" charset="0"/>
              </a:rPr>
              <a:t>il diritto al lavoro come “garanzia di occupazione”(obiettivo costituzionale) </a:t>
            </a:r>
            <a:endParaRPr lang="it-IT" dirty="0"/>
          </a:p>
          <a:p>
            <a:r>
              <a:rPr lang="it-IT" dirty="0">
                <a:solidFill>
                  <a:srgbClr val="000000"/>
                </a:solidFill>
                <a:latin typeface="Bookman Old Style" panose="02050604050505020204" pitchFamily="18" charset="0"/>
              </a:rPr>
              <a:t>quale il </a:t>
            </a:r>
            <a:r>
              <a:rPr lang="it-IT" b="1" i="1" dirty="0">
                <a:solidFill>
                  <a:srgbClr val="000000"/>
                </a:solidFill>
                <a:latin typeface="Bookman Old Style" panose="02050604050505020204" pitchFamily="18" charset="0"/>
              </a:rPr>
              <a:t>contenuto</a:t>
            </a:r>
            <a:r>
              <a:rPr lang="it-IT" dirty="0">
                <a:solidFill>
                  <a:srgbClr val="000000"/>
                </a:solidFill>
                <a:latin typeface="Bookman Old Style" panose="02050604050505020204" pitchFamily="18" charset="0"/>
              </a:rPr>
              <a:t>? </a:t>
            </a:r>
            <a:endParaRPr lang="it-IT" dirty="0" smtClean="0">
              <a:solidFill>
                <a:srgbClr val="000000"/>
              </a:solidFill>
              <a:latin typeface="Bookman Old Style" panose="02050604050505020204" pitchFamily="18" charset="0"/>
            </a:endParaRPr>
          </a:p>
          <a:p>
            <a:pPr marL="0" indent="0">
              <a:buNone/>
            </a:pPr>
            <a:r>
              <a:rPr lang="it-IT" dirty="0" smtClean="0">
                <a:solidFill>
                  <a:srgbClr val="000000"/>
                </a:solidFill>
                <a:latin typeface="Bookman Old Style" panose="02050604050505020204" pitchFamily="18" charset="0"/>
              </a:rPr>
              <a:t>Fra «</a:t>
            </a:r>
            <a:r>
              <a:rPr lang="it-IT" b="1" i="1" dirty="0" smtClean="0">
                <a:solidFill>
                  <a:srgbClr val="000000"/>
                </a:solidFill>
                <a:latin typeface="Bookman Old Style" panose="02050604050505020204" pitchFamily="18" charset="0"/>
              </a:rPr>
              <a:t>diritto di libertà della persona</a:t>
            </a:r>
            <a:r>
              <a:rPr lang="it-IT" dirty="0" smtClean="0">
                <a:solidFill>
                  <a:srgbClr val="000000"/>
                </a:solidFill>
                <a:latin typeface="Bookman Old Style" panose="02050604050505020204" pitchFamily="18" charset="0"/>
              </a:rPr>
              <a:t>» e obbligo dei pubblici poteri di «</a:t>
            </a:r>
            <a:r>
              <a:rPr lang="it-IT" b="1" i="1" dirty="0" smtClean="0">
                <a:solidFill>
                  <a:srgbClr val="000000"/>
                </a:solidFill>
                <a:latin typeface="Bookman Old Style" panose="02050604050505020204" pitchFamily="18" charset="0"/>
              </a:rPr>
              <a:t>creare </a:t>
            </a:r>
            <a:r>
              <a:rPr lang="it-IT" b="1" i="1" dirty="0">
                <a:solidFill>
                  <a:srgbClr val="000000"/>
                </a:solidFill>
                <a:latin typeface="Bookman Old Style" panose="02050604050505020204" pitchFamily="18" charset="0"/>
              </a:rPr>
              <a:t>le condizioni economiche, sociali e giuridiche che consentano l'impiego di tutti i cittadini idonei al </a:t>
            </a:r>
            <a:r>
              <a:rPr lang="it-IT" b="1" i="1" dirty="0" smtClean="0">
                <a:solidFill>
                  <a:srgbClr val="000000"/>
                </a:solidFill>
                <a:latin typeface="Bookman Old Style" panose="02050604050505020204" pitchFamily="18" charset="0"/>
              </a:rPr>
              <a:t>lavoro</a:t>
            </a:r>
            <a:r>
              <a:rPr lang="it-IT" dirty="0" smtClean="0">
                <a:solidFill>
                  <a:srgbClr val="000000"/>
                </a:solidFill>
                <a:latin typeface="Bookman Old Style" panose="02050604050505020204" pitchFamily="18" charset="0"/>
              </a:rPr>
              <a:t>» (</a:t>
            </a:r>
            <a:r>
              <a:rPr lang="it-IT" dirty="0" err="1" smtClean="0">
                <a:solidFill>
                  <a:srgbClr val="000000"/>
                </a:solidFill>
                <a:latin typeface="Bookman Old Style" panose="02050604050505020204" pitchFamily="18" charset="0"/>
              </a:rPr>
              <a:t>sent</a:t>
            </a:r>
            <a:r>
              <a:rPr lang="it-IT" dirty="0" smtClean="0">
                <a:solidFill>
                  <a:srgbClr val="000000"/>
                </a:solidFill>
                <a:latin typeface="Bookman Old Style" panose="02050604050505020204" pitchFamily="18" charset="0"/>
              </a:rPr>
              <a:t>. n. 45 del 1965).  </a:t>
            </a:r>
            <a:endParaRPr lang="it-IT" dirty="0"/>
          </a:p>
          <a:p>
            <a:r>
              <a:rPr lang="it-IT" dirty="0">
                <a:solidFill>
                  <a:srgbClr val="000000"/>
                </a:solidFill>
                <a:latin typeface="Bookman Old Style" panose="02050604050505020204" pitchFamily="18" charset="0"/>
              </a:rPr>
              <a:t>delinea </a:t>
            </a:r>
            <a:r>
              <a:rPr lang="it-IT" i="1" dirty="0">
                <a:solidFill>
                  <a:srgbClr val="000000"/>
                </a:solidFill>
                <a:latin typeface="Bookman Old Style" panose="02050604050505020204" pitchFamily="18" charset="0"/>
              </a:rPr>
              <a:t>le </a:t>
            </a:r>
            <a:r>
              <a:rPr lang="it-IT" b="1" i="1" dirty="0">
                <a:solidFill>
                  <a:srgbClr val="000000"/>
                </a:solidFill>
                <a:latin typeface="Bookman Old Style" panose="02050604050505020204" pitchFamily="18" charset="0"/>
              </a:rPr>
              <a:t>forme ed i  modi </a:t>
            </a:r>
            <a:r>
              <a:rPr lang="it-IT" dirty="0">
                <a:solidFill>
                  <a:srgbClr val="000000"/>
                </a:solidFill>
                <a:latin typeface="Bookman Old Style" panose="02050604050505020204" pitchFamily="18" charset="0"/>
              </a:rPr>
              <a:t>della tutela del lavoro (in combinato con l’art. 35 </a:t>
            </a:r>
            <a:r>
              <a:rPr lang="it-IT" dirty="0" err="1">
                <a:solidFill>
                  <a:srgbClr val="000000"/>
                </a:solidFill>
                <a:latin typeface="Bookman Old Style" panose="02050604050505020204" pitchFamily="18" charset="0"/>
              </a:rPr>
              <a:t>Cost</a:t>
            </a:r>
            <a:r>
              <a:rPr lang="it-IT" dirty="0">
                <a:solidFill>
                  <a:srgbClr val="000000"/>
                </a:solidFill>
                <a:latin typeface="Bookman Old Style" panose="02050604050505020204" pitchFamily="18" charset="0"/>
              </a:rPr>
              <a:t>.)?</a:t>
            </a:r>
            <a:endParaRPr lang="it-IT" dirty="0"/>
          </a:p>
          <a:p>
            <a:pPr marL="0" indent="0"/>
            <a:r>
              <a:rPr lang="it-IT" dirty="0">
                <a:solidFill>
                  <a:srgbClr val="000000"/>
                </a:solidFill>
                <a:latin typeface="Bookman Old Style" panose="02050604050505020204" pitchFamily="18" charset="0"/>
              </a:rPr>
              <a:t>(</a:t>
            </a:r>
            <a:r>
              <a:rPr lang="it-IT" dirty="0" err="1">
                <a:solidFill>
                  <a:srgbClr val="000000"/>
                </a:solidFill>
                <a:latin typeface="Bookman Old Style" panose="02050604050505020204" pitchFamily="18" charset="0"/>
              </a:rPr>
              <a:t>Sent</a:t>
            </a:r>
            <a:r>
              <a:rPr lang="it-IT" dirty="0">
                <a:solidFill>
                  <a:srgbClr val="000000"/>
                </a:solidFill>
                <a:latin typeface="Bookman Old Style" panose="02050604050505020204" pitchFamily="18" charset="0"/>
              </a:rPr>
              <a:t>. n. 7 del </a:t>
            </a:r>
            <a:r>
              <a:rPr lang="it-IT" dirty="0" smtClean="0">
                <a:solidFill>
                  <a:srgbClr val="000000"/>
                </a:solidFill>
                <a:latin typeface="Bookman Old Style" panose="02050604050505020204" pitchFamily="18" charset="0"/>
              </a:rPr>
              <a:t>1966)</a:t>
            </a:r>
            <a:endParaRPr lang="it-IT" dirty="0"/>
          </a:p>
          <a:p>
            <a:pPr marL="0" indent="0">
              <a:buNone/>
            </a:pPr>
            <a:endParaRPr lang="it-IT" dirty="0"/>
          </a:p>
        </p:txBody>
      </p:sp>
    </p:spTree>
    <p:extLst>
      <p:ext uri="{BB962C8B-B14F-4D97-AF65-F5344CB8AC3E}">
        <p14:creationId xmlns:p14="http://schemas.microsoft.com/office/powerpoint/2010/main" val="1156378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i="1" dirty="0">
                <a:latin typeface="Bookman Old Style" panose="02050604050505020204" pitchFamily="18" charset="0"/>
              </a:rPr>
              <a:t>che cosa è lavoro e come viene tutelato?</a:t>
            </a:r>
            <a:br>
              <a:rPr lang="it-IT" i="1" dirty="0">
                <a:latin typeface="Bookman Old Style" panose="02050604050505020204" pitchFamily="18" charset="0"/>
              </a:rPr>
            </a:br>
            <a:endParaRPr lang="it-IT" i="1" dirty="0">
              <a:latin typeface="Bookman Old Style" panose="02050604050505020204" pitchFamily="18" charset="0"/>
            </a:endParaRPr>
          </a:p>
        </p:txBody>
      </p:sp>
      <p:sp>
        <p:nvSpPr>
          <p:cNvPr id="3" name="Segnaposto contenuto 2"/>
          <p:cNvSpPr>
            <a:spLocks noGrp="1"/>
          </p:cNvSpPr>
          <p:nvPr>
            <p:ph idx="1"/>
          </p:nvPr>
        </p:nvSpPr>
        <p:spPr/>
        <p:txBody>
          <a:bodyPr>
            <a:normAutofit fontScale="62500" lnSpcReduction="20000"/>
          </a:bodyPr>
          <a:lstStyle/>
          <a:p>
            <a:pPr marL="342900" lvl="0" indent="-342900" fontAlgn="base">
              <a:lnSpc>
                <a:spcPct val="100000"/>
              </a:lnSpc>
              <a:spcBef>
                <a:spcPct val="20000"/>
              </a:spcBef>
              <a:spcAft>
                <a:spcPct val="0"/>
              </a:spcAft>
              <a:buNone/>
            </a:pPr>
            <a:r>
              <a:rPr lang="it-IT" dirty="0"/>
              <a:t> </a:t>
            </a:r>
            <a:r>
              <a:rPr lang="it-IT" altLang="it-IT" sz="2400" b="1" dirty="0">
                <a:solidFill>
                  <a:prstClr val="black"/>
                </a:solidFill>
                <a:latin typeface="Bookman Old Style" panose="02050604050505020204" pitchFamily="18" charset="0"/>
                <a:ea typeface="Batang" pitchFamily="18" charset="-127"/>
              </a:rPr>
              <a:t>È solo </a:t>
            </a:r>
            <a:r>
              <a:rPr lang="it-IT" altLang="it-IT" sz="2400" b="1" u="sng" dirty="0">
                <a:solidFill>
                  <a:prstClr val="black"/>
                </a:solidFill>
                <a:latin typeface="Bookman Old Style" panose="02050604050505020204" pitchFamily="18" charset="0"/>
                <a:ea typeface="Batang" pitchFamily="18" charset="-127"/>
              </a:rPr>
              <a:t>il lavoro subordinato o è ogni forma di lavoro?</a:t>
            </a:r>
          </a:p>
          <a:p>
            <a:pPr marL="342900" lvl="0" indent="-342900" fontAlgn="base">
              <a:lnSpc>
                <a:spcPct val="100000"/>
              </a:lnSpc>
              <a:spcBef>
                <a:spcPct val="20000"/>
              </a:spcBef>
              <a:spcAft>
                <a:spcPct val="0"/>
              </a:spcAft>
            </a:pPr>
            <a:endParaRPr lang="it-IT" altLang="it-IT" sz="2400" b="1" dirty="0">
              <a:solidFill>
                <a:prstClr val="black"/>
              </a:solidFill>
              <a:latin typeface="Bookman Old Style" panose="02050604050505020204" pitchFamily="18" charset="0"/>
              <a:ea typeface="Batang" pitchFamily="18" charset="-127"/>
            </a:endParaRPr>
          </a:p>
          <a:p>
            <a:pPr marL="342900" lvl="0" indent="-342900" fontAlgn="base">
              <a:lnSpc>
                <a:spcPct val="100000"/>
              </a:lnSpc>
              <a:spcBef>
                <a:spcPct val="20000"/>
              </a:spcBef>
              <a:spcAft>
                <a:spcPct val="0"/>
              </a:spcAft>
            </a:pPr>
            <a:r>
              <a:rPr lang="it-IT" altLang="it-IT" sz="2400" b="1" dirty="0">
                <a:solidFill>
                  <a:prstClr val="black"/>
                </a:solidFill>
                <a:latin typeface="Bookman Old Style" panose="02050604050505020204" pitchFamily="18" charset="0"/>
                <a:ea typeface="Batang" pitchFamily="18" charset="-127"/>
              </a:rPr>
              <a:t>Quali  </a:t>
            </a:r>
            <a:r>
              <a:rPr lang="it-IT" altLang="it-IT" sz="2400" b="1" i="1" u="sng" dirty="0">
                <a:solidFill>
                  <a:srgbClr val="FF0000"/>
                </a:solidFill>
                <a:latin typeface="Bookman Old Style" panose="02050604050505020204" pitchFamily="18" charset="0"/>
                <a:ea typeface="Batang" pitchFamily="18" charset="-127"/>
              </a:rPr>
              <a:t>poteri</a:t>
            </a:r>
            <a:r>
              <a:rPr lang="it-IT" altLang="it-IT" sz="2400" b="1" dirty="0">
                <a:solidFill>
                  <a:srgbClr val="FF0000"/>
                </a:solidFill>
                <a:latin typeface="Bookman Old Style" panose="02050604050505020204" pitchFamily="18" charset="0"/>
                <a:ea typeface="Batang" pitchFamily="18" charset="-127"/>
              </a:rPr>
              <a:t> </a:t>
            </a:r>
            <a:r>
              <a:rPr lang="it-IT" altLang="it-IT" sz="2400" b="1" dirty="0">
                <a:solidFill>
                  <a:prstClr val="black"/>
                </a:solidFill>
                <a:latin typeface="Bookman Old Style" panose="02050604050505020204" pitchFamily="18" charset="0"/>
                <a:ea typeface="Batang" pitchFamily="18" charset="-127"/>
              </a:rPr>
              <a:t>possiede il legislatore ordinario nell’attuazione del </a:t>
            </a:r>
            <a:r>
              <a:rPr lang="it-IT" altLang="it-IT" sz="2400" b="1" i="1" dirty="0">
                <a:solidFill>
                  <a:srgbClr val="FF0000"/>
                </a:solidFill>
                <a:latin typeface="Bookman Old Style" panose="02050604050505020204" pitchFamily="18" charset="0"/>
                <a:ea typeface="Batang" pitchFamily="18" charset="-127"/>
              </a:rPr>
              <a:t>diritto al lavoro di tutti i </a:t>
            </a:r>
            <a:r>
              <a:rPr lang="it-IT" altLang="it-IT" sz="2400" b="1" i="1" dirty="0" smtClean="0">
                <a:solidFill>
                  <a:srgbClr val="FF0000"/>
                </a:solidFill>
                <a:latin typeface="Bookman Old Style" panose="02050604050505020204" pitchFamily="18" charset="0"/>
                <a:ea typeface="Batang" pitchFamily="18" charset="-127"/>
              </a:rPr>
              <a:t>cittadini</a:t>
            </a:r>
            <a:r>
              <a:rPr lang="it-IT" altLang="it-IT" sz="2400" b="1" dirty="0" smtClean="0">
                <a:solidFill>
                  <a:prstClr val="black"/>
                </a:solidFill>
                <a:latin typeface="Bookman Old Style" panose="02050604050505020204" pitchFamily="18" charset="0"/>
                <a:ea typeface="Batang" pitchFamily="18" charset="-127"/>
              </a:rPr>
              <a:t>? </a:t>
            </a:r>
            <a:r>
              <a:rPr lang="it-IT" altLang="it-IT" sz="2400" b="1" dirty="0">
                <a:solidFill>
                  <a:prstClr val="black"/>
                </a:solidFill>
                <a:latin typeface="Bookman Old Style" panose="02050604050505020204" pitchFamily="18" charset="0"/>
                <a:ea typeface="Batang" pitchFamily="18" charset="-127"/>
              </a:rPr>
              <a:t>(</a:t>
            </a:r>
            <a:r>
              <a:rPr lang="it-IT" altLang="it-IT" sz="2400" b="1" dirty="0" err="1">
                <a:solidFill>
                  <a:prstClr val="black"/>
                </a:solidFill>
                <a:latin typeface="Bookman Old Style" panose="02050604050505020204" pitchFamily="18" charset="0"/>
                <a:ea typeface="Batang" pitchFamily="18" charset="-127"/>
              </a:rPr>
              <a:t>sent</a:t>
            </a:r>
            <a:r>
              <a:rPr lang="it-IT" altLang="it-IT" sz="2400" b="1" dirty="0">
                <a:solidFill>
                  <a:prstClr val="black"/>
                </a:solidFill>
                <a:latin typeface="Bookman Old Style" panose="02050604050505020204" pitchFamily="18" charset="0"/>
                <a:ea typeface="Batang" pitchFamily="18" charset="-127"/>
              </a:rPr>
              <a:t>. n. 105 del 1985)</a:t>
            </a:r>
          </a:p>
          <a:p>
            <a:pPr marL="342900" lvl="0" indent="-342900" fontAlgn="base">
              <a:lnSpc>
                <a:spcPct val="100000"/>
              </a:lnSpc>
              <a:spcBef>
                <a:spcPct val="20000"/>
              </a:spcBef>
              <a:spcAft>
                <a:spcPct val="0"/>
              </a:spcAft>
            </a:pPr>
            <a:r>
              <a:rPr lang="it-IT" altLang="it-IT" sz="2400" b="1" dirty="0">
                <a:solidFill>
                  <a:prstClr val="black"/>
                </a:solidFill>
                <a:latin typeface="Bookman Old Style" panose="02050604050505020204" pitchFamily="18" charset="0"/>
                <a:ea typeface="Batang" pitchFamily="18" charset="-127"/>
              </a:rPr>
              <a:t> </a:t>
            </a:r>
            <a:r>
              <a:rPr lang="it-IT" altLang="it-IT" sz="2400" b="1" dirty="0" smtClean="0">
                <a:solidFill>
                  <a:prstClr val="black"/>
                </a:solidFill>
                <a:latin typeface="Bookman Old Style" panose="02050604050505020204" pitchFamily="18" charset="0"/>
                <a:ea typeface="Batang" pitchFamily="18" charset="-127"/>
              </a:rPr>
              <a:t>Deriva </a:t>
            </a:r>
            <a:r>
              <a:rPr lang="it-IT" altLang="it-IT" sz="2400" b="1" dirty="0">
                <a:solidFill>
                  <a:prstClr val="black"/>
                </a:solidFill>
                <a:latin typeface="Bookman Old Style" panose="02050604050505020204" pitchFamily="18" charset="0"/>
                <a:ea typeface="Batang" pitchFamily="18" charset="-127"/>
              </a:rPr>
              <a:t>da esso </a:t>
            </a:r>
            <a:r>
              <a:rPr lang="it-IT" altLang="it-IT" sz="2400" b="1" i="1" u="sng" dirty="0">
                <a:solidFill>
                  <a:srgbClr val="FF0000"/>
                </a:solidFill>
                <a:latin typeface="Bookman Old Style" panose="02050604050505020204" pitchFamily="18" charset="0"/>
                <a:ea typeface="Batang" pitchFamily="18" charset="-127"/>
              </a:rPr>
              <a:t>l’obbligo dei pubblici poteri di una politica di piena occupazione</a:t>
            </a:r>
            <a:r>
              <a:rPr lang="it-IT" altLang="it-IT" sz="2400" b="1" i="1" u="sng" dirty="0">
                <a:solidFill>
                  <a:prstClr val="black"/>
                </a:solidFill>
                <a:latin typeface="Bookman Old Style" panose="02050604050505020204" pitchFamily="18" charset="0"/>
                <a:ea typeface="Batang" pitchFamily="18" charset="-127"/>
              </a:rPr>
              <a:t>? </a:t>
            </a:r>
            <a:r>
              <a:rPr lang="it-IT" altLang="it-IT" sz="2400" b="1" dirty="0" smtClean="0">
                <a:solidFill>
                  <a:prstClr val="black"/>
                </a:solidFill>
                <a:latin typeface="Bookman Old Style" panose="02050604050505020204" pitchFamily="18" charset="0"/>
                <a:ea typeface="Batang" pitchFamily="18" charset="-127"/>
              </a:rPr>
              <a:t>(</a:t>
            </a:r>
            <a:r>
              <a:rPr lang="it-IT" altLang="it-IT" sz="2400" b="1" dirty="0" err="1" smtClean="0">
                <a:solidFill>
                  <a:prstClr val="black"/>
                </a:solidFill>
                <a:latin typeface="Bookman Old Style" panose="02050604050505020204" pitchFamily="18" charset="0"/>
                <a:ea typeface="Batang" pitchFamily="18" charset="-127"/>
              </a:rPr>
              <a:t>sent</a:t>
            </a:r>
            <a:r>
              <a:rPr lang="it-IT" altLang="it-IT" sz="2400" b="1" dirty="0">
                <a:solidFill>
                  <a:prstClr val="black"/>
                </a:solidFill>
                <a:latin typeface="Bookman Old Style" panose="02050604050505020204" pitchFamily="18" charset="0"/>
                <a:ea typeface="Batang" pitchFamily="18" charset="-127"/>
              </a:rPr>
              <a:t>. n. 45 del 1965)</a:t>
            </a:r>
          </a:p>
          <a:p>
            <a:pPr marL="342900" lvl="0" indent="-342900" fontAlgn="base">
              <a:lnSpc>
                <a:spcPct val="100000"/>
              </a:lnSpc>
              <a:spcBef>
                <a:spcPct val="20000"/>
              </a:spcBef>
              <a:spcAft>
                <a:spcPct val="0"/>
              </a:spcAft>
            </a:pPr>
            <a:r>
              <a:rPr lang="it-IT" altLang="it-IT" sz="2400" b="1" dirty="0">
                <a:solidFill>
                  <a:prstClr val="black"/>
                </a:solidFill>
                <a:latin typeface="Bookman Old Style" panose="02050604050505020204" pitchFamily="18" charset="0"/>
                <a:ea typeface="Batang" pitchFamily="18" charset="-127"/>
              </a:rPr>
              <a:t>Q</a:t>
            </a:r>
            <a:r>
              <a:rPr lang="it-IT" altLang="it-IT" sz="2400" b="1" dirty="0" smtClean="0">
                <a:solidFill>
                  <a:prstClr val="black"/>
                </a:solidFill>
                <a:latin typeface="Bookman Old Style" panose="02050604050505020204" pitchFamily="18" charset="0"/>
                <a:ea typeface="Batang" pitchFamily="18" charset="-127"/>
              </a:rPr>
              <a:t>uando </a:t>
            </a:r>
            <a:r>
              <a:rPr lang="it-IT" altLang="it-IT" sz="2400" b="1" dirty="0">
                <a:solidFill>
                  <a:prstClr val="black"/>
                </a:solidFill>
                <a:latin typeface="Bookman Old Style" panose="02050604050505020204" pitchFamily="18" charset="0"/>
                <a:ea typeface="Batang" pitchFamily="18" charset="-127"/>
              </a:rPr>
              <a:t>è dovuta </a:t>
            </a:r>
            <a:r>
              <a:rPr lang="it-IT" altLang="it-IT" sz="2400" b="1" i="1" u="sng" dirty="0">
                <a:solidFill>
                  <a:srgbClr val="FF0000"/>
                </a:solidFill>
                <a:latin typeface="Bookman Old Style" panose="02050604050505020204" pitchFamily="18" charset="0"/>
                <a:ea typeface="Batang" pitchFamily="18" charset="-127"/>
              </a:rPr>
              <a:t>l’indennità di disoccupazione</a:t>
            </a:r>
            <a:r>
              <a:rPr lang="it-IT" altLang="it-IT" sz="2400" b="1" i="1" dirty="0">
                <a:solidFill>
                  <a:prstClr val="black"/>
                </a:solidFill>
                <a:latin typeface="Bookman Old Style" panose="02050604050505020204" pitchFamily="18" charset="0"/>
                <a:ea typeface="Batang" pitchFamily="18" charset="-127"/>
              </a:rPr>
              <a:t> </a:t>
            </a:r>
            <a:r>
              <a:rPr lang="it-IT" altLang="it-IT" sz="2400" b="1" dirty="0">
                <a:solidFill>
                  <a:prstClr val="black"/>
                </a:solidFill>
                <a:latin typeface="Bookman Old Style" panose="02050604050505020204" pitchFamily="18" charset="0"/>
                <a:ea typeface="Batang" pitchFamily="18" charset="-127"/>
              </a:rPr>
              <a:t>(art. 38, 2° co., </a:t>
            </a:r>
            <a:r>
              <a:rPr lang="it-IT" altLang="it-IT" sz="2400" b="1" dirty="0" err="1">
                <a:solidFill>
                  <a:prstClr val="black"/>
                </a:solidFill>
                <a:latin typeface="Bookman Old Style" panose="02050604050505020204" pitchFamily="18" charset="0"/>
                <a:ea typeface="Batang" pitchFamily="18" charset="-127"/>
              </a:rPr>
              <a:t>Cost</a:t>
            </a:r>
            <a:r>
              <a:rPr lang="it-IT" altLang="it-IT" sz="2400" b="1" dirty="0">
                <a:solidFill>
                  <a:prstClr val="black"/>
                </a:solidFill>
                <a:latin typeface="Bookman Old Style" panose="02050604050505020204" pitchFamily="18" charset="0"/>
                <a:ea typeface="Batang" pitchFamily="18" charset="-127"/>
              </a:rPr>
              <a:t>.)? (sentenza n. 34 del 1960)</a:t>
            </a:r>
          </a:p>
          <a:p>
            <a:pPr marL="342900" lvl="0" indent="-342900" fontAlgn="base">
              <a:lnSpc>
                <a:spcPct val="100000"/>
              </a:lnSpc>
              <a:spcBef>
                <a:spcPct val="20000"/>
              </a:spcBef>
              <a:spcAft>
                <a:spcPct val="0"/>
              </a:spcAft>
            </a:pPr>
            <a:r>
              <a:rPr lang="it-IT" altLang="it-IT" sz="2400" b="1" dirty="0">
                <a:solidFill>
                  <a:prstClr val="black"/>
                </a:solidFill>
                <a:latin typeface="Bookman Old Style" panose="02050604050505020204" pitchFamily="18" charset="0"/>
                <a:ea typeface="Batang" pitchFamily="18" charset="-127"/>
              </a:rPr>
              <a:t>Sulle cd </a:t>
            </a:r>
            <a:r>
              <a:rPr lang="it-IT" altLang="it-IT" sz="2400" b="1" i="1" u="sng" dirty="0">
                <a:solidFill>
                  <a:srgbClr val="FF0000"/>
                </a:solidFill>
                <a:latin typeface="Bookman Old Style" panose="02050604050505020204" pitchFamily="18" charset="0"/>
                <a:ea typeface="Batang" pitchFamily="18" charset="-127"/>
              </a:rPr>
              <a:t>assunzioni obbligatorie</a:t>
            </a:r>
            <a:r>
              <a:rPr lang="it-IT" altLang="it-IT" sz="2400" b="1" u="sng" dirty="0">
                <a:solidFill>
                  <a:srgbClr val="FF0000"/>
                </a:solidFill>
                <a:latin typeface="Bookman Old Style" panose="02050604050505020204" pitchFamily="18" charset="0"/>
                <a:ea typeface="Batang" pitchFamily="18" charset="-127"/>
              </a:rPr>
              <a:t> </a:t>
            </a:r>
            <a:r>
              <a:rPr lang="it-IT" altLang="it-IT" sz="2400" b="1" dirty="0">
                <a:solidFill>
                  <a:prstClr val="black"/>
                </a:solidFill>
                <a:latin typeface="Bookman Old Style" panose="02050604050505020204" pitchFamily="18" charset="0"/>
                <a:ea typeface="Batang" pitchFamily="18" charset="-127"/>
              </a:rPr>
              <a:t>(</a:t>
            </a:r>
            <a:r>
              <a:rPr lang="it-IT" altLang="it-IT" sz="2400" b="1" dirty="0" err="1">
                <a:solidFill>
                  <a:prstClr val="black"/>
                </a:solidFill>
                <a:latin typeface="Bookman Old Style" panose="02050604050505020204" pitchFamily="18" charset="0"/>
                <a:ea typeface="Batang" pitchFamily="18" charset="-127"/>
              </a:rPr>
              <a:t>sent</a:t>
            </a:r>
            <a:r>
              <a:rPr lang="it-IT" altLang="it-IT" sz="2400" b="1" dirty="0">
                <a:solidFill>
                  <a:prstClr val="black"/>
                </a:solidFill>
                <a:latin typeface="Bookman Old Style" panose="02050604050505020204" pitchFamily="18" charset="0"/>
                <a:ea typeface="Batang" pitchFamily="18" charset="-127"/>
              </a:rPr>
              <a:t>. n. 38 del 1960) (sull’attuazione dell’art. 38 </a:t>
            </a:r>
            <a:r>
              <a:rPr lang="it-IT" altLang="it-IT" sz="2400" b="1" dirty="0" err="1">
                <a:solidFill>
                  <a:prstClr val="black"/>
                </a:solidFill>
                <a:latin typeface="Bookman Old Style" panose="02050604050505020204" pitchFamily="18" charset="0"/>
                <a:ea typeface="Batang" pitchFamily="18" charset="-127"/>
              </a:rPr>
              <a:t>Cost</a:t>
            </a:r>
            <a:r>
              <a:rPr lang="it-IT" altLang="it-IT" sz="2400" b="1" dirty="0">
                <a:solidFill>
                  <a:prstClr val="black"/>
                </a:solidFill>
                <a:latin typeface="Bookman Old Style" panose="02050604050505020204" pitchFamily="18" charset="0"/>
                <a:ea typeface="Batang" pitchFamily="18" charset="-127"/>
              </a:rPr>
              <a:t>. con la legge n</a:t>
            </a:r>
            <a:r>
              <a:rPr lang="it-IT" altLang="it-IT" sz="2400" b="1" dirty="0">
                <a:solidFill>
                  <a:prstClr val="black"/>
                </a:solidFill>
                <a:effectLst>
                  <a:outerShdw blurRad="38100" dist="38100" dir="2700000" algn="tl">
                    <a:srgbClr val="000000">
                      <a:alpha val="43137"/>
                    </a:srgbClr>
                  </a:outerShdw>
                </a:effectLst>
                <a:latin typeface="Bookman Old Style" panose="02050604050505020204" pitchFamily="18" charset="0"/>
                <a:ea typeface="Batang" pitchFamily="18" charset="-127"/>
              </a:rPr>
              <a:t>. 68 del 1999 </a:t>
            </a:r>
            <a:r>
              <a:rPr lang="it-IT" altLang="it-IT" sz="2400" b="1" dirty="0">
                <a:solidFill>
                  <a:prstClr val="black"/>
                </a:solidFill>
                <a:latin typeface="Bookman Old Style" panose="02050604050505020204" pitchFamily="18" charset="0"/>
                <a:ea typeface="Batang" pitchFamily="18" charset="-127"/>
              </a:rPr>
              <a:t>relativa al cd «inserimento  mirato» - come modificato dal d.lgs. n. 151 del 2015 - e sull’art. 5 della direttiva CE 2000/78 sul </a:t>
            </a:r>
            <a:r>
              <a:rPr lang="it-IT" altLang="it-IT" sz="2400" b="1" dirty="0">
                <a:solidFill>
                  <a:prstClr val="black"/>
                </a:solidFill>
                <a:effectLst>
                  <a:outerShdw blurRad="38100" dist="38100" dir="2700000" algn="tl">
                    <a:srgbClr val="000000">
                      <a:alpha val="43137"/>
                    </a:srgbClr>
                  </a:outerShdw>
                </a:effectLst>
                <a:latin typeface="Bookman Old Style" panose="02050604050505020204" pitchFamily="18" charset="0"/>
                <a:ea typeface="Batang" pitchFamily="18" charset="-127"/>
              </a:rPr>
              <a:t>divieto di discriminazione per la disabilità</a:t>
            </a:r>
            <a:r>
              <a:rPr lang="it-IT" altLang="it-IT" sz="2400" b="1" dirty="0">
                <a:solidFill>
                  <a:prstClr val="black"/>
                </a:solidFill>
                <a:latin typeface="Bookman Old Style" panose="02050604050505020204" pitchFamily="18" charset="0"/>
                <a:ea typeface="Batang" pitchFamily="18" charset="-127"/>
              </a:rPr>
              <a:t>: condanna dell’Italia per la non corretta trasposizione della direttiva: non solo incentivi, ma obblighi)</a:t>
            </a:r>
          </a:p>
          <a:p>
            <a:pPr marL="342900" lvl="0" indent="-342900" fontAlgn="base">
              <a:lnSpc>
                <a:spcPct val="100000"/>
              </a:lnSpc>
              <a:spcBef>
                <a:spcPct val="20000"/>
              </a:spcBef>
              <a:spcAft>
                <a:spcPct val="0"/>
              </a:spcAft>
            </a:pPr>
            <a:endParaRPr lang="it-IT" altLang="it-IT" sz="2400" b="1" dirty="0">
              <a:solidFill>
                <a:prstClr val="black"/>
              </a:solidFill>
              <a:latin typeface="Bookman Old Style" panose="02050604050505020204" pitchFamily="18" charset="0"/>
              <a:ea typeface="Batang" pitchFamily="18" charset="-127"/>
            </a:endParaRPr>
          </a:p>
          <a:p>
            <a:pPr marL="342900" lvl="0" indent="-342900" fontAlgn="base">
              <a:lnSpc>
                <a:spcPct val="100000"/>
              </a:lnSpc>
              <a:spcBef>
                <a:spcPct val="20000"/>
              </a:spcBef>
              <a:spcAft>
                <a:spcPct val="0"/>
              </a:spcAft>
            </a:pPr>
            <a:r>
              <a:rPr lang="it-IT" altLang="it-IT" sz="2400" b="1" dirty="0">
                <a:solidFill>
                  <a:prstClr val="black"/>
                </a:solidFill>
                <a:latin typeface="Bookman Old Style" panose="02050604050505020204" pitchFamily="18" charset="0"/>
                <a:ea typeface="Batang" pitchFamily="18" charset="-127"/>
              </a:rPr>
              <a:t>Sull’evoluzione della disciplina del </a:t>
            </a:r>
            <a:r>
              <a:rPr lang="it-IT" altLang="it-IT" sz="2400" b="1" i="1" dirty="0">
                <a:solidFill>
                  <a:srgbClr val="FF0000"/>
                </a:solidFill>
                <a:latin typeface="Bookman Old Style" panose="02050604050505020204" pitchFamily="18" charset="0"/>
                <a:ea typeface="Batang" pitchFamily="18" charset="-127"/>
              </a:rPr>
              <a:t>collocamento</a:t>
            </a:r>
            <a:r>
              <a:rPr lang="it-IT" altLang="it-IT" sz="2400" b="1" dirty="0">
                <a:solidFill>
                  <a:prstClr val="black"/>
                </a:solidFill>
                <a:latin typeface="Bookman Old Style" panose="02050604050505020204" pitchFamily="18" charset="0"/>
                <a:ea typeface="Batang" pitchFamily="18" charset="-127"/>
              </a:rPr>
              <a:t>: </a:t>
            </a:r>
            <a:r>
              <a:rPr lang="it-IT" altLang="it-IT" sz="2400" b="1" dirty="0" err="1">
                <a:solidFill>
                  <a:prstClr val="black"/>
                </a:solidFill>
                <a:latin typeface="Bookman Old Style" panose="02050604050505020204" pitchFamily="18" charset="0"/>
                <a:ea typeface="Batang" pitchFamily="18" charset="-127"/>
              </a:rPr>
              <a:t>sent</a:t>
            </a:r>
            <a:r>
              <a:rPr lang="it-IT" altLang="it-IT" sz="2400" b="1" dirty="0">
                <a:solidFill>
                  <a:prstClr val="black"/>
                </a:solidFill>
                <a:latin typeface="Bookman Old Style" panose="02050604050505020204" pitchFamily="18" charset="0"/>
                <a:ea typeface="Batang" pitchFamily="18" charset="-127"/>
              </a:rPr>
              <a:t>. n. 50 del 2005 (punti 4, 8 e 11 del Considerato in diritto) (in margine: dalla legge n. 264 del 1949 che definiva il monopolio pubblico nazionale degli uffici di collocamento al decentramento della riforma Bassanini (e «legalizzazione» del collocamento privato, previa autorizzazione), al regime «misto» dei Centri per l’impiego e al d.lgs. n. 276 del 2003 – cd legge Biagi)</a:t>
            </a:r>
          </a:p>
          <a:p>
            <a:pPr marL="0" lvl="0" indent="0" fontAlgn="base">
              <a:lnSpc>
                <a:spcPct val="100000"/>
              </a:lnSpc>
              <a:spcBef>
                <a:spcPct val="20000"/>
              </a:spcBef>
              <a:spcAft>
                <a:spcPct val="0"/>
              </a:spcAft>
              <a:buNone/>
            </a:pPr>
            <a:endParaRPr lang="it-IT" altLang="it-IT" sz="2400" b="1" dirty="0">
              <a:solidFill>
                <a:prstClr val="black"/>
              </a:solidFill>
              <a:latin typeface="Bookman Old Style" panose="02050604050505020204" pitchFamily="18" charset="0"/>
              <a:ea typeface="Batang" pitchFamily="18" charset="-127"/>
            </a:endParaRPr>
          </a:p>
          <a:p>
            <a:endParaRPr lang="it-IT" dirty="0"/>
          </a:p>
        </p:txBody>
      </p:sp>
    </p:spTree>
    <p:extLst>
      <p:ext uri="{BB962C8B-B14F-4D97-AF65-F5344CB8AC3E}">
        <p14:creationId xmlns:p14="http://schemas.microsoft.com/office/powerpoint/2010/main" val="2898818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i="1" dirty="0">
                <a:latin typeface="Bookman Old Style" panose="02050604050505020204" pitchFamily="18" charset="0"/>
              </a:rPr>
              <a:t>Diritto al lavoro come….</a:t>
            </a:r>
          </a:p>
        </p:txBody>
      </p:sp>
      <p:sp>
        <p:nvSpPr>
          <p:cNvPr id="3" name="Segnaposto contenuto 2"/>
          <p:cNvSpPr>
            <a:spLocks noGrp="1"/>
          </p:cNvSpPr>
          <p:nvPr>
            <p:ph idx="1"/>
          </p:nvPr>
        </p:nvSpPr>
        <p:spPr/>
        <p:txBody>
          <a:bodyPr>
            <a:normAutofit fontScale="92500" lnSpcReduction="20000"/>
          </a:bodyPr>
          <a:lstStyle/>
          <a:p>
            <a:pPr marL="0" indent="0">
              <a:buNone/>
            </a:pPr>
            <a:r>
              <a:rPr lang="it-IT" b="1" dirty="0">
                <a:latin typeface="Bookman Old Style" panose="02050604050505020204" pitchFamily="18" charset="0"/>
              </a:rPr>
              <a:t>diritto al «mantenimento del posto di lavoro»?</a:t>
            </a:r>
          </a:p>
          <a:p>
            <a:r>
              <a:rPr lang="it-IT" b="1" i="1" u="sng" dirty="0" err="1">
                <a:solidFill>
                  <a:srgbClr val="000000"/>
                </a:solidFill>
                <a:latin typeface="Bookman Old Style" panose="02050604050505020204" pitchFamily="18" charset="0"/>
              </a:rPr>
              <a:t>sent</a:t>
            </a:r>
            <a:r>
              <a:rPr lang="it-IT" b="1" i="1" u="sng" dirty="0">
                <a:solidFill>
                  <a:srgbClr val="000000"/>
                </a:solidFill>
                <a:latin typeface="Bookman Old Style" panose="02050604050505020204" pitchFamily="18" charset="0"/>
              </a:rPr>
              <a:t>. n. 45 del 1965</a:t>
            </a:r>
          </a:p>
          <a:p>
            <a:r>
              <a:rPr lang="it-IT" u="sng" dirty="0">
                <a:solidFill>
                  <a:srgbClr val="000000"/>
                </a:solidFill>
                <a:latin typeface="Bookman Old Style" panose="02050604050505020204" pitchFamily="18" charset="0"/>
              </a:rPr>
              <a:t>Legge n. 604 del 1966 </a:t>
            </a:r>
            <a:r>
              <a:rPr lang="it-IT" dirty="0">
                <a:solidFill>
                  <a:srgbClr val="000000"/>
                </a:solidFill>
                <a:latin typeface="Bookman Old Style" panose="02050604050505020204" pitchFamily="18" charset="0"/>
              </a:rPr>
              <a:t>sulla necessità di un </a:t>
            </a:r>
            <a:r>
              <a:rPr lang="it-IT" b="1" dirty="0">
                <a:solidFill>
                  <a:srgbClr val="000000"/>
                </a:solidFill>
                <a:latin typeface="Bookman Old Style" panose="02050604050505020204" pitchFamily="18" charset="0"/>
              </a:rPr>
              <a:t>giustificato motivo </a:t>
            </a:r>
            <a:r>
              <a:rPr lang="it-IT" dirty="0">
                <a:solidFill>
                  <a:srgbClr val="000000"/>
                </a:solidFill>
                <a:latin typeface="Bookman Old Style" panose="02050604050505020204" pitchFamily="18" charset="0"/>
              </a:rPr>
              <a:t>(</a:t>
            </a:r>
            <a:r>
              <a:rPr lang="it-IT" dirty="0">
                <a:solidFill>
                  <a:srgbClr val="FF0000"/>
                </a:solidFill>
                <a:effectLst>
                  <a:outerShdw blurRad="38100" dist="38100" dir="2700000" algn="tl">
                    <a:srgbClr val="000000">
                      <a:alpha val="43137"/>
                    </a:srgbClr>
                  </a:outerShdw>
                </a:effectLst>
                <a:latin typeface="Bookman Old Style" panose="02050604050505020204" pitchFamily="18" charset="0"/>
              </a:rPr>
              <a:t>notevole inadempimento degli obblighi contrattuali del prestatore di lavoro</a:t>
            </a:r>
            <a:r>
              <a:rPr lang="it-IT" dirty="0">
                <a:solidFill>
                  <a:srgbClr val="000000"/>
                </a:solidFill>
                <a:effectLst>
                  <a:outerShdw blurRad="38100" dist="38100" dir="2700000" algn="tl">
                    <a:srgbClr val="000000">
                      <a:alpha val="43137"/>
                    </a:srgbClr>
                  </a:outerShdw>
                </a:effectLst>
                <a:latin typeface="Bookman Old Style" panose="02050604050505020204" pitchFamily="18" charset="0"/>
              </a:rPr>
              <a:t> </a:t>
            </a:r>
            <a:r>
              <a:rPr lang="it-IT" dirty="0">
                <a:solidFill>
                  <a:srgbClr val="000000"/>
                </a:solidFill>
                <a:latin typeface="Bookman Old Style" panose="02050604050505020204" pitchFamily="18" charset="0"/>
              </a:rPr>
              <a:t>ovvero </a:t>
            </a:r>
            <a:r>
              <a:rPr lang="it-IT" i="1" dirty="0">
                <a:solidFill>
                  <a:schemeClr val="accent6"/>
                </a:solidFill>
                <a:effectLst>
                  <a:outerShdw blurRad="38100" dist="38100" dir="2700000" algn="tl">
                    <a:srgbClr val="000000">
                      <a:alpha val="43137"/>
                    </a:srgbClr>
                  </a:outerShdw>
                </a:effectLst>
                <a:latin typeface="Bookman Old Style" panose="02050604050505020204" pitchFamily="18" charset="0"/>
              </a:rPr>
              <a:t>ragioni inerenti all'attività produttiva, all'organizzazione del lavoro e al regolare funzionamento di essa</a:t>
            </a:r>
            <a:r>
              <a:rPr lang="it-IT" dirty="0">
                <a:solidFill>
                  <a:srgbClr val="000000"/>
                </a:solidFill>
                <a:latin typeface="Bookman Old Style" panose="02050604050505020204" pitchFamily="18" charset="0"/>
              </a:rPr>
              <a:t>)</a:t>
            </a:r>
            <a:r>
              <a:rPr lang="it-IT" b="1" dirty="0">
                <a:solidFill>
                  <a:srgbClr val="000000"/>
                </a:solidFill>
                <a:latin typeface="Bookman Old Style" panose="02050604050505020204" pitchFamily="18" charset="0"/>
              </a:rPr>
              <a:t> o di una giusta causa </a:t>
            </a:r>
            <a:r>
              <a:rPr lang="it-IT" dirty="0">
                <a:solidFill>
                  <a:srgbClr val="000000"/>
                </a:solidFill>
                <a:latin typeface="Bookman Old Style" panose="02050604050505020204" pitchFamily="18" charset="0"/>
              </a:rPr>
              <a:t>(</a:t>
            </a:r>
            <a:r>
              <a:rPr lang="it-IT" dirty="0"/>
              <a:t>l'avveramento di un fatto di gravità tale da porre in crisi il rapporto fiduciario tra le datore di lavoro e prestatore, in base alla legge)</a:t>
            </a:r>
            <a:r>
              <a:rPr lang="it-IT" b="1" dirty="0">
                <a:solidFill>
                  <a:srgbClr val="000000"/>
                </a:solidFill>
                <a:latin typeface="Bookman Old Style" panose="02050604050505020204" pitchFamily="18" charset="0"/>
              </a:rPr>
              <a:t> </a:t>
            </a:r>
            <a:r>
              <a:rPr lang="it-IT" dirty="0">
                <a:solidFill>
                  <a:srgbClr val="000000"/>
                </a:solidFill>
                <a:latin typeface="Bookman Old Style" panose="02050604050505020204" pitchFamily="18" charset="0"/>
              </a:rPr>
              <a:t>di licenziamento (art.8)</a:t>
            </a:r>
          </a:p>
          <a:p>
            <a:pPr>
              <a:buSzPts val="3200"/>
              <a:buFont typeface="Wingdings" panose="05000000000000000000" pitchFamily="2" charset="2"/>
              <a:buChar char="ü"/>
            </a:pPr>
            <a:r>
              <a:rPr lang="it-IT" u="sng" dirty="0">
                <a:solidFill>
                  <a:srgbClr val="000000"/>
                </a:solidFill>
                <a:latin typeface="Bookman Old Style" panose="02050604050505020204" pitchFamily="18" charset="0"/>
              </a:rPr>
              <a:t>Legge n. 300 del 1970 </a:t>
            </a:r>
            <a:r>
              <a:rPr lang="it-IT" dirty="0">
                <a:solidFill>
                  <a:srgbClr val="000000"/>
                </a:solidFill>
                <a:latin typeface="Bookman Old Style" panose="02050604050505020204" pitchFamily="18" charset="0"/>
              </a:rPr>
              <a:t>(lo Statuto dei lavoratori) e reintegrazione nel posto di lavoro (</a:t>
            </a:r>
            <a:r>
              <a:rPr lang="it-IT" b="1" dirty="0">
                <a:solidFill>
                  <a:srgbClr val="000000"/>
                </a:solidFill>
                <a:latin typeface="Bookman Old Style" panose="02050604050505020204" pitchFamily="18" charset="0"/>
              </a:rPr>
              <a:t>art.18</a:t>
            </a:r>
            <a:r>
              <a:rPr lang="it-IT" sz="3200" dirty="0">
                <a:solidFill>
                  <a:srgbClr val="000000"/>
                </a:solidFill>
                <a:latin typeface="Bookman Old Style" panose="02050604050505020204" pitchFamily="18" charset="0"/>
              </a:rPr>
              <a:t>)</a:t>
            </a:r>
          </a:p>
          <a:p>
            <a:pPr>
              <a:buSzPts val="3200"/>
              <a:buFont typeface="Wingdings" panose="05000000000000000000" pitchFamily="2" charset="2"/>
              <a:buChar char="ü"/>
            </a:pPr>
            <a:r>
              <a:rPr lang="it-IT" sz="3200" dirty="0">
                <a:solidFill>
                  <a:srgbClr val="000000"/>
                </a:solidFill>
                <a:latin typeface="Bookman Old Style" panose="02050604050505020204" pitchFamily="18" charset="0"/>
              </a:rPr>
              <a:t> Il licenziamento fra legge n. 604 del 1966 e statuto dei lavoratori: </a:t>
            </a:r>
            <a:r>
              <a:rPr lang="it-IT" sz="3200" i="1" u="sng" dirty="0">
                <a:solidFill>
                  <a:srgbClr val="000000"/>
                </a:solidFill>
                <a:latin typeface="Bookman Old Style" panose="02050604050505020204" pitchFamily="18" charset="0"/>
              </a:rPr>
              <a:t>la </a:t>
            </a:r>
            <a:r>
              <a:rPr lang="it-IT" sz="3200" b="1" i="1" u="sng" dirty="0" err="1">
                <a:solidFill>
                  <a:srgbClr val="000000"/>
                </a:solidFill>
                <a:latin typeface="Bookman Old Style" panose="02050604050505020204" pitchFamily="18" charset="0"/>
              </a:rPr>
              <a:t>sent</a:t>
            </a:r>
            <a:r>
              <a:rPr lang="it-IT" sz="3200" b="1" i="1" u="sng" dirty="0">
                <a:solidFill>
                  <a:srgbClr val="000000"/>
                </a:solidFill>
                <a:latin typeface="Bookman Old Style" panose="02050604050505020204" pitchFamily="18" charset="0"/>
              </a:rPr>
              <a:t>. n. 194 del 1970</a:t>
            </a:r>
          </a:p>
          <a:p>
            <a:pPr>
              <a:buSzPts val="3200"/>
              <a:buFont typeface="Wingdings" panose="05000000000000000000" pitchFamily="2" charset="2"/>
              <a:buChar char="ü"/>
            </a:pPr>
            <a:endParaRPr lang="it-IT" sz="3200" i="1" u="sng" dirty="0">
              <a:solidFill>
                <a:srgbClr val="000000"/>
              </a:solidFill>
              <a:latin typeface="Bookman Old Style" panose="02050604050505020204" pitchFamily="18" charset="0"/>
            </a:endParaRPr>
          </a:p>
          <a:p>
            <a:pPr marL="0" indent="0">
              <a:buNone/>
            </a:pPr>
            <a:endParaRPr lang="it-IT" dirty="0">
              <a:latin typeface="Bookman Old Style" panose="02050604050505020204" pitchFamily="18" charset="0"/>
            </a:endParaRPr>
          </a:p>
        </p:txBody>
      </p:sp>
    </p:spTree>
    <p:extLst>
      <p:ext uri="{BB962C8B-B14F-4D97-AF65-F5344CB8AC3E}">
        <p14:creationId xmlns:p14="http://schemas.microsoft.com/office/powerpoint/2010/main" val="3682832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Bookman Old Style" panose="02050604050505020204" pitchFamily="18" charset="0"/>
              </a:rPr>
              <a:t>Di qualche altro principio costituzionale sul lavoro</a:t>
            </a:r>
            <a:endParaRPr lang="it-IT" dirty="0">
              <a:latin typeface="Bookman Old Style" panose="02050604050505020204" pitchFamily="18" charset="0"/>
            </a:endParaRPr>
          </a:p>
        </p:txBody>
      </p:sp>
      <p:sp>
        <p:nvSpPr>
          <p:cNvPr id="3" name="Segnaposto contenuto 2"/>
          <p:cNvSpPr>
            <a:spLocks noGrp="1"/>
          </p:cNvSpPr>
          <p:nvPr>
            <p:ph idx="1"/>
          </p:nvPr>
        </p:nvSpPr>
        <p:spPr/>
        <p:txBody>
          <a:bodyPr/>
          <a:lstStyle/>
          <a:p>
            <a:pPr>
              <a:buFont typeface="Wingdings" panose="05000000000000000000" pitchFamily="2" charset="2"/>
              <a:buChar char="q"/>
            </a:pPr>
            <a:r>
              <a:rPr lang="it-IT" dirty="0" smtClean="0"/>
              <a:t> </a:t>
            </a:r>
            <a:r>
              <a:rPr lang="it-IT" sz="3600" dirty="0" smtClean="0"/>
              <a:t>libertà sindacale e sciopero (</a:t>
            </a:r>
            <a:r>
              <a:rPr lang="it-IT" sz="3600" dirty="0" err="1" smtClean="0"/>
              <a:t>sent</a:t>
            </a:r>
            <a:r>
              <a:rPr lang="it-IT" sz="3600" dirty="0" smtClean="0"/>
              <a:t>. n. 29 del 1960)</a:t>
            </a:r>
          </a:p>
          <a:p>
            <a:pPr>
              <a:buFont typeface="Wingdings" panose="05000000000000000000" pitchFamily="2" charset="2"/>
              <a:buChar char="q"/>
            </a:pPr>
            <a:r>
              <a:rPr lang="it-IT" sz="3600" dirty="0" smtClean="0"/>
              <a:t>Libertà sindacale e contrattazione collettiva (</a:t>
            </a:r>
            <a:r>
              <a:rPr lang="it-IT" sz="3600" dirty="0" err="1" smtClean="0"/>
              <a:t>sent</a:t>
            </a:r>
            <a:r>
              <a:rPr lang="it-IT" sz="3600" dirty="0" smtClean="0"/>
              <a:t>. n. 178 del 2015)</a:t>
            </a:r>
          </a:p>
          <a:p>
            <a:pPr>
              <a:buFont typeface="Wingdings" panose="05000000000000000000" pitchFamily="2" charset="2"/>
              <a:buChar char="q"/>
            </a:pPr>
            <a:r>
              <a:rPr lang="it-IT" sz="3600" dirty="0"/>
              <a:t> </a:t>
            </a:r>
            <a:r>
              <a:rPr lang="it-IT" sz="3600" dirty="0" smtClean="0"/>
              <a:t>efficacia diretta dell’art. 36 </a:t>
            </a:r>
            <a:r>
              <a:rPr lang="it-IT" sz="3600" dirty="0" err="1" smtClean="0"/>
              <a:t>Cost</a:t>
            </a:r>
            <a:r>
              <a:rPr lang="it-IT" sz="3600" dirty="0" smtClean="0"/>
              <a:t>. e potere del giudice del lavoro di sostituire le clausole inerenti alla retribuzione non adeguate (</a:t>
            </a:r>
            <a:r>
              <a:rPr lang="it-IT" sz="3600" dirty="0" err="1" smtClean="0"/>
              <a:t>sent</a:t>
            </a:r>
            <a:r>
              <a:rPr lang="it-IT" sz="3600" dirty="0" smtClean="0"/>
              <a:t>. n. 156 del 1971)</a:t>
            </a:r>
          </a:p>
          <a:p>
            <a:pPr marL="0" indent="0">
              <a:buNone/>
            </a:pPr>
            <a:endParaRPr lang="it-IT" sz="3600" dirty="0"/>
          </a:p>
        </p:txBody>
      </p:sp>
    </p:spTree>
    <p:extLst>
      <p:ext uri="{BB962C8B-B14F-4D97-AF65-F5344CB8AC3E}">
        <p14:creationId xmlns:p14="http://schemas.microsoft.com/office/powerpoint/2010/main" val="3700424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i="1" dirty="0"/>
              <a:t>Di alcune nuove misure</a:t>
            </a:r>
          </a:p>
        </p:txBody>
      </p:sp>
      <p:sp>
        <p:nvSpPr>
          <p:cNvPr id="3" name="Segnaposto contenuto 2"/>
          <p:cNvSpPr>
            <a:spLocks noGrp="1"/>
          </p:cNvSpPr>
          <p:nvPr>
            <p:ph idx="1"/>
          </p:nvPr>
        </p:nvSpPr>
        <p:spPr/>
        <p:txBody>
          <a:bodyPr/>
          <a:lstStyle/>
          <a:p>
            <a:r>
              <a:rPr lang="it-IT" sz="3600" dirty="0"/>
              <a:t>Sulla natura </a:t>
            </a:r>
            <a:r>
              <a:rPr lang="it-IT" sz="3600" i="1" dirty="0">
                <a:effectLst>
                  <a:outerShdw blurRad="38100" dist="38100" dir="2700000" algn="tl">
                    <a:srgbClr val="000000">
                      <a:alpha val="43137"/>
                    </a:srgbClr>
                  </a:outerShdw>
                </a:effectLst>
              </a:rPr>
              <a:t>duplice</a:t>
            </a:r>
            <a:r>
              <a:rPr lang="it-IT" sz="3600" dirty="0"/>
              <a:t> del «</a:t>
            </a:r>
            <a:r>
              <a:rPr lang="it-IT" sz="3600" b="1" dirty="0">
                <a:solidFill>
                  <a:srgbClr val="FF0000"/>
                </a:solidFill>
              </a:rPr>
              <a:t>reddito di cittadinanza</a:t>
            </a:r>
            <a:r>
              <a:rPr lang="it-IT" sz="3600" dirty="0"/>
              <a:t>»: </a:t>
            </a:r>
            <a:r>
              <a:rPr lang="it-IT" sz="3600" dirty="0" err="1"/>
              <a:t>sent</a:t>
            </a:r>
            <a:r>
              <a:rPr lang="it-IT" sz="3600" dirty="0"/>
              <a:t>. n. 19  del 2022  e </a:t>
            </a:r>
            <a:r>
              <a:rPr lang="it-IT" sz="3600" dirty="0" err="1"/>
              <a:t>sent</a:t>
            </a:r>
            <a:r>
              <a:rPr lang="it-IT" sz="3600" dirty="0"/>
              <a:t>. n. 31 del 2025</a:t>
            </a:r>
          </a:p>
          <a:p>
            <a:pPr marL="0" indent="0">
              <a:buNone/>
            </a:pPr>
            <a:r>
              <a:rPr lang="it-IT" sz="3600" u="sng" dirty="0"/>
              <a:t>L’evoluzione normativa : </a:t>
            </a:r>
          </a:p>
          <a:p>
            <a:pPr marL="0" indent="0">
              <a:buNone/>
            </a:pPr>
            <a:r>
              <a:rPr lang="it-IT" sz="3600" u="sng" dirty="0"/>
              <a:t>dall’art. 1 del </a:t>
            </a:r>
            <a:r>
              <a:rPr lang="it-IT" sz="3600" u="sng" dirty="0" err="1"/>
              <a:t>d.l.</a:t>
            </a:r>
            <a:r>
              <a:rPr lang="it-IT" sz="3600" u="sng" dirty="0"/>
              <a:t> n. 4 del 2019, alla legge di bilancio per il 2023 (n. 197 del 2022) </a:t>
            </a:r>
            <a:r>
              <a:rPr lang="it-IT" sz="3600" u="sng" dirty="0" smtClean="0"/>
              <a:t>all</a:t>
            </a:r>
            <a:r>
              <a:rPr lang="it-IT" sz="3600" u="sng" dirty="0"/>
              <a:t>’ «assegno di inclusione» e il «supporto formazione lavoro» (</a:t>
            </a:r>
            <a:r>
              <a:rPr lang="it-IT" sz="3600" u="sng" dirty="0" err="1"/>
              <a:t>d.l.</a:t>
            </a:r>
            <a:r>
              <a:rPr lang="it-IT" sz="3600" u="sng" dirty="0"/>
              <a:t> n. 48 del 2023)</a:t>
            </a:r>
          </a:p>
          <a:p>
            <a:pPr marL="0" indent="0">
              <a:buNone/>
            </a:pPr>
            <a:endParaRPr lang="it-IT" u="sng" dirty="0"/>
          </a:p>
          <a:p>
            <a:pPr marL="0" indent="0">
              <a:buNone/>
            </a:pPr>
            <a:endParaRPr lang="it-IT" u="sng" dirty="0"/>
          </a:p>
          <a:p>
            <a:pPr marL="0" indent="0">
              <a:buNone/>
            </a:pPr>
            <a:endParaRPr lang="it-IT" u="sng" dirty="0"/>
          </a:p>
        </p:txBody>
      </p:sp>
    </p:spTree>
    <p:extLst>
      <p:ext uri="{BB962C8B-B14F-4D97-AF65-F5344CB8AC3E}">
        <p14:creationId xmlns:p14="http://schemas.microsoft.com/office/powerpoint/2010/main" val="265199054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1552</TotalTime>
  <Words>1021</Words>
  <Application>Microsoft Office PowerPoint</Application>
  <PresentationFormat>Widescreen</PresentationFormat>
  <Paragraphs>58</Paragraphs>
  <Slides>9</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9</vt:i4>
      </vt:variant>
    </vt:vector>
  </HeadingPairs>
  <TitlesOfParts>
    <vt:vector size="17" baseType="lpstr">
      <vt:lpstr>Arial</vt:lpstr>
      <vt:lpstr>Baskerville Old Face</vt:lpstr>
      <vt:lpstr>Batang</vt:lpstr>
      <vt:lpstr>Bookman Old Style</vt:lpstr>
      <vt:lpstr>Calibri</vt:lpstr>
      <vt:lpstr>Calibri Light</vt:lpstr>
      <vt:lpstr>Wingdings</vt:lpstr>
      <vt:lpstr>Tema di Office</vt:lpstr>
      <vt:lpstr>La tutela del lavoro</vt:lpstr>
      <vt:lpstr>La questione della natura delle norme costituzionali sul lavoro e le forme di tutela</vt:lpstr>
      <vt:lpstr>Art. 1 Cost.:  la repubblica fondata sul lavoro </vt:lpstr>
      <vt:lpstr>Libertà, eguaglianza e lavoro</vt:lpstr>
      <vt:lpstr> L’art. 4 della Costituzione (e l’art. 35 Cost.)</vt:lpstr>
      <vt:lpstr>che cosa è lavoro e come viene tutelato? </vt:lpstr>
      <vt:lpstr>Diritto al lavoro come….</vt:lpstr>
      <vt:lpstr>Di qualche altro principio costituzionale sul lavoro</vt:lpstr>
      <vt:lpstr>Di alcune nuove misure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tutela del lavoro</dc:title>
  <dc:creator>Raffaella Niro</dc:creator>
  <cp:lastModifiedBy>Raffaella Niro</cp:lastModifiedBy>
  <cp:revision>77</cp:revision>
  <dcterms:created xsi:type="dcterms:W3CDTF">2020-02-23T19:27:40Z</dcterms:created>
  <dcterms:modified xsi:type="dcterms:W3CDTF">2026-03-03T23:32:49Z</dcterms:modified>
</cp:coreProperties>
</file>