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6" r:id="rId6"/>
    <p:sldId id="260" r:id="rId7"/>
    <p:sldId id="261" r:id="rId8"/>
    <p:sldId id="263" r:id="rId9"/>
    <p:sldId id="265" r:id="rId10"/>
    <p:sldId id="269" r:id="rId11"/>
    <p:sldId id="270" r:id="rId12"/>
    <p:sldId id="271" r:id="rId13"/>
    <p:sldId id="272" r:id="rId14"/>
    <p:sldId id="268" r:id="rId15"/>
    <p:sldId id="273"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54" autoAdjust="0"/>
    <p:restoredTop sz="94660"/>
  </p:normalViewPr>
  <p:slideViewPr>
    <p:cSldViewPr snapToGrid="0">
      <p:cViewPr varScale="1">
        <p:scale>
          <a:sx n="69" d="100"/>
          <a:sy n="69" d="100"/>
        </p:scale>
        <p:origin x="59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C8FA96D0-D3A8-4357-9982-84EA01462FA1}" type="datetimeFigureOut">
              <a:rPr lang="it-IT" smtClean="0"/>
              <a:t>24/03/2026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977155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FA96D0-D3A8-4357-9982-84EA01462FA1}" type="datetimeFigureOut">
              <a:rPr lang="it-IT" smtClean="0"/>
              <a:t>24/03/2026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351755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FA96D0-D3A8-4357-9982-84EA01462FA1}" type="datetimeFigureOut">
              <a:rPr lang="it-IT" smtClean="0"/>
              <a:t>24/03/2026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1077454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C8FA96D0-D3A8-4357-9982-84EA01462FA1}" type="datetimeFigureOut">
              <a:rPr lang="it-IT" smtClean="0"/>
              <a:t>24/03/2026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5596539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p:cNvSpPr>
            <a:spLocks noGrp="1"/>
          </p:cNvSpPr>
          <p:nvPr>
            <p:ph type="dt" sz="half" idx="10"/>
          </p:nvPr>
        </p:nvSpPr>
        <p:spPr/>
        <p:txBody>
          <a:bodyPr/>
          <a:lstStyle/>
          <a:p>
            <a:fld id="{C8FA96D0-D3A8-4357-9982-84EA01462FA1}" type="datetimeFigureOut">
              <a:rPr lang="it-IT" smtClean="0"/>
              <a:t>24/03/2026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337049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C8FA96D0-D3A8-4357-9982-84EA01462FA1}" type="datetimeFigureOut">
              <a:rPr lang="it-IT" smtClean="0"/>
              <a:t>24/03/2026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237163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C8FA96D0-D3A8-4357-9982-84EA01462FA1}" type="datetimeFigureOut">
              <a:rPr lang="it-IT" smtClean="0"/>
              <a:t>24/03/2026</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545581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C8FA96D0-D3A8-4357-9982-84EA01462FA1}" type="datetimeFigureOut">
              <a:rPr lang="it-IT" smtClean="0"/>
              <a:t>24/03/2026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18841640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C8FA96D0-D3A8-4357-9982-84EA01462FA1}" type="datetimeFigureOut">
              <a:rPr lang="it-IT" smtClean="0"/>
              <a:t>24/03/2026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38273642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8FA96D0-D3A8-4357-9982-84EA01462FA1}" type="datetimeFigureOut">
              <a:rPr lang="it-IT" smtClean="0"/>
              <a:t>24/03/2026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316590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p:cNvSpPr>
            <a:spLocks noGrp="1"/>
          </p:cNvSpPr>
          <p:nvPr>
            <p:ph type="dt" sz="half" idx="10"/>
          </p:nvPr>
        </p:nvSpPr>
        <p:spPr/>
        <p:txBody>
          <a:bodyPr/>
          <a:lstStyle/>
          <a:p>
            <a:fld id="{C8FA96D0-D3A8-4357-9982-84EA01462FA1}" type="datetimeFigureOut">
              <a:rPr lang="it-IT" smtClean="0"/>
              <a:t>24/03/2026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20FE7851-E7C0-422B-9401-D2E7D57C06F0}" type="slidenum">
              <a:rPr lang="it-IT" smtClean="0"/>
              <a:t>‹N›</a:t>
            </a:fld>
            <a:endParaRPr lang="it-IT"/>
          </a:p>
        </p:txBody>
      </p:sp>
    </p:spTree>
    <p:extLst>
      <p:ext uri="{BB962C8B-B14F-4D97-AF65-F5344CB8AC3E}">
        <p14:creationId xmlns:p14="http://schemas.microsoft.com/office/powerpoint/2010/main" val="18466037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FA96D0-D3A8-4357-9982-84EA01462FA1}" type="datetimeFigureOut">
              <a:rPr lang="it-IT" smtClean="0"/>
              <a:t>24/03/2026</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E7851-E7C0-422B-9401-D2E7D57C06F0}" type="slidenum">
              <a:rPr lang="it-IT" smtClean="0"/>
              <a:t>‹N›</a:t>
            </a:fld>
            <a:endParaRPr lang="it-IT"/>
          </a:p>
        </p:txBody>
      </p:sp>
    </p:spTree>
    <p:extLst>
      <p:ext uri="{BB962C8B-B14F-4D97-AF65-F5344CB8AC3E}">
        <p14:creationId xmlns:p14="http://schemas.microsoft.com/office/powerpoint/2010/main" val="226599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eur-lex.europa.eu/legal-content/IT/AUTO/?uri=celex:52017DC025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eur-lex.europa.eu/legal-content/IT/AUTO/?uri=celex:52021DC0102"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dirty="0">
                <a:latin typeface="Arial Black" panose="020B0A04020102020204" pitchFamily="34" charset="0"/>
              </a:rPr>
              <a:t>La dimensione sovranazionale del lavoro</a:t>
            </a:r>
          </a:p>
        </p:txBody>
      </p:sp>
      <p:sp>
        <p:nvSpPr>
          <p:cNvPr id="3" name="Sottotitolo 2"/>
          <p:cNvSpPr>
            <a:spLocks noGrp="1"/>
          </p:cNvSpPr>
          <p:nvPr>
            <p:ph type="subTitle" idx="1"/>
          </p:nvPr>
        </p:nvSpPr>
        <p:spPr/>
        <p:txBody>
          <a:bodyPr/>
          <a:lstStyle/>
          <a:p>
            <a:r>
              <a:rPr lang="it-IT" dirty="0">
                <a:latin typeface="Arial Black" panose="020B0A04020102020204" pitchFamily="34" charset="0"/>
              </a:rPr>
              <a:t>Qualche indicazione</a:t>
            </a:r>
          </a:p>
        </p:txBody>
      </p:sp>
    </p:spTree>
    <p:extLst>
      <p:ext uri="{BB962C8B-B14F-4D97-AF65-F5344CB8AC3E}">
        <p14:creationId xmlns:p14="http://schemas.microsoft.com/office/powerpoint/2010/main" val="1439847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t>Il Pilastro europeo dei diritti sociali</a:t>
            </a:r>
            <a:br>
              <a:rPr lang="it-IT" b="1" dirty="0"/>
            </a:br>
            <a:endParaRPr lang="it-IT" dirty="0"/>
          </a:p>
        </p:txBody>
      </p:sp>
      <p:sp>
        <p:nvSpPr>
          <p:cNvPr id="3" name="Segnaposto contenuto 2"/>
          <p:cNvSpPr>
            <a:spLocks noGrp="1"/>
          </p:cNvSpPr>
          <p:nvPr>
            <p:ph idx="1"/>
          </p:nvPr>
        </p:nvSpPr>
        <p:spPr/>
        <p:txBody>
          <a:bodyPr>
            <a:normAutofit fontScale="85000" lnSpcReduction="20000"/>
          </a:bodyPr>
          <a:lstStyle/>
          <a:p>
            <a:r>
              <a:rPr lang="it-IT" dirty="0"/>
              <a:t>Nel </a:t>
            </a:r>
            <a:r>
              <a:rPr lang="it-IT" b="1" dirty="0"/>
              <a:t>2017</a:t>
            </a:r>
            <a:r>
              <a:rPr lang="it-IT" dirty="0"/>
              <a:t>, la Commissione europea ha presentato una </a:t>
            </a:r>
            <a:r>
              <a:rPr lang="it-IT" b="1" dirty="0"/>
              <a:t>Comunicazione</a:t>
            </a:r>
            <a:r>
              <a:rPr lang="it-IT" dirty="0"/>
              <a:t> che istituiva ciò che è noto come il </a:t>
            </a:r>
            <a:r>
              <a:rPr lang="it-IT" u="sng" dirty="0">
                <a:hlinkClick r:id="rId2"/>
              </a:rPr>
              <a:t>pilastro europeo dei diritti sociali</a:t>
            </a:r>
            <a:r>
              <a:rPr lang="it-IT" dirty="0"/>
              <a:t>. Il pilastro sociale, il cui scopo è offrire </a:t>
            </a:r>
            <a:r>
              <a:rPr lang="it-IT" b="1" dirty="0">
                <a:solidFill>
                  <a:srgbClr val="FF0000"/>
                </a:solidFill>
              </a:rPr>
              <a:t>condizioni di vita e di lavoro migliori </a:t>
            </a:r>
            <a:r>
              <a:rPr lang="it-IT" dirty="0"/>
              <a:t>nell’Unione europea (Unione), stabilisce </a:t>
            </a:r>
            <a:r>
              <a:rPr lang="it-IT" b="1" dirty="0"/>
              <a:t>venti principi e diritti fondamentali</a:t>
            </a:r>
            <a:r>
              <a:rPr lang="it-IT" dirty="0"/>
              <a:t> suddivisi in tre categorie:</a:t>
            </a:r>
          </a:p>
          <a:p>
            <a:r>
              <a:rPr lang="it-IT" b="1" i="1" dirty="0">
                <a:solidFill>
                  <a:srgbClr val="FF0000"/>
                </a:solidFill>
              </a:rPr>
              <a:t>pari opportunità e accesso al mercato del lavoro</a:t>
            </a:r>
            <a:r>
              <a:rPr lang="it-IT" dirty="0"/>
              <a:t> (ad es. competenze, istruzione e apprendimento permanente, pari opportunità, parità di genere e sostegno attivo all’occupazione);</a:t>
            </a:r>
          </a:p>
          <a:p>
            <a:r>
              <a:rPr lang="it-IT" b="1" i="1" dirty="0">
                <a:solidFill>
                  <a:srgbClr val="FF0000"/>
                </a:solidFill>
              </a:rPr>
              <a:t>condizioni di lavoro eque</a:t>
            </a:r>
            <a:r>
              <a:rPr lang="it-IT" dirty="0"/>
              <a:t> (ad es. occupazione flessibile e sicura, salari, informazioni sulle condizioni di lavoro e sulla protezione in caso di licenziamento, dialogo sociale ed equilibrio tra attività professionale e vita familiare);</a:t>
            </a:r>
          </a:p>
          <a:p>
            <a:r>
              <a:rPr lang="it-IT" b="1" i="1" dirty="0">
                <a:solidFill>
                  <a:srgbClr val="FF0000"/>
                </a:solidFill>
              </a:rPr>
              <a:t>protezione sociale e inclusione</a:t>
            </a:r>
            <a:r>
              <a:rPr lang="it-IT" dirty="0"/>
              <a:t> (ad es. assistenza all’infanzia, reddito minimo, prestazione di disoccupazione, inclusione delle persone con disabilità, assistenza per i senzatetto, accesso ai servizi essenziali, salute e assistenza a lungo termine)</a:t>
            </a:r>
          </a:p>
          <a:p>
            <a:pPr marL="0" indent="0">
              <a:buNone/>
            </a:pPr>
            <a:endParaRPr lang="it-IT" dirty="0"/>
          </a:p>
        </p:txBody>
      </p:sp>
    </p:spTree>
    <p:extLst>
      <p:ext uri="{BB962C8B-B14F-4D97-AF65-F5344CB8AC3E}">
        <p14:creationId xmlns:p14="http://schemas.microsoft.com/office/powerpoint/2010/main" val="541743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Baskerville Old Face" panose="02020602080505020303" pitchFamily="18" charset="0"/>
              </a:rPr>
              <a:t>Il </a:t>
            </a:r>
            <a:r>
              <a:rPr lang="it-IT" i="1" dirty="0">
                <a:effectLst>
                  <a:outerShdw blurRad="38100" dist="38100" dir="2700000" algn="tl">
                    <a:srgbClr val="000000">
                      <a:alpha val="43137"/>
                    </a:srgbClr>
                  </a:outerShdw>
                </a:effectLst>
                <a:latin typeface="Baskerville Old Face" panose="02020602080505020303" pitchFamily="18" charset="0"/>
              </a:rPr>
              <a:t>Piano d’azione </a:t>
            </a:r>
            <a:r>
              <a:rPr lang="it-IT" dirty="0">
                <a:latin typeface="Baskerville Old Face" panose="02020602080505020303" pitchFamily="18" charset="0"/>
              </a:rPr>
              <a:t>sul Pilastro europeo dei diritti sociali</a:t>
            </a:r>
          </a:p>
        </p:txBody>
      </p:sp>
      <p:sp>
        <p:nvSpPr>
          <p:cNvPr id="3" name="Segnaposto contenuto 2"/>
          <p:cNvSpPr>
            <a:spLocks noGrp="1"/>
          </p:cNvSpPr>
          <p:nvPr>
            <p:ph idx="1"/>
          </p:nvPr>
        </p:nvSpPr>
        <p:spPr/>
        <p:txBody>
          <a:bodyPr>
            <a:noAutofit/>
          </a:bodyPr>
          <a:lstStyle/>
          <a:p>
            <a:r>
              <a:rPr lang="it-IT" sz="2000" dirty="0"/>
              <a:t>Nel </a:t>
            </a:r>
            <a:r>
              <a:rPr lang="it-IT" sz="2000" b="1" dirty="0">
                <a:solidFill>
                  <a:srgbClr val="FF0000"/>
                </a:solidFill>
              </a:rPr>
              <a:t>2021</a:t>
            </a:r>
            <a:r>
              <a:rPr lang="it-IT" sz="2000" dirty="0">
                <a:solidFill>
                  <a:srgbClr val="FF0000"/>
                </a:solidFill>
              </a:rPr>
              <a:t>,</a:t>
            </a:r>
            <a:r>
              <a:rPr lang="it-IT" sz="2000" dirty="0"/>
              <a:t> la Commissione ha adottato il </a:t>
            </a:r>
            <a:r>
              <a:rPr lang="it-IT" sz="2000" dirty="0">
                <a:hlinkClick r:id="rId2"/>
              </a:rPr>
              <a:t>piano d’azione sul pilastro europeo dei diritti sociali</a:t>
            </a:r>
            <a:r>
              <a:rPr lang="it-IT" sz="2000" dirty="0"/>
              <a:t>. </a:t>
            </a:r>
          </a:p>
          <a:p>
            <a:pPr marL="0" indent="0">
              <a:buNone/>
            </a:pPr>
            <a:r>
              <a:rPr lang="it-IT" sz="2000" dirty="0"/>
              <a:t>Il piano ha i seguenti </a:t>
            </a:r>
            <a:r>
              <a:rPr lang="it-IT" sz="2000" b="1" i="1" dirty="0"/>
              <a:t>tre obiettivi principali </a:t>
            </a:r>
            <a:r>
              <a:rPr lang="it-IT" sz="2000" dirty="0"/>
              <a:t>da raggiungere </a:t>
            </a:r>
            <a:r>
              <a:rPr lang="it-IT" sz="2000" b="1" dirty="0"/>
              <a:t>entro il 2030</a:t>
            </a:r>
            <a:r>
              <a:rPr lang="it-IT" sz="2000" dirty="0"/>
              <a:t>:</a:t>
            </a:r>
          </a:p>
          <a:p>
            <a:pPr>
              <a:buFont typeface="Wingdings" panose="05000000000000000000" pitchFamily="2" charset="2"/>
              <a:buChar char="ü"/>
            </a:pPr>
            <a:r>
              <a:rPr lang="it-IT" sz="2000" dirty="0"/>
              <a:t>almeno il 78 % della popolazione di età compresa tra i 20 e i 64 anni dovrebbe avere un lavoro;</a:t>
            </a:r>
          </a:p>
          <a:p>
            <a:pPr>
              <a:buFont typeface="Wingdings" panose="05000000000000000000" pitchFamily="2" charset="2"/>
              <a:buChar char="ü"/>
            </a:pPr>
            <a:r>
              <a:rPr lang="it-IT" sz="2000" dirty="0"/>
              <a:t>almeno il 60 % di tutti gli adulti dovrebbe partecipare ogni anno ad attività di formazione;</a:t>
            </a:r>
          </a:p>
          <a:p>
            <a:pPr>
              <a:buFont typeface="Wingdings" panose="05000000000000000000" pitchFamily="2" charset="2"/>
              <a:buChar char="ü"/>
            </a:pPr>
            <a:r>
              <a:rPr lang="it-IT" sz="2000" dirty="0"/>
              <a:t>il numero di persone a rischio di povertà o di esclusione sociale dovrebbe essere ridotto di almeno 15 milioni.</a:t>
            </a:r>
          </a:p>
          <a:p>
            <a:pPr marL="0" indent="0">
              <a:buNone/>
            </a:pPr>
            <a:r>
              <a:rPr lang="it-IT" sz="2000" dirty="0"/>
              <a:t>Nel </a:t>
            </a:r>
            <a:r>
              <a:rPr lang="it-IT" sz="2000" b="1" dirty="0"/>
              <a:t>2022</a:t>
            </a:r>
            <a:r>
              <a:rPr lang="it-IT" sz="2000" dirty="0"/>
              <a:t> l’Unione ha adottato:</a:t>
            </a:r>
          </a:p>
          <a:p>
            <a:pPr>
              <a:buFont typeface="Wingdings" panose="05000000000000000000" pitchFamily="2" charset="2"/>
              <a:buChar char="Ø"/>
            </a:pPr>
            <a:r>
              <a:rPr lang="it-IT" sz="2000" dirty="0"/>
              <a:t> una </a:t>
            </a:r>
            <a:r>
              <a:rPr lang="it-IT" sz="2000" i="1" u="sng" dirty="0"/>
              <a:t>direttiva sul salario minimo</a:t>
            </a:r>
            <a:r>
              <a:rPr lang="it-IT" sz="2000" dirty="0"/>
              <a:t> (diritto di lavoratori e lavoratrici dell’Unione a salari equi che forniscono uno standard di vita dignitoso). </a:t>
            </a:r>
          </a:p>
          <a:p>
            <a:pPr>
              <a:buFont typeface="Wingdings" panose="05000000000000000000" pitchFamily="2" charset="2"/>
              <a:buChar char="Ø"/>
            </a:pPr>
            <a:r>
              <a:rPr lang="it-IT" sz="2000" i="1" u="sng" dirty="0"/>
              <a:t>Una direttiva relativa all’equilibrio </a:t>
            </a:r>
            <a:r>
              <a:rPr lang="it-IT" sz="2000" dirty="0"/>
              <a:t>di genere nei consigli di amministrazione</a:t>
            </a:r>
            <a:r>
              <a:rPr lang="it-IT" sz="2400" dirty="0"/>
              <a:t> (parità di trattamento e opportunità tra donne e uomini)</a:t>
            </a:r>
          </a:p>
        </p:txBody>
      </p:sp>
    </p:spTree>
    <p:extLst>
      <p:ext uri="{BB962C8B-B14F-4D97-AF65-F5344CB8AC3E}">
        <p14:creationId xmlns:p14="http://schemas.microsoft.com/office/powerpoint/2010/main" val="1432418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600" dirty="0">
                <a:latin typeface="Baskerville Old Face" panose="02020602080505020303" pitchFamily="18" charset="0"/>
              </a:rPr>
              <a:t>La direttiva europea sul salario minimo (direttiva UE) 2022/2041)</a:t>
            </a:r>
          </a:p>
        </p:txBody>
      </p:sp>
      <p:sp>
        <p:nvSpPr>
          <p:cNvPr id="3" name="Segnaposto contenuto 2"/>
          <p:cNvSpPr>
            <a:spLocks noGrp="1"/>
          </p:cNvSpPr>
          <p:nvPr>
            <p:ph idx="1"/>
          </p:nvPr>
        </p:nvSpPr>
        <p:spPr/>
        <p:txBody>
          <a:bodyPr>
            <a:normAutofit fontScale="92500" lnSpcReduction="10000"/>
          </a:bodyPr>
          <a:lstStyle/>
          <a:p>
            <a:pPr marL="0" indent="0">
              <a:buNone/>
            </a:pPr>
            <a:r>
              <a:rPr lang="it-IT" dirty="0">
                <a:latin typeface="Baskerville Old Face" panose="02020602080505020303" pitchFamily="18" charset="0"/>
              </a:rPr>
              <a:t>La direttiva istituisce un quadro per:</a:t>
            </a:r>
          </a:p>
          <a:p>
            <a:pPr marL="0" indent="0">
              <a:buNone/>
            </a:pPr>
            <a:r>
              <a:rPr lang="it-IT" dirty="0">
                <a:latin typeface="Baskerville Old Face" panose="02020602080505020303" pitchFamily="18" charset="0"/>
              </a:rPr>
              <a:t>a) l’adeguatezza dei salari minimi legali al fine di conseguire condizioni di vita e di lavoro dignitose;</a:t>
            </a:r>
          </a:p>
          <a:p>
            <a:pPr marL="0" indent="0">
              <a:buNone/>
            </a:pPr>
            <a:r>
              <a:rPr lang="it-IT" dirty="0">
                <a:latin typeface="Baskerville Old Face" panose="02020602080505020303" pitchFamily="18" charset="0"/>
              </a:rPr>
              <a:t>b) la promozione della contrattazione collettiva sulla determinazione dei salari;</a:t>
            </a:r>
          </a:p>
          <a:p>
            <a:pPr marL="0" indent="0">
              <a:buNone/>
            </a:pPr>
            <a:r>
              <a:rPr lang="it-IT" dirty="0">
                <a:latin typeface="Baskerville Old Face" panose="02020602080505020303" pitchFamily="18" charset="0"/>
              </a:rPr>
              <a:t>c) il miglioramento dell’accesso effettivo dei lavoratori al diritto alla tutela garantita dal salario minimo ove previsto dal</a:t>
            </a:r>
          </a:p>
          <a:p>
            <a:pPr marL="0" indent="0">
              <a:buNone/>
            </a:pPr>
            <a:r>
              <a:rPr lang="it-IT" dirty="0">
                <a:latin typeface="Baskerville Old Face" panose="02020602080505020303" pitchFamily="18" charset="0"/>
              </a:rPr>
              <a:t>diritto nazionale e/o da contratti collettivi.</a:t>
            </a:r>
          </a:p>
          <a:p>
            <a:pPr marL="0" indent="0">
              <a:buNone/>
            </a:pPr>
            <a:r>
              <a:rPr lang="it-IT" dirty="0">
                <a:latin typeface="Baskerville Old Face" panose="02020602080505020303" pitchFamily="18" charset="0"/>
              </a:rPr>
              <a:t>La direttiva fa salva la competenza degli Stati membri di fissare il livello dei salari minimi, nonché la scelta degli Stati membri di fissare salari minimi legali, di promuovere l’accesso alla tutela garantita dal salario minimo prevista nei contratti collettivi o entrambi.</a:t>
            </a:r>
          </a:p>
        </p:txBody>
      </p:sp>
    </p:spTree>
    <p:extLst>
      <p:ext uri="{BB962C8B-B14F-4D97-AF65-F5344CB8AC3E}">
        <p14:creationId xmlns:p14="http://schemas.microsoft.com/office/powerpoint/2010/main" val="25666553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Baskerville Old Face" panose="02020602080505020303" pitchFamily="18" charset="0"/>
              </a:rPr>
              <a:t>Il ricorso alla Corte di giustizia</a:t>
            </a:r>
          </a:p>
        </p:txBody>
      </p:sp>
      <p:sp>
        <p:nvSpPr>
          <p:cNvPr id="3" name="Segnaposto contenuto 2"/>
          <p:cNvSpPr>
            <a:spLocks noGrp="1"/>
          </p:cNvSpPr>
          <p:nvPr>
            <p:ph idx="1"/>
          </p:nvPr>
        </p:nvSpPr>
        <p:spPr/>
        <p:txBody>
          <a:bodyPr/>
          <a:lstStyle/>
          <a:p>
            <a:pPr marL="0" indent="0">
              <a:buNone/>
            </a:pPr>
            <a:r>
              <a:rPr lang="it-IT" dirty="0"/>
              <a:t>Corte di giustizia UE, </a:t>
            </a:r>
            <a:r>
              <a:rPr lang="it-IT" dirty="0" err="1"/>
              <a:t>sent</a:t>
            </a:r>
            <a:r>
              <a:rPr lang="it-IT" dirty="0"/>
              <a:t>.  11 novembre 2025, sulla causa C-19/23 promossa dalla Danimarca e sostenuta dalla Svezia:</a:t>
            </a:r>
          </a:p>
          <a:p>
            <a:pPr>
              <a:buFont typeface="Wingdings" panose="05000000000000000000" pitchFamily="2" charset="2"/>
              <a:buChar char="ü"/>
            </a:pPr>
            <a:r>
              <a:rPr lang="it-IT" dirty="0"/>
              <a:t>la Danimarca sosteneva in particolare la direttiva eccedesse le competenze dell’Unione europea, violando l’articolo 153, par. 5, del Trattato di funzionamento dell’Unione europea (TFUE), che esclude espressamente dall’intervento legislativo europeo le materie della retribuzione e del diritto di associazione</a:t>
            </a:r>
          </a:p>
          <a:p>
            <a:pPr>
              <a:buFont typeface="Wingdings" panose="05000000000000000000" pitchFamily="2" charset="2"/>
              <a:buChar char="ü"/>
            </a:pPr>
            <a:r>
              <a:rPr lang="it-IT" dirty="0"/>
              <a:t> la Corte ha accolto solo parzialmente le censure annullando solo alcune locuzioni dei paragrafi 1  e 3 dell’art. 5 e il paragrafo 2</a:t>
            </a:r>
          </a:p>
        </p:txBody>
      </p:sp>
    </p:spTree>
    <p:extLst>
      <p:ext uri="{BB962C8B-B14F-4D97-AF65-F5344CB8AC3E}">
        <p14:creationId xmlns:p14="http://schemas.microsoft.com/office/powerpoint/2010/main" val="32893781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600" b="1" dirty="0">
                <a:latin typeface="Bookman Old Style" panose="02050604050505020204" pitchFamily="18" charset="0"/>
              </a:rPr>
              <a:t>Una «spigolatura»: la questione dei </a:t>
            </a:r>
            <a:r>
              <a:rPr lang="it-IT" sz="3600" b="1" i="1" dirty="0" err="1">
                <a:latin typeface="Bookman Old Style" panose="02050604050505020204" pitchFamily="18" charset="0"/>
              </a:rPr>
              <a:t>riders</a:t>
            </a:r>
            <a:r>
              <a:rPr lang="it-IT" sz="3600" b="1" dirty="0">
                <a:latin typeface="Bookman Old Style" panose="02050604050505020204" pitchFamily="18" charset="0"/>
              </a:rPr>
              <a:t> fra diritto interno e diritto europeo</a:t>
            </a:r>
          </a:p>
        </p:txBody>
      </p:sp>
      <p:sp>
        <p:nvSpPr>
          <p:cNvPr id="3" name="Segnaposto contenuto 2"/>
          <p:cNvSpPr>
            <a:spLocks noGrp="1"/>
          </p:cNvSpPr>
          <p:nvPr>
            <p:ph idx="1"/>
          </p:nvPr>
        </p:nvSpPr>
        <p:spPr/>
        <p:txBody>
          <a:bodyPr>
            <a:normAutofit/>
          </a:bodyPr>
          <a:lstStyle/>
          <a:p>
            <a:r>
              <a:rPr lang="it-IT" u="sng" dirty="0">
                <a:effectLst>
                  <a:outerShdw blurRad="38100" dist="38100" dir="2700000" algn="tl">
                    <a:srgbClr val="000000">
                      <a:alpha val="43137"/>
                    </a:srgbClr>
                  </a:outerShdw>
                </a:effectLst>
                <a:latin typeface="Bookman Old Style" panose="02050604050505020204" pitchFamily="18" charset="0"/>
              </a:rPr>
              <a:t>Le nuove forme del lavoro</a:t>
            </a:r>
            <a:r>
              <a:rPr lang="it-IT" dirty="0"/>
              <a:t>:  </a:t>
            </a:r>
            <a:r>
              <a:rPr lang="it-IT" dirty="0">
                <a:latin typeface="Bookman Old Style" panose="02050604050505020204" pitchFamily="18" charset="0"/>
              </a:rPr>
              <a:t>il lavoro organizzato per mezzo di una piattaforma digitale che mette direttamente in comunicazione domanda e offerta di servizi in tempo reale (come nel caso dei </a:t>
            </a:r>
            <a:r>
              <a:rPr lang="it-IT" dirty="0" err="1">
                <a:latin typeface="Bookman Old Style" panose="02050604050505020204" pitchFamily="18" charset="0"/>
              </a:rPr>
              <a:t>ciclofattorini</a:t>
            </a:r>
            <a:r>
              <a:rPr lang="it-IT" dirty="0">
                <a:latin typeface="Bookman Old Style" panose="02050604050505020204" pitchFamily="18" charset="0"/>
              </a:rPr>
              <a:t>, i </a:t>
            </a:r>
            <a:r>
              <a:rPr lang="it-IT" dirty="0" err="1">
                <a:latin typeface="Bookman Old Style" panose="02050604050505020204" pitchFamily="18" charset="0"/>
              </a:rPr>
              <a:t>riders</a:t>
            </a:r>
            <a:r>
              <a:rPr lang="it-IT" dirty="0">
                <a:latin typeface="Bookman Old Style" panose="02050604050505020204" pitchFamily="18" charset="0"/>
              </a:rPr>
              <a:t>)     quali tutele </a:t>
            </a:r>
            <a:r>
              <a:rPr lang="it-IT" i="1" dirty="0">
                <a:latin typeface="Bookman Old Style" panose="02050604050505020204" pitchFamily="18" charset="0"/>
              </a:rPr>
              <a:t>ex</a:t>
            </a:r>
            <a:r>
              <a:rPr lang="it-IT" dirty="0">
                <a:latin typeface="Bookman Old Style" panose="02050604050505020204" pitchFamily="18" charset="0"/>
              </a:rPr>
              <a:t> art. 35 </a:t>
            </a:r>
            <a:r>
              <a:rPr lang="it-IT" dirty="0" err="1">
                <a:latin typeface="Bookman Old Style" panose="02050604050505020204" pitchFamily="18" charset="0"/>
              </a:rPr>
              <a:t>Cost</a:t>
            </a:r>
            <a:r>
              <a:rPr lang="it-IT" dirty="0">
                <a:latin typeface="Bookman Old Style" panose="02050604050505020204" pitchFamily="18" charset="0"/>
              </a:rPr>
              <a:t>.?</a:t>
            </a:r>
          </a:p>
          <a:p>
            <a:r>
              <a:rPr lang="it-IT" dirty="0">
                <a:latin typeface="Bookman Old Style" panose="02050604050505020204" pitchFamily="18" charset="0"/>
              </a:rPr>
              <a:t>Il dibattito in Italia, fra giurisprudenza e legge : fra lavoro </a:t>
            </a:r>
            <a:r>
              <a:rPr lang="it-IT" i="1" dirty="0">
                <a:latin typeface="Bookman Old Style" panose="02050604050505020204" pitchFamily="18" charset="0"/>
              </a:rPr>
              <a:t>autonomo</a:t>
            </a:r>
            <a:r>
              <a:rPr lang="it-IT" dirty="0">
                <a:latin typeface="Bookman Old Style" panose="02050604050505020204" pitchFamily="18" charset="0"/>
              </a:rPr>
              <a:t> e lavoro </a:t>
            </a:r>
            <a:r>
              <a:rPr lang="it-IT" i="1" dirty="0">
                <a:latin typeface="Bookman Old Style" panose="02050604050505020204" pitchFamily="18" charset="0"/>
              </a:rPr>
              <a:t>subordinato</a:t>
            </a:r>
            <a:r>
              <a:rPr lang="it-IT" dirty="0">
                <a:latin typeface="Bookman Old Style" panose="02050604050505020204" pitchFamily="18" charset="0"/>
              </a:rPr>
              <a:t> (la «libertà del lavoratore»; il «potere direttivo e organizzativo del datore di lavoro»     il caso </a:t>
            </a:r>
            <a:r>
              <a:rPr lang="it-IT" dirty="0" err="1" smtClean="0">
                <a:latin typeface="Bookman Old Style" panose="02050604050505020204" pitchFamily="18" charset="0"/>
              </a:rPr>
              <a:t>Foodora</a:t>
            </a:r>
            <a:endParaRPr lang="it-IT" dirty="0">
              <a:latin typeface="Bookman Old Style" panose="02050604050505020204" pitchFamily="18" charset="0"/>
            </a:endParaRPr>
          </a:p>
        </p:txBody>
      </p:sp>
      <p:sp>
        <p:nvSpPr>
          <p:cNvPr id="7" name="Freccia a destra 6"/>
          <p:cNvSpPr/>
          <p:nvPr/>
        </p:nvSpPr>
        <p:spPr>
          <a:xfrm>
            <a:off x="8351422" y="3145809"/>
            <a:ext cx="279133" cy="2117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a destra 7"/>
          <p:cNvSpPr/>
          <p:nvPr/>
        </p:nvSpPr>
        <p:spPr>
          <a:xfrm>
            <a:off x="10654776" y="4747102"/>
            <a:ext cx="308009" cy="2213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6517948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A49447-D2AF-5811-B1AC-123386ABA252}"/>
              </a:ext>
            </a:extLst>
          </p:cNvPr>
          <p:cNvSpPr>
            <a:spLocks noGrp="1"/>
          </p:cNvSpPr>
          <p:nvPr>
            <p:ph type="title"/>
          </p:nvPr>
        </p:nvSpPr>
        <p:spPr/>
        <p:txBody>
          <a:bodyPr>
            <a:normAutofit/>
          </a:bodyPr>
          <a:lstStyle/>
          <a:p>
            <a:pPr algn="ctr"/>
            <a:r>
              <a:rPr lang="it-IT" sz="2800" dirty="0" smtClean="0">
                <a:solidFill>
                  <a:srgbClr val="FF0000"/>
                </a:solidFill>
                <a:latin typeface="Bookman Old Style" panose="02050604050505020204" pitchFamily="18" charset="0"/>
              </a:rPr>
              <a:t>La direttiva UE 2024/2831 sul </a:t>
            </a:r>
            <a:br>
              <a:rPr lang="it-IT" sz="2800" dirty="0" smtClean="0">
                <a:solidFill>
                  <a:srgbClr val="FF0000"/>
                </a:solidFill>
                <a:latin typeface="Bookman Old Style" panose="02050604050505020204" pitchFamily="18" charset="0"/>
              </a:rPr>
            </a:br>
            <a:r>
              <a:rPr lang="it-IT" sz="2800" dirty="0" smtClean="0">
                <a:solidFill>
                  <a:srgbClr val="FF0000"/>
                </a:solidFill>
                <a:effectLst>
                  <a:outerShdw blurRad="38100" dist="38100" dir="2700000" algn="tl">
                    <a:srgbClr val="000000">
                      <a:alpha val="43137"/>
                    </a:srgbClr>
                  </a:outerShdw>
                </a:effectLst>
                <a:latin typeface="Bookman Old Style" panose="02050604050505020204" pitchFamily="18" charset="0"/>
              </a:rPr>
              <a:t>miglioramento delle condizioni di lavoro nel lavoro mediante piattaforme digitali</a:t>
            </a:r>
            <a:endParaRPr lang="it-IT" sz="2800" dirty="0">
              <a:solidFill>
                <a:srgbClr val="FF0000"/>
              </a:solidFill>
              <a:effectLst>
                <a:outerShdw blurRad="38100" dist="38100" dir="2700000" algn="tl">
                  <a:srgbClr val="000000">
                    <a:alpha val="43137"/>
                  </a:srgbClr>
                </a:outerShdw>
              </a:effectLst>
              <a:latin typeface="Bookman Old Style" panose="02050604050505020204" pitchFamily="18" charset="0"/>
            </a:endParaRPr>
          </a:p>
        </p:txBody>
      </p:sp>
      <p:sp>
        <p:nvSpPr>
          <p:cNvPr id="3" name="Segnaposto contenuto 2">
            <a:extLst>
              <a:ext uri="{FF2B5EF4-FFF2-40B4-BE49-F238E27FC236}">
                <a16:creationId xmlns:a16="http://schemas.microsoft.com/office/drawing/2014/main" id="{BEDFD3A1-4691-3655-8AF3-239897D75601}"/>
              </a:ext>
            </a:extLst>
          </p:cNvPr>
          <p:cNvSpPr>
            <a:spLocks noGrp="1"/>
          </p:cNvSpPr>
          <p:nvPr>
            <p:ph idx="1"/>
          </p:nvPr>
        </p:nvSpPr>
        <p:spPr/>
        <p:txBody>
          <a:bodyPr>
            <a:normAutofit fontScale="92500" lnSpcReduction="10000"/>
          </a:bodyPr>
          <a:lstStyle/>
          <a:p>
            <a:pPr marL="0" indent="0">
              <a:buNone/>
            </a:pPr>
            <a:r>
              <a:rPr lang="it-IT" u="sng" dirty="0">
                <a:latin typeface="Bookman Old Style" panose="02050604050505020204" pitchFamily="18" charset="0"/>
              </a:rPr>
              <a:t>Strumenti:</a:t>
            </a:r>
          </a:p>
          <a:p>
            <a:pPr>
              <a:buFont typeface="Wingdings" panose="05000000000000000000" pitchFamily="2" charset="2"/>
              <a:buChar char="ü"/>
            </a:pPr>
            <a:r>
              <a:rPr lang="it-IT" dirty="0">
                <a:latin typeface="Bookman Old Style" panose="02050604050505020204" pitchFamily="18" charset="0"/>
              </a:rPr>
              <a:t> facilitare la determinazione della corretta situazione occupazionale delle persone che svolgono un lavoro mediante piattaforme digitali;</a:t>
            </a:r>
          </a:p>
          <a:p>
            <a:pPr>
              <a:buFont typeface="Wingdings" panose="05000000000000000000" pitchFamily="2" charset="2"/>
              <a:buChar char="ü"/>
            </a:pPr>
            <a:r>
              <a:rPr lang="it-IT" dirty="0">
                <a:latin typeface="Bookman Old Style" panose="02050604050505020204" pitchFamily="18" charset="0"/>
              </a:rPr>
              <a:t> promozione della </a:t>
            </a:r>
            <a:r>
              <a:rPr lang="it-IT" i="1" dirty="0">
                <a:latin typeface="Bookman Old Style" panose="02050604050505020204" pitchFamily="18" charset="0"/>
              </a:rPr>
              <a:t>trasparenza</a:t>
            </a:r>
            <a:r>
              <a:rPr lang="it-IT" dirty="0">
                <a:latin typeface="Bookman Old Style" panose="02050604050505020204" pitchFamily="18" charset="0"/>
              </a:rPr>
              <a:t>, dell’</a:t>
            </a:r>
            <a:r>
              <a:rPr lang="it-IT" i="1" dirty="0">
                <a:latin typeface="Bookman Old Style" panose="02050604050505020204" pitchFamily="18" charset="0"/>
              </a:rPr>
              <a:t>equità</a:t>
            </a:r>
            <a:r>
              <a:rPr lang="it-IT" dirty="0">
                <a:latin typeface="Bookman Old Style" panose="02050604050505020204" pitchFamily="18" charset="0"/>
              </a:rPr>
              <a:t>, della </a:t>
            </a:r>
            <a:r>
              <a:rPr lang="it-IT" i="1" dirty="0">
                <a:latin typeface="Bookman Old Style" panose="02050604050505020204" pitchFamily="18" charset="0"/>
              </a:rPr>
              <a:t>supervisione umana</a:t>
            </a:r>
            <a:r>
              <a:rPr lang="it-IT" dirty="0">
                <a:latin typeface="Bookman Old Style" panose="02050604050505020204" pitchFamily="18" charset="0"/>
              </a:rPr>
              <a:t>, della </a:t>
            </a:r>
            <a:r>
              <a:rPr lang="it-IT" i="1" dirty="0">
                <a:latin typeface="Bookman Old Style" panose="02050604050505020204" pitchFamily="18" charset="0"/>
              </a:rPr>
              <a:t>sicurezza</a:t>
            </a:r>
            <a:r>
              <a:rPr lang="it-IT" dirty="0">
                <a:latin typeface="Bookman Old Style" panose="02050604050505020204" pitchFamily="18" charset="0"/>
              </a:rPr>
              <a:t> e della </a:t>
            </a:r>
            <a:r>
              <a:rPr lang="it-IT" i="1" dirty="0">
                <a:latin typeface="Bookman Old Style" panose="02050604050505020204" pitchFamily="18" charset="0"/>
              </a:rPr>
              <a:t>responsabilità nella gestione algoritmica del lavoro</a:t>
            </a:r>
            <a:r>
              <a:rPr lang="it-IT" dirty="0">
                <a:latin typeface="Bookman Old Style" panose="02050604050505020204" pitchFamily="18" charset="0"/>
              </a:rPr>
              <a:t> mediante piattaforme digitali</a:t>
            </a:r>
          </a:p>
          <a:p>
            <a:pPr>
              <a:buFont typeface="Wingdings" panose="05000000000000000000" pitchFamily="2" charset="2"/>
              <a:buChar char="ü"/>
            </a:pPr>
            <a:r>
              <a:rPr lang="it-IT" dirty="0">
                <a:latin typeface="Bookman Old Style" panose="02050604050505020204" pitchFamily="18" charset="0"/>
              </a:rPr>
              <a:t> trasparenza del lavoro mediante piattaforme digitali, anche in situazioni transfrontaliere</a:t>
            </a:r>
          </a:p>
          <a:p>
            <a:pPr>
              <a:buFont typeface="Wingdings" panose="05000000000000000000" pitchFamily="2" charset="2"/>
              <a:buChar char="q"/>
            </a:pPr>
            <a:r>
              <a:rPr lang="it-IT" dirty="0">
                <a:solidFill>
                  <a:srgbClr val="FF0000"/>
                </a:solidFill>
                <a:effectLst>
                  <a:outerShdw blurRad="38100" dist="38100" dir="2700000" algn="tl">
                    <a:srgbClr val="000000">
                      <a:alpha val="43137"/>
                    </a:srgbClr>
                  </a:outerShdw>
                </a:effectLst>
                <a:latin typeface="Bookman Old Style" panose="02050604050505020204" pitchFamily="18" charset="0"/>
              </a:rPr>
              <a:t>Diritti «minimi» </a:t>
            </a:r>
            <a:r>
              <a:rPr lang="it-IT" dirty="0">
                <a:latin typeface="Bookman Old Style" panose="02050604050505020204" pitchFamily="18" charset="0"/>
              </a:rPr>
              <a:t>(ricorso, protezione dal licenziamento, contrattazione collettiva, clausola di «non regresso»)</a:t>
            </a:r>
          </a:p>
        </p:txBody>
      </p:sp>
    </p:spTree>
    <p:extLst>
      <p:ext uri="{BB962C8B-B14F-4D97-AF65-F5344CB8AC3E}">
        <p14:creationId xmlns:p14="http://schemas.microsoft.com/office/powerpoint/2010/main" val="40456847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dirty="0">
                <a:latin typeface="Algerian" panose="04020705040A02060702" pitchFamily="82" charset="0"/>
              </a:rPr>
              <a:t>La dimensione sovranazionale del lavoro</a:t>
            </a:r>
            <a:endParaRPr lang="it-IT" dirty="0"/>
          </a:p>
        </p:txBody>
      </p:sp>
      <p:sp>
        <p:nvSpPr>
          <p:cNvPr id="3" name="Segnaposto contenuto 2"/>
          <p:cNvSpPr>
            <a:spLocks noGrp="1"/>
          </p:cNvSpPr>
          <p:nvPr>
            <p:ph idx="1"/>
          </p:nvPr>
        </p:nvSpPr>
        <p:spPr/>
        <p:txBody>
          <a:bodyPr>
            <a:normAutofit fontScale="92500"/>
          </a:bodyPr>
          <a:lstStyle/>
          <a:p>
            <a:pPr eaLnBrk="0" fontAlgn="base" hangingPunct="0">
              <a:spcBef>
                <a:spcPts val="768"/>
              </a:spcBef>
              <a:buFont typeface="Wingdings" panose="05000000000000000000" pitchFamily="2" charset="2"/>
              <a:buChar char="Ø"/>
            </a:pPr>
            <a:r>
              <a:rPr lang="it-IT" b="1" u="sng" dirty="0">
                <a:solidFill>
                  <a:srgbClr val="000000"/>
                </a:solidFill>
                <a:latin typeface="Bookman Old Style" panose="02050604050505020204" pitchFamily="18" charset="0"/>
                <a:ea typeface="Batang"/>
              </a:rPr>
              <a:t>I passaggi principali:</a:t>
            </a:r>
            <a:endParaRPr lang="it-IT" dirty="0">
              <a:effectLst/>
            </a:endParaRPr>
          </a:p>
          <a:p>
            <a:pPr marL="0" indent="0" eaLnBrk="0" fontAlgn="base" hangingPunct="0">
              <a:spcBef>
                <a:spcPts val="768"/>
              </a:spcBef>
              <a:buNone/>
            </a:pPr>
            <a:r>
              <a:rPr lang="it-IT" i="1" dirty="0">
                <a:solidFill>
                  <a:srgbClr val="000000"/>
                </a:solidFill>
                <a:latin typeface="Batang"/>
                <a:ea typeface="Batang"/>
              </a:rPr>
              <a:t>In origine : </a:t>
            </a:r>
            <a:endParaRPr lang="it-IT" dirty="0">
              <a:effectLst/>
            </a:endParaRPr>
          </a:p>
          <a:p>
            <a:pPr marL="347472" indent="-347472" eaLnBrk="0" fontAlgn="base" hangingPunct="0">
              <a:spcBef>
                <a:spcPts val="768"/>
              </a:spcBef>
            </a:pPr>
            <a:r>
              <a:rPr lang="it-IT" i="1" dirty="0">
                <a:solidFill>
                  <a:srgbClr val="000000"/>
                </a:solidFill>
                <a:latin typeface="Batang"/>
                <a:ea typeface="Batang"/>
              </a:rPr>
              <a:t>il </a:t>
            </a:r>
            <a:r>
              <a:rPr lang="it-IT" b="1" i="1" u="sng" dirty="0">
                <a:solidFill>
                  <a:srgbClr val="000000"/>
                </a:solidFill>
                <a:latin typeface="Batang"/>
                <a:ea typeface="Batang"/>
              </a:rPr>
              <a:t>mercato</a:t>
            </a:r>
            <a:r>
              <a:rPr lang="it-IT" i="1" dirty="0">
                <a:solidFill>
                  <a:srgbClr val="000000"/>
                </a:solidFill>
                <a:latin typeface="Batang"/>
                <a:ea typeface="Batang"/>
              </a:rPr>
              <a:t> alla Comunità; le </a:t>
            </a:r>
            <a:r>
              <a:rPr lang="it-IT" b="1" i="1" u="sng" dirty="0">
                <a:solidFill>
                  <a:srgbClr val="000000"/>
                </a:solidFill>
                <a:latin typeface="Batang"/>
                <a:ea typeface="Batang"/>
              </a:rPr>
              <a:t>politiche sociali e del lavoro </a:t>
            </a:r>
            <a:r>
              <a:rPr lang="it-IT" i="1" dirty="0">
                <a:solidFill>
                  <a:srgbClr val="000000"/>
                </a:solidFill>
                <a:latin typeface="Batang"/>
                <a:ea typeface="Batang"/>
              </a:rPr>
              <a:t>agli Stati</a:t>
            </a:r>
            <a:endParaRPr lang="it-IT" dirty="0">
              <a:effectLst/>
            </a:endParaRPr>
          </a:p>
          <a:p>
            <a:pPr eaLnBrk="0" fontAlgn="base" hangingPunct="0">
              <a:spcBef>
                <a:spcPts val="768"/>
              </a:spcBef>
              <a:buFont typeface="Wingdings" panose="05000000000000000000" pitchFamily="2" charset="2"/>
              <a:buChar char="Ø"/>
            </a:pPr>
            <a:r>
              <a:rPr lang="it-IT" b="1" i="1" dirty="0">
                <a:solidFill>
                  <a:srgbClr val="000000"/>
                </a:solidFill>
                <a:latin typeface="Bookman Old Style" panose="02050604050505020204" pitchFamily="18" charset="0"/>
                <a:ea typeface="Batang"/>
              </a:rPr>
              <a:t>Una prima svolta</a:t>
            </a:r>
            <a:r>
              <a:rPr lang="it-IT" i="1" dirty="0">
                <a:solidFill>
                  <a:srgbClr val="000000"/>
                </a:solidFill>
                <a:latin typeface="Batang"/>
                <a:ea typeface="Batang"/>
              </a:rPr>
              <a:t>:</a:t>
            </a:r>
            <a:endParaRPr lang="it-IT" dirty="0">
              <a:effectLst/>
            </a:endParaRPr>
          </a:p>
          <a:p>
            <a:pPr marL="347472" indent="-347472" eaLnBrk="0" fontAlgn="base" hangingPunct="0">
              <a:spcBef>
                <a:spcPts val="768"/>
              </a:spcBef>
            </a:pPr>
            <a:r>
              <a:rPr lang="it-IT" b="1" dirty="0">
                <a:solidFill>
                  <a:srgbClr val="000000"/>
                </a:solidFill>
                <a:latin typeface="Batang"/>
                <a:ea typeface="Batang"/>
              </a:rPr>
              <a:t>1987: Atto Unico europeo </a:t>
            </a:r>
            <a:r>
              <a:rPr lang="it-IT" i="1" dirty="0">
                <a:solidFill>
                  <a:srgbClr val="000000"/>
                </a:solidFill>
                <a:latin typeface="Batang"/>
                <a:ea typeface="Batang"/>
              </a:rPr>
              <a:t>: tutela della sicurezza dei lavoratori nell’ambiente di lavoro</a:t>
            </a:r>
          </a:p>
          <a:p>
            <a:pPr marL="0" indent="0" algn="ctr" eaLnBrk="0" fontAlgn="base" hangingPunct="0">
              <a:spcBef>
                <a:spcPts val="768"/>
              </a:spcBef>
              <a:buNone/>
            </a:pPr>
            <a:r>
              <a:rPr lang="it-IT" b="1" dirty="0"/>
              <a:t>Art. 118A</a:t>
            </a:r>
            <a:r>
              <a:rPr lang="it-IT" dirty="0"/>
              <a:t>: </a:t>
            </a:r>
          </a:p>
          <a:p>
            <a:pPr marL="0" indent="0" eaLnBrk="0" fontAlgn="base" hangingPunct="0">
              <a:spcBef>
                <a:spcPts val="768"/>
              </a:spcBef>
              <a:buNone/>
            </a:pPr>
            <a:r>
              <a:rPr lang="it-IT" dirty="0"/>
              <a:t>« miglioramento, in particolare dell’ambiente di lavoro, per tutelare la </a:t>
            </a:r>
            <a:r>
              <a:rPr lang="it-IT" i="1" u="sng" dirty="0"/>
              <a:t>sicurezza e la salute dei lavoratori </a:t>
            </a:r>
            <a:r>
              <a:rPr lang="it-IT" dirty="0"/>
              <a:t>» e « </a:t>
            </a:r>
            <a:r>
              <a:rPr lang="it-IT" u="sng" dirty="0"/>
              <a:t>armonizzazione, in una prospettiva di progresso, delle condizioni esistenti in questo settore </a:t>
            </a:r>
            <a:r>
              <a:rPr lang="it-IT" dirty="0"/>
              <a:t>»</a:t>
            </a:r>
            <a:endParaRPr lang="it-IT" dirty="0">
              <a:effectLst/>
            </a:endParaRPr>
          </a:p>
          <a:p>
            <a:pPr marL="0" indent="0">
              <a:buNone/>
            </a:pPr>
            <a:endParaRPr lang="it-IT" dirty="0"/>
          </a:p>
        </p:txBody>
      </p:sp>
    </p:spTree>
    <p:extLst>
      <p:ext uri="{BB962C8B-B14F-4D97-AF65-F5344CB8AC3E}">
        <p14:creationId xmlns:p14="http://schemas.microsoft.com/office/powerpoint/2010/main" val="3647741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b="1" dirty="0">
                <a:solidFill>
                  <a:srgbClr val="FF0000"/>
                </a:solidFill>
                <a:latin typeface="Batang"/>
                <a:ea typeface="Batang"/>
              </a:rPr>
              <a:t>Segue: la dimensione sovranazionale del lavoro</a:t>
            </a:r>
            <a:endParaRPr lang="it-IT" dirty="0"/>
          </a:p>
        </p:txBody>
      </p:sp>
      <p:sp>
        <p:nvSpPr>
          <p:cNvPr id="3" name="Segnaposto contenuto 2"/>
          <p:cNvSpPr>
            <a:spLocks noGrp="1"/>
          </p:cNvSpPr>
          <p:nvPr>
            <p:ph idx="1"/>
          </p:nvPr>
        </p:nvSpPr>
        <p:spPr/>
        <p:txBody>
          <a:bodyPr>
            <a:normAutofit fontScale="70000" lnSpcReduction="20000"/>
          </a:bodyPr>
          <a:lstStyle/>
          <a:p>
            <a:pPr marL="342900" lvl="0" indent="-342900" eaLnBrk="0" fontAlgn="base" hangingPunct="0">
              <a:lnSpc>
                <a:spcPct val="100000"/>
              </a:lnSpc>
              <a:spcBef>
                <a:spcPct val="20000"/>
              </a:spcBef>
              <a:spcAft>
                <a:spcPct val="0"/>
              </a:spcAft>
              <a:buNone/>
            </a:pPr>
            <a:r>
              <a:rPr lang="it-IT" altLang="it-IT" sz="2400" b="1" dirty="0">
                <a:solidFill>
                  <a:srgbClr val="FF0000"/>
                </a:solidFill>
                <a:latin typeface="Batang" pitchFamily="18" charset="-127"/>
                <a:ea typeface="Batang" pitchFamily="18" charset="-127"/>
              </a:rPr>
              <a:t>1989</a:t>
            </a:r>
            <a:r>
              <a:rPr lang="it-IT" altLang="it-IT" sz="2400" dirty="0">
                <a:solidFill>
                  <a:srgbClr val="FF0000"/>
                </a:solidFill>
                <a:latin typeface="Batang" pitchFamily="18" charset="-127"/>
                <a:ea typeface="Batang" pitchFamily="18" charset="-127"/>
              </a:rPr>
              <a:t>: </a:t>
            </a:r>
            <a:r>
              <a:rPr lang="it-IT" altLang="it-IT" sz="2400" b="1" dirty="0">
                <a:solidFill>
                  <a:srgbClr val="FF0000"/>
                </a:solidFill>
                <a:latin typeface="Batang" pitchFamily="18" charset="-127"/>
                <a:ea typeface="Batang" pitchFamily="18" charset="-127"/>
              </a:rPr>
              <a:t>Carta comunitaria dei diritti sociali fondamentali dei lavoratori (Dichiarazione solenne non vincolante)</a:t>
            </a:r>
          </a:p>
          <a:p>
            <a:pPr marL="342900" lvl="0" indent="-342900" eaLnBrk="0" fontAlgn="base" hangingPunct="0">
              <a:lnSpc>
                <a:spcPct val="100000"/>
              </a:lnSpc>
              <a:spcBef>
                <a:spcPct val="20000"/>
              </a:spcBef>
              <a:spcAft>
                <a:spcPct val="0"/>
              </a:spcAft>
              <a:buNone/>
            </a:pPr>
            <a:r>
              <a:rPr lang="it-IT" altLang="it-IT" sz="2400" dirty="0">
                <a:solidFill>
                  <a:prstClr val="black"/>
                </a:solidFill>
                <a:latin typeface="Batang" pitchFamily="18" charset="-127"/>
                <a:ea typeface="Batang" pitchFamily="18" charset="-127"/>
              </a:rPr>
              <a:t>In margine alla </a:t>
            </a:r>
            <a:r>
              <a:rPr lang="it-IT" altLang="it-IT" sz="2400" b="1" i="1" dirty="0">
                <a:solidFill>
                  <a:prstClr val="black"/>
                </a:solidFill>
                <a:latin typeface="Bookman Old Style" panose="02050604050505020204" pitchFamily="18" charset="0"/>
                <a:ea typeface="Batang" pitchFamily="18" charset="-127"/>
              </a:rPr>
              <a:t>libera circolazione dei fattori produttivi</a:t>
            </a:r>
          </a:p>
          <a:p>
            <a:pPr marL="342900" lvl="0" indent="-342900" eaLnBrk="0" fontAlgn="base" hangingPunct="0">
              <a:lnSpc>
                <a:spcPct val="100000"/>
              </a:lnSpc>
              <a:spcBef>
                <a:spcPct val="20000"/>
              </a:spcBef>
              <a:spcAft>
                <a:spcPct val="0"/>
              </a:spcAft>
              <a:buNone/>
            </a:pPr>
            <a:r>
              <a:rPr lang="it-IT" altLang="it-IT" sz="2400" i="1" dirty="0">
                <a:solidFill>
                  <a:prstClr val="black"/>
                </a:solidFill>
                <a:latin typeface="Batang" pitchFamily="18" charset="-127"/>
                <a:ea typeface="Batang" pitchFamily="18" charset="-127"/>
              </a:rPr>
              <a:t>L’incidenza della realizzazione del </a:t>
            </a:r>
            <a:r>
              <a:rPr lang="it-IT" altLang="it-IT" sz="2400" b="1" i="1" dirty="0">
                <a:solidFill>
                  <a:prstClr val="black"/>
                </a:solidFill>
                <a:latin typeface="Batang" pitchFamily="18" charset="-127"/>
                <a:ea typeface="Batang" pitchFamily="18" charset="-127"/>
              </a:rPr>
              <a:t>mercato unico senza barriere </a:t>
            </a:r>
            <a:r>
              <a:rPr lang="it-IT" altLang="it-IT" sz="2400" i="1" dirty="0">
                <a:solidFill>
                  <a:prstClr val="black"/>
                </a:solidFill>
                <a:latin typeface="Batang" pitchFamily="18" charset="-127"/>
                <a:ea typeface="Batang" pitchFamily="18" charset="-127"/>
              </a:rPr>
              <a:t>sui </a:t>
            </a:r>
            <a:r>
              <a:rPr lang="it-IT" altLang="it-IT" sz="2400" b="1" i="1" dirty="0">
                <a:solidFill>
                  <a:prstClr val="black"/>
                </a:solidFill>
                <a:latin typeface="Batang" pitchFamily="18" charset="-127"/>
                <a:ea typeface="Batang" pitchFamily="18" charset="-127"/>
              </a:rPr>
              <a:t>sistemi di diritto del lavoro </a:t>
            </a:r>
          </a:p>
          <a:p>
            <a:pPr marL="342900" lvl="0" indent="-342900" eaLnBrk="0" fontAlgn="base" hangingPunct="0">
              <a:lnSpc>
                <a:spcPct val="100000"/>
              </a:lnSpc>
              <a:spcBef>
                <a:spcPct val="20000"/>
              </a:spcBef>
              <a:spcAft>
                <a:spcPct val="0"/>
              </a:spcAft>
              <a:buNone/>
            </a:pPr>
            <a:endParaRPr lang="it-IT" altLang="it-IT" sz="3200" b="1" dirty="0">
              <a:solidFill>
                <a:prstClr val="black"/>
              </a:solidFill>
              <a:latin typeface="Batang" pitchFamily="18" charset="-127"/>
              <a:ea typeface="Batang" pitchFamily="18" charset="-127"/>
            </a:endParaRPr>
          </a:p>
          <a:p>
            <a:pPr marL="342900" lvl="0" indent="-342900" eaLnBrk="0" fontAlgn="base" hangingPunct="0">
              <a:lnSpc>
                <a:spcPct val="100000"/>
              </a:lnSpc>
              <a:spcBef>
                <a:spcPct val="20000"/>
              </a:spcBef>
              <a:spcAft>
                <a:spcPct val="0"/>
              </a:spcAft>
              <a:buNone/>
            </a:pPr>
            <a:r>
              <a:rPr lang="it-IT" altLang="it-IT" sz="3200" b="1" dirty="0">
                <a:solidFill>
                  <a:prstClr val="black"/>
                </a:solidFill>
                <a:latin typeface="Batang" pitchFamily="18" charset="-127"/>
                <a:ea typeface="Batang" pitchFamily="18" charset="-127"/>
              </a:rPr>
              <a:t>1992</a:t>
            </a:r>
            <a:r>
              <a:rPr lang="it-IT" altLang="it-IT" sz="3200" dirty="0">
                <a:solidFill>
                  <a:prstClr val="black"/>
                </a:solidFill>
                <a:latin typeface="Batang" pitchFamily="18" charset="-127"/>
                <a:ea typeface="Batang" pitchFamily="18" charset="-127"/>
              </a:rPr>
              <a:t>: trattato di </a:t>
            </a:r>
            <a:r>
              <a:rPr lang="it-IT" altLang="it-IT" sz="3200" u="sng" dirty="0">
                <a:solidFill>
                  <a:prstClr val="black"/>
                </a:solidFill>
                <a:latin typeface="Batang" pitchFamily="18" charset="-127"/>
                <a:ea typeface="Batang" pitchFamily="18" charset="-127"/>
              </a:rPr>
              <a:t>Maastricht </a:t>
            </a:r>
            <a:r>
              <a:rPr lang="it-IT" altLang="it-IT" sz="3200" dirty="0">
                <a:solidFill>
                  <a:prstClr val="black"/>
                </a:solidFill>
                <a:latin typeface="Batang" pitchFamily="18" charset="-127"/>
                <a:ea typeface="Batang" pitchFamily="18" charset="-127"/>
              </a:rPr>
              <a:t>(nasce l’UE articolata su </a:t>
            </a:r>
            <a:r>
              <a:rPr lang="it-IT" altLang="it-IT" sz="3200" b="1" i="1" u="sng" dirty="0">
                <a:solidFill>
                  <a:prstClr val="black"/>
                </a:solidFill>
                <a:latin typeface="Batang" pitchFamily="18" charset="-127"/>
                <a:ea typeface="Batang" pitchFamily="18" charset="-127"/>
              </a:rPr>
              <a:t>tre pilastri</a:t>
            </a:r>
            <a:r>
              <a:rPr lang="it-IT" altLang="it-IT" sz="3200" dirty="0">
                <a:solidFill>
                  <a:prstClr val="black"/>
                </a:solidFill>
                <a:latin typeface="Batang" pitchFamily="18" charset="-127"/>
                <a:ea typeface="Batang" pitchFamily="18" charset="-127"/>
              </a:rPr>
              <a:t>:</a:t>
            </a:r>
          </a:p>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 Comunità europee (CECA, CEE, </a:t>
            </a:r>
            <a:r>
              <a:rPr lang="it-IT" altLang="it-IT" sz="3200" dirty="0" err="1">
                <a:solidFill>
                  <a:prstClr val="black"/>
                </a:solidFill>
                <a:latin typeface="Batang" pitchFamily="18" charset="-127"/>
                <a:ea typeface="Batang" pitchFamily="18" charset="-127"/>
              </a:rPr>
              <a:t>Euratom</a:t>
            </a:r>
            <a:r>
              <a:rPr lang="it-IT" altLang="it-IT" sz="3200" dirty="0">
                <a:solidFill>
                  <a:prstClr val="black"/>
                </a:solidFill>
                <a:latin typeface="Batang" pitchFamily="18" charset="-127"/>
                <a:ea typeface="Batang" pitchFamily="18" charset="-127"/>
              </a:rPr>
              <a:t>)</a:t>
            </a:r>
          </a:p>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  Politica estera e della sicurezza comune (PESC)</a:t>
            </a:r>
          </a:p>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 Giustizia e affari interni (GAI)</a:t>
            </a:r>
          </a:p>
          <a:p>
            <a:pPr marL="342900" lvl="0" indent="-342900" eaLnBrk="0" fontAlgn="base" hangingPunct="0">
              <a:lnSpc>
                <a:spcPct val="100000"/>
              </a:lnSpc>
              <a:spcBef>
                <a:spcPct val="20000"/>
              </a:spcBef>
              <a:spcAft>
                <a:spcPct val="0"/>
              </a:spcAft>
              <a:buNone/>
            </a:pPr>
            <a:endParaRPr lang="it-IT" altLang="it-IT" sz="3200" dirty="0">
              <a:solidFill>
                <a:prstClr val="black"/>
              </a:solidFill>
              <a:latin typeface="Batang" pitchFamily="18" charset="-127"/>
              <a:ea typeface="Batang" pitchFamily="18" charset="-127"/>
            </a:endParaRPr>
          </a:p>
          <a:p>
            <a:pPr marL="342900" lvl="0" indent="-342900" eaLnBrk="0" fontAlgn="base" hangingPunct="0">
              <a:lnSpc>
                <a:spcPct val="100000"/>
              </a:lnSpc>
              <a:spcBef>
                <a:spcPct val="20000"/>
              </a:spcBef>
              <a:spcAft>
                <a:spcPct val="0"/>
              </a:spcAft>
              <a:buNone/>
            </a:pPr>
            <a:r>
              <a:rPr lang="it-IT" altLang="it-IT" sz="3200" b="1" dirty="0">
                <a:solidFill>
                  <a:prstClr val="black"/>
                </a:solidFill>
                <a:latin typeface="Batang" pitchFamily="18" charset="-127"/>
                <a:ea typeface="Batang" pitchFamily="18" charset="-127"/>
              </a:rPr>
              <a:t>1997</a:t>
            </a:r>
            <a:r>
              <a:rPr lang="it-IT" altLang="it-IT" sz="3200" dirty="0">
                <a:solidFill>
                  <a:prstClr val="black"/>
                </a:solidFill>
                <a:latin typeface="Batang" pitchFamily="18" charset="-127"/>
                <a:ea typeface="Batang" pitchFamily="18" charset="-127"/>
              </a:rPr>
              <a:t>: trattato di </a:t>
            </a:r>
            <a:r>
              <a:rPr lang="it-IT" altLang="it-IT" sz="3200" u="sng" dirty="0">
                <a:solidFill>
                  <a:prstClr val="black"/>
                </a:solidFill>
                <a:latin typeface="Batang" pitchFamily="18" charset="-127"/>
                <a:ea typeface="Batang" pitchFamily="18" charset="-127"/>
              </a:rPr>
              <a:t>Amsterdam</a:t>
            </a:r>
            <a:r>
              <a:rPr lang="it-IT" altLang="it-IT" sz="3200" dirty="0">
                <a:solidFill>
                  <a:prstClr val="black"/>
                </a:solidFill>
                <a:latin typeface="Batang" pitchFamily="18" charset="-127"/>
                <a:ea typeface="Batang" pitchFamily="18" charset="-127"/>
              </a:rPr>
              <a:t> (</a:t>
            </a:r>
            <a:r>
              <a:rPr lang="it-IT" altLang="it-IT" b="1" i="1" dirty="0">
                <a:solidFill>
                  <a:srgbClr val="FF0000"/>
                </a:solidFill>
                <a:latin typeface="Batang" pitchFamily="18" charset="-127"/>
                <a:ea typeface="Batang" pitchFamily="18" charset="-127"/>
              </a:rPr>
              <a:t>Strategia europea per l’occupazione </a:t>
            </a:r>
            <a:r>
              <a:rPr lang="it-IT" altLang="it-IT" dirty="0">
                <a:solidFill>
                  <a:prstClr val="black"/>
                </a:solidFill>
                <a:latin typeface="Batang" pitchFamily="18" charset="-127"/>
                <a:ea typeface="Batang" pitchFamily="18" charset="-127"/>
              </a:rPr>
              <a:t>mediante il </a:t>
            </a:r>
            <a:r>
              <a:rPr lang="it-IT" altLang="it-IT" b="1" i="1" dirty="0">
                <a:solidFill>
                  <a:prstClr val="black"/>
                </a:solidFill>
                <a:latin typeface="Batang" pitchFamily="18" charset="-127"/>
                <a:ea typeface="Batang" pitchFamily="18" charset="-127"/>
              </a:rPr>
              <a:t>coordinamento</a:t>
            </a:r>
            <a:r>
              <a:rPr lang="it-IT" altLang="it-IT" dirty="0">
                <a:solidFill>
                  <a:prstClr val="black"/>
                </a:solidFill>
                <a:latin typeface="Batang" pitchFamily="18" charset="-127"/>
                <a:ea typeface="Batang" pitchFamily="18" charset="-127"/>
              </a:rPr>
              <a:t>; </a:t>
            </a:r>
            <a:r>
              <a:rPr lang="it-IT" altLang="it-IT" b="1" dirty="0">
                <a:solidFill>
                  <a:prstClr val="black"/>
                </a:solidFill>
                <a:latin typeface="Batang" pitchFamily="18" charset="-127"/>
                <a:ea typeface="Batang" pitchFamily="18" charset="-127"/>
              </a:rPr>
              <a:t>libera circolazione dei </a:t>
            </a:r>
            <a:r>
              <a:rPr lang="it-IT" altLang="it-IT" b="1" i="1" dirty="0">
                <a:solidFill>
                  <a:prstClr val="black"/>
                </a:solidFill>
                <a:latin typeface="Batang" pitchFamily="18" charset="-127"/>
                <a:ea typeface="Batang" pitchFamily="18" charset="-127"/>
              </a:rPr>
              <a:t>lavoratori</a:t>
            </a:r>
            <a:r>
              <a:rPr lang="it-IT" altLang="it-IT" b="1" dirty="0">
                <a:solidFill>
                  <a:prstClr val="black"/>
                </a:solidFill>
                <a:latin typeface="Batang" pitchFamily="18" charset="-127"/>
                <a:ea typeface="Batang" pitchFamily="18" charset="-127"/>
              </a:rPr>
              <a:t>;</a:t>
            </a:r>
            <a:r>
              <a:rPr lang="it-IT" altLang="it-IT" dirty="0">
                <a:solidFill>
                  <a:prstClr val="black"/>
                </a:solidFill>
                <a:latin typeface="Batang" pitchFamily="18" charset="-127"/>
                <a:ea typeface="Batang" pitchFamily="18" charset="-127"/>
              </a:rPr>
              <a:t> sicurezza sociale dei lavoratori migranti</a:t>
            </a:r>
            <a:r>
              <a:rPr lang="it-IT" altLang="it-IT" sz="3200" dirty="0">
                <a:solidFill>
                  <a:prstClr val="black"/>
                </a:solidFill>
                <a:latin typeface="Batang" pitchFamily="18" charset="-127"/>
                <a:ea typeface="Batang" pitchFamily="18" charset="-127"/>
              </a:rPr>
              <a:t>)</a:t>
            </a:r>
          </a:p>
          <a:p>
            <a:endParaRPr lang="it-IT" dirty="0"/>
          </a:p>
        </p:txBody>
      </p:sp>
    </p:spTree>
    <p:extLst>
      <p:ext uri="{BB962C8B-B14F-4D97-AF65-F5344CB8AC3E}">
        <p14:creationId xmlns:p14="http://schemas.microsoft.com/office/powerpoint/2010/main" val="303915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b="1" dirty="0">
                <a:solidFill>
                  <a:srgbClr val="FF0000"/>
                </a:solidFill>
                <a:latin typeface="Batang" pitchFamily="18" charset="-127"/>
                <a:ea typeface="Batang" pitchFamily="18" charset="-127"/>
              </a:rPr>
              <a:t>Segue: la dimensione sovranazionale del lavoro</a:t>
            </a:r>
            <a:endParaRPr lang="it-IT" dirty="0"/>
          </a:p>
        </p:txBody>
      </p:sp>
      <p:sp>
        <p:nvSpPr>
          <p:cNvPr id="3" name="Segnaposto contenuto 2"/>
          <p:cNvSpPr>
            <a:spLocks noGrp="1"/>
          </p:cNvSpPr>
          <p:nvPr>
            <p:ph idx="1"/>
          </p:nvPr>
        </p:nvSpPr>
        <p:spPr/>
        <p:txBody>
          <a:bodyPr>
            <a:normAutofit lnSpcReduction="10000"/>
          </a:bodyPr>
          <a:lstStyle/>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2000: </a:t>
            </a:r>
            <a:r>
              <a:rPr lang="it-IT" altLang="it-IT" sz="3200" u="sng" dirty="0">
                <a:solidFill>
                  <a:prstClr val="black"/>
                </a:solidFill>
                <a:latin typeface="Batang" pitchFamily="18" charset="-127"/>
                <a:ea typeface="Batang" pitchFamily="18" charset="-127"/>
              </a:rPr>
              <a:t>Carta di Nizza </a:t>
            </a:r>
            <a:r>
              <a:rPr lang="it-IT" altLang="it-IT" sz="3200" dirty="0">
                <a:solidFill>
                  <a:prstClr val="black"/>
                </a:solidFill>
                <a:latin typeface="Batang" pitchFamily="18" charset="-127"/>
                <a:ea typeface="Batang" pitchFamily="18" charset="-127"/>
              </a:rPr>
              <a:t>(agenda europea per </a:t>
            </a:r>
            <a:r>
              <a:rPr lang="it-IT" altLang="it-IT" sz="3200" i="1" dirty="0">
                <a:solidFill>
                  <a:prstClr val="black"/>
                </a:solidFill>
                <a:latin typeface="Batang" pitchFamily="18" charset="-127"/>
                <a:ea typeface="Batang" pitchFamily="18" charset="-127"/>
              </a:rPr>
              <a:t>la politica sociale</a:t>
            </a:r>
            <a:r>
              <a:rPr lang="it-IT" altLang="it-IT" sz="3200" dirty="0">
                <a:solidFill>
                  <a:prstClr val="black"/>
                </a:solidFill>
                <a:latin typeface="Batang" pitchFamily="18" charset="-127"/>
                <a:ea typeface="Batang" pitchFamily="18" charset="-127"/>
              </a:rPr>
              <a:t>; carta dei diritti fondamentali; diritti di “solidarietà”) </a:t>
            </a:r>
          </a:p>
          <a:p>
            <a:pPr marL="342900" lvl="0" indent="-342900" eaLnBrk="0" fontAlgn="base" hangingPunct="0">
              <a:lnSpc>
                <a:spcPct val="100000"/>
              </a:lnSpc>
              <a:spcBef>
                <a:spcPct val="20000"/>
              </a:spcBef>
              <a:spcAft>
                <a:spcPct val="0"/>
              </a:spcAft>
              <a:buNone/>
            </a:pPr>
            <a:r>
              <a:rPr lang="it-IT" altLang="it-IT" sz="3200" dirty="0">
                <a:solidFill>
                  <a:prstClr val="black"/>
                </a:solidFill>
                <a:latin typeface="Batang" pitchFamily="18" charset="-127"/>
                <a:ea typeface="Batang" pitchFamily="18" charset="-127"/>
              </a:rPr>
              <a:t>2007: </a:t>
            </a:r>
            <a:r>
              <a:rPr lang="it-IT" altLang="it-IT" sz="3200" u="sng" dirty="0">
                <a:solidFill>
                  <a:prstClr val="black"/>
                </a:solidFill>
                <a:latin typeface="Batang" pitchFamily="18" charset="-127"/>
                <a:ea typeface="Batang" pitchFamily="18" charset="-127"/>
              </a:rPr>
              <a:t>trattato di Lisbona</a:t>
            </a:r>
            <a:r>
              <a:rPr lang="it-IT" altLang="it-IT" sz="3200" dirty="0">
                <a:solidFill>
                  <a:prstClr val="black"/>
                </a:solidFill>
                <a:latin typeface="Batang" pitchFamily="18" charset="-127"/>
                <a:ea typeface="Batang" pitchFamily="18" charset="-127"/>
              </a:rPr>
              <a:t>: tra gli obiettivi sociali dell’Unione c’è la </a:t>
            </a:r>
            <a:r>
              <a:rPr lang="it-IT" altLang="it-IT" sz="3200" b="1" u="sng" dirty="0">
                <a:solidFill>
                  <a:prstClr val="black"/>
                </a:solidFill>
                <a:latin typeface="Batang" pitchFamily="18" charset="-127"/>
                <a:ea typeface="Batang" pitchFamily="18" charset="-127"/>
              </a:rPr>
              <a:t>piena occupazione e la solidarietà tra le generazioni</a:t>
            </a:r>
            <a:r>
              <a:rPr lang="it-IT" altLang="it-IT" sz="3200" u="sng" dirty="0">
                <a:solidFill>
                  <a:prstClr val="black"/>
                </a:solidFill>
                <a:latin typeface="Batang" pitchFamily="18" charset="-127"/>
                <a:ea typeface="Batang" pitchFamily="18" charset="-127"/>
              </a:rPr>
              <a:t> </a:t>
            </a:r>
            <a:r>
              <a:rPr lang="it-IT" altLang="it-IT" sz="3200" dirty="0">
                <a:solidFill>
                  <a:prstClr val="black"/>
                </a:solidFill>
                <a:latin typeface="Batang" pitchFamily="18" charset="-127"/>
                <a:ea typeface="Batang" pitchFamily="18" charset="-127"/>
              </a:rPr>
              <a:t>(artt. 3 e 6 TUE)</a:t>
            </a:r>
          </a:p>
          <a:p>
            <a:pPr marL="0" lvl="0" indent="0" eaLnBrk="0" fontAlgn="base" hangingPunct="0">
              <a:lnSpc>
                <a:spcPct val="100000"/>
              </a:lnSpc>
              <a:spcBef>
                <a:spcPct val="20000"/>
              </a:spcBef>
              <a:spcAft>
                <a:spcPct val="0"/>
              </a:spcAft>
              <a:buNone/>
            </a:pPr>
            <a:endParaRPr lang="it-IT" altLang="it-IT" sz="3200" dirty="0">
              <a:solidFill>
                <a:prstClr val="black"/>
              </a:solidFill>
            </a:endParaRPr>
          </a:p>
          <a:p>
            <a:pPr marL="0" lvl="0" indent="0" algn="ctr" eaLnBrk="0" fontAlgn="base" hangingPunct="0">
              <a:lnSpc>
                <a:spcPct val="100000"/>
              </a:lnSpc>
              <a:spcBef>
                <a:spcPct val="20000"/>
              </a:spcBef>
              <a:spcAft>
                <a:spcPct val="0"/>
              </a:spcAft>
              <a:buNone/>
            </a:pPr>
            <a:r>
              <a:rPr lang="it-IT" altLang="it-IT" sz="3200" b="1" dirty="0">
                <a:solidFill>
                  <a:srgbClr val="FF0000"/>
                </a:solidFill>
                <a:effectLst>
                  <a:outerShdw blurRad="38100" dist="38100" dir="2700000" algn="tl">
                    <a:srgbClr val="000000">
                      <a:alpha val="43137"/>
                    </a:srgbClr>
                  </a:outerShdw>
                </a:effectLst>
                <a:latin typeface="Baskerville Old Face" panose="02020602080505020303" pitchFamily="18" charset="0"/>
              </a:rPr>
              <a:t>La Carta dei diritti fondamentali dell’Unione europea (artt. 27-34)</a:t>
            </a:r>
          </a:p>
          <a:p>
            <a:endParaRPr lang="it-IT" dirty="0"/>
          </a:p>
        </p:txBody>
      </p:sp>
      <p:sp>
        <p:nvSpPr>
          <p:cNvPr id="4" name="Freccia in giù 3"/>
          <p:cNvSpPr/>
          <p:nvPr/>
        </p:nvSpPr>
        <p:spPr>
          <a:xfrm flipH="1">
            <a:off x="5957649" y="4605250"/>
            <a:ext cx="548640" cy="567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38952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b="1" dirty="0">
                <a:solidFill>
                  <a:srgbClr val="FF0000"/>
                </a:solidFill>
                <a:latin typeface="Batang" pitchFamily="18" charset="-127"/>
                <a:ea typeface="Batang" pitchFamily="18" charset="-127"/>
              </a:rPr>
              <a:t>Segue: la dimensione sovranazionale del lavoro</a:t>
            </a:r>
            <a:endParaRPr lang="it-IT" dirty="0"/>
          </a:p>
        </p:txBody>
      </p:sp>
      <p:sp>
        <p:nvSpPr>
          <p:cNvPr id="3" name="Segnaposto contenuto 2"/>
          <p:cNvSpPr>
            <a:spLocks noGrp="1"/>
          </p:cNvSpPr>
          <p:nvPr>
            <p:ph idx="1"/>
          </p:nvPr>
        </p:nvSpPr>
        <p:spPr/>
        <p:txBody>
          <a:bodyPr>
            <a:noAutofit/>
          </a:bodyPr>
          <a:lstStyle/>
          <a:p>
            <a:r>
              <a:rPr lang="it-IT" sz="1600" dirty="0">
                <a:solidFill>
                  <a:srgbClr val="000000"/>
                </a:solidFill>
                <a:latin typeface="Verdana" panose="020B0604030504040204" pitchFamily="34" charset="0"/>
              </a:rPr>
              <a:t>Ai sensi </a:t>
            </a:r>
            <a:r>
              <a:rPr lang="it-IT" sz="1600" b="1" dirty="0">
                <a:solidFill>
                  <a:srgbClr val="000000"/>
                </a:solidFill>
                <a:latin typeface="Verdana" panose="020B0604030504040204" pitchFamily="34" charset="0"/>
              </a:rPr>
              <a:t>dell'art. 3</a:t>
            </a:r>
            <a:r>
              <a:rPr lang="it-IT" sz="1600" dirty="0">
                <a:solidFill>
                  <a:srgbClr val="000000"/>
                </a:solidFill>
                <a:latin typeface="Verdana" panose="020B0604030504040204" pitchFamily="34" charset="0"/>
              </a:rPr>
              <a:t>, par. 1, del </a:t>
            </a:r>
            <a:r>
              <a:rPr lang="it-IT" sz="1600" b="1" u="sng" dirty="0">
                <a:solidFill>
                  <a:srgbClr val="000000"/>
                </a:solidFill>
                <a:latin typeface="Verdana" panose="020B0604030504040204" pitchFamily="34" charset="0"/>
              </a:rPr>
              <a:t>Trattato sull'Unione europea </a:t>
            </a:r>
            <a:r>
              <a:rPr lang="it-IT" sz="1600" b="1" dirty="0">
                <a:solidFill>
                  <a:srgbClr val="000000"/>
                </a:solidFill>
                <a:latin typeface="Verdana" panose="020B0604030504040204" pitchFamily="34" charset="0"/>
              </a:rPr>
              <a:t>(TUE)</a:t>
            </a:r>
            <a:r>
              <a:rPr lang="it-IT" sz="1600" dirty="0">
                <a:solidFill>
                  <a:srgbClr val="000000"/>
                </a:solidFill>
                <a:latin typeface="Verdana" panose="020B0604030504040204" pitchFamily="34" charset="0"/>
              </a:rPr>
              <a:t>,</a:t>
            </a:r>
            <a:r>
              <a:rPr lang="it-IT" sz="1600" b="1" dirty="0">
                <a:solidFill>
                  <a:srgbClr val="000000"/>
                </a:solidFill>
                <a:latin typeface="Verdana" panose="020B0604030504040204" pitchFamily="34" charset="0"/>
              </a:rPr>
              <a:t> </a:t>
            </a:r>
            <a:r>
              <a:rPr lang="it-IT" sz="1600" dirty="0">
                <a:solidFill>
                  <a:srgbClr val="000000"/>
                </a:solidFill>
                <a:latin typeface="Verdana" panose="020B0604030504040204" pitchFamily="34" charset="0"/>
              </a:rPr>
              <a:t>l'Unione europea "si prefigge di </a:t>
            </a:r>
            <a:r>
              <a:rPr lang="it-IT" sz="1600" i="1" dirty="0">
                <a:solidFill>
                  <a:srgbClr val="000000"/>
                </a:solidFill>
                <a:latin typeface="Verdana" panose="020B0604030504040204" pitchFamily="34" charset="0"/>
              </a:rPr>
              <a:t>promuovere (...) il </a:t>
            </a:r>
            <a:r>
              <a:rPr lang="it-IT" sz="1600" b="1" i="1" dirty="0">
                <a:solidFill>
                  <a:srgbClr val="000000"/>
                </a:solidFill>
                <a:latin typeface="Verdana" panose="020B0604030504040204" pitchFamily="34" charset="0"/>
              </a:rPr>
              <a:t>benessere dei suoi popoli</a:t>
            </a:r>
            <a:r>
              <a:rPr lang="it-IT" sz="1600" dirty="0">
                <a:solidFill>
                  <a:srgbClr val="000000"/>
                </a:solidFill>
                <a:latin typeface="Verdana" panose="020B0604030504040204" pitchFamily="34" charset="0"/>
              </a:rPr>
              <a:t>". Instaura un mercato interno basato "su un'economia sociale di mercato fortemente competitiva, che mira alla </a:t>
            </a:r>
            <a:r>
              <a:rPr lang="it-IT" sz="1600" b="1" i="1" dirty="0">
                <a:solidFill>
                  <a:srgbClr val="000000"/>
                </a:solidFill>
                <a:latin typeface="Verdana" panose="020B0604030504040204" pitchFamily="34" charset="0"/>
              </a:rPr>
              <a:t>piena occupazione e al progresso sociale</a:t>
            </a:r>
            <a:r>
              <a:rPr lang="it-IT" sz="1600" dirty="0">
                <a:solidFill>
                  <a:srgbClr val="000000"/>
                </a:solidFill>
                <a:latin typeface="Verdana" panose="020B0604030504040204" pitchFamily="34" charset="0"/>
              </a:rPr>
              <a:t>" (par. 3, c. 1) e "combatte l'esclusione sociale e le discriminazioni e promuove la giustizia e la protezione sociali" (par. 3, c. 2)</a:t>
            </a:r>
          </a:p>
          <a:p>
            <a:r>
              <a:rPr lang="it-IT" sz="1600" dirty="0">
                <a:solidFill>
                  <a:srgbClr val="000000"/>
                </a:solidFill>
                <a:latin typeface="Verdana" panose="020B0604030504040204" pitchFamily="34" charset="0"/>
              </a:rPr>
              <a:t>L'</a:t>
            </a:r>
            <a:r>
              <a:rPr lang="it-IT" sz="1600" b="1" dirty="0">
                <a:solidFill>
                  <a:srgbClr val="000000"/>
                </a:solidFill>
                <a:latin typeface="Verdana" panose="020B0604030504040204" pitchFamily="34" charset="0"/>
              </a:rPr>
              <a:t>art. 4 </a:t>
            </a:r>
            <a:r>
              <a:rPr lang="it-IT" sz="1600" dirty="0">
                <a:solidFill>
                  <a:srgbClr val="000000"/>
                </a:solidFill>
                <a:latin typeface="Verdana" panose="020B0604030504040204" pitchFamily="34" charset="0"/>
              </a:rPr>
              <a:t>del </a:t>
            </a:r>
            <a:r>
              <a:rPr lang="it-IT" sz="1600" b="1" u="sng" dirty="0">
                <a:solidFill>
                  <a:srgbClr val="000000"/>
                </a:solidFill>
                <a:latin typeface="Verdana" panose="020B0604030504040204" pitchFamily="34" charset="0"/>
              </a:rPr>
              <a:t>Trattato sul funzionamento dell'Unione europea </a:t>
            </a:r>
            <a:r>
              <a:rPr lang="it-IT" sz="1600" b="1" dirty="0">
                <a:solidFill>
                  <a:srgbClr val="000000"/>
                </a:solidFill>
                <a:latin typeface="Verdana" panose="020B0604030504040204" pitchFamily="34" charset="0"/>
              </a:rPr>
              <a:t>(TFUE)</a:t>
            </a:r>
            <a:r>
              <a:rPr lang="it-IT" sz="1600" dirty="0">
                <a:solidFill>
                  <a:srgbClr val="000000"/>
                </a:solidFill>
                <a:latin typeface="Verdana" panose="020B0604030504040204" pitchFamily="34" charset="0"/>
              </a:rPr>
              <a:t> specifica </a:t>
            </a:r>
            <a:r>
              <a:rPr lang="it-IT" sz="1600" i="1" u="sng" dirty="0">
                <a:solidFill>
                  <a:srgbClr val="000000"/>
                </a:solidFill>
                <a:latin typeface="Verdana" panose="020B0604030504040204" pitchFamily="34" charset="0"/>
              </a:rPr>
              <a:t>che la politica sociale è una materia di </a:t>
            </a:r>
            <a:r>
              <a:rPr lang="it-IT" sz="1600" b="1" i="1" u="sng" dirty="0">
                <a:solidFill>
                  <a:srgbClr val="000000"/>
                </a:solidFill>
                <a:latin typeface="Verdana" panose="020B0604030504040204" pitchFamily="34" charset="0"/>
              </a:rPr>
              <a:t>competenza concorrente </a:t>
            </a:r>
            <a:r>
              <a:rPr lang="it-IT" sz="1600" i="1" u="sng" dirty="0">
                <a:solidFill>
                  <a:srgbClr val="000000"/>
                </a:solidFill>
                <a:latin typeface="Verdana" panose="020B0604030504040204" pitchFamily="34" charset="0"/>
              </a:rPr>
              <a:t>tra Unione europea e Stati membri.</a:t>
            </a:r>
            <a:r>
              <a:rPr lang="it-IT" sz="1600" dirty="0">
                <a:solidFill>
                  <a:srgbClr val="000000"/>
                </a:solidFill>
                <a:latin typeface="Verdana" panose="020B0604030504040204" pitchFamily="34" charset="0"/>
              </a:rPr>
              <a:t> L'</a:t>
            </a:r>
            <a:r>
              <a:rPr lang="it-IT" sz="1600" b="1" dirty="0">
                <a:solidFill>
                  <a:srgbClr val="000000"/>
                </a:solidFill>
                <a:latin typeface="Verdana" panose="020B0604030504040204" pitchFamily="34" charset="0"/>
              </a:rPr>
              <a:t>art. 153, par. 1</a:t>
            </a:r>
            <a:r>
              <a:rPr lang="it-IT" sz="1600" dirty="0">
                <a:solidFill>
                  <a:srgbClr val="000000"/>
                </a:solidFill>
                <a:latin typeface="Verdana" panose="020B0604030504040204" pitchFamily="34" charset="0"/>
              </a:rPr>
              <a:t>, incarica l'Unione di sostenere e completare l'azione delle autorità nazionali nei settori elencati dalla lettera </a:t>
            </a:r>
            <a:r>
              <a:rPr lang="it-IT" sz="1600" i="1" dirty="0">
                <a:solidFill>
                  <a:srgbClr val="000000"/>
                </a:solidFill>
                <a:latin typeface="Verdana" panose="020B0604030504040204" pitchFamily="34" charset="0"/>
              </a:rPr>
              <a:t>a)</a:t>
            </a:r>
            <a:r>
              <a:rPr lang="it-IT" sz="1600" dirty="0">
                <a:solidFill>
                  <a:srgbClr val="000000"/>
                </a:solidFill>
                <a:latin typeface="Verdana" panose="020B0604030504040204" pitchFamily="34" charset="0"/>
              </a:rPr>
              <a:t> alla </a:t>
            </a:r>
            <a:r>
              <a:rPr lang="it-IT" sz="1600" i="1" dirty="0">
                <a:solidFill>
                  <a:srgbClr val="000000"/>
                </a:solidFill>
                <a:latin typeface="Verdana" panose="020B0604030504040204" pitchFamily="34" charset="0"/>
              </a:rPr>
              <a:t>k)</a:t>
            </a:r>
            <a:r>
              <a:rPr lang="it-IT" sz="1600" dirty="0">
                <a:solidFill>
                  <a:srgbClr val="000000"/>
                </a:solidFill>
                <a:latin typeface="Verdana" panose="020B0604030504040204" pitchFamily="34" charset="0"/>
              </a:rPr>
              <a:t>: </a:t>
            </a:r>
            <a:r>
              <a:rPr lang="it-IT" sz="1600" b="1" i="1" dirty="0">
                <a:solidFill>
                  <a:srgbClr val="000000"/>
                </a:solidFill>
                <a:latin typeface="Verdana" panose="020B0604030504040204" pitchFamily="34" charset="0"/>
              </a:rPr>
              <a:t>miglioramento dell'ambiente di lavoro, condizioni di lavoro, sicurezza sociale e protezione sociale dei lavoratori</a:t>
            </a:r>
            <a:r>
              <a:rPr lang="it-IT" sz="1600" i="1" dirty="0">
                <a:solidFill>
                  <a:srgbClr val="000000"/>
                </a:solidFill>
                <a:latin typeface="Verdana" panose="020B0604030504040204" pitchFamily="34" charset="0"/>
              </a:rPr>
              <a:t>, protezione dei lavoratori in caso di risoluzione del contratto di lavoro, informazione e consultazione dei lavoratori, rappresentanza e difesa collettiva degli interessi di lavoratori e datori di lavoro, condizioni di impiego dei lavoratori immigrati regolari, integrazione delle persone escluse dal mercato del lavoro, lotta contro l'esclusione sociale, modernizzazione dei regimi di protezione sociale, parità tra uomini e donne</a:t>
            </a:r>
            <a:r>
              <a:rPr lang="it-IT" sz="1600" dirty="0">
                <a:solidFill>
                  <a:srgbClr val="000000"/>
                </a:solidFill>
                <a:latin typeface="Verdana" panose="020B0604030504040204" pitchFamily="34" charset="0"/>
              </a:rPr>
              <a:t>.</a:t>
            </a:r>
          </a:p>
          <a:p>
            <a:r>
              <a:rPr lang="it-IT" sz="1600" dirty="0">
                <a:solidFill>
                  <a:srgbClr val="000000"/>
                </a:solidFill>
                <a:latin typeface="Verdana" panose="020B0604030504040204" pitchFamily="34" charset="0"/>
              </a:rPr>
              <a:t>L’</a:t>
            </a:r>
            <a:r>
              <a:rPr lang="it-IT" sz="1600" b="1" dirty="0">
                <a:solidFill>
                  <a:srgbClr val="000000"/>
                </a:solidFill>
                <a:latin typeface="Verdana" panose="020B0604030504040204" pitchFamily="34" charset="0"/>
              </a:rPr>
              <a:t>art. 9 dello stesso Trattato </a:t>
            </a:r>
            <a:r>
              <a:rPr lang="it-IT" sz="1600" dirty="0">
                <a:solidFill>
                  <a:srgbClr val="000000"/>
                </a:solidFill>
                <a:latin typeface="Verdana" panose="020B0604030504040204" pitchFamily="34" charset="0"/>
              </a:rPr>
              <a:t>sancisce che “Nella definizione e nell'attuazione delle sue politiche e azioni, l'Unione tiene conto delle esigenze connesse con la promozione di un </a:t>
            </a:r>
            <a:r>
              <a:rPr lang="it-IT" sz="1600" b="1" i="1" dirty="0">
                <a:solidFill>
                  <a:srgbClr val="000000"/>
                </a:solidFill>
                <a:latin typeface="Verdana" panose="020B0604030504040204" pitchFamily="34" charset="0"/>
              </a:rPr>
              <a:t>elevato livello di occupazione, la garanzia di un'adeguata protezione sociale</a:t>
            </a:r>
            <a:r>
              <a:rPr lang="it-IT" sz="1600" i="1" dirty="0">
                <a:solidFill>
                  <a:srgbClr val="000000"/>
                </a:solidFill>
                <a:latin typeface="Verdana" panose="020B0604030504040204" pitchFamily="34" charset="0"/>
              </a:rPr>
              <a:t>, </a:t>
            </a:r>
            <a:r>
              <a:rPr lang="it-IT" sz="1600" dirty="0">
                <a:solidFill>
                  <a:srgbClr val="000000"/>
                </a:solidFill>
                <a:latin typeface="Verdana" panose="020B0604030504040204" pitchFamily="34" charset="0"/>
              </a:rPr>
              <a:t>la lotta contro l'esclusione sociale e un elevato livello di istruzione, formazione e tutela della salute umana.”</a:t>
            </a:r>
          </a:p>
          <a:p>
            <a:pPr marL="0" indent="0" algn="ctr">
              <a:buNone/>
            </a:pPr>
            <a:endParaRPr lang="it-IT" sz="1600" dirty="0">
              <a:latin typeface="Baskerville Old Face" panose="02020602080505020303" pitchFamily="18" charset="0"/>
            </a:endParaRPr>
          </a:p>
        </p:txBody>
      </p:sp>
    </p:spTree>
    <p:extLst>
      <p:ext uri="{BB962C8B-B14F-4D97-AF65-F5344CB8AC3E}">
        <p14:creationId xmlns:p14="http://schemas.microsoft.com/office/powerpoint/2010/main" val="4219403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altLang="it-IT" sz="3600" b="1" dirty="0">
                <a:solidFill>
                  <a:prstClr val="black"/>
                </a:solidFill>
                <a:latin typeface="Batang" pitchFamily="18" charset="-127"/>
                <a:ea typeface="Batang" pitchFamily="18" charset="-127"/>
              </a:rPr>
              <a:t>Segue: la dimensione sovranazionale del lavoro</a:t>
            </a:r>
            <a:endParaRPr lang="it-IT" dirty="0"/>
          </a:p>
        </p:txBody>
      </p:sp>
      <p:sp>
        <p:nvSpPr>
          <p:cNvPr id="3" name="Segnaposto contenuto 2"/>
          <p:cNvSpPr>
            <a:spLocks noGrp="1"/>
          </p:cNvSpPr>
          <p:nvPr>
            <p:ph idx="1"/>
          </p:nvPr>
        </p:nvSpPr>
        <p:spPr/>
        <p:txBody>
          <a:bodyPr/>
          <a:lstStyle/>
          <a:p>
            <a:pPr marL="342900" lvl="0" indent="-342900" eaLnBrk="0" fontAlgn="base" hangingPunct="0">
              <a:lnSpc>
                <a:spcPct val="100000"/>
              </a:lnSpc>
              <a:spcBef>
                <a:spcPct val="20000"/>
              </a:spcBef>
              <a:spcAft>
                <a:spcPct val="0"/>
              </a:spcAft>
            </a:pPr>
            <a:r>
              <a:rPr lang="it-IT" altLang="it-IT" i="1" dirty="0">
                <a:solidFill>
                  <a:prstClr val="black"/>
                </a:solidFill>
                <a:latin typeface="Batang" pitchFamily="18" charset="-127"/>
                <a:ea typeface="Batang" pitchFamily="18" charset="-127"/>
              </a:rPr>
              <a:t>l’incertezza sulla possibilità di creare a livello sovranazionale politiche di protezione sociale </a:t>
            </a:r>
          </a:p>
          <a:p>
            <a:pPr marL="0" lvl="0" indent="0" eaLnBrk="0" fontAlgn="base" hangingPunct="0">
              <a:lnSpc>
                <a:spcPct val="100000"/>
              </a:lnSpc>
              <a:spcBef>
                <a:spcPct val="20000"/>
              </a:spcBef>
              <a:spcAft>
                <a:spcPct val="0"/>
              </a:spcAft>
              <a:buNone/>
            </a:pPr>
            <a:r>
              <a:rPr lang="it-IT" altLang="it-IT" b="1" dirty="0">
                <a:solidFill>
                  <a:prstClr val="black"/>
                </a:solidFill>
                <a:latin typeface="Batang" pitchFamily="18" charset="-127"/>
                <a:ea typeface="Batang" pitchFamily="18" charset="-127"/>
              </a:rPr>
              <a:t>I primi orientamenti della Corte di giustizia</a:t>
            </a:r>
            <a:r>
              <a:rPr lang="it-IT" altLang="it-IT" dirty="0">
                <a:solidFill>
                  <a:prstClr val="black"/>
                </a:solidFill>
                <a:latin typeface="Batang" pitchFamily="18" charset="-127"/>
                <a:ea typeface="Batang" pitchFamily="18" charset="-127"/>
              </a:rPr>
              <a:t>:</a:t>
            </a:r>
          </a:p>
          <a:p>
            <a:pPr marL="342900" lvl="0" indent="-342900" eaLnBrk="0" fontAlgn="base" hangingPunct="0">
              <a:lnSpc>
                <a:spcPct val="100000"/>
              </a:lnSpc>
              <a:spcBef>
                <a:spcPct val="20000"/>
              </a:spcBef>
              <a:spcAft>
                <a:spcPct val="0"/>
              </a:spcAft>
              <a:buNone/>
            </a:pPr>
            <a:r>
              <a:rPr lang="it-IT" altLang="it-IT" dirty="0">
                <a:solidFill>
                  <a:prstClr val="black"/>
                </a:solidFill>
                <a:latin typeface="Batang" pitchFamily="18" charset="-127"/>
                <a:ea typeface="Batang" pitchFamily="18" charset="-127"/>
              </a:rPr>
              <a:t>Sentenze </a:t>
            </a:r>
            <a:r>
              <a:rPr lang="it-IT" altLang="it-IT" b="1" dirty="0">
                <a:solidFill>
                  <a:prstClr val="black"/>
                </a:solidFill>
                <a:latin typeface="Batang" pitchFamily="18" charset="-127"/>
                <a:ea typeface="Batang" pitchFamily="18" charset="-127"/>
              </a:rPr>
              <a:t>Viking</a:t>
            </a:r>
            <a:r>
              <a:rPr lang="it-IT" altLang="it-IT" dirty="0">
                <a:solidFill>
                  <a:prstClr val="black"/>
                </a:solidFill>
                <a:latin typeface="Batang" pitchFamily="18" charset="-127"/>
                <a:ea typeface="Batang" pitchFamily="18" charset="-127"/>
              </a:rPr>
              <a:t> (C-438/05), </a:t>
            </a:r>
            <a:r>
              <a:rPr lang="it-IT" altLang="it-IT" b="1" dirty="0">
                <a:solidFill>
                  <a:prstClr val="black"/>
                </a:solidFill>
                <a:latin typeface="Batang" pitchFamily="18" charset="-127"/>
                <a:ea typeface="Batang" pitchFamily="18" charset="-127"/>
              </a:rPr>
              <a:t>Laval</a:t>
            </a:r>
            <a:r>
              <a:rPr lang="it-IT" altLang="it-IT" dirty="0">
                <a:solidFill>
                  <a:prstClr val="black"/>
                </a:solidFill>
                <a:latin typeface="Batang" pitchFamily="18" charset="-127"/>
                <a:ea typeface="Batang" pitchFamily="18" charset="-127"/>
              </a:rPr>
              <a:t> (C-341/05):l’avvio di un </a:t>
            </a:r>
            <a:r>
              <a:rPr lang="it-IT" altLang="it-IT" b="1" i="1" dirty="0">
                <a:solidFill>
                  <a:prstClr val="black"/>
                </a:solidFill>
                <a:latin typeface="Batang" pitchFamily="18" charset="-127"/>
                <a:ea typeface="Batang" pitchFamily="18" charset="-127"/>
              </a:rPr>
              <a:t>dumping sociale</a:t>
            </a:r>
            <a:r>
              <a:rPr lang="it-IT" altLang="it-IT" b="1" dirty="0">
                <a:solidFill>
                  <a:prstClr val="black"/>
                </a:solidFill>
                <a:latin typeface="Batang" pitchFamily="18" charset="-127"/>
                <a:ea typeface="Batang" pitchFamily="18" charset="-127"/>
              </a:rPr>
              <a:t>?</a:t>
            </a:r>
          </a:p>
          <a:p>
            <a:pPr marL="342900" lvl="0" indent="-342900" eaLnBrk="0" fontAlgn="base" hangingPunct="0">
              <a:lnSpc>
                <a:spcPct val="100000"/>
              </a:lnSpc>
              <a:spcBef>
                <a:spcPct val="20000"/>
              </a:spcBef>
              <a:spcAft>
                <a:spcPct val="0"/>
              </a:spcAft>
            </a:pPr>
            <a:r>
              <a:rPr lang="it-IT" altLang="it-IT" dirty="0">
                <a:solidFill>
                  <a:prstClr val="black"/>
                </a:solidFill>
                <a:latin typeface="Batang" pitchFamily="18" charset="-127"/>
                <a:ea typeface="Batang" pitchFamily="18" charset="-127"/>
              </a:rPr>
              <a:t> </a:t>
            </a:r>
            <a:r>
              <a:rPr lang="it-IT" altLang="it-IT" b="1" dirty="0">
                <a:solidFill>
                  <a:prstClr val="black"/>
                </a:solidFill>
                <a:latin typeface="Batang" pitchFamily="18" charset="-127"/>
                <a:ea typeface="Batang" pitchFamily="18" charset="-127"/>
              </a:rPr>
              <a:t>il caso </a:t>
            </a:r>
            <a:r>
              <a:rPr lang="it-IT" altLang="it-IT" b="1" i="1" dirty="0">
                <a:solidFill>
                  <a:prstClr val="black"/>
                </a:solidFill>
                <a:latin typeface="Times-Italic"/>
              </a:rPr>
              <a:t>AGET </a:t>
            </a:r>
            <a:r>
              <a:rPr lang="it-IT" altLang="it-IT" b="1" i="1" dirty="0" err="1">
                <a:solidFill>
                  <a:prstClr val="black"/>
                </a:solidFill>
                <a:latin typeface="Times-Italic"/>
              </a:rPr>
              <a:t>Iraklis</a:t>
            </a:r>
            <a:r>
              <a:rPr lang="it-IT" altLang="it-IT" b="1" i="1" dirty="0">
                <a:solidFill>
                  <a:prstClr val="black"/>
                </a:solidFill>
                <a:latin typeface="Times-Italic"/>
              </a:rPr>
              <a:t> (2016 C-201/2015): le restrizioni alla libertà di impresa e le loro giustificazioni</a:t>
            </a:r>
            <a:endParaRPr lang="it-IT" altLang="it-IT" b="1" dirty="0">
              <a:solidFill>
                <a:prstClr val="black"/>
              </a:solidFill>
              <a:latin typeface="Batang" pitchFamily="18" charset="-127"/>
              <a:ea typeface="Batang" pitchFamily="18" charset="-127"/>
            </a:endParaRPr>
          </a:p>
        </p:txBody>
      </p:sp>
    </p:spTree>
    <p:extLst>
      <p:ext uri="{BB962C8B-B14F-4D97-AF65-F5344CB8AC3E}">
        <p14:creationId xmlns:p14="http://schemas.microsoft.com/office/powerpoint/2010/main" val="2411836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segue</a:t>
            </a:r>
          </a:p>
        </p:txBody>
      </p:sp>
      <p:sp>
        <p:nvSpPr>
          <p:cNvPr id="3" name="Segnaposto contenuto 2"/>
          <p:cNvSpPr>
            <a:spLocks noGrp="1"/>
          </p:cNvSpPr>
          <p:nvPr>
            <p:ph idx="1"/>
          </p:nvPr>
        </p:nvSpPr>
        <p:spPr/>
        <p:txBody>
          <a:bodyPr/>
          <a:lstStyle/>
          <a:p>
            <a:r>
              <a:rPr lang="it-IT" altLang="it-IT" b="1" dirty="0">
                <a:latin typeface="Batang" pitchFamily="18" charset="-127"/>
                <a:ea typeface="Batang" pitchFamily="18" charset="-127"/>
              </a:rPr>
              <a:t>I più recenti orientamenti di politica sociale:</a:t>
            </a:r>
          </a:p>
          <a:p>
            <a:pPr>
              <a:buFontTx/>
              <a:buChar char="-"/>
            </a:pPr>
            <a:r>
              <a:rPr lang="it-IT" altLang="it-IT" b="1" dirty="0">
                <a:solidFill>
                  <a:srgbClr val="FF0000"/>
                </a:solidFill>
                <a:latin typeface="Batang" pitchFamily="18" charset="-127"/>
                <a:ea typeface="Batang" pitchFamily="18" charset="-127"/>
              </a:rPr>
              <a:t>Sul diritto alle </a:t>
            </a:r>
            <a:r>
              <a:rPr lang="it-IT" altLang="it-IT" b="1" u="sng" dirty="0">
                <a:solidFill>
                  <a:srgbClr val="FF0000"/>
                </a:solidFill>
                <a:latin typeface="Batang" pitchFamily="18" charset="-127"/>
                <a:ea typeface="Batang" pitchFamily="18" charset="-127"/>
              </a:rPr>
              <a:t>ferie retribuite</a:t>
            </a:r>
            <a:r>
              <a:rPr lang="it-IT" altLang="it-IT" b="1" dirty="0">
                <a:solidFill>
                  <a:srgbClr val="FF0000"/>
                </a:solidFill>
                <a:latin typeface="Batang" pitchFamily="18" charset="-127"/>
                <a:ea typeface="Batang" pitchFamily="18" charset="-127"/>
              </a:rPr>
              <a:t>: Corte di giustizia 29 novembre 2017, causa C-214/16, King</a:t>
            </a:r>
          </a:p>
          <a:p>
            <a:pPr>
              <a:buFontTx/>
              <a:buChar char="-"/>
            </a:pPr>
            <a:r>
              <a:rPr lang="it-IT" altLang="it-IT" b="1" dirty="0">
                <a:latin typeface="Batang" pitchFamily="18" charset="-127"/>
                <a:ea typeface="Batang" pitchFamily="18" charset="-127"/>
              </a:rPr>
              <a:t> sulla </a:t>
            </a:r>
            <a:r>
              <a:rPr lang="it-IT" altLang="it-IT" b="1" u="sng" dirty="0">
                <a:latin typeface="Batang" pitchFamily="18" charset="-127"/>
                <a:ea typeface="Batang" pitchFamily="18" charset="-127"/>
              </a:rPr>
              <a:t>tutela contro gli abusi del contratto a tempo determinato</a:t>
            </a:r>
            <a:r>
              <a:rPr lang="it-IT" altLang="it-IT" b="1" dirty="0">
                <a:latin typeface="Batang" pitchFamily="18" charset="-127"/>
                <a:ea typeface="Batang" pitchFamily="18" charset="-127"/>
              </a:rPr>
              <a:t>: il caso dei precari della </a:t>
            </a:r>
            <a:r>
              <a:rPr lang="it-IT" altLang="it-IT" b="1" u="sng" dirty="0">
                <a:latin typeface="Batang" pitchFamily="18" charset="-127"/>
                <a:ea typeface="Batang" pitchFamily="18" charset="-127"/>
              </a:rPr>
              <a:t>scuola</a:t>
            </a:r>
            <a:r>
              <a:rPr lang="it-IT" altLang="it-IT" b="1" dirty="0">
                <a:latin typeface="Batang" pitchFamily="18" charset="-127"/>
                <a:ea typeface="Batang" pitchFamily="18" charset="-127"/>
              </a:rPr>
              <a:t> (Corte UE 26/11/2014; Corte </a:t>
            </a:r>
            <a:r>
              <a:rPr lang="it-IT" altLang="it-IT" b="1" dirty="0" err="1">
                <a:latin typeface="Batang" pitchFamily="18" charset="-127"/>
                <a:ea typeface="Batang" pitchFamily="18" charset="-127"/>
              </a:rPr>
              <a:t>cost</a:t>
            </a:r>
            <a:r>
              <a:rPr lang="it-IT" altLang="it-IT" b="1" dirty="0">
                <a:latin typeface="Batang" pitchFamily="18" charset="-127"/>
                <a:ea typeface="Batang" pitchFamily="18" charset="-127"/>
              </a:rPr>
              <a:t>. </a:t>
            </a:r>
            <a:r>
              <a:rPr lang="it-IT" altLang="it-IT" b="1" dirty="0" err="1">
                <a:latin typeface="Batang" pitchFamily="18" charset="-127"/>
                <a:ea typeface="Batang" pitchFamily="18" charset="-127"/>
              </a:rPr>
              <a:t>sent</a:t>
            </a:r>
            <a:r>
              <a:rPr lang="it-IT" altLang="it-IT" b="1" dirty="0">
                <a:latin typeface="Batang" pitchFamily="18" charset="-127"/>
                <a:ea typeface="Batang" pitchFamily="18" charset="-127"/>
              </a:rPr>
              <a:t>. n.187 del 2016) </a:t>
            </a:r>
          </a:p>
          <a:p>
            <a:pPr algn="just"/>
            <a:endParaRPr lang="it-IT" dirty="0"/>
          </a:p>
        </p:txBody>
      </p:sp>
    </p:spTree>
    <p:extLst>
      <p:ext uri="{BB962C8B-B14F-4D97-AF65-F5344CB8AC3E}">
        <p14:creationId xmlns:p14="http://schemas.microsoft.com/office/powerpoint/2010/main" val="1367495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Bookman Old Style" panose="02050604050505020204" pitchFamily="18" charset="0"/>
              </a:rPr>
              <a:t>Art. 122 TFUE</a:t>
            </a:r>
          </a:p>
        </p:txBody>
      </p:sp>
      <p:sp>
        <p:nvSpPr>
          <p:cNvPr id="3" name="Segnaposto contenuto 2"/>
          <p:cNvSpPr>
            <a:spLocks noGrp="1"/>
          </p:cNvSpPr>
          <p:nvPr>
            <p:ph idx="1"/>
          </p:nvPr>
        </p:nvSpPr>
        <p:spPr/>
        <p:txBody>
          <a:bodyPr>
            <a:normAutofit fontScale="92500" lnSpcReduction="20000"/>
          </a:bodyPr>
          <a:lstStyle/>
          <a:p>
            <a:pPr algn="just"/>
            <a:r>
              <a:rPr lang="it-IT" dirty="0"/>
              <a:t>1. </a:t>
            </a:r>
            <a:r>
              <a:rPr lang="it-IT" dirty="0">
                <a:latin typeface="Bookman Old Style" panose="02050604050505020204" pitchFamily="18" charset="0"/>
              </a:rPr>
              <a:t>Fatta salva ogni altra procedura prevista dai trattati, il Consiglio, su proposta della Commissione, può decidere, in uno spirito di </a:t>
            </a:r>
            <a:r>
              <a:rPr lang="it-IT" i="1" dirty="0">
                <a:latin typeface="Bookman Old Style" panose="02050604050505020204" pitchFamily="18" charset="0"/>
              </a:rPr>
              <a:t>solidarietà tra Stati membri</a:t>
            </a:r>
            <a:r>
              <a:rPr lang="it-IT" dirty="0">
                <a:latin typeface="Bookman Old Style" panose="02050604050505020204" pitchFamily="18" charset="0"/>
              </a:rPr>
              <a:t>, </a:t>
            </a:r>
            <a:r>
              <a:rPr lang="it-IT" dirty="0">
                <a:solidFill>
                  <a:srgbClr val="FF0000"/>
                </a:solidFill>
                <a:latin typeface="Bookman Old Style" panose="02050604050505020204" pitchFamily="18" charset="0"/>
              </a:rPr>
              <a:t>le misure adeguate alla situazione economica, in particolare qualora sorgano gravi difficoltà nell'approvvigionamento di determinati prodotti, in particolare nel settore dell'energia</a:t>
            </a:r>
            <a:r>
              <a:rPr lang="it-IT" dirty="0">
                <a:latin typeface="Bookman Old Style" panose="02050604050505020204" pitchFamily="18" charset="0"/>
              </a:rPr>
              <a:t>.</a:t>
            </a:r>
          </a:p>
          <a:p>
            <a:pPr algn="just"/>
            <a:r>
              <a:rPr lang="it-IT" dirty="0">
                <a:latin typeface="Bookman Old Style" panose="02050604050505020204" pitchFamily="18" charset="0"/>
              </a:rPr>
              <a:t>2. </a:t>
            </a:r>
            <a:r>
              <a:rPr lang="it-IT" i="1" dirty="0">
                <a:latin typeface="Bookman Old Style" panose="02050604050505020204" pitchFamily="18" charset="0"/>
              </a:rPr>
              <a:t>Qualora uno Stato membro si trovi in difficoltà o sia seriamente minacciato da gravi difficoltà a causa di calamità naturali o di circostanze eccezionali che sfuggono al suo controllo, il Consiglio, su proposta della Commissione, può concedere a determinate condizioni </a:t>
            </a:r>
            <a:r>
              <a:rPr lang="it-IT" i="1" dirty="0">
                <a:solidFill>
                  <a:srgbClr val="FF0000"/>
                </a:solidFill>
                <a:latin typeface="Bookman Old Style" panose="02050604050505020204" pitchFamily="18" charset="0"/>
              </a:rPr>
              <a:t>un'assistenza finanziaria dell'Unione allo Stato membro interessato</a:t>
            </a:r>
            <a:r>
              <a:rPr lang="it-IT" dirty="0">
                <a:latin typeface="Bookman Old Style" panose="02050604050505020204" pitchFamily="18" charset="0"/>
              </a:rPr>
              <a:t>. Il presidente del Consiglio informa il Parlamento europeo in merito alla decisione presa</a:t>
            </a:r>
          </a:p>
          <a:p>
            <a:endParaRPr lang="it-IT" dirty="0"/>
          </a:p>
        </p:txBody>
      </p:sp>
    </p:spTree>
    <p:extLst>
      <p:ext uri="{BB962C8B-B14F-4D97-AF65-F5344CB8AC3E}">
        <p14:creationId xmlns:p14="http://schemas.microsoft.com/office/powerpoint/2010/main" val="1888857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latin typeface="Bookman Old Style" panose="02050604050505020204" pitchFamily="18" charset="0"/>
              </a:rPr>
              <a:t>Art. 151 TFUE</a:t>
            </a:r>
          </a:p>
        </p:txBody>
      </p:sp>
      <p:sp>
        <p:nvSpPr>
          <p:cNvPr id="3" name="Segnaposto contenuto 2"/>
          <p:cNvSpPr>
            <a:spLocks noGrp="1"/>
          </p:cNvSpPr>
          <p:nvPr>
            <p:ph idx="1"/>
          </p:nvPr>
        </p:nvSpPr>
        <p:spPr>
          <a:xfrm>
            <a:off x="410362" y="1690688"/>
            <a:ext cx="10515600" cy="4351338"/>
          </a:xfrm>
        </p:spPr>
        <p:txBody>
          <a:bodyPr>
            <a:normAutofit fontScale="85000" lnSpcReduction="20000"/>
          </a:bodyPr>
          <a:lstStyle/>
          <a:p>
            <a:r>
              <a:rPr lang="it-IT" b="1" dirty="0"/>
              <a:t>Articolo 151</a:t>
            </a:r>
          </a:p>
          <a:p>
            <a:pPr marL="0" indent="0">
              <a:buNone/>
            </a:pPr>
            <a:r>
              <a:rPr lang="it-IT" dirty="0"/>
              <a:t>L'Unione e gli Stati membri, tenuti presenti i diritti sociali fondamentali, quali quelli definiti nella Carta sociale europea firmata a Torino il 18 ottobre 1961 e nella Carta comunitaria dei diritti sociali fondamentali dei lavoratori del 1989, </a:t>
            </a:r>
            <a:r>
              <a:rPr lang="it-IT" i="1" dirty="0">
                <a:effectLst>
                  <a:outerShdw blurRad="38100" dist="38100" dir="2700000" algn="tl">
                    <a:srgbClr val="000000">
                      <a:alpha val="43137"/>
                    </a:srgbClr>
                  </a:outerShdw>
                </a:effectLst>
              </a:rPr>
              <a:t>hanno come obiettivi la </a:t>
            </a:r>
            <a:r>
              <a:rPr lang="it-IT" b="1" i="1" dirty="0">
                <a:effectLst>
                  <a:outerShdw blurRad="38100" dist="38100" dir="2700000" algn="tl">
                    <a:srgbClr val="000000">
                      <a:alpha val="43137"/>
                    </a:srgbClr>
                  </a:outerShdw>
                </a:effectLst>
              </a:rPr>
              <a:t>promozione dell'occupazione, il miglioramento delle condizioni di vita e di lavoro</a:t>
            </a:r>
            <a:r>
              <a:rPr lang="it-IT" i="1" dirty="0">
                <a:effectLst>
                  <a:outerShdw blurRad="38100" dist="38100" dir="2700000" algn="tl">
                    <a:srgbClr val="000000">
                      <a:alpha val="43137"/>
                    </a:srgbClr>
                  </a:outerShdw>
                </a:effectLst>
              </a:rPr>
              <a:t>, che consenta la loro parificazione nel progresso, una protezione sociale adeguata,</a:t>
            </a:r>
            <a:r>
              <a:rPr lang="it-IT" dirty="0"/>
              <a:t> il dialogo sociale, lo sviluppo delle risorse umane </a:t>
            </a:r>
            <a:r>
              <a:rPr lang="it-IT" b="1" dirty="0">
                <a:effectLst>
                  <a:outerShdw blurRad="38100" dist="38100" dir="2700000" algn="tl">
                    <a:srgbClr val="000000">
                      <a:alpha val="43137"/>
                    </a:srgbClr>
                  </a:outerShdw>
                </a:effectLst>
              </a:rPr>
              <a:t>atto a consentire un livello occupazionale elevato e duraturo e la lotta contro l'emarginazione</a:t>
            </a:r>
            <a:r>
              <a:rPr lang="it-IT" dirty="0"/>
              <a:t>.</a:t>
            </a:r>
          </a:p>
          <a:p>
            <a:pPr marL="0" indent="0">
              <a:buNone/>
            </a:pPr>
            <a:r>
              <a:rPr lang="it-IT" dirty="0"/>
              <a:t>A tal fine, l'Unione e gli Stati membri mettono in atto </a:t>
            </a:r>
            <a:r>
              <a:rPr lang="it-IT" i="1" dirty="0">
                <a:solidFill>
                  <a:srgbClr val="FF0000"/>
                </a:solidFill>
              </a:rPr>
              <a:t>misure che tengono conto della diversità delle prassi nazionali, in particolare nelle relazioni contrattuali, e della necessità di mantenere la competitività dell'economia dell'Unione</a:t>
            </a:r>
            <a:r>
              <a:rPr lang="it-IT" dirty="0"/>
              <a:t>.</a:t>
            </a:r>
          </a:p>
          <a:p>
            <a:pPr marL="0" indent="0">
              <a:buNone/>
            </a:pPr>
            <a:r>
              <a:rPr lang="it-IT" dirty="0"/>
              <a:t>Essi ritengono che una tale evoluzione risulterà sia </a:t>
            </a:r>
            <a:r>
              <a:rPr lang="it-IT" i="1" dirty="0">
                <a:solidFill>
                  <a:srgbClr val="FF0000"/>
                </a:solidFill>
              </a:rPr>
              <a:t>dal funzionamento del mercato interno, che favorirà l'armonizzarsi dei sistemi sociali</a:t>
            </a:r>
            <a:r>
              <a:rPr lang="it-IT" dirty="0"/>
              <a:t>, sia dalle procedure previste dai trattati e dal ravvicinamento delle disposizioni legislative, regolamentari e amministrative.</a:t>
            </a:r>
          </a:p>
        </p:txBody>
      </p:sp>
    </p:spTree>
    <p:extLst>
      <p:ext uri="{BB962C8B-B14F-4D97-AF65-F5344CB8AC3E}">
        <p14:creationId xmlns:p14="http://schemas.microsoft.com/office/powerpoint/2010/main" val="2576995170"/>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924</TotalTime>
  <Words>1739</Words>
  <Application>Microsoft Office PowerPoint</Application>
  <PresentationFormat>Widescreen</PresentationFormat>
  <Paragraphs>81</Paragraphs>
  <Slides>15</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15</vt:i4>
      </vt:variant>
    </vt:vector>
  </HeadingPairs>
  <TitlesOfParts>
    <vt:vector size="27" baseType="lpstr">
      <vt:lpstr>Algerian</vt:lpstr>
      <vt:lpstr>Arial</vt:lpstr>
      <vt:lpstr>Arial Black</vt:lpstr>
      <vt:lpstr>Baskerville Old Face</vt:lpstr>
      <vt:lpstr>Batang</vt:lpstr>
      <vt:lpstr>Bookman Old Style</vt:lpstr>
      <vt:lpstr>Calibri</vt:lpstr>
      <vt:lpstr>Calibri Light</vt:lpstr>
      <vt:lpstr>Times-Italic</vt:lpstr>
      <vt:lpstr>Verdana</vt:lpstr>
      <vt:lpstr>Wingdings</vt:lpstr>
      <vt:lpstr>Tema di Office</vt:lpstr>
      <vt:lpstr>La dimensione sovranazionale del lavoro</vt:lpstr>
      <vt:lpstr>La dimensione sovranazionale del lavoro</vt:lpstr>
      <vt:lpstr>Segue: la dimensione sovranazionale del lavoro</vt:lpstr>
      <vt:lpstr>Segue: la dimensione sovranazionale del lavoro</vt:lpstr>
      <vt:lpstr>Segue: la dimensione sovranazionale del lavoro</vt:lpstr>
      <vt:lpstr>Segue: la dimensione sovranazionale del lavoro</vt:lpstr>
      <vt:lpstr>segue</vt:lpstr>
      <vt:lpstr>Art. 122 TFUE</vt:lpstr>
      <vt:lpstr>Art. 151 TFUE</vt:lpstr>
      <vt:lpstr>Il Pilastro europeo dei diritti sociali </vt:lpstr>
      <vt:lpstr>Il Piano d’azione sul Pilastro europeo dei diritti sociali</vt:lpstr>
      <vt:lpstr>La direttiva europea sul salario minimo (direttiva UE) 2022/2041)</vt:lpstr>
      <vt:lpstr>Il ricorso alla Corte di giustizia</vt:lpstr>
      <vt:lpstr>Una «spigolatura»: la questione dei riders fra diritto interno e diritto europeo</vt:lpstr>
      <vt:lpstr>La direttiva UE 2024/2831 sul  miglioramento delle condizioni di lavoro nel lavoro mediante piattaforme digitali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dimensione sovranazionale del lavoro</dc:title>
  <dc:creator>Raffaella Niro</dc:creator>
  <cp:lastModifiedBy>Raffaella Niro</cp:lastModifiedBy>
  <cp:revision>43</cp:revision>
  <dcterms:created xsi:type="dcterms:W3CDTF">2020-03-23T20:02:40Z</dcterms:created>
  <dcterms:modified xsi:type="dcterms:W3CDTF">2026-03-24T23:24:13Z</dcterms:modified>
</cp:coreProperties>
</file>