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65" r:id="rId2"/>
    <p:sldId id="257" r:id="rId3"/>
    <p:sldId id="258" r:id="rId4"/>
    <p:sldId id="266" r:id="rId5"/>
    <p:sldId id="261" r:id="rId6"/>
    <p:sldId id="259" r:id="rId7"/>
    <p:sldId id="267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15"/>
  </p:normalViewPr>
  <p:slideViewPr>
    <p:cSldViewPr snapToGrid="0">
      <p:cViewPr varScale="1">
        <p:scale>
          <a:sx n="102" d="100"/>
          <a:sy n="102" d="100"/>
        </p:scale>
        <p:origin x="85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Monday, February 19,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92672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Monday, February 19,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27601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Monday, February 19,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38614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Monday, February 19,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7871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Monday, February 19,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18486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Monday, February 19, 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37300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Monday, February 19, 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34987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Monday, February 19, 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88094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Monday, February 19, 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60085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Monday, February 19, 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4267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Monday, February 19, 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97085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Monday, February 19,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502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Sfere in equilibrio">
            <a:extLst>
              <a:ext uri="{FF2B5EF4-FFF2-40B4-BE49-F238E27FC236}">
                <a16:creationId xmlns:a16="http://schemas.microsoft.com/office/drawing/2014/main" id="{3B3CF363-17EC-2C1B-9BBD-61B3EB47F0A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867" b="5107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70B2B35-AF54-09CB-BDEE-4045FC5EFE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it-IT" sz="5200" dirty="0">
                <a:solidFill>
                  <a:srgbClr val="FFFFFF"/>
                </a:solidFill>
              </a:rPr>
              <a:t>Psicologia ed Etica dei media digitali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8B82C80-FD2E-0191-1753-C205D34608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072043"/>
            <a:ext cx="10058400" cy="12827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85000" lnSpcReduction="20000"/>
          </a:bodyPr>
          <a:lstStyle/>
          <a:p>
            <a:endParaRPr lang="it-IT" sz="1300" dirty="0">
              <a:solidFill>
                <a:srgbClr val="FFFFFF"/>
              </a:solidFill>
            </a:endParaRPr>
          </a:p>
          <a:p>
            <a:endParaRPr lang="it-IT" sz="1300" dirty="0">
              <a:solidFill>
                <a:srgbClr val="FFFFFF"/>
              </a:solidFill>
            </a:endParaRPr>
          </a:p>
          <a:p>
            <a:r>
              <a:rPr lang="it-IT" sz="3000" dirty="0">
                <a:solidFill>
                  <a:srgbClr val="FFFFFF"/>
                </a:solidFill>
              </a:rPr>
              <a:t>Psicologia dei media digitali (modulo b)</a:t>
            </a:r>
          </a:p>
          <a:p>
            <a:r>
              <a:rPr lang="it-IT" sz="3000" dirty="0">
                <a:solidFill>
                  <a:srgbClr val="FFFFFF"/>
                </a:solidFill>
              </a:rPr>
              <a:t>Ramona Bongelli</a:t>
            </a:r>
          </a:p>
        </p:txBody>
      </p:sp>
    </p:spTree>
    <p:extLst>
      <p:ext uri="{BB962C8B-B14F-4D97-AF65-F5344CB8AC3E}">
        <p14:creationId xmlns:p14="http://schemas.microsoft.com/office/powerpoint/2010/main" val="1586211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CD4276-A0F8-E1DF-B80C-347816EB2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/>
              <a:t>Programma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E701B7-52F9-8B09-9EBF-28ECC3A2B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dirty="0"/>
              <a:t>Il modulo di psicologia dei media digitale si articolerà in due sotto-moduli.</a:t>
            </a:r>
          </a:p>
          <a:p>
            <a:pPr marL="0" indent="0" algn="just">
              <a:buNone/>
            </a:pPr>
            <a:r>
              <a:rPr lang="it-IT" dirty="0"/>
              <a:t>Nel </a:t>
            </a:r>
            <a:r>
              <a:rPr lang="it-IT" b="1" dirty="0"/>
              <a:t>primo sotto-modulo </a:t>
            </a:r>
            <a:r>
              <a:rPr lang="it-IT" dirty="0"/>
              <a:t>[4 cfu] l'attenzione sarà posta sul modo in cui i media digitali (e la tecnologia informatica, più in generale) hanno influenzato il nostro modo di percepire e concepire la realtà; di agire e interagire (ossia di costruire e mantenere relazioni); di pensare noi stessi; di costruire la nostra identità e condividerne immagini. In altre parole, sul modo in cui la tecnologia ha modificato il nostro comportamento.</a:t>
            </a:r>
          </a:p>
          <a:p>
            <a:pPr marL="0" indent="0" algn="just">
              <a:buNone/>
            </a:pPr>
            <a:r>
              <a:rPr lang="it-IT" dirty="0"/>
              <a:t>Nel </a:t>
            </a:r>
            <a:r>
              <a:rPr lang="it-IT" b="1" dirty="0"/>
              <a:t>secondo sotto-modulo </a:t>
            </a:r>
            <a:r>
              <a:rPr lang="it-IT" dirty="0"/>
              <a:t>[2 cfu] l'attenzione sarà posta invece (a) sui ruoli svolti dai social network nei processi comunicativi, identitari e relazionali, evidenziando le opportunità, i rischi e limiti del loro utilizzo e (b) sugli aspetti psicologici delle tecnologie simulative (realtà virtuali) e il loro impatto sull'esperienza umana. </a:t>
            </a:r>
          </a:p>
        </p:txBody>
      </p:sp>
    </p:spTree>
    <p:extLst>
      <p:ext uri="{BB962C8B-B14F-4D97-AF65-F5344CB8AC3E}">
        <p14:creationId xmlns:p14="http://schemas.microsoft.com/office/powerpoint/2010/main" val="3877269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E51598-5B89-3A58-ADDA-20E0F098A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Testi per la preparazione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FC8882-C472-DFBF-05E6-311A08061F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it-IT" dirty="0"/>
              <a:t>Riva G. (2012). </a:t>
            </a:r>
            <a:r>
              <a:rPr lang="it-IT" i="1" dirty="0">
                <a:solidFill>
                  <a:schemeClr val="accent2"/>
                </a:solidFill>
              </a:rPr>
              <a:t>Psicologia dei nuovi media </a:t>
            </a:r>
            <a:r>
              <a:rPr lang="it-IT" dirty="0"/>
              <a:t>(terza edizione). Il Mulino, Bologna (Capitoli 4, 5, 6, 7, 8).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/>
              <a:t>Riva G. (2016). </a:t>
            </a:r>
            <a:r>
              <a:rPr lang="it-IT" i="1" dirty="0">
                <a:solidFill>
                  <a:schemeClr val="accent2"/>
                </a:solidFill>
              </a:rPr>
              <a:t>I social network</a:t>
            </a:r>
            <a:r>
              <a:rPr lang="it-IT" dirty="0"/>
              <a:t> (seconda edizione). Il Mulino, Bologna.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/>
              <a:t>Riva G., Gaggioli A. (2019). </a:t>
            </a:r>
            <a:r>
              <a:rPr lang="it-IT" i="1" dirty="0">
                <a:solidFill>
                  <a:schemeClr val="accent2"/>
                </a:solidFill>
              </a:rPr>
              <a:t>Realtà virtuali. Gli aspetti psicologici delle tecnologie simulative e il loro impatto sull'esperienza umana</a:t>
            </a:r>
            <a:r>
              <a:rPr lang="it-IT" dirty="0"/>
              <a:t> Giunti, Firenze. </a:t>
            </a:r>
          </a:p>
          <a:p>
            <a:pPr marL="0" indent="0" algn="just">
              <a:buNone/>
            </a:pPr>
            <a:r>
              <a:rPr lang="it-IT" dirty="0"/>
              <a:t>I testi (2) e (3) sono in alternativa l’uno all’altro.</a:t>
            </a:r>
          </a:p>
          <a:p>
            <a:pPr marL="0" indent="0" algn="just">
              <a:buNone/>
            </a:pPr>
            <a:r>
              <a:rPr lang="it-IT" dirty="0">
                <a:solidFill>
                  <a:schemeClr val="accent2"/>
                </a:solidFill>
              </a:rPr>
              <a:t>Tutti i materiali (presentazioni ppt e/o articoli) caricati nella sezione "materiali didattici" della pagina docente sono da considerarsi come parti integranti del corso e sono pertanto da studiare. </a:t>
            </a:r>
            <a:r>
              <a:rPr lang="it-IT" dirty="0"/>
              <a:t>La password per scaricare i materiali sarà comunicata nel corso della prima lezione</a:t>
            </a:r>
          </a:p>
        </p:txBody>
      </p:sp>
    </p:spTree>
    <p:extLst>
      <p:ext uri="{BB962C8B-B14F-4D97-AF65-F5344CB8AC3E}">
        <p14:creationId xmlns:p14="http://schemas.microsoft.com/office/powerpoint/2010/main" val="1408557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D51E07-7CCB-9D41-1F7D-7AA0AF2BD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Password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BE5C5C-3D84-7F42-73AC-B1CD2BFC4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PSI_MD24</a:t>
            </a:r>
            <a:r>
              <a:rPr lang="it-IT" dirty="0">
                <a:effectLst/>
              </a:rPr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37078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51D9112-3858-62A7-FD9E-5B119D0E8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9925"/>
            <a:ext cx="4508946" cy="1325563"/>
          </a:xfrm>
        </p:spPr>
        <p:txBody>
          <a:bodyPr anchor="b">
            <a:normAutofit/>
          </a:bodyPr>
          <a:lstStyle/>
          <a:p>
            <a:pPr algn="r"/>
            <a:r>
              <a:rPr lang="it-IT" b="1">
                <a:solidFill>
                  <a:schemeClr val="bg1"/>
                </a:solidFill>
              </a:rPr>
              <a:t>Outline tematico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E504C98-6397-41C1-A8D8-2D9C4ED30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6210" y="2026340"/>
            <a:ext cx="5220936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E9690D-6E16-4293-0368-E3FCC26C0B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2667" y="2398957"/>
            <a:ext cx="9406666" cy="3526144"/>
          </a:xfrm>
        </p:spPr>
        <p:txBody>
          <a:bodyPr>
            <a:normAutofit lnSpcReduction="10000"/>
          </a:bodyPr>
          <a:lstStyle/>
          <a:p>
            <a:r>
              <a:rPr lang="it-IT" sz="1600" dirty="0" err="1">
                <a:solidFill>
                  <a:schemeClr val="bg1"/>
                </a:solidFill>
              </a:rPr>
              <a:t>Cyberpsicologia</a:t>
            </a:r>
            <a:r>
              <a:rPr lang="it-IT" sz="1600" dirty="0">
                <a:solidFill>
                  <a:schemeClr val="bg1"/>
                </a:solidFill>
              </a:rPr>
              <a:t> </a:t>
            </a:r>
          </a:p>
          <a:p>
            <a:r>
              <a:rPr lang="it-IT" sz="1600" dirty="0">
                <a:solidFill>
                  <a:schemeClr val="bg1"/>
                </a:solidFill>
              </a:rPr>
              <a:t>Percezione</a:t>
            </a:r>
          </a:p>
          <a:p>
            <a:r>
              <a:rPr lang="it-IT" sz="1600" dirty="0">
                <a:solidFill>
                  <a:schemeClr val="bg1"/>
                </a:solidFill>
              </a:rPr>
              <a:t>Pensiero-ragionamento</a:t>
            </a:r>
          </a:p>
          <a:p>
            <a:r>
              <a:rPr lang="it-IT" sz="1600" dirty="0">
                <a:solidFill>
                  <a:schemeClr val="bg1"/>
                </a:solidFill>
              </a:rPr>
              <a:t>Memoria</a:t>
            </a:r>
          </a:p>
          <a:p>
            <a:r>
              <a:rPr lang="it-IT" sz="1600" dirty="0">
                <a:solidFill>
                  <a:schemeClr val="bg1"/>
                </a:solidFill>
              </a:rPr>
              <a:t>Nuovi media  (NM) e cambiamento (cap.4  Riva 2012)</a:t>
            </a:r>
          </a:p>
          <a:p>
            <a:r>
              <a:rPr lang="it-IT" sz="1600" dirty="0">
                <a:solidFill>
                  <a:schemeClr val="bg1"/>
                </a:solidFill>
              </a:rPr>
              <a:t>NM: azione e corporeità (cap. 5 Riva 2012)</a:t>
            </a:r>
          </a:p>
          <a:p>
            <a:r>
              <a:rPr lang="it-IT" sz="1600" dirty="0">
                <a:solidFill>
                  <a:schemeClr val="bg1"/>
                </a:solidFill>
              </a:rPr>
              <a:t>NM: essere in un mondo reale e virtuale (cap. 6 Riva 2012)</a:t>
            </a:r>
          </a:p>
          <a:p>
            <a:r>
              <a:rPr lang="it-IT" sz="1600" dirty="0">
                <a:solidFill>
                  <a:schemeClr val="bg1"/>
                </a:solidFill>
              </a:rPr>
              <a:t>NM e identità (cap. 7 Riva)</a:t>
            </a:r>
          </a:p>
          <a:p>
            <a:r>
              <a:rPr lang="it-IT" sz="1600" dirty="0">
                <a:solidFill>
                  <a:schemeClr val="bg1"/>
                </a:solidFill>
              </a:rPr>
              <a:t>NM e relazioni: interagire nelle reti sociali (cap. 8 Riva)</a:t>
            </a:r>
          </a:p>
          <a:p>
            <a:r>
              <a:rPr lang="it-IT" sz="1600" dirty="0">
                <a:solidFill>
                  <a:schemeClr val="bg1"/>
                </a:solidFill>
              </a:rPr>
              <a:t>Realtà virtuale</a:t>
            </a:r>
          </a:p>
          <a:p>
            <a:r>
              <a:rPr lang="it-IT" sz="1600" dirty="0">
                <a:solidFill>
                  <a:schemeClr val="bg1"/>
                </a:solidFill>
              </a:rPr>
              <a:t>I social network</a:t>
            </a:r>
          </a:p>
          <a:p>
            <a:endParaRPr lang="it-IT" sz="1600" dirty="0">
              <a:solidFill>
                <a:schemeClr val="bg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D005C1-8C51-42D6-9BEE-B9B838497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06" y="115193"/>
            <a:ext cx="11939588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858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D61D7F-33E4-2ACC-5AD9-B30DC1327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Valutazione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FBC05BD-9037-DE26-76FA-2AD5D6A2F9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La valutazione dell'apprendimento sarà </a:t>
            </a:r>
            <a:r>
              <a:rPr lang="it-IT" u="sng" dirty="0"/>
              <a:t>orale</a:t>
            </a:r>
            <a:r>
              <a:rPr lang="it-IT" dirty="0"/>
              <a:t>. Oltre alla conoscenza dei contenuti, alla completezza e correttezza espositiva, saranno valutate anche le capacità critiche e argomentative.</a:t>
            </a:r>
          </a:p>
        </p:txBody>
      </p:sp>
    </p:spTree>
    <p:extLst>
      <p:ext uri="{BB962C8B-B14F-4D97-AF65-F5344CB8AC3E}">
        <p14:creationId xmlns:p14="http://schemas.microsoft.com/office/powerpoint/2010/main" val="1585480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7A4877-EC0E-9C4B-588E-A901B0715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Potete scegliere se…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3246D6-0149-B58A-1420-0FB623247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it-IT" dirty="0"/>
              <a:t>prepararvi </a:t>
            </a:r>
            <a:r>
              <a:rPr lang="it-IT" b="1" dirty="0"/>
              <a:t>sui testi indicati </a:t>
            </a:r>
            <a:r>
              <a:rPr lang="it-IT" dirty="0"/>
              <a:t>(cioè sui due manuali - ossia "Psicologia dei nuovi media" e, in alternativa l'uno all'altro, " I social network" o "Realtà virtuali. Gli aspetti psicologici delle tecnologie simulatore e il loro impatto sull'esperienza umana" - </a:t>
            </a:r>
            <a:r>
              <a:rPr lang="it-IT" b="1" dirty="0"/>
              <a:t>e sugli articoli di approfondimento</a:t>
            </a:r>
            <a:r>
              <a:rPr lang="it-IT" dirty="0"/>
              <a:t>) e rispondere a una serie di domande, volte ad accertare la conoscenza e comprensione dei contenuti (peso 50%); la completezza e correttezza espositiva (peso 15%); la capacità di operare collegamenti tra i testi (peso 15%); l'autonomia di giudizio e le capacità critiche e argomentative (peso 20%) oppure se</a:t>
            </a:r>
          </a:p>
          <a:p>
            <a:pPr algn="just"/>
            <a:r>
              <a:rPr lang="it-IT" dirty="0"/>
              <a:t>prepararvi </a:t>
            </a:r>
            <a:r>
              <a:rPr lang="it-IT" b="1" dirty="0"/>
              <a:t>sul primo dei due testi indicati </a:t>
            </a:r>
            <a:r>
              <a:rPr lang="it-IT" dirty="0"/>
              <a:t>(ossia "Psicologia dei nuovi media") e sugli articoli di approfondimento; </a:t>
            </a:r>
            <a:r>
              <a:rPr lang="it-IT" b="1" dirty="0"/>
              <a:t>scrivere una tesina intorno a uno dei temi del corso (da concordare con la docente) e discuterla in sede di esame orale</a:t>
            </a:r>
            <a:r>
              <a:rPr lang="it-IT" dirty="0"/>
              <a:t>, che sarà  volto ad accertare la conoscenza e comprensione dei contenuti (peso 50%); la completezza e correttezza espositiva sia della parte scritta (tesina) sia di quella orale (peso 15%); la capacità di operare collegamenti tra i testi (peso 15%); l'autonomia di giudizio e le capacità critiche e argomentative (peso 20%). La tesina andrà consegnata via e-mail in formato word almeno una settimana prima dell'esame. I dettagli per la stesura della stessa saranno pubblicati nella sezione "materiali didattici" della pagina docente a inizio corso.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4302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A89425-3B93-392D-437B-11D6FA583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Ricevimento studenti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01ACE19-E8B3-3681-1C9C-3F5D0F932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Il ricevimento studenti avrà luogo </a:t>
            </a:r>
          </a:p>
          <a:p>
            <a:pPr>
              <a:buFontTx/>
              <a:buChar char="-"/>
            </a:pPr>
            <a:r>
              <a:rPr lang="it-IT" dirty="0"/>
              <a:t>In presenza nei giorni di lezione</a:t>
            </a:r>
          </a:p>
          <a:p>
            <a:pPr>
              <a:buFontTx/>
              <a:buChar char="-"/>
            </a:pPr>
            <a:r>
              <a:rPr lang="it-IT" dirty="0"/>
              <a:t>A distanza, tramite piattaforma Teams.</a:t>
            </a:r>
          </a:p>
          <a:p>
            <a:pPr marL="0" indent="0">
              <a:buNone/>
            </a:pPr>
            <a:r>
              <a:rPr lang="it-IT" dirty="0"/>
              <a:t>In entrambi i casi, dovrà essere concordato via email.</a:t>
            </a:r>
          </a:p>
          <a:p>
            <a:pPr marL="0" indent="0">
              <a:buNone/>
            </a:pPr>
            <a:r>
              <a:rPr lang="it-IT" dirty="0" err="1"/>
              <a:t>ramona.bongelli@unimc.it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013359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259</TotalTime>
  <Words>718</Words>
  <Application>Microsoft Macintosh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di Office</vt:lpstr>
      <vt:lpstr>Psicologia ed Etica dei media digitali</vt:lpstr>
      <vt:lpstr>Programma</vt:lpstr>
      <vt:lpstr>Testi per la preparazione</vt:lpstr>
      <vt:lpstr>Password</vt:lpstr>
      <vt:lpstr>Outline tematico</vt:lpstr>
      <vt:lpstr>Valutazione</vt:lpstr>
      <vt:lpstr>Potete scegliere se…</vt:lpstr>
      <vt:lpstr>Ricevimento studenti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Psicologia ed etica dei media digitali</dc:title>
  <dc:creator>ramona.bongelli@unimc.it</dc:creator>
  <cp:lastModifiedBy>ramona.bongelli@unimc.it</cp:lastModifiedBy>
  <cp:revision>13</cp:revision>
  <dcterms:created xsi:type="dcterms:W3CDTF">2023-01-04T18:35:53Z</dcterms:created>
  <dcterms:modified xsi:type="dcterms:W3CDTF">2024-02-19T08:46:08Z</dcterms:modified>
</cp:coreProperties>
</file>