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96" r:id="rId1"/>
  </p:sldMasterIdLst>
  <p:sldIdLst>
    <p:sldId id="265" r:id="rId2"/>
    <p:sldId id="257" r:id="rId3"/>
    <p:sldId id="258" r:id="rId4"/>
    <p:sldId id="266" r:id="rId5"/>
    <p:sldId id="261" r:id="rId6"/>
    <p:sldId id="259" r:id="rId7"/>
    <p:sldId id="267" r:id="rId8"/>
    <p:sldId id="260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1"/>
    <p:restoredTop sz="94615"/>
  </p:normalViewPr>
  <p:slideViewPr>
    <p:cSldViewPr snapToGrid="0">
      <p:cViewPr varScale="1">
        <p:scale>
          <a:sx n="102" d="100"/>
          <a:sy n="102" d="100"/>
        </p:scale>
        <p:origin x="856" y="1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6CB39B-5F4C-4A7E-9BE3-AAFD45576D16}" type="datetime2">
              <a:rPr lang="en-US" smtClean="0"/>
              <a:t>Monday, February 19, 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A1B0FB-D917-4C8C-928F-313BD683BF39}" type="slidenum">
              <a:rPr lang="en-US" smtClean="0"/>
              <a:pPr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6926729"/>
      </p:ext>
    </p:extLst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6CB39B-5F4C-4A7E-9BE3-AAFD45576D16}" type="datetime2">
              <a:rPr lang="en-US" smtClean="0"/>
              <a:t>Monday, February 19, 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A1B0FB-D917-4C8C-928F-313BD683BF39}" type="slidenum">
              <a:rPr lang="en-US" smtClean="0"/>
              <a:pPr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5276010"/>
      </p:ext>
    </p:extLst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6CB39B-5F4C-4A7E-9BE3-AAFD45576D16}" type="datetime2">
              <a:rPr lang="en-US" smtClean="0"/>
              <a:t>Monday, February 19, 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A1B0FB-D917-4C8C-928F-313BD683BF39}" type="slidenum">
              <a:rPr lang="en-US" smtClean="0"/>
              <a:pPr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0386140"/>
      </p:ext>
    </p:extLst>
  </p:cSld>
  <p:clrMapOvr>
    <a:masterClrMapping/>
  </p:clrMapOvr>
  <p:hf sldNum="0"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6CB39B-5F4C-4A7E-9BE3-AAFD45576D16}" type="datetime2">
              <a:rPr lang="en-US" smtClean="0"/>
              <a:t>Monday, February 19, 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A1B0FB-D917-4C8C-928F-313BD683BF39}" type="slidenum">
              <a:rPr lang="en-US" smtClean="0"/>
              <a:pPr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7787148"/>
      </p:ext>
    </p:extLst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6CB39B-5F4C-4A7E-9BE3-AAFD45576D16}" type="datetime2">
              <a:rPr lang="en-US" smtClean="0"/>
              <a:t>Monday, February 19, 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A1B0FB-D917-4C8C-928F-313BD683BF39}" type="slidenum">
              <a:rPr lang="en-US" smtClean="0"/>
              <a:pPr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0184869"/>
      </p:ext>
    </p:extLst>
  </p:cSld>
  <p:clrMapOvr>
    <a:masterClrMapping/>
  </p:clrMapOvr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6CB39B-5F4C-4A7E-9BE3-AAFD45576D16}" type="datetime2">
              <a:rPr lang="en-US" smtClean="0"/>
              <a:t>Monday, February 19, 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A1B0FB-D917-4C8C-928F-313BD683BF39}" type="slidenum">
              <a:rPr lang="en-US" smtClean="0"/>
              <a:pPr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4373005"/>
      </p:ext>
    </p:extLst>
  </p:cSld>
  <p:clrMapOvr>
    <a:masterClrMapping/>
  </p:clrMapOvr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6CB39B-5F4C-4A7E-9BE3-AAFD45576D16}" type="datetime2">
              <a:rPr lang="en-US" smtClean="0"/>
              <a:t>Monday, February 19, 2024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A1B0FB-D917-4C8C-928F-313BD683BF39}" type="slidenum">
              <a:rPr lang="en-US" smtClean="0"/>
              <a:pPr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5349876"/>
      </p:ext>
    </p:extLst>
  </p:cSld>
  <p:clrMapOvr>
    <a:masterClrMapping/>
  </p:clrMapOvr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6CB39B-5F4C-4A7E-9BE3-AAFD45576D16}" type="datetime2">
              <a:rPr lang="en-US" smtClean="0"/>
              <a:t>Monday, February 19, 2024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A1B0FB-D917-4C8C-928F-313BD683BF39}" type="slidenum">
              <a:rPr lang="en-US" smtClean="0"/>
              <a:pPr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2880940"/>
      </p:ext>
    </p:extLst>
  </p:cSld>
  <p:clrMapOvr>
    <a:masterClrMapping/>
  </p:clrMapOvr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6CB39B-5F4C-4A7E-9BE3-AAFD45576D16}" type="datetime2">
              <a:rPr lang="en-US" smtClean="0"/>
              <a:t>Monday, February 19, 2024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A1B0FB-D917-4C8C-928F-313BD683BF39}" type="slidenum">
              <a:rPr lang="en-US" smtClean="0"/>
              <a:pPr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9600857"/>
      </p:ext>
    </p:extLst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6CB39B-5F4C-4A7E-9BE3-AAFD45576D16}" type="datetime2">
              <a:rPr lang="en-US" smtClean="0"/>
              <a:t>Monday, February 19, 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A1B0FB-D917-4C8C-928F-313BD683BF39}" type="slidenum">
              <a:rPr lang="en-US" smtClean="0"/>
              <a:pPr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742678"/>
      </p:ext>
    </p:extLst>
  </p:cSld>
  <p:clrMapOvr>
    <a:masterClrMapping/>
  </p:clrMapOvr>
  <p:hf sldNum="0"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it-IT"/>
              <a:t>Fare clic sull'icona per inserire un'immagine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6CB39B-5F4C-4A7E-9BE3-AAFD45576D16}" type="datetime2">
              <a:rPr lang="en-US" smtClean="0"/>
              <a:t>Monday, February 19, 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A1B0FB-D917-4C8C-928F-313BD683BF39}" type="slidenum">
              <a:rPr lang="en-US" smtClean="0"/>
              <a:pPr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7970858"/>
      </p:ext>
    </p:extLst>
  </p:cSld>
  <p:clrMapOvr>
    <a:masterClrMapping/>
  </p:clrMapOvr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6CB39B-5F4C-4A7E-9BE3-AAFD45576D16}" type="datetime2">
              <a:rPr lang="en-US" smtClean="0"/>
              <a:t>Monday, February 19, 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Sample Footer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BA1B0FB-D917-4C8C-928F-313BD683BF39}" type="slidenum">
              <a:rPr lang="en-US" smtClean="0"/>
              <a:pPr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65021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C1DD1A8A-57D5-4A81-AD04-532B043C56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Sfere in equilibrio">
            <a:extLst>
              <a:ext uri="{FF2B5EF4-FFF2-40B4-BE49-F238E27FC236}">
                <a16:creationId xmlns:a16="http://schemas.microsoft.com/office/drawing/2014/main" id="{3B3CF363-17EC-2C1B-9BBD-61B3EB47F0A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1867" b="5107"/>
          <a:stretch/>
        </p:blipFill>
        <p:spPr>
          <a:xfrm>
            <a:off x="-3047" y="10"/>
            <a:ext cx="12191999" cy="6857990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007891EC-4501-44ED-A8C8-B11B6DB767A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207602"/>
            <a:ext cx="12191999" cy="3162146"/>
          </a:xfrm>
          <a:prstGeom prst="rect">
            <a:avLst/>
          </a:prstGeom>
          <a:gradFill flip="none" rotWithShape="1">
            <a:gsLst>
              <a:gs pos="0">
                <a:srgbClr val="000000">
                  <a:alpha val="0"/>
                </a:srgbClr>
              </a:gs>
              <a:gs pos="25000">
                <a:srgbClr val="000000">
                  <a:alpha val="15000"/>
                </a:srgbClr>
              </a:gs>
              <a:gs pos="75000">
                <a:srgbClr val="000000">
                  <a:alpha val="15000"/>
                </a:srgbClr>
              </a:gs>
              <a:gs pos="50000">
                <a:srgbClr val="000000">
                  <a:alpha val="30000"/>
                </a:srgbClr>
              </a:gs>
              <a:gs pos="100000">
                <a:srgbClr val="000000">
                  <a:alpha val="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470B2B35-AF54-09CB-BDEE-4045FC5EFE5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97280" y="325550"/>
            <a:ext cx="10058400" cy="3574778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/>
          <a:p>
            <a:r>
              <a:rPr lang="it-IT" sz="5200" dirty="0">
                <a:solidFill>
                  <a:srgbClr val="FFFFFF"/>
                </a:solidFill>
              </a:rPr>
              <a:t>Psicologia ed Etica dei media digitali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48B82C80-FD2E-0191-1753-C205D346084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00051" y="4072043"/>
            <a:ext cx="10058400" cy="1282707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 fontScale="85000" lnSpcReduction="20000"/>
          </a:bodyPr>
          <a:lstStyle/>
          <a:p>
            <a:endParaRPr lang="it-IT" sz="1300" dirty="0">
              <a:solidFill>
                <a:srgbClr val="FFFFFF"/>
              </a:solidFill>
            </a:endParaRPr>
          </a:p>
          <a:p>
            <a:endParaRPr lang="it-IT" sz="1300" dirty="0">
              <a:solidFill>
                <a:srgbClr val="FFFFFF"/>
              </a:solidFill>
            </a:endParaRPr>
          </a:p>
          <a:p>
            <a:r>
              <a:rPr lang="it-IT" sz="3000" dirty="0">
                <a:solidFill>
                  <a:srgbClr val="FFFFFF"/>
                </a:solidFill>
              </a:rPr>
              <a:t>Psicologia dei media digitali (modulo b)</a:t>
            </a:r>
          </a:p>
          <a:p>
            <a:r>
              <a:rPr lang="it-IT" sz="3000" dirty="0">
                <a:solidFill>
                  <a:srgbClr val="FFFFFF"/>
                </a:solidFill>
              </a:rPr>
              <a:t>Ramona Bongelli</a:t>
            </a:r>
          </a:p>
        </p:txBody>
      </p:sp>
    </p:spTree>
    <p:extLst>
      <p:ext uri="{BB962C8B-B14F-4D97-AF65-F5344CB8AC3E}">
        <p14:creationId xmlns:p14="http://schemas.microsoft.com/office/powerpoint/2010/main" val="158621166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CCD4276-A0F8-E1DF-B80C-347816EB29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b="1"/>
              <a:t>Programma</a:t>
            </a:r>
            <a:endParaRPr lang="it-IT" b="1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E6E701B7-52F9-8B09-9EBF-28ECC3A2B9D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 algn="just">
              <a:buNone/>
            </a:pPr>
            <a:r>
              <a:rPr lang="it-IT" dirty="0"/>
              <a:t>Il modulo di psicologia dei media digitale si articolerà in due sotto-moduli.</a:t>
            </a:r>
          </a:p>
          <a:p>
            <a:pPr marL="0" indent="0" algn="just">
              <a:buNone/>
            </a:pPr>
            <a:r>
              <a:rPr lang="it-IT" dirty="0"/>
              <a:t>Nel </a:t>
            </a:r>
            <a:r>
              <a:rPr lang="it-IT" b="1" dirty="0"/>
              <a:t>primo sotto-modulo </a:t>
            </a:r>
            <a:r>
              <a:rPr lang="it-IT" dirty="0"/>
              <a:t>[4 cfu] l'attenzione sarà posta sul modo in cui i media digitali (e la tecnologia informatica, più in generale) hanno influenzato il nostro modo di percepire e concepire la realtà; di agire e interagire (ossia di costruire e mantenere relazioni); di pensare noi stessi; di costruire la nostra identità e condividerne immagini. In altre parole, sul modo in cui la tecnologia ha modificato il nostro comportamento.</a:t>
            </a:r>
          </a:p>
          <a:p>
            <a:pPr marL="0" indent="0" algn="just">
              <a:buNone/>
            </a:pPr>
            <a:r>
              <a:rPr lang="it-IT" dirty="0"/>
              <a:t>Nel </a:t>
            </a:r>
            <a:r>
              <a:rPr lang="it-IT" b="1" dirty="0"/>
              <a:t>secondo sotto-modulo </a:t>
            </a:r>
            <a:r>
              <a:rPr lang="it-IT" dirty="0"/>
              <a:t>[2 cfu] l'attenzione sarà posta invece (a) sui ruoli svolti dai social network nei processi comunicativi, identitari e relazionali, evidenziando le opportunità, i rischi e limiti del loro utilizzo e (b) sugli aspetti psicologici delle tecnologie simulative (realtà virtuali) e il loro impatto sull'esperienza umana. </a:t>
            </a:r>
          </a:p>
        </p:txBody>
      </p:sp>
    </p:spTree>
    <p:extLst>
      <p:ext uri="{BB962C8B-B14F-4D97-AF65-F5344CB8AC3E}">
        <p14:creationId xmlns:p14="http://schemas.microsoft.com/office/powerpoint/2010/main" val="387726997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CE51598-5B89-3A58-ADDA-20E0F098AB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b="1" dirty="0"/>
              <a:t>Testi per la preparazione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8FC8882-C472-DFBF-05E6-311A08061F5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514350" indent="-514350" algn="just">
              <a:buFont typeface="+mj-lt"/>
              <a:buAutoNum type="arabicPeriod"/>
            </a:pPr>
            <a:r>
              <a:rPr lang="it-IT" dirty="0"/>
              <a:t>Riva G. (2012). </a:t>
            </a:r>
            <a:r>
              <a:rPr lang="it-IT" i="1" dirty="0">
                <a:solidFill>
                  <a:schemeClr val="accent2"/>
                </a:solidFill>
              </a:rPr>
              <a:t>Psicologia dei nuovi media </a:t>
            </a:r>
            <a:r>
              <a:rPr lang="it-IT" dirty="0"/>
              <a:t>(terza edizione). Il Mulino, Bologna (Capitoli 4, 5, 6, 7, 8).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it-IT" dirty="0"/>
              <a:t>Riva G. (2016). </a:t>
            </a:r>
            <a:r>
              <a:rPr lang="it-IT" i="1" dirty="0">
                <a:solidFill>
                  <a:schemeClr val="accent2"/>
                </a:solidFill>
              </a:rPr>
              <a:t>I social network</a:t>
            </a:r>
            <a:r>
              <a:rPr lang="it-IT" dirty="0"/>
              <a:t> (seconda edizione). Il Mulino, Bologna.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it-IT" dirty="0"/>
              <a:t>Riva G., Gaggioli A. (2019). </a:t>
            </a:r>
            <a:r>
              <a:rPr lang="it-IT" i="1" dirty="0">
                <a:solidFill>
                  <a:schemeClr val="accent2"/>
                </a:solidFill>
              </a:rPr>
              <a:t>Realtà virtuali. Gli aspetti psicologici delle tecnologie simulative e il loro impatto sull'esperienza umana</a:t>
            </a:r>
            <a:r>
              <a:rPr lang="it-IT" dirty="0"/>
              <a:t> Giunti, Firenze. </a:t>
            </a:r>
          </a:p>
          <a:p>
            <a:pPr marL="0" indent="0" algn="just">
              <a:buNone/>
            </a:pPr>
            <a:r>
              <a:rPr lang="it-IT" dirty="0"/>
              <a:t>I testi (2) e (3) sono in alternativa l’uno all’altro.</a:t>
            </a:r>
          </a:p>
          <a:p>
            <a:pPr marL="0" indent="0" algn="just">
              <a:buNone/>
            </a:pPr>
            <a:r>
              <a:rPr lang="it-IT" dirty="0">
                <a:solidFill>
                  <a:schemeClr val="accent2"/>
                </a:solidFill>
              </a:rPr>
              <a:t>Tutti i materiali (presentazioni ppt e/o articoli) caricati nella sezione "materiali didattici" della pagina docente sono da considerarsi come parti integranti del corso e sono pertanto da studiare. </a:t>
            </a:r>
            <a:r>
              <a:rPr lang="it-IT" dirty="0"/>
              <a:t>La password per scaricare i materiali sarà comunicata nel corso della prima lezione</a:t>
            </a:r>
          </a:p>
        </p:txBody>
      </p:sp>
    </p:spTree>
    <p:extLst>
      <p:ext uri="{BB962C8B-B14F-4D97-AF65-F5344CB8AC3E}">
        <p14:creationId xmlns:p14="http://schemas.microsoft.com/office/powerpoint/2010/main" val="140855797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4D51E07-7CCB-9D41-1F7D-7AA0AF2BDA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Password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33BE5C5C-3D84-7F42-73AC-B1CD2BFC4DA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t-IT" dirty="0"/>
          </a:p>
          <a:p>
            <a:endParaRPr lang="it-IT" dirty="0"/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r>
              <a:rPr lang="it-IT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PSI_MD24</a:t>
            </a:r>
            <a:r>
              <a:rPr lang="it-IT" dirty="0">
                <a:effectLst/>
              </a:rPr>
              <a:t> 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423707860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A7AE9375-4664-4DB2-922D-2782A6E439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751D9112-3858-62A7-FD9E-5B119D0E82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69925"/>
            <a:ext cx="4508946" cy="1325563"/>
          </a:xfrm>
        </p:spPr>
        <p:txBody>
          <a:bodyPr anchor="b">
            <a:normAutofit/>
          </a:bodyPr>
          <a:lstStyle/>
          <a:p>
            <a:pPr algn="r"/>
            <a:r>
              <a:rPr lang="it-IT" b="1">
                <a:solidFill>
                  <a:schemeClr val="bg1"/>
                </a:solidFill>
              </a:rPr>
              <a:t>Outline tematico</a:t>
            </a: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EE504C98-6397-41C1-A8D8-2D9C4ED307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126210" y="2026340"/>
            <a:ext cx="5220936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4AE9690D-6E16-4293-0368-E3FCC26C0B3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92667" y="2398957"/>
            <a:ext cx="9406666" cy="3526144"/>
          </a:xfrm>
        </p:spPr>
        <p:txBody>
          <a:bodyPr>
            <a:normAutofit lnSpcReduction="10000"/>
          </a:bodyPr>
          <a:lstStyle/>
          <a:p>
            <a:r>
              <a:rPr lang="it-IT" sz="1600" dirty="0" err="1">
                <a:solidFill>
                  <a:schemeClr val="bg1"/>
                </a:solidFill>
              </a:rPr>
              <a:t>Cyberpsicologia</a:t>
            </a:r>
            <a:r>
              <a:rPr lang="it-IT" sz="1600" dirty="0">
                <a:solidFill>
                  <a:schemeClr val="bg1"/>
                </a:solidFill>
              </a:rPr>
              <a:t> </a:t>
            </a:r>
          </a:p>
          <a:p>
            <a:r>
              <a:rPr lang="it-IT" sz="1600" dirty="0">
                <a:solidFill>
                  <a:schemeClr val="bg1"/>
                </a:solidFill>
              </a:rPr>
              <a:t>Percezione</a:t>
            </a:r>
          </a:p>
          <a:p>
            <a:r>
              <a:rPr lang="it-IT" sz="1600" dirty="0">
                <a:solidFill>
                  <a:schemeClr val="bg1"/>
                </a:solidFill>
              </a:rPr>
              <a:t>Pensiero-ragionamento</a:t>
            </a:r>
          </a:p>
          <a:p>
            <a:r>
              <a:rPr lang="it-IT" sz="1600" dirty="0">
                <a:solidFill>
                  <a:schemeClr val="bg1"/>
                </a:solidFill>
              </a:rPr>
              <a:t>Memoria</a:t>
            </a:r>
          </a:p>
          <a:p>
            <a:r>
              <a:rPr lang="it-IT" sz="1600" dirty="0">
                <a:solidFill>
                  <a:schemeClr val="bg1"/>
                </a:solidFill>
              </a:rPr>
              <a:t>Nuovi media  (NM) e cambiamento (cap.4  Riva 2012)</a:t>
            </a:r>
          </a:p>
          <a:p>
            <a:r>
              <a:rPr lang="it-IT" sz="1600" dirty="0">
                <a:solidFill>
                  <a:schemeClr val="bg1"/>
                </a:solidFill>
              </a:rPr>
              <a:t>NM: azione e corporeità (cap. 5 Riva 2012)</a:t>
            </a:r>
          </a:p>
          <a:p>
            <a:r>
              <a:rPr lang="it-IT" sz="1600" dirty="0">
                <a:solidFill>
                  <a:schemeClr val="bg1"/>
                </a:solidFill>
              </a:rPr>
              <a:t>NM: essere in un mondo reale e virtuale (cap. 6 Riva 2012)</a:t>
            </a:r>
          </a:p>
          <a:p>
            <a:r>
              <a:rPr lang="it-IT" sz="1600" dirty="0">
                <a:solidFill>
                  <a:schemeClr val="bg1"/>
                </a:solidFill>
              </a:rPr>
              <a:t>NM e identità (cap. 7 Riva)</a:t>
            </a:r>
          </a:p>
          <a:p>
            <a:r>
              <a:rPr lang="it-IT" sz="1600" dirty="0">
                <a:solidFill>
                  <a:schemeClr val="bg1"/>
                </a:solidFill>
              </a:rPr>
              <a:t>NM e relazioni: interagire nelle reti sociali (cap. 8 Riva)</a:t>
            </a:r>
          </a:p>
          <a:p>
            <a:r>
              <a:rPr lang="it-IT" sz="1600" dirty="0">
                <a:solidFill>
                  <a:schemeClr val="bg1"/>
                </a:solidFill>
              </a:rPr>
              <a:t>Realtà virtuale</a:t>
            </a:r>
          </a:p>
          <a:p>
            <a:r>
              <a:rPr lang="it-IT" sz="1600" dirty="0">
                <a:solidFill>
                  <a:schemeClr val="bg1"/>
                </a:solidFill>
              </a:rPr>
              <a:t>I social network</a:t>
            </a:r>
          </a:p>
          <a:p>
            <a:endParaRPr lang="it-IT" sz="1600" dirty="0">
              <a:solidFill>
                <a:schemeClr val="bg1"/>
              </a:solidFill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9DD005C1-8C51-42D6-9BEE-B9B83849743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26206" y="115193"/>
            <a:ext cx="11939588" cy="6627614"/>
          </a:xfrm>
          <a:prstGeom prst="rect">
            <a:avLst/>
          </a:prstGeom>
          <a:noFill/>
          <a:ln w="127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48581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DD61D7F-33E4-2ACC-5AD9-B30DC1327C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Valutazione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4FBC05BD-9037-DE26-76FA-2AD5D6A2F9B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r>
              <a:rPr lang="it-IT" dirty="0"/>
              <a:t>La valutazione dell'apprendimento sarà </a:t>
            </a:r>
            <a:r>
              <a:rPr lang="it-IT" u="sng" dirty="0"/>
              <a:t>orale</a:t>
            </a:r>
            <a:r>
              <a:rPr lang="it-IT" dirty="0"/>
              <a:t>. Oltre alla conoscenza dei contenuti, alla completezza e correttezza espositiva, saranno valutate anche le capacità critiche e argomentative.</a:t>
            </a:r>
          </a:p>
        </p:txBody>
      </p:sp>
    </p:spTree>
    <p:extLst>
      <p:ext uri="{BB962C8B-B14F-4D97-AF65-F5344CB8AC3E}">
        <p14:creationId xmlns:p14="http://schemas.microsoft.com/office/powerpoint/2010/main" val="158548025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97A4877-EC0E-9C4B-588E-A901B0715E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Potete scegliere se…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AC3246D6-0149-B58A-1420-0FB623247D8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algn="just"/>
            <a:r>
              <a:rPr lang="it-IT" dirty="0"/>
              <a:t>prepararvi </a:t>
            </a:r>
            <a:r>
              <a:rPr lang="it-IT" b="1" dirty="0"/>
              <a:t>sui testi indicati </a:t>
            </a:r>
            <a:r>
              <a:rPr lang="it-IT" dirty="0"/>
              <a:t>(cioè sui due manuali - ossia "Psicologia dei nuovi media" e, in alternativa l'uno all'altro, " I social network" o "Realtà virtuali. Gli aspetti psicologici delle tecnologie simulatore e il loro impatto sull'esperienza umana" - </a:t>
            </a:r>
            <a:r>
              <a:rPr lang="it-IT" b="1" dirty="0"/>
              <a:t>e sugli articoli di approfondimento</a:t>
            </a:r>
            <a:r>
              <a:rPr lang="it-IT" dirty="0"/>
              <a:t>) e rispondere a una serie di domande, volte ad accertare la conoscenza e comprensione dei contenuti (peso 50%); la completezza e correttezza espositiva (peso 15%); la capacità di operare collegamenti tra i testi (peso 15%); l'autonomia di giudizio e le capacità critiche e argomentative (peso 20%) oppure se</a:t>
            </a:r>
          </a:p>
          <a:p>
            <a:pPr algn="just"/>
            <a:r>
              <a:rPr lang="it-IT" dirty="0"/>
              <a:t>prepararvi </a:t>
            </a:r>
            <a:r>
              <a:rPr lang="it-IT" b="1" dirty="0"/>
              <a:t>sul primo dei due testi indicati </a:t>
            </a:r>
            <a:r>
              <a:rPr lang="it-IT" dirty="0"/>
              <a:t>(ossia "Psicologia dei nuovi media") e sugli articoli di approfondimento; </a:t>
            </a:r>
            <a:r>
              <a:rPr lang="it-IT" b="1" dirty="0"/>
              <a:t>scrivere una tesina intorno a uno dei temi del corso (da concordare con la docente) e discuterla in sede di esame orale</a:t>
            </a:r>
            <a:r>
              <a:rPr lang="it-IT" dirty="0"/>
              <a:t>, che sarà  volto ad accertare la conoscenza e comprensione dei contenuti (peso 50%); la completezza e correttezza espositiva sia della parte scritta (tesina) sia di quella orale (peso 15%); la capacità di operare collegamenti tra i testi (peso 15%); l'autonomia di giudizio e le capacità critiche e argomentative (peso 20%). La tesina andrà consegnata via e-mail in formato word almeno una settimana prima dell'esame. I dettagli per la stesura della stessa saranno pubblicati nella sezione "materiali didattici" della pagina docente a inizio corso.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26430211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9A89425-3B93-392D-437B-11D6FA583D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Ricevimento studenti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B01ACE19-E8B3-3681-1C9C-3F5D0F93262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r>
              <a:rPr lang="it-IT" dirty="0"/>
              <a:t>Il ricevimento studenti avrà luogo </a:t>
            </a:r>
          </a:p>
          <a:p>
            <a:pPr>
              <a:buFontTx/>
              <a:buChar char="-"/>
            </a:pPr>
            <a:r>
              <a:rPr lang="it-IT" dirty="0"/>
              <a:t>In presenza nei giorni di lezione</a:t>
            </a:r>
          </a:p>
          <a:p>
            <a:pPr>
              <a:buFontTx/>
              <a:buChar char="-"/>
            </a:pPr>
            <a:r>
              <a:rPr lang="it-IT" dirty="0"/>
              <a:t>A distanza, tramite piattaforma Teams.</a:t>
            </a:r>
          </a:p>
          <a:p>
            <a:pPr marL="0" indent="0">
              <a:buNone/>
            </a:pPr>
            <a:r>
              <a:rPr lang="it-IT" dirty="0"/>
              <a:t>In entrambi i casi, dovrà essere concordato via email.</a:t>
            </a:r>
          </a:p>
          <a:p>
            <a:pPr marL="0" indent="0">
              <a:buNone/>
            </a:pPr>
            <a:r>
              <a:rPr lang="it-IT" dirty="0" err="1"/>
              <a:t>ramona.bongelli@unimc.it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701335953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Tema di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D9A78"/>
      </a:accent1>
      <a:accent2>
        <a:srgbClr val="8BC145"/>
      </a:accent2>
      <a:accent3>
        <a:srgbClr val="36AFCE"/>
      </a:accent3>
      <a:accent4>
        <a:srgbClr val="1D6FA9"/>
      </a:accent4>
      <a:accent5>
        <a:srgbClr val="B74919"/>
      </a:accent5>
      <a:accent6>
        <a:srgbClr val="F19D19"/>
      </a:accent6>
      <a:hlink>
        <a:srgbClr val="0563C1"/>
      </a:hlink>
      <a:folHlink>
        <a:srgbClr val="954F72"/>
      </a:folHlink>
    </a:clrScheme>
    <a:fontScheme name="Tema di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i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 2013 - 2022" id="{62F939B6-93AF-4DB8-9C6B-D6C7DFDC589F}" vid="{AE6F2518-B084-4896-AF52-66CC2144AA26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 2013 - 2022</Template>
  <TotalTime>259</TotalTime>
  <Words>718</Words>
  <Application>Microsoft Macintosh PowerPoint</Application>
  <PresentationFormat>Widescreen</PresentationFormat>
  <Paragraphs>46</Paragraphs>
  <Slides>8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3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8</vt:i4>
      </vt:variant>
    </vt:vector>
  </HeadingPairs>
  <TitlesOfParts>
    <vt:vector size="12" baseType="lpstr">
      <vt:lpstr>Arial</vt:lpstr>
      <vt:lpstr>Calibri</vt:lpstr>
      <vt:lpstr>Calibri Light</vt:lpstr>
      <vt:lpstr>Tema di Office</vt:lpstr>
      <vt:lpstr>Psicologia ed Etica dei media digitali</vt:lpstr>
      <vt:lpstr>Programma</vt:lpstr>
      <vt:lpstr>Testi per la preparazione</vt:lpstr>
      <vt:lpstr>Password</vt:lpstr>
      <vt:lpstr>Outline tematico</vt:lpstr>
      <vt:lpstr>Valutazione</vt:lpstr>
      <vt:lpstr>Potete scegliere se…</vt:lpstr>
      <vt:lpstr>Ricevimento studenti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Psicologia ed etica dei media digitali</dc:title>
  <dc:creator>ramona.bongelli@unimc.it</dc:creator>
  <cp:lastModifiedBy>ramona.bongelli@unimc.it</cp:lastModifiedBy>
  <cp:revision>13</cp:revision>
  <dcterms:created xsi:type="dcterms:W3CDTF">2023-01-04T18:35:53Z</dcterms:created>
  <dcterms:modified xsi:type="dcterms:W3CDTF">2024-02-19T08:46:08Z</dcterms:modified>
</cp:coreProperties>
</file>