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4" r:id="rId1"/>
  </p:sldMasterIdLst>
  <p:notesMasterIdLst>
    <p:notesMasterId r:id="rId9"/>
  </p:notes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24384000" cy="13716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6"/>
  </p:normalViewPr>
  <p:slideViewPr>
    <p:cSldViewPr snapToGrid="0">
      <p:cViewPr varScale="1">
        <p:scale>
          <a:sx n="44" d="100"/>
          <a:sy n="44" d="100"/>
        </p:scale>
        <p:origin x="240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C1575E-86C6-9276-5EC2-84BF37BC03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DDAB2C7-5BCD-3B55-47CC-D26FA59B8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F45E55-6427-064F-0A5F-8BA642BEA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AD1F2-A394-884B-A6A1-4F5352AC711D}" type="datetimeFigureOut">
              <a:rPr lang="it-IT" smtClean="0"/>
              <a:t>15/11/23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F8777F3-DE20-F742-6F53-90331DE2F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3E227C1-4971-2AA6-30EF-B423D34AF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2194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7A5CC7-6F03-CCE3-2688-7D0DFC523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BDDF36A-0291-17FE-FDB3-945546CF63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F436B0D-37DB-E1E4-F8A4-D1479744A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AD1F2-A394-884B-A6A1-4F5352AC711D}" type="datetimeFigureOut">
              <a:rPr lang="it-IT" smtClean="0"/>
              <a:t>15/11/23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C29391-E659-8B64-5F1B-B061871A0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CF30A2-94CB-6113-55C7-CCC87607A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2976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F5028BA-01A6-4B2A-F0F2-357D9042F4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8080FD2-0B4A-0A5C-B8E2-5BA316E4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B2EDD61-446B-111B-2823-F98498D78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AD1F2-A394-884B-A6A1-4F5352AC711D}" type="datetimeFigureOut">
              <a:rPr lang="it-IT" smtClean="0"/>
              <a:t>15/11/23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89B7BEB-E47E-0D95-48B2-60B180872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D69E9B7-3001-094E-0651-AFAC6DFAB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7525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formazione import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orpo livello uno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Dettagli informazion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Dettagli informazione</a:t>
            </a:r>
          </a:p>
        </p:txBody>
      </p:sp>
      <p:sp>
        <p:nvSpPr>
          <p:cNvPr id="10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9524313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olo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</a:t>
            </a:r>
          </a:p>
        </p:txBody>
      </p:sp>
      <p:sp>
        <p:nvSpPr>
          <p:cNvPr id="43" name="Sottotitolo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Sottotitolo diapositiva</a:t>
            </a:r>
          </a:p>
        </p:txBody>
      </p:sp>
      <p:sp>
        <p:nvSpPr>
          <p:cNvPr id="44" name="Corpo livello uno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Testo elenco puntato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4635986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627569_2880x1920.jpg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olo presentazion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>
                <a:solidFill>
                  <a:srgbClr val="FFFFFF"/>
                </a:solidFill>
              </a:defRPr>
            </a:lvl1pPr>
          </a:lstStyle>
          <a:p>
            <a:r>
              <a:t>Titolo presentazione</a:t>
            </a:r>
          </a:p>
        </p:txBody>
      </p:sp>
      <p:sp>
        <p:nvSpPr>
          <p:cNvPr id="23" name="Autore e dat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Autore e data</a:t>
            </a:r>
          </a:p>
        </p:txBody>
      </p:sp>
      <p:sp>
        <p:nvSpPr>
          <p:cNvPr id="24" name="Corpo livello uno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5pPr>
          </a:lstStyle>
          <a:p>
            <a:r>
              <a:t>Sottotitolo presentazione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47163594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zione"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olo sezion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Titolo sezione</a:t>
            </a:r>
          </a:p>
        </p:txBody>
      </p:sp>
      <p:sp>
        <p:nvSpPr>
          <p:cNvPr id="72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034023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DA72CB-889D-061F-89CA-C514F53C0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344852-4BF4-151D-7DE1-4F8D55299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4BD585-6BFF-5E0C-143D-56F427AF1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AD1F2-A394-884B-A6A1-4F5352AC711D}" type="datetimeFigureOut">
              <a:rPr lang="it-IT" smtClean="0"/>
              <a:t>15/11/23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36CA196-4621-17FF-3D7C-82305069F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3EAF86-4291-7958-FDB2-FB82EF18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245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5A6319-2CFD-225B-917D-DBF745DA1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6FA7701-CD14-42D3-43A2-7C2B656FB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D1A0A6-5770-9611-DDD9-4197A9064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AD1F2-A394-884B-A6A1-4F5352AC711D}" type="datetimeFigureOut">
              <a:rPr lang="it-IT" smtClean="0"/>
              <a:t>15/11/23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408B90F-F2B3-5A0B-2807-A8B3E188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3738C7-82D3-AABE-0500-B31B2BF6F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482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5CF466-EEBB-AED1-23E3-16D501662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A82EA9-2B29-24DB-3902-816F033A4C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08680-A3B1-A1C9-1FBB-CBA3A1781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BA250AD-5218-27F1-9E6A-9F3622E64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AD1F2-A394-884B-A6A1-4F5352AC711D}" type="datetimeFigureOut">
              <a:rPr lang="it-IT" smtClean="0"/>
              <a:t>15/11/23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74AD933-06F4-3C23-3A7D-5EAE771ED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355F25D-4A42-FBC0-A3B1-EC565CFAA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07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602CA4-3B44-589C-A18E-591953B17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810E082-0AF4-F406-5624-6E08B0F81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755BB56-07CD-B367-E2DE-32A104D087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0975A1E-29A0-57AD-348D-56A5DCF712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E29B7B5-E439-C406-23DD-7BAC493CDA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711ADC9-F236-D7A9-1F51-57C0AFC8C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AD1F2-A394-884B-A6A1-4F5352AC711D}" type="datetimeFigureOut">
              <a:rPr lang="it-IT" smtClean="0"/>
              <a:t>15/11/23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687BC26-69A1-29AA-4DE5-033A83B0B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A22EE5E-9DEA-B16B-C513-D3E720A19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00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05C24B-F341-29FC-A443-FF01DF945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66A1938-1738-AEC4-4E70-32338C21B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AD1F2-A394-884B-A6A1-4F5352AC711D}" type="datetimeFigureOut">
              <a:rPr lang="it-IT" smtClean="0"/>
              <a:t>15/11/23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ED64BE6-3BB9-A43D-6D7B-73170542C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C5E5701-CF95-4CB0-3320-6898FD6F1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00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4E3BB0F-DC04-A309-AB62-DEB62B75C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AD1F2-A394-884B-A6A1-4F5352AC711D}" type="datetimeFigureOut">
              <a:rPr lang="it-IT" smtClean="0"/>
              <a:t>15/11/23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E0C691E-D7F0-D691-8233-7A258BB8B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B54EED5-9C59-C8F0-EAA5-BD64D74AD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284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1EDC05-56D3-BB3C-0AE4-C8A38C52A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6DC108-930E-2890-15A1-69C56B41A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7B98F13-6ACB-CB97-B99C-9D95F85898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7FF517A-DE24-2DCA-EA30-6A0E11F83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AD1F2-A394-884B-A6A1-4F5352AC711D}" type="datetimeFigureOut">
              <a:rPr lang="it-IT" smtClean="0"/>
              <a:t>15/11/23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7EBA24F-D06E-C55A-F2D5-EC8604C6A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ABD85AF-1923-FEC3-A067-7ACE77B80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674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B78813-4E1E-C81C-8508-DA68613EE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A14401B-6184-4777-04C0-BC63E2B707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D63796A-F52F-A2F4-6373-8BD8392002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8E71AB2-5485-71F3-B182-AFCCD2586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AD1F2-A394-884B-A6A1-4F5352AC711D}" type="datetimeFigureOut">
              <a:rPr lang="it-IT" smtClean="0"/>
              <a:t>15/11/23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74D3FB9-F9CA-0EE3-C362-055ECCE7B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0E5908B-D521-515F-0CF4-C68F0293E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0361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C077B16-CB5F-D8D0-8A74-1FCF8C0DB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101CAAD-B2F5-CEB6-C735-3CAFA6494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22B0865-97EB-3DC5-644D-8C5BE95C52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AD1F2-A394-884B-A6A1-4F5352AC711D}" type="datetimeFigureOut">
              <a:rPr lang="it-IT" smtClean="0"/>
              <a:t>15/11/23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365ACF6-E6DC-779D-A298-225804C573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5ED1062-3E44-F2FE-553C-3EB3799C0E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8157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encedirect.com/science/article/pii/S2215039018300444" TargetMode="External"/><Relationship Id="rId2" Type="http://schemas.openxmlformats.org/officeDocument/2006/relationships/hyperlink" Target="https://journals.plos.org/plosone/article?id=10.1371/journal.pone.0221933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cqpweb.lancs.ac.uk/" TargetMode="External"/><Relationship Id="rId4" Type="http://schemas.openxmlformats.org/officeDocument/2006/relationships/hyperlink" Target="https://kiparla.it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Laboratorio di Psicologia del Linguaggio e della Comunicazione"/>
          <p:cNvSpPr txBox="1">
            <a:spLocks noGrp="1"/>
          </p:cNvSpPr>
          <p:nvPr>
            <p:ph type="body" idx="1"/>
          </p:nvPr>
        </p:nvSpPr>
        <p:spPr/>
        <p:txBody>
          <a:bodyPr anchor="b">
            <a:normAutofit/>
          </a:bodyPr>
          <a:lstStyle>
            <a:lvl1pPr defTabSz="2365188">
              <a:defRPr sz="11252" spc="-225"/>
            </a:lvl1pPr>
          </a:lstStyle>
          <a:p>
            <a:pPr>
              <a:spcAft>
                <a:spcPts val="600"/>
              </a:spcAft>
            </a:pPr>
            <a:r>
              <a:rPr lang="it-IT" sz="13800" dirty="0">
                <a:solidFill>
                  <a:schemeClr val="tx1"/>
                </a:solidFill>
              </a:rPr>
              <a:t>Laboratorio di Psicologia del Linguaggio e della Comunicazione</a:t>
            </a:r>
          </a:p>
        </p:txBody>
      </p:sp>
      <p:sp>
        <p:nvSpPr>
          <p:cNvPr id="153" name="Dai processi della conoscenza alla comunicazione della certezza/incertezza"/>
          <p:cNvSpPr txBox="1">
            <a:spLocks noGrp="1"/>
          </p:cNvSpPr>
          <p:nvPr>
            <p:ph type="body" sz="quarter" idx="21"/>
          </p:nvPr>
        </p:nvSpPr>
        <p:spPr>
          <a:xfrm>
            <a:off x="1206500" y="8262180"/>
            <a:ext cx="21971000" cy="270986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it-IT" dirty="0"/>
          </a:p>
          <a:p>
            <a:pPr>
              <a:spcAft>
                <a:spcPts val="600"/>
              </a:spcAft>
            </a:pPr>
            <a:r>
              <a:rPr i="1" dirty="0"/>
              <a:t>Dai </a:t>
            </a:r>
            <a:r>
              <a:rPr i="1" dirty="0" err="1"/>
              <a:t>processi</a:t>
            </a:r>
            <a:r>
              <a:rPr i="1" dirty="0"/>
              <a:t> </a:t>
            </a:r>
            <a:r>
              <a:rPr i="1" dirty="0" err="1"/>
              <a:t>della</a:t>
            </a:r>
            <a:r>
              <a:rPr i="1" dirty="0"/>
              <a:t> </a:t>
            </a:r>
            <a:r>
              <a:rPr i="1" dirty="0" err="1"/>
              <a:t>conoscenza</a:t>
            </a:r>
            <a:r>
              <a:rPr i="1" dirty="0"/>
              <a:t> </a:t>
            </a:r>
            <a:r>
              <a:rPr i="1" dirty="0" err="1"/>
              <a:t>alla</a:t>
            </a:r>
            <a:r>
              <a:rPr i="1" dirty="0"/>
              <a:t> </a:t>
            </a:r>
            <a:r>
              <a:rPr i="1" dirty="0" err="1"/>
              <a:t>comunicazione</a:t>
            </a:r>
            <a:r>
              <a:rPr i="1" dirty="0"/>
              <a:t> </a:t>
            </a:r>
            <a:r>
              <a:rPr i="1" dirty="0" err="1"/>
              <a:t>della</a:t>
            </a:r>
            <a:r>
              <a:rPr i="1" dirty="0"/>
              <a:t> </a:t>
            </a:r>
            <a:r>
              <a:rPr i="1" dirty="0" err="1"/>
              <a:t>certezza</a:t>
            </a:r>
            <a:r>
              <a:rPr i="1" dirty="0"/>
              <a:t>/</a:t>
            </a:r>
            <a:r>
              <a:rPr i="1" dirty="0" err="1"/>
              <a:t>incertezza</a:t>
            </a:r>
            <a:endParaRPr i="1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>
            <a:extLst>
              <a:ext uri="{FF2B5EF4-FFF2-40B4-BE49-F238E27FC236}">
                <a16:creationId xmlns:a16="http://schemas.microsoft.com/office/drawing/2014/main" id="{C928661A-EF1D-A1E0-6F35-749F5B1C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Date lezioni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AE77B5F0-6912-4503-F53B-DCBC89DD90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16 Novembre 10-14</a:t>
            </a:r>
          </a:p>
          <a:p>
            <a:pPr marL="0" indent="0">
              <a:buNone/>
            </a:pPr>
            <a:r>
              <a:rPr lang="it-IT" dirty="0"/>
              <a:t>17 Novembre 10-14</a:t>
            </a:r>
          </a:p>
          <a:p>
            <a:pPr marL="0" indent="0">
              <a:buNone/>
            </a:pPr>
            <a:r>
              <a:rPr lang="it-IT" dirty="0"/>
              <a:t>23 Novembre 10-14</a:t>
            </a:r>
          </a:p>
          <a:p>
            <a:pPr marL="0" indent="0">
              <a:buNone/>
            </a:pPr>
            <a:r>
              <a:rPr lang="it-IT" dirty="0"/>
              <a:t>24 Novembre 10-14</a:t>
            </a:r>
          </a:p>
          <a:p>
            <a:pPr marL="0" indent="0">
              <a:buNone/>
            </a:pPr>
            <a:r>
              <a:rPr lang="it-IT" dirty="0"/>
              <a:t>30 Novembre 10-14</a:t>
            </a:r>
          </a:p>
        </p:txBody>
      </p:sp>
    </p:spTree>
    <p:extLst>
      <p:ext uri="{BB962C8B-B14F-4D97-AF65-F5344CB8AC3E}">
        <p14:creationId xmlns:p14="http://schemas.microsoft.com/office/powerpoint/2010/main" val="22127273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Immagine" descr="Immagin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8" y="166499"/>
            <a:ext cx="23898225" cy="13383002"/>
          </a:xfrm>
          <a:prstGeom prst="rect">
            <a:avLst/>
          </a:prstGeom>
          <a:noFill/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4" name="Rectangle 163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384000" cy="13716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6" name="Rectangle 165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377904" cy="13716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820168" y="2820164"/>
            <a:ext cx="13716000" cy="8075672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820170" y="2840438"/>
            <a:ext cx="13715998" cy="807567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35846" y="7176170"/>
            <a:ext cx="5003958" cy="8075682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4" name="Freeform: Shape 173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1003474" y="1939436"/>
            <a:ext cx="7800714" cy="8357916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820186" y="2799886"/>
            <a:ext cx="13716006" cy="807567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Lavori di gruppo"/>
          <p:cNvSpPr txBox="1">
            <a:spLocks noGrp="1"/>
          </p:cNvSpPr>
          <p:nvPr>
            <p:ph type="title"/>
          </p:nvPr>
        </p:nvSpPr>
        <p:spPr>
          <a:xfrm>
            <a:off x="933444" y="1173710"/>
            <a:ext cx="6402732" cy="67749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/>
            <a:r>
              <a:rPr lang="en-US" sz="8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Possibili temi per lavori di gruppo</a:t>
            </a:r>
          </a:p>
        </p:txBody>
      </p:sp>
      <p:sp>
        <p:nvSpPr>
          <p:cNvPr id="159" name="la comunicazione biomedica scientifica vs divulgativa: come cambia - in termini di certezza e incertezza - il modo di comunicare la scienza (es. il caso COVID-19) quando a parlarne sono gli scienziati, nell’ambito della comunità scientifica (articoli sci"/>
          <p:cNvSpPr txBox="1">
            <a:spLocks noGrp="1"/>
          </p:cNvSpPr>
          <p:nvPr>
            <p:ph type="body" idx="1"/>
          </p:nvPr>
        </p:nvSpPr>
        <p:spPr>
          <a:xfrm>
            <a:off x="9620518" y="1298960"/>
            <a:ext cx="13110694" cy="110920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indent="0" defTabSz="914400">
              <a:spcBef>
                <a:spcPts val="2900"/>
              </a:spcBef>
              <a:buSzTx/>
              <a:buNone/>
              <a:defRPr sz="3168"/>
            </a:pPr>
            <a:endParaRPr lang="en-US" sz="2800" dirty="0"/>
          </a:p>
          <a:p>
            <a:pPr marL="0" indent="0" defTabSz="914400">
              <a:spcBef>
                <a:spcPts val="2900"/>
              </a:spcBef>
              <a:buSzTx/>
              <a:buNone/>
              <a:defRPr sz="3168"/>
            </a:pPr>
            <a:r>
              <a:rPr lang="en-US" sz="2800" dirty="0"/>
              <a:t>La </a:t>
            </a:r>
            <a:r>
              <a:rPr lang="en-US" sz="2800" i="1" dirty="0" err="1"/>
              <a:t>comunicazione</a:t>
            </a:r>
            <a:r>
              <a:rPr lang="en-US" sz="2800" i="1" dirty="0"/>
              <a:t> </a:t>
            </a:r>
            <a:r>
              <a:rPr lang="en-US" sz="2800" i="1" dirty="0" err="1"/>
              <a:t>biomedica</a:t>
            </a:r>
            <a:r>
              <a:rPr lang="en-US" sz="2800" i="1" dirty="0"/>
              <a:t> </a:t>
            </a:r>
            <a:r>
              <a:rPr lang="en-US" sz="2800" i="1" dirty="0" err="1"/>
              <a:t>scientifica</a:t>
            </a:r>
            <a:r>
              <a:rPr lang="en-US" sz="2800" i="1" dirty="0"/>
              <a:t> vs </a:t>
            </a:r>
            <a:r>
              <a:rPr lang="en-US" sz="2800" i="1" dirty="0" err="1"/>
              <a:t>divulgativa</a:t>
            </a:r>
            <a:r>
              <a:rPr lang="en-US" sz="2800" dirty="0"/>
              <a:t>: come cambia - in termini di </a:t>
            </a:r>
            <a:r>
              <a:rPr lang="en-US" sz="2800" dirty="0" err="1"/>
              <a:t>certezza</a:t>
            </a:r>
            <a:r>
              <a:rPr lang="en-US" sz="2800" dirty="0"/>
              <a:t> e </a:t>
            </a:r>
            <a:r>
              <a:rPr lang="en-US" sz="2800" dirty="0" err="1"/>
              <a:t>incertezza</a:t>
            </a:r>
            <a:r>
              <a:rPr lang="en-US" sz="2800" dirty="0"/>
              <a:t> - il modo di </a:t>
            </a:r>
            <a:r>
              <a:rPr lang="en-US" sz="2800" dirty="0" err="1"/>
              <a:t>comunicare</a:t>
            </a:r>
            <a:r>
              <a:rPr lang="en-US" sz="2800" dirty="0"/>
              <a:t> la </a:t>
            </a:r>
            <a:r>
              <a:rPr lang="en-US" sz="2800" dirty="0" err="1"/>
              <a:t>scienza</a:t>
            </a:r>
            <a:r>
              <a:rPr lang="en-US" sz="2800" dirty="0"/>
              <a:t> (es. il </a:t>
            </a:r>
            <a:r>
              <a:rPr lang="en-US" sz="2800" dirty="0" err="1"/>
              <a:t>caso</a:t>
            </a:r>
            <a:r>
              <a:rPr lang="en-US" sz="2800" dirty="0"/>
              <a:t> COVID-19) </a:t>
            </a:r>
            <a:r>
              <a:rPr lang="en-US" sz="2800" dirty="0" err="1"/>
              <a:t>quando</a:t>
            </a:r>
            <a:r>
              <a:rPr lang="en-US" sz="2800" dirty="0"/>
              <a:t> a </a:t>
            </a:r>
            <a:r>
              <a:rPr lang="en-US" sz="2800" dirty="0" err="1"/>
              <a:t>parlarne</a:t>
            </a:r>
            <a:r>
              <a:rPr lang="en-US" sz="2800" dirty="0"/>
              <a:t> </a:t>
            </a:r>
            <a:r>
              <a:rPr lang="en-US" sz="2800" dirty="0" err="1"/>
              <a:t>sono</a:t>
            </a:r>
            <a:r>
              <a:rPr lang="en-US" sz="2800" dirty="0"/>
              <a:t> </a:t>
            </a:r>
            <a:r>
              <a:rPr lang="en-US" sz="2800" dirty="0" err="1"/>
              <a:t>gli</a:t>
            </a:r>
            <a:r>
              <a:rPr lang="en-US" sz="2800" dirty="0"/>
              <a:t> </a:t>
            </a:r>
            <a:r>
              <a:rPr lang="en-US" sz="2800" dirty="0" err="1"/>
              <a:t>scienziati</a:t>
            </a:r>
            <a:r>
              <a:rPr lang="en-US" sz="2800" dirty="0"/>
              <a:t>, </a:t>
            </a:r>
            <a:r>
              <a:rPr lang="en-US" sz="2800" dirty="0" err="1"/>
              <a:t>nell’ambito</a:t>
            </a:r>
            <a:r>
              <a:rPr lang="en-US" sz="2800" dirty="0"/>
              <a:t> </a:t>
            </a:r>
            <a:r>
              <a:rPr lang="en-US" sz="2800" dirty="0" err="1"/>
              <a:t>della</a:t>
            </a:r>
            <a:r>
              <a:rPr lang="en-US" sz="2800" dirty="0"/>
              <a:t> </a:t>
            </a:r>
            <a:r>
              <a:rPr lang="en-US" sz="2800" dirty="0" err="1"/>
              <a:t>comunità</a:t>
            </a:r>
            <a:r>
              <a:rPr lang="en-US" sz="2800" dirty="0"/>
              <a:t> </a:t>
            </a:r>
            <a:r>
              <a:rPr lang="en-US" sz="2800" dirty="0" err="1"/>
              <a:t>scientifica</a:t>
            </a:r>
            <a:r>
              <a:rPr lang="en-US" sz="2800" dirty="0"/>
              <a:t> (</a:t>
            </a:r>
            <a:r>
              <a:rPr lang="en-US" sz="2800" dirty="0" err="1"/>
              <a:t>articoli</a:t>
            </a:r>
            <a:r>
              <a:rPr lang="en-US" sz="2800" dirty="0"/>
              <a:t> </a:t>
            </a:r>
            <a:r>
              <a:rPr lang="en-US" sz="2800" dirty="0" err="1"/>
              <a:t>scientifici</a:t>
            </a:r>
            <a:r>
              <a:rPr lang="en-US" sz="2800" dirty="0"/>
              <a:t>), o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giornalisti</a:t>
            </a:r>
            <a:r>
              <a:rPr lang="en-US" sz="2800" dirty="0"/>
              <a:t> </a:t>
            </a:r>
            <a:r>
              <a:rPr lang="en-US" sz="2800" dirty="0" err="1"/>
              <a:t>scientifici</a:t>
            </a:r>
            <a:r>
              <a:rPr lang="en-US" sz="2800" dirty="0"/>
              <a:t> (</a:t>
            </a:r>
            <a:r>
              <a:rPr lang="en-US" sz="2800" dirty="0" err="1"/>
              <a:t>articoli</a:t>
            </a:r>
            <a:r>
              <a:rPr lang="en-US" sz="2800" dirty="0"/>
              <a:t> </a:t>
            </a:r>
            <a:r>
              <a:rPr lang="en-US" sz="2800" dirty="0" err="1"/>
              <a:t>divulgativi</a:t>
            </a:r>
            <a:r>
              <a:rPr lang="en-US" sz="2800" dirty="0"/>
              <a:t>) e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medici</a:t>
            </a:r>
            <a:r>
              <a:rPr lang="en-US" sz="2800" dirty="0"/>
              <a:t>/</a:t>
            </a:r>
            <a:r>
              <a:rPr lang="en-US" sz="2800" dirty="0" err="1"/>
              <a:t>scienziati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fanno</a:t>
            </a:r>
            <a:r>
              <a:rPr lang="en-US" sz="2800" dirty="0"/>
              <a:t> </a:t>
            </a:r>
            <a:r>
              <a:rPr lang="en-US" sz="2800" dirty="0" err="1"/>
              <a:t>divulgazione</a:t>
            </a:r>
            <a:r>
              <a:rPr lang="en-US" sz="2800" dirty="0"/>
              <a:t>, </a:t>
            </a:r>
            <a:r>
              <a:rPr lang="en-US" sz="2800" dirty="0" err="1"/>
              <a:t>rivolgendosi</a:t>
            </a:r>
            <a:r>
              <a:rPr lang="en-US" sz="2800" dirty="0"/>
              <a:t> ai non-</a:t>
            </a:r>
            <a:r>
              <a:rPr lang="en-US" sz="2800" dirty="0" err="1"/>
              <a:t>esperti</a:t>
            </a:r>
            <a:r>
              <a:rPr lang="en-US" sz="2800" dirty="0"/>
              <a:t> (le </a:t>
            </a:r>
            <a:r>
              <a:rPr lang="en-US" sz="2800" dirty="0" err="1"/>
              <a:t>mascherine</a:t>
            </a:r>
            <a:r>
              <a:rPr lang="en-US" sz="2800" dirty="0"/>
              <a:t>, il </a:t>
            </a:r>
            <a:r>
              <a:rPr lang="en-US" sz="2800" dirty="0" err="1"/>
              <a:t>vaccino</a:t>
            </a:r>
            <a:r>
              <a:rPr lang="en-US" sz="2800" dirty="0"/>
              <a:t>, la </a:t>
            </a:r>
            <a:r>
              <a:rPr lang="en-US" sz="2800" dirty="0" err="1"/>
              <a:t>diffusione</a:t>
            </a:r>
            <a:r>
              <a:rPr lang="en-US" sz="2800" dirty="0"/>
              <a:t>,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contagi</a:t>
            </a:r>
            <a:r>
              <a:rPr lang="en-US" sz="2800" dirty="0"/>
              <a:t> etc.). </a:t>
            </a:r>
            <a:r>
              <a:rPr lang="en-US" sz="2800" dirty="0" err="1"/>
              <a:t>Analisi</a:t>
            </a:r>
            <a:r>
              <a:rPr lang="en-US" sz="2800" dirty="0"/>
              <a:t> </a:t>
            </a:r>
            <a:r>
              <a:rPr lang="en-US" sz="2800" dirty="0" err="1"/>
              <a:t>comparativa</a:t>
            </a:r>
            <a:r>
              <a:rPr lang="en-US" sz="2800" dirty="0"/>
              <a:t> di </a:t>
            </a:r>
            <a:r>
              <a:rPr lang="en-US" sz="2800" dirty="0" err="1"/>
              <a:t>articoli</a:t>
            </a:r>
            <a:r>
              <a:rPr lang="en-US" sz="2800" dirty="0"/>
              <a:t> (</a:t>
            </a:r>
            <a:r>
              <a:rPr lang="en-US" sz="2800" dirty="0" err="1"/>
              <a:t>selezione</a:t>
            </a:r>
            <a:r>
              <a:rPr lang="en-US" sz="2800" dirty="0"/>
              <a:t> </a:t>
            </a:r>
            <a:r>
              <a:rPr lang="en-US" sz="2800" dirty="0" err="1"/>
              <a:t>dei</a:t>
            </a:r>
            <a:r>
              <a:rPr lang="en-US" sz="2800" dirty="0"/>
              <a:t> corpora, </a:t>
            </a:r>
            <a:r>
              <a:rPr lang="en-US" sz="2800" dirty="0" err="1"/>
              <a:t>scelta</a:t>
            </a:r>
            <a:r>
              <a:rPr lang="en-US" sz="2800" dirty="0"/>
              <a:t> del </a:t>
            </a:r>
            <a:r>
              <a:rPr lang="en-US" sz="2800" dirty="0" err="1"/>
              <a:t>tipo</a:t>
            </a:r>
            <a:r>
              <a:rPr lang="en-US" sz="2800" dirty="0"/>
              <a:t> di </a:t>
            </a:r>
            <a:r>
              <a:rPr lang="en-US" sz="2800" dirty="0" err="1"/>
              <a:t>analisi</a:t>
            </a:r>
            <a:r>
              <a:rPr lang="en-US" sz="2800" dirty="0"/>
              <a:t> da </a:t>
            </a:r>
            <a:r>
              <a:rPr lang="en-US" sz="2800" dirty="0" err="1"/>
              <a:t>effettuare</a:t>
            </a:r>
            <a:r>
              <a:rPr lang="en-US" sz="2800" dirty="0"/>
              <a:t>, </a:t>
            </a:r>
            <a:r>
              <a:rPr lang="en-US" sz="2800" dirty="0" err="1"/>
              <a:t>risultati</a:t>
            </a:r>
            <a:r>
              <a:rPr lang="en-US" sz="2800" dirty="0"/>
              <a:t>). </a:t>
            </a:r>
            <a:r>
              <a:rPr lang="en-US" sz="2800" dirty="0" err="1"/>
              <a:t>Cfr</a:t>
            </a:r>
            <a:r>
              <a:rPr lang="en-US" sz="2800" dirty="0"/>
              <a:t>. </a:t>
            </a:r>
            <a:r>
              <a:rPr lang="en-US" sz="2800" dirty="0" err="1"/>
              <a:t>Bongelli</a:t>
            </a:r>
            <a:r>
              <a:rPr lang="en-US" sz="2800" dirty="0"/>
              <a:t> et al. 2019 </a:t>
            </a:r>
            <a:r>
              <a:rPr lang="en-US" sz="2800" u="sng" dirty="0">
                <a:hlinkClick r:id="rId2"/>
              </a:rPr>
              <a:t>https://journals.plos.org/plosone/article?id=10.1371/journal.pone.0221933</a:t>
            </a:r>
          </a:p>
          <a:p>
            <a:pPr marL="0" indent="0" defTabSz="914400">
              <a:spcBef>
                <a:spcPts val="2900"/>
              </a:spcBef>
              <a:buSzPct val="100000"/>
              <a:buNone/>
              <a:defRPr sz="3168"/>
            </a:pPr>
            <a:r>
              <a:rPr lang="en-US" sz="2800" dirty="0"/>
              <a:t>La </a:t>
            </a:r>
            <a:r>
              <a:rPr lang="en-US" sz="2800" dirty="0" err="1"/>
              <a:t>relazione</a:t>
            </a:r>
            <a:r>
              <a:rPr lang="en-US" sz="2800" dirty="0"/>
              <a:t> </a:t>
            </a:r>
            <a:r>
              <a:rPr lang="en-US" sz="2800" dirty="0" err="1"/>
              <a:t>tra</a:t>
            </a:r>
            <a:r>
              <a:rPr lang="en-US" sz="2800" dirty="0"/>
              <a:t> </a:t>
            </a:r>
            <a:r>
              <a:rPr lang="en-US" sz="2800" i="1" dirty="0" err="1"/>
              <a:t>certezza</a:t>
            </a:r>
            <a:r>
              <a:rPr lang="en-US" sz="2800" i="1" dirty="0"/>
              <a:t> e </a:t>
            </a:r>
            <a:r>
              <a:rPr lang="en-US" sz="2800" i="1" dirty="0" err="1"/>
              <a:t>incertezza</a:t>
            </a:r>
            <a:r>
              <a:rPr lang="en-US" sz="2800" i="1" dirty="0"/>
              <a:t> </a:t>
            </a:r>
            <a:r>
              <a:rPr lang="en-US" sz="2800" i="1" dirty="0" err="1"/>
              <a:t>comunicata</a:t>
            </a:r>
            <a:r>
              <a:rPr lang="en-US" sz="2800" i="1" dirty="0"/>
              <a:t> e </a:t>
            </a:r>
            <a:r>
              <a:rPr lang="en-US" sz="2800" i="1" dirty="0" err="1"/>
              <a:t>gli</a:t>
            </a:r>
            <a:r>
              <a:rPr lang="en-US" sz="2800" i="1" dirty="0"/>
              <a:t> </a:t>
            </a:r>
            <a:r>
              <a:rPr lang="en-US" sz="2800" i="1" dirty="0" err="1"/>
              <a:t>effetti</a:t>
            </a:r>
            <a:r>
              <a:rPr lang="en-US" sz="2800" i="1" dirty="0"/>
              <a:t> </a:t>
            </a:r>
            <a:r>
              <a:rPr lang="en-US" sz="2800" i="1" dirty="0" err="1"/>
              <a:t>perlocutori</a:t>
            </a:r>
            <a:r>
              <a:rPr lang="en-US" sz="2800" dirty="0"/>
              <a:t>. </a:t>
            </a:r>
            <a:r>
              <a:rPr lang="en-US" sz="2800" dirty="0" err="1"/>
              <a:t>Costruzione</a:t>
            </a:r>
            <a:r>
              <a:rPr lang="en-US" sz="2800" dirty="0"/>
              <a:t> di un </a:t>
            </a:r>
            <a:r>
              <a:rPr lang="en-US" sz="2800" dirty="0" err="1"/>
              <a:t>questionario</a:t>
            </a:r>
            <a:r>
              <a:rPr lang="en-US" sz="2800" dirty="0"/>
              <a:t> in cui </a:t>
            </a:r>
            <a:r>
              <a:rPr lang="en-US" sz="2800" dirty="0" err="1"/>
              <a:t>si</a:t>
            </a:r>
            <a:r>
              <a:rPr lang="en-US" sz="2800" dirty="0"/>
              <a:t> </a:t>
            </a:r>
            <a:r>
              <a:rPr lang="en-US" sz="2800" dirty="0" err="1"/>
              <a:t>fanno</a:t>
            </a:r>
            <a:r>
              <a:rPr lang="en-US" sz="2800" dirty="0"/>
              <a:t> </a:t>
            </a:r>
            <a:r>
              <a:rPr lang="en-US" sz="2800" dirty="0" err="1"/>
              <a:t>valutare</a:t>
            </a:r>
            <a:r>
              <a:rPr lang="en-US" sz="2800" dirty="0"/>
              <a:t> in termini di </a:t>
            </a:r>
            <a:r>
              <a:rPr lang="en-US" sz="2800" dirty="0" err="1"/>
              <a:t>certezza</a:t>
            </a:r>
            <a:r>
              <a:rPr lang="en-US" sz="2800" dirty="0"/>
              <a:t>/</a:t>
            </a:r>
            <a:r>
              <a:rPr lang="en-US" sz="2800" dirty="0" err="1"/>
              <a:t>incertezza</a:t>
            </a:r>
            <a:r>
              <a:rPr lang="en-US" sz="2800" dirty="0"/>
              <a:t> a un </a:t>
            </a:r>
            <a:r>
              <a:rPr lang="en-US" sz="2800" dirty="0" err="1"/>
              <a:t>campione</a:t>
            </a:r>
            <a:r>
              <a:rPr lang="en-US" sz="2800" dirty="0"/>
              <a:t> di </a:t>
            </a:r>
            <a:r>
              <a:rPr lang="en-US" sz="2800" dirty="0" err="1"/>
              <a:t>soggetti</a:t>
            </a:r>
            <a:r>
              <a:rPr lang="en-US" sz="2800" dirty="0"/>
              <a:t> </a:t>
            </a:r>
            <a:r>
              <a:rPr lang="en-US" sz="2800" dirty="0" err="1"/>
              <a:t>una</a:t>
            </a:r>
            <a:r>
              <a:rPr lang="en-US" sz="2800" dirty="0"/>
              <a:t> </a:t>
            </a:r>
            <a:r>
              <a:rPr lang="en-US" sz="2800" dirty="0" err="1"/>
              <a:t>serie</a:t>
            </a:r>
            <a:r>
              <a:rPr lang="en-US" sz="2800" dirty="0"/>
              <a:t> di </a:t>
            </a:r>
            <a:r>
              <a:rPr lang="en-US" sz="2800" dirty="0" err="1"/>
              <a:t>affermazioni</a:t>
            </a:r>
            <a:r>
              <a:rPr lang="en-US" sz="2800" dirty="0"/>
              <a:t>/un breve testo, </a:t>
            </a:r>
            <a:r>
              <a:rPr lang="en-US" sz="2800" dirty="0" err="1"/>
              <a:t>chiedendo</a:t>
            </a:r>
            <a:r>
              <a:rPr lang="en-US" sz="2800" dirty="0"/>
              <a:t> poi se e </a:t>
            </a:r>
            <a:r>
              <a:rPr lang="en-US" sz="2800" dirty="0" err="1"/>
              <a:t>quali</a:t>
            </a:r>
            <a:r>
              <a:rPr lang="en-US" sz="2800" dirty="0"/>
              <a:t> </a:t>
            </a:r>
            <a:r>
              <a:rPr lang="en-US" sz="2800" dirty="0" err="1"/>
              <a:t>azioni</a:t>
            </a:r>
            <a:r>
              <a:rPr lang="en-US" sz="2800" dirty="0"/>
              <a:t> </a:t>
            </a:r>
            <a:r>
              <a:rPr lang="en-US" sz="2800" dirty="0" err="1"/>
              <a:t>metterebbero</a:t>
            </a:r>
            <a:r>
              <a:rPr lang="en-US" sz="2800" dirty="0"/>
              <a:t> in </a:t>
            </a:r>
            <a:r>
              <a:rPr lang="en-US" sz="2800" dirty="0" err="1"/>
              <a:t>atto</a:t>
            </a:r>
            <a:r>
              <a:rPr lang="en-US" sz="2800" dirty="0"/>
              <a:t> (</a:t>
            </a:r>
            <a:r>
              <a:rPr lang="en-US" sz="2800" dirty="0" err="1"/>
              <a:t>cfr</a:t>
            </a:r>
            <a:r>
              <a:rPr lang="en-US" sz="2800" dirty="0"/>
              <a:t>. </a:t>
            </a:r>
            <a:r>
              <a:rPr lang="en-US" sz="2800" dirty="0" err="1"/>
              <a:t>articolo</a:t>
            </a:r>
            <a:r>
              <a:rPr lang="en-US" sz="2800" dirty="0"/>
              <a:t> Poggi, </a:t>
            </a:r>
            <a:r>
              <a:rPr lang="en-US" sz="2800" dirty="0" err="1"/>
              <a:t>D’Errico</a:t>
            </a:r>
            <a:r>
              <a:rPr lang="en-US" sz="2800" dirty="0"/>
              <a:t>, </a:t>
            </a:r>
            <a:r>
              <a:rPr lang="en-US" sz="2800" dirty="0" err="1"/>
              <a:t>Vincze</a:t>
            </a:r>
            <a:r>
              <a:rPr lang="en-US" sz="2800" dirty="0"/>
              <a:t> </a:t>
            </a:r>
            <a:r>
              <a:rPr lang="en-US" sz="2800" dirty="0" err="1"/>
              <a:t>sul</a:t>
            </a:r>
            <a:r>
              <a:rPr lang="en-US" sz="2800" dirty="0"/>
              <a:t> </a:t>
            </a:r>
            <a:r>
              <a:rPr lang="en-US" sz="2800" dirty="0" err="1"/>
              <a:t>consumo</a:t>
            </a:r>
            <a:r>
              <a:rPr lang="en-US" sz="2800" dirty="0"/>
              <a:t> </a:t>
            </a:r>
            <a:r>
              <a:rPr lang="en-US" sz="2800" dirty="0" err="1"/>
              <a:t>delle</a:t>
            </a:r>
            <a:r>
              <a:rPr lang="en-US" sz="2800" dirty="0"/>
              <a:t> </a:t>
            </a:r>
            <a:r>
              <a:rPr lang="en-US" sz="2800" dirty="0" err="1"/>
              <a:t>uova</a:t>
            </a:r>
            <a:r>
              <a:rPr lang="en-US" sz="2800" dirty="0"/>
              <a:t> e il </a:t>
            </a:r>
            <a:r>
              <a:rPr lang="en-US" sz="2800" dirty="0" err="1"/>
              <a:t>colesterolo</a:t>
            </a:r>
            <a:r>
              <a:rPr lang="en-US" sz="2800" dirty="0"/>
              <a:t>: Uncertain Words, Uncertain Texts. Perception and Effects of Uncertainty in Biomedical Communication</a:t>
            </a:r>
          </a:p>
          <a:p>
            <a:pPr marL="0" indent="0" defTabSz="914400">
              <a:spcBef>
                <a:spcPts val="2900"/>
              </a:spcBef>
              <a:buSzPct val="100000"/>
              <a:buNone/>
              <a:defRPr sz="3168"/>
            </a:pPr>
            <a:r>
              <a:rPr lang="en-US" sz="2800" dirty="0"/>
              <a:t>Le </a:t>
            </a:r>
            <a:r>
              <a:rPr lang="en-US" sz="2800" i="1" dirty="0" err="1"/>
              <a:t>opinioni</a:t>
            </a:r>
            <a:r>
              <a:rPr lang="en-US" sz="2800" i="1" dirty="0"/>
              <a:t> </a:t>
            </a:r>
            <a:r>
              <a:rPr lang="en-US" sz="2800" i="1" dirty="0" err="1"/>
              <a:t>delle</a:t>
            </a:r>
            <a:r>
              <a:rPr lang="en-US" sz="2800" i="1" dirty="0"/>
              <a:t> </a:t>
            </a:r>
            <a:r>
              <a:rPr lang="en-US" sz="2800" i="1" dirty="0" err="1"/>
              <a:t>persone</a:t>
            </a:r>
            <a:r>
              <a:rPr lang="en-US" sz="2800" i="1" dirty="0"/>
              <a:t> </a:t>
            </a:r>
            <a:r>
              <a:rPr lang="en-US" sz="2800" i="1" dirty="0" err="1"/>
              <a:t>comuni</a:t>
            </a:r>
            <a:r>
              <a:rPr lang="en-US" sz="2800" i="1" dirty="0"/>
              <a:t> </a:t>
            </a:r>
            <a:r>
              <a:rPr lang="en-US" sz="2800" dirty="0"/>
              <a:t>rispetto ad </a:t>
            </a:r>
            <a:r>
              <a:rPr lang="en-US" sz="2800" dirty="0" err="1"/>
              <a:t>alcuni</a:t>
            </a:r>
            <a:r>
              <a:rPr lang="en-US" sz="2800" dirty="0"/>
              <a:t> </a:t>
            </a:r>
            <a:r>
              <a:rPr lang="en-US" sz="2800" dirty="0" err="1"/>
              <a:t>temi</a:t>
            </a:r>
            <a:r>
              <a:rPr lang="en-US" sz="2800" dirty="0"/>
              <a:t> di </a:t>
            </a:r>
            <a:r>
              <a:rPr lang="en-US" sz="2800" dirty="0" err="1"/>
              <a:t>attualità</a:t>
            </a:r>
            <a:r>
              <a:rPr lang="en-US" sz="2800" dirty="0"/>
              <a:t> (es., </a:t>
            </a:r>
            <a:r>
              <a:rPr lang="en-US" sz="2800" dirty="0" err="1"/>
              <a:t>legge</a:t>
            </a:r>
            <a:r>
              <a:rPr lang="en-US" sz="2800" dirty="0"/>
              <a:t> </a:t>
            </a:r>
            <a:r>
              <a:rPr lang="en-US" sz="2800" dirty="0" err="1"/>
              <a:t>sull’eutanasia</a:t>
            </a:r>
            <a:r>
              <a:rPr lang="en-US" sz="2800" dirty="0"/>
              <a:t>; </a:t>
            </a:r>
            <a:r>
              <a:rPr lang="en-US" sz="2800" dirty="0" err="1"/>
              <a:t>uso</a:t>
            </a:r>
            <a:r>
              <a:rPr lang="en-US" sz="2800" dirty="0"/>
              <a:t> </a:t>
            </a:r>
            <a:r>
              <a:rPr lang="en-US" sz="2800" dirty="0" err="1"/>
              <a:t>delle</a:t>
            </a:r>
            <a:r>
              <a:rPr lang="en-US" sz="2800" dirty="0"/>
              <a:t> </a:t>
            </a:r>
            <a:r>
              <a:rPr lang="en-US" sz="2800" dirty="0" err="1"/>
              <a:t>vitamine</a:t>
            </a:r>
            <a:r>
              <a:rPr lang="en-US" sz="2800" dirty="0"/>
              <a:t>; </a:t>
            </a:r>
            <a:r>
              <a:rPr lang="en-US" sz="2800" dirty="0" err="1"/>
              <a:t>diete</a:t>
            </a:r>
            <a:r>
              <a:rPr lang="en-US" sz="2800" dirty="0"/>
              <a:t>; </a:t>
            </a:r>
            <a:r>
              <a:rPr lang="en-US" sz="2800" dirty="0" err="1"/>
              <a:t>esercizio</a:t>
            </a:r>
            <a:r>
              <a:rPr lang="en-US" sz="2800" dirty="0"/>
              <a:t> </a:t>
            </a:r>
            <a:r>
              <a:rPr lang="en-US" sz="2800" dirty="0" err="1"/>
              <a:t>fisico</a:t>
            </a:r>
            <a:r>
              <a:rPr lang="en-US" sz="2800" dirty="0"/>
              <a:t>…). </a:t>
            </a:r>
            <a:r>
              <a:rPr lang="en-US" sz="2800" dirty="0" err="1"/>
              <a:t>Lanciare</a:t>
            </a:r>
            <a:r>
              <a:rPr lang="en-US" sz="2800" dirty="0"/>
              <a:t> </a:t>
            </a:r>
            <a:r>
              <a:rPr lang="en-US" sz="2800" dirty="0" err="1"/>
              <a:t>una</a:t>
            </a:r>
            <a:r>
              <a:rPr lang="en-US" sz="2800" dirty="0"/>
              <a:t> </a:t>
            </a:r>
            <a:r>
              <a:rPr lang="en-US" sz="2800" dirty="0" err="1"/>
              <a:t>piccola</a:t>
            </a:r>
            <a:r>
              <a:rPr lang="en-US" sz="2800" dirty="0"/>
              <a:t> </a:t>
            </a:r>
            <a:r>
              <a:rPr lang="en-US" sz="2800" dirty="0" err="1"/>
              <a:t>indagine</a:t>
            </a:r>
            <a:r>
              <a:rPr lang="en-US" sz="2800" dirty="0"/>
              <a:t> (</a:t>
            </a:r>
            <a:r>
              <a:rPr lang="en-US" sz="2800" dirty="0" err="1"/>
              <a:t>tramite</a:t>
            </a:r>
            <a:r>
              <a:rPr lang="en-US" sz="2800" dirty="0"/>
              <a:t> social) e </a:t>
            </a:r>
            <a:r>
              <a:rPr lang="en-US" sz="2800" dirty="0" err="1"/>
              <a:t>porre</a:t>
            </a:r>
            <a:r>
              <a:rPr lang="en-US" sz="2800" dirty="0"/>
              <a:t> </a:t>
            </a:r>
            <a:r>
              <a:rPr lang="en-US" sz="2800" dirty="0" err="1"/>
              <a:t>domande</a:t>
            </a:r>
            <a:endParaRPr lang="en-US" sz="2800" dirty="0"/>
          </a:p>
          <a:p>
            <a:pPr marL="0" indent="0" defTabSz="914400">
              <a:spcBef>
                <a:spcPts val="2900"/>
              </a:spcBef>
              <a:buSzPct val="100000"/>
              <a:buNone/>
              <a:defRPr sz="3168"/>
            </a:pPr>
            <a:r>
              <a:rPr lang="en-US" sz="2800" dirty="0"/>
              <a:t>Le </a:t>
            </a:r>
            <a:r>
              <a:rPr lang="en-US" sz="2800" i="1" dirty="0" err="1"/>
              <a:t>domande</a:t>
            </a:r>
            <a:r>
              <a:rPr lang="en-US" sz="2800" i="1" dirty="0"/>
              <a:t> e epistemic stance.</a:t>
            </a:r>
            <a:r>
              <a:rPr lang="en-US" sz="2800" dirty="0"/>
              <a:t> </a:t>
            </a:r>
            <a:r>
              <a:rPr lang="en-US" sz="2800" dirty="0" err="1"/>
              <a:t>Raccolta</a:t>
            </a:r>
            <a:r>
              <a:rPr lang="en-US" sz="2800" dirty="0"/>
              <a:t> di un un corpus </a:t>
            </a:r>
            <a:r>
              <a:rPr lang="en-US" sz="2800" dirty="0" err="1"/>
              <a:t>uniforme</a:t>
            </a:r>
            <a:r>
              <a:rPr lang="en-US" sz="2800" dirty="0"/>
              <a:t> e </a:t>
            </a:r>
            <a:r>
              <a:rPr lang="en-US" sz="2800" dirty="0" err="1"/>
              <a:t>analisi</a:t>
            </a:r>
            <a:r>
              <a:rPr lang="en-US" sz="2800" dirty="0"/>
              <a:t> </a:t>
            </a:r>
            <a:r>
              <a:rPr lang="en-US" sz="2800" dirty="0" err="1"/>
              <a:t>delle</a:t>
            </a:r>
            <a:r>
              <a:rPr lang="en-US" sz="2800" dirty="0"/>
              <a:t> </a:t>
            </a:r>
            <a:r>
              <a:rPr lang="en-US" sz="2800" dirty="0" err="1"/>
              <a:t>posizioni</a:t>
            </a:r>
            <a:r>
              <a:rPr lang="en-US" sz="2800" dirty="0"/>
              <a:t> </a:t>
            </a:r>
            <a:r>
              <a:rPr lang="en-US" sz="2800" dirty="0" err="1"/>
              <a:t>epistemiche</a:t>
            </a:r>
            <a:r>
              <a:rPr lang="en-US" sz="2800" dirty="0"/>
              <a:t> </a:t>
            </a:r>
            <a:r>
              <a:rPr lang="en-US" sz="2800" dirty="0" err="1"/>
              <a:t>comunicate</a:t>
            </a:r>
            <a:r>
              <a:rPr lang="en-US" sz="2800" dirty="0"/>
              <a:t> </a:t>
            </a:r>
            <a:r>
              <a:rPr lang="en-US" sz="2800" dirty="0" err="1"/>
              <a:t>attraverso</a:t>
            </a:r>
            <a:r>
              <a:rPr lang="en-US" sz="2800" dirty="0"/>
              <a:t> il </a:t>
            </a:r>
            <a:r>
              <a:rPr lang="en-US" sz="2800" dirty="0" err="1"/>
              <a:t>loro</a:t>
            </a:r>
            <a:r>
              <a:rPr lang="en-US" sz="2800" dirty="0"/>
              <a:t> </a:t>
            </a:r>
            <a:r>
              <a:rPr lang="en-US" sz="2800" dirty="0" err="1"/>
              <a:t>impiego</a:t>
            </a:r>
            <a:r>
              <a:rPr lang="en-US" sz="2800" dirty="0"/>
              <a:t> (</a:t>
            </a:r>
            <a:r>
              <a:rPr lang="en-US" sz="2800" dirty="0" err="1"/>
              <a:t>noto</a:t>
            </a:r>
            <a:r>
              <a:rPr lang="en-US" sz="2800" dirty="0"/>
              <a:t>, </a:t>
            </a:r>
            <a:r>
              <a:rPr lang="en-US" sz="2800" dirty="0" err="1"/>
              <a:t>ignoto</a:t>
            </a:r>
            <a:r>
              <a:rPr lang="en-US" sz="2800" dirty="0"/>
              <a:t>, </a:t>
            </a:r>
            <a:r>
              <a:rPr lang="en-US" sz="2800" dirty="0" err="1"/>
              <a:t>creduto</a:t>
            </a:r>
            <a:r>
              <a:rPr lang="en-US" sz="2800" dirty="0"/>
              <a:t>) (</a:t>
            </a:r>
            <a:r>
              <a:rPr lang="en-US" sz="2800" dirty="0" err="1"/>
              <a:t>Bongelli</a:t>
            </a:r>
            <a:r>
              <a:rPr lang="en-US" sz="2800" dirty="0"/>
              <a:t> et al. 2018).  </a:t>
            </a:r>
            <a:r>
              <a:rPr lang="en-US" sz="2800" u="sng" dirty="0">
                <a:hlinkClick r:id="rId3"/>
              </a:rPr>
              <a:t>https://www.sciencedirect.com/science/article/pii/S2215039018300444</a:t>
            </a:r>
            <a:r>
              <a:rPr lang="en-US" sz="2800" dirty="0"/>
              <a:t> </a:t>
            </a:r>
          </a:p>
          <a:p>
            <a:pPr marL="0" indent="0" defTabSz="914400">
              <a:spcBef>
                <a:spcPts val="2900"/>
              </a:spcBef>
              <a:buSzPct val="100000"/>
              <a:buNone/>
              <a:defRPr sz="3168"/>
            </a:pPr>
            <a:r>
              <a:rPr lang="en-US" sz="2800" dirty="0" err="1"/>
              <a:t>Raccolta</a:t>
            </a:r>
            <a:r>
              <a:rPr lang="en-US" sz="2800" dirty="0"/>
              <a:t> di </a:t>
            </a:r>
            <a:r>
              <a:rPr lang="en-US" sz="2800" dirty="0" err="1"/>
              <a:t>dati</a:t>
            </a:r>
            <a:r>
              <a:rPr lang="en-US" sz="2800" dirty="0"/>
              <a:t> da </a:t>
            </a:r>
            <a:r>
              <a:rPr lang="en-US" sz="2800" dirty="0" err="1"/>
              <a:t>analizzare</a:t>
            </a:r>
            <a:r>
              <a:rPr lang="en-US" sz="2800" dirty="0"/>
              <a:t> </a:t>
            </a:r>
            <a:r>
              <a:rPr lang="en-US" sz="2800" dirty="0" err="1"/>
              <a:t>tramite</a:t>
            </a:r>
            <a:r>
              <a:rPr lang="en-US" sz="2800" dirty="0"/>
              <a:t> corpora </a:t>
            </a:r>
            <a:r>
              <a:rPr lang="en-US" sz="2800" dirty="0" err="1"/>
              <a:t>disponibile</a:t>
            </a:r>
            <a:r>
              <a:rPr lang="en-US" sz="2800" dirty="0"/>
              <a:t> online. Es. KIPARLA </a:t>
            </a:r>
            <a:r>
              <a:rPr lang="en-US" sz="2800" dirty="0">
                <a:hlinkClick r:id="rId4"/>
              </a:rPr>
              <a:t>https://kiparla.it</a:t>
            </a:r>
            <a:r>
              <a:rPr lang="en-US" sz="2800" dirty="0"/>
              <a:t> </a:t>
            </a:r>
            <a:r>
              <a:rPr lang="en-US" sz="2800" dirty="0" err="1"/>
              <a:t>oppure</a:t>
            </a:r>
            <a:r>
              <a:rPr lang="en-US" sz="2800" dirty="0"/>
              <a:t>  BNC 2014 </a:t>
            </a:r>
            <a:r>
              <a:rPr lang="en-US" sz="2800" dirty="0">
                <a:hlinkClick r:id="rId5"/>
              </a:rPr>
              <a:t>https://cqpweb.lancs.ac.uk</a:t>
            </a:r>
            <a:endParaRPr lang="en-US" sz="2800" dirty="0"/>
          </a:p>
          <a:p>
            <a:pPr marL="0" indent="-228600" defTabSz="914400">
              <a:spcBef>
                <a:spcPts val="2900"/>
              </a:spcBef>
              <a:buSzPct val="100000"/>
              <a:defRPr sz="3168"/>
            </a:pPr>
            <a:endParaRPr lang="en-US" sz="2500" dirty="0"/>
          </a:p>
          <a:p>
            <a:pPr marL="150876" indent="-228600" defTabSz="914400">
              <a:spcBef>
                <a:spcPts val="2900"/>
              </a:spcBef>
              <a:buSzPct val="100000"/>
              <a:defRPr sz="3168"/>
            </a:pPr>
            <a:endParaRPr lang="en-US" sz="2500" dirty="0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1" build="p" bldLvl="5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" name="Rectangle 192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384000" cy="13716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Lavori di gruppo"/>
          <p:cNvSpPr txBox="1">
            <a:spLocks noGrp="1"/>
          </p:cNvSpPr>
          <p:nvPr>
            <p:ph type="title"/>
          </p:nvPr>
        </p:nvSpPr>
        <p:spPr>
          <a:xfrm>
            <a:off x="2272794" y="1004040"/>
            <a:ext cx="10647430" cy="32859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sz="8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Stesura relazione</a:t>
            </a:r>
          </a:p>
        </p:txBody>
      </p:sp>
      <p:sp>
        <p:nvSpPr>
          <p:cNvPr id="163" name="Consegna elaborato scritto, circa 10000 caratteri (corrispondenti a circa 3 pagine) da cui si evinca chi ha fatto cosa.…"/>
          <p:cNvSpPr txBox="1">
            <a:spLocks noGrp="1"/>
          </p:cNvSpPr>
          <p:nvPr>
            <p:ph type="body" idx="1"/>
          </p:nvPr>
        </p:nvSpPr>
        <p:spPr>
          <a:xfrm>
            <a:off x="2272794" y="4811788"/>
            <a:ext cx="10647430" cy="84470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indent="0" defTabSz="914400">
              <a:spcBef>
                <a:spcPts val="3200"/>
              </a:spcBef>
              <a:buSzTx/>
              <a:buNone/>
              <a:defRPr sz="3456"/>
            </a:pPr>
            <a:r>
              <a:rPr lang="en-US" sz="2600" dirty="0" err="1"/>
              <a:t>Consegna</a:t>
            </a:r>
            <a:r>
              <a:rPr lang="en-US" sz="2600" dirty="0"/>
              <a:t> </a:t>
            </a:r>
            <a:r>
              <a:rPr lang="en-US" sz="2600" dirty="0" err="1"/>
              <a:t>elaborato</a:t>
            </a:r>
            <a:r>
              <a:rPr lang="en-US" sz="2600" dirty="0"/>
              <a:t> </a:t>
            </a:r>
            <a:r>
              <a:rPr lang="en-US" sz="2600" dirty="0" err="1"/>
              <a:t>scritto</a:t>
            </a:r>
            <a:r>
              <a:rPr lang="en-US" sz="2600" dirty="0"/>
              <a:t>, di circa </a:t>
            </a:r>
            <a:r>
              <a:rPr lang="en-US" sz="2600" b="1" dirty="0"/>
              <a:t>10000</a:t>
            </a:r>
            <a:r>
              <a:rPr lang="en-US" sz="2600" dirty="0"/>
              <a:t> </a:t>
            </a:r>
            <a:r>
              <a:rPr lang="en-US" sz="2600" dirty="0" err="1"/>
              <a:t>caratteri</a:t>
            </a:r>
            <a:r>
              <a:rPr lang="en-US" sz="2600" dirty="0"/>
              <a:t> (</a:t>
            </a:r>
            <a:r>
              <a:rPr lang="en-US" sz="2600" dirty="0" err="1"/>
              <a:t>corrispondenti</a:t>
            </a:r>
            <a:r>
              <a:rPr lang="en-US" sz="2600" dirty="0"/>
              <a:t> a circa 3 </a:t>
            </a:r>
            <a:r>
              <a:rPr lang="en-US" sz="2600" dirty="0" err="1"/>
              <a:t>pagine</a:t>
            </a:r>
            <a:r>
              <a:rPr lang="en-US" sz="2600" dirty="0"/>
              <a:t>) da cui </a:t>
            </a:r>
            <a:r>
              <a:rPr lang="en-US" sz="2600" dirty="0" err="1"/>
              <a:t>si</a:t>
            </a:r>
            <a:r>
              <a:rPr lang="en-US" sz="2600" dirty="0"/>
              <a:t> </a:t>
            </a:r>
            <a:r>
              <a:rPr lang="en-US" sz="2600" dirty="0" err="1"/>
              <a:t>evinca</a:t>
            </a:r>
            <a:r>
              <a:rPr lang="en-US" sz="2600" dirty="0"/>
              <a:t> chi ha </a:t>
            </a:r>
            <a:r>
              <a:rPr lang="en-US" sz="2600" dirty="0" err="1"/>
              <a:t>fatto</a:t>
            </a:r>
            <a:r>
              <a:rPr lang="en-US" sz="2600" dirty="0"/>
              <a:t> </a:t>
            </a:r>
            <a:r>
              <a:rPr lang="en-US" sz="2600" dirty="0" err="1"/>
              <a:t>cosa</a:t>
            </a:r>
            <a:r>
              <a:rPr lang="en-US" sz="2600" dirty="0"/>
              <a:t>.</a:t>
            </a:r>
          </a:p>
          <a:p>
            <a:pPr marL="786384" lvl="1" indent="-228600" defTabSz="914400">
              <a:spcBef>
                <a:spcPts val="3200"/>
              </a:spcBef>
              <a:buSzPct val="100000"/>
              <a:defRPr sz="3456"/>
            </a:pPr>
            <a:r>
              <a:rPr lang="en-US" sz="2600" dirty="0" err="1"/>
              <a:t>Individuazione</a:t>
            </a:r>
            <a:r>
              <a:rPr lang="en-US" sz="2600" dirty="0"/>
              <a:t> </a:t>
            </a:r>
            <a:r>
              <a:rPr lang="en-US" sz="2600" dirty="0" err="1"/>
              <a:t>dell’oggetto</a:t>
            </a:r>
            <a:r>
              <a:rPr lang="en-US" sz="2600" dirty="0"/>
              <a:t> di studio e </a:t>
            </a:r>
            <a:r>
              <a:rPr lang="en-US" sz="2600" dirty="0" err="1"/>
              <a:t>definizione</a:t>
            </a:r>
            <a:r>
              <a:rPr lang="en-US" sz="2600" dirty="0"/>
              <a:t> </a:t>
            </a:r>
            <a:r>
              <a:rPr lang="en-US" sz="2600" dirty="0" err="1"/>
              <a:t>della</a:t>
            </a:r>
            <a:r>
              <a:rPr lang="en-US" sz="2600" dirty="0"/>
              <a:t> </a:t>
            </a:r>
            <a:r>
              <a:rPr lang="en-US" sz="2600" dirty="0" err="1"/>
              <a:t>sua</a:t>
            </a:r>
            <a:r>
              <a:rPr lang="en-US" sz="2600" dirty="0"/>
              <a:t> </a:t>
            </a:r>
            <a:r>
              <a:rPr lang="en-US" sz="2600" dirty="0" err="1"/>
              <a:t>importanza</a:t>
            </a:r>
            <a:r>
              <a:rPr lang="en-US" sz="2600" dirty="0"/>
              <a:t>  (</a:t>
            </a:r>
            <a:r>
              <a:rPr lang="en-US" sz="2600" b="1" dirty="0"/>
              <a:t>SIGNIFICANCE</a:t>
            </a:r>
            <a:r>
              <a:rPr lang="en-US" sz="2600" dirty="0"/>
              <a:t>)</a:t>
            </a:r>
          </a:p>
          <a:p>
            <a:pPr marL="786384" lvl="1" indent="-228600" defTabSz="914400">
              <a:spcBef>
                <a:spcPts val="3200"/>
              </a:spcBef>
              <a:buSzPct val="100000"/>
              <a:defRPr sz="3456"/>
            </a:pPr>
            <a:r>
              <a:rPr lang="en-US" sz="2600" dirty="0" err="1"/>
              <a:t>Analisi</a:t>
            </a:r>
            <a:r>
              <a:rPr lang="en-US" sz="2600" dirty="0"/>
              <a:t> </a:t>
            </a:r>
            <a:r>
              <a:rPr lang="en-US" sz="2600" dirty="0" err="1"/>
              <a:t>della</a:t>
            </a:r>
            <a:r>
              <a:rPr lang="en-US" sz="2600" dirty="0"/>
              <a:t> </a:t>
            </a:r>
            <a:r>
              <a:rPr lang="en-US" sz="2600" dirty="0" err="1"/>
              <a:t>letteratura</a:t>
            </a:r>
            <a:r>
              <a:rPr lang="en-US" sz="2600" dirty="0"/>
              <a:t> </a:t>
            </a:r>
            <a:r>
              <a:rPr lang="en-US" sz="2600" dirty="0" err="1"/>
              <a:t>sull’argomento</a:t>
            </a:r>
            <a:r>
              <a:rPr lang="en-US" sz="2600" dirty="0"/>
              <a:t> (</a:t>
            </a:r>
            <a:r>
              <a:rPr lang="en-US" sz="2600" b="1" dirty="0"/>
              <a:t>LITERATURE REVIEW</a:t>
            </a:r>
            <a:r>
              <a:rPr lang="en-US" sz="2600" dirty="0"/>
              <a:t>)</a:t>
            </a:r>
          </a:p>
          <a:p>
            <a:pPr marL="786384" lvl="1" indent="-228600" defTabSz="914400">
              <a:spcBef>
                <a:spcPts val="3200"/>
              </a:spcBef>
              <a:buSzPct val="100000"/>
              <a:defRPr sz="3456"/>
            </a:pPr>
            <a:r>
              <a:rPr lang="en-US" sz="2600" dirty="0" err="1"/>
              <a:t>Identificazione</a:t>
            </a:r>
            <a:r>
              <a:rPr lang="en-US" sz="2600" dirty="0"/>
              <a:t> (se </a:t>
            </a:r>
            <a:r>
              <a:rPr lang="en-US" sz="2600" dirty="0" err="1"/>
              <a:t>esistente</a:t>
            </a:r>
            <a:r>
              <a:rPr lang="en-US" sz="2600" dirty="0"/>
              <a:t>) di un </a:t>
            </a:r>
            <a:r>
              <a:rPr lang="en-US" sz="2600" b="1" dirty="0"/>
              <a:t>GAP</a:t>
            </a:r>
            <a:r>
              <a:rPr lang="en-US" sz="2600" dirty="0"/>
              <a:t> </a:t>
            </a:r>
            <a:r>
              <a:rPr lang="en-US" sz="2600" dirty="0" err="1"/>
              <a:t>nella</a:t>
            </a:r>
            <a:r>
              <a:rPr lang="en-US" sz="2600" dirty="0"/>
              <a:t> </a:t>
            </a:r>
            <a:r>
              <a:rPr lang="en-US" sz="2600" dirty="0" err="1"/>
              <a:t>letteratura</a:t>
            </a:r>
            <a:endParaRPr lang="en-US" sz="2600" dirty="0"/>
          </a:p>
          <a:p>
            <a:pPr marL="786384" lvl="1" indent="-228600" defTabSz="914400">
              <a:spcBef>
                <a:spcPts val="3200"/>
              </a:spcBef>
              <a:buSzPct val="100000"/>
              <a:defRPr sz="3456"/>
            </a:pPr>
            <a:r>
              <a:rPr lang="en-US" sz="2600" dirty="0" err="1"/>
              <a:t>Identificazione</a:t>
            </a:r>
            <a:r>
              <a:rPr lang="en-US" sz="2600" dirty="0"/>
              <a:t> </a:t>
            </a:r>
            <a:r>
              <a:rPr lang="en-US" sz="2600" dirty="0" err="1"/>
              <a:t>degli</a:t>
            </a:r>
            <a:r>
              <a:rPr lang="en-US" sz="2600" dirty="0"/>
              <a:t> </a:t>
            </a:r>
            <a:r>
              <a:rPr lang="en-US" sz="2600" dirty="0" err="1"/>
              <a:t>obiettivi</a:t>
            </a:r>
            <a:r>
              <a:rPr lang="en-US" sz="2600" dirty="0"/>
              <a:t> </a:t>
            </a:r>
            <a:r>
              <a:rPr lang="en-US" sz="2600" dirty="0" err="1"/>
              <a:t>che</a:t>
            </a:r>
            <a:r>
              <a:rPr lang="en-US" sz="2600" dirty="0"/>
              <a:t> </a:t>
            </a:r>
            <a:r>
              <a:rPr lang="en-US" sz="2600" dirty="0" err="1"/>
              <a:t>si</a:t>
            </a:r>
            <a:r>
              <a:rPr lang="en-US" sz="2600" dirty="0"/>
              <a:t> </a:t>
            </a:r>
            <a:r>
              <a:rPr lang="en-US" sz="2600" dirty="0" err="1"/>
              <a:t>intendono</a:t>
            </a:r>
            <a:r>
              <a:rPr lang="en-US" sz="2600" dirty="0"/>
              <a:t> </a:t>
            </a:r>
            <a:r>
              <a:rPr lang="en-US" sz="2600" dirty="0" err="1"/>
              <a:t>raggiungere</a:t>
            </a:r>
            <a:r>
              <a:rPr lang="en-US" sz="2600" dirty="0"/>
              <a:t> (</a:t>
            </a:r>
            <a:r>
              <a:rPr lang="en-US" sz="2600" b="1" dirty="0"/>
              <a:t>AIMS</a:t>
            </a:r>
            <a:r>
              <a:rPr lang="en-US" sz="2600" dirty="0"/>
              <a:t>)</a:t>
            </a:r>
          </a:p>
          <a:p>
            <a:pPr marL="786384" lvl="1" indent="-228600" defTabSz="914400">
              <a:spcBef>
                <a:spcPts val="3200"/>
              </a:spcBef>
              <a:buSzPct val="100000"/>
              <a:defRPr sz="3456"/>
            </a:pPr>
            <a:r>
              <a:rPr lang="en-US" sz="2600" dirty="0" err="1"/>
              <a:t>Esplicitazione</a:t>
            </a:r>
            <a:r>
              <a:rPr lang="en-US" sz="2600" dirty="0"/>
              <a:t> del </a:t>
            </a:r>
            <a:r>
              <a:rPr lang="en-US" sz="2600" dirty="0" err="1"/>
              <a:t>metodo</a:t>
            </a:r>
            <a:r>
              <a:rPr lang="en-US" sz="2600" dirty="0"/>
              <a:t> </a:t>
            </a:r>
            <a:r>
              <a:rPr lang="en-US" sz="2600" dirty="0" err="1"/>
              <a:t>scelto</a:t>
            </a:r>
            <a:r>
              <a:rPr lang="en-US" sz="2600" dirty="0"/>
              <a:t> per </a:t>
            </a:r>
            <a:r>
              <a:rPr lang="en-US" sz="2600" dirty="0" err="1"/>
              <a:t>raggiungere</a:t>
            </a:r>
            <a:r>
              <a:rPr lang="en-US" sz="2600" dirty="0"/>
              <a:t> </a:t>
            </a:r>
            <a:r>
              <a:rPr lang="en-US" sz="2600" dirty="0" err="1"/>
              <a:t>gli</a:t>
            </a:r>
            <a:r>
              <a:rPr lang="en-US" sz="2600" dirty="0"/>
              <a:t> </a:t>
            </a:r>
            <a:r>
              <a:rPr lang="en-US" sz="2600" dirty="0" err="1"/>
              <a:t>obiettivi</a:t>
            </a:r>
            <a:r>
              <a:rPr lang="en-US" sz="2600" dirty="0"/>
              <a:t> (</a:t>
            </a:r>
            <a:r>
              <a:rPr lang="en-US" sz="2600" dirty="0" err="1"/>
              <a:t>questionari</a:t>
            </a:r>
            <a:r>
              <a:rPr lang="en-US" sz="2600" dirty="0"/>
              <a:t>, </a:t>
            </a:r>
            <a:r>
              <a:rPr lang="en-US" sz="2600" dirty="0" err="1"/>
              <a:t>analisi</a:t>
            </a:r>
            <a:r>
              <a:rPr lang="en-US" sz="2600" dirty="0"/>
              <a:t> </a:t>
            </a:r>
            <a:r>
              <a:rPr lang="en-US" sz="2600" dirty="0" err="1"/>
              <a:t>comparativa</a:t>
            </a:r>
            <a:r>
              <a:rPr lang="en-US" sz="2600" dirty="0"/>
              <a:t>, </a:t>
            </a:r>
            <a:r>
              <a:rPr lang="en-US" sz="2600" dirty="0" err="1"/>
              <a:t>analisi</a:t>
            </a:r>
            <a:r>
              <a:rPr lang="en-US" sz="2600" dirty="0"/>
              <a:t> </a:t>
            </a:r>
            <a:r>
              <a:rPr lang="en-US" sz="2600" dirty="0" err="1"/>
              <a:t>qualitativa</a:t>
            </a:r>
            <a:r>
              <a:rPr lang="en-US" sz="2600" dirty="0"/>
              <a:t> e/o </a:t>
            </a:r>
            <a:r>
              <a:rPr lang="en-US" sz="2600" dirty="0" err="1"/>
              <a:t>quantitativa</a:t>
            </a:r>
            <a:r>
              <a:rPr lang="en-US" sz="2600" dirty="0"/>
              <a:t> etc.) (</a:t>
            </a:r>
            <a:r>
              <a:rPr lang="en-US" sz="2600" b="1" dirty="0"/>
              <a:t>METHOD</a:t>
            </a:r>
            <a:r>
              <a:rPr lang="en-US" sz="2600" dirty="0"/>
              <a:t>)</a:t>
            </a:r>
          </a:p>
          <a:p>
            <a:pPr marL="786384" lvl="1" indent="-228600" defTabSz="914400">
              <a:spcBef>
                <a:spcPts val="3200"/>
              </a:spcBef>
              <a:buSzPct val="100000"/>
              <a:defRPr sz="3456"/>
            </a:pPr>
            <a:r>
              <a:rPr lang="en-US" sz="2600" dirty="0" err="1"/>
              <a:t>Esplicitazione</a:t>
            </a:r>
            <a:r>
              <a:rPr lang="en-US" sz="2600" dirty="0"/>
              <a:t> </a:t>
            </a:r>
            <a:r>
              <a:rPr lang="en-US" sz="2600" dirty="0" err="1"/>
              <a:t>dei</a:t>
            </a:r>
            <a:r>
              <a:rPr lang="en-US" sz="2600" dirty="0"/>
              <a:t> </a:t>
            </a:r>
            <a:r>
              <a:rPr lang="en-US" sz="2600" dirty="0" err="1"/>
              <a:t>risultati</a:t>
            </a:r>
            <a:r>
              <a:rPr lang="en-US" sz="2600" dirty="0"/>
              <a:t> (</a:t>
            </a:r>
            <a:r>
              <a:rPr lang="en-US" sz="2600" b="1" dirty="0"/>
              <a:t>RESULTS</a:t>
            </a:r>
            <a:r>
              <a:rPr lang="en-US" sz="2600" dirty="0"/>
              <a:t>)</a:t>
            </a:r>
          </a:p>
          <a:p>
            <a:pPr marL="786384" lvl="1" indent="-228600" defTabSz="914400">
              <a:spcBef>
                <a:spcPts val="3200"/>
              </a:spcBef>
              <a:buSzPct val="100000"/>
              <a:defRPr sz="3456"/>
            </a:pPr>
            <a:r>
              <a:rPr lang="en-US" sz="2600" dirty="0" err="1"/>
              <a:t>Confronto</a:t>
            </a:r>
            <a:r>
              <a:rPr lang="en-US" sz="2600" dirty="0"/>
              <a:t> con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risultati</a:t>
            </a:r>
            <a:r>
              <a:rPr lang="en-US" sz="2600" dirty="0"/>
              <a:t> di </a:t>
            </a:r>
            <a:r>
              <a:rPr lang="en-US" sz="2600" dirty="0" err="1"/>
              <a:t>precedenti</a:t>
            </a:r>
            <a:r>
              <a:rPr lang="en-US" sz="2600" dirty="0"/>
              <a:t> </a:t>
            </a:r>
            <a:r>
              <a:rPr lang="en-US" sz="2600" dirty="0" err="1"/>
              <a:t>ricerche</a:t>
            </a:r>
            <a:r>
              <a:rPr lang="en-US" sz="2600" dirty="0"/>
              <a:t> </a:t>
            </a:r>
            <a:r>
              <a:rPr lang="en-US" sz="2600" dirty="0" err="1"/>
              <a:t>sulle</a:t>
            </a:r>
            <a:r>
              <a:rPr lang="en-US" sz="2600" dirty="0"/>
              <a:t> </a:t>
            </a:r>
            <a:r>
              <a:rPr lang="en-US" sz="2600" dirty="0" err="1"/>
              <a:t>stesse</a:t>
            </a:r>
            <a:r>
              <a:rPr lang="en-US" sz="2600" dirty="0"/>
              <a:t> </a:t>
            </a:r>
            <a:r>
              <a:rPr lang="en-US" sz="2600" dirty="0" err="1"/>
              <a:t>tematiche</a:t>
            </a:r>
            <a:r>
              <a:rPr lang="en-US" sz="2600" dirty="0"/>
              <a:t> o </a:t>
            </a:r>
            <a:r>
              <a:rPr lang="en-US" sz="2600" dirty="0" err="1"/>
              <a:t>su</a:t>
            </a:r>
            <a:r>
              <a:rPr lang="en-US" sz="2600" dirty="0"/>
              <a:t> </a:t>
            </a:r>
            <a:r>
              <a:rPr lang="en-US" sz="2600" dirty="0" err="1"/>
              <a:t>tematiche</a:t>
            </a:r>
            <a:r>
              <a:rPr lang="en-US" sz="2600" dirty="0"/>
              <a:t> </a:t>
            </a:r>
            <a:r>
              <a:rPr lang="en-US" sz="2600" dirty="0" err="1"/>
              <a:t>affini</a:t>
            </a:r>
            <a:r>
              <a:rPr lang="en-US" sz="2600" dirty="0"/>
              <a:t> (</a:t>
            </a:r>
            <a:r>
              <a:rPr lang="en-US" sz="2600" b="1" dirty="0"/>
              <a:t>DISCUSSION</a:t>
            </a:r>
            <a:r>
              <a:rPr lang="en-US" sz="2600" dirty="0"/>
              <a:t>)</a:t>
            </a:r>
          </a:p>
          <a:p>
            <a:pPr marL="786384" lvl="1" indent="-228600" defTabSz="914400">
              <a:spcBef>
                <a:spcPts val="3200"/>
              </a:spcBef>
              <a:buSzPct val="100000"/>
              <a:defRPr sz="3456"/>
            </a:pPr>
            <a:r>
              <a:rPr lang="en-US" sz="2600" dirty="0" err="1"/>
              <a:t>Limiti</a:t>
            </a:r>
            <a:r>
              <a:rPr lang="en-US" sz="2600" dirty="0"/>
              <a:t> e </a:t>
            </a:r>
            <a:r>
              <a:rPr lang="en-US" sz="2600" dirty="0" err="1"/>
              <a:t>prospettive</a:t>
            </a:r>
            <a:r>
              <a:rPr lang="en-US" sz="2600" dirty="0"/>
              <a:t> future</a:t>
            </a:r>
          </a:p>
        </p:txBody>
      </p:sp>
      <p:sp>
        <p:nvSpPr>
          <p:cNvPr id="206" name="Rectangle 194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6246666" y="-10"/>
            <a:ext cx="8185042" cy="13716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196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6246666" y="-4"/>
            <a:ext cx="8185042" cy="12800738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8" name="Rectangle 198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6246666" y="-44"/>
            <a:ext cx="8137334" cy="12800778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9" name="Rectangle 200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6246666" y="-20"/>
            <a:ext cx="7222934" cy="1371599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2" name="Picture 181" descr="Primo piano di pagine di un libro aperto in uno studio luminoso">
            <a:extLst>
              <a:ext uri="{FF2B5EF4-FFF2-40B4-BE49-F238E27FC236}">
                <a16:creationId xmlns:a16="http://schemas.microsoft.com/office/drawing/2014/main" id="{3879C3D6-B6D5-A6AA-2B19-401D8D44D9A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3390" r="3952"/>
          <a:stretch/>
        </p:blipFill>
        <p:spPr>
          <a:xfrm>
            <a:off x="14321459" y="1818162"/>
            <a:ext cx="8002010" cy="10143462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1" build="p" bldLvl="5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2" name="Rectangle 17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384000" cy="13716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4" name="Rectangle 17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377904" cy="13716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820168" y="2820164"/>
            <a:ext cx="13716000" cy="8075672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820170" y="2840438"/>
            <a:ext cx="13715998" cy="8075678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35846" y="7176170"/>
            <a:ext cx="5003958" cy="8075682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Freeform: Shape 18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1003474" y="1939436"/>
            <a:ext cx="7800714" cy="8357916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2820186" y="2799886"/>
            <a:ext cx="13716006" cy="807567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Lavori di gruppo"/>
          <p:cNvSpPr txBox="1">
            <a:spLocks noGrp="1"/>
          </p:cNvSpPr>
          <p:nvPr>
            <p:ph type="title"/>
          </p:nvPr>
        </p:nvSpPr>
        <p:spPr>
          <a:xfrm>
            <a:off x="933444" y="1173710"/>
            <a:ext cx="6402732" cy="67749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/>
            <a:r>
              <a:rPr lang="en-US" sz="8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Presentazione</a:t>
            </a:r>
            <a:r>
              <a:rPr lang="en-US" sz="8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8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Lavori</a:t>
            </a:r>
            <a:r>
              <a:rPr lang="en-US" sz="8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di </a:t>
            </a:r>
            <a:r>
              <a:rPr lang="en-US" sz="8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gruppo</a:t>
            </a:r>
            <a:endParaRPr lang="en-US" sz="8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7" name="Nel corso dell’ultima lezione ciascun gruppo farà una sintetica presentazione del lavoro svolto (es. tramite presentazione ppt)"/>
          <p:cNvSpPr txBox="1">
            <a:spLocks noGrp="1"/>
          </p:cNvSpPr>
          <p:nvPr>
            <p:ph type="body" idx="1"/>
          </p:nvPr>
        </p:nvSpPr>
        <p:spPr>
          <a:xfrm>
            <a:off x="9620518" y="1298960"/>
            <a:ext cx="13110694" cy="110920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indent="-228600" defTabSz="914400">
              <a:buSzTx/>
            </a:pPr>
            <a:endParaRPr lang="en-US" sz="4000"/>
          </a:p>
          <a:p>
            <a:pPr marL="0" indent="-228600" defTabSz="914400">
              <a:buSzTx/>
            </a:pPr>
            <a:r>
              <a:rPr lang="en-US" sz="4000"/>
              <a:t>Nel corso dell’ultima lezione ciascun gruppo farà una sintetica presentazione del lavoro svolto (es. tramite presentazione ppt)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1" build="p" bldLvl="5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Rectangle 179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377904" cy="1371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1" name="Picture 170" descr="Scrivania illuminata dal sole">
            <a:extLst>
              <a:ext uri="{FF2B5EF4-FFF2-40B4-BE49-F238E27FC236}">
                <a16:creationId xmlns:a16="http://schemas.microsoft.com/office/drawing/2014/main" id="{A93D9DDD-DF70-E109-4689-F1D4642CE80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2449" b="13261"/>
          <a:stretch/>
        </p:blipFill>
        <p:spPr>
          <a:xfrm>
            <a:off x="20" y="10"/>
            <a:ext cx="24377880" cy="13715990"/>
          </a:xfrm>
          <a:prstGeom prst="rect">
            <a:avLst/>
          </a:prstGeom>
        </p:spPr>
      </p:pic>
      <p:sp>
        <p:nvSpPr>
          <p:cNvPr id="169" name="Buon Lavoro"/>
          <p:cNvSpPr txBox="1">
            <a:spLocks noGrp="1"/>
          </p:cNvSpPr>
          <p:nvPr>
            <p:ph type="title"/>
          </p:nvPr>
        </p:nvSpPr>
        <p:spPr>
          <a:xfrm>
            <a:off x="3048000" y="2244726"/>
            <a:ext cx="18288000" cy="61264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/>
          </a:lstStyle>
          <a:p>
            <a:pPr defTabSz="914400"/>
            <a:r>
              <a:rPr lang="en-US" sz="13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Buon Lavoro</a:t>
            </a:r>
          </a:p>
        </p:txBody>
      </p:sp>
      <p:sp>
        <p:nvSpPr>
          <p:cNvPr id="193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8412" y="8737246"/>
            <a:ext cx="8487178" cy="36576"/>
          </a:xfrm>
          <a:custGeom>
            <a:avLst/>
            <a:gdLst>
              <a:gd name="connsiteX0" fmla="*/ 0 w 8487178"/>
              <a:gd name="connsiteY0" fmla="*/ 0 h 36576"/>
              <a:gd name="connsiteX1" fmla="*/ 737732 w 8487178"/>
              <a:gd name="connsiteY1" fmla="*/ 0 h 36576"/>
              <a:gd name="connsiteX2" fmla="*/ 1560335 w 8487178"/>
              <a:gd name="connsiteY2" fmla="*/ 0 h 36576"/>
              <a:gd name="connsiteX3" fmla="*/ 1958580 w 8487178"/>
              <a:gd name="connsiteY3" fmla="*/ 0 h 36576"/>
              <a:gd name="connsiteX4" fmla="*/ 2526568 w 8487178"/>
              <a:gd name="connsiteY4" fmla="*/ 0 h 36576"/>
              <a:gd name="connsiteX5" fmla="*/ 2924812 w 8487178"/>
              <a:gd name="connsiteY5" fmla="*/ 0 h 36576"/>
              <a:gd name="connsiteX6" fmla="*/ 3577672 w 8487178"/>
              <a:gd name="connsiteY6" fmla="*/ 0 h 36576"/>
              <a:gd name="connsiteX7" fmla="*/ 4145660 w 8487178"/>
              <a:gd name="connsiteY7" fmla="*/ 0 h 36576"/>
              <a:gd name="connsiteX8" fmla="*/ 4883392 w 8487178"/>
              <a:gd name="connsiteY8" fmla="*/ 0 h 36576"/>
              <a:gd name="connsiteX9" fmla="*/ 5705995 w 8487178"/>
              <a:gd name="connsiteY9" fmla="*/ 0 h 36576"/>
              <a:gd name="connsiteX10" fmla="*/ 6358855 w 8487178"/>
              <a:gd name="connsiteY10" fmla="*/ 0 h 36576"/>
              <a:gd name="connsiteX11" fmla="*/ 7181458 w 8487178"/>
              <a:gd name="connsiteY11" fmla="*/ 0 h 36576"/>
              <a:gd name="connsiteX12" fmla="*/ 7834318 w 8487178"/>
              <a:gd name="connsiteY12" fmla="*/ 0 h 36576"/>
              <a:gd name="connsiteX13" fmla="*/ 8487178 w 8487178"/>
              <a:gd name="connsiteY13" fmla="*/ 0 h 36576"/>
              <a:gd name="connsiteX14" fmla="*/ 8487178 w 8487178"/>
              <a:gd name="connsiteY14" fmla="*/ 36576 h 36576"/>
              <a:gd name="connsiteX15" fmla="*/ 7834318 w 8487178"/>
              <a:gd name="connsiteY15" fmla="*/ 36576 h 36576"/>
              <a:gd name="connsiteX16" fmla="*/ 7351202 w 8487178"/>
              <a:gd name="connsiteY16" fmla="*/ 36576 h 36576"/>
              <a:gd name="connsiteX17" fmla="*/ 6952957 w 8487178"/>
              <a:gd name="connsiteY17" fmla="*/ 36576 h 36576"/>
              <a:gd name="connsiteX18" fmla="*/ 6384969 w 8487178"/>
              <a:gd name="connsiteY18" fmla="*/ 36576 h 36576"/>
              <a:gd name="connsiteX19" fmla="*/ 5732109 w 8487178"/>
              <a:gd name="connsiteY19" fmla="*/ 36576 h 36576"/>
              <a:gd name="connsiteX20" fmla="*/ 5164121 w 8487178"/>
              <a:gd name="connsiteY20" fmla="*/ 36576 h 36576"/>
              <a:gd name="connsiteX21" fmla="*/ 4681005 w 8487178"/>
              <a:gd name="connsiteY21" fmla="*/ 36576 h 36576"/>
              <a:gd name="connsiteX22" fmla="*/ 3858402 w 8487178"/>
              <a:gd name="connsiteY22" fmla="*/ 36576 h 36576"/>
              <a:gd name="connsiteX23" fmla="*/ 3205542 w 8487178"/>
              <a:gd name="connsiteY23" fmla="*/ 36576 h 36576"/>
              <a:gd name="connsiteX24" fmla="*/ 2467810 w 8487178"/>
              <a:gd name="connsiteY24" fmla="*/ 36576 h 36576"/>
              <a:gd name="connsiteX25" fmla="*/ 2069566 w 8487178"/>
              <a:gd name="connsiteY25" fmla="*/ 36576 h 36576"/>
              <a:gd name="connsiteX26" fmla="*/ 1586449 w 8487178"/>
              <a:gd name="connsiteY26" fmla="*/ 36576 h 36576"/>
              <a:gd name="connsiteX27" fmla="*/ 933590 w 8487178"/>
              <a:gd name="connsiteY27" fmla="*/ 36576 h 36576"/>
              <a:gd name="connsiteX28" fmla="*/ 0 w 8487178"/>
              <a:gd name="connsiteY28" fmla="*/ 36576 h 36576"/>
              <a:gd name="connsiteX29" fmla="*/ 0 w 8487178"/>
              <a:gd name="connsiteY29" fmla="*/ 0 h 36576"/>
              <a:gd name="connsiteX0" fmla="*/ 0 w 8487178"/>
              <a:gd name="connsiteY0" fmla="*/ 0 h 36576"/>
              <a:gd name="connsiteX1" fmla="*/ 483116 w 8487178"/>
              <a:gd name="connsiteY1" fmla="*/ 0 h 36576"/>
              <a:gd name="connsiteX2" fmla="*/ 881361 w 8487178"/>
              <a:gd name="connsiteY2" fmla="*/ 0 h 36576"/>
              <a:gd name="connsiteX3" fmla="*/ 1364477 w 8487178"/>
              <a:gd name="connsiteY3" fmla="*/ 0 h 36576"/>
              <a:gd name="connsiteX4" fmla="*/ 2017337 w 8487178"/>
              <a:gd name="connsiteY4" fmla="*/ 0 h 36576"/>
              <a:gd name="connsiteX5" fmla="*/ 2755069 w 8487178"/>
              <a:gd name="connsiteY5" fmla="*/ 0 h 36576"/>
              <a:gd name="connsiteX6" fmla="*/ 3577672 w 8487178"/>
              <a:gd name="connsiteY6" fmla="*/ 0 h 36576"/>
              <a:gd name="connsiteX7" fmla="*/ 4400275 w 8487178"/>
              <a:gd name="connsiteY7" fmla="*/ 0 h 36576"/>
              <a:gd name="connsiteX8" fmla="*/ 4968263 w 8487178"/>
              <a:gd name="connsiteY8" fmla="*/ 0 h 36576"/>
              <a:gd name="connsiteX9" fmla="*/ 5705995 w 8487178"/>
              <a:gd name="connsiteY9" fmla="*/ 0 h 36576"/>
              <a:gd name="connsiteX10" fmla="*/ 6358855 w 8487178"/>
              <a:gd name="connsiteY10" fmla="*/ 0 h 36576"/>
              <a:gd name="connsiteX11" fmla="*/ 6926843 w 8487178"/>
              <a:gd name="connsiteY11" fmla="*/ 0 h 36576"/>
              <a:gd name="connsiteX12" fmla="*/ 7664575 w 8487178"/>
              <a:gd name="connsiteY12" fmla="*/ 0 h 36576"/>
              <a:gd name="connsiteX13" fmla="*/ 8487178 w 8487178"/>
              <a:gd name="connsiteY13" fmla="*/ 0 h 36576"/>
              <a:gd name="connsiteX14" fmla="*/ 8487178 w 8487178"/>
              <a:gd name="connsiteY14" fmla="*/ 36576 h 36576"/>
              <a:gd name="connsiteX15" fmla="*/ 8004062 w 8487178"/>
              <a:gd name="connsiteY15" fmla="*/ 36576 h 36576"/>
              <a:gd name="connsiteX16" fmla="*/ 7181458 w 8487178"/>
              <a:gd name="connsiteY16" fmla="*/ 36576 h 36576"/>
              <a:gd name="connsiteX17" fmla="*/ 6698342 w 8487178"/>
              <a:gd name="connsiteY17" fmla="*/ 36576 h 36576"/>
              <a:gd name="connsiteX18" fmla="*/ 5960610 w 8487178"/>
              <a:gd name="connsiteY18" fmla="*/ 36576 h 36576"/>
              <a:gd name="connsiteX19" fmla="*/ 5562366 w 8487178"/>
              <a:gd name="connsiteY19" fmla="*/ 36576 h 36576"/>
              <a:gd name="connsiteX20" fmla="*/ 4909506 w 8487178"/>
              <a:gd name="connsiteY20" fmla="*/ 36576 h 36576"/>
              <a:gd name="connsiteX21" fmla="*/ 4426390 w 8487178"/>
              <a:gd name="connsiteY21" fmla="*/ 36576 h 36576"/>
              <a:gd name="connsiteX22" fmla="*/ 3603786 w 8487178"/>
              <a:gd name="connsiteY22" fmla="*/ 36576 h 36576"/>
              <a:gd name="connsiteX23" fmla="*/ 3205542 w 8487178"/>
              <a:gd name="connsiteY23" fmla="*/ 36576 h 36576"/>
              <a:gd name="connsiteX24" fmla="*/ 2552682 w 8487178"/>
              <a:gd name="connsiteY24" fmla="*/ 36576 h 36576"/>
              <a:gd name="connsiteX25" fmla="*/ 2154437 w 8487178"/>
              <a:gd name="connsiteY25" fmla="*/ 36576 h 36576"/>
              <a:gd name="connsiteX26" fmla="*/ 1671321 w 8487178"/>
              <a:gd name="connsiteY26" fmla="*/ 36576 h 36576"/>
              <a:gd name="connsiteX27" fmla="*/ 933590 w 8487178"/>
              <a:gd name="connsiteY27" fmla="*/ 36576 h 36576"/>
              <a:gd name="connsiteX28" fmla="*/ 0 w 8487178"/>
              <a:gd name="connsiteY28" fmla="*/ 36576 h 36576"/>
              <a:gd name="connsiteX29" fmla="*/ 0 w 8487178"/>
              <a:gd name="connsiteY29" fmla="*/ 0 h 3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8487178" h="36576" fill="none" extrusionOk="0">
                <a:moveTo>
                  <a:pt x="0" y="0"/>
                </a:moveTo>
                <a:cubicBezTo>
                  <a:pt x="116221" y="-6704"/>
                  <a:pt x="408364" y="41393"/>
                  <a:pt x="737732" y="0"/>
                </a:cubicBezTo>
                <a:cubicBezTo>
                  <a:pt x="1057616" y="-41348"/>
                  <a:pt x="1326248" y="22548"/>
                  <a:pt x="1560335" y="0"/>
                </a:cubicBezTo>
                <a:cubicBezTo>
                  <a:pt x="1779624" y="7118"/>
                  <a:pt x="1863120" y="21518"/>
                  <a:pt x="1958580" y="0"/>
                </a:cubicBezTo>
                <a:cubicBezTo>
                  <a:pt x="2051499" y="-19177"/>
                  <a:pt x="2426765" y="-7685"/>
                  <a:pt x="2526568" y="0"/>
                </a:cubicBezTo>
                <a:cubicBezTo>
                  <a:pt x="2644796" y="-5923"/>
                  <a:pt x="2756267" y="38819"/>
                  <a:pt x="2924812" y="0"/>
                </a:cubicBezTo>
                <a:cubicBezTo>
                  <a:pt x="3109745" y="-28396"/>
                  <a:pt x="3375207" y="-12883"/>
                  <a:pt x="3577672" y="0"/>
                </a:cubicBezTo>
                <a:cubicBezTo>
                  <a:pt x="3769338" y="-23237"/>
                  <a:pt x="4026056" y="-13968"/>
                  <a:pt x="4145660" y="0"/>
                </a:cubicBezTo>
                <a:cubicBezTo>
                  <a:pt x="4304176" y="63727"/>
                  <a:pt x="4465181" y="29531"/>
                  <a:pt x="4883392" y="0"/>
                </a:cubicBezTo>
                <a:cubicBezTo>
                  <a:pt x="5243088" y="-3144"/>
                  <a:pt x="5373480" y="-37490"/>
                  <a:pt x="5705995" y="0"/>
                </a:cubicBezTo>
                <a:cubicBezTo>
                  <a:pt x="6056677" y="36747"/>
                  <a:pt x="6159859" y="52147"/>
                  <a:pt x="6358855" y="0"/>
                </a:cubicBezTo>
                <a:cubicBezTo>
                  <a:pt x="6520888" y="-18899"/>
                  <a:pt x="6826761" y="-8113"/>
                  <a:pt x="7181458" y="0"/>
                </a:cubicBezTo>
                <a:cubicBezTo>
                  <a:pt x="7572354" y="8444"/>
                  <a:pt x="7595615" y="-25568"/>
                  <a:pt x="7834318" y="0"/>
                </a:cubicBezTo>
                <a:cubicBezTo>
                  <a:pt x="8052955" y="43179"/>
                  <a:pt x="8263326" y="-33173"/>
                  <a:pt x="8487178" y="0"/>
                </a:cubicBezTo>
                <a:cubicBezTo>
                  <a:pt x="8488672" y="7904"/>
                  <a:pt x="8488545" y="26577"/>
                  <a:pt x="8487178" y="36576"/>
                </a:cubicBezTo>
                <a:cubicBezTo>
                  <a:pt x="8184913" y="74160"/>
                  <a:pt x="8121822" y="65556"/>
                  <a:pt x="7834318" y="36576"/>
                </a:cubicBezTo>
                <a:cubicBezTo>
                  <a:pt x="7549692" y="5620"/>
                  <a:pt x="7517564" y="28106"/>
                  <a:pt x="7351202" y="36576"/>
                </a:cubicBezTo>
                <a:cubicBezTo>
                  <a:pt x="7203037" y="55778"/>
                  <a:pt x="7094786" y="36687"/>
                  <a:pt x="6952957" y="36576"/>
                </a:cubicBezTo>
                <a:cubicBezTo>
                  <a:pt x="6803900" y="43366"/>
                  <a:pt x="6516283" y="65361"/>
                  <a:pt x="6384969" y="36576"/>
                </a:cubicBezTo>
                <a:cubicBezTo>
                  <a:pt x="6242013" y="3977"/>
                  <a:pt x="5995582" y="94557"/>
                  <a:pt x="5732109" y="36576"/>
                </a:cubicBezTo>
                <a:cubicBezTo>
                  <a:pt x="5501736" y="5154"/>
                  <a:pt x="5423809" y="31077"/>
                  <a:pt x="5164121" y="36576"/>
                </a:cubicBezTo>
                <a:cubicBezTo>
                  <a:pt x="4889320" y="57000"/>
                  <a:pt x="4813495" y="41808"/>
                  <a:pt x="4681005" y="36576"/>
                </a:cubicBezTo>
                <a:cubicBezTo>
                  <a:pt x="4543463" y="22389"/>
                  <a:pt x="4061691" y="27272"/>
                  <a:pt x="3858402" y="36576"/>
                </a:cubicBezTo>
                <a:cubicBezTo>
                  <a:pt x="3594637" y="59963"/>
                  <a:pt x="3353691" y="38263"/>
                  <a:pt x="3205542" y="36576"/>
                </a:cubicBezTo>
                <a:cubicBezTo>
                  <a:pt x="3081859" y="64008"/>
                  <a:pt x="2704836" y="78189"/>
                  <a:pt x="2467810" y="36576"/>
                </a:cubicBezTo>
                <a:cubicBezTo>
                  <a:pt x="2230187" y="15876"/>
                  <a:pt x="2152012" y="25459"/>
                  <a:pt x="2069566" y="36576"/>
                </a:cubicBezTo>
                <a:cubicBezTo>
                  <a:pt x="2002085" y="22660"/>
                  <a:pt x="1696099" y="61108"/>
                  <a:pt x="1586449" y="36576"/>
                </a:cubicBezTo>
                <a:cubicBezTo>
                  <a:pt x="1407494" y="15523"/>
                  <a:pt x="1214192" y="54927"/>
                  <a:pt x="933590" y="36576"/>
                </a:cubicBezTo>
                <a:cubicBezTo>
                  <a:pt x="639816" y="73246"/>
                  <a:pt x="251114" y="78238"/>
                  <a:pt x="0" y="36576"/>
                </a:cubicBezTo>
                <a:cubicBezTo>
                  <a:pt x="-451" y="20298"/>
                  <a:pt x="1478" y="18086"/>
                  <a:pt x="0" y="0"/>
                </a:cubicBezTo>
                <a:close/>
              </a:path>
              <a:path w="8487178" h="36576" stroke="0" extrusionOk="0">
                <a:moveTo>
                  <a:pt x="0" y="0"/>
                </a:moveTo>
                <a:cubicBezTo>
                  <a:pt x="160534" y="49407"/>
                  <a:pt x="316743" y="-20370"/>
                  <a:pt x="483116" y="0"/>
                </a:cubicBezTo>
                <a:cubicBezTo>
                  <a:pt x="649474" y="20471"/>
                  <a:pt x="704397" y="7040"/>
                  <a:pt x="881361" y="0"/>
                </a:cubicBezTo>
                <a:cubicBezTo>
                  <a:pt x="1062081" y="-2373"/>
                  <a:pt x="1226057" y="7744"/>
                  <a:pt x="1364477" y="0"/>
                </a:cubicBezTo>
                <a:cubicBezTo>
                  <a:pt x="1494883" y="38289"/>
                  <a:pt x="1721946" y="-52301"/>
                  <a:pt x="2017337" y="0"/>
                </a:cubicBezTo>
                <a:cubicBezTo>
                  <a:pt x="2292545" y="37189"/>
                  <a:pt x="2530156" y="-21280"/>
                  <a:pt x="2755069" y="0"/>
                </a:cubicBezTo>
                <a:cubicBezTo>
                  <a:pt x="3019205" y="-77"/>
                  <a:pt x="3295306" y="-18783"/>
                  <a:pt x="3577672" y="0"/>
                </a:cubicBezTo>
                <a:cubicBezTo>
                  <a:pt x="3856063" y="-13583"/>
                  <a:pt x="4078846" y="27771"/>
                  <a:pt x="4400275" y="0"/>
                </a:cubicBezTo>
                <a:cubicBezTo>
                  <a:pt x="4702989" y="12424"/>
                  <a:pt x="4862543" y="-7477"/>
                  <a:pt x="4968263" y="0"/>
                </a:cubicBezTo>
                <a:cubicBezTo>
                  <a:pt x="5084586" y="30590"/>
                  <a:pt x="5464215" y="41779"/>
                  <a:pt x="5705995" y="0"/>
                </a:cubicBezTo>
                <a:cubicBezTo>
                  <a:pt x="5975075" y="-40078"/>
                  <a:pt x="6238142" y="-3232"/>
                  <a:pt x="6358855" y="0"/>
                </a:cubicBezTo>
                <a:cubicBezTo>
                  <a:pt x="6532376" y="-4958"/>
                  <a:pt x="6642284" y="5597"/>
                  <a:pt x="6926843" y="0"/>
                </a:cubicBezTo>
                <a:cubicBezTo>
                  <a:pt x="7164346" y="19633"/>
                  <a:pt x="7444770" y="19318"/>
                  <a:pt x="7664575" y="0"/>
                </a:cubicBezTo>
                <a:cubicBezTo>
                  <a:pt x="7940297" y="6962"/>
                  <a:pt x="8237594" y="-12258"/>
                  <a:pt x="8487178" y="0"/>
                </a:cubicBezTo>
                <a:cubicBezTo>
                  <a:pt x="8485372" y="11475"/>
                  <a:pt x="8485086" y="22933"/>
                  <a:pt x="8487178" y="36576"/>
                </a:cubicBezTo>
                <a:cubicBezTo>
                  <a:pt x="8394677" y="10350"/>
                  <a:pt x="8221026" y="54368"/>
                  <a:pt x="8004062" y="36576"/>
                </a:cubicBezTo>
                <a:cubicBezTo>
                  <a:pt x="7759555" y="25399"/>
                  <a:pt x="7422963" y="40745"/>
                  <a:pt x="7181458" y="36576"/>
                </a:cubicBezTo>
                <a:cubicBezTo>
                  <a:pt x="6914423" y="3294"/>
                  <a:pt x="6792795" y="23080"/>
                  <a:pt x="6698342" y="36576"/>
                </a:cubicBezTo>
                <a:cubicBezTo>
                  <a:pt x="6584090" y="49180"/>
                  <a:pt x="6264253" y="-4827"/>
                  <a:pt x="5960610" y="36576"/>
                </a:cubicBezTo>
                <a:cubicBezTo>
                  <a:pt x="5659702" y="61689"/>
                  <a:pt x="5662120" y="34932"/>
                  <a:pt x="5562366" y="36576"/>
                </a:cubicBezTo>
                <a:cubicBezTo>
                  <a:pt x="5474598" y="14475"/>
                  <a:pt x="5065231" y="57859"/>
                  <a:pt x="4909506" y="36576"/>
                </a:cubicBezTo>
                <a:cubicBezTo>
                  <a:pt x="4750628" y="46377"/>
                  <a:pt x="4555322" y="50036"/>
                  <a:pt x="4426390" y="36576"/>
                </a:cubicBezTo>
                <a:cubicBezTo>
                  <a:pt x="4364162" y="15524"/>
                  <a:pt x="3957329" y="107564"/>
                  <a:pt x="3603786" y="36576"/>
                </a:cubicBezTo>
                <a:cubicBezTo>
                  <a:pt x="3295611" y="7910"/>
                  <a:pt x="3379662" y="51592"/>
                  <a:pt x="3205542" y="36576"/>
                </a:cubicBezTo>
                <a:cubicBezTo>
                  <a:pt x="3039771" y="54895"/>
                  <a:pt x="2689950" y="-7861"/>
                  <a:pt x="2552682" y="36576"/>
                </a:cubicBezTo>
                <a:cubicBezTo>
                  <a:pt x="2402836" y="65831"/>
                  <a:pt x="2304392" y="6854"/>
                  <a:pt x="2154437" y="36576"/>
                </a:cubicBezTo>
                <a:cubicBezTo>
                  <a:pt x="1981627" y="32651"/>
                  <a:pt x="1889188" y="59657"/>
                  <a:pt x="1671321" y="36576"/>
                </a:cubicBezTo>
                <a:cubicBezTo>
                  <a:pt x="1433153" y="8129"/>
                  <a:pt x="1131145" y="45933"/>
                  <a:pt x="933590" y="36576"/>
                </a:cubicBezTo>
                <a:cubicBezTo>
                  <a:pt x="793541" y="17826"/>
                  <a:pt x="240123" y="-32107"/>
                  <a:pt x="0" y="36576"/>
                </a:cubicBezTo>
                <a:cubicBezTo>
                  <a:pt x="1615" y="20953"/>
                  <a:pt x="-1950" y="10637"/>
                  <a:pt x="0" y="0"/>
                </a:cubicBezTo>
                <a:close/>
              </a:path>
              <a:path w="8487178" h="36576" fill="none" stroke="0" extrusionOk="0">
                <a:moveTo>
                  <a:pt x="0" y="0"/>
                </a:moveTo>
                <a:cubicBezTo>
                  <a:pt x="129661" y="-9749"/>
                  <a:pt x="400470" y="18047"/>
                  <a:pt x="737732" y="0"/>
                </a:cubicBezTo>
                <a:cubicBezTo>
                  <a:pt x="1023464" y="-36808"/>
                  <a:pt x="1310128" y="14461"/>
                  <a:pt x="1560335" y="0"/>
                </a:cubicBezTo>
                <a:cubicBezTo>
                  <a:pt x="1776439" y="4551"/>
                  <a:pt x="1865206" y="10945"/>
                  <a:pt x="1958580" y="0"/>
                </a:cubicBezTo>
                <a:cubicBezTo>
                  <a:pt x="2050148" y="-5"/>
                  <a:pt x="2429910" y="14952"/>
                  <a:pt x="2526568" y="0"/>
                </a:cubicBezTo>
                <a:cubicBezTo>
                  <a:pt x="2661586" y="4540"/>
                  <a:pt x="2769327" y="4294"/>
                  <a:pt x="2924812" y="0"/>
                </a:cubicBezTo>
                <a:cubicBezTo>
                  <a:pt x="3067088" y="-49737"/>
                  <a:pt x="3378839" y="35475"/>
                  <a:pt x="3577672" y="0"/>
                </a:cubicBezTo>
                <a:cubicBezTo>
                  <a:pt x="3771483" y="4067"/>
                  <a:pt x="3997288" y="-23450"/>
                  <a:pt x="4145660" y="0"/>
                </a:cubicBezTo>
                <a:cubicBezTo>
                  <a:pt x="4277293" y="13446"/>
                  <a:pt x="4522522" y="9267"/>
                  <a:pt x="4883392" y="0"/>
                </a:cubicBezTo>
                <a:cubicBezTo>
                  <a:pt x="5249973" y="-22680"/>
                  <a:pt x="5342870" y="-29824"/>
                  <a:pt x="5705995" y="0"/>
                </a:cubicBezTo>
                <a:cubicBezTo>
                  <a:pt x="6056474" y="16164"/>
                  <a:pt x="6176764" y="28295"/>
                  <a:pt x="6358855" y="0"/>
                </a:cubicBezTo>
                <a:cubicBezTo>
                  <a:pt x="6600599" y="-1943"/>
                  <a:pt x="6746514" y="-12920"/>
                  <a:pt x="7181458" y="0"/>
                </a:cubicBezTo>
                <a:cubicBezTo>
                  <a:pt x="7577193" y="326"/>
                  <a:pt x="7586900" y="-24008"/>
                  <a:pt x="7834318" y="0"/>
                </a:cubicBezTo>
                <a:cubicBezTo>
                  <a:pt x="8073189" y="29599"/>
                  <a:pt x="8254406" y="-2763"/>
                  <a:pt x="8487178" y="0"/>
                </a:cubicBezTo>
                <a:cubicBezTo>
                  <a:pt x="8488109" y="7284"/>
                  <a:pt x="8487817" y="26540"/>
                  <a:pt x="8487178" y="36576"/>
                </a:cubicBezTo>
                <a:cubicBezTo>
                  <a:pt x="8188549" y="57034"/>
                  <a:pt x="8124825" y="47721"/>
                  <a:pt x="7834318" y="36576"/>
                </a:cubicBezTo>
                <a:cubicBezTo>
                  <a:pt x="7546195" y="7091"/>
                  <a:pt x="7503324" y="30719"/>
                  <a:pt x="7351202" y="36576"/>
                </a:cubicBezTo>
                <a:cubicBezTo>
                  <a:pt x="7188387" y="56239"/>
                  <a:pt x="7091108" y="13684"/>
                  <a:pt x="6952957" y="36576"/>
                </a:cubicBezTo>
                <a:cubicBezTo>
                  <a:pt x="6791950" y="53539"/>
                  <a:pt x="6518480" y="30796"/>
                  <a:pt x="6384969" y="36576"/>
                </a:cubicBezTo>
                <a:cubicBezTo>
                  <a:pt x="6247331" y="-8883"/>
                  <a:pt x="5949845" y="51231"/>
                  <a:pt x="5732109" y="36576"/>
                </a:cubicBezTo>
                <a:cubicBezTo>
                  <a:pt x="5499017" y="-6714"/>
                  <a:pt x="5419186" y="25152"/>
                  <a:pt x="5164121" y="36576"/>
                </a:cubicBezTo>
                <a:cubicBezTo>
                  <a:pt x="4905783" y="39387"/>
                  <a:pt x="4817361" y="30692"/>
                  <a:pt x="4681005" y="36576"/>
                </a:cubicBezTo>
                <a:cubicBezTo>
                  <a:pt x="4577000" y="-8293"/>
                  <a:pt x="4120884" y="45663"/>
                  <a:pt x="3858402" y="36576"/>
                </a:cubicBezTo>
                <a:cubicBezTo>
                  <a:pt x="3613266" y="17047"/>
                  <a:pt x="3341297" y="48286"/>
                  <a:pt x="3205542" y="36576"/>
                </a:cubicBezTo>
                <a:cubicBezTo>
                  <a:pt x="3020832" y="49890"/>
                  <a:pt x="2720661" y="89200"/>
                  <a:pt x="2467810" y="36576"/>
                </a:cubicBezTo>
                <a:cubicBezTo>
                  <a:pt x="2213698" y="3365"/>
                  <a:pt x="2156253" y="28424"/>
                  <a:pt x="2069566" y="36576"/>
                </a:cubicBezTo>
                <a:cubicBezTo>
                  <a:pt x="1979173" y="64711"/>
                  <a:pt x="1712734" y="47821"/>
                  <a:pt x="1586449" y="36576"/>
                </a:cubicBezTo>
                <a:cubicBezTo>
                  <a:pt x="1482339" y="33792"/>
                  <a:pt x="1241086" y="58390"/>
                  <a:pt x="933590" y="36576"/>
                </a:cubicBezTo>
                <a:cubicBezTo>
                  <a:pt x="622779" y="67857"/>
                  <a:pt x="220358" y="78237"/>
                  <a:pt x="0" y="36576"/>
                </a:cubicBezTo>
                <a:cubicBezTo>
                  <a:pt x="-251" y="20887"/>
                  <a:pt x="1716" y="16907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custGeom>
                    <a:avLst/>
                    <a:gdLst>
                      <a:gd name="connsiteX0" fmla="*/ 0 w 8487178"/>
                      <a:gd name="connsiteY0" fmla="*/ 0 h 36576"/>
                      <a:gd name="connsiteX1" fmla="*/ 737732 w 8487178"/>
                      <a:gd name="connsiteY1" fmla="*/ 0 h 36576"/>
                      <a:gd name="connsiteX2" fmla="*/ 1560335 w 8487178"/>
                      <a:gd name="connsiteY2" fmla="*/ 0 h 36576"/>
                      <a:gd name="connsiteX3" fmla="*/ 1958580 w 8487178"/>
                      <a:gd name="connsiteY3" fmla="*/ 0 h 36576"/>
                      <a:gd name="connsiteX4" fmla="*/ 2526568 w 8487178"/>
                      <a:gd name="connsiteY4" fmla="*/ 0 h 36576"/>
                      <a:gd name="connsiteX5" fmla="*/ 2924812 w 8487178"/>
                      <a:gd name="connsiteY5" fmla="*/ 0 h 36576"/>
                      <a:gd name="connsiteX6" fmla="*/ 3577672 w 8487178"/>
                      <a:gd name="connsiteY6" fmla="*/ 0 h 36576"/>
                      <a:gd name="connsiteX7" fmla="*/ 4145660 w 8487178"/>
                      <a:gd name="connsiteY7" fmla="*/ 0 h 36576"/>
                      <a:gd name="connsiteX8" fmla="*/ 4883392 w 8487178"/>
                      <a:gd name="connsiteY8" fmla="*/ 0 h 36576"/>
                      <a:gd name="connsiteX9" fmla="*/ 5705995 w 8487178"/>
                      <a:gd name="connsiteY9" fmla="*/ 0 h 36576"/>
                      <a:gd name="connsiteX10" fmla="*/ 6358855 w 8487178"/>
                      <a:gd name="connsiteY10" fmla="*/ 0 h 36576"/>
                      <a:gd name="connsiteX11" fmla="*/ 7181458 w 8487178"/>
                      <a:gd name="connsiteY11" fmla="*/ 0 h 36576"/>
                      <a:gd name="connsiteX12" fmla="*/ 7834318 w 8487178"/>
                      <a:gd name="connsiteY12" fmla="*/ 0 h 36576"/>
                      <a:gd name="connsiteX13" fmla="*/ 8487178 w 8487178"/>
                      <a:gd name="connsiteY13" fmla="*/ 0 h 36576"/>
                      <a:gd name="connsiteX14" fmla="*/ 8487178 w 8487178"/>
                      <a:gd name="connsiteY14" fmla="*/ 36576 h 36576"/>
                      <a:gd name="connsiteX15" fmla="*/ 7834318 w 8487178"/>
                      <a:gd name="connsiteY15" fmla="*/ 36576 h 36576"/>
                      <a:gd name="connsiteX16" fmla="*/ 7351202 w 8487178"/>
                      <a:gd name="connsiteY16" fmla="*/ 36576 h 36576"/>
                      <a:gd name="connsiteX17" fmla="*/ 6952957 w 8487178"/>
                      <a:gd name="connsiteY17" fmla="*/ 36576 h 36576"/>
                      <a:gd name="connsiteX18" fmla="*/ 6384969 w 8487178"/>
                      <a:gd name="connsiteY18" fmla="*/ 36576 h 36576"/>
                      <a:gd name="connsiteX19" fmla="*/ 5732109 w 8487178"/>
                      <a:gd name="connsiteY19" fmla="*/ 36576 h 36576"/>
                      <a:gd name="connsiteX20" fmla="*/ 5164121 w 8487178"/>
                      <a:gd name="connsiteY20" fmla="*/ 36576 h 36576"/>
                      <a:gd name="connsiteX21" fmla="*/ 4681005 w 8487178"/>
                      <a:gd name="connsiteY21" fmla="*/ 36576 h 36576"/>
                      <a:gd name="connsiteX22" fmla="*/ 3858402 w 8487178"/>
                      <a:gd name="connsiteY22" fmla="*/ 36576 h 36576"/>
                      <a:gd name="connsiteX23" fmla="*/ 3205542 w 8487178"/>
                      <a:gd name="connsiteY23" fmla="*/ 36576 h 36576"/>
                      <a:gd name="connsiteX24" fmla="*/ 2467810 w 8487178"/>
                      <a:gd name="connsiteY24" fmla="*/ 36576 h 36576"/>
                      <a:gd name="connsiteX25" fmla="*/ 2069566 w 8487178"/>
                      <a:gd name="connsiteY25" fmla="*/ 36576 h 36576"/>
                      <a:gd name="connsiteX26" fmla="*/ 1586449 w 8487178"/>
                      <a:gd name="connsiteY26" fmla="*/ 36576 h 36576"/>
                      <a:gd name="connsiteX27" fmla="*/ 933590 w 8487178"/>
                      <a:gd name="connsiteY27" fmla="*/ 36576 h 36576"/>
                      <a:gd name="connsiteX28" fmla="*/ 0 w 8487178"/>
                      <a:gd name="connsiteY28" fmla="*/ 36576 h 36576"/>
                      <a:gd name="connsiteX29" fmla="*/ 0 w 8487178"/>
                      <a:gd name="connsiteY29" fmla="*/ 0 h 3657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</a:cxnLst>
                    <a:rect l="l" t="t" r="r" b="b"/>
                    <a:pathLst>
                      <a:path w="8487178" h="36576" fill="none" extrusionOk="0">
                        <a:moveTo>
                          <a:pt x="0" y="0"/>
                        </a:moveTo>
                        <a:cubicBezTo>
                          <a:pt x="158648" y="-23080"/>
                          <a:pt x="414015" y="33691"/>
                          <a:pt x="737732" y="0"/>
                        </a:cubicBezTo>
                        <a:cubicBezTo>
                          <a:pt x="1061449" y="-33691"/>
                          <a:pt x="1348785" y="-6923"/>
                          <a:pt x="1560335" y="0"/>
                        </a:cubicBezTo>
                        <a:cubicBezTo>
                          <a:pt x="1771885" y="6923"/>
                          <a:pt x="1874673" y="6083"/>
                          <a:pt x="1958580" y="0"/>
                        </a:cubicBezTo>
                        <a:cubicBezTo>
                          <a:pt x="2042488" y="-6083"/>
                          <a:pt x="2411773" y="5497"/>
                          <a:pt x="2526568" y="0"/>
                        </a:cubicBezTo>
                        <a:cubicBezTo>
                          <a:pt x="2641363" y="-5497"/>
                          <a:pt x="2769955" y="14545"/>
                          <a:pt x="2924812" y="0"/>
                        </a:cubicBezTo>
                        <a:cubicBezTo>
                          <a:pt x="3079669" y="-14545"/>
                          <a:pt x="3398796" y="-305"/>
                          <a:pt x="3577672" y="0"/>
                        </a:cubicBezTo>
                        <a:cubicBezTo>
                          <a:pt x="3756548" y="305"/>
                          <a:pt x="4010524" y="-19439"/>
                          <a:pt x="4145660" y="0"/>
                        </a:cubicBezTo>
                        <a:cubicBezTo>
                          <a:pt x="4280796" y="19439"/>
                          <a:pt x="4519168" y="18856"/>
                          <a:pt x="4883392" y="0"/>
                        </a:cubicBezTo>
                        <a:cubicBezTo>
                          <a:pt x="5247616" y="-18856"/>
                          <a:pt x="5354959" y="-20344"/>
                          <a:pt x="5705995" y="0"/>
                        </a:cubicBezTo>
                        <a:cubicBezTo>
                          <a:pt x="6057031" y="20344"/>
                          <a:pt x="6165300" y="31467"/>
                          <a:pt x="6358855" y="0"/>
                        </a:cubicBezTo>
                        <a:cubicBezTo>
                          <a:pt x="6552410" y="-31467"/>
                          <a:pt x="6791945" y="-470"/>
                          <a:pt x="7181458" y="0"/>
                        </a:cubicBezTo>
                        <a:cubicBezTo>
                          <a:pt x="7570971" y="470"/>
                          <a:pt x="7589420" y="-27923"/>
                          <a:pt x="7834318" y="0"/>
                        </a:cubicBezTo>
                        <a:cubicBezTo>
                          <a:pt x="8079216" y="27923"/>
                          <a:pt x="8244660" y="-28188"/>
                          <a:pt x="8487178" y="0"/>
                        </a:cubicBezTo>
                        <a:cubicBezTo>
                          <a:pt x="8487756" y="9299"/>
                          <a:pt x="8487778" y="26774"/>
                          <a:pt x="8487178" y="36576"/>
                        </a:cubicBezTo>
                        <a:cubicBezTo>
                          <a:pt x="8193354" y="68129"/>
                          <a:pt x="8121938" y="60994"/>
                          <a:pt x="7834318" y="36576"/>
                        </a:cubicBezTo>
                        <a:cubicBezTo>
                          <a:pt x="7546698" y="12158"/>
                          <a:pt x="7507615" y="29628"/>
                          <a:pt x="7351202" y="36576"/>
                        </a:cubicBezTo>
                        <a:cubicBezTo>
                          <a:pt x="7194789" y="43524"/>
                          <a:pt x="7096566" y="31598"/>
                          <a:pt x="6952957" y="36576"/>
                        </a:cubicBezTo>
                        <a:cubicBezTo>
                          <a:pt x="6809349" y="41554"/>
                          <a:pt x="6510534" y="54733"/>
                          <a:pt x="6384969" y="36576"/>
                        </a:cubicBezTo>
                        <a:cubicBezTo>
                          <a:pt x="6259404" y="18419"/>
                          <a:pt x="5956387" y="64521"/>
                          <a:pt x="5732109" y="36576"/>
                        </a:cubicBezTo>
                        <a:cubicBezTo>
                          <a:pt x="5507831" y="8631"/>
                          <a:pt x="5425540" y="32239"/>
                          <a:pt x="5164121" y="36576"/>
                        </a:cubicBezTo>
                        <a:cubicBezTo>
                          <a:pt x="4902702" y="40913"/>
                          <a:pt x="4815733" y="45661"/>
                          <a:pt x="4681005" y="36576"/>
                        </a:cubicBezTo>
                        <a:cubicBezTo>
                          <a:pt x="4546277" y="27491"/>
                          <a:pt x="4111650" y="24454"/>
                          <a:pt x="3858402" y="36576"/>
                        </a:cubicBezTo>
                        <a:cubicBezTo>
                          <a:pt x="3605154" y="48698"/>
                          <a:pt x="3355682" y="45487"/>
                          <a:pt x="3205542" y="36576"/>
                        </a:cubicBezTo>
                        <a:cubicBezTo>
                          <a:pt x="3055402" y="27665"/>
                          <a:pt x="2716580" y="64954"/>
                          <a:pt x="2467810" y="36576"/>
                        </a:cubicBezTo>
                        <a:cubicBezTo>
                          <a:pt x="2219040" y="8198"/>
                          <a:pt x="2149690" y="30867"/>
                          <a:pt x="2069566" y="36576"/>
                        </a:cubicBezTo>
                        <a:cubicBezTo>
                          <a:pt x="1989442" y="42285"/>
                          <a:pt x="1703335" y="42806"/>
                          <a:pt x="1586449" y="36576"/>
                        </a:cubicBezTo>
                        <a:cubicBezTo>
                          <a:pt x="1469563" y="30346"/>
                          <a:pt x="1212036" y="34821"/>
                          <a:pt x="933590" y="36576"/>
                        </a:cubicBezTo>
                        <a:cubicBezTo>
                          <a:pt x="655144" y="38331"/>
                          <a:pt x="215255" y="74183"/>
                          <a:pt x="0" y="36576"/>
                        </a:cubicBezTo>
                        <a:cubicBezTo>
                          <a:pt x="-516" y="20544"/>
                          <a:pt x="1802" y="17140"/>
                          <a:pt x="0" y="0"/>
                        </a:cubicBezTo>
                        <a:close/>
                      </a:path>
                      <a:path w="8487178" h="36576" stroke="0" extrusionOk="0">
                        <a:moveTo>
                          <a:pt x="0" y="0"/>
                        </a:moveTo>
                        <a:cubicBezTo>
                          <a:pt x="141875" y="16416"/>
                          <a:pt x="317987" y="-14018"/>
                          <a:pt x="483116" y="0"/>
                        </a:cubicBezTo>
                        <a:cubicBezTo>
                          <a:pt x="648245" y="14018"/>
                          <a:pt x="704570" y="5647"/>
                          <a:pt x="881361" y="0"/>
                        </a:cubicBezTo>
                        <a:cubicBezTo>
                          <a:pt x="1058153" y="-5647"/>
                          <a:pt x="1211393" y="2543"/>
                          <a:pt x="1364477" y="0"/>
                        </a:cubicBezTo>
                        <a:cubicBezTo>
                          <a:pt x="1517561" y="-2543"/>
                          <a:pt x="1713772" y="-6752"/>
                          <a:pt x="2017337" y="0"/>
                        </a:cubicBezTo>
                        <a:cubicBezTo>
                          <a:pt x="2320902" y="6752"/>
                          <a:pt x="2535852" y="27273"/>
                          <a:pt x="2755069" y="0"/>
                        </a:cubicBezTo>
                        <a:cubicBezTo>
                          <a:pt x="2974286" y="-27273"/>
                          <a:pt x="3322220" y="-6972"/>
                          <a:pt x="3577672" y="0"/>
                        </a:cubicBezTo>
                        <a:cubicBezTo>
                          <a:pt x="3833124" y="6972"/>
                          <a:pt x="4082700" y="-30587"/>
                          <a:pt x="4400275" y="0"/>
                        </a:cubicBezTo>
                        <a:cubicBezTo>
                          <a:pt x="4717850" y="30587"/>
                          <a:pt x="4848568" y="-17249"/>
                          <a:pt x="4968263" y="0"/>
                        </a:cubicBezTo>
                        <a:cubicBezTo>
                          <a:pt x="5087958" y="17249"/>
                          <a:pt x="5447087" y="18553"/>
                          <a:pt x="5705995" y="0"/>
                        </a:cubicBezTo>
                        <a:cubicBezTo>
                          <a:pt x="5964903" y="-18553"/>
                          <a:pt x="6211105" y="-17498"/>
                          <a:pt x="6358855" y="0"/>
                        </a:cubicBezTo>
                        <a:cubicBezTo>
                          <a:pt x="6506605" y="17498"/>
                          <a:pt x="6655586" y="-15953"/>
                          <a:pt x="6926843" y="0"/>
                        </a:cubicBezTo>
                        <a:cubicBezTo>
                          <a:pt x="7198100" y="15953"/>
                          <a:pt x="7439942" y="-28058"/>
                          <a:pt x="7664575" y="0"/>
                        </a:cubicBezTo>
                        <a:cubicBezTo>
                          <a:pt x="7889208" y="28058"/>
                          <a:pt x="8244819" y="-11603"/>
                          <a:pt x="8487178" y="0"/>
                        </a:cubicBezTo>
                        <a:cubicBezTo>
                          <a:pt x="8486954" y="11559"/>
                          <a:pt x="8486570" y="21146"/>
                          <a:pt x="8487178" y="36576"/>
                        </a:cubicBezTo>
                        <a:cubicBezTo>
                          <a:pt x="8363638" y="18444"/>
                          <a:pt x="8225194" y="49967"/>
                          <a:pt x="8004062" y="36576"/>
                        </a:cubicBezTo>
                        <a:cubicBezTo>
                          <a:pt x="7782930" y="23185"/>
                          <a:pt x="7442338" y="64256"/>
                          <a:pt x="7181458" y="36576"/>
                        </a:cubicBezTo>
                        <a:cubicBezTo>
                          <a:pt x="6920578" y="8896"/>
                          <a:pt x="6812793" y="31551"/>
                          <a:pt x="6698342" y="36576"/>
                        </a:cubicBezTo>
                        <a:cubicBezTo>
                          <a:pt x="6583891" y="41601"/>
                          <a:pt x="6260356" y="9334"/>
                          <a:pt x="5960610" y="36576"/>
                        </a:cubicBezTo>
                        <a:cubicBezTo>
                          <a:pt x="5660864" y="63818"/>
                          <a:pt x="5663756" y="35872"/>
                          <a:pt x="5562366" y="36576"/>
                        </a:cubicBezTo>
                        <a:cubicBezTo>
                          <a:pt x="5460976" y="37280"/>
                          <a:pt x="5069820" y="22312"/>
                          <a:pt x="4909506" y="36576"/>
                        </a:cubicBezTo>
                        <a:cubicBezTo>
                          <a:pt x="4749192" y="50840"/>
                          <a:pt x="4551078" y="46187"/>
                          <a:pt x="4426390" y="36576"/>
                        </a:cubicBezTo>
                        <a:cubicBezTo>
                          <a:pt x="4301702" y="26965"/>
                          <a:pt x="3916782" y="59932"/>
                          <a:pt x="3603786" y="36576"/>
                        </a:cubicBezTo>
                        <a:cubicBezTo>
                          <a:pt x="3290790" y="13220"/>
                          <a:pt x="3382822" y="52886"/>
                          <a:pt x="3205542" y="36576"/>
                        </a:cubicBezTo>
                        <a:cubicBezTo>
                          <a:pt x="3028262" y="20266"/>
                          <a:pt x="2723637" y="9596"/>
                          <a:pt x="2552682" y="36576"/>
                        </a:cubicBezTo>
                        <a:cubicBezTo>
                          <a:pt x="2381727" y="63556"/>
                          <a:pt x="2306903" y="19145"/>
                          <a:pt x="2154437" y="36576"/>
                        </a:cubicBezTo>
                        <a:cubicBezTo>
                          <a:pt x="2001972" y="54007"/>
                          <a:pt x="1880716" y="55934"/>
                          <a:pt x="1671321" y="36576"/>
                        </a:cubicBezTo>
                        <a:cubicBezTo>
                          <a:pt x="1461926" y="17218"/>
                          <a:pt x="1116754" y="69031"/>
                          <a:pt x="933590" y="36576"/>
                        </a:cubicBezTo>
                        <a:cubicBezTo>
                          <a:pt x="750426" y="4121"/>
                          <a:pt x="234904" y="7568"/>
                          <a:pt x="0" y="36576"/>
                        </a:cubicBezTo>
                        <a:cubicBezTo>
                          <a:pt x="-299" y="20797"/>
                          <a:pt x="-1602" y="1003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</TotalTime>
  <Words>510</Words>
  <Application>Microsoft Macintosh PowerPoint</Application>
  <PresentationFormat>Personalizzato</PresentationFormat>
  <Paragraphs>31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Helvetica Neue</vt:lpstr>
      <vt:lpstr>Helvetica Neue Medium</vt:lpstr>
      <vt:lpstr>Tema di Office</vt:lpstr>
      <vt:lpstr>Presentazione standard di PowerPoint</vt:lpstr>
      <vt:lpstr>Date lezioni</vt:lpstr>
      <vt:lpstr>Presentazione standard di PowerPoint</vt:lpstr>
      <vt:lpstr>Possibili temi per lavori di gruppo</vt:lpstr>
      <vt:lpstr>Stesura relazione</vt:lpstr>
      <vt:lpstr>Presentazione Lavori di gruppo</vt:lpstr>
      <vt:lpstr>Buon Lavoro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cp:lastModifiedBy>ramona.bongelli@unimc.it</cp:lastModifiedBy>
  <cp:revision>5</cp:revision>
  <dcterms:modified xsi:type="dcterms:W3CDTF">2023-11-15T17:13:43Z</dcterms:modified>
</cp:coreProperties>
</file>