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67" r:id="rId3"/>
    <p:sldId id="268" r:id="rId4"/>
    <p:sldId id="402" r:id="rId5"/>
    <p:sldId id="405" r:id="rId6"/>
    <p:sldId id="407" r:id="rId7"/>
    <p:sldId id="392" r:id="rId8"/>
    <p:sldId id="391" r:id="rId9"/>
    <p:sldId id="258" r:id="rId10"/>
    <p:sldId id="404" r:id="rId11"/>
    <p:sldId id="414" r:id="rId12"/>
    <p:sldId id="412" r:id="rId13"/>
    <p:sldId id="409" r:id="rId14"/>
    <p:sldId id="410" r:id="rId15"/>
    <p:sldId id="413" r:id="rId16"/>
    <p:sldId id="408" r:id="rId17"/>
    <p:sldId id="415" r:id="rId18"/>
    <p:sldId id="416" r:id="rId19"/>
    <p:sldId id="417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6"/>
  </p:normalViewPr>
  <p:slideViewPr>
    <p:cSldViewPr snapToGrid="0">
      <p:cViewPr>
        <p:scale>
          <a:sx n="102" d="100"/>
          <a:sy n="102" d="100"/>
        </p:scale>
        <p:origin x="85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1F75FC-672E-5F4C-BDE5-818D8F5CF422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it-IT"/>
        </a:p>
      </dgm:t>
    </dgm:pt>
    <dgm:pt modelId="{B27609B5-6FD0-2448-B9DC-71B5C05DC43F}">
      <dgm:prSet/>
      <dgm:spPr/>
      <dgm:t>
        <a:bodyPr/>
        <a:lstStyle/>
        <a:p>
          <a:pPr algn="just"/>
          <a:r>
            <a:rPr lang="it-IT" b="1" dirty="0"/>
            <a:t>identificare domande </a:t>
          </a:r>
          <a:r>
            <a:rPr lang="it-IT" dirty="0"/>
            <a:t>di interesse, in seguito ad osservazione di comportamenti o fenomeni (cfr. caso Kitty Genovese 1964 e ricerca condotta da </a:t>
          </a:r>
          <a:r>
            <a:rPr lang="it-IT" dirty="0" err="1"/>
            <a:t>Latané</a:t>
          </a:r>
          <a:r>
            <a:rPr lang="it-IT" dirty="0"/>
            <a:t> e Darley sulla diffusione della responsabilità)</a:t>
          </a:r>
        </a:p>
      </dgm:t>
    </dgm:pt>
    <dgm:pt modelId="{13737CDC-D9B4-1A4B-BED4-AC72DB4C9FA6}" type="parTrans" cxnId="{2EA0A64C-EC51-D84A-A153-CD2B3B2E56CF}">
      <dgm:prSet/>
      <dgm:spPr/>
      <dgm:t>
        <a:bodyPr/>
        <a:lstStyle/>
        <a:p>
          <a:endParaRPr lang="it-IT"/>
        </a:p>
      </dgm:t>
    </dgm:pt>
    <dgm:pt modelId="{4D218086-FF63-C64D-96A0-83DB894C68B0}" type="sibTrans" cxnId="{2EA0A64C-EC51-D84A-A153-CD2B3B2E56CF}">
      <dgm:prSet/>
      <dgm:spPr/>
      <dgm:t>
        <a:bodyPr/>
        <a:lstStyle/>
        <a:p>
          <a:endParaRPr lang="it-IT"/>
        </a:p>
      </dgm:t>
    </dgm:pt>
    <dgm:pt modelId="{234D94A4-2DF8-E34F-A6F1-D6F111C0E35A}">
      <dgm:prSet/>
      <dgm:spPr/>
      <dgm:t>
        <a:bodyPr/>
        <a:lstStyle/>
        <a:p>
          <a:r>
            <a:rPr lang="it-IT" b="1"/>
            <a:t>formulare una spiegazione</a:t>
          </a:r>
          <a:endParaRPr lang="it-IT"/>
        </a:p>
      </dgm:t>
    </dgm:pt>
    <dgm:pt modelId="{3F7644BB-295D-7945-B06E-BB749334B761}" type="parTrans" cxnId="{0C056D39-6EED-284A-BDB1-DCA294CC7DE2}">
      <dgm:prSet/>
      <dgm:spPr/>
      <dgm:t>
        <a:bodyPr/>
        <a:lstStyle/>
        <a:p>
          <a:endParaRPr lang="it-IT"/>
        </a:p>
      </dgm:t>
    </dgm:pt>
    <dgm:pt modelId="{66FE1698-95CD-374A-A532-88E65F77579A}" type="sibTrans" cxnId="{0C056D39-6EED-284A-BDB1-DCA294CC7DE2}">
      <dgm:prSet/>
      <dgm:spPr/>
      <dgm:t>
        <a:bodyPr/>
        <a:lstStyle/>
        <a:p>
          <a:endParaRPr lang="it-IT"/>
        </a:p>
      </dgm:t>
    </dgm:pt>
    <dgm:pt modelId="{EFB12075-BE98-9847-859A-54EADC8685F4}">
      <dgm:prSet/>
      <dgm:spPr/>
      <dgm:t>
        <a:bodyPr/>
        <a:lstStyle/>
        <a:p>
          <a:pPr algn="just"/>
          <a:r>
            <a:rPr lang="it-IT" b="1" dirty="0"/>
            <a:t>eseguire una ricerca</a:t>
          </a:r>
          <a:r>
            <a:rPr lang="it-IT" dirty="0"/>
            <a:t> per supportare o confutare la spiegazione</a:t>
          </a:r>
        </a:p>
      </dgm:t>
    </dgm:pt>
    <dgm:pt modelId="{C940D581-C005-2E44-ACD9-E1D7565E4235}" type="parTrans" cxnId="{20BB3112-8239-DC4E-9EFD-6697B04CB9CC}">
      <dgm:prSet/>
      <dgm:spPr/>
      <dgm:t>
        <a:bodyPr/>
        <a:lstStyle/>
        <a:p>
          <a:endParaRPr lang="it-IT"/>
        </a:p>
      </dgm:t>
    </dgm:pt>
    <dgm:pt modelId="{51CC6D60-AF20-5145-977E-96515D7354B1}" type="sibTrans" cxnId="{20BB3112-8239-DC4E-9EFD-6697B04CB9CC}">
      <dgm:prSet/>
      <dgm:spPr/>
      <dgm:t>
        <a:bodyPr/>
        <a:lstStyle/>
        <a:p>
          <a:endParaRPr lang="it-IT"/>
        </a:p>
      </dgm:t>
    </dgm:pt>
    <dgm:pt modelId="{594A82D1-2236-0147-8899-FDD67E97A6B4}">
      <dgm:prSet/>
      <dgm:spPr/>
      <dgm:t>
        <a:bodyPr/>
        <a:lstStyle/>
        <a:p>
          <a:r>
            <a:rPr lang="it-IT" b="1"/>
            <a:t>operazionalizzazione</a:t>
          </a:r>
          <a:r>
            <a:rPr lang="it-IT"/>
            <a:t> = processo di trasformazione di una ipotesi in procedure specifiche, verificabili, che possono essere misurate e osservate. Modi diverse di operazionalizzare (es. paura come numero di battiti cardiaci o come risposta a una domanda di un questionario).</a:t>
          </a:r>
        </a:p>
      </dgm:t>
    </dgm:pt>
    <dgm:pt modelId="{272C475F-E43D-4F4C-952B-DF0760A5120C}" type="parTrans" cxnId="{AB2B91BE-2A8D-4640-BEA0-D6EC9CA61DFC}">
      <dgm:prSet/>
      <dgm:spPr/>
      <dgm:t>
        <a:bodyPr/>
        <a:lstStyle/>
        <a:p>
          <a:endParaRPr lang="it-IT"/>
        </a:p>
      </dgm:t>
    </dgm:pt>
    <dgm:pt modelId="{F3ECC53C-5E67-7E44-89A5-43620155656C}" type="sibTrans" cxnId="{AB2B91BE-2A8D-4640-BEA0-D6EC9CA61DFC}">
      <dgm:prSet/>
      <dgm:spPr/>
      <dgm:t>
        <a:bodyPr/>
        <a:lstStyle/>
        <a:p>
          <a:endParaRPr lang="it-IT"/>
        </a:p>
      </dgm:t>
    </dgm:pt>
    <dgm:pt modelId="{E6C814D1-6A62-7346-BA67-0EFCDC42CFB0}" type="pres">
      <dgm:prSet presAssocID="{2F1F75FC-672E-5F4C-BDE5-818D8F5CF422}" presName="linear" presStyleCnt="0">
        <dgm:presLayoutVars>
          <dgm:animLvl val="lvl"/>
          <dgm:resizeHandles val="exact"/>
        </dgm:presLayoutVars>
      </dgm:prSet>
      <dgm:spPr/>
    </dgm:pt>
    <dgm:pt modelId="{74AA70A9-D01D-4B4A-BF36-63EBBE5AE045}" type="pres">
      <dgm:prSet presAssocID="{B27609B5-6FD0-2448-B9DC-71B5C05DC43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55B92F9-3AAB-AE42-851B-5A39624640EE}" type="pres">
      <dgm:prSet presAssocID="{4D218086-FF63-C64D-96A0-83DB894C68B0}" presName="spacer" presStyleCnt="0"/>
      <dgm:spPr/>
    </dgm:pt>
    <dgm:pt modelId="{A0988DA4-3693-FD4D-98BE-2E5964DF04C2}" type="pres">
      <dgm:prSet presAssocID="{234D94A4-2DF8-E34F-A6F1-D6F111C0E35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E50D5A6-17A2-C041-BBEF-DE9BABD4E1D0}" type="pres">
      <dgm:prSet presAssocID="{66FE1698-95CD-374A-A532-88E65F77579A}" presName="spacer" presStyleCnt="0"/>
      <dgm:spPr/>
    </dgm:pt>
    <dgm:pt modelId="{0EC44F98-1ED9-A346-B1F9-E532044E157E}" type="pres">
      <dgm:prSet presAssocID="{EFB12075-BE98-9847-859A-54EADC8685F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D11D59E-C104-B54B-9BE2-68003384C8E5}" type="pres">
      <dgm:prSet presAssocID="{51CC6D60-AF20-5145-977E-96515D7354B1}" presName="spacer" presStyleCnt="0"/>
      <dgm:spPr/>
    </dgm:pt>
    <dgm:pt modelId="{EFE52EC7-7C81-7344-B357-75D68187B2CE}" type="pres">
      <dgm:prSet presAssocID="{594A82D1-2236-0147-8899-FDD67E97A6B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0BB3112-8239-DC4E-9EFD-6697B04CB9CC}" srcId="{2F1F75FC-672E-5F4C-BDE5-818D8F5CF422}" destId="{EFB12075-BE98-9847-859A-54EADC8685F4}" srcOrd="2" destOrd="0" parTransId="{C940D581-C005-2E44-ACD9-E1D7565E4235}" sibTransId="{51CC6D60-AF20-5145-977E-96515D7354B1}"/>
    <dgm:cxn modelId="{0C056D39-6EED-284A-BDB1-DCA294CC7DE2}" srcId="{2F1F75FC-672E-5F4C-BDE5-818D8F5CF422}" destId="{234D94A4-2DF8-E34F-A6F1-D6F111C0E35A}" srcOrd="1" destOrd="0" parTransId="{3F7644BB-295D-7945-B06E-BB749334B761}" sibTransId="{66FE1698-95CD-374A-A532-88E65F77579A}"/>
    <dgm:cxn modelId="{2EA0A64C-EC51-D84A-A153-CD2B3B2E56CF}" srcId="{2F1F75FC-672E-5F4C-BDE5-818D8F5CF422}" destId="{B27609B5-6FD0-2448-B9DC-71B5C05DC43F}" srcOrd="0" destOrd="0" parTransId="{13737CDC-D9B4-1A4B-BED4-AC72DB4C9FA6}" sibTransId="{4D218086-FF63-C64D-96A0-83DB894C68B0}"/>
    <dgm:cxn modelId="{F1AE0661-A516-6C44-9460-C955153D22C6}" type="presOf" srcId="{594A82D1-2236-0147-8899-FDD67E97A6B4}" destId="{EFE52EC7-7C81-7344-B357-75D68187B2CE}" srcOrd="0" destOrd="0" presId="urn:microsoft.com/office/officeart/2005/8/layout/vList2"/>
    <dgm:cxn modelId="{A5BC696B-C73B-B544-AA39-6E0D93622F1D}" type="presOf" srcId="{B27609B5-6FD0-2448-B9DC-71B5C05DC43F}" destId="{74AA70A9-D01D-4B4A-BF36-63EBBE5AE045}" srcOrd="0" destOrd="0" presId="urn:microsoft.com/office/officeart/2005/8/layout/vList2"/>
    <dgm:cxn modelId="{9741CDAA-5BE5-0749-B1C4-326F3FD50E7A}" type="presOf" srcId="{234D94A4-2DF8-E34F-A6F1-D6F111C0E35A}" destId="{A0988DA4-3693-FD4D-98BE-2E5964DF04C2}" srcOrd="0" destOrd="0" presId="urn:microsoft.com/office/officeart/2005/8/layout/vList2"/>
    <dgm:cxn modelId="{E62ABAB1-5D20-D740-9B60-8C1E4AB47553}" type="presOf" srcId="{EFB12075-BE98-9847-859A-54EADC8685F4}" destId="{0EC44F98-1ED9-A346-B1F9-E532044E157E}" srcOrd="0" destOrd="0" presId="urn:microsoft.com/office/officeart/2005/8/layout/vList2"/>
    <dgm:cxn modelId="{AB2B91BE-2A8D-4640-BEA0-D6EC9CA61DFC}" srcId="{2F1F75FC-672E-5F4C-BDE5-818D8F5CF422}" destId="{594A82D1-2236-0147-8899-FDD67E97A6B4}" srcOrd="3" destOrd="0" parTransId="{272C475F-E43D-4F4C-952B-DF0760A5120C}" sibTransId="{F3ECC53C-5E67-7E44-89A5-43620155656C}"/>
    <dgm:cxn modelId="{BB2D15F4-F719-A04A-BF4D-92C65090C507}" type="presOf" srcId="{2F1F75FC-672E-5F4C-BDE5-818D8F5CF422}" destId="{E6C814D1-6A62-7346-BA67-0EFCDC42CFB0}" srcOrd="0" destOrd="0" presId="urn:microsoft.com/office/officeart/2005/8/layout/vList2"/>
    <dgm:cxn modelId="{B6774830-F0CB-3A46-9169-7F727581D3C9}" type="presParOf" srcId="{E6C814D1-6A62-7346-BA67-0EFCDC42CFB0}" destId="{74AA70A9-D01D-4B4A-BF36-63EBBE5AE045}" srcOrd="0" destOrd="0" presId="urn:microsoft.com/office/officeart/2005/8/layout/vList2"/>
    <dgm:cxn modelId="{556953BA-00C0-8742-B938-C6BF7AC71DCC}" type="presParOf" srcId="{E6C814D1-6A62-7346-BA67-0EFCDC42CFB0}" destId="{855B92F9-3AAB-AE42-851B-5A39624640EE}" srcOrd="1" destOrd="0" presId="urn:microsoft.com/office/officeart/2005/8/layout/vList2"/>
    <dgm:cxn modelId="{566FF5E5-B730-8147-BBB7-E838E212C373}" type="presParOf" srcId="{E6C814D1-6A62-7346-BA67-0EFCDC42CFB0}" destId="{A0988DA4-3693-FD4D-98BE-2E5964DF04C2}" srcOrd="2" destOrd="0" presId="urn:microsoft.com/office/officeart/2005/8/layout/vList2"/>
    <dgm:cxn modelId="{C1241B11-4AF7-894C-B232-9283690BFBC9}" type="presParOf" srcId="{E6C814D1-6A62-7346-BA67-0EFCDC42CFB0}" destId="{7E50D5A6-17A2-C041-BBEF-DE9BABD4E1D0}" srcOrd="3" destOrd="0" presId="urn:microsoft.com/office/officeart/2005/8/layout/vList2"/>
    <dgm:cxn modelId="{4091ECBB-F5CC-E245-B2C1-E72C3D41FC6D}" type="presParOf" srcId="{E6C814D1-6A62-7346-BA67-0EFCDC42CFB0}" destId="{0EC44F98-1ED9-A346-B1F9-E532044E157E}" srcOrd="4" destOrd="0" presId="urn:microsoft.com/office/officeart/2005/8/layout/vList2"/>
    <dgm:cxn modelId="{741008FF-60C0-CB4E-A64E-F9B204E82A92}" type="presParOf" srcId="{E6C814D1-6A62-7346-BA67-0EFCDC42CFB0}" destId="{2D11D59E-C104-B54B-9BE2-68003384C8E5}" srcOrd="5" destOrd="0" presId="urn:microsoft.com/office/officeart/2005/8/layout/vList2"/>
    <dgm:cxn modelId="{0F43C4AD-3049-AD42-BDF7-F19A66F62D9B}" type="presParOf" srcId="{E6C814D1-6A62-7346-BA67-0EFCDC42CFB0}" destId="{EFE52EC7-7C81-7344-B357-75D68187B2C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A92464-749F-394A-9A6B-8AF399348FB3}" type="doc">
      <dgm:prSet loTypeId="urn:microsoft.com/office/officeart/2005/8/layout/hierarchy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A7E2A19-03AC-D840-9954-177D485D565B}">
      <dgm:prSet phldrT="[Testo]"/>
      <dgm:spPr/>
      <dgm:t>
        <a:bodyPr/>
        <a:lstStyle/>
        <a:p>
          <a:r>
            <a:rPr lang="it-IT" dirty="0"/>
            <a:t>Variabili</a:t>
          </a:r>
        </a:p>
      </dgm:t>
    </dgm:pt>
    <dgm:pt modelId="{551C74BD-BFCA-DF43-AD5D-2EF094E3CBB7}" type="parTrans" cxnId="{AC26C3CB-69A6-2E48-A826-7CB8787A73D1}">
      <dgm:prSet/>
      <dgm:spPr/>
      <dgm:t>
        <a:bodyPr/>
        <a:lstStyle/>
        <a:p>
          <a:endParaRPr lang="it-IT"/>
        </a:p>
      </dgm:t>
    </dgm:pt>
    <dgm:pt modelId="{7F1CF728-9785-964F-B1B4-80044681E7E2}" type="sibTrans" cxnId="{AC26C3CB-69A6-2E48-A826-7CB8787A73D1}">
      <dgm:prSet/>
      <dgm:spPr/>
      <dgm:t>
        <a:bodyPr/>
        <a:lstStyle/>
        <a:p>
          <a:endParaRPr lang="it-IT"/>
        </a:p>
      </dgm:t>
    </dgm:pt>
    <dgm:pt modelId="{10A4DE62-4AF9-2449-9A48-96442C8D2D48}">
      <dgm:prSet phldrT="[Testo]"/>
      <dgm:spPr/>
      <dgm:t>
        <a:bodyPr/>
        <a:lstStyle/>
        <a:p>
          <a:r>
            <a:rPr lang="it-IT" dirty="0"/>
            <a:t>Categoriali (qualitative)</a:t>
          </a:r>
        </a:p>
      </dgm:t>
    </dgm:pt>
    <dgm:pt modelId="{36CC566F-68B4-2844-859B-64C0F3F48E12}" type="parTrans" cxnId="{D7BF4EA8-53C8-9645-A60C-6E72E2BF229D}">
      <dgm:prSet/>
      <dgm:spPr/>
      <dgm:t>
        <a:bodyPr/>
        <a:lstStyle/>
        <a:p>
          <a:endParaRPr lang="it-IT"/>
        </a:p>
      </dgm:t>
    </dgm:pt>
    <dgm:pt modelId="{9126071B-2874-EC46-B71B-0C33164284BB}" type="sibTrans" cxnId="{D7BF4EA8-53C8-9645-A60C-6E72E2BF229D}">
      <dgm:prSet/>
      <dgm:spPr/>
      <dgm:t>
        <a:bodyPr/>
        <a:lstStyle/>
        <a:p>
          <a:endParaRPr lang="it-IT"/>
        </a:p>
      </dgm:t>
    </dgm:pt>
    <dgm:pt modelId="{7AA30D1B-8AE0-B641-9912-6DD12CE00911}">
      <dgm:prSet phldrT="[Testo]"/>
      <dgm:spPr/>
      <dgm:t>
        <a:bodyPr/>
        <a:lstStyle/>
        <a:p>
          <a:r>
            <a:rPr lang="it-IT" dirty="0"/>
            <a:t>Nominali</a:t>
          </a:r>
        </a:p>
      </dgm:t>
    </dgm:pt>
    <dgm:pt modelId="{118C505A-3B96-0A4E-AAA1-D299076B54F8}" type="parTrans" cxnId="{090C2F0F-62AA-324C-8ABB-122E97C13169}">
      <dgm:prSet/>
      <dgm:spPr/>
      <dgm:t>
        <a:bodyPr/>
        <a:lstStyle/>
        <a:p>
          <a:endParaRPr lang="it-IT"/>
        </a:p>
      </dgm:t>
    </dgm:pt>
    <dgm:pt modelId="{63665E14-4FBC-684C-9305-20BA81B64175}" type="sibTrans" cxnId="{090C2F0F-62AA-324C-8ABB-122E97C13169}">
      <dgm:prSet/>
      <dgm:spPr/>
      <dgm:t>
        <a:bodyPr/>
        <a:lstStyle/>
        <a:p>
          <a:endParaRPr lang="it-IT"/>
        </a:p>
      </dgm:t>
    </dgm:pt>
    <dgm:pt modelId="{46BFC506-0D5B-1C4D-8355-01316EA2E140}">
      <dgm:prSet phldrT="[Testo]"/>
      <dgm:spPr/>
      <dgm:t>
        <a:bodyPr/>
        <a:lstStyle/>
        <a:p>
          <a:r>
            <a:rPr lang="it-IT" dirty="0"/>
            <a:t>Ordinali</a:t>
          </a:r>
        </a:p>
      </dgm:t>
    </dgm:pt>
    <dgm:pt modelId="{F7722597-0CF4-1049-A544-232010FAB712}" type="parTrans" cxnId="{381E9313-A4EA-4047-83B8-02749FE2D534}">
      <dgm:prSet/>
      <dgm:spPr/>
      <dgm:t>
        <a:bodyPr/>
        <a:lstStyle/>
        <a:p>
          <a:endParaRPr lang="it-IT"/>
        </a:p>
      </dgm:t>
    </dgm:pt>
    <dgm:pt modelId="{2A2DF4B8-194B-3449-9A5B-E85AC989B08B}" type="sibTrans" cxnId="{381E9313-A4EA-4047-83B8-02749FE2D534}">
      <dgm:prSet/>
      <dgm:spPr/>
      <dgm:t>
        <a:bodyPr/>
        <a:lstStyle/>
        <a:p>
          <a:endParaRPr lang="it-IT"/>
        </a:p>
      </dgm:t>
    </dgm:pt>
    <dgm:pt modelId="{DE505FBD-F37C-1147-844B-664F9B363EB5}">
      <dgm:prSet phldrT="[Testo]"/>
      <dgm:spPr/>
      <dgm:t>
        <a:bodyPr/>
        <a:lstStyle/>
        <a:p>
          <a:r>
            <a:rPr lang="it-IT" dirty="0"/>
            <a:t>Quantitative</a:t>
          </a:r>
        </a:p>
        <a:p>
          <a:r>
            <a:rPr lang="it-IT" dirty="0"/>
            <a:t>(continue)</a:t>
          </a:r>
        </a:p>
      </dgm:t>
    </dgm:pt>
    <dgm:pt modelId="{35605A4C-F460-9444-B4EE-03A533D0844A}" type="parTrans" cxnId="{7F40D5E9-31A6-634A-81C2-85D7EDC0BF6D}">
      <dgm:prSet/>
      <dgm:spPr/>
      <dgm:t>
        <a:bodyPr/>
        <a:lstStyle/>
        <a:p>
          <a:endParaRPr lang="it-IT"/>
        </a:p>
      </dgm:t>
    </dgm:pt>
    <dgm:pt modelId="{0A9B7DF4-5F8F-D842-B781-47F54949B50E}" type="sibTrans" cxnId="{7F40D5E9-31A6-634A-81C2-85D7EDC0BF6D}">
      <dgm:prSet/>
      <dgm:spPr/>
      <dgm:t>
        <a:bodyPr/>
        <a:lstStyle/>
        <a:p>
          <a:endParaRPr lang="it-IT"/>
        </a:p>
      </dgm:t>
    </dgm:pt>
    <dgm:pt modelId="{7395DA35-683F-0D40-A3B5-59D08F236E1E}">
      <dgm:prSet phldrT="[Testo]"/>
      <dgm:spPr/>
      <dgm:t>
        <a:bodyPr/>
        <a:lstStyle/>
        <a:p>
          <a:r>
            <a:rPr lang="it-IT" dirty="0"/>
            <a:t>A intervalli equivalenti</a:t>
          </a:r>
        </a:p>
      </dgm:t>
    </dgm:pt>
    <dgm:pt modelId="{4CF461A2-5238-F04E-A69B-6BFC157AD142}" type="parTrans" cxnId="{F232F1C3-4E62-154A-9BC1-DD318DE9BFAF}">
      <dgm:prSet/>
      <dgm:spPr/>
      <dgm:t>
        <a:bodyPr/>
        <a:lstStyle/>
        <a:p>
          <a:endParaRPr lang="it-IT"/>
        </a:p>
      </dgm:t>
    </dgm:pt>
    <dgm:pt modelId="{274DD8DE-47E5-244D-AA2E-1811DB12453D}" type="sibTrans" cxnId="{F232F1C3-4E62-154A-9BC1-DD318DE9BFAF}">
      <dgm:prSet/>
      <dgm:spPr/>
      <dgm:t>
        <a:bodyPr/>
        <a:lstStyle/>
        <a:p>
          <a:endParaRPr lang="it-IT"/>
        </a:p>
      </dgm:t>
    </dgm:pt>
    <dgm:pt modelId="{492ED5B2-0FEE-6B4A-9417-E72F8E0BB93E}">
      <dgm:prSet/>
      <dgm:spPr/>
      <dgm:t>
        <a:bodyPr/>
        <a:lstStyle/>
        <a:p>
          <a:r>
            <a:rPr lang="it-IT" dirty="0"/>
            <a:t>A rapporti equivalenti</a:t>
          </a:r>
        </a:p>
      </dgm:t>
    </dgm:pt>
    <dgm:pt modelId="{DAE23AEE-587A-8D4B-BDFC-156BBB011F7E}" type="parTrans" cxnId="{4C4A7669-966B-284A-921E-2F0B570AF71E}">
      <dgm:prSet/>
      <dgm:spPr/>
      <dgm:t>
        <a:bodyPr/>
        <a:lstStyle/>
        <a:p>
          <a:endParaRPr lang="it-IT"/>
        </a:p>
      </dgm:t>
    </dgm:pt>
    <dgm:pt modelId="{A1877E5D-A590-EE4A-8F48-BCBBD15BAE1F}" type="sibTrans" cxnId="{4C4A7669-966B-284A-921E-2F0B570AF71E}">
      <dgm:prSet/>
      <dgm:spPr/>
      <dgm:t>
        <a:bodyPr/>
        <a:lstStyle/>
        <a:p>
          <a:endParaRPr lang="it-IT"/>
        </a:p>
      </dgm:t>
    </dgm:pt>
    <dgm:pt modelId="{C49028DC-5EED-984C-951C-94619DB17E8C}" type="pres">
      <dgm:prSet presAssocID="{4FA92464-749F-394A-9A6B-8AF399348FB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7ED6138-E52C-9644-A39A-63989C368D20}" type="pres">
      <dgm:prSet presAssocID="{7A7E2A19-03AC-D840-9954-177D485D565B}" presName="root1" presStyleCnt="0"/>
      <dgm:spPr/>
    </dgm:pt>
    <dgm:pt modelId="{C9828294-1C5E-A340-BD5A-D6F72A17721E}" type="pres">
      <dgm:prSet presAssocID="{7A7E2A19-03AC-D840-9954-177D485D565B}" presName="LevelOneTextNode" presStyleLbl="node0" presStyleIdx="0" presStyleCnt="1">
        <dgm:presLayoutVars>
          <dgm:chPref val="3"/>
        </dgm:presLayoutVars>
      </dgm:prSet>
      <dgm:spPr/>
    </dgm:pt>
    <dgm:pt modelId="{3A33C3C3-DFC5-9545-A65E-227413EB29E5}" type="pres">
      <dgm:prSet presAssocID="{7A7E2A19-03AC-D840-9954-177D485D565B}" presName="level2hierChild" presStyleCnt="0"/>
      <dgm:spPr/>
    </dgm:pt>
    <dgm:pt modelId="{5D1E6132-9C81-C64A-B5D8-82F5FBAAD889}" type="pres">
      <dgm:prSet presAssocID="{36CC566F-68B4-2844-859B-64C0F3F48E12}" presName="conn2-1" presStyleLbl="parChTrans1D2" presStyleIdx="0" presStyleCnt="2"/>
      <dgm:spPr/>
    </dgm:pt>
    <dgm:pt modelId="{E2D06FA1-3D99-5446-97D5-0AB48F1D4CEA}" type="pres">
      <dgm:prSet presAssocID="{36CC566F-68B4-2844-859B-64C0F3F48E12}" presName="connTx" presStyleLbl="parChTrans1D2" presStyleIdx="0" presStyleCnt="2"/>
      <dgm:spPr/>
    </dgm:pt>
    <dgm:pt modelId="{569AB69C-DC79-0A41-8674-C59B4B3F07D5}" type="pres">
      <dgm:prSet presAssocID="{10A4DE62-4AF9-2449-9A48-96442C8D2D48}" presName="root2" presStyleCnt="0"/>
      <dgm:spPr/>
    </dgm:pt>
    <dgm:pt modelId="{688AB97E-F536-DA4A-8AE0-1680014617D0}" type="pres">
      <dgm:prSet presAssocID="{10A4DE62-4AF9-2449-9A48-96442C8D2D48}" presName="LevelTwoTextNode" presStyleLbl="node2" presStyleIdx="0" presStyleCnt="2">
        <dgm:presLayoutVars>
          <dgm:chPref val="3"/>
        </dgm:presLayoutVars>
      </dgm:prSet>
      <dgm:spPr/>
    </dgm:pt>
    <dgm:pt modelId="{3AC8E24E-9CC4-734B-B7FA-BA4ABBCD1A8F}" type="pres">
      <dgm:prSet presAssocID="{10A4DE62-4AF9-2449-9A48-96442C8D2D48}" presName="level3hierChild" presStyleCnt="0"/>
      <dgm:spPr/>
    </dgm:pt>
    <dgm:pt modelId="{26924B2C-00F9-A242-A1F4-5F6E70CE33AD}" type="pres">
      <dgm:prSet presAssocID="{118C505A-3B96-0A4E-AAA1-D299076B54F8}" presName="conn2-1" presStyleLbl="parChTrans1D3" presStyleIdx="0" presStyleCnt="4"/>
      <dgm:spPr/>
    </dgm:pt>
    <dgm:pt modelId="{DD50289C-121F-2E41-98CA-1933F6E6AF00}" type="pres">
      <dgm:prSet presAssocID="{118C505A-3B96-0A4E-AAA1-D299076B54F8}" presName="connTx" presStyleLbl="parChTrans1D3" presStyleIdx="0" presStyleCnt="4"/>
      <dgm:spPr/>
    </dgm:pt>
    <dgm:pt modelId="{1ECDC71E-9123-3445-9172-6A99322F5463}" type="pres">
      <dgm:prSet presAssocID="{7AA30D1B-8AE0-B641-9912-6DD12CE00911}" presName="root2" presStyleCnt="0"/>
      <dgm:spPr/>
    </dgm:pt>
    <dgm:pt modelId="{95074181-1271-D846-A2C2-A724238219E9}" type="pres">
      <dgm:prSet presAssocID="{7AA30D1B-8AE0-B641-9912-6DD12CE00911}" presName="LevelTwoTextNode" presStyleLbl="node3" presStyleIdx="0" presStyleCnt="4">
        <dgm:presLayoutVars>
          <dgm:chPref val="3"/>
        </dgm:presLayoutVars>
      </dgm:prSet>
      <dgm:spPr/>
    </dgm:pt>
    <dgm:pt modelId="{7B3FE621-D673-7345-B491-F381BA31A0B3}" type="pres">
      <dgm:prSet presAssocID="{7AA30D1B-8AE0-B641-9912-6DD12CE00911}" presName="level3hierChild" presStyleCnt="0"/>
      <dgm:spPr/>
    </dgm:pt>
    <dgm:pt modelId="{65F58903-1C1C-6D4B-BDE4-942BCB1F48FE}" type="pres">
      <dgm:prSet presAssocID="{F7722597-0CF4-1049-A544-232010FAB712}" presName="conn2-1" presStyleLbl="parChTrans1D3" presStyleIdx="1" presStyleCnt="4"/>
      <dgm:spPr/>
    </dgm:pt>
    <dgm:pt modelId="{6A21A74A-E2C1-FA4B-A906-E37FB13FEBFF}" type="pres">
      <dgm:prSet presAssocID="{F7722597-0CF4-1049-A544-232010FAB712}" presName="connTx" presStyleLbl="parChTrans1D3" presStyleIdx="1" presStyleCnt="4"/>
      <dgm:spPr/>
    </dgm:pt>
    <dgm:pt modelId="{603EDDBE-676A-4B4F-A1DA-B9777D9994DE}" type="pres">
      <dgm:prSet presAssocID="{46BFC506-0D5B-1C4D-8355-01316EA2E140}" presName="root2" presStyleCnt="0"/>
      <dgm:spPr/>
    </dgm:pt>
    <dgm:pt modelId="{A8044B7A-2170-C646-8FD1-0907D1490A0D}" type="pres">
      <dgm:prSet presAssocID="{46BFC506-0D5B-1C4D-8355-01316EA2E140}" presName="LevelTwoTextNode" presStyleLbl="node3" presStyleIdx="1" presStyleCnt="4">
        <dgm:presLayoutVars>
          <dgm:chPref val="3"/>
        </dgm:presLayoutVars>
      </dgm:prSet>
      <dgm:spPr/>
    </dgm:pt>
    <dgm:pt modelId="{3121AAB2-6282-C94B-A83F-66838EA9ED5F}" type="pres">
      <dgm:prSet presAssocID="{46BFC506-0D5B-1C4D-8355-01316EA2E140}" presName="level3hierChild" presStyleCnt="0"/>
      <dgm:spPr/>
    </dgm:pt>
    <dgm:pt modelId="{530677B5-427B-9745-8F92-4F05EB6C0594}" type="pres">
      <dgm:prSet presAssocID="{35605A4C-F460-9444-B4EE-03A533D0844A}" presName="conn2-1" presStyleLbl="parChTrans1D2" presStyleIdx="1" presStyleCnt="2"/>
      <dgm:spPr/>
    </dgm:pt>
    <dgm:pt modelId="{54D22D51-AA6B-CA46-8723-4388D3130D25}" type="pres">
      <dgm:prSet presAssocID="{35605A4C-F460-9444-B4EE-03A533D0844A}" presName="connTx" presStyleLbl="parChTrans1D2" presStyleIdx="1" presStyleCnt="2"/>
      <dgm:spPr/>
    </dgm:pt>
    <dgm:pt modelId="{B6BEB352-082D-2644-B4F0-A76891EFB264}" type="pres">
      <dgm:prSet presAssocID="{DE505FBD-F37C-1147-844B-664F9B363EB5}" presName="root2" presStyleCnt="0"/>
      <dgm:spPr/>
    </dgm:pt>
    <dgm:pt modelId="{F2819682-0F63-C745-8252-F71E04F30ADA}" type="pres">
      <dgm:prSet presAssocID="{DE505FBD-F37C-1147-844B-664F9B363EB5}" presName="LevelTwoTextNode" presStyleLbl="node2" presStyleIdx="1" presStyleCnt="2">
        <dgm:presLayoutVars>
          <dgm:chPref val="3"/>
        </dgm:presLayoutVars>
      </dgm:prSet>
      <dgm:spPr/>
    </dgm:pt>
    <dgm:pt modelId="{84DD7C5D-6625-B94A-8001-E55A89CD8E97}" type="pres">
      <dgm:prSet presAssocID="{DE505FBD-F37C-1147-844B-664F9B363EB5}" presName="level3hierChild" presStyleCnt="0"/>
      <dgm:spPr/>
    </dgm:pt>
    <dgm:pt modelId="{EC7E0053-0FA7-7A42-9FD6-5656ED3BAB5B}" type="pres">
      <dgm:prSet presAssocID="{4CF461A2-5238-F04E-A69B-6BFC157AD142}" presName="conn2-1" presStyleLbl="parChTrans1D3" presStyleIdx="2" presStyleCnt="4"/>
      <dgm:spPr/>
    </dgm:pt>
    <dgm:pt modelId="{7DADF2A2-6A8E-1847-A912-C63783A2117F}" type="pres">
      <dgm:prSet presAssocID="{4CF461A2-5238-F04E-A69B-6BFC157AD142}" presName="connTx" presStyleLbl="parChTrans1D3" presStyleIdx="2" presStyleCnt="4"/>
      <dgm:spPr/>
    </dgm:pt>
    <dgm:pt modelId="{CE8A1DD5-E55C-0D46-9F61-1CFE00A8EC69}" type="pres">
      <dgm:prSet presAssocID="{7395DA35-683F-0D40-A3B5-59D08F236E1E}" presName="root2" presStyleCnt="0"/>
      <dgm:spPr/>
    </dgm:pt>
    <dgm:pt modelId="{1B527D13-9ADC-074B-A02A-4DC0C0B7360A}" type="pres">
      <dgm:prSet presAssocID="{7395DA35-683F-0D40-A3B5-59D08F236E1E}" presName="LevelTwoTextNode" presStyleLbl="node3" presStyleIdx="2" presStyleCnt="4">
        <dgm:presLayoutVars>
          <dgm:chPref val="3"/>
        </dgm:presLayoutVars>
      </dgm:prSet>
      <dgm:spPr/>
    </dgm:pt>
    <dgm:pt modelId="{18D49E7C-8B31-6040-B9FA-694EE4031C55}" type="pres">
      <dgm:prSet presAssocID="{7395DA35-683F-0D40-A3B5-59D08F236E1E}" presName="level3hierChild" presStyleCnt="0"/>
      <dgm:spPr/>
    </dgm:pt>
    <dgm:pt modelId="{80A722E8-79AF-1F4F-B6BD-C68D47577D25}" type="pres">
      <dgm:prSet presAssocID="{DAE23AEE-587A-8D4B-BDFC-156BBB011F7E}" presName="conn2-1" presStyleLbl="parChTrans1D3" presStyleIdx="3" presStyleCnt="4"/>
      <dgm:spPr/>
    </dgm:pt>
    <dgm:pt modelId="{173661C5-3EB0-1F42-948F-825317CE2C4A}" type="pres">
      <dgm:prSet presAssocID="{DAE23AEE-587A-8D4B-BDFC-156BBB011F7E}" presName="connTx" presStyleLbl="parChTrans1D3" presStyleIdx="3" presStyleCnt="4"/>
      <dgm:spPr/>
    </dgm:pt>
    <dgm:pt modelId="{6BC4F16E-B1CF-CD4B-A839-3F7D83A955A7}" type="pres">
      <dgm:prSet presAssocID="{492ED5B2-0FEE-6B4A-9417-E72F8E0BB93E}" presName="root2" presStyleCnt="0"/>
      <dgm:spPr/>
    </dgm:pt>
    <dgm:pt modelId="{9FEBB64E-0CAB-EA4F-ADDF-D3AB0A73F902}" type="pres">
      <dgm:prSet presAssocID="{492ED5B2-0FEE-6B4A-9417-E72F8E0BB93E}" presName="LevelTwoTextNode" presStyleLbl="node3" presStyleIdx="3" presStyleCnt="4">
        <dgm:presLayoutVars>
          <dgm:chPref val="3"/>
        </dgm:presLayoutVars>
      </dgm:prSet>
      <dgm:spPr/>
    </dgm:pt>
    <dgm:pt modelId="{B54455D1-6B34-FA46-9416-256514973B8F}" type="pres">
      <dgm:prSet presAssocID="{492ED5B2-0FEE-6B4A-9417-E72F8E0BB93E}" presName="level3hierChild" presStyleCnt="0"/>
      <dgm:spPr/>
    </dgm:pt>
  </dgm:ptLst>
  <dgm:cxnLst>
    <dgm:cxn modelId="{65C2DB05-4591-3B40-A0BC-FE3CD2C5262D}" type="presOf" srcId="{118C505A-3B96-0A4E-AAA1-D299076B54F8}" destId="{DD50289C-121F-2E41-98CA-1933F6E6AF00}" srcOrd="1" destOrd="0" presId="urn:microsoft.com/office/officeart/2005/8/layout/hierarchy2"/>
    <dgm:cxn modelId="{3FFF0D07-6D90-6142-9DDF-4649522E33BF}" type="presOf" srcId="{DAE23AEE-587A-8D4B-BDFC-156BBB011F7E}" destId="{80A722E8-79AF-1F4F-B6BD-C68D47577D25}" srcOrd="0" destOrd="0" presId="urn:microsoft.com/office/officeart/2005/8/layout/hierarchy2"/>
    <dgm:cxn modelId="{020A9A09-B633-9D41-AE3A-9A2BFFE78A41}" type="presOf" srcId="{7AA30D1B-8AE0-B641-9912-6DD12CE00911}" destId="{95074181-1271-D846-A2C2-A724238219E9}" srcOrd="0" destOrd="0" presId="urn:microsoft.com/office/officeart/2005/8/layout/hierarchy2"/>
    <dgm:cxn modelId="{090C2F0F-62AA-324C-8ABB-122E97C13169}" srcId="{10A4DE62-4AF9-2449-9A48-96442C8D2D48}" destId="{7AA30D1B-8AE0-B641-9912-6DD12CE00911}" srcOrd="0" destOrd="0" parTransId="{118C505A-3B96-0A4E-AAA1-D299076B54F8}" sibTransId="{63665E14-4FBC-684C-9305-20BA81B64175}"/>
    <dgm:cxn modelId="{179B1F12-75C2-9F4E-8134-1CE56944CC56}" type="presOf" srcId="{46BFC506-0D5B-1C4D-8355-01316EA2E140}" destId="{A8044B7A-2170-C646-8FD1-0907D1490A0D}" srcOrd="0" destOrd="0" presId="urn:microsoft.com/office/officeart/2005/8/layout/hierarchy2"/>
    <dgm:cxn modelId="{3CF6ED12-EB8D-5444-9884-8E0C7663D1FB}" type="presOf" srcId="{DE505FBD-F37C-1147-844B-664F9B363EB5}" destId="{F2819682-0F63-C745-8252-F71E04F30ADA}" srcOrd="0" destOrd="0" presId="urn:microsoft.com/office/officeart/2005/8/layout/hierarchy2"/>
    <dgm:cxn modelId="{381E9313-A4EA-4047-83B8-02749FE2D534}" srcId="{10A4DE62-4AF9-2449-9A48-96442C8D2D48}" destId="{46BFC506-0D5B-1C4D-8355-01316EA2E140}" srcOrd="1" destOrd="0" parTransId="{F7722597-0CF4-1049-A544-232010FAB712}" sibTransId="{2A2DF4B8-194B-3449-9A5B-E85AC989B08B}"/>
    <dgm:cxn modelId="{26825C48-56DC-7D49-AE5B-C5C389CFB1BC}" type="presOf" srcId="{492ED5B2-0FEE-6B4A-9417-E72F8E0BB93E}" destId="{9FEBB64E-0CAB-EA4F-ADDF-D3AB0A73F902}" srcOrd="0" destOrd="0" presId="urn:microsoft.com/office/officeart/2005/8/layout/hierarchy2"/>
    <dgm:cxn modelId="{CD7FDD51-CF1B-8346-983D-3D75F53B8464}" type="presOf" srcId="{4CF461A2-5238-F04E-A69B-6BFC157AD142}" destId="{EC7E0053-0FA7-7A42-9FD6-5656ED3BAB5B}" srcOrd="0" destOrd="0" presId="urn:microsoft.com/office/officeart/2005/8/layout/hierarchy2"/>
    <dgm:cxn modelId="{87504F64-93D9-3A4A-B5BC-A7E1BF41250D}" type="presOf" srcId="{F7722597-0CF4-1049-A544-232010FAB712}" destId="{6A21A74A-E2C1-FA4B-A906-E37FB13FEBFF}" srcOrd="1" destOrd="0" presId="urn:microsoft.com/office/officeart/2005/8/layout/hierarchy2"/>
    <dgm:cxn modelId="{6DFA6769-3780-0D43-93E7-8771F7C3C0DD}" type="presOf" srcId="{10A4DE62-4AF9-2449-9A48-96442C8D2D48}" destId="{688AB97E-F536-DA4A-8AE0-1680014617D0}" srcOrd="0" destOrd="0" presId="urn:microsoft.com/office/officeart/2005/8/layout/hierarchy2"/>
    <dgm:cxn modelId="{4C4A7669-966B-284A-921E-2F0B570AF71E}" srcId="{DE505FBD-F37C-1147-844B-664F9B363EB5}" destId="{492ED5B2-0FEE-6B4A-9417-E72F8E0BB93E}" srcOrd="1" destOrd="0" parTransId="{DAE23AEE-587A-8D4B-BDFC-156BBB011F7E}" sibTransId="{A1877E5D-A590-EE4A-8F48-BCBBD15BAE1F}"/>
    <dgm:cxn modelId="{E1D4BB7B-FBE4-C546-B6AB-FBE2D6BC758E}" type="presOf" srcId="{4FA92464-749F-394A-9A6B-8AF399348FB3}" destId="{C49028DC-5EED-984C-951C-94619DB17E8C}" srcOrd="0" destOrd="0" presId="urn:microsoft.com/office/officeart/2005/8/layout/hierarchy2"/>
    <dgm:cxn modelId="{79A91F7F-3D9B-FF41-BC26-BD0271BCF3C4}" type="presOf" srcId="{DAE23AEE-587A-8D4B-BDFC-156BBB011F7E}" destId="{173661C5-3EB0-1F42-948F-825317CE2C4A}" srcOrd="1" destOrd="0" presId="urn:microsoft.com/office/officeart/2005/8/layout/hierarchy2"/>
    <dgm:cxn modelId="{A328B982-F235-054E-896C-07885180B3FE}" type="presOf" srcId="{35605A4C-F460-9444-B4EE-03A533D0844A}" destId="{54D22D51-AA6B-CA46-8723-4388D3130D25}" srcOrd="1" destOrd="0" presId="urn:microsoft.com/office/officeart/2005/8/layout/hierarchy2"/>
    <dgm:cxn modelId="{7B5DF985-F07E-9D4E-967D-F381A4896F6F}" type="presOf" srcId="{36CC566F-68B4-2844-859B-64C0F3F48E12}" destId="{5D1E6132-9C81-C64A-B5D8-82F5FBAAD889}" srcOrd="0" destOrd="0" presId="urn:microsoft.com/office/officeart/2005/8/layout/hierarchy2"/>
    <dgm:cxn modelId="{34FDE687-A369-8345-BC24-AD566AA093D6}" type="presOf" srcId="{118C505A-3B96-0A4E-AAA1-D299076B54F8}" destId="{26924B2C-00F9-A242-A1F4-5F6E70CE33AD}" srcOrd="0" destOrd="0" presId="urn:microsoft.com/office/officeart/2005/8/layout/hierarchy2"/>
    <dgm:cxn modelId="{D7BF4EA8-53C8-9645-A60C-6E72E2BF229D}" srcId="{7A7E2A19-03AC-D840-9954-177D485D565B}" destId="{10A4DE62-4AF9-2449-9A48-96442C8D2D48}" srcOrd="0" destOrd="0" parTransId="{36CC566F-68B4-2844-859B-64C0F3F48E12}" sibTransId="{9126071B-2874-EC46-B71B-0C33164284BB}"/>
    <dgm:cxn modelId="{898D93C0-92CA-FD4B-9CB9-6F4841AAF5D3}" type="presOf" srcId="{4CF461A2-5238-F04E-A69B-6BFC157AD142}" destId="{7DADF2A2-6A8E-1847-A912-C63783A2117F}" srcOrd="1" destOrd="0" presId="urn:microsoft.com/office/officeart/2005/8/layout/hierarchy2"/>
    <dgm:cxn modelId="{F232F1C3-4E62-154A-9BC1-DD318DE9BFAF}" srcId="{DE505FBD-F37C-1147-844B-664F9B363EB5}" destId="{7395DA35-683F-0D40-A3B5-59D08F236E1E}" srcOrd="0" destOrd="0" parTransId="{4CF461A2-5238-F04E-A69B-6BFC157AD142}" sibTransId="{274DD8DE-47E5-244D-AA2E-1811DB12453D}"/>
    <dgm:cxn modelId="{05BC39C6-0AB2-3E42-B265-A0A26CC5ECB4}" type="presOf" srcId="{7395DA35-683F-0D40-A3B5-59D08F236E1E}" destId="{1B527D13-9ADC-074B-A02A-4DC0C0B7360A}" srcOrd="0" destOrd="0" presId="urn:microsoft.com/office/officeart/2005/8/layout/hierarchy2"/>
    <dgm:cxn modelId="{AC26C3CB-69A6-2E48-A826-7CB8787A73D1}" srcId="{4FA92464-749F-394A-9A6B-8AF399348FB3}" destId="{7A7E2A19-03AC-D840-9954-177D485D565B}" srcOrd="0" destOrd="0" parTransId="{551C74BD-BFCA-DF43-AD5D-2EF094E3CBB7}" sibTransId="{7F1CF728-9785-964F-B1B4-80044681E7E2}"/>
    <dgm:cxn modelId="{41D134D3-FEDE-B64C-A0B8-0926C3BDEF9A}" type="presOf" srcId="{36CC566F-68B4-2844-859B-64C0F3F48E12}" destId="{E2D06FA1-3D99-5446-97D5-0AB48F1D4CEA}" srcOrd="1" destOrd="0" presId="urn:microsoft.com/office/officeart/2005/8/layout/hierarchy2"/>
    <dgm:cxn modelId="{1A5404D8-9B09-F548-8FB6-504E12ED8AD0}" type="presOf" srcId="{35605A4C-F460-9444-B4EE-03A533D0844A}" destId="{530677B5-427B-9745-8F92-4F05EB6C0594}" srcOrd="0" destOrd="0" presId="urn:microsoft.com/office/officeart/2005/8/layout/hierarchy2"/>
    <dgm:cxn modelId="{7F40D5E9-31A6-634A-81C2-85D7EDC0BF6D}" srcId="{7A7E2A19-03AC-D840-9954-177D485D565B}" destId="{DE505FBD-F37C-1147-844B-664F9B363EB5}" srcOrd="1" destOrd="0" parTransId="{35605A4C-F460-9444-B4EE-03A533D0844A}" sibTransId="{0A9B7DF4-5F8F-D842-B781-47F54949B50E}"/>
    <dgm:cxn modelId="{D2AB24EE-D8D0-7C48-92C1-D8C7C098D939}" type="presOf" srcId="{F7722597-0CF4-1049-A544-232010FAB712}" destId="{65F58903-1C1C-6D4B-BDE4-942BCB1F48FE}" srcOrd="0" destOrd="0" presId="urn:microsoft.com/office/officeart/2005/8/layout/hierarchy2"/>
    <dgm:cxn modelId="{108691F1-4A0B-884F-9BAD-C3DE62E1F178}" type="presOf" srcId="{7A7E2A19-03AC-D840-9954-177D485D565B}" destId="{C9828294-1C5E-A340-BD5A-D6F72A17721E}" srcOrd="0" destOrd="0" presId="urn:microsoft.com/office/officeart/2005/8/layout/hierarchy2"/>
    <dgm:cxn modelId="{90AE878D-2E87-654D-B287-67B8669DDAEA}" type="presParOf" srcId="{C49028DC-5EED-984C-951C-94619DB17E8C}" destId="{77ED6138-E52C-9644-A39A-63989C368D20}" srcOrd="0" destOrd="0" presId="urn:microsoft.com/office/officeart/2005/8/layout/hierarchy2"/>
    <dgm:cxn modelId="{4F620988-3156-FE4F-93B5-BAB9D5C5FE47}" type="presParOf" srcId="{77ED6138-E52C-9644-A39A-63989C368D20}" destId="{C9828294-1C5E-A340-BD5A-D6F72A17721E}" srcOrd="0" destOrd="0" presId="urn:microsoft.com/office/officeart/2005/8/layout/hierarchy2"/>
    <dgm:cxn modelId="{817249E9-247D-2F43-B263-BB7A005C6BB2}" type="presParOf" srcId="{77ED6138-E52C-9644-A39A-63989C368D20}" destId="{3A33C3C3-DFC5-9545-A65E-227413EB29E5}" srcOrd="1" destOrd="0" presId="urn:microsoft.com/office/officeart/2005/8/layout/hierarchy2"/>
    <dgm:cxn modelId="{73C77E05-0B4B-F14E-8C34-12F3D48F7A52}" type="presParOf" srcId="{3A33C3C3-DFC5-9545-A65E-227413EB29E5}" destId="{5D1E6132-9C81-C64A-B5D8-82F5FBAAD889}" srcOrd="0" destOrd="0" presId="urn:microsoft.com/office/officeart/2005/8/layout/hierarchy2"/>
    <dgm:cxn modelId="{7DBDC14A-2576-C440-81DC-56375402DCEF}" type="presParOf" srcId="{5D1E6132-9C81-C64A-B5D8-82F5FBAAD889}" destId="{E2D06FA1-3D99-5446-97D5-0AB48F1D4CEA}" srcOrd="0" destOrd="0" presId="urn:microsoft.com/office/officeart/2005/8/layout/hierarchy2"/>
    <dgm:cxn modelId="{3880233F-1E7A-9146-BEA9-2274E4601D9F}" type="presParOf" srcId="{3A33C3C3-DFC5-9545-A65E-227413EB29E5}" destId="{569AB69C-DC79-0A41-8674-C59B4B3F07D5}" srcOrd="1" destOrd="0" presId="urn:microsoft.com/office/officeart/2005/8/layout/hierarchy2"/>
    <dgm:cxn modelId="{8EA77D27-DEAA-9D4D-B3E9-A80D7DCFFAED}" type="presParOf" srcId="{569AB69C-DC79-0A41-8674-C59B4B3F07D5}" destId="{688AB97E-F536-DA4A-8AE0-1680014617D0}" srcOrd="0" destOrd="0" presId="urn:microsoft.com/office/officeart/2005/8/layout/hierarchy2"/>
    <dgm:cxn modelId="{E82D5589-C9D9-FA41-ADB9-CDCEE9C59D1B}" type="presParOf" srcId="{569AB69C-DC79-0A41-8674-C59B4B3F07D5}" destId="{3AC8E24E-9CC4-734B-B7FA-BA4ABBCD1A8F}" srcOrd="1" destOrd="0" presId="urn:microsoft.com/office/officeart/2005/8/layout/hierarchy2"/>
    <dgm:cxn modelId="{9F6E8594-978B-974E-A9E6-3EB825BE1643}" type="presParOf" srcId="{3AC8E24E-9CC4-734B-B7FA-BA4ABBCD1A8F}" destId="{26924B2C-00F9-A242-A1F4-5F6E70CE33AD}" srcOrd="0" destOrd="0" presId="urn:microsoft.com/office/officeart/2005/8/layout/hierarchy2"/>
    <dgm:cxn modelId="{2292A580-385D-2F4D-8AFF-586DD4373506}" type="presParOf" srcId="{26924B2C-00F9-A242-A1F4-5F6E70CE33AD}" destId="{DD50289C-121F-2E41-98CA-1933F6E6AF00}" srcOrd="0" destOrd="0" presId="urn:microsoft.com/office/officeart/2005/8/layout/hierarchy2"/>
    <dgm:cxn modelId="{46206200-A2C3-EB4D-A787-9C84E8C2D1C7}" type="presParOf" srcId="{3AC8E24E-9CC4-734B-B7FA-BA4ABBCD1A8F}" destId="{1ECDC71E-9123-3445-9172-6A99322F5463}" srcOrd="1" destOrd="0" presId="urn:microsoft.com/office/officeart/2005/8/layout/hierarchy2"/>
    <dgm:cxn modelId="{4FC48DA7-D1EF-A949-B210-608D5FE23E28}" type="presParOf" srcId="{1ECDC71E-9123-3445-9172-6A99322F5463}" destId="{95074181-1271-D846-A2C2-A724238219E9}" srcOrd="0" destOrd="0" presId="urn:microsoft.com/office/officeart/2005/8/layout/hierarchy2"/>
    <dgm:cxn modelId="{F51AC142-A1C7-9743-B2AB-7CE3EA035ECF}" type="presParOf" srcId="{1ECDC71E-9123-3445-9172-6A99322F5463}" destId="{7B3FE621-D673-7345-B491-F381BA31A0B3}" srcOrd="1" destOrd="0" presId="urn:microsoft.com/office/officeart/2005/8/layout/hierarchy2"/>
    <dgm:cxn modelId="{9CB63F8E-5045-1448-8704-D41D753CC996}" type="presParOf" srcId="{3AC8E24E-9CC4-734B-B7FA-BA4ABBCD1A8F}" destId="{65F58903-1C1C-6D4B-BDE4-942BCB1F48FE}" srcOrd="2" destOrd="0" presId="urn:microsoft.com/office/officeart/2005/8/layout/hierarchy2"/>
    <dgm:cxn modelId="{148665FF-6BB7-F343-87C7-9324FBE2B7FF}" type="presParOf" srcId="{65F58903-1C1C-6D4B-BDE4-942BCB1F48FE}" destId="{6A21A74A-E2C1-FA4B-A906-E37FB13FEBFF}" srcOrd="0" destOrd="0" presId="urn:microsoft.com/office/officeart/2005/8/layout/hierarchy2"/>
    <dgm:cxn modelId="{87322EAA-241A-6146-ADEB-153022EDB376}" type="presParOf" srcId="{3AC8E24E-9CC4-734B-B7FA-BA4ABBCD1A8F}" destId="{603EDDBE-676A-4B4F-A1DA-B9777D9994DE}" srcOrd="3" destOrd="0" presId="urn:microsoft.com/office/officeart/2005/8/layout/hierarchy2"/>
    <dgm:cxn modelId="{684D23DA-41CF-0641-B2A4-4210E83D66CE}" type="presParOf" srcId="{603EDDBE-676A-4B4F-A1DA-B9777D9994DE}" destId="{A8044B7A-2170-C646-8FD1-0907D1490A0D}" srcOrd="0" destOrd="0" presId="urn:microsoft.com/office/officeart/2005/8/layout/hierarchy2"/>
    <dgm:cxn modelId="{424BCC69-3D7A-F94E-8E3B-8E13442173CE}" type="presParOf" srcId="{603EDDBE-676A-4B4F-A1DA-B9777D9994DE}" destId="{3121AAB2-6282-C94B-A83F-66838EA9ED5F}" srcOrd="1" destOrd="0" presId="urn:microsoft.com/office/officeart/2005/8/layout/hierarchy2"/>
    <dgm:cxn modelId="{92D25BCC-12B5-154D-8F3E-A913FF2EE2D2}" type="presParOf" srcId="{3A33C3C3-DFC5-9545-A65E-227413EB29E5}" destId="{530677B5-427B-9745-8F92-4F05EB6C0594}" srcOrd="2" destOrd="0" presId="urn:microsoft.com/office/officeart/2005/8/layout/hierarchy2"/>
    <dgm:cxn modelId="{A14F6C2D-0E37-C245-92C5-A29F73521D69}" type="presParOf" srcId="{530677B5-427B-9745-8F92-4F05EB6C0594}" destId="{54D22D51-AA6B-CA46-8723-4388D3130D25}" srcOrd="0" destOrd="0" presId="urn:microsoft.com/office/officeart/2005/8/layout/hierarchy2"/>
    <dgm:cxn modelId="{3AB2D243-2BF5-F645-AF11-C649F0974880}" type="presParOf" srcId="{3A33C3C3-DFC5-9545-A65E-227413EB29E5}" destId="{B6BEB352-082D-2644-B4F0-A76891EFB264}" srcOrd="3" destOrd="0" presId="urn:microsoft.com/office/officeart/2005/8/layout/hierarchy2"/>
    <dgm:cxn modelId="{B844E2B0-BBC3-6C49-BBC8-87740C501AC0}" type="presParOf" srcId="{B6BEB352-082D-2644-B4F0-A76891EFB264}" destId="{F2819682-0F63-C745-8252-F71E04F30ADA}" srcOrd="0" destOrd="0" presId="urn:microsoft.com/office/officeart/2005/8/layout/hierarchy2"/>
    <dgm:cxn modelId="{81A021D8-24CF-A146-B287-C43B0C993A18}" type="presParOf" srcId="{B6BEB352-082D-2644-B4F0-A76891EFB264}" destId="{84DD7C5D-6625-B94A-8001-E55A89CD8E97}" srcOrd="1" destOrd="0" presId="urn:microsoft.com/office/officeart/2005/8/layout/hierarchy2"/>
    <dgm:cxn modelId="{0CF0AC4E-F869-A342-9997-C7A30A0A3A83}" type="presParOf" srcId="{84DD7C5D-6625-B94A-8001-E55A89CD8E97}" destId="{EC7E0053-0FA7-7A42-9FD6-5656ED3BAB5B}" srcOrd="0" destOrd="0" presId="urn:microsoft.com/office/officeart/2005/8/layout/hierarchy2"/>
    <dgm:cxn modelId="{72AC3394-1596-4346-BA9A-7BB8B557F692}" type="presParOf" srcId="{EC7E0053-0FA7-7A42-9FD6-5656ED3BAB5B}" destId="{7DADF2A2-6A8E-1847-A912-C63783A2117F}" srcOrd="0" destOrd="0" presId="urn:microsoft.com/office/officeart/2005/8/layout/hierarchy2"/>
    <dgm:cxn modelId="{3CF76F9D-0493-124B-BD07-13C78655FB56}" type="presParOf" srcId="{84DD7C5D-6625-B94A-8001-E55A89CD8E97}" destId="{CE8A1DD5-E55C-0D46-9F61-1CFE00A8EC69}" srcOrd="1" destOrd="0" presId="urn:microsoft.com/office/officeart/2005/8/layout/hierarchy2"/>
    <dgm:cxn modelId="{40379A15-7216-604A-BAFD-1CEB30392564}" type="presParOf" srcId="{CE8A1DD5-E55C-0D46-9F61-1CFE00A8EC69}" destId="{1B527D13-9ADC-074B-A02A-4DC0C0B7360A}" srcOrd="0" destOrd="0" presId="urn:microsoft.com/office/officeart/2005/8/layout/hierarchy2"/>
    <dgm:cxn modelId="{058D1E3E-77D9-DA4D-AF11-61C50F10CE66}" type="presParOf" srcId="{CE8A1DD5-E55C-0D46-9F61-1CFE00A8EC69}" destId="{18D49E7C-8B31-6040-B9FA-694EE4031C55}" srcOrd="1" destOrd="0" presId="urn:microsoft.com/office/officeart/2005/8/layout/hierarchy2"/>
    <dgm:cxn modelId="{361A8844-0022-8345-86E9-628A17CEDC00}" type="presParOf" srcId="{84DD7C5D-6625-B94A-8001-E55A89CD8E97}" destId="{80A722E8-79AF-1F4F-B6BD-C68D47577D25}" srcOrd="2" destOrd="0" presId="urn:microsoft.com/office/officeart/2005/8/layout/hierarchy2"/>
    <dgm:cxn modelId="{DEA95F8E-4C8C-0C4D-A718-0CCF25493544}" type="presParOf" srcId="{80A722E8-79AF-1F4F-B6BD-C68D47577D25}" destId="{173661C5-3EB0-1F42-948F-825317CE2C4A}" srcOrd="0" destOrd="0" presId="urn:microsoft.com/office/officeart/2005/8/layout/hierarchy2"/>
    <dgm:cxn modelId="{AC795C28-C9D5-EE46-BD16-319E97940585}" type="presParOf" srcId="{84DD7C5D-6625-B94A-8001-E55A89CD8E97}" destId="{6BC4F16E-B1CF-CD4B-A839-3F7D83A955A7}" srcOrd="3" destOrd="0" presId="urn:microsoft.com/office/officeart/2005/8/layout/hierarchy2"/>
    <dgm:cxn modelId="{445E0B4A-CF8C-9644-B229-3ED7644A2F72}" type="presParOf" srcId="{6BC4F16E-B1CF-CD4B-A839-3F7D83A955A7}" destId="{9FEBB64E-0CAB-EA4F-ADDF-D3AB0A73F902}" srcOrd="0" destOrd="0" presId="urn:microsoft.com/office/officeart/2005/8/layout/hierarchy2"/>
    <dgm:cxn modelId="{AFD3A233-5467-CE47-9EB9-C284570FF4FD}" type="presParOf" srcId="{6BC4F16E-B1CF-CD4B-A839-3F7D83A955A7}" destId="{B54455D1-6B34-FA46-9416-256514973B8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AA70A9-D01D-4B4A-BF36-63EBBE5AE045}">
      <dsp:nvSpPr>
        <dsp:cNvPr id="0" name=""/>
        <dsp:cNvSpPr/>
      </dsp:nvSpPr>
      <dsp:spPr>
        <a:xfrm>
          <a:off x="0" y="564721"/>
          <a:ext cx="6240668" cy="105683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/>
            <a:t>identificare domande </a:t>
          </a:r>
          <a:r>
            <a:rPr lang="it-IT" sz="1500" kern="1200" dirty="0"/>
            <a:t>di interesse, in seguito ad osservazione di comportamenti o fenomeni (cfr. caso Kitty Genovese 1964 e ricerca condotta da </a:t>
          </a:r>
          <a:r>
            <a:rPr lang="it-IT" sz="1500" kern="1200" dirty="0" err="1"/>
            <a:t>Latané</a:t>
          </a:r>
          <a:r>
            <a:rPr lang="it-IT" sz="1500" kern="1200" dirty="0"/>
            <a:t> e Darley sulla diffusione della responsabilità)</a:t>
          </a:r>
        </a:p>
      </dsp:txBody>
      <dsp:txXfrm>
        <a:off x="51591" y="616312"/>
        <a:ext cx="6137486" cy="953657"/>
      </dsp:txXfrm>
    </dsp:sp>
    <dsp:sp modelId="{A0988DA4-3693-FD4D-98BE-2E5964DF04C2}">
      <dsp:nvSpPr>
        <dsp:cNvPr id="0" name=""/>
        <dsp:cNvSpPr/>
      </dsp:nvSpPr>
      <dsp:spPr>
        <a:xfrm>
          <a:off x="0" y="1664760"/>
          <a:ext cx="6240668" cy="1056839"/>
        </a:xfrm>
        <a:prstGeom prst="roundRect">
          <a:avLst/>
        </a:prstGeom>
        <a:solidFill>
          <a:schemeClr val="accent3">
            <a:hueOff val="1372388"/>
            <a:satOff val="8237"/>
            <a:lumOff val="627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/>
            <a:t>formulare una spiegazione</a:t>
          </a:r>
          <a:endParaRPr lang="it-IT" sz="1500" kern="1200"/>
        </a:p>
      </dsp:txBody>
      <dsp:txXfrm>
        <a:off x="51591" y="1716351"/>
        <a:ext cx="6137486" cy="953657"/>
      </dsp:txXfrm>
    </dsp:sp>
    <dsp:sp modelId="{0EC44F98-1ED9-A346-B1F9-E532044E157E}">
      <dsp:nvSpPr>
        <dsp:cNvPr id="0" name=""/>
        <dsp:cNvSpPr/>
      </dsp:nvSpPr>
      <dsp:spPr>
        <a:xfrm>
          <a:off x="0" y="2764800"/>
          <a:ext cx="6240668" cy="1056839"/>
        </a:xfrm>
        <a:prstGeom prst="roundRect">
          <a:avLst/>
        </a:prstGeom>
        <a:solidFill>
          <a:schemeClr val="accent3">
            <a:hueOff val="2744775"/>
            <a:satOff val="16475"/>
            <a:lumOff val="1255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 dirty="0"/>
            <a:t>eseguire una ricerca</a:t>
          </a:r>
          <a:r>
            <a:rPr lang="it-IT" sz="1500" kern="1200" dirty="0"/>
            <a:t> per supportare o confutare la spiegazione</a:t>
          </a:r>
        </a:p>
      </dsp:txBody>
      <dsp:txXfrm>
        <a:off x="51591" y="2816391"/>
        <a:ext cx="6137486" cy="953657"/>
      </dsp:txXfrm>
    </dsp:sp>
    <dsp:sp modelId="{EFE52EC7-7C81-7344-B357-75D68187B2CE}">
      <dsp:nvSpPr>
        <dsp:cNvPr id="0" name=""/>
        <dsp:cNvSpPr/>
      </dsp:nvSpPr>
      <dsp:spPr>
        <a:xfrm>
          <a:off x="0" y="3864839"/>
          <a:ext cx="6240668" cy="1056839"/>
        </a:xfrm>
        <a:prstGeom prst="roundRect">
          <a:avLst/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b="1" kern="1200"/>
            <a:t>operazionalizzazione</a:t>
          </a:r>
          <a:r>
            <a:rPr lang="it-IT" sz="1500" kern="1200"/>
            <a:t> = processo di trasformazione di una ipotesi in procedure specifiche, verificabili, che possono essere misurate e osservate. Modi diverse di operazionalizzare (es. paura come numero di battiti cardiaci o come risposta a una domanda di un questionario).</a:t>
          </a:r>
        </a:p>
      </dsp:txBody>
      <dsp:txXfrm>
        <a:off x="51591" y="3916430"/>
        <a:ext cx="6137486" cy="9536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828294-1C5E-A340-BD5A-D6F72A17721E}">
      <dsp:nvSpPr>
        <dsp:cNvPr id="0" name=""/>
        <dsp:cNvSpPr/>
      </dsp:nvSpPr>
      <dsp:spPr>
        <a:xfrm>
          <a:off x="1543865" y="1686993"/>
          <a:ext cx="1954702" cy="977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/>
            <a:t>Variabili</a:t>
          </a:r>
        </a:p>
      </dsp:txBody>
      <dsp:txXfrm>
        <a:off x="1572491" y="1715619"/>
        <a:ext cx="1897450" cy="920099"/>
      </dsp:txXfrm>
    </dsp:sp>
    <dsp:sp modelId="{5D1E6132-9C81-C64A-B5D8-82F5FBAAD889}">
      <dsp:nvSpPr>
        <dsp:cNvPr id="0" name=""/>
        <dsp:cNvSpPr/>
      </dsp:nvSpPr>
      <dsp:spPr>
        <a:xfrm rot="18289469">
          <a:off x="3204926" y="1593477"/>
          <a:ext cx="136916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369164" y="2021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3855279" y="1579462"/>
        <a:ext cx="68458" cy="68458"/>
      </dsp:txXfrm>
    </dsp:sp>
    <dsp:sp modelId="{688AB97E-F536-DA4A-8AE0-1680014617D0}">
      <dsp:nvSpPr>
        <dsp:cNvPr id="0" name=""/>
        <dsp:cNvSpPr/>
      </dsp:nvSpPr>
      <dsp:spPr>
        <a:xfrm>
          <a:off x="4280448" y="563039"/>
          <a:ext cx="1954702" cy="977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/>
            <a:t>Categoriali (qualitative)</a:t>
          </a:r>
        </a:p>
      </dsp:txBody>
      <dsp:txXfrm>
        <a:off x="4309074" y="591665"/>
        <a:ext cx="1897450" cy="920099"/>
      </dsp:txXfrm>
    </dsp:sp>
    <dsp:sp modelId="{26924B2C-00F9-A242-A1F4-5F6E70CE33AD}">
      <dsp:nvSpPr>
        <dsp:cNvPr id="0" name=""/>
        <dsp:cNvSpPr/>
      </dsp:nvSpPr>
      <dsp:spPr>
        <a:xfrm rot="19457599">
          <a:off x="6144647" y="750511"/>
          <a:ext cx="96288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62889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6602019" y="746654"/>
        <a:ext cx="48144" cy="48144"/>
      </dsp:txXfrm>
    </dsp:sp>
    <dsp:sp modelId="{95074181-1271-D846-A2C2-A724238219E9}">
      <dsp:nvSpPr>
        <dsp:cNvPr id="0" name=""/>
        <dsp:cNvSpPr/>
      </dsp:nvSpPr>
      <dsp:spPr>
        <a:xfrm>
          <a:off x="7017032" y="1062"/>
          <a:ext cx="1954702" cy="977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/>
            <a:t>Nominali</a:t>
          </a:r>
        </a:p>
      </dsp:txBody>
      <dsp:txXfrm>
        <a:off x="7045658" y="29688"/>
        <a:ext cx="1897450" cy="920099"/>
      </dsp:txXfrm>
    </dsp:sp>
    <dsp:sp modelId="{65F58903-1C1C-6D4B-BDE4-942BCB1F48FE}">
      <dsp:nvSpPr>
        <dsp:cNvPr id="0" name=""/>
        <dsp:cNvSpPr/>
      </dsp:nvSpPr>
      <dsp:spPr>
        <a:xfrm rot="2142401">
          <a:off x="6144647" y="1312488"/>
          <a:ext cx="96288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62889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6602019" y="1308631"/>
        <a:ext cx="48144" cy="48144"/>
      </dsp:txXfrm>
    </dsp:sp>
    <dsp:sp modelId="{A8044B7A-2170-C646-8FD1-0907D1490A0D}">
      <dsp:nvSpPr>
        <dsp:cNvPr id="0" name=""/>
        <dsp:cNvSpPr/>
      </dsp:nvSpPr>
      <dsp:spPr>
        <a:xfrm>
          <a:off x="7017032" y="1125016"/>
          <a:ext cx="1954702" cy="977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/>
            <a:t>Ordinali</a:t>
          </a:r>
        </a:p>
      </dsp:txBody>
      <dsp:txXfrm>
        <a:off x="7045658" y="1153642"/>
        <a:ext cx="1897450" cy="920099"/>
      </dsp:txXfrm>
    </dsp:sp>
    <dsp:sp modelId="{530677B5-427B-9745-8F92-4F05EB6C0594}">
      <dsp:nvSpPr>
        <dsp:cNvPr id="0" name=""/>
        <dsp:cNvSpPr/>
      </dsp:nvSpPr>
      <dsp:spPr>
        <a:xfrm rot="3310531">
          <a:off x="3204926" y="2717431"/>
          <a:ext cx="136916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369164" y="2021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3855279" y="2703416"/>
        <a:ext cx="68458" cy="68458"/>
      </dsp:txXfrm>
    </dsp:sp>
    <dsp:sp modelId="{F2819682-0F63-C745-8252-F71E04F30ADA}">
      <dsp:nvSpPr>
        <dsp:cNvPr id="0" name=""/>
        <dsp:cNvSpPr/>
      </dsp:nvSpPr>
      <dsp:spPr>
        <a:xfrm>
          <a:off x="4280448" y="2810947"/>
          <a:ext cx="1954702" cy="977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/>
            <a:t>Quantitative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/>
            <a:t>(continue)</a:t>
          </a:r>
        </a:p>
      </dsp:txBody>
      <dsp:txXfrm>
        <a:off x="4309074" y="2839573"/>
        <a:ext cx="1897450" cy="920099"/>
      </dsp:txXfrm>
    </dsp:sp>
    <dsp:sp modelId="{EC7E0053-0FA7-7A42-9FD6-5656ED3BAB5B}">
      <dsp:nvSpPr>
        <dsp:cNvPr id="0" name=""/>
        <dsp:cNvSpPr/>
      </dsp:nvSpPr>
      <dsp:spPr>
        <a:xfrm rot="19457599">
          <a:off x="6144647" y="2998419"/>
          <a:ext cx="96288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62889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6602019" y="2994562"/>
        <a:ext cx="48144" cy="48144"/>
      </dsp:txXfrm>
    </dsp:sp>
    <dsp:sp modelId="{1B527D13-9ADC-074B-A02A-4DC0C0B7360A}">
      <dsp:nvSpPr>
        <dsp:cNvPr id="0" name=""/>
        <dsp:cNvSpPr/>
      </dsp:nvSpPr>
      <dsp:spPr>
        <a:xfrm>
          <a:off x="7017032" y="2248970"/>
          <a:ext cx="1954702" cy="977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/>
            <a:t>A intervalli equivalenti</a:t>
          </a:r>
        </a:p>
      </dsp:txBody>
      <dsp:txXfrm>
        <a:off x="7045658" y="2277596"/>
        <a:ext cx="1897450" cy="920099"/>
      </dsp:txXfrm>
    </dsp:sp>
    <dsp:sp modelId="{80A722E8-79AF-1F4F-B6BD-C68D47577D25}">
      <dsp:nvSpPr>
        <dsp:cNvPr id="0" name=""/>
        <dsp:cNvSpPr/>
      </dsp:nvSpPr>
      <dsp:spPr>
        <a:xfrm rot="2142401">
          <a:off x="6144647" y="3560396"/>
          <a:ext cx="962889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962889" y="2021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6602019" y="3556539"/>
        <a:ext cx="48144" cy="48144"/>
      </dsp:txXfrm>
    </dsp:sp>
    <dsp:sp modelId="{9FEBB64E-0CAB-EA4F-ADDF-D3AB0A73F902}">
      <dsp:nvSpPr>
        <dsp:cNvPr id="0" name=""/>
        <dsp:cNvSpPr/>
      </dsp:nvSpPr>
      <dsp:spPr>
        <a:xfrm>
          <a:off x="7017032" y="3372924"/>
          <a:ext cx="1954702" cy="977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 dirty="0"/>
            <a:t>A rapporti equivalenti</a:t>
          </a:r>
        </a:p>
      </dsp:txBody>
      <dsp:txXfrm>
        <a:off x="7045658" y="3401550"/>
        <a:ext cx="1897450" cy="920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53DB9-7A16-B849-BABE-3F322196EA69}" type="datetimeFigureOut">
              <a:rPr lang="it-IT" smtClean="0"/>
              <a:t>10/11/24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61D59-BFBF-3F4E-B103-22596C722F9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9828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543493-566D-4A40-A58C-8054605C789D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326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C0FF7A-3986-CB04-FA22-874D139085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9887088-23A7-069B-7BFE-FA21610B7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BDE772F-1635-491C-FDB6-1696E2632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8E6C9-343D-EC45-B403-5E1DAB79740E}" type="datetimeFigureOut">
              <a:rPr lang="it-IT" smtClean="0"/>
              <a:t>10/11/24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36D4230-A443-7062-71A1-F3AAA7195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ABA71C-599B-39FE-05D0-A4F90989C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4964-3A74-9148-A168-26D6ED3B4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2935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DBD4D6-F439-FA0E-4FB1-779CD7F9B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7989F95-3330-B39B-8355-3CE8147B80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1762FB-07FC-B98A-7250-4F272DD28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8E6C9-343D-EC45-B403-5E1DAB79740E}" type="datetimeFigureOut">
              <a:rPr lang="it-IT" smtClean="0"/>
              <a:t>10/11/24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D2D9AA-9B7F-C7DB-574F-0C6AADA7D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4362CC-7B48-CB3A-C71E-A34CE488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4964-3A74-9148-A168-26D6ED3B4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501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90AA6F1-E20D-535C-B122-77E8C3690D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0C0495-CBAB-57E2-8950-B393962779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21F86DE-4A68-AC08-4AD8-796B110C2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8E6C9-343D-EC45-B403-5E1DAB79740E}" type="datetimeFigureOut">
              <a:rPr lang="it-IT" smtClean="0"/>
              <a:t>10/11/24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914BEFB-AD78-A380-8D7C-FEAB84B20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9D2A30-25D8-0A22-4A4D-08B58CD82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4964-3A74-9148-A168-26D6ED3B4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712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12FA84-EDB4-080C-9536-FEFCC9823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1830DB-F5FA-3889-5B91-0BFC24DF5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F40F535-1479-34B8-EB32-D8C7F786F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8E6C9-343D-EC45-B403-5E1DAB79740E}" type="datetimeFigureOut">
              <a:rPr lang="it-IT" smtClean="0"/>
              <a:t>10/11/24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C15B13A-74FB-1B4D-912A-6AE7CAD70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C94DBC-1BF7-E14D-9B11-0E598E8DC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4964-3A74-9148-A168-26D6ED3B4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3997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FF269F-D9B7-CA4F-542B-DEEFDA4F2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F6D2497-A35B-0B1C-C822-4DFAC736F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3678017-30AE-71F6-C464-229F729C3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8E6C9-343D-EC45-B403-5E1DAB79740E}" type="datetimeFigureOut">
              <a:rPr lang="it-IT" smtClean="0"/>
              <a:t>10/11/24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3DF5B8-86F0-B0D6-F81A-CC44068A3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81E16F4-C725-D04D-7410-DEE1499E3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4964-3A74-9148-A168-26D6ED3B4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8396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BD84AA-6235-2F53-4CF0-B93203915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71A6D5-19B8-5F75-667A-739E12B96A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46415DD-3287-4486-FA00-277F57C8D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C7359EC-B405-C9D7-207F-443A89E28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8E6C9-343D-EC45-B403-5E1DAB79740E}" type="datetimeFigureOut">
              <a:rPr lang="it-IT" smtClean="0"/>
              <a:t>10/11/24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07C6DEF-ACDF-20CA-C935-28A81C5FA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7883F50-2E34-A28D-8F5E-8365573D3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4964-3A74-9148-A168-26D6ED3B4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888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256571-5EA6-63E6-0312-EB1E585E5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8FF6D14-2550-C732-2C49-026EED638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BA410C4-ABDE-0AAE-5C2C-7A8FCC02EE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79E4A02-1EEE-AB82-959C-A7DAE7B07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9230E82-17A2-43FB-4BF9-5D3D79105C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E3A9DAF-D963-6A8C-EE18-F154D9222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8E6C9-343D-EC45-B403-5E1DAB79740E}" type="datetimeFigureOut">
              <a:rPr lang="it-IT" smtClean="0"/>
              <a:t>10/11/24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DBAE4CD-9D65-06B2-5F45-EE9ED688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29F400C-1C6B-4850-6B1E-D43E999DA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4964-3A74-9148-A168-26D6ED3B4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5941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52993C-A654-167E-DF16-995B066E2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B6B323-2B10-B6F7-6076-DCBE54872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8E6C9-343D-EC45-B403-5E1DAB79740E}" type="datetimeFigureOut">
              <a:rPr lang="it-IT" smtClean="0"/>
              <a:t>10/11/24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8B7A599-13CB-2F13-4485-7828598B7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7CAD0F0-A874-2675-8117-0F7CB9D3B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4964-3A74-9148-A168-26D6ED3B4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313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8892E44-87A7-05D5-8F46-DED69341A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8E6C9-343D-EC45-B403-5E1DAB79740E}" type="datetimeFigureOut">
              <a:rPr lang="it-IT" smtClean="0"/>
              <a:t>10/11/24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2680E27-7F11-19C5-9FEB-603052A41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D58FE27-7B38-0729-AA26-6FCBA2A5C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4964-3A74-9148-A168-26D6ED3B4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8378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1D0996-F627-ECE8-DC96-C060D307D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9BF6A8-C382-933A-953E-0799F4F84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5E05E2E-6367-11CE-F163-3D2AEED3F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9C45533-6BD8-F75C-718E-B99B64CC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8E6C9-343D-EC45-B403-5E1DAB79740E}" type="datetimeFigureOut">
              <a:rPr lang="it-IT" smtClean="0"/>
              <a:t>10/11/24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EC25DE4-766A-14D5-3583-06F1B8927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CF42942-0A45-6DDF-792C-1AF30B08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4964-3A74-9148-A168-26D6ED3B4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445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8FEB0B-60C2-C87B-4650-D2345E052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9031962-B412-5A08-C721-A8E25547E9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BA5EC7D-302F-7CA9-9F4B-A304A92D0E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740D430-D0BB-EC43-5A98-646059EC3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8E6C9-343D-EC45-B403-5E1DAB79740E}" type="datetimeFigureOut">
              <a:rPr lang="it-IT" smtClean="0"/>
              <a:t>10/11/24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2353C90-6D6C-C0DF-D2BB-F3774EEDA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A848105-710C-B8C9-E857-0A42C03AD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44964-3A74-9148-A168-26D6ED3B4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563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4C9CB88-4B99-5778-29B7-3C36A150D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D7E428D-9E05-8286-F06D-96D506AA0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AA2F9C8-137C-363F-E558-9446C46152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B8E6C9-343D-EC45-B403-5E1DAB79740E}" type="datetimeFigureOut">
              <a:rPr lang="it-IT" smtClean="0"/>
              <a:t>10/11/24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4B4B75-12B3-33FC-B00D-995EB906CF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641216-849A-C31D-532F-54B75AB0D2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644964-3A74-9148-A168-26D6ED3B42A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2274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r-craft.org/r-news/updated-review-jamovi-user-interface-to-r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/3.0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rQC2ZSn6JM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A1246C-D7ED-EB8B-FC2F-B4452EE2F5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Questioni di metodo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50A99A3-9C7C-023E-A727-87FEE8B639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La ricerca in psicologia</a:t>
            </a:r>
          </a:p>
        </p:txBody>
      </p:sp>
    </p:spTree>
    <p:extLst>
      <p:ext uri="{BB962C8B-B14F-4D97-AF65-F5344CB8AC3E}">
        <p14:creationId xmlns:p14="http://schemas.microsoft.com/office/powerpoint/2010/main" val="276735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AE1E8E-E0D3-C0DB-5CED-BFD9D43FA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Metodi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40B328-F31B-53A9-3ABD-92BC99848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>
                <a:solidFill>
                  <a:schemeClr val="accent1"/>
                </a:solidFill>
              </a:rPr>
              <a:t>Quantitativo</a:t>
            </a:r>
            <a:r>
              <a:rPr lang="it-IT" dirty="0">
                <a:solidFill>
                  <a:schemeClr val="accent1"/>
                </a:solidFill>
              </a:rPr>
              <a:t> </a:t>
            </a:r>
            <a:r>
              <a:rPr lang="it-IT" dirty="0">
                <a:solidFill>
                  <a:schemeClr val="accent1"/>
                </a:solidFill>
                <a:sym typeface="Wingdings" pitchFamily="2" charset="2"/>
              </a:rPr>
              <a:t> si applica all’analisi di grandi quantità di dati raccolti tramite sondaggi o esperimenti. Di norma si ricorre all’uso di software sia per la raccolta dei dati sia per la loro analisi (es. </a:t>
            </a:r>
            <a:r>
              <a:rPr lang="it-IT" dirty="0" err="1">
                <a:solidFill>
                  <a:schemeClr val="accent1"/>
                </a:solidFill>
                <a:sym typeface="Wingdings" pitchFamily="2" charset="2"/>
              </a:rPr>
              <a:t>Jamovi</a:t>
            </a:r>
            <a:r>
              <a:rPr lang="it-IT" dirty="0">
                <a:solidFill>
                  <a:schemeClr val="accent1"/>
                </a:solidFill>
                <a:sym typeface="Wingdings" pitchFamily="2" charset="2"/>
              </a:rPr>
              <a:t>)</a:t>
            </a:r>
            <a:endParaRPr lang="it-IT" dirty="0">
              <a:solidFill>
                <a:schemeClr val="accent1"/>
              </a:solidFill>
            </a:endParaRPr>
          </a:p>
          <a:p>
            <a:r>
              <a:rPr lang="it-IT" b="1" dirty="0">
                <a:solidFill>
                  <a:schemeClr val="accent1"/>
                </a:solidFill>
              </a:rPr>
              <a:t>Qualitativo </a:t>
            </a:r>
            <a:r>
              <a:rPr lang="it-IT" b="1" dirty="0">
                <a:solidFill>
                  <a:schemeClr val="accent1"/>
                </a:solidFill>
                <a:sym typeface="Wingdings" pitchFamily="2" charset="2"/>
              </a:rPr>
              <a:t> </a:t>
            </a:r>
            <a:r>
              <a:rPr lang="it-IT" dirty="0">
                <a:solidFill>
                  <a:schemeClr val="accent1"/>
                </a:solidFill>
                <a:sym typeface="Wingdings" pitchFamily="2" charset="2"/>
              </a:rPr>
              <a:t>si applica di norma a dati raccolti tramite interviste, osservazioni, raccolta di dati testuali etc.   </a:t>
            </a:r>
            <a:endParaRPr lang="it-IT" dirty="0">
              <a:solidFill>
                <a:schemeClr val="accent1"/>
              </a:solidFill>
            </a:endParaRPr>
          </a:p>
          <a:p>
            <a:r>
              <a:rPr lang="it-IT" b="1" dirty="0">
                <a:solidFill>
                  <a:schemeClr val="accent1"/>
                </a:solidFill>
              </a:rPr>
              <a:t>Mixed-</a:t>
            </a:r>
            <a:r>
              <a:rPr lang="it-IT" b="1" dirty="0" err="1">
                <a:solidFill>
                  <a:schemeClr val="accent1"/>
                </a:solidFill>
              </a:rPr>
              <a:t>method</a:t>
            </a:r>
            <a:r>
              <a:rPr lang="it-IT" b="1" dirty="0">
                <a:solidFill>
                  <a:schemeClr val="accent1"/>
                </a:solidFill>
              </a:rPr>
              <a:t> </a:t>
            </a:r>
            <a:r>
              <a:rPr lang="it-IT" b="1" dirty="0">
                <a:solidFill>
                  <a:schemeClr val="accent1"/>
                </a:solidFill>
                <a:sym typeface="Wingdings" pitchFamily="2" charset="2"/>
              </a:rPr>
              <a:t> </a:t>
            </a:r>
            <a:r>
              <a:rPr lang="it-IT" dirty="0">
                <a:solidFill>
                  <a:schemeClr val="accent1"/>
                </a:solidFill>
                <a:sym typeface="Wingdings" pitchFamily="2" charset="2"/>
              </a:rPr>
              <a:t>quando si usano entrambi i metodi di analisi</a:t>
            </a:r>
            <a:endParaRPr lang="it-IT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444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964A29-F068-4D92-541A-106D24A6A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JAMOVI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D820F6-EDF5-F878-C088-92C6C663AC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b="1" dirty="0"/>
          </a:p>
        </p:txBody>
      </p:sp>
      <p:pic>
        <p:nvPicPr>
          <p:cNvPr id="5" name="Immagine 4" descr="Updated Review: jamovi User Interface to R – R-Craft">
            <a:extLst>
              <a:ext uri="{FF2B5EF4-FFF2-40B4-BE49-F238E27FC236}">
                <a16:creationId xmlns:a16="http://schemas.microsoft.com/office/drawing/2014/main" id="{F303E4D1-B24D-63F5-D5CE-2B7C070552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29918" y="1384779"/>
            <a:ext cx="8317282" cy="4792184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BAE2CE64-38A5-0A92-6EF2-B8F2BCA4A0B6}"/>
              </a:ext>
            </a:extLst>
          </p:cNvPr>
          <p:cNvSpPr txBox="1"/>
          <p:nvPr/>
        </p:nvSpPr>
        <p:spPr>
          <a:xfrm>
            <a:off x="1567146" y="6262043"/>
            <a:ext cx="6502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00" dirty="0">
                <a:hlinkClick r:id="rId3" tooltip="https://r-craft.org/r-news/updated-review-jamovi-user-interface-to-r/"/>
              </a:rPr>
              <a:t>Questa foto</a:t>
            </a:r>
            <a:r>
              <a:rPr lang="it-IT" sz="900" dirty="0"/>
              <a:t> di Autore sconosciuto è concesso in licenza da </a:t>
            </a:r>
            <a:r>
              <a:rPr lang="it-IT" sz="900" dirty="0">
                <a:hlinkClick r:id="rId4" tooltip="https://creativecommons.org/licenses/by-nc/3.0/"/>
              </a:rPr>
              <a:t>CC BY-NC</a:t>
            </a:r>
            <a:endParaRPr lang="it-IT" sz="900" dirty="0"/>
          </a:p>
        </p:txBody>
      </p:sp>
    </p:spTree>
    <p:extLst>
      <p:ext uri="{BB962C8B-B14F-4D97-AF65-F5344CB8AC3E}">
        <p14:creationId xmlns:p14="http://schemas.microsoft.com/office/powerpoint/2010/main" val="3002989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580755-01C2-6C25-578F-6BE8ACD81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Classificazioni variabili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21C5AC74-1A96-A817-5624-CBEB1378853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0526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F30FF9-3B68-E846-6DEB-ADBB91942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13931"/>
            <a:ext cx="3143250" cy="2601119"/>
          </a:xfrm>
        </p:spPr>
        <p:txBody>
          <a:bodyPr anchor="t">
            <a:normAutofit/>
          </a:bodyPr>
          <a:lstStyle/>
          <a:p>
            <a:pPr algn="ctr"/>
            <a:r>
              <a:rPr lang="it-IT" sz="3700"/>
              <a:t>Classificazione delle variabili</a:t>
            </a:r>
          </a:p>
        </p:txBody>
      </p:sp>
      <p:pic>
        <p:nvPicPr>
          <p:cNvPr id="8" name="Immagine 7" descr="Immagine che contiene schermata, diagramma, design&#10;&#10;Descrizione generata automaticamente">
            <a:extLst>
              <a:ext uri="{FF2B5EF4-FFF2-40B4-BE49-F238E27FC236}">
                <a16:creationId xmlns:a16="http://schemas.microsoft.com/office/drawing/2014/main" id="{C059DE84-E358-7777-789C-A69C527EA49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826" b="29824"/>
          <a:stretch/>
        </p:blipFill>
        <p:spPr bwMode="auto">
          <a:xfrm>
            <a:off x="1981200" y="2704755"/>
            <a:ext cx="914400" cy="364229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4864B5-B186-711E-0C0E-9D07A5619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0652" y="730249"/>
            <a:ext cx="7153147" cy="538480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1800" b="1" dirty="0">
                <a:solidFill>
                  <a:srgbClr val="FF0000"/>
                </a:solidFill>
              </a:rPr>
              <a:t>Variabili categoriali o qualitative </a:t>
            </a:r>
          </a:p>
          <a:p>
            <a:pPr marL="0" indent="0">
              <a:buNone/>
            </a:pPr>
            <a:endParaRPr lang="it-IT" sz="1800" dirty="0"/>
          </a:p>
          <a:p>
            <a:pPr marL="0" indent="0" algn="just">
              <a:buNone/>
            </a:pPr>
            <a:r>
              <a:rPr lang="it-IT" sz="1800" b="1" dirty="0"/>
              <a:t>Nominali</a:t>
            </a:r>
            <a:r>
              <a:rPr lang="it-IT" sz="1800" dirty="0"/>
              <a:t> </a:t>
            </a:r>
            <a:r>
              <a:rPr lang="it-IT" sz="1800" dirty="0">
                <a:sym typeface="Wingdings" pitchFamily="2" charset="2"/>
              </a:rPr>
              <a:t> </a:t>
            </a:r>
            <a:r>
              <a:rPr lang="it-IT" sz="1800" dirty="0"/>
              <a:t>per classificare oggetti, eventi. Si tratta di un’etichetta: es. Maschi, Femmine, Non specificati (3 etichette. Variabili a tre livelli); regione di provenienza del soggetto (di nuovo si tratta di variabili nominali, etichette). </a:t>
            </a:r>
            <a:r>
              <a:rPr lang="it-IT" sz="1800" i="1" u="sng" dirty="0"/>
              <a:t>Nel caso del dataset (IRIS) troviamo le tre specie: setosa,  </a:t>
            </a:r>
            <a:r>
              <a:rPr lang="it-IT" sz="1800" i="1" u="sng" dirty="0" err="1"/>
              <a:t>versicolor</a:t>
            </a:r>
            <a:r>
              <a:rPr lang="it-IT" sz="1800" i="1" u="sng" dirty="0"/>
              <a:t> e </a:t>
            </a:r>
            <a:r>
              <a:rPr lang="it-IT" sz="1800" i="1" u="sng" dirty="0" err="1"/>
              <a:t>virginica</a:t>
            </a:r>
            <a:r>
              <a:rPr lang="it-IT" sz="1800" dirty="0"/>
              <a:t>. Sono tre specie diverse non ordinabili. Le variabili nominali classificano semplicemente. Non hanno un ordine. Sono etichette. Posso calcolare solo la moda, ossia identificare qual è l’elemento più frequente. </a:t>
            </a:r>
          </a:p>
          <a:p>
            <a:pPr marL="0" indent="0">
              <a:buNone/>
            </a:pPr>
            <a:endParaRPr lang="it-IT" sz="1800" dirty="0"/>
          </a:p>
          <a:p>
            <a:pPr marL="0" indent="0" algn="just">
              <a:buNone/>
            </a:pPr>
            <a:r>
              <a:rPr lang="it-IT" sz="1800" b="1" dirty="0"/>
              <a:t>Ordinali</a:t>
            </a:r>
            <a:r>
              <a:rPr lang="it-IT" sz="1800" dirty="0"/>
              <a:t> </a:t>
            </a:r>
            <a:r>
              <a:rPr lang="it-IT" sz="1800" dirty="0">
                <a:sym typeface="Wingdings" pitchFamily="2" charset="2"/>
              </a:rPr>
              <a:t> </a:t>
            </a:r>
            <a:r>
              <a:rPr lang="it-IT" sz="1800" dirty="0"/>
              <a:t>posso introdurre un ordine. </a:t>
            </a:r>
            <a:r>
              <a:rPr lang="it-IT" sz="1800" i="1" u="sng" dirty="0"/>
              <a:t>Grandezza regione di provenienza</a:t>
            </a:r>
            <a:r>
              <a:rPr lang="it-IT" sz="1800" dirty="0"/>
              <a:t>: Piemonte, Abruzzo, Lombardia. Ordine: Lombardia, Piemonte, Abruzzo. Altro esempio: bassissimo, basso, alto, altissimo (basso è più basso di alto e meno basso di bassissimo, ma non mi dice di quanto). Distingue una qualità, non una quantità. Posso calcolare anche la mediana.</a:t>
            </a:r>
          </a:p>
          <a:p>
            <a:pPr marL="0" indent="0">
              <a:buNone/>
            </a:pPr>
            <a:endParaRPr lang="it-IT" sz="1800" dirty="0"/>
          </a:p>
          <a:p>
            <a:pPr marL="0" indent="0">
              <a:buNone/>
            </a:pP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1269520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87F0B5-5D15-C18D-54A5-9D7A152CB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13931"/>
            <a:ext cx="3143250" cy="2601119"/>
          </a:xfrm>
        </p:spPr>
        <p:txBody>
          <a:bodyPr anchor="t">
            <a:normAutofit/>
          </a:bodyPr>
          <a:lstStyle/>
          <a:p>
            <a:pPr algn="ctr"/>
            <a:r>
              <a:rPr lang="it-IT" sz="3700"/>
              <a:t>Classificazione delle variabili</a:t>
            </a:r>
          </a:p>
        </p:txBody>
      </p:sp>
      <p:pic>
        <p:nvPicPr>
          <p:cNvPr id="4" name="Immagine 3" descr="Immagine che contiene giallo, Biglietto Post-it&#10;&#10;Descrizione generata automaticamente">
            <a:extLst>
              <a:ext uri="{FF2B5EF4-FFF2-40B4-BE49-F238E27FC236}">
                <a16:creationId xmlns:a16="http://schemas.microsoft.com/office/drawing/2014/main" id="{08D99B28-2D99-C888-F7EB-924DBDB516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548423"/>
            <a:ext cx="914400" cy="676893"/>
          </a:xfrm>
          <a:prstGeom prst="rect">
            <a:avLst/>
          </a:prstGeom>
        </p:spPr>
      </p:pic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8D9E36-9463-000F-A586-7EF7E0719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1450" y="730249"/>
            <a:ext cx="7372349" cy="59085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1800" b="1" dirty="0">
                <a:solidFill>
                  <a:srgbClr val="FF0000"/>
                </a:solidFill>
              </a:rPr>
              <a:t>Variabile quantitativa o continue (o scala)</a:t>
            </a:r>
            <a:r>
              <a:rPr lang="it-IT" sz="1800" b="1" dirty="0"/>
              <a:t> </a:t>
            </a:r>
            <a:r>
              <a:rPr lang="it-IT" sz="1800" dirty="0">
                <a:sym typeface="Wingdings" pitchFamily="2" charset="2"/>
              </a:rPr>
              <a:t> es. </a:t>
            </a:r>
            <a:r>
              <a:rPr lang="it-IT" sz="1800" dirty="0"/>
              <a:t>lunghezza e larghezza di un petalo. Una variabile continua mi indica l’esatta quantità. Si distinguono in </a:t>
            </a:r>
          </a:p>
          <a:p>
            <a:pPr marL="0" indent="0">
              <a:buNone/>
            </a:pPr>
            <a:endParaRPr lang="it-IT" sz="1800" dirty="0"/>
          </a:p>
          <a:p>
            <a:pPr marL="0" indent="0" algn="just">
              <a:buNone/>
            </a:pPr>
            <a:r>
              <a:rPr lang="it-IT" sz="1800" b="1" dirty="0"/>
              <a:t>A intervalli equivalenti </a:t>
            </a:r>
            <a:r>
              <a:rPr lang="it-IT" sz="1800" b="1" dirty="0">
                <a:sym typeface="Wingdings" pitchFamily="2" charset="2"/>
              </a:rPr>
              <a:t> </a:t>
            </a:r>
            <a:r>
              <a:rPr lang="it-IT" sz="1800" i="1" u="sng" dirty="0"/>
              <a:t>es. punteggi scale </a:t>
            </a:r>
            <a:r>
              <a:rPr lang="it-IT" sz="1800" i="1" u="sng" dirty="0" err="1"/>
              <a:t>Likert</a:t>
            </a:r>
            <a:r>
              <a:rPr lang="it-IT" sz="1800" dirty="0"/>
              <a:t>, che mi permette di sommare i valori (ossia i punteggi) attribuiti a ciascun item misurato con la stessa scala, per ottenere uno scoring. Posso sommare i valori tra di loro, ma non posso dividere o moltiplicare, cosa che invece posso fare con le variabili a rapporti equivalenti. Se misuro il benessere con la WHO-5 e un S. ottiene 12 e un altro 24, posso dire che la risposta del secondo è stata doppia rispetto alla risposta del primo, ma non posso dire che il benessere del primo è la metà del benessere del secondo, perché il benessere è stato misurato su una scala a intervalli equivalenti. Non posso moltiplicare o dividere proprio perché è una scala a intervalli equivalenti. </a:t>
            </a:r>
          </a:p>
          <a:p>
            <a:pPr marL="0" indent="0">
              <a:buNone/>
            </a:pPr>
            <a:endParaRPr lang="it-IT" sz="1800" dirty="0"/>
          </a:p>
          <a:p>
            <a:pPr marL="0" indent="0" algn="just">
              <a:buNone/>
            </a:pPr>
            <a:r>
              <a:rPr lang="it-IT" sz="1800" b="1" dirty="0"/>
              <a:t>A rapporti equivalenti </a:t>
            </a:r>
            <a:r>
              <a:rPr lang="it-IT" sz="1800" b="1" dirty="0">
                <a:sym typeface="Wingdings" pitchFamily="2" charset="2"/>
              </a:rPr>
              <a:t> </a:t>
            </a:r>
            <a:r>
              <a:rPr lang="it-IT" sz="1800" i="1" u="sng" dirty="0"/>
              <a:t>es. lunghezza, altezza, peso</a:t>
            </a:r>
            <a:r>
              <a:rPr lang="it-IT" sz="1800" dirty="0"/>
              <a:t>. C’è uno zero assoluto che mi permette di moltiplicare: 20 cm è esattamente il doppio di 10 cm. Il primo valore è il doppio del secondo.</a:t>
            </a:r>
          </a:p>
          <a:p>
            <a:pPr marL="0" indent="0">
              <a:buNone/>
            </a:pPr>
            <a:endParaRPr lang="it-IT" sz="1800" dirty="0"/>
          </a:p>
          <a:p>
            <a:pPr marL="0" indent="0">
              <a:buNone/>
            </a:pP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1299016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BF4598-0507-342E-4526-04DFD4D89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Statistiche descrittive in </a:t>
            </a:r>
            <a:r>
              <a:rPr lang="it-IT" dirty="0" err="1"/>
              <a:t>Jamovi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629E88-39B0-662C-A279-B0453CA31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b="1" dirty="0"/>
              <a:t>Sample size </a:t>
            </a:r>
            <a:r>
              <a:rPr lang="it-IT" dirty="0">
                <a:sym typeface="Wingdings" pitchFamily="2" charset="2"/>
              </a:rPr>
              <a:t> </a:t>
            </a:r>
            <a:r>
              <a:rPr lang="it-IT" dirty="0" err="1">
                <a:sym typeface="Wingdings" pitchFamily="2" charset="2"/>
              </a:rPr>
              <a:t>N</a:t>
            </a:r>
            <a:r>
              <a:rPr lang="it-IT" dirty="0">
                <a:sym typeface="Wingdings" pitchFamily="2" charset="2"/>
              </a:rPr>
              <a:t>; </a:t>
            </a:r>
            <a:r>
              <a:rPr lang="it-IT" dirty="0" err="1">
                <a:sym typeface="Wingdings" pitchFamily="2" charset="2"/>
              </a:rPr>
              <a:t>missing</a:t>
            </a:r>
            <a:r>
              <a:rPr lang="it-IT" dirty="0">
                <a:sym typeface="Wingdings" pitchFamily="2" charset="2"/>
              </a:rPr>
              <a:t> </a:t>
            </a:r>
          </a:p>
          <a:p>
            <a:pPr marL="0" indent="0">
              <a:buNone/>
            </a:pPr>
            <a:r>
              <a:rPr lang="it-IT" b="1" dirty="0">
                <a:sym typeface="Wingdings" pitchFamily="2" charset="2"/>
              </a:rPr>
              <a:t>Central </a:t>
            </a:r>
            <a:r>
              <a:rPr lang="it-IT" b="1" dirty="0" err="1">
                <a:sym typeface="Wingdings" pitchFamily="2" charset="2"/>
              </a:rPr>
              <a:t>tendency</a:t>
            </a:r>
            <a:r>
              <a:rPr lang="it-IT" dirty="0">
                <a:sym typeface="Wingdings" pitchFamily="2" charset="2"/>
              </a:rPr>
              <a:t>: Mean, </a:t>
            </a:r>
            <a:r>
              <a:rPr lang="it-IT" dirty="0" err="1">
                <a:sym typeface="Wingdings" pitchFamily="2" charset="2"/>
              </a:rPr>
              <a:t>Median</a:t>
            </a:r>
            <a:r>
              <a:rPr lang="it-IT" dirty="0">
                <a:sym typeface="Wingdings" pitchFamily="2" charset="2"/>
              </a:rPr>
              <a:t>, Mode</a:t>
            </a:r>
          </a:p>
          <a:p>
            <a:pPr marL="0" indent="0">
              <a:buNone/>
            </a:pPr>
            <a:r>
              <a:rPr lang="it-IT" b="1" dirty="0" err="1">
                <a:sym typeface="Wingdings" pitchFamily="2" charset="2"/>
              </a:rPr>
              <a:t>Dispersion</a:t>
            </a:r>
            <a:r>
              <a:rPr lang="it-IT" dirty="0">
                <a:sym typeface="Wingdings" pitchFamily="2" charset="2"/>
              </a:rPr>
              <a:t>  SD, </a:t>
            </a:r>
            <a:r>
              <a:rPr lang="it-IT" dirty="0" err="1">
                <a:sym typeface="Wingdings" pitchFamily="2" charset="2"/>
              </a:rPr>
              <a:t>Variance</a:t>
            </a:r>
            <a:r>
              <a:rPr lang="it-IT" dirty="0">
                <a:sym typeface="Wingdings" pitchFamily="2" charset="2"/>
              </a:rPr>
              <a:t>, Min, Max, range</a:t>
            </a:r>
          </a:p>
          <a:p>
            <a:pPr marL="0" indent="0">
              <a:buNone/>
            </a:pPr>
            <a:r>
              <a:rPr lang="it-IT" b="1" dirty="0" err="1">
                <a:sym typeface="Wingdings" pitchFamily="2" charset="2"/>
              </a:rPr>
              <a:t>Normality</a:t>
            </a:r>
            <a:r>
              <a:rPr lang="it-IT" dirty="0">
                <a:sym typeface="Wingdings" pitchFamily="2" charset="2"/>
              </a:rPr>
              <a:t>  es. Shapiro-Wilk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90927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3BF235-6DBF-BE75-404D-70C66F030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Central </a:t>
            </a:r>
            <a:r>
              <a:rPr lang="it-IT" b="1" dirty="0" err="1">
                <a:solidFill>
                  <a:srgbClr val="FF0000"/>
                </a:solidFill>
              </a:rPr>
              <a:t>tendency</a:t>
            </a:r>
            <a:r>
              <a:rPr lang="it-IT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F5F40E-5E56-DD62-7B25-3EC874427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Moda</a:t>
            </a:r>
            <a:r>
              <a:rPr lang="it-IT" dirty="0"/>
              <a:t> = elemento più frequente, ossia la categoria o il valore con la frequenza maggiore all’interno di una distribuzione.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Media</a:t>
            </a:r>
            <a:r>
              <a:rPr lang="it-IT" dirty="0"/>
              <a:t> = somma / ampiezza campionaria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Mediana</a:t>
            </a:r>
            <a:r>
              <a:rPr lang="it-IT" dirty="0"/>
              <a:t> = La mediana divide l'insieme dei dati in due metà uguali (50° percentile.). È il valore centrale, ossia il valore che si trova al centro della distribuzione ordinata dei valori e che è maggiore del 50% dei punteggi e minore dell’altro 50% dei punteggi.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14631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EE5C21DF-EEEC-687C-C5E6-11BD6B908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Es. mediana (Chiorri 2020)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56E750B-BA5F-078F-FEE8-6587F4D8CB0D}"/>
              </a:ext>
            </a:extLst>
          </p:cNvPr>
          <p:cNvSpPr txBox="1"/>
          <p:nvPr/>
        </p:nvSpPr>
        <p:spPr>
          <a:xfrm>
            <a:off x="5894962" y="1984443"/>
            <a:ext cx="5458838" cy="4192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1700" dirty="0"/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1700" dirty="0"/>
              <a:t>Per </a:t>
            </a:r>
            <a:r>
              <a:rPr lang="en-US" sz="1700" dirty="0" err="1"/>
              <a:t>individuare</a:t>
            </a:r>
            <a:r>
              <a:rPr lang="en-US" sz="1700" dirty="0"/>
              <a:t> la </a:t>
            </a:r>
            <a:r>
              <a:rPr lang="en-US" sz="1700" dirty="0" err="1"/>
              <a:t>mediana</a:t>
            </a:r>
            <a:r>
              <a:rPr lang="en-US" sz="1700" dirty="0"/>
              <a:t> </a:t>
            </a:r>
            <a:r>
              <a:rPr lang="en-US" sz="1700" dirty="0" err="1"/>
              <a:t>occorre</a:t>
            </a:r>
            <a:r>
              <a:rPr lang="en-US" sz="1700" dirty="0"/>
              <a:t> </a:t>
            </a:r>
            <a:r>
              <a:rPr lang="en-US" sz="1700" dirty="0" err="1"/>
              <a:t>individuare</a:t>
            </a:r>
            <a:r>
              <a:rPr lang="en-US" sz="1700" dirty="0"/>
              <a:t> la </a:t>
            </a:r>
            <a:r>
              <a:rPr lang="en-US" sz="1700" dirty="0" err="1"/>
              <a:t>posizione</a:t>
            </a:r>
            <a:r>
              <a:rPr lang="en-US" sz="1700" dirty="0"/>
              <a:t> </a:t>
            </a:r>
            <a:r>
              <a:rPr lang="en-US" sz="1700" dirty="0" err="1"/>
              <a:t>mediana</a:t>
            </a:r>
            <a:r>
              <a:rPr lang="en-US" sz="1700" dirty="0"/>
              <a:t>, ossia </a:t>
            </a:r>
            <a:r>
              <a:rPr lang="en-US" sz="1700" dirty="0" err="1"/>
              <a:t>quella</a:t>
            </a:r>
            <a:r>
              <a:rPr lang="en-US" sz="1700" dirty="0"/>
              <a:t> </a:t>
            </a:r>
            <a:r>
              <a:rPr lang="en-US" sz="1700" dirty="0" err="1"/>
              <a:t>posizione</a:t>
            </a:r>
            <a:r>
              <a:rPr lang="en-US" sz="1700" dirty="0"/>
              <a:t> </a:t>
            </a:r>
            <a:r>
              <a:rPr lang="en-US" sz="1700" dirty="0" err="1"/>
              <a:t>che</a:t>
            </a:r>
            <a:r>
              <a:rPr lang="en-US" sz="1700" dirty="0"/>
              <a:t> ha </a:t>
            </a:r>
            <a:r>
              <a:rPr lang="en-US" sz="1700" dirty="0" err="1"/>
              <a:t>dietro</a:t>
            </a:r>
            <a:r>
              <a:rPr lang="en-US" sz="1700" dirty="0"/>
              <a:t> e </a:t>
            </a:r>
            <a:r>
              <a:rPr lang="en-US" sz="1700" dirty="0" err="1"/>
              <a:t>davanti</a:t>
            </a:r>
            <a:r>
              <a:rPr lang="en-US" sz="1700" dirty="0"/>
              <a:t> a </a:t>
            </a:r>
            <a:r>
              <a:rPr lang="en-US" sz="1700" dirty="0" err="1"/>
              <a:t>sé</a:t>
            </a:r>
            <a:r>
              <a:rPr lang="en-US" sz="1700" dirty="0"/>
              <a:t> un </a:t>
            </a:r>
            <a:r>
              <a:rPr lang="en-US" sz="1700" dirty="0" err="1"/>
              <a:t>ugual</a:t>
            </a:r>
            <a:r>
              <a:rPr lang="en-US" sz="1700" dirty="0"/>
              <a:t> </a:t>
            </a:r>
            <a:r>
              <a:rPr lang="en-US" sz="1700" dirty="0" err="1"/>
              <a:t>numero</a:t>
            </a:r>
            <a:r>
              <a:rPr lang="en-US" sz="1700" dirty="0"/>
              <a:t> di </a:t>
            </a:r>
            <a:r>
              <a:rPr lang="en-US" sz="1700" dirty="0" err="1"/>
              <a:t>osservazioni</a:t>
            </a:r>
            <a:r>
              <a:rPr lang="en-US" sz="1700" dirty="0"/>
              <a:t>. </a:t>
            </a:r>
            <a:r>
              <a:rPr lang="en-US" sz="1700" dirty="0" err="1"/>
              <a:t>Occorre</a:t>
            </a:r>
            <a:endParaRPr lang="en-US" sz="17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700" dirty="0"/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700" dirty="0" err="1"/>
              <a:t>Assegnare</a:t>
            </a:r>
            <a:r>
              <a:rPr lang="en-US" sz="1700" dirty="0"/>
              <a:t> un </a:t>
            </a:r>
            <a:r>
              <a:rPr lang="en-US" sz="1700" dirty="0" err="1"/>
              <a:t>rango</a:t>
            </a:r>
            <a:r>
              <a:rPr lang="en-US" sz="1700" dirty="0"/>
              <a:t> ai </a:t>
            </a:r>
            <a:r>
              <a:rPr lang="en-US" sz="1700" dirty="0" err="1"/>
              <a:t>valori</a:t>
            </a:r>
            <a:r>
              <a:rPr lang="en-US" sz="1700" dirty="0"/>
              <a:t>, </a:t>
            </a:r>
            <a:r>
              <a:rPr lang="en-US" sz="1700" dirty="0" err="1"/>
              <a:t>partendo</a:t>
            </a:r>
            <a:r>
              <a:rPr lang="en-US" sz="1700" dirty="0"/>
              <a:t> da 1 e </a:t>
            </a:r>
            <a:r>
              <a:rPr lang="en-US" sz="1700" dirty="0" err="1"/>
              <a:t>arrivando</a:t>
            </a:r>
            <a:r>
              <a:rPr lang="en-US" sz="1700" dirty="0"/>
              <a:t>, in </a:t>
            </a:r>
            <a:r>
              <a:rPr lang="en-US" sz="1700" dirty="0" err="1"/>
              <a:t>questo</a:t>
            </a:r>
            <a:r>
              <a:rPr lang="en-US" sz="1700" dirty="0"/>
              <a:t> </a:t>
            </a:r>
            <a:r>
              <a:rPr lang="en-US" sz="1700" dirty="0" err="1"/>
              <a:t>caso</a:t>
            </a:r>
            <a:r>
              <a:rPr lang="en-US" sz="1700" dirty="0"/>
              <a:t>, a 13;</a:t>
            </a:r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700" dirty="0" err="1"/>
              <a:t>Calcolare</a:t>
            </a:r>
            <a:r>
              <a:rPr lang="en-US" sz="1700" dirty="0"/>
              <a:t> la </a:t>
            </a:r>
            <a:r>
              <a:rPr lang="en-US" sz="1700" dirty="0" err="1"/>
              <a:t>posizione</a:t>
            </a:r>
            <a:r>
              <a:rPr lang="en-US" sz="1700" dirty="0"/>
              <a:t>, ossia il </a:t>
            </a:r>
            <a:r>
              <a:rPr lang="en-US" sz="1700" dirty="0" err="1"/>
              <a:t>rango</a:t>
            </a:r>
            <a:r>
              <a:rPr lang="en-US" sz="1700" dirty="0"/>
              <a:t> </a:t>
            </a:r>
            <a:r>
              <a:rPr lang="en-US" sz="1700" dirty="0" err="1"/>
              <a:t>della</a:t>
            </a:r>
            <a:r>
              <a:rPr lang="en-US" sz="1700" dirty="0"/>
              <a:t> </a:t>
            </a:r>
            <a:r>
              <a:rPr lang="en-US" sz="1700" dirty="0" err="1"/>
              <a:t>mediana</a:t>
            </a:r>
            <a:r>
              <a:rPr lang="en-US" sz="1700" dirty="0"/>
              <a:t> n+1/2 (in </a:t>
            </a:r>
            <a:r>
              <a:rPr lang="en-US" sz="1700" dirty="0" err="1"/>
              <a:t>questo</a:t>
            </a:r>
            <a:r>
              <a:rPr lang="en-US" sz="1700" dirty="0"/>
              <a:t> </a:t>
            </a:r>
            <a:r>
              <a:rPr lang="en-US" sz="1700" dirty="0" err="1"/>
              <a:t>caso</a:t>
            </a:r>
            <a:r>
              <a:rPr lang="en-US" sz="1700" dirty="0"/>
              <a:t>: 13+1/2 = 7) </a:t>
            </a:r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1700" dirty="0"/>
              <a:t>Per </a:t>
            </a:r>
            <a:r>
              <a:rPr lang="en-US" sz="1700" dirty="0" err="1"/>
              <a:t>individuare</a:t>
            </a:r>
            <a:r>
              <a:rPr lang="en-US" sz="1700" dirty="0"/>
              <a:t> la </a:t>
            </a:r>
            <a:r>
              <a:rPr lang="en-US" sz="1700" dirty="0" err="1"/>
              <a:t>mediana</a:t>
            </a:r>
            <a:r>
              <a:rPr lang="en-US" sz="1700" dirty="0"/>
              <a:t> </a:t>
            </a:r>
            <a:r>
              <a:rPr lang="en-US" sz="1700" dirty="0" err="1"/>
              <a:t>occorre</a:t>
            </a:r>
            <a:r>
              <a:rPr lang="en-US" sz="1700" dirty="0"/>
              <a:t> </a:t>
            </a:r>
            <a:r>
              <a:rPr lang="en-US" sz="1700" dirty="0" err="1"/>
              <a:t>individuare</a:t>
            </a:r>
            <a:r>
              <a:rPr lang="en-US" sz="1700" dirty="0"/>
              <a:t> il </a:t>
            </a:r>
            <a:r>
              <a:rPr lang="en-US" sz="1700" dirty="0" err="1"/>
              <a:t>valore</a:t>
            </a:r>
            <a:r>
              <a:rPr lang="en-US" sz="1700" dirty="0"/>
              <a:t> </a:t>
            </a:r>
            <a:r>
              <a:rPr lang="en-US" sz="1700" dirty="0" err="1"/>
              <a:t>che</a:t>
            </a:r>
            <a:r>
              <a:rPr lang="en-US" sz="1700" dirty="0"/>
              <a:t> </a:t>
            </a:r>
            <a:r>
              <a:rPr lang="en-US" sz="1700" dirty="0" err="1"/>
              <a:t>occupa</a:t>
            </a:r>
            <a:r>
              <a:rPr lang="en-US" sz="1700" dirty="0"/>
              <a:t> la </a:t>
            </a:r>
            <a:r>
              <a:rPr lang="en-US" sz="1700" dirty="0" err="1"/>
              <a:t>posizione</a:t>
            </a:r>
            <a:r>
              <a:rPr lang="en-US" sz="1700" dirty="0"/>
              <a:t> 7, ossia, in </a:t>
            </a:r>
            <a:r>
              <a:rPr lang="en-US" sz="1700" dirty="0" err="1"/>
              <a:t>questo</a:t>
            </a:r>
            <a:r>
              <a:rPr lang="en-US" sz="1700" dirty="0"/>
              <a:t> </a:t>
            </a:r>
            <a:r>
              <a:rPr lang="en-US" sz="1700" dirty="0" err="1"/>
              <a:t>caso</a:t>
            </a:r>
            <a:r>
              <a:rPr lang="en-US" sz="1700" dirty="0"/>
              <a:t> 24, </a:t>
            </a:r>
            <a:r>
              <a:rPr lang="en-US" sz="1700" dirty="0" err="1"/>
              <a:t>che</a:t>
            </a:r>
            <a:r>
              <a:rPr lang="en-US" sz="1700" dirty="0"/>
              <a:t> </a:t>
            </a:r>
            <a:r>
              <a:rPr lang="en-US" sz="1700" dirty="0" err="1"/>
              <a:t>rappresenta</a:t>
            </a:r>
            <a:r>
              <a:rPr lang="en-US" sz="1700" dirty="0"/>
              <a:t> la </a:t>
            </a:r>
            <a:r>
              <a:rPr lang="en-US" sz="1700" dirty="0" err="1"/>
              <a:t>mediana</a:t>
            </a:r>
            <a:r>
              <a:rPr lang="en-US" sz="1700" dirty="0"/>
              <a:t> </a:t>
            </a:r>
            <a:r>
              <a:rPr lang="en-US" sz="1700" dirty="0" err="1"/>
              <a:t>dei</a:t>
            </a:r>
            <a:r>
              <a:rPr lang="en-US" sz="1700" dirty="0"/>
              <a:t> </a:t>
            </a:r>
            <a:r>
              <a:rPr lang="en-US" sz="1700" dirty="0" err="1"/>
              <a:t>voti</a:t>
            </a:r>
            <a:r>
              <a:rPr lang="en-US" sz="1700" dirty="0"/>
              <a:t> </a:t>
            </a:r>
            <a:r>
              <a:rPr lang="en-US" sz="1700" dirty="0" err="1"/>
              <a:t>ottenuti</a:t>
            </a:r>
            <a:r>
              <a:rPr lang="en-US" sz="1700" dirty="0"/>
              <a:t> </a:t>
            </a:r>
            <a:r>
              <a:rPr lang="en-US" sz="1700" dirty="0" err="1"/>
              <a:t>dagli</a:t>
            </a:r>
            <a:r>
              <a:rPr lang="en-US" sz="1700" dirty="0"/>
              <a:t> </a:t>
            </a:r>
            <a:r>
              <a:rPr lang="en-US" sz="1700" dirty="0" err="1"/>
              <a:t>studenti</a:t>
            </a:r>
            <a:r>
              <a:rPr lang="en-US" sz="1700" dirty="0"/>
              <a:t> </a:t>
            </a:r>
            <a:r>
              <a:rPr lang="en-US" sz="1700" dirty="0" err="1"/>
              <a:t>all’esame</a:t>
            </a:r>
            <a:r>
              <a:rPr lang="en-US" sz="1700" dirty="0"/>
              <a:t> di </a:t>
            </a:r>
            <a:r>
              <a:rPr lang="en-US" sz="1700" dirty="0" err="1"/>
              <a:t>psicometria</a:t>
            </a:r>
            <a:r>
              <a:rPr lang="en-US" sz="1700" dirty="0"/>
              <a:t>.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7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 dirty="0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F8D0A617-36FC-91E2-8156-0710A608E8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2859577"/>
              </p:ext>
            </p:extLst>
          </p:nvPr>
        </p:nvGraphicFramePr>
        <p:xfrm>
          <a:off x="703182" y="3132621"/>
          <a:ext cx="4777385" cy="423014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640777">
                  <a:extLst>
                    <a:ext uri="{9D8B030D-6E8A-4147-A177-3AD203B41FA5}">
                      <a16:colId xmlns:a16="http://schemas.microsoft.com/office/drawing/2014/main" val="1795866319"/>
                    </a:ext>
                  </a:extLst>
                </a:gridCol>
                <a:gridCol w="348913">
                  <a:extLst>
                    <a:ext uri="{9D8B030D-6E8A-4147-A177-3AD203B41FA5}">
                      <a16:colId xmlns:a16="http://schemas.microsoft.com/office/drawing/2014/main" val="1887484522"/>
                    </a:ext>
                  </a:extLst>
                </a:gridCol>
                <a:gridCol w="348913">
                  <a:extLst>
                    <a:ext uri="{9D8B030D-6E8A-4147-A177-3AD203B41FA5}">
                      <a16:colId xmlns:a16="http://schemas.microsoft.com/office/drawing/2014/main" val="1364001430"/>
                    </a:ext>
                  </a:extLst>
                </a:gridCol>
                <a:gridCol w="348913">
                  <a:extLst>
                    <a:ext uri="{9D8B030D-6E8A-4147-A177-3AD203B41FA5}">
                      <a16:colId xmlns:a16="http://schemas.microsoft.com/office/drawing/2014/main" val="3439870586"/>
                    </a:ext>
                  </a:extLst>
                </a:gridCol>
                <a:gridCol w="297584">
                  <a:extLst>
                    <a:ext uri="{9D8B030D-6E8A-4147-A177-3AD203B41FA5}">
                      <a16:colId xmlns:a16="http://schemas.microsoft.com/office/drawing/2014/main" val="1915944963"/>
                    </a:ext>
                  </a:extLst>
                </a:gridCol>
                <a:gridCol w="297584">
                  <a:extLst>
                    <a:ext uri="{9D8B030D-6E8A-4147-A177-3AD203B41FA5}">
                      <a16:colId xmlns:a16="http://schemas.microsoft.com/office/drawing/2014/main" val="1763638190"/>
                    </a:ext>
                  </a:extLst>
                </a:gridCol>
                <a:gridCol w="297584">
                  <a:extLst>
                    <a:ext uri="{9D8B030D-6E8A-4147-A177-3AD203B41FA5}">
                      <a16:colId xmlns:a16="http://schemas.microsoft.com/office/drawing/2014/main" val="1435629771"/>
                    </a:ext>
                  </a:extLst>
                </a:gridCol>
                <a:gridCol w="297584">
                  <a:extLst>
                    <a:ext uri="{9D8B030D-6E8A-4147-A177-3AD203B41FA5}">
                      <a16:colId xmlns:a16="http://schemas.microsoft.com/office/drawing/2014/main" val="181261294"/>
                    </a:ext>
                  </a:extLst>
                </a:gridCol>
                <a:gridCol w="297584">
                  <a:extLst>
                    <a:ext uri="{9D8B030D-6E8A-4147-A177-3AD203B41FA5}">
                      <a16:colId xmlns:a16="http://schemas.microsoft.com/office/drawing/2014/main" val="3766819536"/>
                    </a:ext>
                  </a:extLst>
                </a:gridCol>
                <a:gridCol w="297584">
                  <a:extLst>
                    <a:ext uri="{9D8B030D-6E8A-4147-A177-3AD203B41FA5}">
                      <a16:colId xmlns:a16="http://schemas.microsoft.com/office/drawing/2014/main" val="148485335"/>
                    </a:ext>
                  </a:extLst>
                </a:gridCol>
                <a:gridCol w="297584">
                  <a:extLst>
                    <a:ext uri="{9D8B030D-6E8A-4147-A177-3AD203B41FA5}">
                      <a16:colId xmlns:a16="http://schemas.microsoft.com/office/drawing/2014/main" val="3777280955"/>
                    </a:ext>
                  </a:extLst>
                </a:gridCol>
                <a:gridCol w="297584">
                  <a:extLst>
                    <a:ext uri="{9D8B030D-6E8A-4147-A177-3AD203B41FA5}">
                      <a16:colId xmlns:a16="http://schemas.microsoft.com/office/drawing/2014/main" val="3664026237"/>
                    </a:ext>
                  </a:extLst>
                </a:gridCol>
                <a:gridCol w="297584">
                  <a:extLst>
                    <a:ext uri="{9D8B030D-6E8A-4147-A177-3AD203B41FA5}">
                      <a16:colId xmlns:a16="http://schemas.microsoft.com/office/drawing/2014/main" val="1004437776"/>
                    </a:ext>
                  </a:extLst>
                </a:gridCol>
                <a:gridCol w="411613">
                  <a:extLst>
                    <a:ext uri="{9D8B030D-6E8A-4147-A177-3AD203B41FA5}">
                      <a16:colId xmlns:a16="http://schemas.microsoft.com/office/drawing/2014/main" val="1595486827"/>
                    </a:ext>
                  </a:extLst>
                </a:gridCol>
              </a:tblGrid>
              <a:tr h="238040">
                <a:tc>
                  <a:txBody>
                    <a:bodyPr/>
                    <a:lstStyle/>
                    <a:p>
                      <a:pPr algn="just"/>
                      <a:r>
                        <a:rPr lang="it-IT" sz="1400" b="1" kern="100" cap="none" spc="30">
                          <a:solidFill>
                            <a:schemeClr val="tx1"/>
                          </a:solidFill>
                          <a:effectLst/>
                        </a:rPr>
                        <a:t>valore</a:t>
                      </a:r>
                      <a:endParaRPr lang="it-IT" sz="1400" b="1" kern="100" cap="none" spc="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82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kern="100" cap="none" spc="30">
                          <a:solidFill>
                            <a:schemeClr val="tx1"/>
                          </a:solidFill>
                          <a:effectLst/>
                        </a:rPr>
                        <a:t>NS</a:t>
                      </a:r>
                      <a:endParaRPr lang="it-IT" sz="1400" b="1" kern="100" cap="none" spc="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82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kern="100" cap="none" spc="30">
                          <a:solidFill>
                            <a:schemeClr val="tx1"/>
                          </a:solidFill>
                          <a:effectLst/>
                        </a:rPr>
                        <a:t>NS</a:t>
                      </a:r>
                      <a:endParaRPr lang="it-IT" sz="1400" b="1" kern="100" cap="none" spc="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82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kern="100" cap="none" spc="30">
                          <a:solidFill>
                            <a:schemeClr val="tx1"/>
                          </a:solidFill>
                          <a:effectLst/>
                        </a:rPr>
                        <a:t>NS</a:t>
                      </a:r>
                      <a:endParaRPr lang="it-IT" sz="1400" b="1" kern="100" cap="none" spc="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82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kern="100" cap="none" spc="3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it-IT" sz="1400" b="1" kern="100" cap="none" spc="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82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kern="100" cap="none" spc="3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it-IT" sz="1400" b="1" kern="100" cap="none" spc="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82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kern="100" cap="none" spc="3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it-IT" sz="1400" b="1" kern="100" cap="none" spc="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82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kern="100" cap="none" spc="30">
                          <a:solidFill>
                            <a:srgbClr val="FF0000"/>
                          </a:solidFill>
                          <a:effectLst/>
                        </a:rPr>
                        <a:t>24</a:t>
                      </a:r>
                      <a:endParaRPr lang="it-IT" sz="1400" b="1" kern="100" cap="none" spc="3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82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kern="100" cap="none" spc="3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it-IT" sz="1400" b="1" kern="100" cap="none" spc="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82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kern="100" cap="none" spc="3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it-IT" sz="1400" b="1" kern="100" cap="none" spc="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82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kern="100" cap="none" spc="3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it-IT" sz="1400" b="1" kern="100" cap="none" spc="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82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kern="100" cap="none" spc="3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it-IT" sz="1400" b="1" kern="100" cap="none" spc="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82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kern="100" cap="none" spc="3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it-IT" sz="1400" b="1" kern="100" cap="none" spc="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82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b="1" kern="100" cap="none" spc="30">
                          <a:solidFill>
                            <a:schemeClr val="tx1"/>
                          </a:solidFill>
                          <a:effectLst/>
                        </a:rPr>
                        <a:t>30L</a:t>
                      </a:r>
                      <a:endParaRPr lang="it-IT" sz="1400" b="1" kern="100" cap="none" spc="3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82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0804358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just"/>
                      <a:r>
                        <a:rPr lang="it-IT" sz="1100" b="1" kern="100" cap="none" spc="0">
                          <a:solidFill>
                            <a:schemeClr val="tx1"/>
                          </a:solidFill>
                          <a:effectLst/>
                        </a:rPr>
                        <a:t>rango</a:t>
                      </a:r>
                      <a:endParaRPr lang="it-IT" sz="1100" b="1" kern="1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618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kern="100" cap="none" spc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it-IT" sz="1100" kern="1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618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kern="100" cap="none" spc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it-IT" sz="1100" kern="1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618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kern="100" cap="none" spc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it-IT" sz="1100" kern="1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618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kern="100" cap="none" spc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it-IT" sz="1100" kern="1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618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kern="100" cap="none" spc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it-IT" sz="1100" kern="1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618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kern="100" cap="none" spc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it-IT" sz="1100" kern="1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618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kern="100" cap="none" spc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it-IT" sz="1100" kern="100" cap="none" spc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618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kern="100" cap="none" spc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it-IT" sz="1100" kern="1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618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kern="100" cap="none" spc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it-IT" sz="1100" kern="1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618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kern="100" cap="none" spc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it-IT" sz="1100" kern="1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618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kern="100" cap="none" spc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it-IT" sz="1100" kern="1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618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kern="100" cap="none" spc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it-IT" sz="1100" kern="1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618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kern="100" cap="none" spc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it-IT" sz="1100" kern="100" cap="none" spc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6185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785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65750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91233F-C76B-D942-F257-4C6E8999E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64C147-0C90-A921-05D3-3819FD963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Range</a:t>
            </a:r>
            <a:r>
              <a:rPr lang="it-IT" dirty="0"/>
              <a:t> = differenza tra punteggio massimo e minimo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Varianza</a:t>
            </a:r>
            <a:r>
              <a:rPr lang="it-IT" dirty="0"/>
              <a:t> = quadrato della deviazione standard (se ho una SD di 3, avrò una varianza = a 9).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Deviazione standard (SD) </a:t>
            </a:r>
            <a:r>
              <a:rPr lang="it-IT" dirty="0"/>
              <a:t>= radice quadrata della varianza (se ho una varianza di 9, la SD sarà = a 3).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134729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15D587-53D1-604F-D794-E7F70F789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solidFill>
                  <a:srgbClr val="FF0000"/>
                </a:solidFill>
              </a:rPr>
              <a:t>Normality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363E50-80D1-1086-EB8E-4ADBCEAB8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/>
              <a:t>Test di normalità  </a:t>
            </a:r>
            <a:r>
              <a:rPr lang="it-IT" dirty="0">
                <a:sym typeface="Wingdings" pitchFamily="2" charset="2"/>
              </a:rPr>
              <a:t> </a:t>
            </a:r>
            <a:r>
              <a:rPr lang="it-IT" dirty="0"/>
              <a:t>statistica delle descrittive che serve a verificare la normalità dei nostri dati. Se è significativo, significa che i dati non hanno una distribuzione normale. Vanno visti anche gli istogrammi di densità, i QQ plot e i box plot che visivamente ci mostrano i dati e la loro distribuzione (normale o non normale)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11744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C36B4C-CA14-F549-A72D-BE6BD9769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5" y="940910"/>
            <a:ext cx="4471588" cy="4976179"/>
          </a:xfrm>
        </p:spPr>
        <p:txBody>
          <a:bodyPr>
            <a:normAutofit/>
          </a:bodyPr>
          <a:lstStyle/>
          <a:p>
            <a:r>
              <a:rPr lang="it-IT" b="1" dirty="0"/>
              <a:t>Metodo scientifico: le fasi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3D174290-3240-4FD9-1EAF-16F1476BB0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2387568"/>
              </p:ext>
            </p:extLst>
          </p:nvPr>
        </p:nvGraphicFramePr>
        <p:xfrm>
          <a:off x="5247020" y="699997"/>
          <a:ext cx="624066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32105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AA70A9-D01D-4B4A-BF36-63EBBE5AE0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74AA70A9-D01D-4B4A-BF36-63EBBE5AE0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74AA70A9-D01D-4B4A-BF36-63EBBE5AE0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988DA4-3693-FD4D-98BE-2E5964DF04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A0988DA4-3693-FD4D-98BE-2E5964DF04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A0988DA4-3693-FD4D-98BE-2E5964DF04C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C44F98-1ED9-A346-B1F9-E532044E15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0EC44F98-1ED9-A346-B1F9-E532044E15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0EC44F98-1ED9-A346-B1F9-E532044E15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FE52EC7-7C81-7344-B357-75D68187B2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EFE52EC7-7C81-7344-B357-75D68187B2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EFE52EC7-7C81-7344-B357-75D68187B2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BC6133C-0615-4CE4-9132-37E609A9B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D53AC35-8897-6B4E-9A60-3E805B0AA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4" y="525982"/>
            <a:ext cx="4282983" cy="1200361"/>
          </a:xfrm>
        </p:spPr>
        <p:txBody>
          <a:bodyPr anchor="b">
            <a:normAutofit/>
          </a:bodyPr>
          <a:lstStyle/>
          <a:p>
            <a:r>
              <a:rPr lang="it-IT" sz="3600"/>
              <a:t>Ricerca in psicologia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6533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11EFE4-33F8-D94F-911A-799619279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066" y="2031101"/>
            <a:ext cx="4282984" cy="351194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it-IT" sz="2400" b="1" dirty="0">
                <a:solidFill>
                  <a:schemeClr val="accent1"/>
                </a:solidFill>
              </a:rPr>
              <a:t>Rassegna della letteratura </a:t>
            </a:r>
            <a:r>
              <a:rPr lang="it-IT" sz="2400" dirty="0"/>
              <a:t>o </a:t>
            </a:r>
            <a:r>
              <a:rPr lang="it-IT" altLang="it-IT" sz="2400" dirty="0"/>
              <a:t> metodi d’archivio (es. ricerca in </a:t>
            </a:r>
            <a:r>
              <a:rPr lang="it-IT" altLang="it-IT" sz="2400" dirty="0" err="1"/>
              <a:t>Scholar</a:t>
            </a:r>
            <a:r>
              <a:rPr lang="it-IT" altLang="it-IT" sz="2400" dirty="0"/>
              <a:t> sul </a:t>
            </a:r>
            <a:r>
              <a:rPr lang="it-IT" sz="2400" dirty="0" err="1"/>
              <a:t>Bystander</a:t>
            </a:r>
            <a:r>
              <a:rPr lang="it-IT" sz="2400" dirty="0"/>
              <a:t> </a:t>
            </a:r>
            <a:r>
              <a:rPr lang="it-IT" sz="2400" dirty="0" err="1"/>
              <a:t>effect</a:t>
            </a:r>
            <a:r>
              <a:rPr lang="it-IT" sz="2400" dirty="0"/>
              <a:t>) </a:t>
            </a:r>
          </a:p>
          <a:p>
            <a:pPr marL="0" indent="0">
              <a:buNone/>
            </a:pPr>
            <a:endParaRPr lang="it-IT" altLang="it-IT" sz="18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25843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90492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6793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AC7A74FD-ABA1-EA4F-8E33-7540DB627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738" y="1553809"/>
            <a:ext cx="5628018" cy="3517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238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7D53AC35-8897-6B4E-9A60-3E805B0AA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it-IT" sz="4800"/>
              <a:t>Ricerca in psicologia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11EFE4-33F8-D94F-911A-799619279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sz="2000" b="1" dirty="0">
                <a:solidFill>
                  <a:schemeClr val="accent1"/>
                </a:solidFill>
              </a:rPr>
              <a:t>Osservazione</a:t>
            </a:r>
            <a:r>
              <a:rPr lang="it-IT" sz="2000" b="1" dirty="0"/>
              <a:t> </a:t>
            </a:r>
            <a:r>
              <a:rPr lang="it-IT" sz="2000" dirty="0">
                <a:sym typeface="Wingdings" pitchFamily="2" charset="2"/>
              </a:rPr>
              <a:t></a:t>
            </a:r>
            <a:r>
              <a:rPr lang="it-IT" sz="2000" dirty="0">
                <a:effectLst/>
              </a:rPr>
              <a:t>  </a:t>
            </a:r>
            <a:r>
              <a:rPr lang="it-IT" sz="2000" dirty="0"/>
              <a:t>chi osserva registra ciò che accade senza apportare modifiche alla situazione che si sta osservando. Numerosi limiti (non si può osservare tutto)</a:t>
            </a:r>
            <a:endParaRPr lang="it-IT" sz="2000" b="1" dirty="0"/>
          </a:p>
          <a:p>
            <a:pPr marL="0" indent="0" algn="just">
              <a:buNone/>
            </a:pPr>
            <a:r>
              <a:rPr lang="it-IT" sz="2000" b="1" dirty="0">
                <a:solidFill>
                  <a:schemeClr val="accent1"/>
                </a:solidFill>
              </a:rPr>
              <a:t>Sondaggio</a:t>
            </a:r>
            <a:r>
              <a:rPr lang="it-IT" sz="2000" dirty="0"/>
              <a:t> </a:t>
            </a:r>
            <a:r>
              <a:rPr lang="it-IT" sz="2000" dirty="0">
                <a:sym typeface="Wingdings" pitchFamily="2" charset="2"/>
              </a:rPr>
              <a:t></a:t>
            </a:r>
            <a:r>
              <a:rPr lang="it-IT" sz="2000" dirty="0">
                <a:effectLst/>
              </a:rPr>
              <a:t> si sceglie un </a:t>
            </a:r>
            <a:r>
              <a:rPr lang="it-IT" sz="2000" b="1" i="1" dirty="0">
                <a:effectLst/>
              </a:rPr>
              <a:t>campione</a:t>
            </a:r>
            <a:r>
              <a:rPr lang="it-IT" sz="2000" dirty="0">
                <a:effectLst/>
              </a:rPr>
              <a:t> rappresentativo della </a:t>
            </a:r>
            <a:r>
              <a:rPr lang="it-IT" sz="2000" b="1" i="1" dirty="0">
                <a:effectLst/>
              </a:rPr>
              <a:t>popolazione</a:t>
            </a:r>
            <a:r>
              <a:rPr lang="it-IT" sz="2000" i="1" dirty="0">
                <a:effectLst/>
              </a:rPr>
              <a:t> </a:t>
            </a:r>
            <a:r>
              <a:rPr lang="it-IT" sz="2000" dirty="0">
                <a:effectLst/>
              </a:rPr>
              <a:t>cui viene fatta una serie di domande su comportamento, pensieri o atteggiamenti. Numerosi limiti (es. se il campione non è rappresentativo; domande tendenziose; desiderabilità sociale. Es. stereotipi)</a:t>
            </a:r>
          </a:p>
          <a:p>
            <a:pPr algn="just"/>
            <a:r>
              <a:rPr lang="it-IT" sz="2000" i="1" dirty="0"/>
              <a:t>	</a:t>
            </a:r>
            <a:r>
              <a:rPr lang="it-IT" sz="2000" b="1" i="1" dirty="0">
                <a:solidFill>
                  <a:schemeClr val="accent1"/>
                </a:solidFill>
              </a:rPr>
              <a:t>interviste</a:t>
            </a:r>
            <a:r>
              <a:rPr lang="it-IT" sz="2000" i="1" dirty="0"/>
              <a:t> (strutturate, semi, non-	strutturate)</a:t>
            </a:r>
          </a:p>
          <a:p>
            <a:pPr algn="just"/>
            <a:r>
              <a:rPr lang="it-IT" sz="2000" i="1" dirty="0"/>
              <a:t>	</a:t>
            </a:r>
            <a:r>
              <a:rPr lang="it-IT" sz="2000" b="1" i="1" dirty="0">
                <a:solidFill>
                  <a:schemeClr val="accent1"/>
                </a:solidFill>
              </a:rPr>
              <a:t>questionari </a:t>
            </a:r>
            <a:r>
              <a:rPr lang="it-IT" sz="2000" dirty="0"/>
              <a:t>(domande appositamente 	strutturate e/o scale validate)</a:t>
            </a:r>
          </a:p>
          <a:p>
            <a:pPr marL="0" indent="0">
              <a:buNone/>
            </a:pPr>
            <a:r>
              <a:rPr lang="it-IT" sz="2000" b="1" dirty="0">
                <a:solidFill>
                  <a:schemeClr val="accent1"/>
                </a:solidFill>
              </a:rPr>
              <a:t>Studio di casi </a:t>
            </a:r>
            <a:r>
              <a:rPr lang="it-IT" sz="2000" dirty="0">
                <a:sym typeface="Wingdings" pitchFamily="2" charset="2"/>
              </a:rPr>
              <a:t></a:t>
            </a:r>
            <a:r>
              <a:rPr lang="it-IT" sz="2000" dirty="0">
                <a:effectLst/>
              </a:rPr>
              <a:t> esame intenso e approfondito di un individuo o piccolo gruppo</a:t>
            </a:r>
            <a:endParaRPr lang="it-IT" sz="2000" dirty="0"/>
          </a:p>
          <a:p>
            <a:endParaRPr lang="it-IT" altLang="it-IT" sz="2000" dirty="0"/>
          </a:p>
        </p:txBody>
      </p:sp>
    </p:spTree>
    <p:extLst>
      <p:ext uri="{BB962C8B-B14F-4D97-AF65-F5344CB8AC3E}">
        <p14:creationId xmlns:p14="http://schemas.microsoft.com/office/powerpoint/2010/main" val="371961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7586CCF-9BBF-EFA4-F763-C27D7D663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Esempio scale validate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278F962-4CB2-F2B4-0E2B-6868DE9CE27D}"/>
              </a:ext>
            </a:extLst>
          </p:cNvPr>
          <p:cNvSpPr txBox="1"/>
          <p:nvPr/>
        </p:nvSpPr>
        <p:spPr>
          <a:xfrm>
            <a:off x="793661" y="2599509"/>
            <a:ext cx="4530898" cy="363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WHO-5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https://</a:t>
            </a:r>
            <a:r>
              <a:rPr lang="en-US" sz="2000" dirty="0" err="1"/>
              <a:t>www.psykiatri-regionh.dk</a:t>
            </a:r>
            <a:r>
              <a:rPr lang="en-US" sz="2000" dirty="0"/>
              <a:t>/who-5/Documents/WHO5_Italian.pdf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B55A79BF-1D57-8E7A-7657-F3001A220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2706164"/>
            <a:ext cx="5150277" cy="327042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349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F20FC1-6C67-545B-F72E-B2B6EA096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3A09A4E-97C5-EE8E-9322-EABFCE226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Esempio</a:t>
            </a:r>
            <a:r>
              <a:rPr lang="en-US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scale validate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AD0BDF2-9688-4F58-752B-17587B6C6A31}"/>
              </a:ext>
            </a:extLst>
          </p:cNvPr>
          <p:cNvSpPr txBox="1"/>
          <p:nvPr/>
        </p:nvSpPr>
        <p:spPr>
          <a:xfrm>
            <a:off x="793661" y="2599509"/>
            <a:ext cx="4530898" cy="363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ATAI (attitude towards artificial intelligence) scale</a:t>
            </a:r>
            <a:endParaRPr lang="en-US" sz="20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https://</a:t>
            </a:r>
            <a:r>
              <a:rPr lang="en-US" sz="2000"/>
              <a:t>www.researchgate.net</a:t>
            </a:r>
            <a:r>
              <a:rPr lang="en-US" sz="2000" dirty="0"/>
              <a:t>/publication/345431678_Assessing_the_Attitude_Towards_Artificial_Intelligence_Introduction_of_a_Short_Measure_in_German_Chinese_and_English_Language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4375DC5-3C79-6A12-C55F-9DAD7579A1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2667537"/>
            <a:ext cx="5150277" cy="3347679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818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1DF4BEC6-74BF-F540-82C6-8A600D29C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it-IT" sz="4800"/>
              <a:t>Ricerca in psicologia</a:t>
            </a:r>
          </a:p>
        </p:txBody>
      </p:sp>
      <p:grpSp>
        <p:nvGrpSpPr>
          <p:cNvPr id="14" name="Group 10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egnaposto contenuto 2">
            <a:extLst>
              <a:ext uri="{FF2B5EF4-FFF2-40B4-BE49-F238E27FC236}">
                <a16:creationId xmlns:a16="http://schemas.microsoft.com/office/drawing/2014/main" id="{5C7FCAB4-ECE1-F64D-B1D8-36F492170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 lnSpcReduction="10000"/>
          </a:bodyPr>
          <a:lstStyle/>
          <a:p>
            <a:endParaRPr lang="it-IT" sz="1500" dirty="0"/>
          </a:p>
          <a:p>
            <a:pPr marL="0" indent="0" algn="just">
              <a:buNone/>
            </a:pPr>
            <a:r>
              <a:rPr lang="it-IT" sz="1800" b="1" dirty="0">
                <a:solidFill>
                  <a:schemeClr val="accent1"/>
                </a:solidFill>
              </a:rPr>
              <a:t>Correlazione</a:t>
            </a:r>
            <a:r>
              <a:rPr lang="it-IT" sz="1800" dirty="0"/>
              <a:t> </a:t>
            </a:r>
            <a:r>
              <a:rPr lang="it-IT" sz="1800" dirty="0">
                <a:sym typeface="Wingdings" pitchFamily="2" charset="2"/>
              </a:rPr>
              <a:t></a:t>
            </a:r>
            <a:r>
              <a:rPr lang="it-IT" sz="1800" dirty="0"/>
              <a:t> </a:t>
            </a:r>
            <a:r>
              <a:rPr lang="it-IT" altLang="it-IT" sz="1800" dirty="0"/>
              <a:t>studio delle relazioni tra due </a:t>
            </a:r>
            <a:r>
              <a:rPr lang="it-IT" altLang="it-IT" sz="1800" b="1" i="1" dirty="0"/>
              <a:t>variabili</a:t>
            </a:r>
            <a:r>
              <a:rPr lang="it-IT" altLang="it-IT" sz="1800" dirty="0"/>
              <a:t> non manipolate dallo sperimentatore. Tali correlazioni permettono di fare previsioni, ma non permettono di identificare la direzione causale delle (</a:t>
            </a:r>
            <a:r>
              <a:rPr lang="it-IT" altLang="it-IT" sz="1800" dirty="0" err="1"/>
              <a:t>cor</a:t>
            </a:r>
            <a:r>
              <a:rPr lang="it-IT" altLang="it-IT" sz="1800" dirty="0"/>
              <a:t>)relazioni identificate. La correlazione assume un valore compreso tra + 1 e – 1 (coefficiente di correlazione).  </a:t>
            </a:r>
          </a:p>
          <a:p>
            <a:pPr algn="just"/>
            <a:r>
              <a:rPr lang="it-IT" altLang="it-IT" sz="1800" i="1" dirty="0"/>
              <a:t>Positiva</a:t>
            </a:r>
            <a:r>
              <a:rPr lang="it-IT" altLang="it-IT" sz="1800" dirty="0"/>
              <a:t> </a:t>
            </a:r>
            <a:r>
              <a:rPr lang="it-IT" sz="1800" dirty="0">
                <a:sym typeface="Wingdings" pitchFamily="2" charset="2"/>
              </a:rPr>
              <a:t></a:t>
            </a:r>
            <a:r>
              <a:rPr lang="it-IT" sz="1800" dirty="0"/>
              <a:t> quando una variabile aumenta possiamo predire che anche l’altra aumenti</a:t>
            </a:r>
          </a:p>
          <a:p>
            <a:pPr algn="just"/>
            <a:r>
              <a:rPr lang="it-IT" sz="1800" i="1" dirty="0"/>
              <a:t>Negativa</a:t>
            </a:r>
            <a:r>
              <a:rPr lang="it-IT" sz="1800" dirty="0"/>
              <a:t> </a:t>
            </a:r>
            <a:r>
              <a:rPr lang="it-IT" sz="1800" dirty="0">
                <a:sym typeface="Wingdings" pitchFamily="2" charset="2"/>
              </a:rPr>
              <a:t> </a:t>
            </a:r>
            <a:r>
              <a:rPr lang="it-IT" sz="1800" dirty="0"/>
              <a:t>quando una variabile aumenta possiamo predire che l’altra diminuisca</a:t>
            </a:r>
          </a:p>
          <a:p>
            <a:pPr algn="just"/>
            <a:endParaRPr lang="it-IT" sz="1800" dirty="0"/>
          </a:p>
          <a:p>
            <a:pPr marL="0" indent="0" algn="just">
              <a:buNone/>
            </a:pPr>
            <a:r>
              <a:rPr lang="it-IT" sz="1800" dirty="0"/>
              <a:t>Esempio:  Correlazione positiva tra stress e ansia (misurate tramite scale validate) </a:t>
            </a:r>
            <a:r>
              <a:rPr lang="it-IT" sz="1800" dirty="0">
                <a:sym typeface="Wingdings" pitchFamily="2" charset="2"/>
              </a:rPr>
              <a:t></a:t>
            </a:r>
            <a:r>
              <a:rPr lang="it-IT" sz="1800" dirty="0">
                <a:effectLst/>
              </a:rPr>
              <a:t>  impossibile stabilire se sia lo stress la causa dell’ansia o se sia l’ansia a causare lo stress. </a:t>
            </a: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2434849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15DAE0-823F-594B-B775-29358994769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58345" y="345988"/>
            <a:ext cx="11578281" cy="621544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b="1" dirty="0">
                <a:solidFill>
                  <a:schemeClr val="accent1"/>
                </a:solidFill>
              </a:rPr>
              <a:t>Ricerca sperimentale </a:t>
            </a:r>
            <a:r>
              <a:rPr lang="it-IT" dirty="0">
                <a:sym typeface="Wingdings" pitchFamily="2" charset="2"/>
              </a:rPr>
              <a:t></a:t>
            </a:r>
            <a:r>
              <a:rPr lang="it-IT" dirty="0"/>
              <a:t> in un esperimento formale </a:t>
            </a:r>
            <a:r>
              <a:rPr lang="it-IT" b="1" dirty="0"/>
              <a:t>si studia la relazione tra due o più variabili</a:t>
            </a:r>
            <a:r>
              <a:rPr lang="it-IT" dirty="0"/>
              <a:t>, producendo un cambiamento in una variabile e osservando gli effetti di tale cambiamento su altre variabili </a:t>
            </a:r>
            <a:r>
              <a:rPr lang="it-IT" dirty="0">
                <a:sym typeface="Wingdings" pitchFamily="2" charset="2"/>
              </a:rPr>
              <a:t></a:t>
            </a:r>
            <a:r>
              <a:rPr lang="it-IT" dirty="0">
                <a:effectLst/>
              </a:rPr>
              <a:t> </a:t>
            </a:r>
            <a:r>
              <a:rPr lang="it-IT" b="1" dirty="0">
                <a:solidFill>
                  <a:schemeClr val="accent1"/>
                </a:solidFill>
                <a:effectLst/>
              </a:rPr>
              <a:t>manipolazione sperimentale</a:t>
            </a:r>
            <a:endParaRPr lang="it-IT" b="1" dirty="0">
              <a:solidFill>
                <a:schemeClr val="accent1"/>
              </a:solidFill>
            </a:endParaRPr>
          </a:p>
          <a:p>
            <a:endParaRPr lang="it-IT" dirty="0"/>
          </a:p>
          <a:p>
            <a:pPr marL="457200" indent="-457200">
              <a:buClr>
                <a:schemeClr val="accent6"/>
              </a:buClr>
              <a:buFont typeface="+mj-lt"/>
              <a:buAutoNum type="arabicPeriod"/>
            </a:pPr>
            <a:r>
              <a:rPr lang="it-IT" b="1" i="1" dirty="0">
                <a:solidFill>
                  <a:schemeClr val="accent1"/>
                </a:solidFill>
              </a:rPr>
              <a:t>Gruppo sperimentale </a:t>
            </a:r>
            <a:r>
              <a:rPr lang="it-IT" dirty="0"/>
              <a:t>e</a:t>
            </a:r>
            <a:r>
              <a:rPr lang="it-IT" i="1" dirty="0"/>
              <a:t> </a:t>
            </a:r>
            <a:r>
              <a:rPr lang="it-IT" b="1" i="1" dirty="0">
                <a:solidFill>
                  <a:schemeClr val="accent1"/>
                </a:solidFill>
              </a:rPr>
              <a:t>di controllo </a:t>
            </a:r>
          </a:p>
          <a:p>
            <a:pPr marL="457200" indent="-457200">
              <a:buClr>
                <a:schemeClr val="accent6"/>
              </a:buClr>
              <a:buFont typeface="+mj-lt"/>
              <a:buAutoNum type="arabicPeriod"/>
            </a:pPr>
            <a:r>
              <a:rPr lang="it-IT" b="1" i="1" dirty="0">
                <a:solidFill>
                  <a:schemeClr val="accent1"/>
                </a:solidFill>
              </a:rPr>
              <a:t>Variabile dipendente</a:t>
            </a:r>
            <a:r>
              <a:rPr lang="it-IT" b="1" i="1" dirty="0">
                <a:solidFill>
                  <a:schemeClr val="accent6"/>
                </a:solidFill>
              </a:rPr>
              <a:t> </a:t>
            </a:r>
            <a:r>
              <a:rPr lang="it-IT" dirty="0"/>
              <a:t>e </a:t>
            </a:r>
            <a:r>
              <a:rPr lang="it-IT" b="1" i="1" dirty="0">
                <a:solidFill>
                  <a:schemeClr val="accent1"/>
                </a:solidFill>
              </a:rPr>
              <a:t>indipendente</a:t>
            </a:r>
            <a:r>
              <a:rPr lang="it-IT" dirty="0"/>
              <a:t> (es. numero di partecipanti presenti in una situazione potenzialmente pericolosa per verificare l’ipotesi della diffusione della responsabilità nel comportamento dei testimoni oculari) </a:t>
            </a:r>
            <a:r>
              <a:rPr lang="it-IT" dirty="0">
                <a:hlinkClick r:id="rId2"/>
              </a:rPr>
              <a:t>https://www.youtube.com/watch?v=xrQC2ZSn6JM</a:t>
            </a:r>
            <a:r>
              <a:rPr lang="it-IT" altLang="it-IT" dirty="0"/>
              <a:t>	</a:t>
            </a:r>
          </a:p>
          <a:p>
            <a:pPr lvl="1">
              <a:buClr>
                <a:schemeClr val="accent6"/>
              </a:buClr>
            </a:pPr>
            <a:r>
              <a:rPr lang="it-IT" dirty="0"/>
              <a:t>Manipolazione variabile indipendente </a:t>
            </a:r>
            <a:r>
              <a:rPr lang="it-IT" dirty="0">
                <a:sym typeface="Wingdings" pitchFamily="2" charset="2"/>
              </a:rPr>
              <a:t> dimensione del gruppo dei testimoni presenti in una situazione di emergenza (2, 3, 6)</a:t>
            </a:r>
          </a:p>
          <a:p>
            <a:pPr lvl="1">
              <a:buClr>
                <a:schemeClr val="accent6"/>
              </a:buClr>
            </a:pPr>
            <a:r>
              <a:rPr lang="it-IT" dirty="0">
                <a:sym typeface="Wingdings" pitchFamily="2" charset="2"/>
              </a:rPr>
              <a:t>Variabile dipendente  se i testimoni prestavano (in ognuno dei diversi gruppi) il proprio aiuto e il tempo </a:t>
            </a:r>
          </a:p>
          <a:p>
            <a:pPr marL="457200" indent="-457200">
              <a:buClr>
                <a:schemeClr val="accent6"/>
              </a:buClr>
              <a:buFont typeface="+mj-lt"/>
              <a:buAutoNum type="arabicPeriod"/>
            </a:pPr>
            <a:r>
              <a:rPr lang="it-IT" b="1" i="1" dirty="0">
                <a:solidFill>
                  <a:schemeClr val="accent1"/>
                </a:solidFill>
              </a:rPr>
              <a:t>Assegnazione randomizzata (ossia casuale) dei partecipanti </a:t>
            </a:r>
          </a:p>
          <a:p>
            <a:pPr marL="457200" indent="-457200">
              <a:buClr>
                <a:schemeClr val="accent6"/>
              </a:buClr>
              <a:buFont typeface="+mj-lt"/>
              <a:buAutoNum type="arabicPeriod"/>
            </a:pPr>
            <a:r>
              <a:rPr lang="it-IT" b="1" i="1" dirty="0">
                <a:solidFill>
                  <a:schemeClr val="accent1"/>
                </a:solidFill>
              </a:rPr>
              <a:t>Significatività dei risultati </a:t>
            </a:r>
            <a:r>
              <a:rPr lang="it-IT" dirty="0">
                <a:sym typeface="Wingdings" pitchFamily="2" charset="2"/>
              </a:rPr>
              <a:t> analisi statistiche per determinare se le eventuali differenze identificate sono significative o casuali</a:t>
            </a:r>
            <a:endParaRPr lang="it-IT" b="1" i="1" dirty="0">
              <a:solidFill>
                <a:schemeClr val="accent1"/>
              </a:solidFill>
            </a:endParaRPr>
          </a:p>
          <a:p>
            <a:pPr marL="457200" indent="-457200">
              <a:buClr>
                <a:schemeClr val="accent6"/>
              </a:buClr>
              <a:buFont typeface="+mj-lt"/>
              <a:buAutoNum type="arabicPeriod"/>
            </a:pPr>
            <a:r>
              <a:rPr lang="it-IT" b="1" i="1" dirty="0">
                <a:solidFill>
                  <a:schemeClr val="accent1"/>
                </a:solidFill>
              </a:rPr>
              <a:t>Replicabilità dei risultati </a:t>
            </a:r>
            <a:r>
              <a:rPr lang="it-IT" dirty="0">
                <a:sym typeface="Wingdings" pitchFamily="2" charset="2"/>
              </a:rPr>
              <a:t> per confermarli. Se si usano metodi diverse si può applicare meta-analisi</a:t>
            </a:r>
            <a:endParaRPr lang="it-IT" b="1" i="1" dirty="0">
              <a:solidFill>
                <a:schemeClr val="accent1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25563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084BF6-635D-5EAD-D55C-90D8EDF16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Come presentare una ricerca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50C285-35C5-7E96-405B-00C87B3C1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/>
              <a:t>Abstract</a:t>
            </a:r>
            <a:r>
              <a:rPr lang="it-IT" dirty="0"/>
              <a:t> (si scrive alla fine);</a:t>
            </a:r>
          </a:p>
          <a:p>
            <a:r>
              <a:rPr lang="it-IT" b="1" dirty="0"/>
              <a:t>Introduzione</a:t>
            </a:r>
            <a:r>
              <a:rPr lang="it-IT" dirty="0"/>
              <a:t> (in cui si inquadra l’argomento in un campo di indagine e si definiscono</a:t>
            </a:r>
          </a:p>
          <a:p>
            <a:pPr lvl="1"/>
            <a:r>
              <a:rPr lang="it-IT" b="1" i="1" dirty="0" err="1">
                <a:solidFill>
                  <a:schemeClr val="accent1"/>
                </a:solidFill>
              </a:rPr>
              <a:t>Signifance</a:t>
            </a:r>
            <a:r>
              <a:rPr lang="it-IT" dirty="0"/>
              <a:t> (perché è importante studiare l’argomento)</a:t>
            </a:r>
          </a:p>
          <a:p>
            <a:pPr lvl="1"/>
            <a:r>
              <a:rPr lang="it-IT" b="1" i="1" dirty="0">
                <a:solidFill>
                  <a:schemeClr val="accent1"/>
                </a:solidFill>
              </a:rPr>
              <a:t>Literature review</a:t>
            </a:r>
            <a:r>
              <a:rPr lang="it-IT" b="1" i="1" dirty="0"/>
              <a:t> </a:t>
            </a:r>
            <a:r>
              <a:rPr lang="it-IT" dirty="0"/>
              <a:t>(cosa è stato scritto sull’argomento) </a:t>
            </a:r>
          </a:p>
          <a:p>
            <a:pPr lvl="1"/>
            <a:r>
              <a:rPr lang="it-IT" b="1" i="1" dirty="0">
                <a:solidFill>
                  <a:schemeClr val="accent1"/>
                </a:solidFill>
              </a:rPr>
              <a:t>Gap</a:t>
            </a:r>
            <a:r>
              <a:rPr lang="it-IT" dirty="0"/>
              <a:t> (cosa non è ancora stato scritto)</a:t>
            </a:r>
          </a:p>
          <a:p>
            <a:pPr lvl="1"/>
            <a:r>
              <a:rPr lang="it-IT" b="1" i="1" dirty="0" err="1">
                <a:solidFill>
                  <a:schemeClr val="accent1"/>
                </a:solidFill>
              </a:rPr>
              <a:t>Aims</a:t>
            </a:r>
            <a:r>
              <a:rPr lang="it-IT" dirty="0"/>
              <a:t> (obiettivi della ricerca </a:t>
            </a:r>
            <a:r>
              <a:rPr lang="it-IT" dirty="0">
                <a:sym typeface="Wingdings" pitchFamily="2" charset="2"/>
              </a:rPr>
              <a:t> rispondere alle </a:t>
            </a:r>
            <a:r>
              <a:rPr lang="it-IT" dirty="0" err="1">
                <a:sym typeface="Wingdings" pitchFamily="2" charset="2"/>
              </a:rPr>
              <a:t>RQs</a:t>
            </a:r>
            <a:r>
              <a:rPr lang="it-IT" dirty="0">
                <a:sym typeface="Wingdings" pitchFamily="2" charset="2"/>
              </a:rPr>
              <a:t> – che qui vanno indicate)</a:t>
            </a:r>
            <a:endParaRPr lang="it-IT" dirty="0"/>
          </a:p>
          <a:p>
            <a:pPr algn="just"/>
            <a:r>
              <a:rPr lang="it-IT" b="1" dirty="0"/>
              <a:t>Metodo </a:t>
            </a:r>
            <a:r>
              <a:rPr lang="it-IT" dirty="0"/>
              <a:t>(descrizione delle procedure e dei metodi di analisi che si intendono utilizzare)</a:t>
            </a:r>
            <a:endParaRPr lang="it-IT" b="1" dirty="0"/>
          </a:p>
          <a:p>
            <a:r>
              <a:rPr lang="it-IT" b="1" dirty="0"/>
              <a:t>Risultati </a:t>
            </a:r>
            <a:r>
              <a:rPr lang="it-IT" dirty="0"/>
              <a:t>(che vanno presentati in modo obiettivo)</a:t>
            </a:r>
          </a:p>
          <a:p>
            <a:r>
              <a:rPr lang="it-IT" b="1" dirty="0"/>
              <a:t>Conclusione/Discussione </a:t>
            </a:r>
          </a:p>
        </p:txBody>
      </p:sp>
    </p:spTree>
    <p:extLst>
      <p:ext uri="{BB962C8B-B14F-4D97-AF65-F5344CB8AC3E}">
        <p14:creationId xmlns:p14="http://schemas.microsoft.com/office/powerpoint/2010/main" val="383134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1645</TotalTime>
  <Words>1543</Words>
  <Application>Microsoft Macintosh PowerPoint</Application>
  <PresentationFormat>Widescreen</PresentationFormat>
  <Paragraphs>137</Paragraphs>
  <Slides>19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6" baseType="lpstr">
      <vt:lpstr>Aptos</vt:lpstr>
      <vt:lpstr>Aptos Display</vt:lpstr>
      <vt:lpstr>Arial</vt:lpstr>
      <vt:lpstr>Calibri</vt:lpstr>
      <vt:lpstr>Times New Roman</vt:lpstr>
      <vt:lpstr>Wingdings</vt:lpstr>
      <vt:lpstr>Tema di Office</vt:lpstr>
      <vt:lpstr>Questioni di metodo</vt:lpstr>
      <vt:lpstr>Metodo scientifico: le fasi</vt:lpstr>
      <vt:lpstr>Ricerca in psicologia</vt:lpstr>
      <vt:lpstr>Ricerca in psicologia</vt:lpstr>
      <vt:lpstr>Esempio scale validate</vt:lpstr>
      <vt:lpstr>Esempio scale validate</vt:lpstr>
      <vt:lpstr>Ricerca in psicologia</vt:lpstr>
      <vt:lpstr>Presentazione standard di PowerPoint</vt:lpstr>
      <vt:lpstr>Come presentare una ricerca</vt:lpstr>
      <vt:lpstr>Metodi</vt:lpstr>
      <vt:lpstr>JAMOVI</vt:lpstr>
      <vt:lpstr>Classificazioni variabili</vt:lpstr>
      <vt:lpstr>Classificazione delle variabili</vt:lpstr>
      <vt:lpstr>Classificazione delle variabili</vt:lpstr>
      <vt:lpstr>Statistiche descrittive in Jamovi</vt:lpstr>
      <vt:lpstr>Central tendency </vt:lpstr>
      <vt:lpstr>Es. mediana (Chiorri 2020)</vt:lpstr>
      <vt:lpstr>Presentazione standard di PowerPoint</vt:lpstr>
      <vt:lpstr>Normality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ramona.bongelli@unimc.it</dc:creator>
  <cp:lastModifiedBy>ramona.bongelli@unimc.it</cp:lastModifiedBy>
  <cp:revision>3</cp:revision>
  <dcterms:created xsi:type="dcterms:W3CDTF">2024-11-03T09:34:51Z</dcterms:created>
  <dcterms:modified xsi:type="dcterms:W3CDTF">2024-11-11T12:52:10Z</dcterms:modified>
</cp:coreProperties>
</file>