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8" r:id="rId3"/>
    <p:sldId id="278" r:id="rId4"/>
    <p:sldId id="257" r:id="rId5"/>
    <p:sldId id="273" r:id="rId6"/>
    <p:sldId id="274" r:id="rId7"/>
    <p:sldId id="265" r:id="rId8"/>
    <p:sldId id="266" r:id="rId9"/>
    <p:sldId id="267" r:id="rId10"/>
    <p:sldId id="269" r:id="rId11"/>
    <p:sldId id="270" r:id="rId12"/>
    <p:sldId id="272" r:id="rId13"/>
    <p:sldId id="275" r:id="rId14"/>
    <p:sldId id="276" r:id="rId15"/>
    <p:sldId id="263" r:id="rId16"/>
    <p:sldId id="277" r:id="rId17"/>
    <p:sldId id="262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9"/>
  </p:normalViewPr>
  <p:slideViewPr>
    <p:cSldViewPr snapToGrid="0" snapToObjects="1">
      <p:cViewPr varScale="1">
        <p:scale>
          <a:sx n="101" d="100"/>
          <a:sy n="101" d="100"/>
        </p:scale>
        <p:origin x="9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062C2B-170D-0F4E-0B4B-98F0E7E56B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B315415-157A-8B9B-5B94-7A8A7F75BB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798A04-67E2-F13A-361F-B6CB381D3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42F06A-E663-601A-AC39-2F7DAF4C4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B2AFE5-55AC-8990-492B-D4854092D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255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D8C20F-5EBB-326E-BFEE-393375058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C1B9C5B-B975-C82C-75AE-B4B8277CF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E34AA2-6F0B-B187-D667-E9AE68021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FC7D2AD-A565-887C-940E-7C3A8B47B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BE2F30-168A-8ECA-B727-84AE31838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601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E49F07E-B968-FE5C-1062-FF37CFF278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DBDEA34-8A57-5146-F09B-2BB61BA8A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7C6905-4FD9-72FE-7231-762DB6EEB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21F9EF-B518-3207-00D6-B9BDAFF26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CE7A50-F54C-7DC5-ACCF-C6DAFD2D3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12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CF7D9F-76E5-C5FF-B528-7A9B70C5C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023F2C-7369-02B1-7242-19ED49ABF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D5B6FF8-96B2-1BF9-018A-DD278EA6B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A56050-FC0D-8D2F-6620-A88C91C19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DEB72C-1480-4679-FD59-40A236EB1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824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92950C-A439-2BD2-7BB4-335B7448A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59ED3A3-1FB6-7296-61D8-5316F5940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51ECC6D-130C-4E60-E6C1-2A740159D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CC6941-6085-7567-951A-4EAE988A8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C5C24E-0FD8-21C4-8946-2FA158DC7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659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A8B44C-05E9-E755-C58C-FE8334671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C57759-601E-EC99-5576-D8F08A0CB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7B0352C-CC42-FAA5-2C43-6BDBF7EAF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BB24616-C085-D65F-8C7C-338F549AE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4AAAAB0-6155-3D02-4E3A-6AC60BB0C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F95587-CDCC-9122-586F-E0E97CD34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3138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85E6F4-3631-0BBF-8984-A8E552017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227A9A2-C74E-22AB-0392-E1D0809A1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26E24C7-2C06-8E49-F38C-A4C89EF7D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9BCCFDA-07B1-FB7A-598D-F93BDAABAB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A596115-5123-B3AF-B612-E496B88013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D09AC03-9F44-AA0B-E780-D0C6A5F7B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30FB7AC-B147-4AD9-56DF-86FFB3AB3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2727F1A-998C-2D3E-CB6C-0C3F9488A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4196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0890DE-AA92-B120-75FF-759A598D8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CE3AB8D-34B9-94AE-3968-6EA7EF862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5C71B99-AC5F-9520-E0DF-C578C594C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4119691-C229-4947-830E-E64CB473C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6956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F777753-E7AE-56F7-DF2A-D681BEB8E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986A047-D4F7-3C3B-5DE6-9DD430F7C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3DA52E3-C1A8-277D-0AD7-DE0B1A870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677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AC6EF7-3841-858E-CAAC-A62575873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C54611-2AA8-0152-83DB-8BA2E5367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783A382-C27A-B96C-73DB-0EC7145C7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0A15B7-9E8C-E896-0E32-F9359EDA8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2B9D0B-5B1C-95B2-C63D-CCD43C5A2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D0FEC7F-0E50-1631-E338-F726AA8EF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232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5E1E79-132E-46C6-1AB6-A5FA333DE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AB3ABB2-B248-B579-8C85-66DDAF4A6F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FA1F5C9-3F22-0B62-EB2E-1536B8A107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9864452-0897-A5F9-D4CA-6BDCA4139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1431A8F-0B42-3AE1-47FE-D9067E7B1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3F2E4CA-4369-11E3-E74F-0FD59755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02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3F738F8-BF6E-7CA8-681E-A683A6B86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5A20E47-ACEB-0A91-5693-BEB76D041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2E87D0-17EB-7787-D4FA-78B0911E9D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AE8E0D-4D39-3945-909A-64EEFDA973A9}" type="datetimeFigureOut">
              <a:rPr lang="it-IT" smtClean="0"/>
              <a:t>22/09/24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07C3A3-F0DC-F3AB-7777-53BFAFA373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F312DE-5A62-A2CF-6635-C8A09745C5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A9A7CC-70AB-4A48-9DFC-48F18CFB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661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docenti.unimc.it/ramona.bongelli#content=teaching" TargetMode="External"/><Relationship Id="rId2" Type="http://schemas.openxmlformats.org/officeDocument/2006/relationships/hyperlink" Target="mailto:ramona.bongelli@unimc.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5617EE-0B3D-CF4D-BA82-B489D895F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 algn="l"/>
            <a:r>
              <a:rPr lang="it-IT" sz="6600" b="1"/>
              <a:t>Psicologia del Linguaggio e della Comunicazione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1C9CD1C-66C1-CA49-AEFE-D6C5DEC5A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6692827" cy="1569486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Anno Accademico 2024/2025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D0200E-CB69-066F-D411-FB6B966192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396"/>
          <a:stretch/>
        </p:blipFill>
        <p:spPr>
          <a:xfrm>
            <a:off x="7781544" y="503711"/>
            <a:ext cx="4087368" cy="56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50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5D8E7B-0CAE-35BE-DE1A-5CFB34C8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Materiali DA STUDIARE per la preparazione</a:t>
            </a:r>
            <a:endParaRPr lang="it-IT" dirty="0"/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5C310BA6-3C6E-F2B5-E45E-BA76B72EFB5C}"/>
              </a:ext>
            </a:extLst>
          </p:cNvPr>
          <p:cNvSpPr/>
          <p:nvPr/>
        </p:nvSpPr>
        <p:spPr>
          <a:xfrm>
            <a:off x="1211942" y="1959428"/>
            <a:ext cx="2902857" cy="4724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+mj-lt"/>
              <a:buAutoNum type="arabicPeriod"/>
            </a:pPr>
            <a:r>
              <a:rPr lang="it-IT" sz="1400" dirty="0"/>
              <a:t>Bongelli, Riccioni (2020). </a:t>
            </a:r>
            <a:r>
              <a:rPr lang="it-IT" sz="1400" i="1" dirty="0"/>
              <a:t>Cosa facciamo con le parole. Modelli di analisi qualitativa delle interazioni verbali. </a:t>
            </a:r>
            <a:r>
              <a:rPr lang="it-IT" sz="1400" dirty="0"/>
              <a:t>Franco Angeli, Milano, 2020
Bongelli (2015) </a:t>
            </a:r>
            <a:r>
              <a:rPr lang="it-IT" sz="1400" i="1" dirty="0"/>
              <a:t>Sovrapposizioni e interruzioni dialogiche </a:t>
            </a:r>
            <a:r>
              <a:rPr lang="it-IT" sz="1400" dirty="0" err="1"/>
              <a:t>Aras</a:t>
            </a:r>
            <a:r>
              <a:rPr lang="it-IT" sz="1400" dirty="0"/>
              <a:t>, Fano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400" dirty="0"/>
              <a:t>Riccioni, Bongelli (2014) </a:t>
            </a:r>
            <a:r>
              <a:rPr lang="it-IT" sz="1400" dirty="0" err="1"/>
              <a:t>Mitigation</a:t>
            </a:r>
            <a:r>
              <a:rPr lang="it-IT" sz="1400" dirty="0"/>
              <a:t> and </a:t>
            </a:r>
            <a:r>
              <a:rPr lang="it-IT" sz="1400" dirty="0" err="1"/>
              <a:t>epistemic</a:t>
            </a:r>
            <a:r>
              <a:rPr lang="it-IT" sz="1400" dirty="0"/>
              <a:t> positions in </a:t>
            </a:r>
            <a:r>
              <a:rPr lang="it-IT" sz="1400" dirty="0" err="1"/>
              <a:t>troubles</a:t>
            </a:r>
            <a:r>
              <a:rPr lang="it-IT" sz="1400" dirty="0"/>
              <a:t> talk: The giving </a:t>
            </a:r>
            <a:r>
              <a:rPr lang="it-IT" sz="1400" dirty="0" err="1"/>
              <a:t>advice</a:t>
            </a:r>
            <a:r>
              <a:rPr lang="it-IT" sz="1400" dirty="0"/>
              <a:t> activity in close </a:t>
            </a:r>
            <a:r>
              <a:rPr lang="it-IT" sz="1400" dirty="0" err="1"/>
              <a:t>interpersonal</a:t>
            </a:r>
            <a:r>
              <a:rPr lang="it-IT" sz="1400" dirty="0"/>
              <a:t> </a:t>
            </a:r>
            <a:r>
              <a:rPr lang="it-IT" sz="1400" dirty="0" err="1"/>
              <a:t>relationships</a:t>
            </a:r>
            <a:r>
              <a:rPr lang="it-IT" sz="1400" dirty="0"/>
              <a:t>. Some </a:t>
            </a:r>
            <a:r>
              <a:rPr lang="it-IT" sz="1400" dirty="0" err="1"/>
              <a:t>examples</a:t>
            </a:r>
            <a:r>
              <a:rPr lang="it-IT" sz="1400" dirty="0"/>
              <a:t> from </a:t>
            </a:r>
            <a:r>
              <a:rPr lang="it-IT" sz="1400" dirty="0" err="1"/>
              <a:t>Italian</a:t>
            </a:r>
            <a:r>
              <a:rPr lang="it-IT" sz="1400" dirty="0"/>
              <a:t>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FCDA02B-EBD0-AC0B-3473-951CB495D8DB}"/>
              </a:ext>
            </a:extLst>
          </p:cNvPr>
          <p:cNvSpPr txBox="1"/>
          <p:nvPr/>
        </p:nvSpPr>
        <p:spPr>
          <a:xfrm>
            <a:off x="1741714" y="2278743"/>
            <a:ext cx="1843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L-20</a:t>
            </a:r>
          </a:p>
        </p:txBody>
      </p:sp>
    </p:spTree>
    <p:extLst>
      <p:ext uri="{BB962C8B-B14F-4D97-AF65-F5344CB8AC3E}">
        <p14:creationId xmlns:p14="http://schemas.microsoft.com/office/powerpoint/2010/main" val="33759615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5D8E7B-0CAE-35BE-DE1A-5CFB34C8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Materiali DA STUDIARE per la preparazione</a:t>
            </a:r>
            <a:endParaRPr lang="it-IT" dirty="0"/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5C310BA6-3C6E-F2B5-E45E-BA76B72EFB5C}"/>
              </a:ext>
            </a:extLst>
          </p:cNvPr>
          <p:cNvSpPr/>
          <p:nvPr/>
        </p:nvSpPr>
        <p:spPr>
          <a:xfrm>
            <a:off x="4463142" y="1988456"/>
            <a:ext cx="2902857" cy="4724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+mj-lt"/>
              <a:buAutoNum type="arabicPeriod"/>
            </a:pPr>
            <a:r>
              <a:rPr lang="it-IT" sz="1400" dirty="0"/>
              <a:t>Bongelli, Riccioni (2020). </a:t>
            </a:r>
            <a:r>
              <a:rPr lang="it-IT" sz="1400" i="1" dirty="0"/>
              <a:t>Cosa facciamo con le parole. Modelli di analisi qualitativa delle interazioni verbali. </a:t>
            </a:r>
            <a:r>
              <a:rPr lang="it-IT" sz="1400" dirty="0"/>
              <a:t>Franco Angeli, Milano, 2020
Riccioni, Bongelli (2014) </a:t>
            </a:r>
            <a:r>
              <a:rPr lang="it-IT" sz="1400" dirty="0" err="1"/>
              <a:t>Mitigation</a:t>
            </a:r>
            <a:r>
              <a:rPr lang="it-IT" sz="1400" dirty="0"/>
              <a:t> and </a:t>
            </a:r>
            <a:r>
              <a:rPr lang="it-IT" sz="1400" dirty="0" err="1"/>
              <a:t>epistemic</a:t>
            </a:r>
            <a:r>
              <a:rPr lang="it-IT" sz="1400" dirty="0"/>
              <a:t> positions in </a:t>
            </a:r>
            <a:r>
              <a:rPr lang="it-IT" sz="1400" dirty="0" err="1"/>
              <a:t>troubles</a:t>
            </a:r>
            <a:r>
              <a:rPr lang="it-IT" sz="1400" dirty="0"/>
              <a:t> talk: The giving </a:t>
            </a:r>
            <a:r>
              <a:rPr lang="it-IT" sz="1400" dirty="0" err="1"/>
              <a:t>advice</a:t>
            </a:r>
            <a:r>
              <a:rPr lang="it-IT" sz="1400" dirty="0"/>
              <a:t> activity in close </a:t>
            </a:r>
            <a:r>
              <a:rPr lang="it-IT" sz="1400" dirty="0" err="1"/>
              <a:t>interpersonal</a:t>
            </a:r>
            <a:r>
              <a:rPr lang="it-IT" sz="1400" dirty="0"/>
              <a:t> </a:t>
            </a:r>
            <a:r>
              <a:rPr lang="it-IT" sz="1400" dirty="0" err="1"/>
              <a:t>relationships</a:t>
            </a:r>
            <a:r>
              <a:rPr lang="it-IT" sz="1400" dirty="0"/>
              <a:t>. Some </a:t>
            </a:r>
            <a:r>
              <a:rPr lang="it-IT" sz="1400" dirty="0" err="1"/>
              <a:t>examples</a:t>
            </a:r>
            <a:r>
              <a:rPr lang="it-IT" sz="1400" dirty="0"/>
              <a:t> from </a:t>
            </a:r>
            <a:r>
              <a:rPr lang="it-IT" sz="1400" dirty="0" err="1"/>
              <a:t>Italian</a:t>
            </a:r>
            <a:r>
              <a:rPr lang="it-IT" sz="1400" dirty="0"/>
              <a:t>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FCDA02B-EBD0-AC0B-3473-951CB495D8DB}"/>
              </a:ext>
            </a:extLst>
          </p:cNvPr>
          <p:cNvSpPr txBox="1"/>
          <p:nvPr/>
        </p:nvSpPr>
        <p:spPr>
          <a:xfrm>
            <a:off x="4992912" y="2249715"/>
            <a:ext cx="1843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L-11</a:t>
            </a:r>
          </a:p>
        </p:txBody>
      </p:sp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473B5357-F916-5351-3104-C1587C8DA56B}"/>
              </a:ext>
            </a:extLst>
          </p:cNvPr>
          <p:cNvSpPr/>
          <p:nvPr/>
        </p:nvSpPr>
        <p:spPr>
          <a:xfrm>
            <a:off x="1211942" y="1959428"/>
            <a:ext cx="2902857" cy="472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+mj-lt"/>
              <a:buAutoNum type="arabicPeriod"/>
            </a:pPr>
            <a:r>
              <a:rPr lang="it-IT" sz="1400" dirty="0"/>
              <a:t>Bongelli, Riccioni (2020). </a:t>
            </a:r>
            <a:r>
              <a:rPr lang="it-IT" sz="1400" i="1" dirty="0"/>
              <a:t>Cosa facciamo con le parole. Modelli di analisi qualitativa delle interazioni verbali. </a:t>
            </a:r>
            <a:r>
              <a:rPr lang="it-IT" sz="1400" dirty="0"/>
              <a:t>Franco Angeli, Milano, 2020
Bongelli (2015) </a:t>
            </a:r>
            <a:r>
              <a:rPr lang="it-IT" sz="1400" i="1" dirty="0"/>
              <a:t>Sovrapposizioni e interruzioni dialogiche </a:t>
            </a:r>
            <a:r>
              <a:rPr lang="it-IT" sz="1400" dirty="0" err="1"/>
              <a:t>Aras</a:t>
            </a:r>
            <a:r>
              <a:rPr lang="it-IT" sz="1400" dirty="0"/>
              <a:t>, Fano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400" dirty="0"/>
              <a:t>Riccioni, Bongelli (2014) </a:t>
            </a:r>
            <a:r>
              <a:rPr lang="it-IT" sz="1400" dirty="0" err="1"/>
              <a:t>Mitigation</a:t>
            </a:r>
            <a:r>
              <a:rPr lang="it-IT" sz="1400" dirty="0"/>
              <a:t> and </a:t>
            </a:r>
            <a:r>
              <a:rPr lang="it-IT" sz="1400" dirty="0" err="1"/>
              <a:t>epistemic</a:t>
            </a:r>
            <a:r>
              <a:rPr lang="it-IT" sz="1400" dirty="0"/>
              <a:t> positions in </a:t>
            </a:r>
            <a:r>
              <a:rPr lang="it-IT" sz="1400" dirty="0" err="1"/>
              <a:t>troubles</a:t>
            </a:r>
            <a:r>
              <a:rPr lang="it-IT" sz="1400" dirty="0"/>
              <a:t> talk: The giving </a:t>
            </a:r>
            <a:r>
              <a:rPr lang="it-IT" sz="1400" dirty="0" err="1"/>
              <a:t>advice</a:t>
            </a:r>
            <a:r>
              <a:rPr lang="it-IT" sz="1400" dirty="0"/>
              <a:t> activity in close </a:t>
            </a:r>
            <a:r>
              <a:rPr lang="it-IT" sz="1400" dirty="0" err="1"/>
              <a:t>interpersonal</a:t>
            </a:r>
            <a:r>
              <a:rPr lang="it-IT" sz="1400" dirty="0"/>
              <a:t> </a:t>
            </a:r>
            <a:r>
              <a:rPr lang="it-IT" sz="1400" dirty="0" err="1"/>
              <a:t>relationships</a:t>
            </a:r>
            <a:r>
              <a:rPr lang="it-IT" sz="1400" dirty="0"/>
              <a:t>. Some </a:t>
            </a:r>
            <a:r>
              <a:rPr lang="it-IT" sz="1400" dirty="0" err="1"/>
              <a:t>examples</a:t>
            </a:r>
            <a:r>
              <a:rPr lang="it-IT" sz="1400" dirty="0"/>
              <a:t> from </a:t>
            </a:r>
            <a:r>
              <a:rPr lang="it-IT" sz="1400" dirty="0" err="1"/>
              <a:t>Italian</a:t>
            </a:r>
            <a:r>
              <a:rPr lang="it-IT" sz="1400" dirty="0"/>
              <a:t>.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C31CCFC-7127-F4FB-9A4D-951320F0FAD3}"/>
              </a:ext>
            </a:extLst>
          </p:cNvPr>
          <p:cNvSpPr txBox="1"/>
          <p:nvPr/>
        </p:nvSpPr>
        <p:spPr>
          <a:xfrm>
            <a:off x="2002971" y="2133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L-20</a:t>
            </a:r>
          </a:p>
        </p:txBody>
      </p:sp>
    </p:spTree>
    <p:extLst>
      <p:ext uri="{BB962C8B-B14F-4D97-AF65-F5344CB8AC3E}">
        <p14:creationId xmlns:p14="http://schemas.microsoft.com/office/powerpoint/2010/main" val="36579223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5D8E7B-0CAE-35BE-DE1A-5CFB34C8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Materiali DA STUDIARE per la preparazione</a:t>
            </a:r>
            <a:endParaRPr lang="it-IT" dirty="0"/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5C310BA6-3C6E-F2B5-E45E-BA76B72EFB5C}"/>
              </a:ext>
            </a:extLst>
          </p:cNvPr>
          <p:cNvSpPr/>
          <p:nvPr/>
        </p:nvSpPr>
        <p:spPr>
          <a:xfrm>
            <a:off x="4463142" y="1988456"/>
            <a:ext cx="2902857" cy="472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+mj-lt"/>
              <a:buAutoNum type="arabicPeriod"/>
            </a:pPr>
            <a:r>
              <a:rPr lang="it-IT" sz="1400" dirty="0"/>
              <a:t>Bongelli, Riccioni (2020). </a:t>
            </a:r>
            <a:r>
              <a:rPr lang="it-IT" sz="1400" i="1" dirty="0"/>
              <a:t>Cosa facciamo con le parole. Modelli di analisi qualitativa delle interazioni verbali. </a:t>
            </a:r>
            <a:r>
              <a:rPr lang="it-IT" sz="1400" dirty="0"/>
              <a:t>Franco Angeli, Milano, 2020
Riccioni, Bongelli (2014) </a:t>
            </a:r>
            <a:r>
              <a:rPr lang="it-IT" sz="1400" dirty="0" err="1"/>
              <a:t>Mitigation</a:t>
            </a:r>
            <a:r>
              <a:rPr lang="it-IT" sz="1400" dirty="0"/>
              <a:t> and </a:t>
            </a:r>
            <a:r>
              <a:rPr lang="it-IT" sz="1400" dirty="0" err="1"/>
              <a:t>epistemic</a:t>
            </a:r>
            <a:r>
              <a:rPr lang="it-IT" sz="1400" dirty="0"/>
              <a:t> positions in </a:t>
            </a:r>
            <a:r>
              <a:rPr lang="it-IT" sz="1400" dirty="0" err="1"/>
              <a:t>troubles</a:t>
            </a:r>
            <a:r>
              <a:rPr lang="it-IT" sz="1400" dirty="0"/>
              <a:t> talk: The giving </a:t>
            </a:r>
            <a:r>
              <a:rPr lang="it-IT" sz="1400" dirty="0" err="1"/>
              <a:t>advice</a:t>
            </a:r>
            <a:r>
              <a:rPr lang="it-IT" sz="1400" dirty="0"/>
              <a:t> activity in close </a:t>
            </a:r>
            <a:r>
              <a:rPr lang="it-IT" sz="1400" dirty="0" err="1"/>
              <a:t>interpersonal</a:t>
            </a:r>
            <a:r>
              <a:rPr lang="it-IT" sz="1400" dirty="0"/>
              <a:t> </a:t>
            </a:r>
            <a:r>
              <a:rPr lang="it-IT" sz="1400" dirty="0" err="1"/>
              <a:t>relationships</a:t>
            </a:r>
            <a:r>
              <a:rPr lang="it-IT" sz="1400" dirty="0"/>
              <a:t>. Some </a:t>
            </a:r>
            <a:r>
              <a:rPr lang="it-IT" sz="1400" dirty="0" err="1"/>
              <a:t>examples</a:t>
            </a:r>
            <a:r>
              <a:rPr lang="it-IT" sz="1400" dirty="0"/>
              <a:t> from </a:t>
            </a:r>
            <a:r>
              <a:rPr lang="it-IT" sz="1400" dirty="0" err="1"/>
              <a:t>Italian</a:t>
            </a:r>
            <a:r>
              <a:rPr lang="it-IT" sz="1400" dirty="0"/>
              <a:t>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FCDA02B-EBD0-AC0B-3473-951CB495D8DB}"/>
              </a:ext>
            </a:extLst>
          </p:cNvPr>
          <p:cNvSpPr txBox="1"/>
          <p:nvPr/>
        </p:nvSpPr>
        <p:spPr>
          <a:xfrm>
            <a:off x="4992912" y="2249715"/>
            <a:ext cx="1843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L-11</a:t>
            </a:r>
          </a:p>
        </p:txBody>
      </p:sp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473B5357-F916-5351-3104-C1587C8DA56B}"/>
              </a:ext>
            </a:extLst>
          </p:cNvPr>
          <p:cNvSpPr/>
          <p:nvPr/>
        </p:nvSpPr>
        <p:spPr>
          <a:xfrm>
            <a:off x="1211942" y="1959428"/>
            <a:ext cx="2902857" cy="472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+mj-lt"/>
              <a:buAutoNum type="arabicPeriod"/>
            </a:pPr>
            <a:r>
              <a:rPr lang="it-IT" sz="1400" dirty="0"/>
              <a:t>Bongelli, Riccioni (2020). </a:t>
            </a:r>
            <a:r>
              <a:rPr lang="it-IT" sz="1400" i="1" dirty="0"/>
              <a:t>Cosa facciamo con le parole. Modelli di analisi qualitativa delle interazioni verbali. </a:t>
            </a:r>
            <a:r>
              <a:rPr lang="it-IT" sz="1400" dirty="0"/>
              <a:t>Franco Angeli, Milano, 2020
Bongelli (2015) </a:t>
            </a:r>
            <a:r>
              <a:rPr lang="it-IT" sz="1400" i="1" dirty="0"/>
              <a:t>Sovrapposizioni e interruzioni dialogiche </a:t>
            </a:r>
            <a:r>
              <a:rPr lang="it-IT" sz="1400" dirty="0" err="1"/>
              <a:t>Aras</a:t>
            </a:r>
            <a:r>
              <a:rPr lang="it-IT" sz="1400" dirty="0"/>
              <a:t>, Fano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400" dirty="0"/>
              <a:t>Riccioni, Bongelli (2014) </a:t>
            </a:r>
            <a:r>
              <a:rPr lang="it-IT" sz="1400" dirty="0" err="1"/>
              <a:t>Mitigation</a:t>
            </a:r>
            <a:r>
              <a:rPr lang="it-IT" sz="1400" dirty="0"/>
              <a:t> and </a:t>
            </a:r>
            <a:r>
              <a:rPr lang="it-IT" sz="1400" dirty="0" err="1"/>
              <a:t>epistemic</a:t>
            </a:r>
            <a:r>
              <a:rPr lang="it-IT" sz="1400" dirty="0"/>
              <a:t> positions in </a:t>
            </a:r>
            <a:r>
              <a:rPr lang="it-IT" sz="1400" dirty="0" err="1"/>
              <a:t>troubles</a:t>
            </a:r>
            <a:r>
              <a:rPr lang="it-IT" sz="1400" dirty="0"/>
              <a:t> talk: The giving </a:t>
            </a:r>
            <a:r>
              <a:rPr lang="it-IT" sz="1400" dirty="0" err="1"/>
              <a:t>advice</a:t>
            </a:r>
            <a:r>
              <a:rPr lang="it-IT" sz="1400" dirty="0"/>
              <a:t> activity in close </a:t>
            </a:r>
            <a:r>
              <a:rPr lang="it-IT" sz="1400" dirty="0" err="1"/>
              <a:t>interpersonal</a:t>
            </a:r>
            <a:r>
              <a:rPr lang="it-IT" sz="1400" dirty="0"/>
              <a:t> </a:t>
            </a:r>
            <a:r>
              <a:rPr lang="it-IT" sz="1400" dirty="0" err="1"/>
              <a:t>relationships</a:t>
            </a:r>
            <a:r>
              <a:rPr lang="it-IT" sz="1400" dirty="0"/>
              <a:t>. Some </a:t>
            </a:r>
            <a:r>
              <a:rPr lang="it-IT" sz="1400" dirty="0" err="1"/>
              <a:t>examples</a:t>
            </a:r>
            <a:r>
              <a:rPr lang="it-IT" sz="1400" dirty="0"/>
              <a:t> from </a:t>
            </a:r>
            <a:r>
              <a:rPr lang="it-IT" sz="1400" dirty="0" err="1"/>
              <a:t>Italian</a:t>
            </a:r>
            <a:r>
              <a:rPr lang="it-IT" sz="1400" dirty="0"/>
              <a:t>.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C31CCFC-7127-F4FB-9A4D-951320F0FAD3}"/>
              </a:ext>
            </a:extLst>
          </p:cNvPr>
          <p:cNvSpPr txBox="1"/>
          <p:nvPr/>
        </p:nvSpPr>
        <p:spPr>
          <a:xfrm>
            <a:off x="2002971" y="2133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L-20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57577104-07BD-478F-CF5C-A7F28E5B1614}"/>
              </a:ext>
            </a:extLst>
          </p:cNvPr>
          <p:cNvSpPr/>
          <p:nvPr/>
        </p:nvSpPr>
        <p:spPr>
          <a:xfrm>
            <a:off x="8106227" y="1988456"/>
            <a:ext cx="2902857" cy="472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+mj-lt"/>
              <a:buAutoNum type="arabicPeriod"/>
            </a:pPr>
            <a:r>
              <a:rPr lang="it-IT" sz="1400" dirty="0"/>
              <a:t>Oltre ai volumi indicati e all’articolo (</a:t>
            </a:r>
            <a:r>
              <a:rPr lang="it-IT" sz="1400" dirty="0" err="1"/>
              <a:t>Mitigation</a:t>
            </a:r>
            <a:r>
              <a:rPr lang="it-IT" sz="1400" dirty="0"/>
              <a:t> and </a:t>
            </a:r>
            <a:r>
              <a:rPr lang="it-IT" sz="1400" dirty="0" err="1"/>
              <a:t>epistemic</a:t>
            </a:r>
            <a:r>
              <a:rPr lang="it-IT" sz="1400" dirty="0"/>
              <a:t>…), nel corso delle lezioni potrebbero essere suggerite letture di approfondimento (</a:t>
            </a:r>
            <a:r>
              <a:rPr lang="it-IT" sz="1400" b="1" dirty="0"/>
              <a:t>ARTICOLI CHE DEVONO ESSERE STUDIATI</a:t>
            </a:r>
            <a:r>
              <a:rPr lang="it-IT" sz="1400" dirty="0"/>
              <a:t>)</a:t>
            </a:r>
          </a:p>
          <a:p>
            <a:pPr marL="342900" lvl="0" indent="-342900">
              <a:buFont typeface="+mj-lt"/>
              <a:buAutoNum type="arabicPeriod"/>
            </a:pPr>
            <a:endParaRPr lang="it-IT" sz="14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B4F2186-8558-F1FC-CDF3-E814E67DF2C0}"/>
              </a:ext>
            </a:extLst>
          </p:cNvPr>
          <p:cNvSpPr txBox="1"/>
          <p:nvPr/>
        </p:nvSpPr>
        <p:spPr>
          <a:xfrm>
            <a:off x="8403771" y="2307771"/>
            <a:ext cx="2365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TUTTI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98100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D0D1E5-1D1D-442E-1630-7124DE725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5F72DE-CD14-4276-0F8B-8C1EE57BB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LE PRESENTAZIONI </a:t>
            </a:r>
            <a:r>
              <a:rPr lang="it-IT" b="1" u="sng" dirty="0"/>
              <a:t>PPT</a:t>
            </a:r>
            <a:r>
              <a:rPr lang="it-IT" dirty="0"/>
              <a:t> </a:t>
            </a:r>
            <a:r>
              <a:rPr lang="it-IT" b="1" u="sng" dirty="0"/>
              <a:t>NON SOSTITUISCONO </a:t>
            </a:r>
            <a:r>
              <a:rPr lang="it-IT" dirty="0"/>
              <a:t>I MANUALI DA STUDIARE.</a:t>
            </a:r>
          </a:p>
          <a:p>
            <a:pPr marL="0" indent="0" algn="just">
              <a:buNone/>
            </a:pPr>
            <a:r>
              <a:rPr lang="it-IT" dirty="0"/>
              <a:t>NON è SUFFICIENTE STUDIARE le sole PRESENTAZIONI PPT</a:t>
            </a:r>
          </a:p>
        </p:txBody>
      </p:sp>
    </p:spTree>
    <p:extLst>
      <p:ext uri="{BB962C8B-B14F-4D97-AF65-F5344CB8AC3E}">
        <p14:creationId xmlns:p14="http://schemas.microsoft.com/office/powerpoint/2010/main" val="3623108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E8CCB6-229A-7D62-9AD4-B5DD6F4A5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METODI DIDATTICI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10240D-11C1-B5A4-4E51-75F75B6ED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600" dirty="0">
                <a:effectLst/>
                <a:latin typeface="OpenSans"/>
              </a:rPr>
              <a:t>Le </a:t>
            </a:r>
            <a:r>
              <a:rPr lang="it-IT" sz="2600" b="1" dirty="0">
                <a:effectLst/>
                <a:latin typeface="OpenSans"/>
              </a:rPr>
              <a:t>lezioni</a:t>
            </a:r>
            <a:r>
              <a:rPr lang="it-IT" sz="2600" dirty="0">
                <a:effectLst/>
                <a:latin typeface="OpenSans"/>
              </a:rPr>
              <a:t> saranno prevalentemente di carattere teorico e si svolgeranno </a:t>
            </a:r>
            <a:r>
              <a:rPr lang="it-IT" sz="2600" dirty="0" err="1">
                <a:effectLst/>
                <a:latin typeface="OpenSans"/>
              </a:rPr>
              <a:t>perlopiu</a:t>
            </a:r>
            <a:r>
              <a:rPr lang="it-IT" sz="2600" dirty="0">
                <a:effectLst/>
                <a:latin typeface="OpenSans"/>
              </a:rPr>
              <a:t>̀ in </a:t>
            </a:r>
            <a:r>
              <a:rPr lang="it-IT" sz="2600" dirty="0" err="1">
                <a:effectLst/>
                <a:latin typeface="OpenSans"/>
              </a:rPr>
              <a:t>modalita</a:t>
            </a:r>
            <a:r>
              <a:rPr lang="it-IT" sz="2600" dirty="0">
                <a:effectLst/>
                <a:latin typeface="OpenSans"/>
              </a:rPr>
              <a:t>̀ </a:t>
            </a:r>
            <a:r>
              <a:rPr lang="it-IT" sz="2600" b="1" dirty="0">
                <a:effectLst/>
                <a:latin typeface="OpenSans"/>
              </a:rPr>
              <a:t>frontale</a:t>
            </a:r>
            <a:r>
              <a:rPr lang="it-IT" sz="2600" dirty="0">
                <a:effectLst/>
                <a:latin typeface="OpenSans"/>
              </a:rPr>
              <a:t>, con la </a:t>
            </a:r>
            <a:r>
              <a:rPr lang="it-IT" sz="2600" dirty="0" err="1">
                <a:effectLst/>
                <a:latin typeface="OpenSans"/>
              </a:rPr>
              <a:t>possibilita</a:t>
            </a:r>
            <a:r>
              <a:rPr lang="it-IT" sz="2600" dirty="0">
                <a:effectLst/>
                <a:latin typeface="OpenSans"/>
              </a:rPr>
              <a:t>̀, occasionalmente, di integrarle con la visione e il commento di materiali audio-video</a:t>
            </a:r>
            <a:endParaRPr lang="it-IT" sz="2600" dirty="0">
              <a:effectLst/>
            </a:endParaRPr>
          </a:p>
          <a:p>
            <a:pPr algn="just"/>
            <a:endParaRPr lang="it-IT" sz="2600" dirty="0">
              <a:effectLst/>
              <a:latin typeface="OpenSans"/>
            </a:endParaRPr>
          </a:p>
          <a:p>
            <a:pPr algn="just"/>
            <a:r>
              <a:rPr lang="it-IT" sz="2600" dirty="0">
                <a:effectLst/>
                <a:latin typeface="OpenSans"/>
              </a:rPr>
              <a:t>Nell'ultimo modulo, gli studenti e le studentesse saranno invitati a lavorare in piccolo gruppo alla trascrizione di frammenti di conversazioni spontanee </a:t>
            </a:r>
            <a:endParaRPr lang="it-IT" sz="2600" dirty="0"/>
          </a:p>
          <a:p>
            <a:pPr algn="just"/>
            <a:endParaRPr lang="it-IT" sz="2600" dirty="0">
              <a:effectLst/>
              <a:latin typeface="OpenSans"/>
            </a:endParaRPr>
          </a:p>
          <a:p>
            <a:pPr algn="just"/>
            <a:r>
              <a:rPr lang="it-IT" sz="2600" dirty="0">
                <a:effectLst/>
                <a:latin typeface="OpenSans"/>
              </a:rPr>
              <a:t>La lingua usata per le lezioni </a:t>
            </a:r>
            <a:r>
              <a:rPr lang="it-IT" sz="2600" dirty="0" err="1">
                <a:effectLst/>
                <a:latin typeface="OpenSans"/>
              </a:rPr>
              <a:t>sara</a:t>
            </a:r>
            <a:r>
              <a:rPr lang="it-IT" sz="2600" dirty="0">
                <a:effectLst/>
                <a:latin typeface="OpenSans"/>
              </a:rPr>
              <a:t>̀ l’italiano, ma gli studenti e le studentesse potranno essere invitati a leggere articoli in lingua inglese</a:t>
            </a:r>
            <a:endParaRPr lang="it-IT" sz="2600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413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BFAC07-0DEA-A94B-BDEE-E0FC6F2F5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Modalità di Valutazione L-11 (E/O 6CFU)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3EEE43-5BE4-374B-9C1C-91F3E528F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it-IT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it-IT" sz="1800" dirty="0">
                <a:effectLst/>
                <a:latin typeface="OpenSans"/>
              </a:rPr>
              <a:t>Gli studenti e le studentesse del corso L-11 (e </a:t>
            </a:r>
            <a:r>
              <a:rPr lang="it-IT" sz="1800" dirty="0" err="1">
                <a:effectLst/>
                <a:latin typeface="OpenSans"/>
              </a:rPr>
              <a:t>piu</a:t>
            </a:r>
            <a:r>
              <a:rPr lang="it-IT" sz="1800" dirty="0">
                <a:effectLst/>
                <a:latin typeface="OpenSans"/>
              </a:rPr>
              <a:t>̀ in generale, coloro che hanno un esame da 6 CFU nel loro piano di studi) saranno chiamati a rispondere a </a:t>
            </a:r>
          </a:p>
          <a:p>
            <a:pPr algn="just"/>
            <a:r>
              <a:rPr lang="it-IT" sz="1800" b="1" dirty="0">
                <a:solidFill>
                  <a:schemeClr val="accent1"/>
                </a:solidFill>
                <a:effectLst/>
                <a:latin typeface="OpenSans"/>
              </a:rPr>
              <a:t>15 domande chiuse </a:t>
            </a:r>
            <a:r>
              <a:rPr lang="it-IT" sz="1800" dirty="0">
                <a:effectLst/>
                <a:latin typeface="OpenSans"/>
              </a:rPr>
              <a:t>(a scelta multipla) e a </a:t>
            </a:r>
          </a:p>
          <a:p>
            <a:pPr algn="just"/>
            <a:r>
              <a:rPr lang="it-IT" sz="1800" b="1" dirty="0">
                <a:solidFill>
                  <a:schemeClr val="accent1"/>
                </a:solidFill>
                <a:effectLst/>
                <a:latin typeface="OpenSans"/>
              </a:rPr>
              <a:t>2 domande aperte </a:t>
            </a:r>
          </a:p>
          <a:p>
            <a:pPr marL="0" indent="0" algn="just">
              <a:buNone/>
            </a:pPr>
            <a:r>
              <a:rPr lang="it-IT" sz="1800" dirty="0">
                <a:effectLst/>
                <a:latin typeface="OpenSans"/>
              </a:rPr>
              <a:t>che verteranno sui contenuti dei testi assegnati per la preparazione (“Cosa facciamo con le parole” + articolo “</a:t>
            </a:r>
            <a:r>
              <a:rPr lang="it-IT" sz="1800" dirty="0" err="1">
                <a:effectLst/>
                <a:latin typeface="OpenSans"/>
              </a:rPr>
              <a:t>Mitigation</a:t>
            </a:r>
            <a:r>
              <a:rPr lang="it-IT" sz="1800" dirty="0">
                <a:effectLst/>
                <a:latin typeface="OpenSans"/>
              </a:rPr>
              <a:t> and </a:t>
            </a:r>
            <a:r>
              <a:rPr lang="it-IT" sz="1800" dirty="0" err="1">
                <a:effectLst/>
                <a:latin typeface="OpenSans"/>
              </a:rPr>
              <a:t>epistemic</a:t>
            </a:r>
            <a:r>
              <a:rPr lang="it-IT" sz="1800" dirty="0">
                <a:effectLst/>
                <a:latin typeface="OpenSans"/>
              </a:rPr>
              <a:t> positions in </a:t>
            </a:r>
            <a:r>
              <a:rPr lang="it-IT" sz="1800" dirty="0" err="1">
                <a:effectLst/>
                <a:latin typeface="OpenSans"/>
              </a:rPr>
              <a:t>troubles</a:t>
            </a:r>
            <a:r>
              <a:rPr lang="it-IT" sz="1800" dirty="0">
                <a:effectLst/>
                <a:latin typeface="OpenSans"/>
              </a:rPr>
              <a:t> talk: The giving </a:t>
            </a:r>
            <a:r>
              <a:rPr lang="it-IT" sz="1800" dirty="0" err="1">
                <a:effectLst/>
                <a:latin typeface="OpenSans"/>
              </a:rPr>
              <a:t>advice</a:t>
            </a:r>
            <a:r>
              <a:rPr lang="it-IT" sz="1800" dirty="0">
                <a:effectLst/>
                <a:latin typeface="OpenSans"/>
              </a:rPr>
              <a:t> activity in close </a:t>
            </a:r>
            <a:r>
              <a:rPr lang="it-IT" sz="1800" dirty="0" err="1">
                <a:effectLst/>
                <a:latin typeface="OpenSans"/>
              </a:rPr>
              <a:t>interpersonal</a:t>
            </a:r>
            <a:r>
              <a:rPr lang="it-IT" sz="1800" dirty="0">
                <a:effectLst/>
                <a:latin typeface="OpenSans"/>
              </a:rPr>
              <a:t> </a:t>
            </a:r>
            <a:r>
              <a:rPr lang="it-IT" sz="1800" dirty="0" err="1">
                <a:effectLst/>
                <a:latin typeface="OpenSans"/>
              </a:rPr>
              <a:t>relationships</a:t>
            </a:r>
            <a:r>
              <a:rPr lang="it-IT" sz="1800" dirty="0">
                <a:effectLst/>
                <a:latin typeface="OpenSans"/>
              </a:rPr>
              <a:t>. Some </a:t>
            </a:r>
            <a:r>
              <a:rPr lang="it-IT" sz="1800" dirty="0" err="1">
                <a:effectLst/>
                <a:latin typeface="OpenSans"/>
              </a:rPr>
              <a:t>examples</a:t>
            </a:r>
            <a:r>
              <a:rPr lang="it-IT" sz="1800" dirty="0">
                <a:effectLst/>
                <a:latin typeface="OpenSans"/>
              </a:rPr>
              <a:t> from </a:t>
            </a:r>
            <a:r>
              <a:rPr lang="it-IT" sz="1800" dirty="0" err="1">
                <a:effectLst/>
                <a:latin typeface="OpenSans"/>
              </a:rPr>
              <a:t>Italian</a:t>
            </a:r>
            <a:r>
              <a:rPr lang="it-IT" sz="1800" dirty="0">
                <a:effectLst/>
                <a:latin typeface="OpenSans"/>
              </a:rPr>
              <a:t>”). </a:t>
            </a:r>
          </a:p>
          <a:p>
            <a:pPr marL="0" indent="0" algn="just">
              <a:buNone/>
            </a:pPr>
            <a:endParaRPr lang="it-IT" sz="1800" dirty="0">
              <a:effectLst/>
              <a:latin typeface="OpenSans"/>
            </a:endParaRPr>
          </a:p>
          <a:p>
            <a:pPr marL="0" indent="0" algn="just">
              <a:buNone/>
            </a:pPr>
            <a:endParaRPr lang="it-IT" sz="1800" dirty="0">
              <a:latin typeface="OpenSans"/>
            </a:endParaRPr>
          </a:p>
          <a:p>
            <a:pPr marL="0" indent="0" algn="just">
              <a:buNone/>
            </a:pPr>
            <a:endParaRPr lang="it-IT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19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BFAC07-0DEA-A94B-BDEE-E0FC6F2F5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Modalità di Valutazione L-20 (E/O 8CFU)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3EEE43-5BE4-374B-9C1C-91F3E528F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it-IT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it-IT" sz="1800" dirty="0">
                <a:effectLst/>
                <a:latin typeface="OpenSans"/>
              </a:rPr>
              <a:t>Gli studenti e le studentesse del corso L-20 (e </a:t>
            </a:r>
            <a:r>
              <a:rPr lang="it-IT" sz="1800" dirty="0" err="1">
                <a:effectLst/>
                <a:latin typeface="OpenSans"/>
              </a:rPr>
              <a:t>piu</a:t>
            </a:r>
            <a:r>
              <a:rPr lang="it-IT" sz="1800" dirty="0">
                <a:effectLst/>
                <a:latin typeface="OpenSans"/>
              </a:rPr>
              <a:t>̀ in generale, coloro che hanno un esame da 8 CFU nel loro piano di studi) saranno chiamati a rispondere a </a:t>
            </a:r>
          </a:p>
          <a:p>
            <a:pPr algn="just"/>
            <a:r>
              <a:rPr lang="it-IT" sz="1800" b="1" dirty="0">
                <a:solidFill>
                  <a:schemeClr val="accent1"/>
                </a:solidFill>
                <a:effectLst/>
                <a:latin typeface="OpenSans"/>
              </a:rPr>
              <a:t>10 domande chiuse </a:t>
            </a:r>
            <a:r>
              <a:rPr lang="it-IT" sz="1800" dirty="0">
                <a:effectLst/>
                <a:latin typeface="OpenSans"/>
              </a:rPr>
              <a:t>(a scelta multipla) e a </a:t>
            </a:r>
          </a:p>
          <a:p>
            <a:pPr algn="just"/>
            <a:r>
              <a:rPr lang="it-IT" sz="1800" b="1" dirty="0">
                <a:solidFill>
                  <a:schemeClr val="accent1"/>
                </a:solidFill>
                <a:effectLst/>
                <a:latin typeface="OpenSans"/>
              </a:rPr>
              <a:t>2 domande aperte </a:t>
            </a:r>
          </a:p>
          <a:p>
            <a:pPr marL="0" indent="0" algn="just">
              <a:buNone/>
            </a:pPr>
            <a:r>
              <a:rPr lang="it-IT" sz="1800" dirty="0">
                <a:effectLst/>
                <a:latin typeface="OpenSans"/>
              </a:rPr>
              <a:t>che verteranno sui contenuti dei testi assegnati per la preparazione (“Cosa facciamo con le parole” + "Sovrapposizioni e interruzioni dialogiche" + articolo “</a:t>
            </a:r>
            <a:r>
              <a:rPr lang="it-IT" sz="1800" dirty="0" err="1">
                <a:effectLst/>
                <a:latin typeface="OpenSans"/>
              </a:rPr>
              <a:t>Mitigation</a:t>
            </a:r>
            <a:r>
              <a:rPr lang="it-IT" sz="1800" dirty="0">
                <a:effectLst/>
                <a:latin typeface="OpenSans"/>
              </a:rPr>
              <a:t> and </a:t>
            </a:r>
            <a:r>
              <a:rPr lang="it-IT" sz="1800" dirty="0" err="1">
                <a:effectLst/>
                <a:latin typeface="OpenSans"/>
              </a:rPr>
              <a:t>epistemic</a:t>
            </a:r>
            <a:r>
              <a:rPr lang="it-IT" sz="1800" dirty="0">
                <a:effectLst/>
                <a:latin typeface="OpenSans"/>
              </a:rPr>
              <a:t> positions in </a:t>
            </a:r>
            <a:r>
              <a:rPr lang="it-IT" sz="1800" dirty="0" err="1">
                <a:effectLst/>
                <a:latin typeface="OpenSans"/>
              </a:rPr>
              <a:t>troubles</a:t>
            </a:r>
            <a:r>
              <a:rPr lang="it-IT" sz="1800" dirty="0">
                <a:effectLst/>
                <a:latin typeface="OpenSans"/>
              </a:rPr>
              <a:t> talk: The giving </a:t>
            </a:r>
            <a:r>
              <a:rPr lang="it-IT" sz="1800" dirty="0" err="1">
                <a:effectLst/>
                <a:latin typeface="OpenSans"/>
              </a:rPr>
              <a:t>advice</a:t>
            </a:r>
            <a:r>
              <a:rPr lang="it-IT" sz="1800" dirty="0">
                <a:effectLst/>
                <a:latin typeface="OpenSans"/>
              </a:rPr>
              <a:t> activity in close </a:t>
            </a:r>
            <a:r>
              <a:rPr lang="it-IT" sz="1800" dirty="0" err="1">
                <a:effectLst/>
                <a:latin typeface="OpenSans"/>
              </a:rPr>
              <a:t>interpersonal</a:t>
            </a:r>
            <a:r>
              <a:rPr lang="it-IT" sz="1800" dirty="0">
                <a:effectLst/>
                <a:latin typeface="OpenSans"/>
              </a:rPr>
              <a:t> </a:t>
            </a:r>
            <a:r>
              <a:rPr lang="it-IT" sz="1800" dirty="0" err="1">
                <a:effectLst/>
                <a:latin typeface="OpenSans"/>
              </a:rPr>
              <a:t>relationships</a:t>
            </a:r>
            <a:r>
              <a:rPr lang="it-IT" sz="1800" dirty="0">
                <a:effectLst/>
                <a:latin typeface="OpenSans"/>
              </a:rPr>
              <a:t>. Some </a:t>
            </a:r>
            <a:r>
              <a:rPr lang="it-IT" sz="1800" dirty="0" err="1">
                <a:effectLst/>
                <a:latin typeface="OpenSans"/>
              </a:rPr>
              <a:t>examples</a:t>
            </a:r>
            <a:r>
              <a:rPr lang="it-IT" sz="1800" dirty="0">
                <a:effectLst/>
                <a:latin typeface="OpenSans"/>
              </a:rPr>
              <a:t> from </a:t>
            </a:r>
            <a:r>
              <a:rPr lang="it-IT" sz="1800" dirty="0" err="1">
                <a:effectLst/>
                <a:latin typeface="OpenSans"/>
              </a:rPr>
              <a:t>Italian</a:t>
            </a:r>
            <a:r>
              <a:rPr lang="it-IT" sz="1800" dirty="0">
                <a:effectLst/>
                <a:latin typeface="OpenSans"/>
              </a:rPr>
              <a:t>”)</a:t>
            </a:r>
            <a:endParaRPr lang="it-IT" sz="1200" dirty="0">
              <a:effectLst/>
            </a:endParaRPr>
          </a:p>
          <a:p>
            <a:pPr marL="0" indent="0" algn="just">
              <a:buNone/>
            </a:pPr>
            <a:endParaRPr lang="it-IT" sz="1800" dirty="0">
              <a:effectLst/>
              <a:latin typeface="OpenSans"/>
            </a:endParaRPr>
          </a:p>
          <a:p>
            <a:pPr marL="0" indent="0" algn="just">
              <a:buNone/>
            </a:pPr>
            <a:r>
              <a:rPr lang="it-IT" sz="1800" b="1" dirty="0">
                <a:solidFill>
                  <a:schemeClr val="accent1"/>
                </a:solidFill>
                <a:effectLst/>
                <a:latin typeface="OpenSans"/>
              </a:rPr>
              <a:t>DOVRANNO INOLTRE </a:t>
            </a:r>
            <a:r>
              <a:rPr lang="it-IT" sz="1800" dirty="0">
                <a:effectLst/>
                <a:latin typeface="OpenSans"/>
                <a:sym typeface="Wingdings" pitchFamily="2" charset="2"/>
              </a:rPr>
              <a:t> </a:t>
            </a:r>
            <a:r>
              <a:rPr lang="it-IT" sz="1800" dirty="0">
                <a:effectLst/>
                <a:latin typeface="OpenSans"/>
              </a:rPr>
              <a:t>registrare, trascrivere e analizzare una conversazione di parlato spontaneo, secondo le indicazioni che saranno presentate a lezione e pubblicate nella sezione “materiali didattici” della pagina docente. Tali materiali (audio- registrazione, trascrizione e analisi) dovranno essere inviati alla docente tramite </a:t>
            </a:r>
            <a:r>
              <a:rPr lang="it-IT" sz="1800" dirty="0" err="1">
                <a:effectLst/>
                <a:latin typeface="OpenSans"/>
              </a:rPr>
              <a:t>form</a:t>
            </a:r>
            <a:r>
              <a:rPr lang="it-IT" sz="1800" dirty="0">
                <a:latin typeface="OpenSans"/>
              </a:rPr>
              <a:t> online specificamente sviluppato o, in alternativa, ma solo in casi eccezionali via e-mail, </a:t>
            </a:r>
            <a:r>
              <a:rPr lang="it-IT" sz="1800" dirty="0">
                <a:effectLst/>
                <a:latin typeface="OpenSans"/>
              </a:rPr>
              <a:t>almeno </a:t>
            </a:r>
            <a:r>
              <a:rPr lang="it-IT" sz="1800" b="1" dirty="0">
                <a:effectLst/>
                <a:latin typeface="OpenSans"/>
              </a:rPr>
              <a:t>una settimana </a:t>
            </a:r>
            <a:r>
              <a:rPr lang="it-IT" sz="1800" dirty="0">
                <a:effectLst/>
                <a:latin typeface="OpenSans"/>
              </a:rPr>
              <a:t>prima dell’esame.</a:t>
            </a:r>
            <a:endParaRPr lang="it-IT" sz="1200" dirty="0">
              <a:effectLst/>
            </a:endParaRPr>
          </a:p>
          <a:p>
            <a:pPr marL="0" indent="0" algn="just">
              <a:buNone/>
            </a:pPr>
            <a:endParaRPr lang="it-IT" sz="1800" dirty="0">
              <a:effectLst/>
              <a:latin typeface="OpenSans"/>
            </a:endParaRPr>
          </a:p>
          <a:p>
            <a:pPr marL="0" indent="0" algn="just">
              <a:buNone/>
            </a:pPr>
            <a:endParaRPr lang="it-IT" sz="1800" dirty="0">
              <a:effectLst/>
              <a:latin typeface="OpenSans"/>
            </a:endParaRPr>
          </a:p>
          <a:p>
            <a:pPr marL="0" indent="0" algn="just">
              <a:buNone/>
            </a:pPr>
            <a:endParaRPr lang="it-IT" sz="1800" dirty="0">
              <a:latin typeface="OpenSans"/>
            </a:endParaRPr>
          </a:p>
          <a:p>
            <a:pPr marL="0" indent="0" algn="just">
              <a:buNone/>
            </a:pPr>
            <a:endParaRPr lang="it-IT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510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0034E9-FDC3-F94D-875C-C97D72D3D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Contatti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5434DB-A28C-BA4A-B828-C54C303AF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Ramona Bongelli</a:t>
            </a:r>
          </a:p>
          <a:p>
            <a:pPr marL="0" indent="0">
              <a:buNone/>
            </a:pPr>
            <a:r>
              <a:rPr lang="it-IT" dirty="0"/>
              <a:t>Psicologia Generale (M-PSI/01)</a:t>
            </a:r>
          </a:p>
          <a:p>
            <a:pPr marL="0" indent="0">
              <a:buNone/>
            </a:pPr>
            <a:r>
              <a:rPr lang="it-IT" dirty="0"/>
              <a:t>Dipartimento di Scienze Politiche, della Comunicazione e delle Relazioni Internazionali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Telefono ufficio 0733 2582540</a:t>
            </a:r>
          </a:p>
          <a:p>
            <a:pPr marL="0" indent="0">
              <a:buNone/>
            </a:pPr>
            <a:r>
              <a:rPr lang="it-IT" dirty="0"/>
              <a:t>Email </a:t>
            </a:r>
            <a:r>
              <a:rPr lang="it-IT" dirty="0">
                <a:hlinkClick r:id="rId2"/>
              </a:rPr>
              <a:t>ramona.bongelli@unimc.it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Pagina docente </a:t>
            </a:r>
            <a:r>
              <a:rPr lang="it-IT" dirty="0">
                <a:hlinkClick r:id="rId3"/>
              </a:rPr>
              <a:t>http://docenti.unimc.it/ramona.bongelli#content=teaching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8060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38DFF0-15F2-E14F-B37B-6B930ED2A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it-IT" sz="4000" b="1" dirty="0"/>
              <a:t>Orario lezioni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061889-5A45-7646-A869-53AD1492F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900" dirty="0"/>
              <a:t>Le </a:t>
            </a:r>
            <a:r>
              <a:rPr lang="it-IT" sz="1900" b="1" dirty="0"/>
              <a:t>lezioni</a:t>
            </a:r>
            <a:r>
              <a:rPr lang="it-IT" sz="1900" dirty="0"/>
              <a:t> si svolgeranno</a:t>
            </a:r>
          </a:p>
          <a:p>
            <a:pPr marL="0" indent="0">
              <a:buNone/>
            </a:pPr>
            <a:endParaRPr lang="it-IT" sz="1900" dirty="0"/>
          </a:p>
          <a:p>
            <a:pPr marL="0" indent="0">
              <a:buNone/>
            </a:pPr>
            <a:r>
              <a:rPr lang="it-IT" sz="1900" dirty="0"/>
              <a:t>Lunedì ore 10-13 </a:t>
            </a:r>
          </a:p>
          <a:p>
            <a:pPr marL="0" indent="0">
              <a:buNone/>
            </a:pPr>
            <a:r>
              <a:rPr lang="it-IT" sz="1900" dirty="0"/>
              <a:t>Martedì ore 11-13	</a:t>
            </a:r>
          </a:p>
          <a:p>
            <a:pPr marL="0" indent="0">
              <a:buNone/>
            </a:pPr>
            <a:endParaRPr lang="it-IT" sz="1900" dirty="0"/>
          </a:p>
          <a:p>
            <a:pPr marL="0" indent="0" algn="just">
              <a:buNone/>
            </a:pPr>
            <a:r>
              <a:rPr lang="it-IT" sz="1900" dirty="0"/>
              <a:t>Siete invitati a consultare con regolarità </a:t>
            </a:r>
            <a:r>
              <a:rPr lang="it-IT" sz="1900" b="1" dirty="0"/>
              <a:t>la sezione AVVISI </a:t>
            </a:r>
            <a:r>
              <a:rPr lang="it-IT" sz="1900" dirty="0"/>
              <a:t>della pagina docente per ogni eventuale cambiamento/spostamento</a:t>
            </a:r>
          </a:p>
          <a:p>
            <a:pPr marL="0" indent="0">
              <a:buNone/>
            </a:pPr>
            <a:r>
              <a:rPr lang="it-IT" sz="2000" dirty="0"/>
              <a:t>Aula assegnataci </a:t>
            </a:r>
            <a:r>
              <a:rPr lang="it-IT" sz="2000" dirty="0">
                <a:sym typeface="Wingdings" pitchFamily="2" charset="2"/>
              </a:rPr>
              <a:t> 7</a:t>
            </a:r>
          </a:p>
          <a:p>
            <a:pPr marL="0" indent="0">
              <a:buNone/>
            </a:pPr>
            <a:endParaRPr lang="it-IT" sz="1900" dirty="0"/>
          </a:p>
          <a:p>
            <a:pPr marL="0" indent="0">
              <a:buNone/>
            </a:pPr>
            <a:endParaRPr lang="it-IT" sz="1900" b="1" dirty="0"/>
          </a:p>
        </p:txBody>
      </p:sp>
      <p:pic>
        <p:nvPicPr>
          <p:cNvPr id="5" name="Picture 4" descr="Calendario sul tavolo">
            <a:extLst>
              <a:ext uri="{FF2B5EF4-FFF2-40B4-BE49-F238E27FC236}">
                <a16:creationId xmlns:a16="http://schemas.microsoft.com/office/drawing/2014/main" id="{C63E81EC-00E8-0127-793D-6FCCE1F1EA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2486" b="-1"/>
          <a:stretch/>
        </p:blipFill>
        <p:spPr>
          <a:xfrm>
            <a:off x="1" y="10"/>
            <a:ext cx="693639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634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5" name="Rectangle 11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2F59DFD-58EA-491D-B754-742A4A32A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it-IT" sz="4000" dirty="0"/>
              <a:t>Ricevimento studenti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7F915B-53AE-7F0D-7FEE-7FF2CE2E5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IL RICEVIMENTO STUDENTI SI SVOLGERA’, PREVIO APPUNTAMENTO PRENOTATO VIA E-MAIL (</a:t>
            </a:r>
            <a:r>
              <a:rPr lang="it-IT" sz="2000" dirty="0" err="1"/>
              <a:t>ramona.bongelli@unimc.it</a:t>
            </a:r>
            <a:r>
              <a:rPr lang="it-IT" sz="2000" dirty="0"/>
              <a:t>)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endParaRPr lang="it-IT" sz="2000" dirty="0"/>
          </a:p>
        </p:txBody>
      </p:sp>
      <p:pic>
        <p:nvPicPr>
          <p:cNvPr id="5" name="Picture 4" descr="Annotare un appuntamento su un'agenda cartacea">
            <a:extLst>
              <a:ext uri="{FF2B5EF4-FFF2-40B4-BE49-F238E27FC236}">
                <a16:creationId xmlns:a16="http://schemas.microsoft.com/office/drawing/2014/main" id="{32514B41-76B4-8D94-84C0-1A89293D50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0599" b="-2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970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cchiali sopra un libro">
            <a:extLst>
              <a:ext uri="{FF2B5EF4-FFF2-40B4-BE49-F238E27FC236}">
                <a16:creationId xmlns:a16="http://schemas.microsoft.com/office/drawing/2014/main" id="{8FACBC40-42C1-988F-3682-814FF4F937C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202" r="36534" b="-1"/>
          <a:stretch/>
        </p:blipFill>
        <p:spPr>
          <a:xfrm>
            <a:off x="-1" y="-2"/>
            <a:ext cx="5410198" cy="6858002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71C56267-681C-F94B-B29B-B2E38FF4D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it-IT" sz="4000" b="1"/>
              <a:t>Modalità di svolgimento delle lezioni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0DEC47-BE0F-CE48-9D42-8ED68D368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317" y="2743200"/>
            <a:ext cx="5247340" cy="3496878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it-IT" sz="1700" dirty="0"/>
              <a:t>Le </a:t>
            </a:r>
            <a:r>
              <a:rPr lang="it-IT" sz="1700" b="1" dirty="0"/>
              <a:t>lezioni si svolgeranno SOLO in presenza. Non sono previste lezioni online</a:t>
            </a:r>
          </a:p>
          <a:p>
            <a:pPr marL="0" indent="0">
              <a:buNone/>
            </a:pPr>
            <a:endParaRPr lang="it-IT" sz="1700" dirty="0"/>
          </a:p>
          <a:p>
            <a:pPr marL="0" indent="0">
              <a:buNone/>
            </a:pPr>
            <a:r>
              <a:rPr lang="it-IT" sz="1700" dirty="0"/>
              <a:t>Le </a:t>
            </a:r>
            <a:r>
              <a:rPr lang="it-IT" sz="1700" b="1" u="sng" dirty="0"/>
              <a:t>registrazioni</a:t>
            </a:r>
            <a:r>
              <a:rPr lang="it-IT" sz="1700" b="1" dirty="0"/>
              <a:t> delle lezioni </a:t>
            </a:r>
            <a:r>
              <a:rPr lang="it-IT" sz="1700" dirty="0"/>
              <a:t>saranno disponibili </a:t>
            </a:r>
            <a:r>
              <a:rPr lang="it-IT" sz="1700" b="1" dirty="0"/>
              <a:t>SOLO</a:t>
            </a:r>
            <a:r>
              <a:rPr lang="it-IT" sz="1700" dirty="0"/>
              <a:t> per </a:t>
            </a:r>
          </a:p>
          <a:p>
            <a:pPr>
              <a:buFontTx/>
              <a:buChar char="-"/>
            </a:pPr>
            <a:r>
              <a:rPr lang="it-IT" sz="1700" b="1" dirty="0"/>
              <a:t>gli studenti iscritti ai servizi di didattica aggiuntiva </a:t>
            </a:r>
            <a:r>
              <a:rPr lang="it-IT" sz="1700" dirty="0"/>
              <a:t>(e-learning) </a:t>
            </a:r>
          </a:p>
          <a:p>
            <a:pPr>
              <a:buFontTx/>
              <a:buChar char="-"/>
            </a:pPr>
            <a:r>
              <a:rPr lang="it-IT" sz="1700" dirty="0"/>
              <a:t>gli studenti iscritti con il protocollo </a:t>
            </a:r>
            <a:r>
              <a:rPr lang="it-IT" sz="1700" b="1" dirty="0"/>
              <a:t>PA 110 e lode</a:t>
            </a:r>
            <a:r>
              <a:rPr lang="it-IT" sz="1700" dirty="0"/>
              <a:t>.  </a:t>
            </a:r>
          </a:p>
          <a:p>
            <a:pPr marL="0" indent="0">
              <a:buNone/>
            </a:pPr>
            <a:endParaRPr lang="it-IT" sz="1700" dirty="0"/>
          </a:p>
          <a:p>
            <a:pPr marL="0" indent="0" algn="just">
              <a:buNone/>
            </a:pPr>
            <a:r>
              <a:rPr lang="it-IT" sz="1700" dirty="0"/>
              <a:t>Le </a:t>
            </a:r>
            <a:r>
              <a:rPr lang="it-IT" sz="1700" u="sng" dirty="0"/>
              <a:t>presentazioni ppt </a:t>
            </a:r>
            <a:r>
              <a:rPr lang="it-IT" sz="1700" dirty="0"/>
              <a:t>saranno disponibili per tutti (frequentanti e non frequentanti, iscritti in presenza e iscritti ai servizi e-learning) e saranno </a:t>
            </a:r>
            <a:r>
              <a:rPr lang="it-IT" sz="1700" b="1" dirty="0"/>
              <a:t>protette</a:t>
            </a:r>
            <a:r>
              <a:rPr lang="it-IT" sz="1700" dirty="0"/>
              <a:t> da password (che verrà comunicata a lezione per i frequentanti e che dovrà essere richiesta via e-mail dai non frequentanti)</a:t>
            </a:r>
          </a:p>
        </p:txBody>
      </p:sp>
    </p:spTree>
    <p:extLst>
      <p:ext uri="{BB962C8B-B14F-4D97-AF65-F5344CB8AC3E}">
        <p14:creationId xmlns:p14="http://schemas.microsoft.com/office/powerpoint/2010/main" val="2015831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036EF7-A13B-DE17-715F-A12759E1A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latin typeface="OpenSans"/>
              </a:rPr>
              <a:t>Obiettivi formativi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382BDA-D25E-886E-6A75-54F9FD1B4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it-IT" sz="1800" dirty="0">
              <a:effectLst/>
              <a:latin typeface="OpenSans"/>
            </a:endParaRPr>
          </a:p>
          <a:p>
            <a:pPr marL="0" indent="0" algn="just">
              <a:buNone/>
            </a:pPr>
            <a:endParaRPr lang="it-IT" sz="1800" dirty="0">
              <a:latin typeface="OpenSans"/>
            </a:endParaRPr>
          </a:p>
          <a:p>
            <a:pPr marL="0" indent="0" algn="just">
              <a:buNone/>
            </a:pPr>
            <a:endParaRPr lang="it-IT" sz="2400" dirty="0">
              <a:effectLst/>
              <a:latin typeface="OpenSans"/>
            </a:endParaRPr>
          </a:p>
          <a:p>
            <a:pPr marL="0" indent="0" algn="just">
              <a:buNone/>
            </a:pPr>
            <a:r>
              <a:rPr lang="it-IT" sz="2400" dirty="0">
                <a:latin typeface="OpenSans"/>
              </a:rPr>
              <a:t>F</a:t>
            </a:r>
            <a:r>
              <a:rPr lang="it-IT" sz="2400" dirty="0">
                <a:effectLst/>
                <a:latin typeface="OpenSans"/>
              </a:rPr>
              <a:t>ornire agli studenti e alle studentesse</a:t>
            </a:r>
          </a:p>
          <a:p>
            <a:pPr algn="just"/>
            <a:r>
              <a:rPr lang="it-IT" sz="2400" dirty="0">
                <a:effectLst/>
                <a:latin typeface="OpenSans"/>
              </a:rPr>
              <a:t> </a:t>
            </a:r>
            <a:r>
              <a:rPr lang="it-IT" sz="2400" b="1" dirty="0">
                <a:effectLst/>
                <a:latin typeface="OpenSans"/>
              </a:rPr>
              <a:t>concetti</a:t>
            </a:r>
            <a:r>
              <a:rPr lang="it-IT" sz="2400" dirty="0">
                <a:effectLst/>
                <a:latin typeface="OpenSans"/>
              </a:rPr>
              <a:t> fondamentali della psicologia del linguaggio e della comunicazione</a:t>
            </a:r>
          </a:p>
          <a:p>
            <a:pPr algn="just"/>
            <a:endParaRPr lang="it-IT" sz="2400" b="1" dirty="0">
              <a:effectLst/>
              <a:latin typeface="OpenSans"/>
            </a:endParaRPr>
          </a:p>
          <a:p>
            <a:pPr algn="just"/>
            <a:r>
              <a:rPr lang="it-IT" sz="2400" b="1" dirty="0">
                <a:effectLst/>
                <a:latin typeface="OpenSans"/>
              </a:rPr>
              <a:t>strumenti</a:t>
            </a:r>
            <a:r>
              <a:rPr lang="it-IT" sz="2400" dirty="0">
                <a:effectLst/>
                <a:latin typeface="OpenSans"/>
              </a:rPr>
              <a:t> pratici utili per l'analisi delle interazioni di parlato spontaneo</a:t>
            </a:r>
            <a:endParaRPr lang="it-IT" sz="2400" dirty="0"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0491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C2F670-63C8-3DDF-4EC9-AF4F1175B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Risultati attesi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BAA3B3-F25A-2CC3-320D-FBB0BB3FC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u="sng" dirty="0">
                <a:effectLst/>
                <a:latin typeface="OpenSans"/>
              </a:rPr>
              <a:t>Teorici</a:t>
            </a:r>
            <a:r>
              <a:rPr lang="it-IT" sz="2800" dirty="0">
                <a:effectLst/>
                <a:latin typeface="OpenSans"/>
              </a:rPr>
              <a:t>: Gli studenti e le studentesse acquisiranno conoscenze e comprensione degli assunti di base delle principali teorie </a:t>
            </a:r>
            <a:r>
              <a:rPr lang="it-IT" sz="2800" dirty="0" err="1">
                <a:effectLst/>
                <a:latin typeface="OpenSans"/>
              </a:rPr>
              <a:t>pragma</a:t>
            </a:r>
            <a:r>
              <a:rPr lang="it-IT" sz="2800" dirty="0">
                <a:effectLst/>
                <a:latin typeface="OpenSans"/>
              </a:rPr>
              <a:t>-linguistiche e psicologiche sul linguaggio e la comunicazione interpersonale, in particolare verbale.</a:t>
            </a:r>
          </a:p>
          <a:p>
            <a:pPr marL="0" indent="0" algn="just">
              <a:buNone/>
            </a:pPr>
            <a:br>
              <a:rPr lang="it-IT" sz="2800" dirty="0">
                <a:effectLst/>
                <a:latin typeface="OpenSans"/>
              </a:rPr>
            </a:br>
            <a:endParaRPr lang="it-IT" sz="2800" dirty="0">
              <a:effectLst/>
              <a:latin typeface="OpenSans"/>
            </a:endParaRPr>
          </a:p>
          <a:p>
            <a:pPr algn="just"/>
            <a:r>
              <a:rPr lang="it-IT" sz="2800" u="sng" dirty="0">
                <a:effectLst/>
                <a:latin typeface="OpenSans"/>
              </a:rPr>
              <a:t>Pratici</a:t>
            </a:r>
            <a:r>
              <a:rPr lang="it-IT" sz="2800" dirty="0">
                <a:effectLst/>
                <a:latin typeface="OpenSans"/>
              </a:rPr>
              <a:t>: Gli studenti e le studentesse svilupperanno la capacità di applicare le conoscenze teoriche all'analisi di interazioni reali, in particolare comunicazioni faccia a faccia informali, trascritte secondo sistemi di trascrizione convenzionali. </a:t>
            </a:r>
            <a:endParaRPr lang="it-IT" dirty="0"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932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A7F2FF78-72B1-7F0C-CB58-A8B8D8898CD9}"/>
              </a:ext>
            </a:extLst>
          </p:cNvPr>
          <p:cNvSpPr/>
          <p:nvPr/>
        </p:nvSpPr>
        <p:spPr>
          <a:xfrm>
            <a:off x="838200" y="2458850"/>
            <a:ext cx="2630714" cy="427543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F81EE61-4196-977E-C3A0-899241743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PROGRAMMA DEL CORSO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027DB4D-3F5B-9343-88FB-E4021B068D57}"/>
              </a:ext>
            </a:extLst>
          </p:cNvPr>
          <p:cNvSpPr txBox="1"/>
          <p:nvPr/>
        </p:nvSpPr>
        <p:spPr>
          <a:xfrm>
            <a:off x="1123407" y="2950401"/>
            <a:ext cx="210604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tabLst/>
            </a:pPr>
            <a:endParaRPr lang="it-IT" dirty="0"/>
          </a:p>
          <a:p>
            <a:pPr marL="285750" lvl="0" indent="-285750">
              <a:buFont typeface="Arial" panose="020B0604020202020204" pitchFamily="34" charset="0"/>
              <a:buChar char="•"/>
              <a:tabLst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Linguaggio e </a:t>
            </a:r>
            <a:r>
              <a:rPr lang="it-IT" dirty="0">
                <a:latin typeface="OpenSans"/>
              </a:rPr>
              <a:t>disturbi</a:t>
            </a:r>
            <a:r>
              <a:rPr lang="it-IT" sz="1800" dirty="0">
                <a:effectLst/>
                <a:latin typeface="OpenSans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legami pensiero e linguaggio;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processi ACP;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modelli  comunicazione;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sistemi comunicativi</a:t>
            </a:r>
            <a:endParaRPr lang="it-IT" dirty="0">
              <a:effectLst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3305A46-F64D-55A8-F016-7C4BD3BCDA4B}"/>
              </a:ext>
            </a:extLst>
          </p:cNvPr>
          <p:cNvSpPr txBox="1"/>
          <p:nvPr/>
        </p:nvSpPr>
        <p:spPr>
          <a:xfrm>
            <a:off x="1123407" y="2582837"/>
            <a:ext cx="1820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PRIMA PARTE L-20 &amp; L-11</a:t>
            </a:r>
          </a:p>
        </p:txBody>
      </p:sp>
    </p:spTree>
    <p:extLst>
      <p:ext uri="{BB962C8B-B14F-4D97-AF65-F5344CB8AC3E}">
        <p14:creationId xmlns:p14="http://schemas.microsoft.com/office/powerpoint/2010/main" val="30324983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A7F2FF78-72B1-7F0C-CB58-A8B8D8898CD9}"/>
              </a:ext>
            </a:extLst>
          </p:cNvPr>
          <p:cNvSpPr/>
          <p:nvPr/>
        </p:nvSpPr>
        <p:spPr>
          <a:xfrm>
            <a:off x="3627119" y="2458850"/>
            <a:ext cx="2802709" cy="439914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F81EE61-4196-977E-C3A0-899241743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PROGRAMMA DEL CORSO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5084556-CCA2-A02D-8139-8102CD8AB93A}"/>
              </a:ext>
            </a:extLst>
          </p:cNvPr>
          <p:cNvSpPr txBox="1"/>
          <p:nvPr/>
        </p:nvSpPr>
        <p:spPr>
          <a:xfrm>
            <a:off x="4000156" y="2550291"/>
            <a:ext cx="2095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000" b="1" dirty="0">
                <a:latin typeface="Calibri" panose="020F0502020204030204"/>
              </a:rPr>
              <a:t>SECONDA PARTE 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L20 &amp; L-11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027DB4D-3F5B-9343-88FB-E4021B068D57}"/>
              </a:ext>
            </a:extLst>
          </p:cNvPr>
          <p:cNvSpPr txBox="1"/>
          <p:nvPr/>
        </p:nvSpPr>
        <p:spPr>
          <a:xfrm>
            <a:off x="1123407" y="3317966"/>
            <a:ext cx="21060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Linguaggio e disturbi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legami pensiero e linguaggio;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processi ACP;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modelli  comunicazione;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sistemi comunicativi</a:t>
            </a:r>
            <a:endParaRPr lang="it-IT" dirty="0">
              <a:effectLst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449A176-25C5-03C2-6ACC-71ABCB6D68E3}"/>
              </a:ext>
            </a:extLst>
          </p:cNvPr>
          <p:cNvSpPr txBox="1"/>
          <p:nvPr/>
        </p:nvSpPr>
        <p:spPr>
          <a:xfrm>
            <a:off x="3836127" y="3338755"/>
            <a:ext cx="21060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b="1" dirty="0"/>
              <a:t>Atti Linguistici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b="1" dirty="0"/>
              <a:t>Analisi della Conversazione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b="1" dirty="0"/>
              <a:t>Analisi del Discorso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b="1" dirty="0"/>
              <a:t>Analisi Transazionale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14B9682-31C1-9002-A334-40EEAA34CD9C}"/>
              </a:ext>
            </a:extLst>
          </p:cNvPr>
          <p:cNvSpPr txBox="1"/>
          <p:nvPr/>
        </p:nvSpPr>
        <p:spPr>
          <a:xfrm>
            <a:off x="1123407" y="2582837"/>
            <a:ext cx="1820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PRIMA PARTE L20 &amp; L-11</a:t>
            </a:r>
          </a:p>
        </p:txBody>
      </p:sp>
    </p:spTree>
    <p:extLst>
      <p:ext uri="{BB962C8B-B14F-4D97-AF65-F5344CB8AC3E}">
        <p14:creationId xmlns:p14="http://schemas.microsoft.com/office/powerpoint/2010/main" val="9363626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A7F2FF78-72B1-7F0C-CB58-A8B8D8898CD9}"/>
              </a:ext>
            </a:extLst>
          </p:cNvPr>
          <p:cNvSpPr/>
          <p:nvPr/>
        </p:nvSpPr>
        <p:spPr>
          <a:xfrm>
            <a:off x="6505303" y="2550290"/>
            <a:ext cx="2468880" cy="430770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F81EE61-4196-977E-C3A0-899241743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PROGRAMMA DEL CORSO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5084556-CCA2-A02D-8139-8102CD8AB93A}"/>
              </a:ext>
            </a:extLst>
          </p:cNvPr>
          <p:cNvSpPr txBox="1"/>
          <p:nvPr/>
        </p:nvSpPr>
        <p:spPr>
          <a:xfrm>
            <a:off x="4000157" y="2550291"/>
            <a:ext cx="1942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SECONDA PARTE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L20 &amp; L-11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3305A46-F64D-55A8-F016-7C4BD3BCDA4B}"/>
              </a:ext>
            </a:extLst>
          </p:cNvPr>
          <p:cNvSpPr txBox="1"/>
          <p:nvPr/>
        </p:nvSpPr>
        <p:spPr>
          <a:xfrm>
            <a:off x="1166951" y="2587897"/>
            <a:ext cx="17359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PRIMA PARTE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L20 &amp; L-11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449A176-25C5-03C2-6ACC-71ABCB6D68E3}"/>
              </a:ext>
            </a:extLst>
          </p:cNvPr>
          <p:cNvSpPr txBox="1"/>
          <p:nvPr/>
        </p:nvSpPr>
        <p:spPr>
          <a:xfrm>
            <a:off x="3836127" y="3338755"/>
            <a:ext cx="21060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Atti Linguistici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Analisi della Conversazione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Analisi del Discorso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Analisi Transazionale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3677EEB-25C2-ACCB-D9A0-EDB7B2BA62DE}"/>
              </a:ext>
            </a:extLst>
          </p:cNvPr>
          <p:cNvSpPr txBox="1"/>
          <p:nvPr/>
        </p:nvSpPr>
        <p:spPr>
          <a:xfrm>
            <a:off x="6882693" y="2587897"/>
            <a:ext cx="17097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TERZA PARTE (SOLO L-20)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4F09872B-148E-E21F-EE80-B9826F704F4D}"/>
              </a:ext>
            </a:extLst>
          </p:cNvPr>
          <p:cNvSpPr txBox="1"/>
          <p:nvPr/>
        </p:nvSpPr>
        <p:spPr>
          <a:xfrm>
            <a:off x="6749144" y="3378925"/>
            <a:ext cx="210604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Dinamiche comunicative in contesti disfunzionali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Sovrapposizioni e interruzioni dialogiche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dirty="0"/>
              <a:t>Sistemi di trascrizione e analisi del parlato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BA2F5CA-005F-14F7-9950-2792FE65FE7C}"/>
              </a:ext>
            </a:extLst>
          </p:cNvPr>
          <p:cNvSpPr txBox="1"/>
          <p:nvPr/>
        </p:nvSpPr>
        <p:spPr>
          <a:xfrm>
            <a:off x="1166951" y="3338755"/>
            <a:ext cx="21060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Linguaggio e disturbi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legami pensiero e linguaggio;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processi ACP;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modelli  comunicazione;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OpenSans"/>
              </a:rPr>
              <a:t>sistemi comunicativi</a:t>
            </a:r>
            <a:endParaRPr lang="it-I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776290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</TotalTime>
  <Words>1168</Words>
  <Application>Microsoft Macintosh PowerPoint</Application>
  <PresentationFormat>Widescreen</PresentationFormat>
  <Paragraphs>127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OpenSans</vt:lpstr>
      <vt:lpstr>Wingdings</vt:lpstr>
      <vt:lpstr>Tema di Office</vt:lpstr>
      <vt:lpstr>Psicologia del Linguaggio e della Comunicazione</vt:lpstr>
      <vt:lpstr>Orario lezioni</vt:lpstr>
      <vt:lpstr>Ricevimento studenti</vt:lpstr>
      <vt:lpstr>Modalità di svolgimento delle lezioni</vt:lpstr>
      <vt:lpstr>Obiettivi formativi </vt:lpstr>
      <vt:lpstr>Risultati attesi</vt:lpstr>
      <vt:lpstr>PROGRAMMA DEL CORSO</vt:lpstr>
      <vt:lpstr>PROGRAMMA DEL CORSO</vt:lpstr>
      <vt:lpstr>PROGRAMMA DEL CORSO</vt:lpstr>
      <vt:lpstr>Materiali DA STUDIARE per la preparazione</vt:lpstr>
      <vt:lpstr>Materiali DA STUDIARE per la preparazione</vt:lpstr>
      <vt:lpstr>Materiali DA STUDIARE per la preparazione</vt:lpstr>
      <vt:lpstr>Presentazione standard di PowerPoint</vt:lpstr>
      <vt:lpstr>METODI DIDATTICI</vt:lpstr>
      <vt:lpstr>Modalità di Valutazione L-11 (E/O 6CFU)</vt:lpstr>
      <vt:lpstr>Modalità di Valutazione L-20 (E/O 8CFU)</vt:lpstr>
      <vt:lpstr>Contatti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del Linguaggio e della Comunicazione</dc:title>
  <dc:creator>Ramona Bongelli</dc:creator>
  <cp:lastModifiedBy>ramona.bongelli@unimc.it</cp:lastModifiedBy>
  <cp:revision>23</cp:revision>
  <dcterms:created xsi:type="dcterms:W3CDTF">2020-09-21T05:35:22Z</dcterms:created>
  <dcterms:modified xsi:type="dcterms:W3CDTF">2024-09-22T05:25:56Z</dcterms:modified>
</cp:coreProperties>
</file>