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75" r:id="rId5"/>
    <p:sldId id="257" r:id="rId6"/>
    <p:sldId id="258" r:id="rId7"/>
    <p:sldId id="260" r:id="rId8"/>
    <p:sldId id="263" r:id="rId9"/>
    <p:sldId id="264" r:id="rId10"/>
    <p:sldId id="265" r:id="rId11"/>
    <p:sldId id="259" r:id="rId12"/>
    <p:sldId id="266" r:id="rId13"/>
    <p:sldId id="267" r:id="rId14"/>
    <p:sldId id="273" r:id="rId15"/>
    <p:sldId id="276" r:id="rId16"/>
    <p:sldId id="268" r:id="rId17"/>
    <p:sldId id="270" r:id="rId18"/>
    <p:sldId id="269" r:id="rId19"/>
    <p:sldId id="272" r:id="rId20"/>
    <p:sldId id="274" r:id="rId21"/>
    <p:sldId id="27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5CB52A-7BD7-90A9-0AEC-FB9FCDB22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C28277-0022-93D9-1AB4-396B981FF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F92105-F765-52BC-39CE-28AF4863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08F5F5-405B-769C-9A2E-C8E3C570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821E01-E716-2A99-D3D0-093921C0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92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022B1-6582-A20A-2A76-C22B9CAA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6DA5F1-DE65-F02D-352A-1DDDEE27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3FC3D0-C933-7C7B-03C9-1A771721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A5E4AD-3D58-87F6-1588-AFE72F13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44EBF0-FA69-4FB4-99DF-21488ECA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5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7B5278-DAD4-0D59-A949-73746ABE5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9973C8-525A-4B7A-681B-55B825CA1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98B637-FBC6-39A4-74C0-78E52255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894993-3E89-927E-FD80-39BA5097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AA59A7-6D8F-441A-C298-7B5F369E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2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CEBEBD-8BE4-9EF6-6973-F235700D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3970E7-A779-9FCA-3A9B-F8FDBACC5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CC023-F54E-C5C5-AEA8-F8FF9FC8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BF36CE-1A66-1557-B251-692F082B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B0DEF9-95FE-7BAB-69FD-57DAEFBE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27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68E8B-055F-AD0B-FABB-A8230130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FC6B66-0975-A2BA-D4CA-4AEA0D99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7766F7-3BAB-90D8-0F29-957EA818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1D2DC-5556-0C6F-A12E-4CDF6E21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52A4D7-3E84-7D33-8507-661E43B0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87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324B4-BD70-86EB-7EA7-1EDF8A22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115706-18D2-F5CF-DE3F-9F48705FE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D84831-49CC-0AD4-72A0-97FA093DE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D46D20-9575-419C-E1B0-6C43813B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297320-D5DC-7834-7345-DC1A5E55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E74D04-7946-EDCB-E2B2-59B9DC57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47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1FBFB-73FB-336D-F0DB-C7FA2D35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9FE311-5915-5CF8-7BA7-AA710EDA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3A32A2-AB3E-AFC3-A535-9B622BD25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50AAAB-1216-9CCA-B484-9C89BC22D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0D1AEAE-BAA4-053D-CBBB-DC9BAACD1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E2EE9C-14AB-6C76-D805-C1428DB5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331B2D-658A-F4B3-8D83-E0EE4A3E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B4A76F-C398-605E-D91F-BDF90469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9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3B2F3-ED37-AA4E-A9D8-1D8283E6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921AC3-EA53-B235-A39E-FA029905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677C5F-EE55-C0E1-53E7-7062E2BE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A1E106-22B4-49F2-A98D-E76296C4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27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880762-A2BA-CD9D-480B-FD0E34C2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2A93C2-84A2-7213-93E4-C1A94FB4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B0532-178C-CA6A-86AD-04D3DF23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24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664DD-C758-7088-3B73-CFBE08B4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D8B1A9-B5FC-F7C1-9EC3-5F79CB3B9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04FACC1-AA3B-AA76-A8C2-A97B2C30C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2C3F1E-D9A0-A35A-B19F-AEBF1634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642124-08FD-D21E-5001-CD6B07CD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07F997-5E52-0973-5013-C717AE80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0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26A277-A90F-1B35-B9AA-A53BACC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93A4D4-A8A7-DFBA-DEB9-6C51999AE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34B7BC-FDDE-3652-C984-7A03DA6C7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DD1DED-91D5-14C7-6294-A0D007C2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8C4D7D-0337-38EE-2B87-1DDEE540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8F95A-9643-76AD-D0C6-2A9CFCE6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17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9B8CCD-6E27-E1F6-A6C0-FEC47026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E90531-6C23-EA0A-4F8C-EA8778C16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67FBE3-A8E4-D613-B909-41C752864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E3C5-9D93-EC4E-A5FE-ACC1C4059410}" type="datetimeFigureOut">
              <a:rPr lang="it-IT" smtClean="0"/>
              <a:t>15/02/23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5F196E-EC0B-7E6D-11AA-AE1082DE9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84873-16D3-B157-0706-69B0A65BC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891C-617F-FA48-9662-4935E49FB9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5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enti.unimc.it/riccardo.mazzola/courses/2022/2746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AA2A6-3C17-7270-F584-E565B7AFB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"Uguaglianza":</a:t>
            </a:r>
            <a:br>
              <a:rPr lang="it-IT" dirty="0"/>
            </a:br>
            <a:r>
              <a:rPr lang="it-IT" dirty="0"/>
              <a:t>concetti fondamentali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E8DC97-490C-D690-89D8-BCC937FC8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r>
              <a:rPr lang="it-IT" b="1" dirty="0"/>
              <a:t>Teorie e politiche dell'uguaglianza</a:t>
            </a:r>
          </a:p>
          <a:p>
            <a:r>
              <a:rPr lang="it-IT" u="sng" dirty="0"/>
              <a:t>Lezione 1 – 15 febbraio 2023</a:t>
            </a:r>
          </a:p>
          <a:p>
            <a:endParaRPr lang="it-IT" dirty="0"/>
          </a:p>
          <a:p>
            <a:r>
              <a:rPr lang="it-IT" sz="2800" u="sng" dirty="0" err="1"/>
              <a:t>riccardo.mazzola@unimc.it</a:t>
            </a:r>
            <a:endParaRPr lang="it-IT" sz="2800" u="sng" dirty="0"/>
          </a:p>
        </p:txBody>
      </p:sp>
    </p:spTree>
    <p:extLst>
      <p:ext uri="{BB962C8B-B14F-4D97-AF65-F5344CB8AC3E}">
        <p14:creationId xmlns:p14="http://schemas.microsoft.com/office/powerpoint/2010/main" val="396226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550DC-14BE-CB29-9D7D-A434E67E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34EF9-1E7A-D5C2-72B5-5D5650B0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Il concetto di "uguaglianza" possiede </a:t>
            </a:r>
            <a:r>
              <a:rPr lang="it-IT" b="1" dirty="0"/>
              <a:t>tre</a:t>
            </a:r>
            <a:r>
              <a:rPr lang="it-IT" dirty="0"/>
              <a:t> "caratteri" (</a:t>
            </a:r>
            <a:r>
              <a:rPr lang="it-IT" dirty="0" err="1"/>
              <a:t>Wensten</a:t>
            </a:r>
            <a:r>
              <a:rPr lang="it-IT" dirty="0"/>
              <a:t>): 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l'eguaglianza</a:t>
            </a:r>
            <a:r>
              <a:rPr lang="it-IT" b="1" dirty="0"/>
              <a:t> </a:t>
            </a:r>
            <a:r>
              <a:rPr lang="it-IT" b="1" u="sng" dirty="0"/>
              <a:t>non</a:t>
            </a:r>
            <a:r>
              <a:rPr lang="it-IT" dirty="0"/>
              <a:t> si può predicare di un </a:t>
            </a:r>
            <a:r>
              <a:rPr lang="it-IT" b="1" dirty="0"/>
              <a:t>singolo</a:t>
            </a:r>
            <a:r>
              <a:rPr lang="it-IT" dirty="0"/>
              <a:t> oggetto, persona, processo, ecc. (carattere della </a:t>
            </a:r>
            <a:r>
              <a:rPr lang="it-IT" b="1" dirty="0">
                <a:solidFill>
                  <a:srgbClr val="FF0000"/>
                </a:solidFill>
              </a:rPr>
              <a:t>pluralità</a:t>
            </a:r>
            <a:r>
              <a:rPr lang="it-IT" dirty="0"/>
              <a:t>);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l'eguaglianza </a:t>
            </a:r>
            <a:r>
              <a:rPr lang="it-IT" b="1" u="sng" dirty="0"/>
              <a:t>esclude</a:t>
            </a:r>
            <a:r>
              <a:rPr lang="it-IT" b="1" dirty="0"/>
              <a:t> l'identità </a:t>
            </a:r>
            <a:r>
              <a:rPr lang="it-IT" dirty="0"/>
              <a:t>(carattere della </a:t>
            </a:r>
            <a:r>
              <a:rPr lang="it-IT" b="1" dirty="0">
                <a:solidFill>
                  <a:srgbClr val="FF0000"/>
                </a:solidFill>
              </a:rPr>
              <a:t>differenza</a:t>
            </a:r>
            <a:r>
              <a:rPr lang="it-IT" dirty="0"/>
              <a:t>);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l'eguaglianza può darsi solo in forma </a:t>
            </a:r>
            <a:r>
              <a:rPr lang="it-IT" b="1" dirty="0"/>
              <a:t>comparativa</a:t>
            </a:r>
            <a:r>
              <a:rPr lang="it-IT" dirty="0"/>
              <a:t>: presuppone un confronto con riferimento a uno standard esterno, le caratteristiche rilevanti (carattere della </a:t>
            </a:r>
            <a:r>
              <a:rPr lang="it-IT" b="1" dirty="0" err="1">
                <a:solidFill>
                  <a:srgbClr val="FF0000"/>
                </a:solidFill>
              </a:rPr>
              <a:t>comparatività</a:t>
            </a:r>
            <a:r>
              <a:rPr lang="it-IT" dirty="0"/>
              <a:t>).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6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471EE-E20A-2A4D-B89D-4D0556F2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Uguaglianza: prescrittiva e descrittiva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62D41-EAD9-ED92-1B40-37651BED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Il concetto di "uguaglianza" può sia </a:t>
            </a:r>
            <a:r>
              <a:rPr lang="it-IT" i="1" dirty="0"/>
              <a:t>descrivere</a:t>
            </a:r>
            <a:r>
              <a:rPr lang="it-IT" dirty="0"/>
              <a:t>, sia </a:t>
            </a:r>
            <a:r>
              <a:rPr lang="it-IT" i="1" dirty="0"/>
              <a:t>prescrivere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Esempio</a:t>
            </a:r>
            <a:r>
              <a:rPr lang="it-IT" dirty="0"/>
              <a:t> di "uguaglianza" impiegato con senso </a:t>
            </a:r>
            <a:r>
              <a:rPr lang="it-IT" b="1" dirty="0"/>
              <a:t>descrittivo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Il mio zaino è uguale al tuo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Esempio</a:t>
            </a:r>
            <a:r>
              <a:rPr lang="it-IT" dirty="0"/>
              <a:t> di "uguaglianza" impiegato con senso </a:t>
            </a:r>
            <a:r>
              <a:rPr lang="it-IT" b="1" dirty="0"/>
              <a:t>prescrittivo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Tutti sono [= devono essere] uguali di fronte alla legge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30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97DD04-323F-CFC0-56C5-9F981D34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Uguaglianza giuridica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FB175D-8874-73AF-03D1-483F9005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L'uguaglianza giuridica è uguaglianza </a:t>
            </a:r>
            <a:r>
              <a:rPr lang="it-IT" b="1" dirty="0"/>
              <a:t>prescrittiva</a:t>
            </a:r>
            <a:r>
              <a:rPr lang="it-IT" dirty="0"/>
              <a:t>: un'uguaglianza, cioè, sancita da una </a:t>
            </a:r>
            <a:r>
              <a:rPr lang="it-IT" b="1" u="sng" dirty="0"/>
              <a:t>norma</a:t>
            </a:r>
            <a:r>
              <a:rPr lang="it-IT" dirty="0"/>
              <a:t> che individua alcune caratteristiche rilevanti; e sancisce che, ove tali caratteristiche siano condivise da più persone, tali persone </a:t>
            </a:r>
            <a:r>
              <a:rPr lang="it-IT" b="1" dirty="0">
                <a:solidFill>
                  <a:srgbClr val="FF0000"/>
                </a:solidFill>
              </a:rPr>
              <a:t>devono essere trattate come uguali</a:t>
            </a:r>
            <a:r>
              <a:rPr lang="it-IT" dirty="0"/>
              <a:t>, </a:t>
            </a:r>
            <a:r>
              <a:rPr lang="it-IT" b="1" dirty="0">
                <a:solidFill>
                  <a:srgbClr val="FF0000"/>
                </a:solidFill>
              </a:rPr>
              <a:t>devono ricevere uguale trattamento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Formulazione classica : </a:t>
            </a:r>
            <a:r>
              <a:rPr lang="it-IT" b="1" u="sng" dirty="0">
                <a:solidFill>
                  <a:schemeClr val="accent1"/>
                </a:solidFill>
                <a:effectLst/>
              </a:rPr>
              <a:t>‘Trattare i casi uguali in modo eguale e i casi diversi in modo </a:t>
            </a:r>
            <a:r>
              <a:rPr lang="it-IT" b="1" u="sng" dirty="0" err="1">
                <a:solidFill>
                  <a:schemeClr val="accent1"/>
                </a:solidFill>
                <a:effectLst/>
              </a:rPr>
              <a:t>diverso’</a:t>
            </a:r>
            <a:r>
              <a:rPr lang="it-IT" dirty="0">
                <a:effectLst/>
              </a:rPr>
              <a:t>. 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norma ha pertanto una funzione </a:t>
            </a:r>
            <a:r>
              <a:rPr lang="it-IT" b="1" u="sng" dirty="0"/>
              <a:t>"eguagliatrice"</a:t>
            </a:r>
            <a:r>
              <a:rPr lang="it-IT" dirty="0"/>
              <a:t> (Guastini), nel senso che </a:t>
            </a:r>
            <a:r>
              <a:rPr lang="it-IT" b="1" u="sng" dirty="0"/>
              <a:t>rende uguali</a:t>
            </a:r>
            <a:r>
              <a:rPr lang="it-IT" dirty="0"/>
              <a:t> due o più cose, persone, processi, ecc. </a:t>
            </a:r>
          </a:p>
        </p:txBody>
      </p:sp>
    </p:spTree>
    <p:extLst>
      <p:ext uri="{BB962C8B-B14F-4D97-AF65-F5344CB8AC3E}">
        <p14:creationId xmlns:p14="http://schemas.microsoft.com/office/powerpoint/2010/main" val="375083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F7CA9-E495-826E-280F-EDB52633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FAFF2-D3D1-8EF3-2494-0A0C43E28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Costituzione italiana, art 3, comma 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Tutti i cittadini hanno pari dignità sociale e sono uguali di fronte alla legge, senza distinzione di sesso, di razza di lingua, di religione, di opinioni politiche, di condizioni personali e sociali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Caratteristiche rilevanti: </a:t>
            </a:r>
            <a:r>
              <a:rPr lang="it-IT" dirty="0">
                <a:highlight>
                  <a:srgbClr val="FFFF00"/>
                </a:highlight>
              </a:rPr>
              <a:t>__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801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92A8B-473F-0E62-B819-B4A17D5B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Uguaglianza "vuota"?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C3706B-DD49-B177-80B0-4A7619F9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L'uguaglianza dunque presuppone (necessariamente) l'esistenza di una </a:t>
            </a:r>
            <a:r>
              <a:rPr lang="it-IT" b="1" dirty="0"/>
              <a:t>norma</a:t>
            </a:r>
            <a:r>
              <a:rPr lang="it-IT" dirty="0"/>
              <a:t> che fissi i criteri (le caratteristiche essenziali) rispetto alle quali è possibile postulare che P</a:t>
            </a:r>
            <a:r>
              <a:rPr lang="it-IT" baseline="-25000" dirty="0"/>
              <a:t>1</a:t>
            </a:r>
            <a:r>
              <a:rPr lang="it-IT" dirty="0"/>
              <a:t> e P</a:t>
            </a:r>
            <a:r>
              <a:rPr lang="it-IT" baseline="-25000" dirty="0"/>
              <a:t>2</a:t>
            </a:r>
            <a:r>
              <a:rPr lang="it-IT" dirty="0"/>
              <a:t> sono uguali. Senza tale norma, l'uguaglianza è pertanto un concetto </a:t>
            </a:r>
            <a:r>
              <a:rPr lang="it-IT" b="1" u="sng" dirty="0"/>
              <a:t>vuoto</a:t>
            </a:r>
            <a:r>
              <a:rPr lang="it-IT" b="1" dirty="0"/>
              <a:t>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Esempio</a:t>
            </a:r>
            <a:r>
              <a:rPr lang="it-IT" dirty="0"/>
              <a:t>: il diritto di ciascuna persona a essere trattata con rispetto. Si potrebbe pensare che, alla base di tale norma (che sancisce un'uguaglianza prescrittiva) vi sia un </a:t>
            </a:r>
            <a:r>
              <a:rPr lang="it-IT" b="1" u="sng" dirty="0"/>
              <a:t>fatto</a:t>
            </a:r>
            <a:r>
              <a:rPr lang="it-IT" dirty="0"/>
              <a:t> (e non una norma): il fatto che le persone sono tutte uguali. Ma che cosa vuol dire "persona"? Ad esempio: l'embrione è una persona? Occorre quindi una </a:t>
            </a:r>
            <a:r>
              <a:rPr lang="it-IT" b="1" u="sng" dirty="0"/>
              <a:t>norma</a:t>
            </a:r>
            <a:r>
              <a:rPr lang="it-IT" dirty="0"/>
              <a:t> che stabilisca quali caratteristiche rilevanti costituiscano l'essere "persona".</a:t>
            </a:r>
          </a:p>
        </p:txBody>
      </p:sp>
    </p:spTree>
    <p:extLst>
      <p:ext uri="{BB962C8B-B14F-4D97-AF65-F5344CB8AC3E}">
        <p14:creationId xmlns:p14="http://schemas.microsoft.com/office/powerpoint/2010/main" val="9556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27455-3F44-B1FE-51C8-644E6964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Hans </a:t>
            </a:r>
            <a:r>
              <a:rPr lang="it-IT" dirty="0" err="1"/>
              <a:t>Kelsen</a:t>
            </a:r>
            <a:r>
              <a:rPr lang="it-IT" dirty="0"/>
              <a:t>, </a:t>
            </a:r>
            <a:r>
              <a:rPr lang="it-IT" i="1" dirty="0"/>
              <a:t>Che cos'è la giustizia?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697DF-9F72-6A32-5AF5-6CE763DC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effectLst/>
              </a:rPr>
              <a:t>Ma quali sono le differenze di cui si deve tener conto e quali quelle che si debbono trascurare? Questa è la questione decisiva che il principio dell’uguaglianza non risolve. In effetti, gli ordinamenti giuridici positivi si comportano in modo assai diverso nel decidere tale questione. […] Questo principio è troppo vuoto per poter determinare l’essenza di un ordinamento giuridico.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88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4FBD0-2F5F-6FD5-B766-2E8AA6C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err="1"/>
              <a:t>Sameness</a:t>
            </a:r>
            <a:endParaRPr lang="it-IT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F23E82-C0AF-11A5-FFBF-9A88D2F6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Accanto all'idea di un'uguaglianza descrittiva e di un'uguaglianza prescrittiva è, secondo alcuni, una </a:t>
            </a:r>
            <a:r>
              <a:rPr lang="it-IT" b="1" dirty="0"/>
              <a:t>terza</a:t>
            </a:r>
            <a:r>
              <a:rPr lang="it-IT" dirty="0"/>
              <a:t> "versione" dell'uguaglianza: l'idea di uguaglianza come </a:t>
            </a:r>
            <a:r>
              <a:rPr lang="it-IT" b="1" dirty="0">
                <a:solidFill>
                  <a:srgbClr val="FF0000"/>
                </a:solidFill>
              </a:rPr>
              <a:t>"</a:t>
            </a:r>
            <a:r>
              <a:rPr lang="it-IT" b="1" i="1" dirty="0" err="1">
                <a:solidFill>
                  <a:srgbClr val="FF0000"/>
                </a:solidFill>
              </a:rPr>
              <a:t>sameness</a:t>
            </a:r>
            <a:r>
              <a:rPr lang="it-IT" b="1" dirty="0">
                <a:solidFill>
                  <a:srgbClr val="FF0000"/>
                </a:solidFill>
              </a:rPr>
              <a:t>"</a:t>
            </a:r>
            <a:r>
              <a:rPr lang="it-IT" dirty="0"/>
              <a:t> (un'ipotesi di traduzione è "identicità"; l'idea che più si avvicina è però quella di </a:t>
            </a:r>
            <a:r>
              <a:rPr lang="it-IT" b="1" dirty="0"/>
              <a:t>"assimilazione</a:t>
            </a:r>
            <a:r>
              <a:rPr lang="it-IT" dirty="0"/>
              <a:t>"; per alcuni, l'idea suggerita è quella di </a:t>
            </a:r>
            <a:r>
              <a:rPr lang="it-IT" b="1" dirty="0"/>
              <a:t>"normalità"</a:t>
            </a:r>
            <a:r>
              <a:rPr lang="it-IT" dirty="0"/>
              <a:t>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questo senso, la "uguaglianza" tra P</a:t>
            </a:r>
            <a:r>
              <a:rPr lang="it-IT" baseline="-25000" dirty="0"/>
              <a:t>1</a:t>
            </a:r>
            <a:r>
              <a:rPr lang="it-IT" dirty="0"/>
              <a:t> e P</a:t>
            </a:r>
            <a:r>
              <a:rPr lang="it-IT" baseline="-25000" dirty="0"/>
              <a:t>2</a:t>
            </a:r>
            <a:r>
              <a:rPr lang="it-IT" dirty="0"/>
              <a:t> si riduce a una </a:t>
            </a:r>
            <a:r>
              <a:rPr lang="it-IT" u="sng" dirty="0"/>
              <a:t>"valutazione"</a:t>
            </a:r>
            <a:r>
              <a:rPr lang="it-IT" dirty="0"/>
              <a:t> relativa alla </a:t>
            </a:r>
            <a:r>
              <a:rPr lang="it-IT" b="1" dirty="0"/>
              <a:t>conformità di P</a:t>
            </a:r>
            <a:r>
              <a:rPr lang="it-IT" b="1" baseline="-25000" dirty="0"/>
              <a:t>1</a:t>
            </a:r>
            <a:r>
              <a:rPr lang="it-IT" b="1" dirty="0"/>
              <a:t> a P</a:t>
            </a:r>
            <a:r>
              <a:rPr lang="it-IT" b="1" baseline="-25000" dirty="0"/>
              <a:t>2</a:t>
            </a:r>
            <a:r>
              <a:rPr lang="it-IT" dirty="0"/>
              <a:t>. Non vi sono più standard (caratteristiche rilevanti, </a:t>
            </a:r>
            <a:r>
              <a:rPr lang="it-IT" dirty="0" err="1"/>
              <a:t>Q</a:t>
            </a:r>
            <a:r>
              <a:rPr lang="it-IT" dirty="0"/>
              <a:t>) "esterni" a P</a:t>
            </a:r>
            <a:r>
              <a:rPr lang="it-IT" baseline="-25000" dirty="0"/>
              <a:t>1</a:t>
            </a:r>
            <a:r>
              <a:rPr lang="it-IT" dirty="0"/>
              <a:t> e P</a:t>
            </a:r>
            <a:r>
              <a:rPr lang="it-IT" baseline="-25000" dirty="0"/>
              <a:t>2</a:t>
            </a:r>
            <a:r>
              <a:rPr lang="it-IT" dirty="0"/>
              <a:t>; ma tali standard coincidono con (alcune o tutte) le caratteristiche di P</a:t>
            </a:r>
            <a:r>
              <a:rPr lang="it-IT" baseline="-25000" dirty="0"/>
              <a:t>2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È un'uguaglianza </a:t>
            </a:r>
            <a:r>
              <a:rPr lang="it-IT" b="1" dirty="0"/>
              <a:t>prescrittiva</a:t>
            </a:r>
            <a:r>
              <a:rPr lang="it-IT" dirty="0"/>
              <a:t> che si riduce a un uguaglianza </a:t>
            </a:r>
            <a:r>
              <a:rPr lang="it-IT" b="1" dirty="0">
                <a:solidFill>
                  <a:srgbClr val="FF0000"/>
                </a:solidFill>
              </a:rPr>
              <a:t>valutativa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96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211BC425-8F54-67E5-19D4-7EABF16A8849}"/>
              </a:ext>
            </a:extLst>
          </p:cNvPr>
          <p:cNvCxnSpPr>
            <a:cxnSpLocks/>
          </p:cNvCxnSpPr>
          <p:nvPr/>
        </p:nvCxnSpPr>
        <p:spPr>
          <a:xfrm>
            <a:off x="4798541" y="1745399"/>
            <a:ext cx="259491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0B0A0C72-3E43-039F-36D6-4EC16EBFEC42}"/>
              </a:ext>
            </a:extLst>
          </p:cNvPr>
          <p:cNvCxnSpPr>
            <a:cxnSpLocks/>
          </p:cNvCxnSpPr>
          <p:nvPr/>
        </p:nvCxnSpPr>
        <p:spPr>
          <a:xfrm>
            <a:off x="4808452" y="1757369"/>
            <a:ext cx="1287548" cy="2157541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F75E001F-0B41-E52F-7B71-7CB41BA1FF83}"/>
              </a:ext>
            </a:extLst>
          </p:cNvPr>
          <p:cNvCxnSpPr>
            <a:cxnSpLocks/>
          </p:cNvCxnSpPr>
          <p:nvPr/>
        </p:nvCxnSpPr>
        <p:spPr>
          <a:xfrm flipH="1">
            <a:off x="6096000" y="1733430"/>
            <a:ext cx="1297459" cy="218148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1398CA-C1AE-0562-ED08-8B6665E0C5E3}"/>
              </a:ext>
            </a:extLst>
          </p:cNvPr>
          <p:cNvSpPr txBox="1"/>
          <p:nvPr/>
        </p:nvSpPr>
        <p:spPr>
          <a:xfrm>
            <a:off x="4327054" y="1271765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baseline="-25000" dirty="0"/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BCB744-B177-A847-765E-2BD52313B1EF}"/>
              </a:ext>
            </a:extLst>
          </p:cNvPr>
          <p:cNvSpPr txBox="1"/>
          <p:nvPr/>
        </p:nvSpPr>
        <p:spPr>
          <a:xfrm>
            <a:off x="7393460" y="1265780"/>
            <a:ext cx="97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baseline="-25000" dirty="0"/>
              <a:t>2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= </a:t>
            </a:r>
            <a:r>
              <a:rPr lang="it-IT" sz="2400" dirty="0" err="1">
                <a:solidFill>
                  <a:srgbClr val="FF0000"/>
                </a:solidFill>
              </a:rPr>
              <a:t>Q</a:t>
            </a:r>
            <a:r>
              <a:rPr lang="it-IT" sz="2400" baseline="-25000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364154-60CE-CE50-5879-05843C9534E9}"/>
              </a:ext>
            </a:extLst>
          </p:cNvPr>
          <p:cNvSpPr txBox="1"/>
          <p:nvPr/>
        </p:nvSpPr>
        <p:spPr>
          <a:xfrm>
            <a:off x="5889820" y="3929148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Q</a:t>
            </a:r>
            <a:endParaRPr lang="it-IT" sz="2400" baseline="-25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F71525-0B54-E249-270D-23403B2E8E21}"/>
              </a:ext>
            </a:extLst>
          </p:cNvPr>
          <p:cNvSpPr txBox="1"/>
          <p:nvPr/>
        </p:nvSpPr>
        <p:spPr>
          <a:xfrm>
            <a:off x="5526773" y="5041557"/>
            <a:ext cx="107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/>
              <a:t>Q</a:t>
            </a:r>
            <a:r>
              <a:rPr lang="it-IT" sz="2800" dirty="0"/>
              <a:t> = P</a:t>
            </a:r>
            <a:r>
              <a:rPr lang="it-IT" sz="2800" baseline="-25000" dirty="0"/>
              <a:t>2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38576CDF-1870-E348-FB39-C199D76626DB}"/>
              </a:ext>
            </a:extLst>
          </p:cNvPr>
          <p:cNvCxnSpPr>
            <a:cxnSpLocks/>
          </p:cNvCxnSpPr>
          <p:nvPr/>
        </p:nvCxnSpPr>
        <p:spPr>
          <a:xfrm flipH="1">
            <a:off x="5056163" y="2372758"/>
            <a:ext cx="561460" cy="5857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3C11582D-BC76-A7D2-8AEC-68DD8B1BEB51}"/>
              </a:ext>
            </a:extLst>
          </p:cNvPr>
          <p:cNvCxnSpPr>
            <a:cxnSpLocks/>
          </p:cNvCxnSpPr>
          <p:nvPr/>
        </p:nvCxnSpPr>
        <p:spPr>
          <a:xfrm>
            <a:off x="4826791" y="2482902"/>
            <a:ext cx="947117" cy="3613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4EC4DB7-7416-A826-189B-A256F88E7515}"/>
              </a:ext>
            </a:extLst>
          </p:cNvPr>
          <p:cNvCxnSpPr>
            <a:cxnSpLocks/>
          </p:cNvCxnSpPr>
          <p:nvPr/>
        </p:nvCxnSpPr>
        <p:spPr>
          <a:xfrm flipH="1">
            <a:off x="6522834" y="2404444"/>
            <a:ext cx="669119" cy="5715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4C0238A3-37DC-D9AA-A908-6029ECF79F03}"/>
              </a:ext>
            </a:extLst>
          </p:cNvPr>
          <p:cNvCxnSpPr>
            <a:cxnSpLocks/>
          </p:cNvCxnSpPr>
          <p:nvPr/>
        </p:nvCxnSpPr>
        <p:spPr>
          <a:xfrm>
            <a:off x="6401121" y="2514588"/>
            <a:ext cx="790832" cy="347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A603FC32-F1E8-8171-D217-9DC3CA624926}"/>
              </a:ext>
            </a:extLst>
          </p:cNvPr>
          <p:cNvSpPr/>
          <p:nvPr/>
        </p:nvSpPr>
        <p:spPr>
          <a:xfrm>
            <a:off x="5733535" y="3814763"/>
            <a:ext cx="752990" cy="7715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7F918D0-31D9-0A33-A0CB-08538FC7FF59}"/>
              </a:ext>
            </a:extLst>
          </p:cNvPr>
          <p:cNvCxnSpPr>
            <a:stCxn id="18" idx="5"/>
          </p:cNvCxnSpPr>
          <p:nvPr/>
        </p:nvCxnSpPr>
        <p:spPr>
          <a:xfrm flipV="1">
            <a:off x="6376252" y="1757369"/>
            <a:ext cx="1488694" cy="271593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D0AC2E-10E9-509C-84B0-8F5CF55B3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caso </a:t>
            </a:r>
            <a:r>
              <a:rPr lang="it-IT" i="1" dirty="0" err="1"/>
              <a:t>Millirpum</a:t>
            </a:r>
            <a:r>
              <a:rPr lang="it-IT" dirty="0"/>
              <a:t> (Australia, 1971)</a:t>
            </a:r>
          </a:p>
        </p:txBody>
      </p:sp>
      <p:pic>
        <p:nvPicPr>
          <p:cNvPr id="1026" name="Picture 2" descr="Survival and revival of the string figures of Yirrkala - The Australian  Museum">
            <a:extLst>
              <a:ext uri="{FF2B5EF4-FFF2-40B4-BE49-F238E27FC236}">
                <a16:creationId xmlns:a16="http://schemas.microsoft.com/office/drawing/2014/main" id="{6AC59076-6AED-AC66-2D54-3D7819EF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1" y="1690688"/>
            <a:ext cx="3924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 of Australia - Cities and Roads - GIS Geography">
            <a:extLst>
              <a:ext uri="{FF2B5EF4-FFF2-40B4-BE49-F238E27FC236}">
                <a16:creationId xmlns:a16="http://schemas.microsoft.com/office/drawing/2014/main" id="{06DB36A2-6692-C70D-AFC9-2B06D908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9" y="1788796"/>
            <a:ext cx="4383087" cy="372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A7F8B6D8-B44C-BBFF-1102-E8821129CC89}"/>
              </a:ext>
            </a:extLst>
          </p:cNvPr>
          <p:cNvSpPr/>
          <p:nvPr/>
        </p:nvSpPr>
        <p:spPr>
          <a:xfrm>
            <a:off x="3501231" y="1788796"/>
            <a:ext cx="742949" cy="6715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38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037EA-17FC-3977-83D6-6B92CB3B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Yolngu</a:t>
            </a:r>
            <a:endParaRPr lang="it-IT" dirty="0"/>
          </a:p>
        </p:txBody>
      </p:sp>
      <p:pic>
        <p:nvPicPr>
          <p:cNvPr id="2050" name="Picture 2" descr="The Yolngu | National Museum of Australia">
            <a:extLst>
              <a:ext uri="{FF2B5EF4-FFF2-40B4-BE49-F238E27FC236}">
                <a16:creationId xmlns:a16="http://schemas.microsoft.com/office/drawing/2014/main" id="{10D27759-E5F2-D85A-9F67-5A341BC098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4" y="2238375"/>
            <a:ext cx="358495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DCD782F-9284-705E-7C86-94A4ACC5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94" y="1276351"/>
            <a:ext cx="3160712" cy="45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8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5666D-4008-FB2B-65DF-C60757A5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Programma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363E8-177F-AAD6-6ABA-689D6DEA3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Frequentanti</a:t>
            </a:r>
            <a:r>
              <a:rPr lang="it-IT" dirty="0"/>
              <a:t>: 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b="1" i="1" dirty="0"/>
              <a:t>Slides</a:t>
            </a:r>
            <a:r>
              <a:rPr lang="it-IT" dirty="0"/>
              <a:t> e </a:t>
            </a:r>
            <a:r>
              <a:rPr lang="it-IT" b="1" dirty="0"/>
              <a:t>materiali</a:t>
            </a:r>
            <a:r>
              <a:rPr lang="it-IT" dirty="0"/>
              <a:t> discussi a lezione; </a:t>
            </a:r>
            <a:r>
              <a:rPr lang="it-IT" b="1" dirty="0"/>
              <a:t>appunti</a:t>
            </a:r>
            <a:r>
              <a:rPr lang="it-IT" dirty="0"/>
              <a:t> delle lezioni. Le </a:t>
            </a:r>
            <a:r>
              <a:rPr lang="it-IT" i="1" dirty="0"/>
              <a:t>slides</a:t>
            </a:r>
            <a:r>
              <a:rPr lang="it-IT" dirty="0"/>
              <a:t> e i materiali saranno caricati dopo ogni lezione (salvo tempi tecnici) alla pagina </a:t>
            </a:r>
            <a:r>
              <a:rPr lang="it-IT" u="sng" dirty="0">
                <a:hlinkClick r:id="rId2"/>
              </a:rPr>
              <a:t>https://docenti.unimc.it/riccardo.mazzola/courses/2022/27465</a:t>
            </a:r>
            <a:r>
              <a:rPr lang="it-IT" u="sng" dirty="0"/>
              <a:t> </a:t>
            </a:r>
            <a:r>
              <a:rPr lang="it-IT" dirty="0"/>
              <a:t>(sezione "Materiali didattici", in basso a sinistra) e sulla pagina Teams del corso (codice di accesso: </a:t>
            </a:r>
            <a:r>
              <a:rPr lang="it-IT" b="1" i="0" dirty="0">
                <a:solidFill>
                  <a:srgbClr val="252423"/>
                </a:solidFill>
                <a:effectLst/>
              </a:rPr>
              <a:t>r1l0gb5</a:t>
            </a:r>
            <a:r>
              <a:rPr lang="it-IT" dirty="0"/>
              <a:t>).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Gianfranco Zanetti, </a:t>
            </a:r>
            <a:r>
              <a:rPr lang="it-IT" i="1" dirty="0"/>
              <a:t>Eguaglianza come prassi. Teorie dell'argomentazione normativa</a:t>
            </a:r>
            <a:r>
              <a:rPr lang="it-IT" dirty="0"/>
              <a:t>. Bologna: il Mulino, 2015, </a:t>
            </a:r>
            <a:r>
              <a:rPr lang="it-IT" b="1" dirty="0" err="1"/>
              <a:t>capp</a:t>
            </a:r>
            <a:r>
              <a:rPr lang="it-IT" b="1" dirty="0"/>
              <a:t>. VI, VII, VIII, IX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 poter sostenere l'esame da frequentanti, saranno consentite </a:t>
            </a:r>
            <a:r>
              <a:rPr lang="it-IT" b="1" dirty="0">
                <a:highlight>
                  <a:srgbClr val="FF0000"/>
                </a:highlight>
              </a:rPr>
              <a:t>al massimo</a:t>
            </a:r>
            <a:r>
              <a:rPr lang="it-IT" dirty="0"/>
              <a:t> </a:t>
            </a:r>
            <a:r>
              <a:rPr lang="it-IT" b="1" u="sng" dirty="0"/>
              <a:t>due</a:t>
            </a:r>
            <a:r>
              <a:rPr lang="it-IT" dirty="0"/>
              <a:t> assenze. </a:t>
            </a:r>
          </a:p>
        </p:txBody>
      </p:sp>
    </p:spTree>
    <p:extLst>
      <p:ext uri="{BB962C8B-B14F-4D97-AF65-F5344CB8AC3E}">
        <p14:creationId xmlns:p14="http://schemas.microsoft.com/office/powerpoint/2010/main" val="384439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Yirrkala Bark Petitions">
            <a:extLst>
              <a:ext uri="{FF2B5EF4-FFF2-40B4-BE49-F238E27FC236}">
                <a16:creationId xmlns:a16="http://schemas.microsoft.com/office/drawing/2014/main" id="{1EDA28BB-CADC-9AC9-6472-0C441F0A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22400"/>
            <a:ext cx="47752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1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CE9AB-1626-4AB9-BC80-D110812C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Yirkkala</a:t>
            </a:r>
            <a:r>
              <a:rPr lang="it-IT" dirty="0"/>
              <a:t> </a:t>
            </a:r>
            <a:r>
              <a:rPr lang="it-IT" dirty="0" err="1"/>
              <a:t>bark</a:t>
            </a:r>
            <a:r>
              <a:rPr lang="it-IT" dirty="0"/>
              <a:t> </a:t>
            </a:r>
            <a:r>
              <a:rPr lang="it-IT" dirty="0" err="1"/>
              <a:t>petition</a:t>
            </a:r>
            <a:r>
              <a:rPr lang="it-IT" dirty="0"/>
              <a:t>(</a:t>
            </a:r>
            <a:r>
              <a:rPr lang="it-IT" dirty="0" err="1"/>
              <a:t>s</a:t>
            </a:r>
            <a:r>
              <a:rPr lang="it-IT" dirty="0"/>
              <a:t>) (1963)</a:t>
            </a:r>
          </a:p>
        </p:txBody>
      </p:sp>
      <p:pic>
        <p:nvPicPr>
          <p:cNvPr id="4098" name="Picture 2" descr="Yirrkala bark petitions: A turning point in recognition of Indigenous  rights - ABC News">
            <a:extLst>
              <a:ext uri="{FF2B5EF4-FFF2-40B4-BE49-F238E27FC236}">
                <a16:creationId xmlns:a16="http://schemas.microsoft.com/office/drawing/2014/main" id="{41FC2D1E-33A8-8BBA-6DC5-E35B2D300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79" y="1690688"/>
            <a:ext cx="32697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seed for land rights: Yirrkala Bark Petitions - ABC (none) - Australian  Broadcasting Corporation">
            <a:extLst>
              <a:ext uri="{FF2B5EF4-FFF2-40B4-BE49-F238E27FC236}">
                <a16:creationId xmlns:a16="http://schemas.microsoft.com/office/drawing/2014/main" id="{30836945-697C-B5C7-5B4E-73929AF73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17" y="2301082"/>
            <a:ext cx="553866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9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BD18E-4618-EED8-5DE6-987BB1A0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Programma del corso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7EE06A-98BB-BFBE-8E33-9B53D7BAD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u="sng" dirty="0"/>
              <a:t>Non</a:t>
            </a:r>
            <a:r>
              <a:rPr lang="it-IT" b="1" dirty="0"/>
              <a:t> frequentanti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Gianfranco Zanetti, </a:t>
            </a:r>
            <a:r>
              <a:rPr lang="it-IT" i="1" dirty="0"/>
              <a:t>Eguaglianza come prassi. Teorie dell'argomentazione normativa</a:t>
            </a:r>
            <a:r>
              <a:rPr lang="it-IT" dirty="0"/>
              <a:t>. Bologna: il Mulino, 2015 (</a:t>
            </a:r>
            <a:r>
              <a:rPr lang="it-IT" b="1" u="sng" dirty="0"/>
              <a:t>intero testo</a:t>
            </a:r>
            <a:r>
              <a:rPr lang="it-IT" dirty="0"/>
              <a:t>).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514350" indent="-514350">
              <a:buAutoNum type="arabicParenR"/>
            </a:pPr>
            <a:r>
              <a:rPr lang="it-IT" dirty="0"/>
              <a:t>Niklas Luhmann, </a:t>
            </a:r>
            <a:r>
              <a:rPr lang="it-IT" i="1" dirty="0"/>
              <a:t>Il principio di uguaglianza come norma e come forma</a:t>
            </a:r>
            <a:r>
              <a:rPr lang="it-IT" dirty="0"/>
              <a:t>. Roma: Armando, 2017, </a:t>
            </a:r>
            <a:r>
              <a:rPr lang="it-IT" b="1" dirty="0"/>
              <a:t>pp. 37-68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33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D5AFC-5047-D646-69C2-C9DEEDDA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Calendario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ED3EC0-49AF-0A53-9EE4-F2E3C2950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Inizio lezioni</a:t>
            </a:r>
            <a:r>
              <a:rPr lang="it-IT" dirty="0"/>
              <a:t>: 15 febbraio 2023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Fine lezioni</a:t>
            </a:r>
            <a:r>
              <a:rPr lang="it-IT" dirty="0"/>
              <a:t>: 5 aprile 2023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Ultime lezioni (numero da verificare) </a:t>
            </a:r>
            <a:r>
              <a:rPr lang="it-IT" dirty="0"/>
              <a:t>: ricerche e presentazioni di gruppo. Al fine di sostenere l'esame di frequentanti </a:t>
            </a:r>
            <a:r>
              <a:rPr lang="it-IT" u="sng" dirty="0"/>
              <a:t>è necessaria la presenza anche a queste lezioni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65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1C1F1-35EF-A184-793B-3F2BC177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Uguaglianza: una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54FD9E-B8A2-1A78-F437-0A742D14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500" dirty="0"/>
              <a:t>L'aggettivo 'uguale' denota una relazione </a:t>
            </a:r>
            <a:r>
              <a:rPr lang="it-IT" sz="3500" i="1" dirty="0"/>
              <a:t>qualitativa </a:t>
            </a:r>
            <a:r>
              <a:rPr lang="it-IT" sz="3500" dirty="0"/>
              <a:t>(una relazione tra le </a:t>
            </a:r>
            <a:r>
              <a:rPr lang="it-IT" sz="3500" i="1" dirty="0"/>
              <a:t>qualità</a:t>
            </a:r>
            <a:r>
              <a:rPr lang="it-IT" sz="3500" dirty="0"/>
              <a:t> di due o più oggetti).</a:t>
            </a:r>
          </a:p>
          <a:p>
            <a:pPr marL="0" indent="0">
              <a:buNone/>
            </a:pPr>
            <a:endParaRPr lang="it-IT" sz="3500" u="sng" dirty="0"/>
          </a:p>
          <a:p>
            <a:pPr marL="0" indent="0">
              <a:buNone/>
            </a:pPr>
            <a:r>
              <a:rPr lang="it-IT" sz="3500" u="sng" dirty="0"/>
              <a:t>Definizione base-standard di uguaglianza</a:t>
            </a:r>
            <a:r>
              <a:rPr lang="it-IT" sz="3500" dirty="0"/>
              <a:t>: </a:t>
            </a:r>
          </a:p>
          <a:p>
            <a:pPr marL="0" indent="0">
              <a:buNone/>
            </a:pPr>
            <a:endParaRPr lang="it-IT" sz="3500" dirty="0"/>
          </a:p>
          <a:p>
            <a:pPr marL="0" indent="0">
              <a:buNone/>
            </a:pPr>
            <a:r>
              <a:rPr lang="it-IT" sz="3500" dirty="0"/>
              <a:t>Uguaglianza identifica una relazione tra due o più oggetti, persone, processi, circostanze che hanno </a:t>
            </a:r>
            <a:r>
              <a:rPr lang="it-IT" sz="3500" i="1" dirty="0"/>
              <a:t>almeno un</a:t>
            </a:r>
            <a:r>
              <a:rPr lang="it-IT" sz="3500" dirty="0"/>
              <a:t> aspetto (una </a:t>
            </a:r>
            <a:r>
              <a:rPr lang="it-IT" sz="3500" i="1" dirty="0"/>
              <a:t>qualità</a:t>
            </a:r>
            <a:r>
              <a:rPr lang="it-IT" sz="3500" dirty="0"/>
              <a:t>) in comune, </a:t>
            </a:r>
            <a:r>
              <a:rPr lang="it-IT" sz="3500" dirty="0">
                <a:highlight>
                  <a:srgbClr val="00FF00"/>
                </a:highlight>
              </a:rPr>
              <a:t>ma </a:t>
            </a:r>
            <a:r>
              <a:rPr lang="it-IT" sz="3500" b="1" u="sng" dirty="0">
                <a:highlight>
                  <a:srgbClr val="00FF00"/>
                </a:highlight>
              </a:rPr>
              <a:t>non</a:t>
            </a:r>
            <a:r>
              <a:rPr lang="it-IT" sz="3500" dirty="0">
                <a:highlight>
                  <a:srgbClr val="00FF00"/>
                </a:highlight>
              </a:rPr>
              <a:t> </a:t>
            </a:r>
            <a:r>
              <a:rPr lang="it-IT" sz="3500" i="1" dirty="0">
                <a:highlight>
                  <a:srgbClr val="00FF00"/>
                </a:highlight>
              </a:rPr>
              <a:t>ogni</a:t>
            </a:r>
            <a:r>
              <a:rPr lang="it-IT" sz="3500" dirty="0">
                <a:highlight>
                  <a:srgbClr val="00FF00"/>
                </a:highlight>
              </a:rPr>
              <a:t> aspetto</a:t>
            </a:r>
            <a:r>
              <a:rPr lang="it-IT" sz="3500" dirty="0"/>
              <a:t>. La nozione di "uguaglianza assoluta" è quindi filosoficamente problematica.</a:t>
            </a:r>
          </a:p>
          <a:p>
            <a:pPr marL="0" indent="0">
              <a:buNone/>
            </a:pPr>
            <a:endParaRPr lang="it-IT" sz="35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40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B7516A-3F7D-9AF5-0D30-6E878A01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Uguaglianza </a:t>
            </a:r>
            <a:r>
              <a:rPr lang="it-IT" i="1" dirty="0"/>
              <a:t>vs</a:t>
            </a:r>
            <a:r>
              <a:rPr lang="it-IT" dirty="0"/>
              <a:t>. Identità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572293-67DA-F7B3-2EFD-F652C74C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u="sng" dirty="0"/>
              <a:t>Uguaglianza</a:t>
            </a:r>
            <a:r>
              <a:rPr lang="it-IT" dirty="0"/>
              <a:t>: almeno una qualità in comune, ma non tutte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Esempio</a:t>
            </a:r>
            <a:r>
              <a:rPr lang="it-IT" dirty="0"/>
              <a:t>: una persona eterosessuale e una persona omosessuale sono </a:t>
            </a:r>
            <a:r>
              <a:rPr lang="it-IT" b="1" dirty="0"/>
              <a:t>uguali</a:t>
            </a:r>
            <a:r>
              <a:rPr lang="it-IT" dirty="0"/>
              <a:t> (pur condividendo la maggior parte delle loro caratteristiche, differiscono in relazione ad almeno </a:t>
            </a:r>
            <a:r>
              <a:rPr lang="it-IT" b="1" dirty="0"/>
              <a:t>una</a:t>
            </a:r>
            <a:r>
              <a:rPr lang="it-IT" dirty="0"/>
              <a:t> qualità: il proprio orientamento sessuale)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u="sng" dirty="0"/>
              <a:t>Identità</a:t>
            </a:r>
            <a:r>
              <a:rPr lang="it-IT" dirty="0"/>
              <a:t>: tutte le qualità in comune, è lo stesso oggetto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Esempio</a:t>
            </a:r>
            <a:r>
              <a:rPr lang="it-IT" dirty="0"/>
              <a:t>: la "stella del mattino" e la "stella della sera" sono lo stesso (un </a:t>
            </a:r>
            <a:r>
              <a:rPr lang="it-IT" b="1" dirty="0"/>
              <a:t>identico</a:t>
            </a:r>
            <a:r>
              <a:rPr lang="it-IT" dirty="0"/>
              <a:t>) oggetto astronomico: il pianeta Venere.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80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C0953-4ECB-9097-8627-A87A975C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triangolo dell'uguaglianza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16323A-229C-3600-5834-CD2B9242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17610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"Uguaglianza" e "uguale" sono predicati incompleti. Nei due concetti manca infatti un riferimento essenziale: </a:t>
            </a:r>
            <a:r>
              <a:rPr lang="it-IT" sz="2400" b="1" u="sng" dirty="0"/>
              <a:t>rispetto a cosa</a:t>
            </a:r>
            <a:r>
              <a:rPr lang="it-IT" sz="2400" b="1" dirty="0"/>
              <a:t> </a:t>
            </a:r>
            <a:r>
              <a:rPr lang="it-IT" sz="2400" dirty="0"/>
              <a:t>(</a:t>
            </a:r>
            <a:r>
              <a:rPr lang="it-IT" sz="2400" b="1" dirty="0"/>
              <a:t>a quale aspetto, qualità</a:t>
            </a:r>
            <a:r>
              <a:rPr lang="it-IT" sz="2400" dirty="0"/>
              <a:t>) due o più oggetti, persone, processi, ecc. sono uguali?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20928CE2-B3D7-79A0-1DFC-E5BC41ED8C57}"/>
              </a:ext>
            </a:extLst>
          </p:cNvPr>
          <p:cNvCxnSpPr/>
          <p:nvPr/>
        </p:nvCxnSpPr>
        <p:spPr>
          <a:xfrm>
            <a:off x="4614196" y="3771906"/>
            <a:ext cx="259491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DA5FA841-8B10-A795-52B1-1DC40369B996}"/>
              </a:ext>
            </a:extLst>
          </p:cNvPr>
          <p:cNvCxnSpPr>
            <a:cxnSpLocks/>
          </p:cNvCxnSpPr>
          <p:nvPr/>
        </p:nvCxnSpPr>
        <p:spPr>
          <a:xfrm>
            <a:off x="4624107" y="3783876"/>
            <a:ext cx="1287548" cy="2157541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329ED9E2-1B60-0326-A716-3B873E1E324B}"/>
              </a:ext>
            </a:extLst>
          </p:cNvPr>
          <p:cNvCxnSpPr>
            <a:cxnSpLocks/>
          </p:cNvCxnSpPr>
          <p:nvPr/>
        </p:nvCxnSpPr>
        <p:spPr>
          <a:xfrm flipH="1">
            <a:off x="5911655" y="3759937"/>
            <a:ext cx="1297459" cy="218148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065F05-1A77-BDEA-A855-FA3027694E60}"/>
              </a:ext>
            </a:extLst>
          </p:cNvPr>
          <p:cNvSpPr txBox="1"/>
          <p:nvPr/>
        </p:nvSpPr>
        <p:spPr>
          <a:xfrm>
            <a:off x="4142709" y="3298272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baseline="-25000" dirty="0"/>
              <a:t>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870694-ADD4-8769-A411-77A777C16195}"/>
              </a:ext>
            </a:extLst>
          </p:cNvPr>
          <p:cNvSpPr txBox="1"/>
          <p:nvPr/>
        </p:nvSpPr>
        <p:spPr>
          <a:xfrm>
            <a:off x="7209114" y="3292287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</a:t>
            </a:r>
            <a:r>
              <a:rPr lang="it-IT" sz="2400" baseline="-25000" dirty="0"/>
              <a:t>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4A5994-B2D8-1E41-4011-772AC59E8C9F}"/>
              </a:ext>
            </a:extLst>
          </p:cNvPr>
          <p:cNvSpPr txBox="1"/>
          <p:nvPr/>
        </p:nvSpPr>
        <p:spPr>
          <a:xfrm>
            <a:off x="5705475" y="5955655"/>
            <a:ext cx="4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Q</a:t>
            </a:r>
            <a:endParaRPr lang="it-IT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6262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Horse of a Different Color: Common Equine Coat Colors! | ASPCA">
            <a:extLst>
              <a:ext uri="{FF2B5EF4-FFF2-40B4-BE49-F238E27FC236}">
                <a16:creationId xmlns:a16="http://schemas.microsoft.com/office/drawing/2014/main" id="{1264A4F5-5DE3-B153-CE93-17A57A7C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0" y="314324"/>
            <a:ext cx="2911475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Horse of a Different Color: Common Equine Coat Colors! | ASPCA">
            <a:extLst>
              <a:ext uri="{FF2B5EF4-FFF2-40B4-BE49-F238E27FC236}">
                <a16:creationId xmlns:a16="http://schemas.microsoft.com/office/drawing/2014/main" id="{EE6B7EBF-A9C4-DBA6-367E-0A133A52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0" y="2456106"/>
            <a:ext cx="2911475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Horse of a Different Color: Common Equine Coat Colors! | ASPCA">
            <a:extLst>
              <a:ext uri="{FF2B5EF4-FFF2-40B4-BE49-F238E27FC236}">
                <a16:creationId xmlns:a16="http://schemas.microsoft.com/office/drawing/2014/main" id="{CB407D67-0B02-BB61-0D2A-1F0CF82A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0" y="4597888"/>
            <a:ext cx="2911475" cy="19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31B05E-9C75-FCD3-7289-BF5CBDFC28B6}"/>
              </a:ext>
            </a:extLst>
          </p:cNvPr>
          <p:cNvSpPr txBox="1"/>
          <p:nvPr/>
        </p:nvSpPr>
        <p:spPr>
          <a:xfrm>
            <a:off x="4929188" y="10256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=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0582D1-0114-4815-50CE-1F71A54131DF}"/>
              </a:ext>
            </a:extLst>
          </p:cNvPr>
          <p:cNvSpPr txBox="1"/>
          <p:nvPr/>
        </p:nvSpPr>
        <p:spPr>
          <a:xfrm>
            <a:off x="4929188" y="31673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=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A02A14-41B4-E009-D931-EDAD9B88F8AA}"/>
              </a:ext>
            </a:extLst>
          </p:cNvPr>
          <p:cNvSpPr txBox="1"/>
          <p:nvPr/>
        </p:nvSpPr>
        <p:spPr>
          <a:xfrm>
            <a:off x="4929188" y="52850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=</a:t>
            </a:r>
          </a:p>
        </p:txBody>
      </p:sp>
      <p:pic>
        <p:nvPicPr>
          <p:cNvPr id="1028" name="Picture 4" descr="23 Popular Black Dog Breeds">
            <a:extLst>
              <a:ext uri="{FF2B5EF4-FFF2-40B4-BE49-F238E27FC236}">
                <a16:creationId xmlns:a16="http://schemas.microsoft.com/office/drawing/2014/main" id="{82289193-7BAC-A736-8547-C310F280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43" y="314324"/>
            <a:ext cx="2911476" cy="19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BA3612-B60D-813E-45D3-5170BFDBEED5}"/>
              </a:ext>
            </a:extLst>
          </p:cNvPr>
          <p:cNvSpPr txBox="1"/>
          <p:nvPr/>
        </p:nvSpPr>
        <p:spPr>
          <a:xfrm>
            <a:off x="10607283" y="102560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?</a:t>
            </a:r>
          </a:p>
        </p:txBody>
      </p:sp>
      <p:pic>
        <p:nvPicPr>
          <p:cNvPr id="1030" name="Picture 6" descr="EKEDALEN Extendable table, brown, Min. length: 47 1/4&quot; - IKEA">
            <a:extLst>
              <a:ext uri="{FF2B5EF4-FFF2-40B4-BE49-F238E27FC236}">
                <a16:creationId xmlns:a16="http://schemas.microsoft.com/office/drawing/2014/main" id="{B184C037-053A-8EA2-86AA-E4DEFCB12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43" y="2456107"/>
            <a:ext cx="2911476" cy="20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2E6411-4C09-7480-EE68-8FDD39FF1BD6}"/>
              </a:ext>
            </a:extLst>
          </p:cNvPr>
          <p:cNvSpPr txBox="1"/>
          <p:nvPr/>
        </p:nvSpPr>
        <p:spPr>
          <a:xfrm>
            <a:off x="10607283" y="323984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?</a:t>
            </a:r>
          </a:p>
        </p:txBody>
      </p:sp>
      <p:pic>
        <p:nvPicPr>
          <p:cNvPr id="1032" name="Picture 8" descr="Chiave Inglese 8 X 9Mm : Amazon.it: Fai da te">
            <a:extLst>
              <a:ext uri="{FF2B5EF4-FFF2-40B4-BE49-F238E27FC236}">
                <a16:creationId xmlns:a16="http://schemas.microsoft.com/office/drawing/2014/main" id="{FDB0E47B-DA6E-7BEF-F6D3-13BA5441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00" y="4653699"/>
            <a:ext cx="3239961" cy="18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B8AA02-CCEE-0A02-C6B5-161A890243C6}"/>
              </a:ext>
            </a:extLst>
          </p:cNvPr>
          <p:cNvSpPr txBox="1"/>
          <p:nvPr/>
        </p:nvSpPr>
        <p:spPr>
          <a:xfrm>
            <a:off x="10607283" y="519246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904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549DB-D721-1A14-8C6F-3A5CDD57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Uguaglianza </a:t>
            </a:r>
            <a:r>
              <a:rPr lang="it-IT" i="1" dirty="0"/>
              <a:t>vs</a:t>
            </a:r>
            <a:r>
              <a:rPr lang="it-IT" dirty="0"/>
              <a:t>. Somiglianza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C9599A-7488-E872-C543-385C7D58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5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'</a:t>
            </a:r>
            <a:r>
              <a:rPr lang="it-IT" dirty="0" err="1"/>
              <a:t>Q</a:t>
            </a:r>
            <a:r>
              <a:rPr lang="it-IT" dirty="0"/>
              <a:t>' sono le cd. "</a:t>
            </a:r>
            <a:r>
              <a:rPr lang="it-IT" i="1" dirty="0"/>
              <a:t>caratteristiche rilevanti</a:t>
            </a:r>
            <a:r>
              <a:rPr lang="it-IT" dirty="0"/>
              <a:t>": le qualità di P</a:t>
            </a:r>
            <a:r>
              <a:rPr lang="it-IT" baseline="-25000" dirty="0"/>
              <a:t>1</a:t>
            </a:r>
            <a:r>
              <a:rPr lang="it-IT" dirty="0"/>
              <a:t> e P</a:t>
            </a:r>
            <a:r>
              <a:rPr lang="it-IT" baseline="-25000" dirty="0"/>
              <a:t>2</a:t>
            </a:r>
            <a:r>
              <a:rPr lang="it-IT" dirty="0"/>
              <a:t> rispetto alle quali si valuta l'opportunità di formulare un giudizio di uguaglianza.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 P1 e P2 </a:t>
            </a:r>
            <a:r>
              <a:rPr lang="it-IT" u="sng" dirty="0"/>
              <a:t>condividono </a:t>
            </a:r>
            <a:r>
              <a:rPr lang="it-IT" b="1" u="sng" dirty="0"/>
              <a:t>tutte</a:t>
            </a:r>
            <a:r>
              <a:rPr lang="it-IT" u="sng" dirty="0"/>
              <a:t> le caratteristiche rilevanti </a:t>
            </a:r>
            <a:r>
              <a:rPr lang="it-IT" dirty="0"/>
              <a:t>(ma </a:t>
            </a:r>
            <a:r>
              <a:rPr lang="it-IT" b="1" u="sng" dirty="0"/>
              <a:t>non</a:t>
            </a:r>
            <a:r>
              <a:rPr lang="it-IT" dirty="0"/>
              <a:t> </a:t>
            </a:r>
            <a:r>
              <a:rPr lang="it-IT" i="1" dirty="0"/>
              <a:t>tutte</a:t>
            </a:r>
            <a:r>
              <a:rPr lang="it-IT" dirty="0"/>
              <a:t> le altre caratteristiche), allora P</a:t>
            </a:r>
            <a:r>
              <a:rPr lang="it-IT" baseline="-25000" dirty="0"/>
              <a:t>1</a:t>
            </a:r>
            <a:r>
              <a:rPr lang="it-IT" dirty="0"/>
              <a:t> e P</a:t>
            </a:r>
            <a:r>
              <a:rPr lang="it-IT" baseline="-25000" dirty="0"/>
              <a:t>2</a:t>
            </a:r>
            <a:r>
              <a:rPr lang="it-IT" dirty="0"/>
              <a:t> sono </a:t>
            </a:r>
            <a:r>
              <a:rPr lang="it-IT" b="1" dirty="0"/>
              <a:t>uguali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Se P</a:t>
            </a:r>
            <a:r>
              <a:rPr lang="it-IT" baseline="-25000" dirty="0"/>
              <a:t>1</a:t>
            </a:r>
            <a:r>
              <a:rPr lang="it-IT" dirty="0"/>
              <a:t> e P</a:t>
            </a:r>
            <a:r>
              <a:rPr lang="it-IT" baseline="-25000" dirty="0"/>
              <a:t>2</a:t>
            </a:r>
            <a:r>
              <a:rPr lang="it-IT" dirty="0"/>
              <a:t> </a:t>
            </a:r>
            <a:r>
              <a:rPr lang="it-IT" u="sng" dirty="0"/>
              <a:t>condividono solo </a:t>
            </a:r>
            <a:r>
              <a:rPr lang="it-IT" b="1" u="sng" dirty="0"/>
              <a:t>alcune</a:t>
            </a:r>
            <a:r>
              <a:rPr lang="it-IT" u="sng" dirty="0"/>
              <a:t> delle caratteristiche rilevanti</a:t>
            </a:r>
            <a:r>
              <a:rPr lang="it-IT" dirty="0"/>
              <a:t>, allora P</a:t>
            </a:r>
            <a:r>
              <a:rPr lang="it-IT" baseline="-25000" dirty="0"/>
              <a:t>1</a:t>
            </a:r>
            <a:r>
              <a:rPr lang="it-IT" dirty="0"/>
              <a:t> e P</a:t>
            </a:r>
            <a:r>
              <a:rPr lang="it-IT" baseline="-25000" dirty="0"/>
              <a:t>2</a:t>
            </a:r>
            <a:r>
              <a:rPr lang="it-IT" dirty="0"/>
              <a:t> sono </a:t>
            </a:r>
            <a:r>
              <a:rPr lang="it-IT" b="1" dirty="0"/>
              <a:t>simili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[</a:t>
            </a:r>
            <a:r>
              <a:rPr lang="it-IT" dirty="0">
                <a:highlight>
                  <a:srgbClr val="FFFF00"/>
                </a:highlight>
              </a:rPr>
              <a:t>Se P1 e P2 </a:t>
            </a:r>
            <a:r>
              <a:rPr lang="it-IT" u="sng" dirty="0">
                <a:highlight>
                  <a:srgbClr val="FFFF00"/>
                </a:highlight>
              </a:rPr>
              <a:t>condividono </a:t>
            </a:r>
            <a:r>
              <a:rPr lang="it-IT" b="1" u="sng" dirty="0">
                <a:highlight>
                  <a:srgbClr val="FFFF00"/>
                </a:highlight>
              </a:rPr>
              <a:t>tutte</a:t>
            </a:r>
            <a:r>
              <a:rPr lang="it-IT" u="sng" dirty="0">
                <a:highlight>
                  <a:srgbClr val="FFFF00"/>
                </a:highlight>
              </a:rPr>
              <a:t> le caratteristiche</a:t>
            </a:r>
            <a:r>
              <a:rPr lang="it-IT" dirty="0">
                <a:highlight>
                  <a:srgbClr val="FFFF00"/>
                </a:highlight>
              </a:rPr>
              <a:t>, allora P</a:t>
            </a:r>
            <a:r>
              <a:rPr lang="it-IT" baseline="-25000" dirty="0">
                <a:highlight>
                  <a:srgbClr val="FFFF00"/>
                </a:highlight>
              </a:rPr>
              <a:t>1</a:t>
            </a:r>
            <a:r>
              <a:rPr lang="it-IT" dirty="0">
                <a:highlight>
                  <a:srgbClr val="FFFF00"/>
                </a:highlight>
              </a:rPr>
              <a:t> e P</a:t>
            </a:r>
            <a:r>
              <a:rPr lang="it-IT" baseline="-25000" dirty="0">
                <a:highlight>
                  <a:srgbClr val="FFFF00"/>
                </a:highlight>
              </a:rPr>
              <a:t>2</a:t>
            </a:r>
            <a:r>
              <a:rPr lang="it-IT" dirty="0">
                <a:highlight>
                  <a:srgbClr val="FFFF00"/>
                </a:highlight>
              </a:rPr>
              <a:t> sono </a:t>
            </a:r>
            <a:r>
              <a:rPr lang="it-IT" b="1" dirty="0">
                <a:highlight>
                  <a:srgbClr val="FFFF00"/>
                </a:highlight>
              </a:rPr>
              <a:t>identici</a:t>
            </a:r>
            <a:r>
              <a:rPr lang="it-IT" dirty="0">
                <a:highlight>
                  <a:srgbClr val="FFFF00"/>
                </a:highlight>
              </a:rPr>
              <a:t>.</a:t>
            </a:r>
            <a:r>
              <a:rPr lang="it-IT" dirty="0"/>
              <a:t>]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Esempio</a:t>
            </a:r>
            <a:r>
              <a:rPr lang="it-IT" dirty="0"/>
              <a:t>: Tizio è nato il 23 agosto 1989; Caio è nato il 3 maggio 1989. Sono di età </a:t>
            </a:r>
            <a:r>
              <a:rPr lang="it-IT" b="1" dirty="0"/>
              <a:t>uguale</a:t>
            </a:r>
            <a:r>
              <a:rPr lang="it-IT" dirty="0"/>
              <a:t>? Dipende da quali caratteristiche rilevanti assumo come standard: se soltanto gli anni, allora sì (diremmo: sono coetanei). Se invece considero anche i giorni e i mesi, allora sono di età </a:t>
            </a:r>
            <a:r>
              <a:rPr lang="it-IT" b="1" dirty="0"/>
              <a:t>simile</a:t>
            </a:r>
            <a:r>
              <a:rPr lang="it-IT" dirty="0"/>
              <a:t> (diremmo "vicina", sono "quasi coetanei").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9291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1239</Words>
  <Application>Microsoft Macintosh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di Office</vt:lpstr>
      <vt:lpstr>"Uguaglianza": concetti fondamentali</vt:lpstr>
      <vt:lpstr>Programma del corso</vt:lpstr>
      <vt:lpstr>Programma del corso </vt:lpstr>
      <vt:lpstr>Calendario</vt:lpstr>
      <vt:lpstr>Uguaglianza: una definizione</vt:lpstr>
      <vt:lpstr>Uguaglianza vs. Identità</vt:lpstr>
      <vt:lpstr>Il triangolo dell'uguaglianza</vt:lpstr>
      <vt:lpstr>Presentazione standard di PowerPoint</vt:lpstr>
      <vt:lpstr>Uguaglianza vs. Somiglianza</vt:lpstr>
      <vt:lpstr>Sintesi</vt:lpstr>
      <vt:lpstr>Uguaglianza: prescrittiva e descrittiva</vt:lpstr>
      <vt:lpstr>Uguaglianza giuridica </vt:lpstr>
      <vt:lpstr>Esempio</vt:lpstr>
      <vt:lpstr>Uguaglianza "vuota"?</vt:lpstr>
      <vt:lpstr>Hans Kelsen, Che cos'è la giustizia?</vt:lpstr>
      <vt:lpstr>Sameness</vt:lpstr>
      <vt:lpstr>Presentazione standard di PowerPoint</vt:lpstr>
      <vt:lpstr>Il caso Millirpum (Australia, 1971)</vt:lpstr>
      <vt:lpstr>Yolngu</vt:lpstr>
      <vt:lpstr>Presentazione standard di PowerPoint</vt:lpstr>
      <vt:lpstr>Yirkkala bark petition(s) (1963)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Uguaglianza: concetto e principio</dc:title>
  <dc:creator>Anonimo</dc:creator>
  <cp:lastModifiedBy>Anonimo</cp:lastModifiedBy>
  <cp:revision>30</cp:revision>
  <dcterms:created xsi:type="dcterms:W3CDTF">2023-02-08T17:32:35Z</dcterms:created>
  <dcterms:modified xsi:type="dcterms:W3CDTF">2023-02-15T11:30:28Z</dcterms:modified>
</cp:coreProperties>
</file>