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5" r:id="rId3"/>
    <p:sldId id="258" r:id="rId4"/>
    <p:sldId id="259" r:id="rId5"/>
    <p:sldId id="260" r:id="rId6"/>
    <p:sldId id="261" r:id="rId7"/>
    <p:sldId id="266" r:id="rId8"/>
    <p:sldId id="267" r:id="rId9"/>
    <p:sldId id="262" r:id="rId10"/>
    <p:sldId id="263" r:id="rId11"/>
    <p:sldId id="264" r:id="rId12"/>
    <p:sldId id="268" r:id="rId13"/>
    <p:sldId id="269" r:id="rId14"/>
    <p:sldId id="270" r:id="rId15"/>
    <p:sldId id="271" r:id="rId16"/>
    <p:sldId id="272"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2"/>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608220-BF34-D5EB-359B-2DCEE59E5D6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30900EF-066E-8287-004A-5A6062040D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404BD02-B361-9116-CBF9-69300FB44F4C}"/>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24C8447F-B766-5F2B-86FA-6C52F393D5D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3C4300C-847A-F936-0284-368D97DA1F5C}"/>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161934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770AE7-6BE7-9CDC-56FD-A5494C131CF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C9E9E51-39CA-2F40-4553-0A956A84187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4B14E1B-ADBA-FF26-F0D8-56EB15CFDCC2}"/>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B66363F9-8FB4-5BC0-EAD8-A4508BDB6B6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DDE7DBB-29F4-041E-D9F3-2ED607303691}"/>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403947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9296C81-D0CB-46BF-6C66-9B83775AFE8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FA09372-1C9E-CE60-FE63-4F0F56F8201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C0E7128-86E5-394E-9DF2-B0C490867856}"/>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8FF0B96A-EC20-6932-BEC8-5594A04647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02B0D8B-2F6A-A836-D230-25A5E499EE9E}"/>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2568995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ABDA47-6B0E-2FEE-8A15-D5AA2B4CEFD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336CF74-315C-8CAC-DCC8-615EE9B41A7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A99139-919E-3CB6-7370-CB3C520477B2}"/>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56558AC1-2DAC-D971-DDD7-C88F21AD214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31F374A-3EE5-03DA-094B-AD3881A1EFB9}"/>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1327235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995729-289A-3918-5012-9E80B96DB1A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4673167-A55C-D9BD-04A1-48FF7A5F49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22A44E6-6CF9-34A0-979C-268CA3F14843}"/>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808F1E3F-E38D-3EFF-F74B-4759A9575E9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83B9485-A539-6EF9-1FBD-F131ADC42597}"/>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3042720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B89CA6-6D8E-0143-999D-DC3574D0EB7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D815639-23C2-2BD1-30B0-41B92017836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CEA406B-477A-CF86-F48D-29CE224F97A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59C0088-CBA1-4222-E20C-616DD52BDB05}"/>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6" name="Segnaposto piè di pagina 5">
            <a:extLst>
              <a:ext uri="{FF2B5EF4-FFF2-40B4-BE49-F238E27FC236}">
                <a16:creationId xmlns:a16="http://schemas.microsoft.com/office/drawing/2014/main" id="{DEECB83A-8D86-A6A8-13C7-D14DB7B1634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1A7189A-447A-98D4-FBAC-51DBF23DC75C}"/>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17274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0DA777-FB9D-E0E8-6128-516ED84EAB6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FA49DA3-566E-80AC-727C-3521BB730D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6DA40BE2-2956-22F3-E42C-B6F2647CBA5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A3969BC-7164-D7BF-BC5D-0F151C9B53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63D415A-96A9-E56C-F67A-20E467C5B52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2408C4C-89AE-515F-C1C3-0376268DA3EE}"/>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8" name="Segnaposto piè di pagina 7">
            <a:extLst>
              <a:ext uri="{FF2B5EF4-FFF2-40B4-BE49-F238E27FC236}">
                <a16:creationId xmlns:a16="http://schemas.microsoft.com/office/drawing/2014/main" id="{31558787-E048-3224-6CA9-5B152EED2E7B}"/>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E4962A7-8EEB-BFF9-8E21-93B08F8714DA}"/>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3294236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1E89E8-0DD8-F022-474F-E42FD62EDA9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0B1051E-F059-9313-B971-F55601570C5A}"/>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4" name="Segnaposto piè di pagina 3">
            <a:extLst>
              <a:ext uri="{FF2B5EF4-FFF2-40B4-BE49-F238E27FC236}">
                <a16:creationId xmlns:a16="http://schemas.microsoft.com/office/drawing/2014/main" id="{3493915F-70AD-4799-CBC1-218F1225270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4429D91-20A1-D28F-0022-2208869A95D9}"/>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139348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C5E550C-B3A0-32A0-206D-DDA6F140E9E9}"/>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3" name="Segnaposto piè di pagina 2">
            <a:extLst>
              <a:ext uri="{FF2B5EF4-FFF2-40B4-BE49-F238E27FC236}">
                <a16:creationId xmlns:a16="http://schemas.microsoft.com/office/drawing/2014/main" id="{F6709F99-065B-3C93-FB87-5BA8E09A77D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194005B-A9B3-1A5E-007D-9F1D1E205EC3}"/>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3400198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9E35E4-9508-CBDC-3C7E-330563CB0FA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FC97565-C6D0-F99A-B10F-F6746311A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62647A8-0AED-4E3E-779A-41418F0096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8511EC7-0167-C0F7-1548-5DF8EACB688C}"/>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6" name="Segnaposto piè di pagina 5">
            <a:extLst>
              <a:ext uri="{FF2B5EF4-FFF2-40B4-BE49-F238E27FC236}">
                <a16:creationId xmlns:a16="http://schemas.microsoft.com/office/drawing/2014/main" id="{36C2153D-467C-470E-F17D-E0E2B0833BA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ACF3A34-AA3A-162A-49E2-6DD54D10E826}"/>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3612592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6DD45B-8B9A-ACDF-02C4-B3084A7816A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BA53E0F-D90D-A962-F24A-3E2C12CE75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BECCEC0-543B-ECCF-3FD4-A33E864869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529921F-8532-DAC8-E627-EDC9FD4DB0C0}"/>
              </a:ext>
            </a:extLst>
          </p:cNvPr>
          <p:cNvSpPr>
            <a:spLocks noGrp="1"/>
          </p:cNvSpPr>
          <p:nvPr>
            <p:ph type="dt" sz="half" idx="10"/>
          </p:nvPr>
        </p:nvSpPr>
        <p:spPr/>
        <p:txBody>
          <a:bodyPr/>
          <a:lstStyle/>
          <a:p>
            <a:fld id="{3F58F7FE-F9B1-394A-9CF6-8CAF6F3AF15D}" type="datetimeFigureOut">
              <a:rPr lang="it-IT" smtClean="0"/>
              <a:t>14/03/23</a:t>
            </a:fld>
            <a:endParaRPr lang="it-IT"/>
          </a:p>
        </p:txBody>
      </p:sp>
      <p:sp>
        <p:nvSpPr>
          <p:cNvPr id="6" name="Segnaposto piè di pagina 5">
            <a:extLst>
              <a:ext uri="{FF2B5EF4-FFF2-40B4-BE49-F238E27FC236}">
                <a16:creationId xmlns:a16="http://schemas.microsoft.com/office/drawing/2014/main" id="{1BAE7BCD-00FF-6525-FA6E-B30F87F990E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046E61C-40C6-A41F-B7B8-E7A1C5D66228}"/>
              </a:ext>
            </a:extLst>
          </p:cNvPr>
          <p:cNvSpPr>
            <a:spLocks noGrp="1"/>
          </p:cNvSpPr>
          <p:nvPr>
            <p:ph type="sldNum" sz="quarter" idx="12"/>
          </p:nvPr>
        </p:nvSpPr>
        <p:spPr/>
        <p:txBody>
          <a:bodyPr/>
          <a:lstStyle/>
          <a:p>
            <a:fld id="{40EAA4F3-AD48-9348-977F-4F46478D5866}" type="slidenum">
              <a:rPr lang="it-IT" smtClean="0"/>
              <a:t>‹N›</a:t>
            </a:fld>
            <a:endParaRPr lang="it-IT"/>
          </a:p>
        </p:txBody>
      </p:sp>
    </p:spTree>
    <p:extLst>
      <p:ext uri="{BB962C8B-B14F-4D97-AF65-F5344CB8AC3E}">
        <p14:creationId xmlns:p14="http://schemas.microsoft.com/office/powerpoint/2010/main" val="1677490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D288774-EFCD-AC8C-72B1-7AA8400FCA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6793394-A0ED-36CE-5535-23526ABC24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7C79E34-5A06-589A-F1E3-CDACE89D97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58F7FE-F9B1-394A-9CF6-8CAF6F3AF15D}" type="datetimeFigureOut">
              <a:rPr lang="it-IT" smtClean="0"/>
              <a:t>14/03/23</a:t>
            </a:fld>
            <a:endParaRPr lang="it-IT"/>
          </a:p>
        </p:txBody>
      </p:sp>
      <p:sp>
        <p:nvSpPr>
          <p:cNvPr id="5" name="Segnaposto piè di pagina 4">
            <a:extLst>
              <a:ext uri="{FF2B5EF4-FFF2-40B4-BE49-F238E27FC236}">
                <a16:creationId xmlns:a16="http://schemas.microsoft.com/office/drawing/2014/main" id="{CBC42ADF-11AC-C417-C11F-C530CB17B9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27399D5-C47E-0DE2-CC8B-00485C1104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EAA4F3-AD48-9348-977F-4F46478D5866}" type="slidenum">
              <a:rPr lang="it-IT" smtClean="0"/>
              <a:t>‹N›</a:t>
            </a:fld>
            <a:endParaRPr lang="it-IT"/>
          </a:p>
        </p:txBody>
      </p:sp>
    </p:spTree>
    <p:extLst>
      <p:ext uri="{BB962C8B-B14F-4D97-AF65-F5344CB8AC3E}">
        <p14:creationId xmlns:p14="http://schemas.microsoft.com/office/powerpoint/2010/main" val="3253220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6AA2A6-3C17-7270-F584-E565B7AFB1FC}"/>
              </a:ext>
            </a:extLst>
          </p:cNvPr>
          <p:cNvSpPr>
            <a:spLocks noGrp="1"/>
          </p:cNvSpPr>
          <p:nvPr>
            <p:ph type="ctrTitle"/>
          </p:nvPr>
        </p:nvSpPr>
        <p:spPr/>
        <p:txBody>
          <a:bodyPr>
            <a:normAutofit/>
          </a:bodyPr>
          <a:lstStyle/>
          <a:p>
            <a:r>
              <a:rPr lang="it-IT" sz="6200" dirty="0"/>
              <a:t>Disgusto </a:t>
            </a:r>
            <a:br>
              <a:rPr lang="it-IT" sz="6200" dirty="0"/>
            </a:br>
            <a:r>
              <a:rPr lang="it-IT" sz="6200" dirty="0"/>
              <a:t>e discriminazione (2)</a:t>
            </a:r>
          </a:p>
        </p:txBody>
      </p:sp>
      <p:sp>
        <p:nvSpPr>
          <p:cNvPr id="3" name="Sottotitolo 2">
            <a:extLst>
              <a:ext uri="{FF2B5EF4-FFF2-40B4-BE49-F238E27FC236}">
                <a16:creationId xmlns:a16="http://schemas.microsoft.com/office/drawing/2014/main" id="{C2E8DC97-490C-D690-89D8-BCC937FC87C7}"/>
              </a:ext>
            </a:extLst>
          </p:cNvPr>
          <p:cNvSpPr>
            <a:spLocks noGrp="1"/>
          </p:cNvSpPr>
          <p:nvPr>
            <p:ph type="subTitle" idx="1"/>
          </p:nvPr>
        </p:nvSpPr>
        <p:spPr>
          <a:xfrm>
            <a:off x="1524000" y="3602038"/>
            <a:ext cx="9144000" cy="2387600"/>
          </a:xfrm>
        </p:spPr>
        <p:txBody>
          <a:bodyPr/>
          <a:lstStyle/>
          <a:p>
            <a:r>
              <a:rPr lang="it-IT" b="1" dirty="0"/>
              <a:t>Teorie e politiche dell'uguaglianza</a:t>
            </a:r>
          </a:p>
          <a:p>
            <a:r>
              <a:rPr lang="it-IT" u="sng" dirty="0"/>
              <a:t>Lezione 10 – 16 marzo 2023</a:t>
            </a:r>
          </a:p>
          <a:p>
            <a:endParaRPr lang="it-IT" dirty="0"/>
          </a:p>
          <a:p>
            <a:r>
              <a:rPr lang="it-IT" sz="2800" u="sng" dirty="0" err="1"/>
              <a:t>riccardo.mazzola@unimc.it</a:t>
            </a:r>
            <a:endParaRPr lang="it-IT" sz="2800" u="sng" dirty="0"/>
          </a:p>
        </p:txBody>
      </p:sp>
    </p:spTree>
    <p:extLst>
      <p:ext uri="{BB962C8B-B14F-4D97-AF65-F5344CB8AC3E}">
        <p14:creationId xmlns:p14="http://schemas.microsoft.com/office/powerpoint/2010/main" val="396226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E5F084-E981-8D7A-564F-CA20CBA31AAF}"/>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744421F5-0C37-6F10-F20D-A0498E7866E3}"/>
              </a:ext>
            </a:extLst>
          </p:cNvPr>
          <p:cNvSpPr>
            <a:spLocks noGrp="1"/>
          </p:cNvSpPr>
          <p:nvPr>
            <p:ph idx="1"/>
          </p:nvPr>
        </p:nvSpPr>
        <p:spPr/>
        <p:txBody>
          <a:bodyPr>
            <a:normAutofit fontScale="92500" lnSpcReduction="10000"/>
          </a:bodyPr>
          <a:lstStyle/>
          <a:p>
            <a:pPr marL="0" indent="0">
              <a:buNone/>
            </a:pPr>
            <a:r>
              <a:rPr lang="it-IT" dirty="0">
                <a:effectLst/>
              </a:rPr>
              <a:t>"La strategia dello Stato era quella di concentrarsi incessantemente sulla condotta omosessuale piuttosto che sulla nozione più ampia di pratiche sessuali proibite. Quando il caso fu discusso davanti alla Corte Suprema, il procuratore generale della Georgia, Bowers, fece riferimento all'omosessualità durante tutta la sua arringa, e nel suo rapporto affermò che «la sodomia omosessuale conduce ad altre pratiche deviate come il sadomasochismo, le orge di gruppo o il travestitismo, per menzionarne solo alcune» </a:t>
            </a:r>
            <a:r>
              <a:rPr lang="it-IT" b="1" dirty="0">
                <a:effectLst/>
              </a:rPr>
              <a:t>[contaminazione]</a:t>
            </a:r>
            <a:r>
              <a:rPr lang="it-IT" dirty="0">
                <a:effectLst/>
              </a:rPr>
              <a:t> (</a:t>
            </a:r>
            <a:r>
              <a:rPr lang="it-IT" dirty="0" err="1">
                <a:effectLst/>
              </a:rPr>
              <a:t>Hardwick</a:t>
            </a:r>
            <a:r>
              <a:rPr lang="it-IT" dirty="0">
                <a:effectLst/>
              </a:rPr>
              <a:t> non era mai stato associato ad alcuna di queste pratiche). Bowers menzionò ripetutamente le saune gay e suggerì un legame tra la legge </a:t>
            </a:r>
            <a:r>
              <a:rPr lang="it-IT" dirty="0" err="1">
                <a:effectLst/>
              </a:rPr>
              <a:t>antisodomia</a:t>
            </a:r>
            <a:r>
              <a:rPr lang="it-IT" dirty="0">
                <a:effectLst/>
              </a:rPr>
              <a:t> e l'interesse dallo Stato nella salute pubblica. Anche se le affermazioni più scandalose di Paul Cameron non furono ricordate esplicitamente, la strategia generale seguita dello Stato era quella basata sul disgusto e la paura che lui aveva elaborato."</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1213884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843212-BA71-BB0E-73DA-FF42B150F454}"/>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A8E74C48-4157-A7CB-4EC1-BDE25B1CBB67}"/>
              </a:ext>
            </a:extLst>
          </p:cNvPr>
          <p:cNvSpPr>
            <a:spLocks noGrp="1"/>
          </p:cNvSpPr>
          <p:nvPr>
            <p:ph idx="1"/>
          </p:nvPr>
        </p:nvSpPr>
        <p:spPr/>
        <p:txBody>
          <a:bodyPr>
            <a:normAutofit/>
          </a:bodyPr>
          <a:lstStyle/>
          <a:p>
            <a:pPr marL="0" indent="0">
              <a:buNone/>
            </a:pPr>
            <a:r>
              <a:rPr lang="it-IT" dirty="0">
                <a:effectLst/>
              </a:rPr>
              <a:t>"La capacità di prendere decisioni concernenti la propria sessualità era stata ritenuta un diritto individuale fondamentale [...]. Ciò che [</a:t>
            </a:r>
            <a:r>
              <a:rPr lang="it-IT" dirty="0" err="1">
                <a:effectLst/>
              </a:rPr>
              <a:t>Hardwick</a:t>
            </a:r>
            <a:r>
              <a:rPr lang="it-IT" dirty="0">
                <a:effectLst/>
              </a:rPr>
              <a:t>] stava facendo nella propria camera da letto era esattamente quello che milioni di eterosessuali, coniugati o meno, stavano facendo legalmente in tutta l'America. Com'è possibile che qualcuno concluda in buona fede che non esisteva «alcuna somiglianza» tra i diritti invocati in questo caso e quelli riconosciuti in altri? Qui dobbiamo pensare nuovamente alla politica del disgusto: al modo in cui gli omosessuali erano regolarmente descritti come non pienamente umani, qualcosa di simile allo scarafaggio che avanza lentamente sul pavimento della vostra cucina."</a:t>
            </a:r>
          </a:p>
          <a:p>
            <a:pPr marL="0" indent="0">
              <a:buNone/>
            </a:pPr>
            <a:endParaRPr lang="it-IT" dirty="0"/>
          </a:p>
        </p:txBody>
      </p:sp>
    </p:spTree>
    <p:extLst>
      <p:ext uri="{BB962C8B-B14F-4D97-AF65-F5344CB8AC3E}">
        <p14:creationId xmlns:p14="http://schemas.microsoft.com/office/powerpoint/2010/main" val="3350904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F6013E-A12A-AEC3-3D55-8EAB7750A42D}"/>
              </a:ext>
            </a:extLst>
          </p:cNvPr>
          <p:cNvSpPr>
            <a:spLocks noGrp="1"/>
          </p:cNvSpPr>
          <p:nvPr>
            <p:ph type="title"/>
          </p:nvPr>
        </p:nvSpPr>
        <p:spPr/>
        <p:txBody>
          <a:bodyPr/>
          <a:lstStyle/>
          <a:p>
            <a:r>
              <a:rPr lang="it-IT" dirty="0"/>
              <a:t>Turbativa "pubblica"</a:t>
            </a:r>
          </a:p>
        </p:txBody>
      </p:sp>
      <p:sp>
        <p:nvSpPr>
          <p:cNvPr id="3" name="Segnaposto contenuto 2">
            <a:extLst>
              <a:ext uri="{FF2B5EF4-FFF2-40B4-BE49-F238E27FC236}">
                <a16:creationId xmlns:a16="http://schemas.microsoft.com/office/drawing/2014/main" id="{88E49531-75E9-9A59-83B2-894C02A5FC20}"/>
              </a:ext>
            </a:extLst>
          </p:cNvPr>
          <p:cNvSpPr>
            <a:spLocks noGrp="1"/>
          </p:cNvSpPr>
          <p:nvPr>
            <p:ph idx="1"/>
          </p:nvPr>
        </p:nvSpPr>
        <p:spPr/>
        <p:txBody>
          <a:bodyPr>
            <a:normAutofit fontScale="92500" lnSpcReduction="20000"/>
          </a:bodyPr>
          <a:lstStyle/>
          <a:p>
            <a:pPr marL="0" indent="0">
              <a:buNone/>
            </a:pPr>
            <a:r>
              <a:rPr lang="it-IT" dirty="0">
                <a:effectLst/>
              </a:rPr>
              <a:t>"La legge riconosce anche una categoria di turbativa pubblica, che costituisce fondamentalmente l'estensione della nozione di turbativa privata ai casi nei quali l'impatto si estenda al pubblico in generale. Ciò che è problematico rispetto ad attività sessuali in pubblico è che esse hanno luogo in presenza di persone che non hanno acconsentito ad assistervi. Risiede qui il loro collegamento con la categoria tradizionale di turbativa: esiste un'ingerenza. Immaginiamo che le pratiche sessuali abbiano luogo, invece, in un club riservato ai soli membri. Molti di questi club, per altri motivi di organizzazione imprenditoriale, sono designati come «esercizi pubblici». Qui, tuttavia, «pubblico» significa qualcosa di diverso: qualcosa che non è sufficiente a rendere gli atti sessuali una turbativa nel senso classico - poiché non è presente un'imposizione diretta a spettatori involontari. Poiché questa è assente, lo è anche il nostro terzo elemento: il disgusto non può riguardare oggetti primari laddove le parti non consenzienti non sperimentino in modo diretto quanto sta accadendo." [3 e non 2]</a:t>
            </a:r>
          </a:p>
          <a:p>
            <a:pPr marL="0" indent="0">
              <a:buNone/>
            </a:pPr>
            <a:endParaRPr lang="it-IT" dirty="0"/>
          </a:p>
        </p:txBody>
      </p:sp>
    </p:spTree>
    <p:extLst>
      <p:ext uri="{BB962C8B-B14F-4D97-AF65-F5344CB8AC3E}">
        <p14:creationId xmlns:p14="http://schemas.microsoft.com/office/powerpoint/2010/main" val="1621564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4FD2C3-AFB0-A2CE-5E58-171797C9F85A}"/>
              </a:ext>
            </a:extLst>
          </p:cNvPr>
          <p:cNvSpPr>
            <a:spLocks noGrp="1"/>
          </p:cNvSpPr>
          <p:nvPr>
            <p:ph type="title"/>
          </p:nvPr>
        </p:nvSpPr>
        <p:spPr/>
        <p:txBody>
          <a:bodyPr/>
          <a:lstStyle/>
          <a:p>
            <a:r>
              <a:rPr lang="it-IT" dirty="0"/>
              <a:t>Turbativa "morale" (</a:t>
            </a:r>
            <a:r>
              <a:rPr lang="it-IT" i="1" dirty="0"/>
              <a:t>sex club</a:t>
            </a:r>
            <a:r>
              <a:rPr lang="it-IT" dirty="0"/>
              <a:t>)</a:t>
            </a:r>
          </a:p>
        </p:txBody>
      </p:sp>
      <p:sp>
        <p:nvSpPr>
          <p:cNvPr id="3" name="Segnaposto contenuto 2">
            <a:extLst>
              <a:ext uri="{FF2B5EF4-FFF2-40B4-BE49-F238E27FC236}">
                <a16:creationId xmlns:a16="http://schemas.microsoft.com/office/drawing/2014/main" id="{65FB16EE-AF88-92DE-DF65-67D94CD0F501}"/>
              </a:ext>
            </a:extLst>
          </p:cNvPr>
          <p:cNvSpPr>
            <a:spLocks noGrp="1"/>
          </p:cNvSpPr>
          <p:nvPr>
            <p:ph idx="1"/>
          </p:nvPr>
        </p:nvSpPr>
        <p:spPr/>
        <p:txBody>
          <a:bodyPr>
            <a:normAutofit fontScale="85000" lnSpcReduction="20000"/>
          </a:bodyPr>
          <a:lstStyle/>
          <a:p>
            <a:pPr marL="0" indent="0">
              <a:buNone/>
            </a:pPr>
            <a:r>
              <a:rPr lang="it-IT" dirty="0"/>
              <a:t>3 idee: </a:t>
            </a:r>
          </a:p>
          <a:p>
            <a:pPr marL="0" indent="0">
              <a:buNone/>
            </a:pPr>
            <a:endParaRPr lang="it-IT" dirty="0"/>
          </a:p>
          <a:p>
            <a:pPr marL="0" indent="0">
              <a:buNone/>
            </a:pPr>
            <a:r>
              <a:rPr lang="it-IT" dirty="0"/>
              <a:t>1) comportamento che ci disgusta quando lo immaginiamo (Devlin) (mancano causazione, imposizione e ogg. primari);</a:t>
            </a:r>
          </a:p>
          <a:p>
            <a:pPr marL="0" indent="0">
              <a:buNone/>
            </a:pPr>
            <a:endParaRPr lang="it-IT" dirty="0"/>
          </a:p>
          <a:p>
            <a:pPr marL="0" indent="0">
              <a:buNone/>
            </a:pPr>
            <a:r>
              <a:rPr lang="it-IT" dirty="0"/>
              <a:t>2) "</a:t>
            </a:r>
            <a:r>
              <a:rPr lang="it-IT" dirty="0">
                <a:effectLst/>
              </a:rPr>
              <a:t>il fatto che la presenza di un business del sesso in quell'area indurrebbe la gente a voler frequentare quel locale; la sua presenza diffonderebbe quindi un tipo di comportamento volontario che molte persone non approvano" (difficili evidenze empiriche; mancano comunque causazione e imposizione);</a:t>
            </a:r>
          </a:p>
          <a:p>
            <a:pPr marL="0" indent="0">
              <a:buNone/>
            </a:pPr>
            <a:endParaRPr lang="it-IT" dirty="0"/>
          </a:p>
          <a:p>
            <a:pPr marL="0" indent="0">
              <a:buNone/>
            </a:pPr>
            <a:r>
              <a:rPr lang="it-IT" dirty="0">
                <a:effectLst/>
              </a:rPr>
              <a:t>3) "i business del sesso fungerebbero da polo d'attrazione per diverse attività indesiderate o illecite" (es. stupri o aggressioni sessuali; anche qui scarse evidenze).</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1982166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EB797B-119A-94EE-9B96-C2601D5F40E5}"/>
              </a:ext>
            </a:extLst>
          </p:cNvPr>
          <p:cNvSpPr>
            <a:spLocks noGrp="1"/>
          </p:cNvSpPr>
          <p:nvPr>
            <p:ph type="title"/>
          </p:nvPr>
        </p:nvSpPr>
        <p:spPr/>
        <p:txBody>
          <a:bodyPr/>
          <a:lstStyle/>
          <a:p>
            <a:r>
              <a:rPr lang="it-IT" dirty="0"/>
              <a:t>Il caso dell'Indiana</a:t>
            </a:r>
          </a:p>
        </p:txBody>
      </p:sp>
      <p:sp>
        <p:nvSpPr>
          <p:cNvPr id="3" name="Segnaposto contenuto 2">
            <a:extLst>
              <a:ext uri="{FF2B5EF4-FFF2-40B4-BE49-F238E27FC236}">
                <a16:creationId xmlns:a16="http://schemas.microsoft.com/office/drawing/2014/main" id="{F06C1AA0-D487-6811-4B55-64F6CB61EBA6}"/>
              </a:ext>
            </a:extLst>
          </p:cNvPr>
          <p:cNvSpPr>
            <a:spLocks noGrp="1"/>
          </p:cNvSpPr>
          <p:nvPr>
            <p:ph idx="1"/>
          </p:nvPr>
        </p:nvSpPr>
        <p:spPr/>
        <p:txBody>
          <a:bodyPr>
            <a:normAutofit/>
          </a:bodyPr>
          <a:lstStyle/>
          <a:p>
            <a:pPr marL="0" indent="0">
              <a:buNone/>
            </a:pPr>
            <a:r>
              <a:rPr lang="it-IT" dirty="0">
                <a:effectLst/>
              </a:rPr>
              <a:t>"Lo stato dell'Indiana, tuttavia, promulgò un'ordinanza contro l'«oscenità pubblica» che bandiva la nudità in «luogo pubblico» (un concetto che l'ordinanza non definiva). Essa definiva la nudità come «l'esibizione dei genitali umani maschili o femminili, dell'area pubica, o delle natiche con una copertura meno che opaca, l'esibizione dei seni femminili con una copertura meno che interamente opaca di qualsiasi parte del capezzolo, o l'esibizione dei genitali maschili coperti in uno stato di discernibile erezione». Le ricorrenti, Darlene Miller, Gayle Sutro e Carla Johnson, lavoravano come ballerine che si esibivano nude. L'Indiana ammise che la loro danza non era oscena."</a:t>
            </a:r>
          </a:p>
          <a:p>
            <a:pPr marL="0" indent="0">
              <a:buNone/>
            </a:pPr>
            <a:endParaRPr lang="it-IT" dirty="0"/>
          </a:p>
        </p:txBody>
      </p:sp>
    </p:spTree>
    <p:extLst>
      <p:ext uri="{BB962C8B-B14F-4D97-AF65-F5344CB8AC3E}">
        <p14:creationId xmlns:p14="http://schemas.microsoft.com/office/powerpoint/2010/main" val="3515401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C3D4DE-56BB-10D8-1338-BDB1F369D612}"/>
              </a:ext>
            </a:extLst>
          </p:cNvPr>
          <p:cNvSpPr>
            <a:spLocks noGrp="1"/>
          </p:cNvSpPr>
          <p:nvPr>
            <p:ph type="title"/>
          </p:nvPr>
        </p:nvSpPr>
        <p:spPr/>
        <p:txBody>
          <a:bodyPr/>
          <a:lstStyle/>
          <a:p>
            <a:r>
              <a:rPr lang="it-IT" dirty="0"/>
              <a:t>Corte d'appello</a:t>
            </a:r>
          </a:p>
        </p:txBody>
      </p:sp>
      <p:pic>
        <p:nvPicPr>
          <p:cNvPr id="1026" name="Picture 2" descr="Richard A. Posner | University of Chicago Law School">
            <a:extLst>
              <a:ext uri="{FF2B5EF4-FFF2-40B4-BE49-F238E27FC236}">
                <a16:creationId xmlns:a16="http://schemas.microsoft.com/office/drawing/2014/main" id="{A06FD126-D030-2CC9-B3B6-38AFD42966C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33616" y="1806467"/>
            <a:ext cx="2621520" cy="3670128"/>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E0436DD0-42DB-E74A-B84C-CA4C8FD12394}"/>
              </a:ext>
            </a:extLst>
          </p:cNvPr>
          <p:cNvSpPr txBox="1"/>
          <p:nvPr/>
        </p:nvSpPr>
        <p:spPr>
          <a:xfrm>
            <a:off x="1750601" y="5592374"/>
            <a:ext cx="1587550" cy="369332"/>
          </a:xfrm>
          <a:prstGeom prst="rect">
            <a:avLst/>
          </a:prstGeom>
          <a:noFill/>
        </p:spPr>
        <p:txBody>
          <a:bodyPr wrap="none" rtlCol="0">
            <a:spAutoFit/>
          </a:bodyPr>
          <a:lstStyle/>
          <a:p>
            <a:r>
              <a:rPr lang="it-IT" dirty="0"/>
              <a:t>Richard Posner</a:t>
            </a:r>
          </a:p>
        </p:txBody>
      </p:sp>
      <p:sp>
        <p:nvSpPr>
          <p:cNvPr id="6" name="CasellaDiTesto 5">
            <a:extLst>
              <a:ext uri="{FF2B5EF4-FFF2-40B4-BE49-F238E27FC236}">
                <a16:creationId xmlns:a16="http://schemas.microsoft.com/office/drawing/2014/main" id="{29DBC208-9462-4765-8BC2-D90CFEC61F75}"/>
              </a:ext>
            </a:extLst>
          </p:cNvPr>
          <p:cNvSpPr txBox="1"/>
          <p:nvPr/>
        </p:nvSpPr>
        <p:spPr>
          <a:xfrm>
            <a:off x="4702435" y="1349267"/>
            <a:ext cx="7268861" cy="5632311"/>
          </a:xfrm>
          <a:prstGeom prst="rect">
            <a:avLst/>
          </a:prstGeom>
          <a:noFill/>
        </p:spPr>
        <p:txBody>
          <a:bodyPr wrap="square">
            <a:spAutoFit/>
          </a:bodyPr>
          <a:lstStyle/>
          <a:p>
            <a:r>
              <a:rPr lang="it-IT" dirty="0">
                <a:effectLst/>
              </a:rPr>
              <a:t>"Il parere più significativo fu la lunga opinione concordante da parte del giudice Richard Posner</a:t>
            </a:r>
            <a:r>
              <a:rPr lang="it-IT" dirty="0"/>
              <a:t> [...]</a:t>
            </a:r>
            <a:r>
              <a:rPr lang="it-IT" dirty="0">
                <a:effectLst/>
              </a:rPr>
              <a:t> analizzò seriamente la storia della questione, chiedendosi in cosa consista il ballo con nudo all'interno della tradizione occidentale della danza, quale ruolo eserciti la nudità nel ballo e quale messaggio essa comunichi. Il giudice afferma che la danza è espressiva: contiene</a:t>
            </a:r>
            <a:r>
              <a:rPr lang="it-IT" dirty="0"/>
              <a:t> </a:t>
            </a:r>
            <a:r>
              <a:rPr lang="it-IT" dirty="0">
                <a:effectLst/>
              </a:rPr>
              <a:t>un messaggio che ha a che fare con il valore dell'eroticità. «Che si abbia gusto o disgusto per la danza erotica in generale o le danze di striptease in particolare, affermare - come ha fatto il giudice distrettuale in questo caso - che un ballo di striptease non costituisce un'"attività espressiva" ma una "semplice condotta", è un attacco indifendibile alla libertà artistica». Nel comunicare il messaggio erotico, la nudità di chi danza gioca un ruolo importante. Danzatrici ricoperte di perizomi e adesivi, come l'ordinanza richiedeva, non sarebbero in grado di comunicare esattamente lo stesso messaggio . Posner sottolinea anche che la nudità nella danza è ampiamente tollerata se è parte dell'«arte elevata» [...]. Ma, prosegue Posner, un pregiudizio elitario nei confronti della cultura popolare consente un'interferenza maggiore nelle rappresentazioni della nudità quando le ballerine si trovano al Kitty </a:t>
            </a:r>
            <a:r>
              <a:rPr lang="it-IT" dirty="0" err="1">
                <a:effectLst/>
              </a:rPr>
              <a:t>Kat</a:t>
            </a:r>
            <a:r>
              <a:rPr lang="it-IT" dirty="0">
                <a:effectLst/>
              </a:rPr>
              <a:t> Lounge: «Il Primo Emendamento proibisce questo genere di discriminazione»."</a:t>
            </a:r>
          </a:p>
          <a:p>
            <a:endParaRPr lang="it-IT" dirty="0">
              <a:effectLst/>
              <a:latin typeface="Helvetica" pitchFamily="2" charset="0"/>
            </a:endParaRPr>
          </a:p>
        </p:txBody>
      </p:sp>
    </p:spTree>
    <p:extLst>
      <p:ext uri="{BB962C8B-B14F-4D97-AF65-F5344CB8AC3E}">
        <p14:creationId xmlns:p14="http://schemas.microsoft.com/office/powerpoint/2010/main" val="3588244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498407-EF91-25DA-B977-F9F7A17DB7C7}"/>
              </a:ext>
            </a:extLst>
          </p:cNvPr>
          <p:cNvSpPr>
            <a:spLocks noGrp="1"/>
          </p:cNvSpPr>
          <p:nvPr>
            <p:ph type="title"/>
          </p:nvPr>
        </p:nvSpPr>
        <p:spPr/>
        <p:txBody>
          <a:bodyPr/>
          <a:lstStyle/>
          <a:p>
            <a:r>
              <a:rPr lang="it-IT" dirty="0"/>
              <a:t>Corte suprema</a:t>
            </a:r>
          </a:p>
        </p:txBody>
      </p:sp>
      <p:pic>
        <p:nvPicPr>
          <p:cNvPr id="2050" name="Picture 2" descr="Antonin Scalia | Biography, Jurisprudence, &amp; Facts | Britannica">
            <a:extLst>
              <a:ext uri="{FF2B5EF4-FFF2-40B4-BE49-F238E27FC236}">
                <a16:creationId xmlns:a16="http://schemas.microsoft.com/office/drawing/2014/main" id="{8756A3CD-63BF-4EBB-EDFD-216ACA2C725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132506"/>
            <a:ext cx="2925119" cy="3656399"/>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CC8E445E-54B7-9373-E899-B8F2B5470054}"/>
              </a:ext>
            </a:extLst>
          </p:cNvPr>
          <p:cNvSpPr txBox="1"/>
          <p:nvPr/>
        </p:nvSpPr>
        <p:spPr>
          <a:xfrm>
            <a:off x="4374291" y="2252545"/>
            <a:ext cx="7092779" cy="2585323"/>
          </a:xfrm>
          <a:prstGeom prst="rect">
            <a:avLst/>
          </a:prstGeom>
          <a:noFill/>
        </p:spPr>
        <p:txBody>
          <a:bodyPr wrap="square">
            <a:spAutoFit/>
          </a:bodyPr>
          <a:lstStyle/>
          <a:p>
            <a:r>
              <a:rPr lang="it-IT" dirty="0">
                <a:effectLst/>
              </a:rPr>
              <a:t>"Secondo il giudice Scalia [...] il ballo è espressivo, ma la legge che regola la nudità in pubblico non è specificamente diretta contro una forma di espressione, e questo significa che «non è soggetta all'ordinaria verifica di costituzionalità in base al Primo Emendamento». A suo giudizio, quindi, il governo deve solo dimostrare l'esistenza di una base razionale della legge, cosa che può fare facilmente: </a:t>
            </a:r>
            <a:r>
              <a:rPr lang="it-IT" dirty="0">
                <a:solidFill>
                  <a:srgbClr val="FF0000"/>
                </a:solidFill>
                <a:effectLst/>
              </a:rPr>
              <a:t>«l'opposizione morale alla nudità»</a:t>
            </a:r>
            <a:r>
              <a:rPr lang="it-IT" dirty="0">
                <a:effectLst/>
              </a:rPr>
              <a:t> fornisce tale base. [...] l'opinione [...] di Scalia [è] </a:t>
            </a:r>
            <a:r>
              <a:rPr lang="it-IT" b="1" u="sng" dirty="0" err="1">
                <a:effectLst/>
              </a:rPr>
              <a:t>devlinian</a:t>
            </a:r>
            <a:r>
              <a:rPr lang="it-IT" b="1" u="sng" dirty="0">
                <a:effectLst/>
              </a:rPr>
              <a:t>[a]</a:t>
            </a:r>
            <a:r>
              <a:rPr lang="it-IT" dirty="0">
                <a:effectLst/>
              </a:rPr>
              <a:t>: [non] è interessata ad alcun danno tangibile ai non consenzienti; [conclude]che è sufficiente la condanna morale di ciò che ha luogo dietro porte chiuse."</a:t>
            </a:r>
          </a:p>
        </p:txBody>
      </p:sp>
    </p:spTree>
    <p:extLst>
      <p:ext uri="{BB962C8B-B14F-4D97-AF65-F5344CB8AC3E}">
        <p14:creationId xmlns:p14="http://schemas.microsoft.com/office/powerpoint/2010/main" val="320233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91B38B-96FA-6B20-0070-D71A7AFEA314}"/>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30F4E729-59B1-3722-42B4-526F06ACFEA0}"/>
              </a:ext>
            </a:extLst>
          </p:cNvPr>
          <p:cNvSpPr>
            <a:spLocks noGrp="1"/>
          </p:cNvSpPr>
          <p:nvPr>
            <p:ph idx="1"/>
          </p:nvPr>
        </p:nvSpPr>
        <p:spPr/>
        <p:txBody>
          <a:bodyPr>
            <a:normAutofit/>
          </a:bodyPr>
          <a:lstStyle/>
          <a:p>
            <a:pPr marL="0" indent="0">
              <a:buNone/>
            </a:pPr>
            <a:r>
              <a:rPr lang="it-IT" dirty="0">
                <a:effectLst/>
              </a:rPr>
              <a:t>"Quando Paul Cameron usava una retorica che collegava il sesso gay a rischi sanitari, potevamo vedere che si trattava in realtà di un appello al disgusto e all'ansia primordiale verso i fluidi corporei. Ma [...] queste tattiche estreme non esercitano grande influenza sul dibattito relativo al </a:t>
            </a:r>
            <a:r>
              <a:rPr lang="it-IT" u="sng" dirty="0">
                <a:effectLst/>
              </a:rPr>
              <a:t>comportamento consensuale nella sfera domestica</a:t>
            </a:r>
            <a:r>
              <a:rPr lang="it-IT" dirty="0">
                <a:effectLst/>
              </a:rPr>
              <a:t>. In quel contesto, la politica del disgusto è avviata al tramonto. Nel dibattito sul matrimonio tra persone dello stesso sesso, la politica del disgusto si cela sotto la superficie ma è ben occultata da argomentazioni diverse"</a:t>
            </a:r>
          </a:p>
          <a:p>
            <a:pPr marL="0" indent="0">
              <a:buNone/>
            </a:pPr>
            <a:endParaRPr lang="it-IT" dirty="0"/>
          </a:p>
        </p:txBody>
      </p:sp>
    </p:spTree>
    <p:extLst>
      <p:ext uri="{BB962C8B-B14F-4D97-AF65-F5344CB8AC3E}">
        <p14:creationId xmlns:p14="http://schemas.microsoft.com/office/powerpoint/2010/main" val="1105566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atrick Devlin, Baron Devlin - Wikipedia">
            <a:extLst>
              <a:ext uri="{FF2B5EF4-FFF2-40B4-BE49-F238E27FC236}">
                <a16:creationId xmlns:a16="http://schemas.microsoft.com/office/drawing/2014/main" id="{942BDEFC-86AE-1558-B719-2126D1992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091" y="1393174"/>
            <a:ext cx="3074945" cy="4071651"/>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3E84EBA8-C3AA-B8DF-2990-1CEDD2CCFA42}"/>
              </a:ext>
            </a:extLst>
          </p:cNvPr>
          <p:cNvSpPr txBox="1"/>
          <p:nvPr/>
        </p:nvSpPr>
        <p:spPr>
          <a:xfrm>
            <a:off x="1656932" y="5696465"/>
            <a:ext cx="3049104" cy="369332"/>
          </a:xfrm>
          <a:prstGeom prst="rect">
            <a:avLst/>
          </a:prstGeom>
          <a:noFill/>
        </p:spPr>
        <p:txBody>
          <a:bodyPr wrap="none" rtlCol="0">
            <a:spAutoFit/>
          </a:bodyPr>
          <a:lstStyle/>
          <a:p>
            <a:r>
              <a:rPr lang="it-IT" dirty="0"/>
              <a:t>Lord Patrick Devlin, 1905-1992</a:t>
            </a:r>
          </a:p>
        </p:txBody>
      </p:sp>
      <p:pic>
        <p:nvPicPr>
          <p:cNvPr id="1028" name="Picture 4" descr="John Stuart Mill - Wikipedia">
            <a:extLst>
              <a:ext uri="{FF2B5EF4-FFF2-40B4-BE49-F238E27FC236}">
                <a16:creationId xmlns:a16="http://schemas.microsoft.com/office/drawing/2014/main" id="{9E4AF886-AB21-2B9D-FB6A-13E5BDF821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7715" y="1393174"/>
            <a:ext cx="3230559" cy="4071651"/>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89493C33-4189-417C-C307-9E514C1FD4A4}"/>
              </a:ext>
            </a:extLst>
          </p:cNvPr>
          <p:cNvSpPr txBox="1"/>
          <p:nvPr/>
        </p:nvSpPr>
        <p:spPr>
          <a:xfrm>
            <a:off x="6765434" y="5696465"/>
            <a:ext cx="2775119" cy="369332"/>
          </a:xfrm>
          <a:prstGeom prst="rect">
            <a:avLst/>
          </a:prstGeom>
          <a:noFill/>
        </p:spPr>
        <p:txBody>
          <a:bodyPr wrap="none" rtlCol="0">
            <a:spAutoFit/>
          </a:bodyPr>
          <a:lstStyle/>
          <a:p>
            <a:r>
              <a:rPr lang="it-IT" dirty="0"/>
              <a:t>John Stuart Mill, 1806-1873</a:t>
            </a:r>
          </a:p>
        </p:txBody>
      </p:sp>
    </p:spTree>
    <p:extLst>
      <p:ext uri="{BB962C8B-B14F-4D97-AF65-F5344CB8AC3E}">
        <p14:creationId xmlns:p14="http://schemas.microsoft.com/office/powerpoint/2010/main" val="2310014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D70014-979E-8531-9F39-221F26599762}"/>
              </a:ext>
            </a:extLst>
          </p:cNvPr>
          <p:cNvSpPr>
            <a:spLocks noGrp="1"/>
          </p:cNvSpPr>
          <p:nvPr>
            <p:ph type="title"/>
          </p:nvPr>
        </p:nvSpPr>
        <p:spPr/>
        <p:txBody>
          <a:bodyPr/>
          <a:lstStyle/>
          <a:p>
            <a:r>
              <a:rPr lang="it-IT" dirty="0"/>
              <a:t>Devlin</a:t>
            </a:r>
          </a:p>
        </p:txBody>
      </p:sp>
      <p:sp>
        <p:nvSpPr>
          <p:cNvPr id="3" name="Segnaposto contenuto 2">
            <a:extLst>
              <a:ext uri="{FF2B5EF4-FFF2-40B4-BE49-F238E27FC236}">
                <a16:creationId xmlns:a16="http://schemas.microsoft.com/office/drawing/2014/main" id="{CA8081E4-E3C3-2A83-88CF-06C1A19DAFC0}"/>
              </a:ext>
            </a:extLst>
          </p:cNvPr>
          <p:cNvSpPr>
            <a:spLocks noGrp="1"/>
          </p:cNvSpPr>
          <p:nvPr>
            <p:ph idx="1"/>
          </p:nvPr>
        </p:nvSpPr>
        <p:spPr/>
        <p:txBody>
          <a:bodyPr>
            <a:normAutofit/>
          </a:bodyPr>
          <a:lstStyle/>
          <a:p>
            <a:pPr marL="0" indent="0">
              <a:buNone/>
            </a:pPr>
            <a:r>
              <a:rPr lang="it-IT" dirty="0">
                <a:effectLst/>
              </a:rPr>
              <a:t>"Lord Patrick Devlin privilegiava un'idea di società il cui valore fondamentale era la solidarietà. La libertà personale aveva un qualche valore, concedeva, ma </a:t>
            </a:r>
            <a:r>
              <a:rPr lang="it-IT" dirty="0">
                <a:solidFill>
                  <a:srgbClr val="FF0000"/>
                </a:solidFill>
                <a:effectLst/>
              </a:rPr>
              <a:t>poteva sempre passare in secondo piano di fronte a sentimenti sufficientemente forti di disgusto e obbrobrio da parte della maggioranza</a:t>
            </a:r>
            <a:r>
              <a:rPr lang="it-IT" dirty="0">
                <a:effectLst/>
              </a:rPr>
              <a:t>. Questa è l'idea fondamentale che anima la politica del disgusto. </a:t>
            </a:r>
            <a:r>
              <a:rPr lang="it-IT" b="1" dirty="0">
                <a:effectLst/>
              </a:rPr>
              <a:t>[Tesi della disintegrazione (dei vincoli sociali)]</a:t>
            </a:r>
          </a:p>
          <a:p>
            <a:pPr marL="0" indent="0">
              <a:buNone/>
            </a:pPr>
            <a:endParaRPr lang="it-IT" dirty="0"/>
          </a:p>
          <a:p>
            <a:pPr marL="0" indent="0">
              <a:buNone/>
            </a:pPr>
            <a:r>
              <a:rPr lang="it-IT" dirty="0">
                <a:effectLst/>
              </a:rPr>
              <a:t>"Devlin rivolgeva la propria critica, anzitutto, contro la concezione profondamente diversa della società proposta dal filosofo inglese del XIX secolo John Stuart Mill."</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934202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4E55A3-33FF-1031-623F-FDD8060D5805}"/>
              </a:ext>
            </a:extLst>
          </p:cNvPr>
          <p:cNvSpPr>
            <a:spLocks noGrp="1"/>
          </p:cNvSpPr>
          <p:nvPr>
            <p:ph type="title"/>
          </p:nvPr>
        </p:nvSpPr>
        <p:spPr/>
        <p:txBody>
          <a:bodyPr/>
          <a:lstStyle/>
          <a:p>
            <a:r>
              <a:rPr lang="it-IT" dirty="0"/>
              <a:t>Mill</a:t>
            </a:r>
          </a:p>
        </p:txBody>
      </p:sp>
      <p:sp>
        <p:nvSpPr>
          <p:cNvPr id="3" name="Segnaposto contenuto 2">
            <a:extLst>
              <a:ext uri="{FF2B5EF4-FFF2-40B4-BE49-F238E27FC236}">
                <a16:creationId xmlns:a16="http://schemas.microsoft.com/office/drawing/2014/main" id="{DB2A9EC2-06D3-52C9-2099-F191FD4A2C03}"/>
              </a:ext>
            </a:extLst>
          </p:cNvPr>
          <p:cNvSpPr>
            <a:spLocks noGrp="1"/>
          </p:cNvSpPr>
          <p:nvPr>
            <p:ph idx="1"/>
          </p:nvPr>
        </p:nvSpPr>
        <p:spPr/>
        <p:txBody>
          <a:bodyPr>
            <a:normAutofit/>
          </a:bodyPr>
          <a:lstStyle/>
          <a:p>
            <a:pPr marL="0" indent="0">
              <a:buNone/>
            </a:pPr>
            <a:r>
              <a:rPr lang="it-IT" dirty="0">
                <a:effectLst/>
              </a:rPr>
              <a:t>"Mill sviluppò un'avversione profonda per la tirannia dei sentimenti pubblici sulle scelte personali. Nel suo famoso </a:t>
            </a:r>
            <a:r>
              <a:rPr lang="it-IT" i="1" dirty="0">
                <a:effectLst/>
              </a:rPr>
              <a:t>Saggio sulla libertà</a:t>
            </a:r>
            <a:r>
              <a:rPr lang="it-IT" dirty="0">
                <a:effectLst/>
              </a:rPr>
              <a:t>, sostenne che </a:t>
            </a:r>
            <a:r>
              <a:rPr lang="it-IT" dirty="0">
                <a:solidFill>
                  <a:srgbClr val="FF0000"/>
                </a:solidFill>
                <a:effectLst/>
              </a:rPr>
              <a:t>una condotta che chiami in causa solo gli interessi di chi vi partecipa</a:t>
            </a:r>
            <a:r>
              <a:rPr lang="it-IT" dirty="0">
                <a:effectLst/>
              </a:rPr>
              <a:t> (che egli chiamava </a:t>
            </a:r>
            <a:r>
              <a:rPr lang="it-IT" dirty="0">
                <a:solidFill>
                  <a:srgbClr val="FF0000"/>
                </a:solidFill>
                <a:effectLst/>
              </a:rPr>
              <a:t>condotta «verso di sé»</a:t>
            </a:r>
            <a:r>
              <a:rPr lang="it-IT" dirty="0">
                <a:effectLst/>
              </a:rPr>
              <a:t>) non sia mai un oggetto di regolamentazione. Scommesse, consumo di alcol, pratiche sessuali insolite sono tutte cose che possono apparire moralmente discutibili alla maggior parte delle persone, ma che </a:t>
            </a:r>
            <a:r>
              <a:rPr lang="it-IT" dirty="0">
                <a:solidFill>
                  <a:srgbClr val="FF0000"/>
                </a:solidFill>
                <a:effectLst/>
              </a:rPr>
              <a:t>nella misura in cui coinvolgono solo coloro che scelgono di farle non possono essere disciplinate</a:t>
            </a:r>
            <a:r>
              <a:rPr lang="it-IT" dirty="0">
                <a:effectLst/>
              </a:rPr>
              <a:t>. La condotta è un oggetto appropriato di regolamentazione, sostenne Mill, solo quando è «verso l'altro», ovvero quando interferisce con altri non consenzienti."</a:t>
            </a:r>
          </a:p>
          <a:p>
            <a:pPr marL="0" indent="0">
              <a:buNone/>
            </a:pPr>
            <a:endParaRPr lang="it-IT" dirty="0"/>
          </a:p>
        </p:txBody>
      </p:sp>
    </p:spTree>
    <p:extLst>
      <p:ext uri="{BB962C8B-B14F-4D97-AF65-F5344CB8AC3E}">
        <p14:creationId xmlns:p14="http://schemas.microsoft.com/office/powerpoint/2010/main" val="3652906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033B9-7F80-0AFE-67C0-2492F16AE2B9}"/>
              </a:ext>
            </a:extLst>
          </p:cNvPr>
          <p:cNvSpPr>
            <a:spLocks noGrp="1"/>
          </p:cNvSpPr>
          <p:nvPr>
            <p:ph type="title"/>
          </p:nvPr>
        </p:nvSpPr>
        <p:spPr/>
        <p:txBody>
          <a:bodyPr/>
          <a:lstStyle/>
          <a:p>
            <a:r>
              <a:rPr lang="it-IT" dirty="0"/>
              <a:t>Devlin vs. Mill</a:t>
            </a:r>
          </a:p>
        </p:txBody>
      </p:sp>
      <p:sp>
        <p:nvSpPr>
          <p:cNvPr id="3" name="Segnaposto contenuto 2">
            <a:extLst>
              <a:ext uri="{FF2B5EF4-FFF2-40B4-BE49-F238E27FC236}">
                <a16:creationId xmlns:a16="http://schemas.microsoft.com/office/drawing/2014/main" id="{2C429510-EA52-064F-083D-980CEEDA786E}"/>
              </a:ext>
            </a:extLst>
          </p:cNvPr>
          <p:cNvSpPr>
            <a:spLocks noGrp="1"/>
          </p:cNvSpPr>
          <p:nvPr>
            <p:ph idx="1"/>
          </p:nvPr>
        </p:nvSpPr>
        <p:spPr/>
        <p:txBody>
          <a:bodyPr>
            <a:normAutofit fontScale="85000" lnSpcReduction="20000"/>
          </a:bodyPr>
          <a:lstStyle/>
          <a:p>
            <a:pPr marL="0" indent="0">
              <a:buNone/>
            </a:pPr>
            <a:r>
              <a:rPr lang="it-IT" dirty="0">
                <a:effectLst/>
              </a:rPr>
              <a:t>"Per capire quale sia il punto di dissenso tra Devlin e Mill, dobbiamo distinguere tre diversi modi in cui la condotta sessuale potrebbe incidere sugli interessi di altri."</a:t>
            </a:r>
          </a:p>
          <a:p>
            <a:pPr marL="0" indent="0">
              <a:buNone/>
            </a:pPr>
            <a:endParaRPr lang="it-IT" dirty="0"/>
          </a:p>
          <a:p>
            <a:pPr marL="514350" indent="-514350">
              <a:buFont typeface="+mj-lt"/>
              <a:buAutoNum type="arabicPeriod"/>
            </a:pPr>
            <a:r>
              <a:rPr lang="it-IT" dirty="0">
                <a:effectLst/>
              </a:rPr>
              <a:t>CS che potrebbe comportare violenza o coercizione: D</a:t>
            </a:r>
            <a:r>
              <a:rPr lang="it-IT" dirty="0"/>
              <a:t> = M, tale condotta deve essere regolata dalla legge;</a:t>
            </a:r>
          </a:p>
          <a:p>
            <a:pPr marL="514350" indent="-514350">
              <a:buFont typeface="+mj-lt"/>
              <a:buAutoNum type="arabicPeriod"/>
            </a:pPr>
            <a:r>
              <a:rPr lang="it-IT" dirty="0">
                <a:effectLst/>
              </a:rPr>
              <a:t>CS che potrebbe causare un danno (</a:t>
            </a:r>
            <a:r>
              <a:rPr lang="it-IT" dirty="0"/>
              <a:t>o violazione diritti; ad esempio, "odori disgustosi o suoni provenienti dall'abitazione del vicino"</a:t>
            </a:r>
            <a:r>
              <a:rPr lang="it-IT" dirty="0">
                <a:effectLst/>
              </a:rPr>
              <a:t>): questa condotta riguarda gli </a:t>
            </a:r>
            <a:r>
              <a:rPr lang="it-IT" b="1" dirty="0">
                <a:effectLst/>
              </a:rPr>
              <a:t>oggetti primari</a:t>
            </a:r>
            <a:r>
              <a:rPr lang="it-IT" dirty="0">
                <a:effectLst/>
              </a:rPr>
              <a:t> del disgusto e </a:t>
            </a:r>
            <a:r>
              <a:rPr lang="it-IT" b="1" u="sng" dirty="0">
                <a:effectLst/>
              </a:rPr>
              <a:t>non</a:t>
            </a:r>
            <a:r>
              <a:rPr lang="it-IT" dirty="0">
                <a:effectLst/>
              </a:rPr>
              <a:t> il disgusto proiettivo, assomiglia a violenza (=), non sembra rivolta a sé;</a:t>
            </a:r>
          </a:p>
          <a:p>
            <a:pPr marL="514350" indent="-514350">
              <a:buFont typeface="+mj-lt"/>
              <a:buAutoNum type="arabicPeriod"/>
            </a:pPr>
            <a:r>
              <a:rPr lang="it-IT" dirty="0"/>
              <a:t>Cs è consensuale e avviene in spazio privato, senza influire direttamente su alcuna parte terza. M: danno </a:t>
            </a:r>
            <a:r>
              <a:rPr lang="it-IT" dirty="0">
                <a:solidFill>
                  <a:srgbClr val="FF0000"/>
                </a:solidFill>
              </a:rPr>
              <a:t>"puramente costruttivo"</a:t>
            </a:r>
            <a:r>
              <a:rPr lang="it-IT" dirty="0"/>
              <a:t>, persone immaginano quanto si sarebbero sentite offese se fossero state presenti. Si tratta </a:t>
            </a:r>
            <a:r>
              <a:rPr lang="it-IT" b="1" u="sng" dirty="0"/>
              <a:t>sempre</a:t>
            </a:r>
            <a:r>
              <a:rPr lang="it-IT" dirty="0"/>
              <a:t> di disgusto proiettivo. D: tale condotta deve essere regolata dalla legge.</a:t>
            </a:r>
            <a:endParaRPr lang="it-IT" dirty="0">
              <a:effectLst/>
            </a:endParaRPr>
          </a:p>
          <a:p>
            <a:pPr marL="0" indent="0">
              <a:buNone/>
            </a:pPr>
            <a:endParaRPr lang="it-IT" dirty="0"/>
          </a:p>
        </p:txBody>
      </p:sp>
    </p:spTree>
    <p:extLst>
      <p:ext uri="{BB962C8B-B14F-4D97-AF65-F5344CB8AC3E}">
        <p14:creationId xmlns:p14="http://schemas.microsoft.com/office/powerpoint/2010/main" val="1516955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50563A-F740-79E8-47A7-78CC3CC0F41B}"/>
              </a:ext>
            </a:extLst>
          </p:cNvPr>
          <p:cNvSpPr>
            <a:spLocks noGrp="1"/>
          </p:cNvSpPr>
          <p:nvPr>
            <p:ph type="title"/>
          </p:nvPr>
        </p:nvSpPr>
        <p:spPr/>
        <p:txBody>
          <a:bodyPr/>
          <a:lstStyle/>
          <a:p>
            <a:r>
              <a:rPr lang="it-IT" dirty="0"/>
              <a:t>"Turbativa" (n. 2)</a:t>
            </a:r>
          </a:p>
        </p:txBody>
      </p:sp>
      <p:sp>
        <p:nvSpPr>
          <p:cNvPr id="3" name="Segnaposto contenuto 2">
            <a:extLst>
              <a:ext uri="{FF2B5EF4-FFF2-40B4-BE49-F238E27FC236}">
                <a16:creationId xmlns:a16="http://schemas.microsoft.com/office/drawing/2014/main" id="{D0EFFF0E-444E-35A8-5EF3-EA43D85BB92C}"/>
              </a:ext>
            </a:extLst>
          </p:cNvPr>
          <p:cNvSpPr>
            <a:spLocks noGrp="1"/>
          </p:cNvSpPr>
          <p:nvPr>
            <p:ph idx="1"/>
          </p:nvPr>
        </p:nvSpPr>
        <p:spPr/>
        <p:txBody>
          <a:bodyPr>
            <a:normAutofit fontScale="92500" lnSpcReduction="20000"/>
          </a:bodyPr>
          <a:lstStyle/>
          <a:p>
            <a:pPr marL="0" indent="0">
              <a:buNone/>
            </a:pPr>
            <a:r>
              <a:rPr lang="it-IT" dirty="0">
                <a:effectLst/>
              </a:rPr>
              <a:t>"La disciplina legale relativa alla turbativa protegge le persone da qualcosa di offensivo o pericoloso che interferisce con il pieno godimento delle loro attività o della loro proprietà. La massima spesso citata è sic </a:t>
            </a:r>
            <a:r>
              <a:rPr lang="it-IT" dirty="0" err="1">
                <a:effectLst/>
              </a:rPr>
              <a:t>utere</a:t>
            </a:r>
            <a:r>
              <a:rPr lang="it-IT" dirty="0">
                <a:effectLst/>
              </a:rPr>
              <a:t> tuo ut </a:t>
            </a:r>
            <a:r>
              <a:rPr lang="it-IT" dirty="0" err="1">
                <a:effectLst/>
              </a:rPr>
              <a:t>alienum</a:t>
            </a:r>
            <a:r>
              <a:rPr lang="it-IT" dirty="0">
                <a:effectLst/>
              </a:rPr>
              <a:t> non </a:t>
            </a:r>
            <a:r>
              <a:rPr lang="it-IT" dirty="0" err="1">
                <a:effectLst/>
              </a:rPr>
              <a:t>laedas</a:t>
            </a:r>
            <a:r>
              <a:rPr lang="it-IT" dirty="0">
                <a:effectLst/>
              </a:rPr>
              <a:t>, «usa ciò che è tuo in modo da non ledere ciò che è di un altro». In altri termini, la turbativa è un tipo di danno. Sebbene essa possa essere disgustosa anziché violenta, fa qualcosa che danneggia il destinatario."</a:t>
            </a:r>
          </a:p>
          <a:p>
            <a:pPr marL="0" indent="0">
              <a:buNone/>
            </a:pPr>
            <a:endParaRPr lang="it-IT" dirty="0"/>
          </a:p>
          <a:p>
            <a:pPr marL="0" indent="0">
              <a:buNone/>
            </a:pPr>
            <a:r>
              <a:rPr lang="it-IT" dirty="0">
                <a:effectLst/>
              </a:rPr>
              <a:t>"un individuo «non ha il diritto di man tenere sulla propria terra una struttura che, a ragione di odori disgustosi, rumori molesti o inusuali, fumo denso, esalazioni nocive, stridio di macchinari, o ingiustificabile presenza di mosche, renda il dimorare nella proprietà adiacente pericoloso, intollerabile, o anche solo scomodo ai suoi occupanti»". </a:t>
            </a:r>
            <a:r>
              <a:rPr lang="it-IT" dirty="0"/>
              <a:t>È diverso da terza categoria, in cui </a:t>
            </a:r>
            <a:endParaRPr lang="it-IT" dirty="0">
              <a:effectLst/>
            </a:endParaRPr>
          </a:p>
          <a:p>
            <a:endParaRPr lang="it-IT" dirty="0">
              <a:effectLst/>
              <a:latin typeface="Helvetica" pitchFamily="2" charset="0"/>
            </a:endParaRPr>
          </a:p>
          <a:p>
            <a:pPr marL="0" indent="0">
              <a:buNone/>
            </a:pPr>
            <a:endParaRPr lang="it-IT" dirty="0"/>
          </a:p>
        </p:txBody>
      </p:sp>
    </p:spTree>
    <p:extLst>
      <p:ext uri="{BB962C8B-B14F-4D97-AF65-F5344CB8AC3E}">
        <p14:creationId xmlns:p14="http://schemas.microsoft.com/office/powerpoint/2010/main" val="2843484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00D4AC-79DE-AEB2-8D02-7A1D3B84FFB7}"/>
              </a:ext>
            </a:extLst>
          </p:cNvPr>
          <p:cNvSpPr>
            <a:spLocks noGrp="1"/>
          </p:cNvSpPr>
          <p:nvPr>
            <p:ph type="title"/>
          </p:nvPr>
        </p:nvSpPr>
        <p:spPr/>
        <p:txBody>
          <a:bodyPr/>
          <a:lstStyle/>
          <a:p>
            <a:r>
              <a:rPr lang="it-IT" dirty="0"/>
              <a:t>Differenza tra 2 e 3</a:t>
            </a:r>
          </a:p>
        </p:txBody>
      </p:sp>
      <p:sp>
        <p:nvSpPr>
          <p:cNvPr id="3" name="Segnaposto contenuto 2">
            <a:extLst>
              <a:ext uri="{FF2B5EF4-FFF2-40B4-BE49-F238E27FC236}">
                <a16:creationId xmlns:a16="http://schemas.microsoft.com/office/drawing/2014/main" id="{57629DD7-7AB0-45EF-A461-CA5ECD225490}"/>
              </a:ext>
            </a:extLst>
          </p:cNvPr>
          <p:cNvSpPr>
            <a:spLocks noGrp="1"/>
          </p:cNvSpPr>
          <p:nvPr>
            <p:ph idx="1"/>
          </p:nvPr>
        </p:nvSpPr>
        <p:spPr/>
        <p:txBody>
          <a:bodyPr>
            <a:normAutofit fontScale="92500" lnSpcReduction="20000"/>
          </a:bodyPr>
          <a:lstStyle/>
          <a:p>
            <a:pPr marL="0" indent="0">
              <a:buNone/>
            </a:pPr>
            <a:r>
              <a:rPr lang="it-IT" dirty="0"/>
              <a:t>2: </a:t>
            </a:r>
            <a:r>
              <a:rPr lang="it-IT" dirty="0">
                <a:effectLst/>
              </a:rPr>
              <a:t>riguarda qualcosa che provenendo dalla proprietà della persona A si dirige verso la proprietà della persona B: una sostanza discernibile (mosche, fumo, esalazioni), oppure onde sonore e odori che non siano solo immaginari o teorici, ma </a:t>
            </a:r>
            <a:r>
              <a:rPr lang="it-IT" dirty="0">
                <a:solidFill>
                  <a:srgbClr val="FF0000"/>
                </a:solidFill>
                <a:effectLst/>
              </a:rPr>
              <a:t>presenze reali che esercitano un effetto causale su B</a:t>
            </a:r>
            <a:r>
              <a:rPr lang="it-IT" dirty="0">
                <a:effectLst/>
              </a:rPr>
              <a:t>. Occorrono 3 condizioni: </a:t>
            </a:r>
          </a:p>
          <a:p>
            <a:r>
              <a:rPr lang="it-IT" dirty="0"/>
              <a:t>causazione (A causa evento negativo per B o per la sua proprietà);</a:t>
            </a:r>
          </a:p>
          <a:p>
            <a:r>
              <a:rPr lang="it-IT" dirty="0"/>
              <a:t>i</a:t>
            </a:r>
            <a:r>
              <a:rPr lang="it-IT" dirty="0">
                <a:effectLst/>
              </a:rPr>
              <a:t>mposizione (B non acconsente);</a:t>
            </a:r>
          </a:p>
          <a:p>
            <a:r>
              <a:rPr lang="it-IT" dirty="0"/>
              <a:t>oggetti primari di disgusto (spesso connessi a pericolo: es. emissioni nocive).</a:t>
            </a:r>
          </a:p>
          <a:p>
            <a:endParaRPr lang="it-IT" dirty="0">
              <a:effectLst/>
            </a:endParaRPr>
          </a:p>
          <a:p>
            <a:pPr marL="0" indent="0">
              <a:buNone/>
            </a:pPr>
            <a:r>
              <a:rPr lang="it-IT" dirty="0"/>
              <a:t>3: </a:t>
            </a:r>
            <a:r>
              <a:rPr lang="it-IT" dirty="0">
                <a:effectLst/>
              </a:rPr>
              <a:t>B è turbato e disgustato </a:t>
            </a:r>
            <a:r>
              <a:rPr lang="it-IT" dirty="0">
                <a:solidFill>
                  <a:srgbClr val="FF0000"/>
                </a:solidFill>
                <a:effectLst/>
              </a:rPr>
              <a:t>soltanto perché A sta facendo sulla sua proprietà qualcosa che a B non piace</a:t>
            </a:r>
            <a:r>
              <a:rPr lang="it-IT" dirty="0">
                <a:effectLst/>
              </a:rPr>
              <a:t>.</a:t>
            </a:r>
          </a:p>
          <a:p>
            <a:endParaRPr lang="it-IT" dirty="0">
              <a:effectLst/>
            </a:endParaRPr>
          </a:p>
          <a:p>
            <a:pPr marL="0" indent="0">
              <a:buNone/>
            </a:pPr>
            <a:endParaRPr lang="it-IT" dirty="0"/>
          </a:p>
        </p:txBody>
      </p:sp>
    </p:spTree>
    <p:extLst>
      <p:ext uri="{BB962C8B-B14F-4D97-AF65-F5344CB8AC3E}">
        <p14:creationId xmlns:p14="http://schemas.microsoft.com/office/powerpoint/2010/main" val="1793191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EC879C-3550-1D2D-6A3F-C929D195D2C4}"/>
              </a:ext>
            </a:extLst>
          </p:cNvPr>
          <p:cNvSpPr>
            <a:spLocks noGrp="1"/>
          </p:cNvSpPr>
          <p:nvPr>
            <p:ph type="title"/>
          </p:nvPr>
        </p:nvSpPr>
        <p:spPr/>
        <p:txBody>
          <a:bodyPr/>
          <a:lstStyle/>
          <a:p>
            <a:r>
              <a:rPr lang="it-IT" dirty="0"/>
              <a:t>Caso Bowers v </a:t>
            </a:r>
            <a:r>
              <a:rPr lang="it-IT" dirty="0" err="1"/>
              <a:t>Hardwick</a:t>
            </a:r>
            <a:endParaRPr lang="it-IT" dirty="0"/>
          </a:p>
        </p:txBody>
      </p:sp>
      <p:pic>
        <p:nvPicPr>
          <p:cNvPr id="2050" name="Picture 2">
            <a:extLst>
              <a:ext uri="{FF2B5EF4-FFF2-40B4-BE49-F238E27FC236}">
                <a16:creationId xmlns:a16="http://schemas.microsoft.com/office/drawing/2014/main" id="{1713A53A-8EA7-D8A5-B965-A18A0956E9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26253" y="1847850"/>
            <a:ext cx="3539494" cy="4233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76793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1859</Words>
  <Application>Microsoft Macintosh PowerPoint</Application>
  <PresentationFormat>Widescreen</PresentationFormat>
  <Paragraphs>54</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Arial</vt:lpstr>
      <vt:lpstr>Calibri</vt:lpstr>
      <vt:lpstr>Calibri Light</vt:lpstr>
      <vt:lpstr>Helvetica</vt:lpstr>
      <vt:lpstr>Tema di Office</vt:lpstr>
      <vt:lpstr>Disgusto  e discriminazione (2)</vt:lpstr>
      <vt:lpstr>Nussbaum</vt:lpstr>
      <vt:lpstr>Presentazione standard di PowerPoint</vt:lpstr>
      <vt:lpstr>Devlin</vt:lpstr>
      <vt:lpstr>Mill</vt:lpstr>
      <vt:lpstr>Devlin vs. Mill</vt:lpstr>
      <vt:lpstr>"Turbativa" (n. 2)</vt:lpstr>
      <vt:lpstr>Differenza tra 2 e 3</vt:lpstr>
      <vt:lpstr>Caso Bowers v Hardwick</vt:lpstr>
      <vt:lpstr>Nussbaum</vt:lpstr>
      <vt:lpstr>Nussbaum</vt:lpstr>
      <vt:lpstr>Turbativa "pubblica"</vt:lpstr>
      <vt:lpstr>Turbativa "morale" (sex club)</vt:lpstr>
      <vt:lpstr>Il caso dell'Indiana</vt:lpstr>
      <vt:lpstr>Corte d'appello</vt:lpstr>
      <vt:lpstr>Corte suprema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Disgusto  e discriminazione (2)</dc:title>
  <dc:creator>Anonimo</dc:creator>
  <cp:lastModifiedBy>Anonimo</cp:lastModifiedBy>
  <cp:revision>13</cp:revision>
  <dcterms:created xsi:type="dcterms:W3CDTF">2023-03-13T11:23:13Z</dcterms:created>
  <dcterms:modified xsi:type="dcterms:W3CDTF">2023-03-14T14:43:02Z</dcterms:modified>
</cp:coreProperties>
</file>