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5" r:id="rId10"/>
    <p:sldId id="265" r:id="rId11"/>
    <p:sldId id="267" r:id="rId12"/>
    <p:sldId id="276" r:id="rId13"/>
    <p:sldId id="268" r:id="rId14"/>
    <p:sldId id="269" r:id="rId15"/>
    <p:sldId id="270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61"/>
  </p:normalViewPr>
  <p:slideViewPr>
    <p:cSldViewPr snapToGrid="0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55F97F-C070-9B0F-418B-CB4EFEFA4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726829-4BB0-BB4F-6F5A-6CEF4D897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2E6CD2-B715-37BD-6659-9F923BB6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0708D0-43F3-C775-4BA8-D395D5E4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721452-3CA7-C2A3-AE54-1DE7D0F47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65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E8B484-8D7B-8A6C-2037-F54C917F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BC00F76-16A7-8241-DEC8-DC2DE8A4B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DBAE26-115C-31F6-C97A-968EF00E7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00EEA7-0B6C-F8C8-D286-FB80EBDF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2C5DA9-5324-CCC2-EE22-1AD015B8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21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2D995FE-3F35-A26D-CA24-6341379E1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320C36-8332-0881-B920-A5BACB683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B625C9-A6D6-984A-AEAC-6FB9B36A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2DAA24-08B4-4E93-F70B-C90F85B73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35EBA1-0D46-5717-EB30-580960140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99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504830-63E3-E211-B86A-A7EB1485B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365961-B5F8-2375-A4E9-1258889FE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98BA76-7483-6B72-1ECF-6CC10A12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96C7F4-5794-8C80-6CAF-960126BD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A9CFD3-CFDE-FE35-5320-955FA9D7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21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9B9AE-D682-94F4-5525-8099BE15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B6DDEE5-93E4-CB7F-30FE-9B036733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FB33C2-0E8B-F73D-43EF-2A6C09E48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D39427-A030-F8E8-B274-FBD335AF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EA32F9-0D4F-67D9-7081-551F735D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212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BE75B6-0AAB-8A6B-4A77-4D89BEB4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529079-19FC-7DC6-ED12-8D39DEC17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73198E9-463C-D563-3D69-2566C697C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BB6B21-F16F-6AC5-2E57-02544600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4E0A26-1938-7AC1-CC0F-5A52DBA7F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CD4D33B-307C-EDE0-4B9E-FA7CC475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132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ACCFDA-3A88-659C-6137-280E14862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CB7486-35F5-73D9-0D00-6E11B548D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A39512-EE0A-50B3-42A9-D17218457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0B8370D-2831-3D4B-A23F-6DBE39199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1F5946-2DE9-A064-393E-7DFD007DA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73A7D9D-F3B7-E3FD-91C6-7A5571CF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B96FFC5-3F70-603C-5310-20B07C37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9571383-FD9A-4692-657F-EDE90617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68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27BFD1-C2BA-C176-6012-A11A6880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F189888-4AD4-D8E2-D7EC-C63B0B7D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A9F21E5-090B-4635-2FED-13C7F80EE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BB7C2F5-E915-0529-DEB2-85EE0943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786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83DAB52-C0B7-CC41-5D69-F36FBA48A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B16B802-B8C5-E78A-6D3C-BA95F409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13BCFC-B4D5-D309-33D3-BC7DE40F2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77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44AF8E-7B98-0410-CD16-E908E23FC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4325E9-5DBA-7CD6-5ED8-61E64C3FC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76A3E5-08FB-8AD5-25DD-60C164436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7E2F1F-63A0-470B-C9F5-8F101A49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FD35B6-D853-9E9D-A336-B02942A5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D138EF-B757-6511-2C08-3793EC23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062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1891C9-3291-BC8E-3750-612CC716F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0C2940-757F-C133-8476-0FFECD8EA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D3D62F-4BE6-04B7-23FD-E4AF641C0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C1ED25-F6AF-4065-25BF-33C584FB3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128944-90AD-DF7E-A816-7B05664B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B3BB0ED-7E20-1888-2875-FDF40B6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01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5D037FD-1E5A-1249-54EE-608CBFDBD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466379-C4E5-02CE-9C89-A807267A5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6EE45D-8BDA-9482-FF31-FF39ACE20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64423-7E28-DC48-A9DF-B7EEC114E62D}" type="datetimeFigureOut">
              <a:rPr lang="it-IT" smtClean="0"/>
              <a:t>22/03/23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9C2CE4-03D5-5976-C1DC-50382B0D1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B33EBC-7EE0-B249-CEF9-7CD597E34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83EBB-661A-614E-93AD-B974895373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034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AA2A6-3C17-7270-F584-E565B7AFB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200" dirty="0"/>
              <a:t>Politiche della (</a:t>
            </a:r>
            <a:r>
              <a:rPr lang="it-IT" sz="6200" dirty="0" err="1"/>
              <a:t>dis</a:t>
            </a:r>
            <a:r>
              <a:rPr lang="it-IT" sz="6200" dirty="0"/>
              <a:t>)uguaglianza(1)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2E8DC97-490C-D690-89D8-BCC937FC8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/>
          <a:lstStyle/>
          <a:p>
            <a:r>
              <a:rPr lang="it-IT" b="1" dirty="0"/>
              <a:t>Teorie e politiche dell'uguaglianza</a:t>
            </a:r>
          </a:p>
          <a:p>
            <a:r>
              <a:rPr lang="it-IT" u="sng" dirty="0"/>
              <a:t>Lezione 11 (22 marzo 2023)</a:t>
            </a:r>
          </a:p>
          <a:p>
            <a:endParaRPr lang="it-IT" dirty="0"/>
          </a:p>
          <a:p>
            <a:r>
              <a:rPr lang="it-IT" sz="2800" u="sng" dirty="0" err="1"/>
              <a:t>riccardo.mazzola@unimc.it</a:t>
            </a:r>
            <a:endParaRPr lang="it-IT" sz="2800" u="sng" dirty="0"/>
          </a:p>
        </p:txBody>
      </p:sp>
    </p:spTree>
    <p:extLst>
      <p:ext uri="{BB962C8B-B14F-4D97-AF65-F5344CB8AC3E}">
        <p14:creationId xmlns:p14="http://schemas.microsoft.com/office/powerpoint/2010/main" val="3962260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63C5B8-2E6B-12DC-1E68-D9790FD4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posizione di Hart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10416E-732D-8FCF-8BC0-A18A78D4E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posizione di Devlin </a:t>
            </a:r>
            <a:r>
              <a:rPr lang="it-IT" b="1" dirty="0"/>
              <a:t>non</a:t>
            </a:r>
            <a:r>
              <a:rPr lang="it-IT" dirty="0"/>
              <a:t> si basa su un assunto </a:t>
            </a:r>
            <a:r>
              <a:rPr lang="it-IT" u="sng" dirty="0"/>
              <a:t>empirico</a:t>
            </a:r>
            <a:r>
              <a:rPr lang="it-IT" dirty="0"/>
              <a:t> (Devlin non ha verificato che, nel caso in cui le condotte omosessuali non venissero punite, la società, effettivamente, si disintegrerebbe); si basa invece su un'assunzione </a:t>
            </a:r>
            <a:r>
              <a:rPr lang="it-IT" i="1" dirty="0"/>
              <a:t>a priori </a:t>
            </a:r>
            <a:r>
              <a:rPr lang="it-IT" dirty="0"/>
              <a:t>o su una verità necessaria.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Storicamente, è la posizione di Hart a essersi imposta nella riflessione "occidentale" in tema di diritto e morale.</a:t>
            </a:r>
          </a:p>
        </p:txBody>
      </p:sp>
    </p:spTree>
    <p:extLst>
      <p:ext uri="{BB962C8B-B14F-4D97-AF65-F5344CB8AC3E}">
        <p14:creationId xmlns:p14="http://schemas.microsoft.com/office/powerpoint/2010/main" val="421056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C23DBC-400C-E4A9-BA06-03A1E2B7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Lawrence v. Texas (2003)</a:t>
            </a:r>
          </a:p>
        </p:txBody>
      </p:sp>
      <p:pic>
        <p:nvPicPr>
          <p:cNvPr id="1026" name="Picture 2" descr="Lawrence and Garner v. Texas | Women's Link">
            <a:extLst>
              <a:ext uri="{FF2B5EF4-FFF2-40B4-BE49-F238E27FC236}">
                <a16:creationId xmlns:a16="http://schemas.microsoft.com/office/drawing/2014/main" id="{E87530E8-8458-4FD4-A280-80C12094E2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98" y="2336547"/>
            <a:ext cx="4348404" cy="274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223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6EE1E2-630D-3146-9FC4-F5B0220AE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Lawrence v. Texas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86D406-473B-35F2-C6EF-6949791AA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Corte non si focalizza sul fatto che la condotta sessuale fosse avvenuta in un'abitazione privata.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Determina una </a:t>
            </a:r>
            <a:r>
              <a:rPr lang="it-IT" i="1" dirty="0" err="1"/>
              <a:t>overruling</a:t>
            </a:r>
            <a:r>
              <a:rPr lang="it-IT" dirty="0"/>
              <a:t> della sentenza Bowers, basata sul fatto che un'indagine storica sulle leggi anti-sodomia americane rivela come esse sono dirette contro ogni attività sessuale priva di finalità non procreative; e non soltanto contro condotte omosessuali. Tali leggi, peraltro, non sono state, in molti casi, nemmeno applicate. </a:t>
            </a:r>
          </a:p>
        </p:txBody>
      </p:sp>
    </p:spTree>
    <p:extLst>
      <p:ext uri="{BB962C8B-B14F-4D97-AF65-F5344CB8AC3E}">
        <p14:creationId xmlns:p14="http://schemas.microsoft.com/office/powerpoint/2010/main" val="36295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9615A-7E8B-8EDA-65AC-FDA206F4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2627585"/>
          </a:xfrm>
        </p:spPr>
        <p:txBody>
          <a:bodyPr/>
          <a:lstStyle/>
          <a:p>
            <a:r>
              <a:rPr lang="it-IT" dirty="0"/>
              <a:t>2. </a:t>
            </a:r>
            <a:r>
              <a:rPr lang="it-IT" i="1" dirty="0" err="1"/>
              <a:t>Valuable</a:t>
            </a:r>
            <a:r>
              <a:rPr lang="it-IT" dirty="0"/>
              <a:t>/</a:t>
            </a:r>
            <a:r>
              <a:rPr lang="it-IT" i="1" dirty="0"/>
              <a:t>Non-</a:t>
            </a:r>
            <a:r>
              <a:rPr lang="it-IT" i="1" dirty="0" err="1"/>
              <a:t>valuable</a:t>
            </a:r>
            <a:r>
              <a:rPr lang="it-IT" dirty="0"/>
              <a:t> (dir. civile)</a:t>
            </a:r>
            <a:br>
              <a:rPr lang="it-IT" dirty="0"/>
            </a:br>
            <a:r>
              <a:rPr lang="it-IT" sz="2500" dirty="0"/>
              <a:t>Le condotte omosessuali rendono le persone </a:t>
            </a:r>
            <a:r>
              <a:rPr lang="it-IT" sz="2500" i="1" dirty="0"/>
              <a:t>non-</a:t>
            </a:r>
            <a:r>
              <a:rPr lang="it-IT" sz="2500" i="1" dirty="0" err="1"/>
              <a:t>valuable</a:t>
            </a:r>
            <a:r>
              <a:rPr lang="it-IT" sz="2500" dirty="0"/>
              <a:t> (non-sane, non-capaci, non-abili)?  </a:t>
            </a:r>
          </a:p>
        </p:txBody>
      </p:sp>
    </p:spTree>
    <p:extLst>
      <p:ext uri="{BB962C8B-B14F-4D97-AF65-F5344CB8AC3E}">
        <p14:creationId xmlns:p14="http://schemas.microsoft.com/office/powerpoint/2010/main" val="3491064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D6C11F-13E4-A81D-46B9-D80DF503E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100" dirty="0"/>
              <a:t>Joseph Steffan v. Cheney, </a:t>
            </a:r>
            <a:r>
              <a:rPr lang="it-IT" sz="4100" dirty="0" err="1"/>
              <a:t>Secr</a:t>
            </a:r>
            <a:r>
              <a:rPr lang="it-IT" sz="4100" dirty="0"/>
              <a:t>. Of Defense (1991)</a:t>
            </a:r>
          </a:p>
        </p:txBody>
      </p:sp>
      <p:pic>
        <p:nvPicPr>
          <p:cNvPr id="2050" name="Picture 2" descr="Gays and the Military: Joseph Steffan versus the United States : Wolinsky,  Marc, Sherrill, Kenneth: Amazon.it: Libri">
            <a:extLst>
              <a:ext uri="{FF2B5EF4-FFF2-40B4-BE49-F238E27FC236}">
                <a16:creationId xmlns:a16="http://schemas.microsoft.com/office/drawing/2014/main" id="{8EC35352-C117-6201-956B-58AF52A93B6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920" y="1979099"/>
            <a:ext cx="2692159" cy="408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546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B7929A-2B84-F0E3-EF7F-DDE3CE8E4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DADT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D788BA-0BCD-455D-D372-FA0241FE9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Direttiva firmata dal Presidente Bill Clinton: i soldati americani non potevano affermare in pubblico la propria omosessualità (non potevano fare </a:t>
            </a:r>
            <a:r>
              <a:rPr lang="it-IT" i="1" dirty="0"/>
              <a:t>coming-out</a:t>
            </a:r>
            <a:r>
              <a:rPr lang="it-IT" dirty="0"/>
              <a:t> pubblico). Potevano essere privatamente omosessuali e i loro superiori non dovevano chiedere informazioni in merito. (Abrogato da Obama).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DADT "raccomanda il sotterfugio, [...] assume come presupposto la mancanza di integrità": presupposto implicito è che la mancanza di integrità è opzione preferita per i cittadini omosessuali. </a:t>
            </a:r>
            <a:r>
              <a:rPr lang="it-IT" dirty="0">
                <a:solidFill>
                  <a:srgbClr val="FF0000"/>
                </a:solidFill>
              </a:rPr>
              <a:t>Si proibisce la pratica di una virtù morale a una categoria di cittadini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questo caso, "il diritto positivo si occupa di rendere vera una data concezione e del disvalore, di plasmare la natura delle cose" (altri casi: "legge del ritorno").</a:t>
            </a:r>
          </a:p>
        </p:txBody>
      </p:sp>
    </p:spTree>
    <p:extLst>
      <p:ext uri="{BB962C8B-B14F-4D97-AF65-F5344CB8AC3E}">
        <p14:creationId xmlns:p14="http://schemas.microsoft.com/office/powerpoint/2010/main" val="1870986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9615A-7E8B-8EDA-65AC-FDA206F4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2627585"/>
          </a:xfrm>
        </p:spPr>
        <p:txBody>
          <a:bodyPr/>
          <a:lstStyle/>
          <a:p>
            <a:r>
              <a:rPr lang="it-IT" dirty="0"/>
              <a:t>3. Eguale/Diseguale (dir. costituzionale)</a:t>
            </a:r>
            <a:br>
              <a:rPr lang="it-IT" dirty="0"/>
            </a:br>
            <a:r>
              <a:rPr lang="it-IT" sz="2500" dirty="0"/>
              <a:t>Può esistere un matrimonio tra persone omosessuali?  </a:t>
            </a:r>
          </a:p>
        </p:txBody>
      </p:sp>
    </p:spTree>
    <p:extLst>
      <p:ext uri="{BB962C8B-B14F-4D97-AF65-F5344CB8AC3E}">
        <p14:creationId xmlns:p14="http://schemas.microsoft.com/office/powerpoint/2010/main" val="2034002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9BBF1F-3B36-ECA5-0C87-46331C7C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Argomentazioni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75F763-1F4B-B782-3EC1-FAAD7D75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George </a:t>
            </a:r>
            <a:r>
              <a:rPr lang="it-IT" dirty="0" err="1"/>
              <a:t>Kateb</a:t>
            </a:r>
            <a:r>
              <a:rPr lang="it-IT" dirty="0"/>
              <a:t>: negare la possibilità di sposarsi alle nozze gay è pura discriminazione, aggravata dal fatto che il matrimonio è una </a:t>
            </a:r>
            <a:r>
              <a:rPr lang="it-IT" i="1" dirty="0"/>
              <a:t>self-</a:t>
            </a:r>
            <a:r>
              <a:rPr lang="it-IT" i="1" dirty="0" err="1"/>
              <a:t>regarding</a:t>
            </a:r>
            <a:r>
              <a:rPr lang="it-IT" i="1" dirty="0"/>
              <a:t> action</a:t>
            </a:r>
            <a:r>
              <a:rPr lang="it-IT" dirty="0"/>
              <a:t>. In particolare: consentire alle persone omosessuali di sposarsi non limita il diritto al matrimonio delle persone eterosessuali.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Incombe quindi su chi è favorevole a negare tale diritto l'onere di dimostrare l'ingiustizia/la dannosità del matrimonio omosessuale.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[Alternativa: sostenere che il diritto al matrimonio non appartiene al nucleo delle uguaglianze fondamentali (dignità umana)].</a:t>
            </a:r>
          </a:p>
        </p:txBody>
      </p:sp>
    </p:spTree>
    <p:extLst>
      <p:ext uri="{BB962C8B-B14F-4D97-AF65-F5344CB8AC3E}">
        <p14:creationId xmlns:p14="http://schemas.microsoft.com/office/powerpoint/2010/main" val="3610524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54E02-4140-6B7B-79BD-5CBF705C0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Argomentazioni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75834C-18B7-644F-963A-015B7145C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"Il </a:t>
            </a:r>
            <a:r>
              <a:rPr lang="it-IT" i="1" dirty="0" err="1"/>
              <a:t>same</a:t>
            </a:r>
            <a:r>
              <a:rPr lang="it-IT" i="1" dirty="0"/>
              <a:t>-sex </a:t>
            </a:r>
            <a:r>
              <a:rPr lang="it-IT" i="1" dirty="0" err="1"/>
              <a:t>marriage</a:t>
            </a:r>
            <a:r>
              <a:rPr lang="it-IT" i="1" dirty="0"/>
              <a:t> </a:t>
            </a:r>
            <a:r>
              <a:rPr lang="it-IT" dirty="0"/>
              <a:t>[...] modifica dunque il senso del matrimonio in quanto tale [...]. L'opzione [...] resa disponibile modifica il senso dell'azione di scelta [...]. Il primo luogo, chi volesse vincolarsi con un matrimonio tradizionale (esclusivamente eterosessuale) non lo può più fare; in secondo luogo, chi volesse far crescere i propri figli in un </a:t>
            </a:r>
            <a:r>
              <a:rPr lang="it-IT" i="1" dirty="0"/>
              <a:t>moral </a:t>
            </a:r>
            <a:r>
              <a:rPr lang="it-IT" i="1" dirty="0" err="1"/>
              <a:t>environment</a:t>
            </a:r>
            <a:r>
              <a:rPr lang="it-IT" i="1" dirty="0"/>
              <a:t> </a:t>
            </a:r>
            <a:r>
              <a:rPr lang="it-IT" dirty="0"/>
              <a:t>che sostiene e incoraggia valori tradizionali non può più farlo". Il "senso dell'istituzione" risulta modificato.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Altra argomentazione contraria (molto debole): persone omosessuali incapaci di intrattenere relazioni sentimentali stabili. Non vi sono, ovviamente, evidenze empiriche in tal senso. </a:t>
            </a:r>
          </a:p>
        </p:txBody>
      </p:sp>
    </p:spTree>
    <p:extLst>
      <p:ext uri="{BB962C8B-B14F-4D97-AF65-F5344CB8AC3E}">
        <p14:creationId xmlns:p14="http://schemas.microsoft.com/office/powerpoint/2010/main" val="9015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F0855E-5166-5A57-F1B4-A2EE8C7F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dicotomie (problemi filosofico-giuridici)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56505F-829D-5E95-5B41-D0696CC09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legale/illegale (diritto penale);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i="1" dirty="0" err="1"/>
              <a:t>valuable</a:t>
            </a:r>
            <a:r>
              <a:rPr lang="it-IT" dirty="0"/>
              <a:t>/</a:t>
            </a:r>
            <a:r>
              <a:rPr lang="it-IT" i="1" dirty="0" err="1"/>
              <a:t>nonvaluable</a:t>
            </a:r>
            <a:r>
              <a:rPr lang="it-IT" dirty="0"/>
              <a:t> (diritto civile);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eguale/diseguale (diritto costituzionale).</a:t>
            </a:r>
          </a:p>
        </p:txBody>
      </p:sp>
    </p:spTree>
    <p:extLst>
      <p:ext uri="{BB962C8B-B14F-4D97-AF65-F5344CB8AC3E}">
        <p14:creationId xmlns:p14="http://schemas.microsoft.com/office/powerpoint/2010/main" val="102101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9615A-7E8B-8EDA-65AC-FDA206F4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2627585"/>
          </a:xfrm>
        </p:spPr>
        <p:txBody>
          <a:bodyPr/>
          <a:lstStyle/>
          <a:p>
            <a:r>
              <a:rPr lang="it-IT" dirty="0"/>
              <a:t>1. Legale/illegale (dir. penale)</a:t>
            </a:r>
            <a:br>
              <a:rPr lang="it-IT" dirty="0"/>
            </a:br>
            <a:r>
              <a:rPr lang="it-IT" sz="2500" dirty="0"/>
              <a:t>Le condotte omosessuali (?) costituivano e, in alcuni Paesi, costituiscono ancora condotte penalmente rilevanti (sono </a:t>
            </a:r>
            <a:r>
              <a:rPr lang="it-IT" sz="2500" i="1" dirty="0"/>
              <a:t>punibili</a:t>
            </a:r>
            <a:r>
              <a:rPr lang="it-IT" sz="2500" dirty="0"/>
              <a:t>, rilevano in relazione al </a:t>
            </a:r>
            <a:r>
              <a:rPr lang="it-IT" sz="2500" i="1" dirty="0"/>
              <a:t>diritto penale</a:t>
            </a:r>
            <a:r>
              <a:rPr lang="it-IT" sz="2500" dirty="0"/>
              <a:t>).  </a:t>
            </a:r>
          </a:p>
        </p:txBody>
      </p:sp>
    </p:spTree>
    <p:extLst>
      <p:ext uri="{BB962C8B-B14F-4D97-AF65-F5344CB8AC3E}">
        <p14:creationId xmlns:p14="http://schemas.microsoft.com/office/powerpoint/2010/main" val="287289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558DAF-F6D6-B922-8777-2C0781F2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Law</a:t>
            </a:r>
            <a:r>
              <a:rPr lang="it-IT" i="1" dirty="0"/>
              <a:t> enforcement of morals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E528A4-F8EB-3AD7-6D89-A39123366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dibattito riguarda anzitutto la possibilità che norme morali [in particolare: la norma secondo cui l'omosessualità è un </a:t>
            </a:r>
            <a:r>
              <a:rPr lang="it-IT" i="1" dirty="0"/>
              <a:t>peccato</a:t>
            </a:r>
            <a:r>
              <a:rPr lang="it-IT" dirty="0"/>
              <a:t>] possano tradursi in norme giuridiche coercitive.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Un possibile approccio a tale dibattito coinvolge la distinzione tra "azioni/condotte verso di sé" (</a:t>
            </a:r>
            <a:r>
              <a:rPr lang="it-IT" i="1" dirty="0"/>
              <a:t>self-</a:t>
            </a:r>
            <a:r>
              <a:rPr lang="it-IT" i="1" dirty="0" err="1"/>
              <a:t>regarding</a:t>
            </a:r>
            <a:r>
              <a:rPr lang="it-IT" i="1" dirty="0"/>
              <a:t> actions</a:t>
            </a:r>
            <a:r>
              <a:rPr lang="it-IT" dirty="0"/>
              <a:t>) e "azioni/condotte verso gli altri" (</a:t>
            </a:r>
            <a:r>
              <a:rPr lang="it-IT" i="1" dirty="0" err="1"/>
              <a:t>other-regarding</a:t>
            </a:r>
            <a:r>
              <a:rPr lang="it-IT" i="1" dirty="0"/>
              <a:t> actions</a:t>
            </a:r>
            <a:r>
              <a:rPr lang="it-IT" dirty="0"/>
              <a:t>). Come abbiamo anticipato, il problema è però tentare di comprendere che cosa significa che un'azione è rivolta esclusivamente verso di sé e non anche verso gli altri. Sul punto le interpretazioni sono diverse.</a:t>
            </a:r>
          </a:p>
        </p:txBody>
      </p:sp>
    </p:spTree>
    <p:extLst>
      <p:ext uri="{BB962C8B-B14F-4D97-AF65-F5344CB8AC3E}">
        <p14:creationId xmlns:p14="http://schemas.microsoft.com/office/powerpoint/2010/main" val="263458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773EBA-B8CA-E5F5-9C23-6FA4EA4A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Wolfenden</a:t>
            </a:r>
            <a:r>
              <a:rPr lang="it-IT" dirty="0"/>
              <a:t> Committee (UK, 1957)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6DA97F-F036-0F19-B749-5A26DAE1E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i="1" dirty="0"/>
              <a:t>Departmental Committee on </a:t>
            </a:r>
            <a:r>
              <a:rPr lang="it-IT" i="1" dirty="0" err="1"/>
              <a:t>Homosexual</a:t>
            </a:r>
            <a:r>
              <a:rPr lang="it-IT" i="1" dirty="0"/>
              <a:t> </a:t>
            </a:r>
            <a:r>
              <a:rPr lang="it-IT" i="1" dirty="0" err="1"/>
              <a:t>Offences</a:t>
            </a:r>
            <a:r>
              <a:rPr lang="it-IT" i="1" dirty="0"/>
              <a:t> and </a:t>
            </a:r>
            <a:r>
              <a:rPr lang="it-IT" i="1" dirty="0" err="1"/>
              <a:t>Prostitution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</a:t>
            </a:r>
            <a:r>
              <a:rPr lang="it-IT" i="1" dirty="0" err="1"/>
              <a:t>Criminal</a:t>
            </a:r>
            <a:r>
              <a:rPr lang="it-IT" i="1" dirty="0"/>
              <a:t> </a:t>
            </a:r>
            <a:r>
              <a:rPr lang="it-IT" i="1" dirty="0" err="1"/>
              <a:t>Law</a:t>
            </a:r>
            <a:r>
              <a:rPr lang="it-IT" i="1" dirty="0"/>
              <a:t> </a:t>
            </a:r>
            <a:r>
              <a:rPr lang="it-IT" i="1" dirty="0" err="1"/>
              <a:t>Amendment</a:t>
            </a:r>
            <a:r>
              <a:rPr lang="it-IT" i="1" dirty="0"/>
              <a:t> Act</a:t>
            </a:r>
            <a:r>
              <a:rPr lang="it-IT" dirty="0"/>
              <a:t> del 1885 aveva dichiarato illegale ogni attività omosessuale (</a:t>
            </a:r>
            <a:r>
              <a:rPr lang="it-IT" i="1" dirty="0"/>
              <a:t>tra uomini</a:t>
            </a:r>
            <a:r>
              <a:rPr lang="it-IT" dirty="0"/>
              <a:t>), in quanto "</a:t>
            </a:r>
            <a:r>
              <a:rPr lang="it-IT" i="1" dirty="0" err="1"/>
              <a:t>gross</a:t>
            </a:r>
            <a:r>
              <a:rPr lang="it-IT" i="1" dirty="0"/>
              <a:t> </a:t>
            </a:r>
            <a:r>
              <a:rPr lang="it-IT" i="1" dirty="0" err="1"/>
              <a:t>indecency</a:t>
            </a:r>
            <a:r>
              <a:rPr lang="it-IT" dirty="0"/>
              <a:t>" (restava un reato separato rispetto al reato di </a:t>
            </a:r>
            <a:r>
              <a:rPr lang="it-IT" i="1" dirty="0"/>
              <a:t>sodomia</a:t>
            </a:r>
            <a:r>
              <a:rPr lang="it-IT" dirty="0"/>
              <a:t>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Dopo la Seconda guerra mondiale, vi fu in Inghilterra un incremento degli arresti, anche di persone celebri (es. Lord Montagu), dovuti a (supposte) "condotte omosessuali".</a:t>
            </a:r>
          </a:p>
        </p:txBody>
      </p:sp>
    </p:spTree>
    <p:extLst>
      <p:ext uri="{BB962C8B-B14F-4D97-AF65-F5344CB8AC3E}">
        <p14:creationId xmlns:p14="http://schemas.microsoft.com/office/powerpoint/2010/main" val="119553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07A781-3DA8-DB65-6A38-092936A1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Wolfenden</a:t>
            </a:r>
            <a:r>
              <a:rPr lang="it-IT" dirty="0"/>
              <a:t> Committee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35E280-D028-B43E-1FF2-EB54AB09D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Fu suggerito, "</a:t>
            </a:r>
            <a:r>
              <a:rPr lang="it-IT" i="1" dirty="0"/>
              <a:t>for the </a:t>
            </a:r>
            <a:r>
              <a:rPr lang="it-IT" i="1" dirty="0" err="1"/>
              <a:t>sake</a:t>
            </a:r>
            <a:r>
              <a:rPr lang="it-IT" i="1" dirty="0"/>
              <a:t> of the ladies in the room</a:t>
            </a:r>
            <a:r>
              <a:rPr lang="it-IT" dirty="0"/>
              <a:t>", di utilizzare il nome </a:t>
            </a:r>
            <a:r>
              <a:rPr lang="it-IT" dirty="0" err="1"/>
              <a:t>Huntley</a:t>
            </a:r>
            <a:r>
              <a:rPr lang="it-IT" dirty="0"/>
              <a:t> per designare le persone omosessuali e il nome </a:t>
            </a:r>
            <a:r>
              <a:rPr lang="it-IT" dirty="0" err="1"/>
              <a:t>Palmers</a:t>
            </a:r>
            <a:r>
              <a:rPr lang="it-IT" dirty="0"/>
              <a:t> per designare le prostitute (da una nota marca di biscotti).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commissione raccomandò di depenalizzare le condotte omosessuali: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The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law's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function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is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to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preserve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public order and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decency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, to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protect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the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citizen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from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what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is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offensive or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injurious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, and to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provide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sufficient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safeguards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against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exploitation and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corruption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of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others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 ...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It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is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not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, in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our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view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, the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function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of the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law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to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intervene</a:t>
            </a:r>
            <a:r>
              <a:rPr lang="it-IT" b="0" i="1" u="none" strike="noStrike" dirty="0">
                <a:solidFill>
                  <a:srgbClr val="FF0000"/>
                </a:solidFill>
                <a:effectLst/>
              </a:rPr>
              <a:t> in the private life of </a:t>
            </a:r>
            <a:r>
              <a:rPr lang="it-IT" b="0" i="1" u="none" strike="noStrike" dirty="0" err="1">
                <a:solidFill>
                  <a:srgbClr val="FF0000"/>
                </a:solidFill>
                <a:effectLst/>
              </a:rPr>
              <a:t>citizens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, or to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seek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to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enforce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any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particular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 pattern of </a:t>
            </a:r>
            <a:r>
              <a:rPr lang="it-IT" b="0" i="1" u="none" strike="noStrike" dirty="0" err="1">
                <a:solidFill>
                  <a:srgbClr val="202122"/>
                </a:solidFill>
                <a:effectLst/>
              </a:rPr>
              <a:t>behaviour</a:t>
            </a:r>
            <a:r>
              <a:rPr lang="it-IT" b="0" i="1" u="none" strike="noStrike" dirty="0">
                <a:solidFill>
                  <a:srgbClr val="202122"/>
                </a:solidFill>
                <a:effectLst/>
              </a:rPr>
              <a:t>.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3317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028221-D49D-1357-2180-BE5D23999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Dibattito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999C55-E71A-F071-257C-C7869A83C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[La raccomandazione contenuta nel report, scrive Zanetti, "si basa semplicemente sul mancato reperimento di una buona ragione per il mantenimento dello status quo giuridico: non si entra nel merito della moralità e dell'immoralità dei comportamenti"].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Difesa delle leggi anti-omosessuali: </a:t>
            </a:r>
            <a:r>
              <a:rPr lang="it-IT" b="1" dirty="0"/>
              <a:t>Sir Patrick Devlin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Contro Devlin: </a:t>
            </a:r>
            <a:r>
              <a:rPr lang="it-IT" b="1" dirty="0"/>
              <a:t>Herbert L. A. Hart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6150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C12584-6962-B1D1-F8FC-F9E26653F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posizione di Devlin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E57B14-23CB-B2DD-E699-D0D6A58C9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Concetto di </a:t>
            </a:r>
            <a:r>
              <a:rPr lang="it-IT" i="1" dirty="0"/>
              <a:t>bondage</a:t>
            </a:r>
            <a:r>
              <a:rPr lang="it-IT" dirty="0"/>
              <a:t> = vincolo, legame.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esseri umani sono tenuti insieme da </a:t>
            </a:r>
            <a:r>
              <a:rPr lang="it-IT" i="1" dirty="0" err="1"/>
              <a:t>bondages</a:t>
            </a:r>
            <a:r>
              <a:rPr lang="it-IT" dirty="0"/>
              <a:t>, valori condivisi che "rappresentano il mastice invisibile che permette loro di vivere e fiorire". La libertà individuale può essere un valore, ma è rischiosa: senza una moralità condivisa la società può disintegrarsi.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/>
              <a:t>A common </a:t>
            </a:r>
            <a:r>
              <a:rPr lang="it-IT" i="1" dirty="0" err="1"/>
              <a:t>morality</a:t>
            </a:r>
            <a:r>
              <a:rPr lang="it-IT" i="1" dirty="0"/>
              <a:t> </a:t>
            </a:r>
            <a:r>
              <a:rPr lang="it-IT" i="1" dirty="0" err="1"/>
              <a:t>is</a:t>
            </a:r>
            <a:r>
              <a:rPr lang="it-IT" i="1" dirty="0"/>
              <a:t> part of the bondage. The bondage </a:t>
            </a:r>
            <a:r>
              <a:rPr lang="it-IT" i="1" dirty="0" err="1"/>
              <a:t>is</a:t>
            </a:r>
            <a:r>
              <a:rPr lang="it-IT" i="1" dirty="0"/>
              <a:t> part of the price of society; and </a:t>
            </a:r>
            <a:r>
              <a:rPr lang="it-IT" i="1" dirty="0" err="1"/>
              <a:t>mankind</a:t>
            </a:r>
            <a:r>
              <a:rPr lang="it-IT" i="1" dirty="0"/>
              <a:t>, </a:t>
            </a:r>
            <a:r>
              <a:rPr lang="it-IT" i="1" dirty="0" err="1"/>
              <a:t>which</a:t>
            </a:r>
            <a:r>
              <a:rPr lang="it-IT" i="1" dirty="0"/>
              <a:t> </a:t>
            </a:r>
            <a:r>
              <a:rPr lang="it-IT" i="1" dirty="0" err="1"/>
              <a:t>needs</a:t>
            </a:r>
            <a:r>
              <a:rPr lang="it-IT" i="1" dirty="0"/>
              <a:t> society, must </a:t>
            </a:r>
            <a:r>
              <a:rPr lang="it-IT" i="1" dirty="0" err="1"/>
              <a:t>pay</a:t>
            </a:r>
            <a:r>
              <a:rPr lang="it-IT" i="1" dirty="0"/>
              <a:t> </a:t>
            </a:r>
            <a:r>
              <a:rPr lang="it-IT" i="1" dirty="0" err="1"/>
              <a:t>its</a:t>
            </a:r>
            <a:r>
              <a:rPr lang="it-IT" i="1" dirty="0"/>
              <a:t> price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u="sng" dirty="0">
                <a:solidFill>
                  <a:srgbClr val="FF0000"/>
                </a:solidFill>
              </a:rPr>
              <a:t>Quali problemi?</a:t>
            </a:r>
          </a:p>
        </p:txBody>
      </p:sp>
    </p:spTree>
    <p:extLst>
      <p:ext uri="{BB962C8B-B14F-4D97-AF65-F5344CB8AC3E}">
        <p14:creationId xmlns:p14="http://schemas.microsoft.com/office/powerpoint/2010/main" val="2480791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236B52-10C5-44C6-2F1F-674A8EFB0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Herbert Hart (1907-1992)</a:t>
            </a:r>
          </a:p>
        </p:txBody>
      </p:sp>
      <p:pic>
        <p:nvPicPr>
          <p:cNvPr id="1026" name="Picture 2" descr="Herbert Lionel Adolphus Hart - Wikiwand">
            <a:extLst>
              <a:ext uri="{FF2B5EF4-FFF2-40B4-BE49-F238E27FC236}">
                <a16:creationId xmlns:a16="http://schemas.microsoft.com/office/drawing/2014/main" id="{CBFA4DE3-9C07-8124-ADB4-A4CF0454DF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7" y="2531268"/>
            <a:ext cx="2790825" cy="316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109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1112</Words>
  <Application>Microsoft Macintosh PowerPoint</Application>
  <PresentationFormat>Widescreen</PresentationFormat>
  <Paragraphs>71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Politiche della (dis)uguaglianza(1)</vt:lpstr>
      <vt:lpstr>Tre dicotomie (problemi filosofico-giuridici)</vt:lpstr>
      <vt:lpstr>1. Legale/illegale (dir. penale) Le condotte omosessuali (?) costituivano e, in alcuni Paesi, costituiscono ancora condotte penalmente rilevanti (sono punibili, rilevano in relazione al diritto penale).  </vt:lpstr>
      <vt:lpstr>Law enforcement of morals?</vt:lpstr>
      <vt:lpstr>Wolfenden Committee (UK, 1957) (1)</vt:lpstr>
      <vt:lpstr>Wolfenden Committee (2)</vt:lpstr>
      <vt:lpstr>Dibattito</vt:lpstr>
      <vt:lpstr>La posizione di Devlin (1)</vt:lpstr>
      <vt:lpstr>Herbert Hart (1907-1992)</vt:lpstr>
      <vt:lpstr>La posizione di Hart</vt:lpstr>
      <vt:lpstr>Lawrence v. Texas (2003)</vt:lpstr>
      <vt:lpstr>Lawrence v. Texas</vt:lpstr>
      <vt:lpstr>2. Valuable/Non-valuable (dir. civile) Le condotte omosessuali rendono le persone non-valuable (non-sane, non-capaci, non-abili)?  </vt:lpstr>
      <vt:lpstr>Joseph Steffan v. Cheney, Secr. Of Defense (1991)</vt:lpstr>
      <vt:lpstr>DADT</vt:lpstr>
      <vt:lpstr>3. Eguale/Diseguale (dir. costituzionale) Può esistere un matrimonio tra persone omosessuali?  </vt:lpstr>
      <vt:lpstr>Argomentazioni (1)</vt:lpstr>
      <vt:lpstr>Argomentazioni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Politiche della (dis)uguaglianza(1)</dc:title>
  <dc:creator>Anonimo</dc:creator>
  <cp:lastModifiedBy>Anonimo</cp:lastModifiedBy>
  <cp:revision>16</cp:revision>
  <dcterms:created xsi:type="dcterms:W3CDTF">2023-03-17T08:17:37Z</dcterms:created>
  <dcterms:modified xsi:type="dcterms:W3CDTF">2023-03-22T11:30:43Z</dcterms:modified>
</cp:coreProperties>
</file>