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71" r:id="rId10"/>
    <p:sldId id="265" r:id="rId11"/>
    <p:sldId id="266" r:id="rId12"/>
    <p:sldId id="267" r:id="rId13"/>
    <p:sldId id="268" r:id="rId14"/>
    <p:sldId id="269" r:id="rId15"/>
    <p:sldId id="272"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61"/>
  </p:normalViewPr>
  <p:slideViewPr>
    <p:cSldViewPr snapToGrid="0">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46078D-94BE-5D97-36AA-842CFF1FE7E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4CAEA0C-D3E2-C272-A521-B8F77E689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7F88F7A-75F3-D3CE-A270-FF72E9C1FC31}"/>
              </a:ext>
            </a:extLst>
          </p:cNvPr>
          <p:cNvSpPr>
            <a:spLocks noGrp="1"/>
          </p:cNvSpPr>
          <p:nvPr>
            <p:ph type="dt" sz="half" idx="10"/>
          </p:nvPr>
        </p:nvSpPr>
        <p:spPr/>
        <p:txBody>
          <a:bodyPr/>
          <a:lstStyle/>
          <a:p>
            <a:fld id="{64F7F56C-3A79-B14B-B2DA-341609DAE098}" type="datetimeFigureOut">
              <a:rPr lang="it-IT" smtClean="0"/>
              <a:t>22/03/23</a:t>
            </a:fld>
            <a:endParaRPr lang="it-IT"/>
          </a:p>
        </p:txBody>
      </p:sp>
      <p:sp>
        <p:nvSpPr>
          <p:cNvPr id="5" name="Segnaposto piè di pagina 4">
            <a:extLst>
              <a:ext uri="{FF2B5EF4-FFF2-40B4-BE49-F238E27FC236}">
                <a16:creationId xmlns:a16="http://schemas.microsoft.com/office/drawing/2014/main" id="{9436E057-ECF9-E250-E4A4-CB9050C6D1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76B1206-4027-3CFB-4D70-8E480535BD99}"/>
              </a:ext>
            </a:extLst>
          </p:cNvPr>
          <p:cNvSpPr>
            <a:spLocks noGrp="1"/>
          </p:cNvSpPr>
          <p:nvPr>
            <p:ph type="sldNum" sz="quarter" idx="12"/>
          </p:nvPr>
        </p:nvSpPr>
        <p:spPr/>
        <p:txBody>
          <a:bodyPr/>
          <a:lstStyle/>
          <a:p>
            <a:fld id="{602B0DE6-C163-6744-8028-E620A194CF49}" type="slidenum">
              <a:rPr lang="it-IT" smtClean="0"/>
              <a:t>‹N›</a:t>
            </a:fld>
            <a:endParaRPr lang="it-IT"/>
          </a:p>
        </p:txBody>
      </p:sp>
    </p:spTree>
    <p:extLst>
      <p:ext uri="{BB962C8B-B14F-4D97-AF65-F5344CB8AC3E}">
        <p14:creationId xmlns:p14="http://schemas.microsoft.com/office/powerpoint/2010/main" val="264319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B97781-5FF8-A090-9E7C-0EE760F30D5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EE01502-7694-EF35-F3B2-E8BB0316FC7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B121889-5748-B10B-77E6-B1510E1CD7CF}"/>
              </a:ext>
            </a:extLst>
          </p:cNvPr>
          <p:cNvSpPr>
            <a:spLocks noGrp="1"/>
          </p:cNvSpPr>
          <p:nvPr>
            <p:ph type="dt" sz="half" idx="10"/>
          </p:nvPr>
        </p:nvSpPr>
        <p:spPr/>
        <p:txBody>
          <a:bodyPr/>
          <a:lstStyle/>
          <a:p>
            <a:fld id="{64F7F56C-3A79-B14B-B2DA-341609DAE098}" type="datetimeFigureOut">
              <a:rPr lang="it-IT" smtClean="0"/>
              <a:t>22/03/23</a:t>
            </a:fld>
            <a:endParaRPr lang="it-IT"/>
          </a:p>
        </p:txBody>
      </p:sp>
      <p:sp>
        <p:nvSpPr>
          <p:cNvPr id="5" name="Segnaposto piè di pagina 4">
            <a:extLst>
              <a:ext uri="{FF2B5EF4-FFF2-40B4-BE49-F238E27FC236}">
                <a16:creationId xmlns:a16="http://schemas.microsoft.com/office/drawing/2014/main" id="{E039CD97-3150-57C5-34F1-F86C85581D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955E469-A81D-8D67-B213-A25DD9C63E4A}"/>
              </a:ext>
            </a:extLst>
          </p:cNvPr>
          <p:cNvSpPr>
            <a:spLocks noGrp="1"/>
          </p:cNvSpPr>
          <p:nvPr>
            <p:ph type="sldNum" sz="quarter" idx="12"/>
          </p:nvPr>
        </p:nvSpPr>
        <p:spPr/>
        <p:txBody>
          <a:bodyPr/>
          <a:lstStyle/>
          <a:p>
            <a:fld id="{602B0DE6-C163-6744-8028-E620A194CF49}" type="slidenum">
              <a:rPr lang="it-IT" smtClean="0"/>
              <a:t>‹N›</a:t>
            </a:fld>
            <a:endParaRPr lang="it-IT"/>
          </a:p>
        </p:txBody>
      </p:sp>
    </p:spTree>
    <p:extLst>
      <p:ext uri="{BB962C8B-B14F-4D97-AF65-F5344CB8AC3E}">
        <p14:creationId xmlns:p14="http://schemas.microsoft.com/office/powerpoint/2010/main" val="196971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805BC62-8E9F-33D0-1791-A95776AC099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EDD4FBD-3465-FB55-9137-66F321B953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A86BF4-C3D2-AE8C-894C-6526D0636A69}"/>
              </a:ext>
            </a:extLst>
          </p:cNvPr>
          <p:cNvSpPr>
            <a:spLocks noGrp="1"/>
          </p:cNvSpPr>
          <p:nvPr>
            <p:ph type="dt" sz="half" idx="10"/>
          </p:nvPr>
        </p:nvSpPr>
        <p:spPr/>
        <p:txBody>
          <a:bodyPr/>
          <a:lstStyle/>
          <a:p>
            <a:fld id="{64F7F56C-3A79-B14B-B2DA-341609DAE098}" type="datetimeFigureOut">
              <a:rPr lang="it-IT" smtClean="0"/>
              <a:t>22/03/23</a:t>
            </a:fld>
            <a:endParaRPr lang="it-IT"/>
          </a:p>
        </p:txBody>
      </p:sp>
      <p:sp>
        <p:nvSpPr>
          <p:cNvPr id="5" name="Segnaposto piè di pagina 4">
            <a:extLst>
              <a:ext uri="{FF2B5EF4-FFF2-40B4-BE49-F238E27FC236}">
                <a16:creationId xmlns:a16="http://schemas.microsoft.com/office/drawing/2014/main" id="{643C685A-7BA4-5ECD-3ABF-4F73B5BE65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7EE535D-13CC-E558-D71C-DAD8FF0FB84C}"/>
              </a:ext>
            </a:extLst>
          </p:cNvPr>
          <p:cNvSpPr>
            <a:spLocks noGrp="1"/>
          </p:cNvSpPr>
          <p:nvPr>
            <p:ph type="sldNum" sz="quarter" idx="12"/>
          </p:nvPr>
        </p:nvSpPr>
        <p:spPr/>
        <p:txBody>
          <a:bodyPr/>
          <a:lstStyle/>
          <a:p>
            <a:fld id="{602B0DE6-C163-6744-8028-E620A194CF49}" type="slidenum">
              <a:rPr lang="it-IT" smtClean="0"/>
              <a:t>‹N›</a:t>
            </a:fld>
            <a:endParaRPr lang="it-IT"/>
          </a:p>
        </p:txBody>
      </p:sp>
    </p:spTree>
    <p:extLst>
      <p:ext uri="{BB962C8B-B14F-4D97-AF65-F5344CB8AC3E}">
        <p14:creationId xmlns:p14="http://schemas.microsoft.com/office/powerpoint/2010/main" val="280609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F14D72-835A-FFD6-1707-D04FF77B518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FB8811F-2AFD-AA32-51A4-F21251065D9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FE8E7E-0075-22C5-33C7-2904759C6027}"/>
              </a:ext>
            </a:extLst>
          </p:cNvPr>
          <p:cNvSpPr>
            <a:spLocks noGrp="1"/>
          </p:cNvSpPr>
          <p:nvPr>
            <p:ph type="dt" sz="half" idx="10"/>
          </p:nvPr>
        </p:nvSpPr>
        <p:spPr/>
        <p:txBody>
          <a:bodyPr/>
          <a:lstStyle/>
          <a:p>
            <a:fld id="{64F7F56C-3A79-B14B-B2DA-341609DAE098}" type="datetimeFigureOut">
              <a:rPr lang="it-IT" smtClean="0"/>
              <a:t>22/03/23</a:t>
            </a:fld>
            <a:endParaRPr lang="it-IT"/>
          </a:p>
        </p:txBody>
      </p:sp>
      <p:sp>
        <p:nvSpPr>
          <p:cNvPr id="5" name="Segnaposto piè di pagina 4">
            <a:extLst>
              <a:ext uri="{FF2B5EF4-FFF2-40B4-BE49-F238E27FC236}">
                <a16:creationId xmlns:a16="http://schemas.microsoft.com/office/drawing/2014/main" id="{1E04C6E9-6232-3FBC-5828-ADA4AEABB13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291D67-21E3-C1EF-A60C-1863E6569193}"/>
              </a:ext>
            </a:extLst>
          </p:cNvPr>
          <p:cNvSpPr>
            <a:spLocks noGrp="1"/>
          </p:cNvSpPr>
          <p:nvPr>
            <p:ph type="sldNum" sz="quarter" idx="12"/>
          </p:nvPr>
        </p:nvSpPr>
        <p:spPr/>
        <p:txBody>
          <a:bodyPr/>
          <a:lstStyle/>
          <a:p>
            <a:fld id="{602B0DE6-C163-6744-8028-E620A194CF49}" type="slidenum">
              <a:rPr lang="it-IT" smtClean="0"/>
              <a:t>‹N›</a:t>
            </a:fld>
            <a:endParaRPr lang="it-IT"/>
          </a:p>
        </p:txBody>
      </p:sp>
    </p:spTree>
    <p:extLst>
      <p:ext uri="{BB962C8B-B14F-4D97-AF65-F5344CB8AC3E}">
        <p14:creationId xmlns:p14="http://schemas.microsoft.com/office/powerpoint/2010/main" val="22756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16DABC-3317-33CB-04AB-BEB850F9594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7117E37-AF8B-AC82-4962-834C25C288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1B94C43-1E8B-BBBB-D229-D29A5C1499DD}"/>
              </a:ext>
            </a:extLst>
          </p:cNvPr>
          <p:cNvSpPr>
            <a:spLocks noGrp="1"/>
          </p:cNvSpPr>
          <p:nvPr>
            <p:ph type="dt" sz="half" idx="10"/>
          </p:nvPr>
        </p:nvSpPr>
        <p:spPr/>
        <p:txBody>
          <a:bodyPr/>
          <a:lstStyle/>
          <a:p>
            <a:fld id="{64F7F56C-3A79-B14B-B2DA-341609DAE098}" type="datetimeFigureOut">
              <a:rPr lang="it-IT" smtClean="0"/>
              <a:t>22/03/23</a:t>
            </a:fld>
            <a:endParaRPr lang="it-IT"/>
          </a:p>
        </p:txBody>
      </p:sp>
      <p:sp>
        <p:nvSpPr>
          <p:cNvPr id="5" name="Segnaposto piè di pagina 4">
            <a:extLst>
              <a:ext uri="{FF2B5EF4-FFF2-40B4-BE49-F238E27FC236}">
                <a16:creationId xmlns:a16="http://schemas.microsoft.com/office/drawing/2014/main" id="{70D673BB-34F4-A7C6-C2AF-52903801C8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794E11-28DC-3A48-8152-F17439384FFD}"/>
              </a:ext>
            </a:extLst>
          </p:cNvPr>
          <p:cNvSpPr>
            <a:spLocks noGrp="1"/>
          </p:cNvSpPr>
          <p:nvPr>
            <p:ph type="sldNum" sz="quarter" idx="12"/>
          </p:nvPr>
        </p:nvSpPr>
        <p:spPr/>
        <p:txBody>
          <a:bodyPr/>
          <a:lstStyle/>
          <a:p>
            <a:fld id="{602B0DE6-C163-6744-8028-E620A194CF49}" type="slidenum">
              <a:rPr lang="it-IT" smtClean="0"/>
              <a:t>‹N›</a:t>
            </a:fld>
            <a:endParaRPr lang="it-IT"/>
          </a:p>
        </p:txBody>
      </p:sp>
    </p:spTree>
    <p:extLst>
      <p:ext uri="{BB962C8B-B14F-4D97-AF65-F5344CB8AC3E}">
        <p14:creationId xmlns:p14="http://schemas.microsoft.com/office/powerpoint/2010/main" val="153027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883E7-ABAC-1220-0667-843EC9AC8C3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C560465-52C2-4C90-4367-FE5F2E8929B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B25F4E8-E260-06C0-86A6-6C0D8A4BF89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10BD58B-34B6-0F86-D62F-707F9183DA64}"/>
              </a:ext>
            </a:extLst>
          </p:cNvPr>
          <p:cNvSpPr>
            <a:spLocks noGrp="1"/>
          </p:cNvSpPr>
          <p:nvPr>
            <p:ph type="dt" sz="half" idx="10"/>
          </p:nvPr>
        </p:nvSpPr>
        <p:spPr/>
        <p:txBody>
          <a:bodyPr/>
          <a:lstStyle/>
          <a:p>
            <a:fld id="{64F7F56C-3A79-B14B-B2DA-341609DAE098}" type="datetimeFigureOut">
              <a:rPr lang="it-IT" smtClean="0"/>
              <a:t>22/03/23</a:t>
            </a:fld>
            <a:endParaRPr lang="it-IT"/>
          </a:p>
        </p:txBody>
      </p:sp>
      <p:sp>
        <p:nvSpPr>
          <p:cNvPr id="6" name="Segnaposto piè di pagina 5">
            <a:extLst>
              <a:ext uri="{FF2B5EF4-FFF2-40B4-BE49-F238E27FC236}">
                <a16:creationId xmlns:a16="http://schemas.microsoft.com/office/drawing/2014/main" id="{7DFEE413-F4DD-BAD4-6778-30CAE6EFCFC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98AF187-256F-4670-D2D6-66A6256B108A}"/>
              </a:ext>
            </a:extLst>
          </p:cNvPr>
          <p:cNvSpPr>
            <a:spLocks noGrp="1"/>
          </p:cNvSpPr>
          <p:nvPr>
            <p:ph type="sldNum" sz="quarter" idx="12"/>
          </p:nvPr>
        </p:nvSpPr>
        <p:spPr/>
        <p:txBody>
          <a:bodyPr/>
          <a:lstStyle/>
          <a:p>
            <a:fld id="{602B0DE6-C163-6744-8028-E620A194CF49}" type="slidenum">
              <a:rPr lang="it-IT" smtClean="0"/>
              <a:t>‹N›</a:t>
            </a:fld>
            <a:endParaRPr lang="it-IT"/>
          </a:p>
        </p:txBody>
      </p:sp>
    </p:spTree>
    <p:extLst>
      <p:ext uri="{BB962C8B-B14F-4D97-AF65-F5344CB8AC3E}">
        <p14:creationId xmlns:p14="http://schemas.microsoft.com/office/powerpoint/2010/main" val="342328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5EBA85-AC32-4388-F189-D718B92D4F5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9C1B419-21AD-4609-A300-CAB14D4FDB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AEE594F-06C7-21F5-61C1-4929DE87BB2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9DBEDF6-2436-F88C-9334-B0C563816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33A090B-BA36-2479-0436-833F0C2287E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85C343F-EDDF-37C1-DEB0-59427A4C0E50}"/>
              </a:ext>
            </a:extLst>
          </p:cNvPr>
          <p:cNvSpPr>
            <a:spLocks noGrp="1"/>
          </p:cNvSpPr>
          <p:nvPr>
            <p:ph type="dt" sz="half" idx="10"/>
          </p:nvPr>
        </p:nvSpPr>
        <p:spPr/>
        <p:txBody>
          <a:bodyPr/>
          <a:lstStyle/>
          <a:p>
            <a:fld id="{64F7F56C-3A79-B14B-B2DA-341609DAE098}" type="datetimeFigureOut">
              <a:rPr lang="it-IT" smtClean="0"/>
              <a:t>22/03/23</a:t>
            </a:fld>
            <a:endParaRPr lang="it-IT"/>
          </a:p>
        </p:txBody>
      </p:sp>
      <p:sp>
        <p:nvSpPr>
          <p:cNvPr id="8" name="Segnaposto piè di pagina 7">
            <a:extLst>
              <a:ext uri="{FF2B5EF4-FFF2-40B4-BE49-F238E27FC236}">
                <a16:creationId xmlns:a16="http://schemas.microsoft.com/office/drawing/2014/main" id="{A8588D45-132B-AE36-7476-338679B2558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E52AF38-66C0-6507-1254-B9CDFC35E078}"/>
              </a:ext>
            </a:extLst>
          </p:cNvPr>
          <p:cNvSpPr>
            <a:spLocks noGrp="1"/>
          </p:cNvSpPr>
          <p:nvPr>
            <p:ph type="sldNum" sz="quarter" idx="12"/>
          </p:nvPr>
        </p:nvSpPr>
        <p:spPr/>
        <p:txBody>
          <a:bodyPr/>
          <a:lstStyle/>
          <a:p>
            <a:fld id="{602B0DE6-C163-6744-8028-E620A194CF49}" type="slidenum">
              <a:rPr lang="it-IT" smtClean="0"/>
              <a:t>‹N›</a:t>
            </a:fld>
            <a:endParaRPr lang="it-IT"/>
          </a:p>
        </p:txBody>
      </p:sp>
    </p:spTree>
    <p:extLst>
      <p:ext uri="{BB962C8B-B14F-4D97-AF65-F5344CB8AC3E}">
        <p14:creationId xmlns:p14="http://schemas.microsoft.com/office/powerpoint/2010/main" val="307273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64CE6D-3F94-F356-4ED2-9DD19F9CA41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514B3F3-B146-326E-1938-BC03E6089A8D}"/>
              </a:ext>
            </a:extLst>
          </p:cNvPr>
          <p:cNvSpPr>
            <a:spLocks noGrp="1"/>
          </p:cNvSpPr>
          <p:nvPr>
            <p:ph type="dt" sz="half" idx="10"/>
          </p:nvPr>
        </p:nvSpPr>
        <p:spPr/>
        <p:txBody>
          <a:bodyPr/>
          <a:lstStyle/>
          <a:p>
            <a:fld id="{64F7F56C-3A79-B14B-B2DA-341609DAE098}" type="datetimeFigureOut">
              <a:rPr lang="it-IT" smtClean="0"/>
              <a:t>22/03/23</a:t>
            </a:fld>
            <a:endParaRPr lang="it-IT"/>
          </a:p>
        </p:txBody>
      </p:sp>
      <p:sp>
        <p:nvSpPr>
          <p:cNvPr id="4" name="Segnaposto piè di pagina 3">
            <a:extLst>
              <a:ext uri="{FF2B5EF4-FFF2-40B4-BE49-F238E27FC236}">
                <a16:creationId xmlns:a16="http://schemas.microsoft.com/office/drawing/2014/main" id="{3D5848CF-974A-C239-EF6F-55CB9245629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17E66D0-5FD7-12CA-0693-23BE236A4847}"/>
              </a:ext>
            </a:extLst>
          </p:cNvPr>
          <p:cNvSpPr>
            <a:spLocks noGrp="1"/>
          </p:cNvSpPr>
          <p:nvPr>
            <p:ph type="sldNum" sz="quarter" idx="12"/>
          </p:nvPr>
        </p:nvSpPr>
        <p:spPr/>
        <p:txBody>
          <a:bodyPr/>
          <a:lstStyle/>
          <a:p>
            <a:fld id="{602B0DE6-C163-6744-8028-E620A194CF49}" type="slidenum">
              <a:rPr lang="it-IT" smtClean="0"/>
              <a:t>‹N›</a:t>
            </a:fld>
            <a:endParaRPr lang="it-IT"/>
          </a:p>
        </p:txBody>
      </p:sp>
    </p:spTree>
    <p:extLst>
      <p:ext uri="{BB962C8B-B14F-4D97-AF65-F5344CB8AC3E}">
        <p14:creationId xmlns:p14="http://schemas.microsoft.com/office/powerpoint/2010/main" val="266538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C66AA63-F87E-1A89-08F5-FEA7A79F9BE4}"/>
              </a:ext>
            </a:extLst>
          </p:cNvPr>
          <p:cNvSpPr>
            <a:spLocks noGrp="1"/>
          </p:cNvSpPr>
          <p:nvPr>
            <p:ph type="dt" sz="half" idx="10"/>
          </p:nvPr>
        </p:nvSpPr>
        <p:spPr/>
        <p:txBody>
          <a:bodyPr/>
          <a:lstStyle/>
          <a:p>
            <a:fld id="{64F7F56C-3A79-B14B-B2DA-341609DAE098}" type="datetimeFigureOut">
              <a:rPr lang="it-IT" smtClean="0"/>
              <a:t>22/03/23</a:t>
            </a:fld>
            <a:endParaRPr lang="it-IT"/>
          </a:p>
        </p:txBody>
      </p:sp>
      <p:sp>
        <p:nvSpPr>
          <p:cNvPr id="3" name="Segnaposto piè di pagina 2">
            <a:extLst>
              <a:ext uri="{FF2B5EF4-FFF2-40B4-BE49-F238E27FC236}">
                <a16:creationId xmlns:a16="http://schemas.microsoft.com/office/drawing/2014/main" id="{D398DB22-86A5-6CAA-A5D9-C0737128FE0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6946D43-0A10-ABFE-BBEF-F713F53386ED}"/>
              </a:ext>
            </a:extLst>
          </p:cNvPr>
          <p:cNvSpPr>
            <a:spLocks noGrp="1"/>
          </p:cNvSpPr>
          <p:nvPr>
            <p:ph type="sldNum" sz="quarter" idx="12"/>
          </p:nvPr>
        </p:nvSpPr>
        <p:spPr/>
        <p:txBody>
          <a:bodyPr/>
          <a:lstStyle/>
          <a:p>
            <a:fld id="{602B0DE6-C163-6744-8028-E620A194CF49}" type="slidenum">
              <a:rPr lang="it-IT" smtClean="0"/>
              <a:t>‹N›</a:t>
            </a:fld>
            <a:endParaRPr lang="it-IT"/>
          </a:p>
        </p:txBody>
      </p:sp>
    </p:spTree>
    <p:extLst>
      <p:ext uri="{BB962C8B-B14F-4D97-AF65-F5344CB8AC3E}">
        <p14:creationId xmlns:p14="http://schemas.microsoft.com/office/powerpoint/2010/main" val="335963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5B36DF-A533-5678-6D2D-BC470555113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1B22FAF-B5DB-C8A4-9FF8-9A381E6170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BE7E878-D535-7062-3C5B-9024FCFEE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55E32DE-A780-7ACD-FC54-07268F3BD84E}"/>
              </a:ext>
            </a:extLst>
          </p:cNvPr>
          <p:cNvSpPr>
            <a:spLocks noGrp="1"/>
          </p:cNvSpPr>
          <p:nvPr>
            <p:ph type="dt" sz="half" idx="10"/>
          </p:nvPr>
        </p:nvSpPr>
        <p:spPr/>
        <p:txBody>
          <a:bodyPr/>
          <a:lstStyle/>
          <a:p>
            <a:fld id="{64F7F56C-3A79-B14B-B2DA-341609DAE098}" type="datetimeFigureOut">
              <a:rPr lang="it-IT" smtClean="0"/>
              <a:t>22/03/23</a:t>
            </a:fld>
            <a:endParaRPr lang="it-IT"/>
          </a:p>
        </p:txBody>
      </p:sp>
      <p:sp>
        <p:nvSpPr>
          <p:cNvPr id="6" name="Segnaposto piè di pagina 5">
            <a:extLst>
              <a:ext uri="{FF2B5EF4-FFF2-40B4-BE49-F238E27FC236}">
                <a16:creationId xmlns:a16="http://schemas.microsoft.com/office/drawing/2014/main" id="{DABBF510-5BCC-8F2F-3FEF-6F4B576AD9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63221C9-5888-F205-853B-6D19908D7911}"/>
              </a:ext>
            </a:extLst>
          </p:cNvPr>
          <p:cNvSpPr>
            <a:spLocks noGrp="1"/>
          </p:cNvSpPr>
          <p:nvPr>
            <p:ph type="sldNum" sz="quarter" idx="12"/>
          </p:nvPr>
        </p:nvSpPr>
        <p:spPr/>
        <p:txBody>
          <a:bodyPr/>
          <a:lstStyle/>
          <a:p>
            <a:fld id="{602B0DE6-C163-6744-8028-E620A194CF49}" type="slidenum">
              <a:rPr lang="it-IT" smtClean="0"/>
              <a:t>‹N›</a:t>
            </a:fld>
            <a:endParaRPr lang="it-IT"/>
          </a:p>
        </p:txBody>
      </p:sp>
    </p:spTree>
    <p:extLst>
      <p:ext uri="{BB962C8B-B14F-4D97-AF65-F5344CB8AC3E}">
        <p14:creationId xmlns:p14="http://schemas.microsoft.com/office/powerpoint/2010/main" val="47963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FF948E-D5DA-C73C-DDFE-9A59BDE6CE1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A7B4DE0-6449-DCB6-9BDD-4E595BF17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C6F807A-1FF7-93C4-667D-E76A52861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77B100B-2EDA-816C-702E-FFDDE6BACE02}"/>
              </a:ext>
            </a:extLst>
          </p:cNvPr>
          <p:cNvSpPr>
            <a:spLocks noGrp="1"/>
          </p:cNvSpPr>
          <p:nvPr>
            <p:ph type="dt" sz="half" idx="10"/>
          </p:nvPr>
        </p:nvSpPr>
        <p:spPr/>
        <p:txBody>
          <a:bodyPr/>
          <a:lstStyle/>
          <a:p>
            <a:fld id="{64F7F56C-3A79-B14B-B2DA-341609DAE098}" type="datetimeFigureOut">
              <a:rPr lang="it-IT" smtClean="0"/>
              <a:t>22/03/23</a:t>
            </a:fld>
            <a:endParaRPr lang="it-IT"/>
          </a:p>
        </p:txBody>
      </p:sp>
      <p:sp>
        <p:nvSpPr>
          <p:cNvPr id="6" name="Segnaposto piè di pagina 5">
            <a:extLst>
              <a:ext uri="{FF2B5EF4-FFF2-40B4-BE49-F238E27FC236}">
                <a16:creationId xmlns:a16="http://schemas.microsoft.com/office/drawing/2014/main" id="{2B743924-1B11-12EB-0E29-D72CAFD8201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580EB1E-F238-2D84-CFF3-B241A519A5C0}"/>
              </a:ext>
            </a:extLst>
          </p:cNvPr>
          <p:cNvSpPr>
            <a:spLocks noGrp="1"/>
          </p:cNvSpPr>
          <p:nvPr>
            <p:ph type="sldNum" sz="quarter" idx="12"/>
          </p:nvPr>
        </p:nvSpPr>
        <p:spPr/>
        <p:txBody>
          <a:bodyPr/>
          <a:lstStyle/>
          <a:p>
            <a:fld id="{602B0DE6-C163-6744-8028-E620A194CF49}" type="slidenum">
              <a:rPr lang="it-IT" smtClean="0"/>
              <a:t>‹N›</a:t>
            </a:fld>
            <a:endParaRPr lang="it-IT"/>
          </a:p>
        </p:txBody>
      </p:sp>
    </p:spTree>
    <p:extLst>
      <p:ext uri="{BB962C8B-B14F-4D97-AF65-F5344CB8AC3E}">
        <p14:creationId xmlns:p14="http://schemas.microsoft.com/office/powerpoint/2010/main" val="7160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E6326D2-9B10-91DB-E149-5C5C61DF37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9634F50-8DDB-35B8-281C-EA88021BD8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C2D720E-78D3-2990-A5A8-4DCAA8228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7F56C-3A79-B14B-B2DA-341609DAE098}" type="datetimeFigureOut">
              <a:rPr lang="it-IT" smtClean="0"/>
              <a:t>22/03/23</a:t>
            </a:fld>
            <a:endParaRPr lang="it-IT"/>
          </a:p>
        </p:txBody>
      </p:sp>
      <p:sp>
        <p:nvSpPr>
          <p:cNvPr id="5" name="Segnaposto piè di pagina 4">
            <a:extLst>
              <a:ext uri="{FF2B5EF4-FFF2-40B4-BE49-F238E27FC236}">
                <a16:creationId xmlns:a16="http://schemas.microsoft.com/office/drawing/2014/main" id="{3DB288C5-C426-21AA-1F29-A75286685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18BDD51-29FF-3096-C62D-26CCEB0971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B0DE6-C163-6744-8028-E620A194CF49}" type="slidenum">
              <a:rPr lang="it-IT" smtClean="0"/>
              <a:t>‹N›</a:t>
            </a:fld>
            <a:endParaRPr lang="it-IT"/>
          </a:p>
        </p:txBody>
      </p:sp>
    </p:spTree>
    <p:extLst>
      <p:ext uri="{BB962C8B-B14F-4D97-AF65-F5344CB8AC3E}">
        <p14:creationId xmlns:p14="http://schemas.microsoft.com/office/powerpoint/2010/main" val="15097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6AA2A6-3C17-7270-F584-E565B7AFB1FC}"/>
              </a:ext>
            </a:extLst>
          </p:cNvPr>
          <p:cNvSpPr>
            <a:spLocks noGrp="1"/>
          </p:cNvSpPr>
          <p:nvPr>
            <p:ph type="ctrTitle"/>
          </p:nvPr>
        </p:nvSpPr>
        <p:spPr/>
        <p:txBody>
          <a:bodyPr>
            <a:normAutofit/>
          </a:bodyPr>
          <a:lstStyle/>
          <a:p>
            <a:r>
              <a:rPr lang="it-IT" sz="6200" dirty="0"/>
              <a:t>Politiche della (</a:t>
            </a:r>
            <a:r>
              <a:rPr lang="it-IT" sz="6200" dirty="0" err="1"/>
              <a:t>dis</a:t>
            </a:r>
            <a:r>
              <a:rPr lang="it-IT" sz="6200" dirty="0"/>
              <a:t>)uguaglianza(2)</a:t>
            </a:r>
          </a:p>
        </p:txBody>
      </p:sp>
      <p:sp>
        <p:nvSpPr>
          <p:cNvPr id="3" name="Sottotitolo 2">
            <a:extLst>
              <a:ext uri="{FF2B5EF4-FFF2-40B4-BE49-F238E27FC236}">
                <a16:creationId xmlns:a16="http://schemas.microsoft.com/office/drawing/2014/main" id="{C2E8DC97-490C-D690-89D8-BCC937FC87C7}"/>
              </a:ext>
            </a:extLst>
          </p:cNvPr>
          <p:cNvSpPr>
            <a:spLocks noGrp="1"/>
          </p:cNvSpPr>
          <p:nvPr>
            <p:ph type="subTitle" idx="1"/>
          </p:nvPr>
        </p:nvSpPr>
        <p:spPr>
          <a:xfrm>
            <a:off x="1524000" y="3602038"/>
            <a:ext cx="9144000" cy="2387600"/>
          </a:xfrm>
        </p:spPr>
        <p:txBody>
          <a:bodyPr/>
          <a:lstStyle/>
          <a:p>
            <a:r>
              <a:rPr lang="it-IT" b="1" dirty="0"/>
              <a:t>Teorie e politiche dell'uguaglianza</a:t>
            </a:r>
          </a:p>
          <a:p>
            <a:r>
              <a:rPr lang="it-IT" u="sng" dirty="0"/>
              <a:t>Lezione 12 (23 marzo 2023)</a:t>
            </a:r>
          </a:p>
          <a:p>
            <a:endParaRPr lang="it-IT" dirty="0"/>
          </a:p>
          <a:p>
            <a:r>
              <a:rPr lang="it-IT" sz="2800" u="sng" dirty="0" err="1"/>
              <a:t>riccardo.mazzola@unimc.it</a:t>
            </a:r>
            <a:endParaRPr lang="it-IT" sz="2800" u="sng" dirty="0"/>
          </a:p>
        </p:txBody>
      </p:sp>
    </p:spTree>
    <p:extLst>
      <p:ext uri="{BB962C8B-B14F-4D97-AF65-F5344CB8AC3E}">
        <p14:creationId xmlns:p14="http://schemas.microsoft.com/office/powerpoint/2010/main" val="396226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E0379F-9ED7-03A6-B939-DED679ACA59C}"/>
              </a:ext>
            </a:extLst>
          </p:cNvPr>
          <p:cNvSpPr>
            <a:spLocks noGrp="1"/>
          </p:cNvSpPr>
          <p:nvPr>
            <p:ph type="title"/>
          </p:nvPr>
        </p:nvSpPr>
        <p:spPr/>
        <p:txBody>
          <a:bodyPr/>
          <a:lstStyle/>
          <a:p>
            <a:r>
              <a:rPr lang="it-IT" dirty="0"/>
              <a:t>Il </a:t>
            </a:r>
            <a:r>
              <a:rPr lang="it-IT" i="1" dirty="0"/>
              <a:t>priming</a:t>
            </a:r>
            <a:r>
              <a:rPr lang="it-IT" dirty="0"/>
              <a:t> (psicologia) (1)</a:t>
            </a:r>
          </a:p>
        </p:txBody>
      </p:sp>
      <p:sp>
        <p:nvSpPr>
          <p:cNvPr id="3" name="Segnaposto contenuto 2">
            <a:extLst>
              <a:ext uri="{FF2B5EF4-FFF2-40B4-BE49-F238E27FC236}">
                <a16:creationId xmlns:a16="http://schemas.microsoft.com/office/drawing/2014/main" id="{F288E26A-8A1B-A749-0CEA-5D5D795A9A5F}"/>
              </a:ext>
            </a:extLst>
          </p:cNvPr>
          <p:cNvSpPr>
            <a:spLocks noGrp="1"/>
          </p:cNvSpPr>
          <p:nvPr>
            <p:ph idx="1"/>
          </p:nvPr>
        </p:nvSpPr>
        <p:spPr/>
        <p:txBody>
          <a:bodyPr>
            <a:normAutofit fontScale="85000" lnSpcReduction="10000"/>
          </a:bodyPr>
          <a:lstStyle/>
          <a:p>
            <a:pPr marL="0" indent="0">
              <a:buNone/>
            </a:pPr>
            <a:r>
              <a:rPr lang="it-IT" dirty="0">
                <a:effectLst/>
              </a:rPr>
              <a:t>"Grazie agli studi pioneristici di Claude Steele, è ormai noto da tempo che i test e la performance accademica di un individuo possono essere influenzati, spesso in senso negativo, quando si stimola o si riattiva la sua identità sociale. Basta che all’inizio di un test standardizzato un afroamericano spunti il gruppo razziale o etnico di appartenenza perché la sua performance risulti peggiore di quanto sarebbe stata se non avesse spuntato quella casella.</a:t>
            </a:r>
            <a:r>
              <a:rPr lang="it-IT" dirty="0">
                <a:solidFill>
                  <a:srgbClr val="0000EF"/>
                </a:solidFill>
                <a:effectLst/>
              </a:rPr>
              <a:t> </a:t>
            </a:r>
            <a:r>
              <a:rPr lang="it-IT" dirty="0">
                <a:effectLst/>
              </a:rPr>
              <a:t>La società ci insegna che il nostro gruppo sociale se la cava più o meno bene in molti settori della vita: per esempio, che le persone di colore non sono tagliate per lo studio, o che le bambine e le donne non sono brave in matematica e nelle scienze quanto i maschi, o che gli anziani sono lenti e smemorati. [...] Steele definiva questo fenomeno «minaccia dello stereotipo». </a:t>
            </a:r>
            <a:r>
              <a:rPr lang="it-IT" dirty="0">
                <a:solidFill>
                  <a:srgbClr val="FF0000"/>
                </a:solidFill>
                <a:effectLst/>
              </a:rPr>
              <a:t>Se prima di svolgere un test o un compito vi viene ricordato che il vostro status di appartenenza sociale o il vostro gruppo non se la cava molto bene in quel tipo di test, la vostra performance ne risulterà condizionata. In maniera conscia o inconsapevole, crederete a quello stereotipo</a:t>
            </a:r>
            <a:r>
              <a:rPr lang="it-IT" dirty="0">
                <a:effectLst/>
              </a:rPr>
              <a:t>."</a:t>
            </a:r>
          </a:p>
          <a:p>
            <a:endParaRPr lang="it-IT" dirty="0">
              <a:effectLst/>
              <a:latin typeface="Helvetica" pitchFamily="2" charset="0"/>
            </a:endParaRPr>
          </a:p>
          <a:p>
            <a:pPr marL="0" indent="0">
              <a:buNone/>
            </a:pPr>
            <a:endParaRPr lang="it-IT" dirty="0"/>
          </a:p>
        </p:txBody>
      </p:sp>
    </p:spTree>
    <p:extLst>
      <p:ext uri="{BB962C8B-B14F-4D97-AF65-F5344CB8AC3E}">
        <p14:creationId xmlns:p14="http://schemas.microsoft.com/office/powerpoint/2010/main" val="408874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19A0E7E-E38D-98DA-0482-462795EB0EDF}"/>
              </a:ext>
            </a:extLst>
          </p:cNvPr>
          <p:cNvSpPr>
            <a:spLocks noGrp="1"/>
          </p:cNvSpPr>
          <p:nvPr>
            <p:ph type="title"/>
          </p:nvPr>
        </p:nvSpPr>
        <p:spPr>
          <a:xfrm>
            <a:off x="838201" y="365125"/>
            <a:ext cx="5251316" cy="1807305"/>
          </a:xfrm>
        </p:spPr>
        <p:txBody>
          <a:bodyPr>
            <a:normAutofit/>
          </a:bodyPr>
          <a:lstStyle/>
          <a:p>
            <a:r>
              <a:rPr lang="it-IT" sz="4000" dirty="0"/>
              <a:t>Il </a:t>
            </a:r>
            <a:r>
              <a:rPr lang="it-IT" sz="4000" i="1" dirty="0"/>
              <a:t>priming</a:t>
            </a:r>
            <a:r>
              <a:rPr lang="it-IT" sz="4000" dirty="0"/>
              <a:t> (psicologia) (2)</a:t>
            </a:r>
          </a:p>
        </p:txBody>
      </p:sp>
      <p:sp>
        <p:nvSpPr>
          <p:cNvPr id="3" name="Segnaposto contenuto 2">
            <a:extLst>
              <a:ext uri="{FF2B5EF4-FFF2-40B4-BE49-F238E27FC236}">
                <a16:creationId xmlns:a16="http://schemas.microsoft.com/office/drawing/2014/main" id="{F96B5C00-9FF8-F05A-6F0B-5ED2E1D63BDF}"/>
              </a:ext>
            </a:extLst>
          </p:cNvPr>
          <p:cNvSpPr>
            <a:spLocks noGrp="1"/>
          </p:cNvSpPr>
          <p:nvPr>
            <p:ph idx="1"/>
          </p:nvPr>
        </p:nvSpPr>
        <p:spPr>
          <a:xfrm>
            <a:off x="838200" y="2333297"/>
            <a:ext cx="4619621" cy="3843666"/>
          </a:xfrm>
        </p:spPr>
        <p:txBody>
          <a:bodyPr>
            <a:normAutofit/>
          </a:bodyPr>
          <a:lstStyle/>
          <a:p>
            <a:pPr marL="0" indent="0">
              <a:buNone/>
            </a:pPr>
            <a:r>
              <a:rPr lang="it-IT" sz="2000" dirty="0">
                <a:effectLst/>
              </a:rPr>
              <a:t>"C’è però anche il rovescio della medaglia. Lo stesso effetto può agevolare la performance se del gruppo di appartenenza si dice che se la cavi bene in quel compito. Viene detto «vantaggio dello stereotipo». Per esempio, secondo lo stereotipo gli adolescenti americani di origine asiatica sono un po’ nerd, molto brillanti negli studi, bravi in matematica. </a:t>
            </a:r>
          </a:p>
          <a:p>
            <a:pPr marL="0" indent="0">
              <a:buNone/>
            </a:pPr>
            <a:endParaRPr lang="it-IT" sz="2000" dirty="0"/>
          </a:p>
        </p:txBody>
      </p:sp>
      <p:pic>
        <p:nvPicPr>
          <p:cNvPr id="4098" name="Picture 2" descr="TIME Magazine Cover: Asian-American Whiz Kids - Aug. 31, 1987 - Ethnicity -  Children - Education">
            <a:extLst>
              <a:ext uri="{FF2B5EF4-FFF2-40B4-BE49-F238E27FC236}">
                <a16:creationId xmlns:a16="http://schemas.microsoft.com/office/drawing/2014/main" id="{055C69E1-343A-C115-B586-A089346471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71" r="-1" b="5353"/>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624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A058D5-7C03-BF5C-75E9-C669834695BA}"/>
              </a:ext>
            </a:extLst>
          </p:cNvPr>
          <p:cNvSpPr>
            <a:spLocks noGrp="1"/>
          </p:cNvSpPr>
          <p:nvPr>
            <p:ph type="title"/>
          </p:nvPr>
        </p:nvSpPr>
        <p:spPr/>
        <p:txBody>
          <a:bodyPr/>
          <a:lstStyle/>
          <a:p>
            <a:r>
              <a:rPr lang="it-IT" dirty="0"/>
              <a:t>Il </a:t>
            </a:r>
            <a:r>
              <a:rPr lang="it-IT" i="1" dirty="0"/>
              <a:t>priming</a:t>
            </a:r>
            <a:r>
              <a:rPr lang="it-IT" dirty="0"/>
              <a:t> (psicologia) (3)</a:t>
            </a:r>
          </a:p>
        </p:txBody>
      </p:sp>
      <p:sp>
        <p:nvSpPr>
          <p:cNvPr id="3" name="Segnaposto contenuto 2">
            <a:extLst>
              <a:ext uri="{FF2B5EF4-FFF2-40B4-BE49-F238E27FC236}">
                <a16:creationId xmlns:a16="http://schemas.microsoft.com/office/drawing/2014/main" id="{99EC362D-8542-35A6-1E32-893290A38A1B}"/>
              </a:ext>
            </a:extLst>
          </p:cNvPr>
          <p:cNvSpPr>
            <a:spLocks noGrp="1"/>
          </p:cNvSpPr>
          <p:nvPr>
            <p:ph idx="1"/>
          </p:nvPr>
        </p:nvSpPr>
        <p:spPr/>
        <p:txBody>
          <a:bodyPr>
            <a:normAutofit fontScale="77500" lnSpcReduction="20000"/>
          </a:bodyPr>
          <a:lstStyle/>
          <a:p>
            <a:pPr marL="0" indent="0">
              <a:buNone/>
            </a:pPr>
            <a:r>
              <a:rPr lang="it-IT" dirty="0">
                <a:effectLst/>
              </a:rPr>
              <a:t>"Ma che opinione dovreste avere di voi stessi se foste una bambina asiatico-americana? Secondo la cultura americana, una parte della vostra identità sociale (quella asiatica) dice che dovreste essere brave in matematica, mentre l’altra (quella femminile) dice che in matematica dovreste essere una schiappa. </a:t>
            </a:r>
            <a:r>
              <a:rPr lang="it-IT" dirty="0" err="1">
                <a:effectLst/>
              </a:rPr>
              <a:t>Ambady</a:t>
            </a:r>
            <a:r>
              <a:rPr lang="it-IT" dirty="0">
                <a:effectLst/>
              </a:rPr>
              <a:t> e </a:t>
            </a:r>
            <a:r>
              <a:rPr lang="it-IT" dirty="0" err="1">
                <a:effectLst/>
              </a:rPr>
              <a:t>Shih</a:t>
            </a:r>
            <a:r>
              <a:rPr lang="it-IT" dirty="0">
                <a:effectLst/>
              </a:rPr>
              <a:t> si erano rese conto che il dilemma delle bambine asiatico-americane forniva un’opportunità di studio unica per misurare gli effetti automatici inconsci che l’identità sociale di un individuo produce concretamente sui suoi comportamenti e le sue prestazioni. Così, nella loro prima serie di studi, le due ricercatrici dimostrarono che sia le ragazzine delle superiori che le bambine di dieci anni ottenevano risultati migliori nei test di matematica standardizzati adeguati alle rispettive fasce d’età se prima era stata attivata la loro identità asiatica in modo che fosse quella prevalente durante il test, e che invece le loro performance peggioravano se era stata attivata la loro identità femminile. È inquietante che tali effetti si evidenziassero già in quarta elementare, ma il sospetto delle ricercatrici era che gli insegnanti elementari, dalla prima classe in poi, avessero comunicato il messaggio che dalle ragazze non ci si aspetta di essere brave in matematica come i ragazzi, e che avessero avuto un approccio didattico distinto verso maschi e femmine. E così, purtroppo, a quanto pareva in quarta elementare nella testa delle bambine l’idea era già ben radicata."</a:t>
            </a:r>
          </a:p>
          <a:p>
            <a:pPr marL="0" indent="0">
              <a:buNone/>
            </a:pPr>
            <a:endParaRPr lang="it-IT" dirty="0"/>
          </a:p>
        </p:txBody>
      </p:sp>
    </p:spTree>
    <p:extLst>
      <p:ext uri="{BB962C8B-B14F-4D97-AF65-F5344CB8AC3E}">
        <p14:creationId xmlns:p14="http://schemas.microsoft.com/office/powerpoint/2010/main" val="390348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050DE-4ABE-ABE3-C2F2-5FB6B90FDA85}"/>
              </a:ext>
            </a:extLst>
          </p:cNvPr>
          <p:cNvSpPr>
            <a:spLocks noGrp="1"/>
          </p:cNvSpPr>
          <p:nvPr>
            <p:ph type="title"/>
          </p:nvPr>
        </p:nvSpPr>
        <p:spPr/>
        <p:txBody>
          <a:bodyPr/>
          <a:lstStyle/>
          <a:p>
            <a:r>
              <a:rPr lang="it-IT" dirty="0"/>
              <a:t>Razza e disuguaglianza</a:t>
            </a:r>
          </a:p>
        </p:txBody>
      </p:sp>
      <p:sp>
        <p:nvSpPr>
          <p:cNvPr id="3" name="Segnaposto contenuto 2">
            <a:extLst>
              <a:ext uri="{FF2B5EF4-FFF2-40B4-BE49-F238E27FC236}">
                <a16:creationId xmlns:a16="http://schemas.microsoft.com/office/drawing/2014/main" id="{8E73DEA2-293D-B26E-1506-FC8B4DA2E8F3}"/>
              </a:ext>
            </a:extLst>
          </p:cNvPr>
          <p:cNvSpPr>
            <a:spLocks noGrp="1"/>
          </p:cNvSpPr>
          <p:nvPr>
            <p:ph idx="1"/>
          </p:nvPr>
        </p:nvSpPr>
        <p:spPr/>
        <p:txBody>
          <a:bodyPr>
            <a:normAutofit fontScale="92500" lnSpcReduction="10000"/>
          </a:bodyPr>
          <a:lstStyle/>
          <a:p>
            <a:pPr marL="0" indent="0">
              <a:buNone/>
            </a:pPr>
            <a:r>
              <a:rPr lang="it-IT" dirty="0"/>
              <a:t>Ineguaglianza razziale come </a:t>
            </a:r>
            <a:r>
              <a:rPr lang="it-IT" i="1" dirty="0">
                <a:solidFill>
                  <a:srgbClr val="FF0000"/>
                </a:solidFill>
              </a:rPr>
              <a:t>input</a:t>
            </a:r>
            <a:r>
              <a:rPr lang="it-IT" dirty="0"/>
              <a:t> del discorso normativo: sostenere ad esempio "che un determinato gruppo razziale è intellettualmente o moralmente inferiore a un altro, [...] traendo da queste circostanze le debite circostanze normative".</a:t>
            </a:r>
          </a:p>
          <a:p>
            <a:pPr marL="0" indent="0">
              <a:buNone/>
            </a:pPr>
            <a:endParaRPr lang="it-IT" dirty="0"/>
          </a:p>
          <a:p>
            <a:pPr marL="0" indent="0">
              <a:buNone/>
            </a:pPr>
            <a:r>
              <a:rPr lang="it-IT" dirty="0"/>
              <a:t>Ineguaglianza razziale come </a:t>
            </a:r>
            <a:r>
              <a:rPr lang="it-IT" i="1" dirty="0">
                <a:solidFill>
                  <a:schemeClr val="accent1"/>
                </a:solidFill>
              </a:rPr>
              <a:t>output</a:t>
            </a:r>
            <a:r>
              <a:rPr lang="it-IT" dirty="0"/>
              <a:t> del discorso normativo: sostenere ad esempio "che un gioco (ad esempio l'accesso alle scuole di diritto americane) è o dovrebbe essere </a:t>
            </a:r>
            <a:r>
              <a:rPr lang="it-IT" i="1" dirty="0" err="1"/>
              <a:t>colorblind</a:t>
            </a:r>
            <a:r>
              <a:rPr lang="it-IT" dirty="0"/>
              <a:t>, cieco rispetto al colore [...] quando le disuguaglianze basate sui gruppi razziali siano </a:t>
            </a:r>
            <a:r>
              <a:rPr lang="it-IT" i="1" dirty="0"/>
              <a:t>già</a:t>
            </a:r>
            <a:r>
              <a:rPr lang="it-IT" dirty="0"/>
              <a:t> presenti nella </a:t>
            </a:r>
            <a:r>
              <a:rPr lang="it-IT" i="1" dirty="0" err="1"/>
              <a:t>larger</a:t>
            </a:r>
            <a:r>
              <a:rPr lang="it-IT" i="1" dirty="0"/>
              <a:t> society </a:t>
            </a:r>
            <a:r>
              <a:rPr lang="it-IT" dirty="0"/>
              <a:t>e impattino in effetti, plasmandola, la situazione concreta dei giocatori". [Es: "non si dovrebbero mai discriminare i bianchi, per garantire ai neri privilegi immeritati, o </a:t>
            </a:r>
            <a:r>
              <a:rPr lang="it-IT" i="1" dirty="0"/>
              <a:t>special </a:t>
            </a:r>
            <a:r>
              <a:rPr lang="it-IT" i="1" dirty="0" err="1"/>
              <a:t>rights</a:t>
            </a:r>
            <a:r>
              <a:rPr lang="it-IT" dirty="0"/>
              <a:t>"]</a:t>
            </a:r>
          </a:p>
        </p:txBody>
      </p:sp>
    </p:spTree>
    <p:extLst>
      <p:ext uri="{BB962C8B-B14F-4D97-AF65-F5344CB8AC3E}">
        <p14:creationId xmlns:p14="http://schemas.microsoft.com/office/powerpoint/2010/main" val="363029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628F89-98A6-25AE-E3DC-DEF661933C39}"/>
              </a:ext>
            </a:extLst>
          </p:cNvPr>
          <p:cNvSpPr>
            <a:spLocks noGrp="1"/>
          </p:cNvSpPr>
          <p:nvPr>
            <p:ph type="title"/>
          </p:nvPr>
        </p:nvSpPr>
        <p:spPr/>
        <p:txBody>
          <a:bodyPr/>
          <a:lstStyle/>
          <a:p>
            <a:r>
              <a:rPr lang="it-IT" dirty="0"/>
              <a:t>Pluralismo e gerarchia</a:t>
            </a:r>
          </a:p>
        </p:txBody>
      </p:sp>
      <p:sp>
        <p:nvSpPr>
          <p:cNvPr id="3" name="Segnaposto contenuto 2">
            <a:extLst>
              <a:ext uri="{FF2B5EF4-FFF2-40B4-BE49-F238E27FC236}">
                <a16:creationId xmlns:a16="http://schemas.microsoft.com/office/drawing/2014/main" id="{4C7358EE-1163-BCB5-B500-10C1D34043B5}"/>
              </a:ext>
            </a:extLst>
          </p:cNvPr>
          <p:cNvSpPr>
            <a:spLocks noGrp="1"/>
          </p:cNvSpPr>
          <p:nvPr>
            <p:ph idx="1"/>
          </p:nvPr>
        </p:nvSpPr>
        <p:spPr/>
        <p:txBody>
          <a:bodyPr/>
          <a:lstStyle/>
          <a:p>
            <a:pPr marL="0" indent="0">
              <a:buNone/>
            </a:pPr>
            <a:r>
              <a:rPr lang="it-IT" dirty="0"/>
              <a:t>Pluralismo: "Razza implica una tassonomia: è una suddivisione entro un gruppo più ampio di esseri: se ci fosse solo una razza [...] non ci sarebbe alcuna razza, perché non sarebbe percepita, costruita socialmente e infine costituita istituzionalmente, come una razza".</a:t>
            </a:r>
          </a:p>
          <a:p>
            <a:pPr marL="0" indent="0">
              <a:buNone/>
            </a:pPr>
            <a:endParaRPr lang="it-IT" dirty="0"/>
          </a:p>
          <a:p>
            <a:pPr marL="0" indent="0">
              <a:buNone/>
            </a:pPr>
            <a:r>
              <a:rPr lang="it-IT" dirty="0"/>
              <a:t>Gerarchia: "Esistono termini e nozioni che comportano effettivamente sia un pluralismo, sia una gerarchia, come ad esempio la nozione della 'propria' squadra di baseball [...] si deve accordare uno status speciale alla propria squadra".</a:t>
            </a:r>
          </a:p>
        </p:txBody>
      </p:sp>
    </p:spTree>
    <p:extLst>
      <p:ext uri="{BB962C8B-B14F-4D97-AF65-F5344CB8AC3E}">
        <p14:creationId xmlns:p14="http://schemas.microsoft.com/office/powerpoint/2010/main" val="156168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DF9179-9431-F9FD-A675-A8283E729BE9}"/>
              </a:ext>
            </a:extLst>
          </p:cNvPr>
          <p:cNvSpPr>
            <a:spLocks noGrp="1"/>
          </p:cNvSpPr>
          <p:nvPr>
            <p:ph type="title"/>
          </p:nvPr>
        </p:nvSpPr>
        <p:spPr/>
        <p:txBody>
          <a:bodyPr/>
          <a:lstStyle/>
          <a:p>
            <a:r>
              <a:rPr lang="it-IT" dirty="0" err="1"/>
              <a:t>Loving</a:t>
            </a:r>
            <a:r>
              <a:rPr lang="it-IT" dirty="0"/>
              <a:t> v. Virginia (1967)</a:t>
            </a:r>
          </a:p>
        </p:txBody>
      </p:sp>
      <p:pic>
        <p:nvPicPr>
          <p:cNvPr id="1026" name="Picture 2" descr="Matrimoni interrazziali, la sentenza Loving che cambiò il mondo">
            <a:extLst>
              <a:ext uri="{FF2B5EF4-FFF2-40B4-BE49-F238E27FC236}">
                <a16:creationId xmlns:a16="http://schemas.microsoft.com/office/drawing/2014/main" id="{D229BE99-F440-0452-783A-D32CF74742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6221" y="2364823"/>
            <a:ext cx="3919558" cy="279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4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658922-FF97-17CA-1C62-5C86EB958568}"/>
              </a:ext>
            </a:extLst>
          </p:cNvPr>
          <p:cNvSpPr>
            <a:spLocks noGrp="1"/>
          </p:cNvSpPr>
          <p:nvPr>
            <p:ph type="title"/>
          </p:nvPr>
        </p:nvSpPr>
        <p:spPr/>
        <p:txBody>
          <a:bodyPr/>
          <a:lstStyle/>
          <a:p>
            <a:r>
              <a:rPr lang="it-IT" dirty="0"/>
              <a:t>La razza</a:t>
            </a:r>
          </a:p>
        </p:txBody>
      </p:sp>
      <p:sp>
        <p:nvSpPr>
          <p:cNvPr id="3" name="Segnaposto contenuto 2">
            <a:extLst>
              <a:ext uri="{FF2B5EF4-FFF2-40B4-BE49-F238E27FC236}">
                <a16:creationId xmlns:a16="http://schemas.microsoft.com/office/drawing/2014/main" id="{05254E0B-2AFB-1A2E-E777-C78219A74468}"/>
              </a:ext>
            </a:extLst>
          </p:cNvPr>
          <p:cNvSpPr>
            <a:spLocks noGrp="1"/>
          </p:cNvSpPr>
          <p:nvPr>
            <p:ph idx="1"/>
          </p:nvPr>
        </p:nvSpPr>
        <p:spPr/>
        <p:txBody>
          <a:bodyPr>
            <a:normAutofit fontScale="92500"/>
          </a:bodyPr>
          <a:lstStyle/>
          <a:p>
            <a:pPr marL="0" indent="0">
              <a:buNone/>
            </a:pPr>
            <a:r>
              <a:rPr lang="it-IT" dirty="0"/>
              <a:t>Storicamente, si tratta dell'elemento "più denso", "più oggettivo, più empirico, più materiale e più corporeo" per "mettere a tema il </a:t>
            </a:r>
            <a:r>
              <a:rPr lang="it-IT" i="1" dirty="0"/>
              <a:t>noi</a:t>
            </a:r>
            <a:r>
              <a:rPr lang="it-IT" dirty="0"/>
              <a:t> politico".</a:t>
            </a:r>
          </a:p>
          <a:p>
            <a:pPr marL="0" indent="0">
              <a:buNone/>
            </a:pPr>
            <a:endParaRPr lang="it-IT" dirty="0"/>
          </a:p>
          <a:p>
            <a:pPr marL="0" indent="0">
              <a:buNone/>
            </a:pPr>
            <a:r>
              <a:rPr lang="it-IT" dirty="0"/>
              <a:t>"Un noi </a:t>
            </a:r>
            <a:r>
              <a:rPr lang="it-IT" dirty="0" err="1"/>
              <a:t>presuppon</a:t>
            </a:r>
            <a:r>
              <a:rPr lang="it-IT" dirty="0"/>
              <a:t>[e] un'assunzione di omogeneità rispetto ad altre qualità o caratteristiche che vengono per converso spinte nell'irrilevanza".</a:t>
            </a:r>
          </a:p>
          <a:p>
            <a:pPr marL="0" indent="0">
              <a:buNone/>
            </a:pPr>
            <a:endParaRPr lang="it-IT" dirty="0"/>
          </a:p>
          <a:p>
            <a:pPr marL="0" indent="0">
              <a:buNone/>
            </a:pPr>
            <a:r>
              <a:rPr lang="it-IT" dirty="0"/>
              <a:t>A partire dal XX secolo, l'applicazione del termine 'razza' per definire gruppi umani è generalmente contestata. Il termine è solitamente rimpiazzato da 'etnia' (</a:t>
            </a:r>
            <a:r>
              <a:rPr lang="it-IT"/>
              <a:t>o 'etnicità').</a:t>
            </a:r>
            <a:endParaRPr lang="it-IT" dirty="0"/>
          </a:p>
        </p:txBody>
      </p:sp>
    </p:spTree>
    <p:extLst>
      <p:ext uri="{BB962C8B-B14F-4D97-AF65-F5344CB8AC3E}">
        <p14:creationId xmlns:p14="http://schemas.microsoft.com/office/powerpoint/2010/main" val="385817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C78E66-E3D1-9B84-50BF-AD69565FFF12}"/>
              </a:ext>
            </a:extLst>
          </p:cNvPr>
          <p:cNvSpPr>
            <a:spLocks noGrp="1"/>
          </p:cNvSpPr>
          <p:nvPr>
            <p:ph type="title"/>
          </p:nvPr>
        </p:nvSpPr>
        <p:spPr/>
        <p:txBody>
          <a:bodyPr/>
          <a:lstStyle/>
          <a:p>
            <a:r>
              <a:rPr lang="it-IT" dirty="0"/>
              <a:t>Scala di "densità" (dal più al meno "denso")</a:t>
            </a:r>
          </a:p>
        </p:txBody>
      </p:sp>
      <p:sp>
        <p:nvSpPr>
          <p:cNvPr id="3" name="Segnaposto contenuto 2">
            <a:extLst>
              <a:ext uri="{FF2B5EF4-FFF2-40B4-BE49-F238E27FC236}">
                <a16:creationId xmlns:a16="http://schemas.microsoft.com/office/drawing/2014/main" id="{C2B8AE22-A968-0154-0D80-0AA9A48F7591}"/>
              </a:ext>
            </a:extLst>
          </p:cNvPr>
          <p:cNvSpPr>
            <a:spLocks noGrp="1"/>
          </p:cNvSpPr>
          <p:nvPr>
            <p:ph idx="1"/>
          </p:nvPr>
        </p:nvSpPr>
        <p:spPr/>
        <p:txBody>
          <a:bodyPr>
            <a:normAutofit fontScale="92500" lnSpcReduction="10000"/>
          </a:bodyPr>
          <a:lstStyle/>
          <a:p>
            <a:pPr marL="514350" indent="-514350">
              <a:buFont typeface="+mj-lt"/>
              <a:buAutoNum type="arabicPeriod"/>
            </a:pPr>
            <a:r>
              <a:rPr lang="it-IT" dirty="0"/>
              <a:t>Razza (biologico, non o difficilmente assimilabile);</a:t>
            </a:r>
          </a:p>
          <a:p>
            <a:pPr marL="514350" indent="-514350">
              <a:buFont typeface="+mj-lt"/>
              <a:buAutoNum type="arabicPeriod"/>
            </a:pPr>
            <a:endParaRPr lang="it-IT" dirty="0"/>
          </a:p>
          <a:p>
            <a:pPr marL="514350" indent="-514350">
              <a:buFont typeface="+mj-lt"/>
              <a:buAutoNum type="arabicPeriod"/>
            </a:pPr>
            <a:r>
              <a:rPr lang="it-IT" dirty="0"/>
              <a:t>elementi culturali profondi (non necessariamente biologici, ma assimilabili);</a:t>
            </a:r>
          </a:p>
          <a:p>
            <a:pPr marL="514350" indent="-514350">
              <a:buFont typeface="+mj-lt"/>
              <a:buAutoNum type="arabicPeriod"/>
            </a:pPr>
            <a:endParaRPr lang="it-IT" dirty="0"/>
          </a:p>
          <a:p>
            <a:pPr marL="514350" indent="-514350">
              <a:buFont typeface="+mj-lt"/>
              <a:buAutoNum type="arabicPeriod"/>
            </a:pPr>
            <a:r>
              <a:rPr lang="it-IT" dirty="0"/>
              <a:t>lifestyle (difficoltà meno drastica);</a:t>
            </a:r>
          </a:p>
          <a:p>
            <a:pPr marL="514350" indent="-514350">
              <a:buFont typeface="+mj-lt"/>
              <a:buAutoNum type="arabicPeriod"/>
            </a:pPr>
            <a:endParaRPr lang="it-IT" dirty="0"/>
          </a:p>
          <a:p>
            <a:pPr marL="514350" indent="-514350">
              <a:buFont typeface="+mj-lt"/>
              <a:buAutoNum type="arabicPeriod"/>
            </a:pPr>
            <a:r>
              <a:rPr lang="it-IT" dirty="0"/>
              <a:t>libera adesione a determinati valori (selezione libera);</a:t>
            </a:r>
          </a:p>
          <a:p>
            <a:pPr marL="514350" indent="-514350">
              <a:buFont typeface="+mj-lt"/>
              <a:buAutoNum type="arabicPeriod"/>
            </a:pPr>
            <a:endParaRPr lang="it-IT" dirty="0"/>
          </a:p>
          <a:p>
            <a:pPr marL="514350" indent="-514350">
              <a:buFont typeface="+mj-lt"/>
              <a:buAutoNum type="arabicPeriod"/>
            </a:pPr>
            <a:r>
              <a:rPr lang="it-IT" dirty="0"/>
              <a:t>patria (sensazione soggettiva).</a:t>
            </a:r>
          </a:p>
        </p:txBody>
      </p:sp>
    </p:spTree>
    <p:extLst>
      <p:ext uri="{BB962C8B-B14F-4D97-AF65-F5344CB8AC3E}">
        <p14:creationId xmlns:p14="http://schemas.microsoft.com/office/powerpoint/2010/main" val="1030326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A8D82F-53E8-87D7-F3BD-0D0E06117CB4}"/>
              </a:ext>
            </a:extLst>
          </p:cNvPr>
          <p:cNvSpPr>
            <a:spLocks noGrp="1"/>
          </p:cNvSpPr>
          <p:nvPr>
            <p:ph type="title"/>
          </p:nvPr>
        </p:nvSpPr>
        <p:spPr/>
        <p:txBody>
          <a:bodyPr/>
          <a:lstStyle/>
          <a:p>
            <a:r>
              <a:rPr lang="it-IT" dirty="0"/>
              <a:t>Critical Race Theory (CRT)</a:t>
            </a:r>
          </a:p>
        </p:txBody>
      </p:sp>
      <p:sp>
        <p:nvSpPr>
          <p:cNvPr id="3" name="Segnaposto contenuto 2">
            <a:extLst>
              <a:ext uri="{FF2B5EF4-FFF2-40B4-BE49-F238E27FC236}">
                <a16:creationId xmlns:a16="http://schemas.microsoft.com/office/drawing/2014/main" id="{66B84121-A13F-CBC7-2E3D-73B6D46681AC}"/>
              </a:ext>
            </a:extLst>
          </p:cNvPr>
          <p:cNvSpPr>
            <a:spLocks noGrp="1"/>
          </p:cNvSpPr>
          <p:nvPr>
            <p:ph idx="1"/>
          </p:nvPr>
        </p:nvSpPr>
        <p:spPr/>
        <p:txBody>
          <a:bodyPr>
            <a:normAutofit lnSpcReduction="10000"/>
          </a:bodyPr>
          <a:lstStyle/>
          <a:p>
            <a:pPr marL="0" indent="0">
              <a:buNone/>
            </a:pPr>
            <a:r>
              <a:rPr lang="it-IT" dirty="0"/>
              <a:t>Razza: sangue (elemento concreto, DNA) è indisponibile alla nostra scelta. </a:t>
            </a:r>
          </a:p>
          <a:p>
            <a:pPr marL="0" indent="0">
              <a:buNone/>
            </a:pPr>
            <a:endParaRPr lang="it-IT" dirty="0"/>
          </a:p>
          <a:p>
            <a:pPr marL="0" indent="0">
              <a:buNone/>
            </a:pPr>
            <a:r>
              <a:rPr lang="it-IT" dirty="0"/>
              <a:t>CRT: teoria critica della razza. Idea principale: le "razze" sono create socialmente, in particolare attraverso il diritto. Il dibattito in seno alla CRT è indipendente da uno sfondo religioso. </a:t>
            </a:r>
          </a:p>
          <a:p>
            <a:pPr marL="0" indent="0">
              <a:buNone/>
            </a:pPr>
            <a:endParaRPr lang="it-IT" dirty="0"/>
          </a:p>
          <a:p>
            <a:pPr marL="0" indent="0">
              <a:buNone/>
            </a:pPr>
            <a:r>
              <a:rPr lang="it-IT" dirty="0"/>
              <a:t>"[A]</a:t>
            </a:r>
            <a:r>
              <a:rPr lang="it-IT" dirty="0" err="1"/>
              <a:t>nche</a:t>
            </a:r>
            <a:r>
              <a:rPr lang="it-IT" dirty="0"/>
              <a:t> al di fuori di un discorso apertamente razzista, usare la nozione di razza per comprendere l'identità di un gruppo non è un'operazione priva di rischi" (cfr. </a:t>
            </a:r>
            <a:r>
              <a:rPr lang="it-IT" i="1" dirty="0"/>
              <a:t>one drop rule</a:t>
            </a:r>
            <a:r>
              <a:rPr lang="it-IT" dirty="0"/>
              <a:t>).</a:t>
            </a:r>
          </a:p>
        </p:txBody>
      </p:sp>
    </p:spTree>
    <p:extLst>
      <p:ext uri="{BB962C8B-B14F-4D97-AF65-F5344CB8AC3E}">
        <p14:creationId xmlns:p14="http://schemas.microsoft.com/office/powerpoint/2010/main" val="173921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A83377-3CAC-E743-C89F-800AAEA8CC4D}"/>
              </a:ext>
            </a:extLst>
          </p:cNvPr>
          <p:cNvSpPr>
            <a:spLocks noGrp="1"/>
          </p:cNvSpPr>
          <p:nvPr>
            <p:ph type="title"/>
          </p:nvPr>
        </p:nvSpPr>
        <p:spPr/>
        <p:txBody>
          <a:bodyPr/>
          <a:lstStyle/>
          <a:p>
            <a:r>
              <a:rPr lang="it-IT" dirty="0" err="1"/>
              <a:t>Mashpee</a:t>
            </a:r>
            <a:r>
              <a:rPr lang="it-IT" dirty="0"/>
              <a:t> </a:t>
            </a:r>
            <a:r>
              <a:rPr lang="it-IT" dirty="0" err="1"/>
              <a:t>Tribe</a:t>
            </a:r>
            <a:r>
              <a:rPr lang="it-IT" dirty="0"/>
              <a:t> vs. Town of </a:t>
            </a:r>
            <a:r>
              <a:rPr lang="it-IT" dirty="0" err="1"/>
              <a:t>Mashpee</a:t>
            </a:r>
            <a:r>
              <a:rPr lang="it-IT" dirty="0"/>
              <a:t> (1978)</a:t>
            </a:r>
          </a:p>
        </p:txBody>
      </p:sp>
      <p:pic>
        <p:nvPicPr>
          <p:cNvPr id="1026" name="Picture 2" descr="Indians in Mashpee Demand Self-Government">
            <a:extLst>
              <a:ext uri="{FF2B5EF4-FFF2-40B4-BE49-F238E27FC236}">
                <a16:creationId xmlns:a16="http://schemas.microsoft.com/office/drawing/2014/main" id="{D030A14E-2F75-A6BE-351E-6276B2DA58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1125" y="2324893"/>
            <a:ext cx="6889749" cy="307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96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3169D9-565C-C715-9494-8AF8D074374B}"/>
              </a:ext>
            </a:extLst>
          </p:cNvPr>
          <p:cNvSpPr>
            <a:spLocks noGrp="1"/>
          </p:cNvSpPr>
          <p:nvPr>
            <p:ph type="title"/>
          </p:nvPr>
        </p:nvSpPr>
        <p:spPr/>
        <p:txBody>
          <a:bodyPr/>
          <a:lstStyle/>
          <a:p>
            <a:r>
              <a:rPr lang="it-IT" dirty="0"/>
              <a:t>Legge del ritorno (Israele, 1950)</a:t>
            </a:r>
          </a:p>
        </p:txBody>
      </p:sp>
      <p:pic>
        <p:nvPicPr>
          <p:cNvPr id="2050" name="Picture 2">
            <a:extLst>
              <a:ext uri="{FF2B5EF4-FFF2-40B4-BE49-F238E27FC236}">
                <a16:creationId xmlns:a16="http://schemas.microsoft.com/office/drawing/2014/main" id="{DCBF5AC1-FC5E-389D-814E-BF28736AF4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4467" y="1825625"/>
            <a:ext cx="614306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6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l razzismo di Stato nel Reich tedesco e nel Regno d'Italia: gli apporti  delle ideologie del colonialismo europeo e delle scienze biologiche -  Novecento.org">
            <a:extLst>
              <a:ext uri="{FF2B5EF4-FFF2-40B4-BE49-F238E27FC236}">
                <a16:creationId xmlns:a16="http://schemas.microsoft.com/office/drawing/2014/main" id="{CBAE6AEC-E9E4-C104-EA45-E6EB3B567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325" y="0"/>
            <a:ext cx="9783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72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975BAB-D36D-2335-00EE-DA4D87AD6627}"/>
              </a:ext>
            </a:extLst>
          </p:cNvPr>
          <p:cNvSpPr>
            <a:spLocks noGrp="1"/>
          </p:cNvSpPr>
          <p:nvPr>
            <p:ph type="title"/>
          </p:nvPr>
        </p:nvSpPr>
        <p:spPr/>
        <p:txBody>
          <a:bodyPr/>
          <a:lstStyle/>
          <a:p>
            <a:r>
              <a:rPr lang="it-IT" dirty="0"/>
              <a:t>Arbitrarietà della razza</a:t>
            </a:r>
          </a:p>
        </p:txBody>
      </p:sp>
      <p:sp>
        <p:nvSpPr>
          <p:cNvPr id="3" name="Segnaposto contenuto 2">
            <a:extLst>
              <a:ext uri="{FF2B5EF4-FFF2-40B4-BE49-F238E27FC236}">
                <a16:creationId xmlns:a16="http://schemas.microsoft.com/office/drawing/2014/main" id="{FA69DE5A-BA15-27EA-86B5-47CC84C9F7A4}"/>
              </a:ext>
            </a:extLst>
          </p:cNvPr>
          <p:cNvSpPr>
            <a:spLocks noGrp="1"/>
          </p:cNvSpPr>
          <p:nvPr>
            <p:ph idx="1"/>
          </p:nvPr>
        </p:nvSpPr>
        <p:spPr/>
        <p:txBody>
          <a:bodyPr>
            <a:normAutofit fontScale="92500" lnSpcReduction="20000"/>
          </a:bodyPr>
          <a:lstStyle/>
          <a:p>
            <a:pPr marL="0" indent="0">
              <a:buNone/>
            </a:pPr>
            <a:r>
              <a:rPr lang="it-IT" dirty="0"/>
              <a:t>V'è un "contrasto tra la forte pretesa di oggettività ('tu sei quello che sei, e quello che sei non è nella tua disponibilità') e la realtà di un processo decisionale che ruota intorno a fattori arbitrari. I soggetti possono scegliere di autoidentificarsi in un determinato gruppo razziale [anche inconsciamente: vedi slide seguente], mentre altri soggetti sono forzati ad accettare o un'ascrizione razziale loro imposta o l'esclusione da una data ascrizione. L'elemento di arbitrarietà implicito in ogni costruzione dell'identità del gruppo, del noi, su base razziale è quindi in questo modo esposto e acquisito".</a:t>
            </a:r>
          </a:p>
          <a:p>
            <a:pPr marL="0" indent="0">
              <a:buNone/>
            </a:pPr>
            <a:endParaRPr lang="it-IT" dirty="0"/>
          </a:p>
          <a:p>
            <a:pPr marL="0" indent="0">
              <a:buNone/>
            </a:pPr>
            <a:r>
              <a:rPr lang="it-IT" dirty="0"/>
              <a:t>Due step: delimitare un </a:t>
            </a:r>
            <a:r>
              <a:rPr lang="it-IT" i="1" dirty="0">
                <a:solidFill>
                  <a:srgbClr val="FF0000"/>
                </a:solidFill>
              </a:rPr>
              <a:t>range</a:t>
            </a:r>
            <a:r>
              <a:rPr lang="it-IT" dirty="0"/>
              <a:t> da un altro (</a:t>
            </a:r>
            <a:r>
              <a:rPr lang="it-IT" i="1" dirty="0"/>
              <a:t>per </a:t>
            </a:r>
            <a:r>
              <a:rPr lang="it-IT" i="1" dirty="0" err="1"/>
              <a:t>saltum</a:t>
            </a:r>
            <a:r>
              <a:rPr lang="it-IT" dirty="0"/>
              <a:t>; ad esempio: i "bianchi", superiori ai "neri") e affermare una </a:t>
            </a:r>
            <a:r>
              <a:rPr lang="it-IT" i="1" dirty="0">
                <a:solidFill>
                  <a:schemeClr val="accent1"/>
                </a:solidFill>
              </a:rPr>
              <a:t>claim</a:t>
            </a:r>
            <a:r>
              <a:rPr lang="it-IT" dirty="0"/>
              <a:t> relativa alla natura oggettiva, naturale di tale delimitazione.  </a:t>
            </a:r>
          </a:p>
        </p:txBody>
      </p:sp>
    </p:spTree>
    <p:extLst>
      <p:ext uri="{BB962C8B-B14F-4D97-AF65-F5344CB8AC3E}">
        <p14:creationId xmlns:p14="http://schemas.microsoft.com/office/powerpoint/2010/main" val="264958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710F1F-C008-D037-7E92-C91DBF060970}"/>
              </a:ext>
            </a:extLst>
          </p:cNvPr>
          <p:cNvSpPr>
            <a:spLocks noGrp="1"/>
          </p:cNvSpPr>
          <p:nvPr>
            <p:ph type="title"/>
          </p:nvPr>
        </p:nvSpPr>
        <p:spPr/>
        <p:txBody>
          <a:bodyPr/>
          <a:lstStyle/>
          <a:p>
            <a:r>
              <a:rPr lang="it-IT" i="1" dirty="0"/>
              <a:t>One drop rule</a:t>
            </a:r>
          </a:p>
        </p:txBody>
      </p:sp>
      <p:sp>
        <p:nvSpPr>
          <p:cNvPr id="3" name="Segnaposto contenuto 2">
            <a:extLst>
              <a:ext uri="{FF2B5EF4-FFF2-40B4-BE49-F238E27FC236}">
                <a16:creationId xmlns:a16="http://schemas.microsoft.com/office/drawing/2014/main" id="{1A9AAD10-2179-8A22-BCFB-787CC6074C10}"/>
              </a:ext>
            </a:extLst>
          </p:cNvPr>
          <p:cNvSpPr>
            <a:spLocks noGrp="1"/>
          </p:cNvSpPr>
          <p:nvPr>
            <p:ph idx="1"/>
          </p:nvPr>
        </p:nvSpPr>
        <p:spPr/>
        <p:txBody>
          <a:bodyPr>
            <a:normAutofit lnSpcReduction="10000"/>
          </a:bodyPr>
          <a:lstStyle/>
          <a:p>
            <a:pPr marL="0" indent="0">
              <a:buNone/>
            </a:pPr>
            <a:r>
              <a:rPr lang="it-IT" dirty="0"/>
              <a:t>"La </a:t>
            </a:r>
            <a:r>
              <a:rPr lang="it-IT" i="1" dirty="0"/>
              <a:t>one drop rule</a:t>
            </a:r>
            <a:r>
              <a:rPr lang="it-IT" dirty="0"/>
              <a:t> assume come proprio sfondo quella purezza della razza bianca che serve a preludere a una nozione di aristocrazia di sangue. Al contrario, la nozione di razza nera è stata accuratamente costruita, in termini di istituzioni normative, per assicurare il soggiogamento delle persone identificate come </a:t>
            </a:r>
            <a:r>
              <a:rPr lang="it-IT" i="1" dirty="0"/>
              <a:t>black</a:t>
            </a:r>
            <a:r>
              <a:rPr lang="it-IT" dirty="0"/>
              <a:t>, e questa costruzione ha quindi preservato l'idea della supremazia bianca"</a:t>
            </a:r>
          </a:p>
          <a:p>
            <a:pPr marL="0" indent="0">
              <a:buNone/>
            </a:pPr>
            <a:endParaRPr lang="it-IT" dirty="0"/>
          </a:p>
          <a:p>
            <a:pPr marL="0" indent="0">
              <a:buNone/>
            </a:pPr>
            <a:r>
              <a:rPr lang="it-IT" dirty="0"/>
              <a:t>"Le circostanze specifiche, che includono i rapporti di potere, non sono dettagli eruditi o sottigliezze sociologiche: essi </a:t>
            </a:r>
            <a:r>
              <a:rPr lang="it-IT" b="1" u="sng" dirty="0"/>
              <a:t>costituiscono</a:t>
            </a:r>
            <a:r>
              <a:rPr lang="it-IT" dirty="0"/>
              <a:t> le razze come enti che popolano un dato orizzonte istituzionale in quanto tali, sicché non c'è nulla di neutrale in una tipologia razziale".</a:t>
            </a:r>
          </a:p>
        </p:txBody>
      </p:sp>
    </p:spTree>
    <p:extLst>
      <p:ext uri="{BB962C8B-B14F-4D97-AF65-F5344CB8AC3E}">
        <p14:creationId xmlns:p14="http://schemas.microsoft.com/office/powerpoint/2010/main" val="10512865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1311</Words>
  <Application>Microsoft Macintosh PowerPoint</Application>
  <PresentationFormat>Widescreen</PresentationFormat>
  <Paragraphs>52</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Calibri Light</vt:lpstr>
      <vt:lpstr>Helvetica</vt:lpstr>
      <vt:lpstr>Tema di Office</vt:lpstr>
      <vt:lpstr>Politiche della (dis)uguaglianza(2)</vt:lpstr>
      <vt:lpstr>La razza</vt:lpstr>
      <vt:lpstr>Scala di "densità" (dal più al meno "denso")</vt:lpstr>
      <vt:lpstr>Critical Race Theory (CRT)</vt:lpstr>
      <vt:lpstr>Mashpee Tribe vs. Town of Mashpee (1978)</vt:lpstr>
      <vt:lpstr>Legge del ritorno (Israele, 1950)</vt:lpstr>
      <vt:lpstr>Presentazione standard di PowerPoint</vt:lpstr>
      <vt:lpstr>Arbitrarietà della razza</vt:lpstr>
      <vt:lpstr>One drop rule</vt:lpstr>
      <vt:lpstr>Il priming (psicologia) (1)</vt:lpstr>
      <vt:lpstr>Il priming (psicologia) (2)</vt:lpstr>
      <vt:lpstr>Il priming (psicologia) (3)</vt:lpstr>
      <vt:lpstr>Razza e disuguaglianza</vt:lpstr>
      <vt:lpstr>Pluralismo e gerarchia</vt:lpstr>
      <vt:lpstr>Loving v. Virginia (1967)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Politiche della (dis)uguaglianza(2)</dc:title>
  <dc:creator>Anonimo</dc:creator>
  <cp:lastModifiedBy>Anonimo</cp:lastModifiedBy>
  <cp:revision>17</cp:revision>
  <dcterms:created xsi:type="dcterms:W3CDTF">2023-03-20T07:34:46Z</dcterms:created>
  <dcterms:modified xsi:type="dcterms:W3CDTF">2023-03-22T11:31:09Z</dcterms:modified>
</cp:coreProperties>
</file>