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61"/>
  </p:normalViewPr>
  <p:slideViewPr>
    <p:cSldViewPr snapToGrid="0">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825369-5431-B577-67DA-CCF54636A93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79DDEA83-0311-AC14-4F85-DDA0C1EFE2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C69E914-E8A3-227F-769B-F5493E57B7E1}"/>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5" name="Segnaposto piè di pagina 4">
            <a:extLst>
              <a:ext uri="{FF2B5EF4-FFF2-40B4-BE49-F238E27FC236}">
                <a16:creationId xmlns:a16="http://schemas.microsoft.com/office/drawing/2014/main" id="{2F74A80E-56DC-336F-4778-032D6D14D62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9DBBB88-B4BE-6CB1-D7A9-2E70EBC94173}"/>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2278225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B87A2F-80B6-E9B4-A17C-5DE5CA275E6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442531B-5D2D-1676-9ED1-3636C364C4C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1813CFA-30F2-BC91-A71F-CAF33BB01115}"/>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5" name="Segnaposto piè di pagina 4">
            <a:extLst>
              <a:ext uri="{FF2B5EF4-FFF2-40B4-BE49-F238E27FC236}">
                <a16:creationId xmlns:a16="http://schemas.microsoft.com/office/drawing/2014/main" id="{E28DD894-204F-18B1-DE97-94EDD9B7FCE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308949A-4CF0-1D03-D023-B45842D903BE}"/>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2939074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1EA4E52-E373-3A08-33D5-ECCCC8215B20}"/>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7E95F69-A35D-F76A-5F7E-CE4EE35B678B}"/>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A66E0C2-7C2D-1125-9202-F11846E2E212}"/>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5" name="Segnaposto piè di pagina 4">
            <a:extLst>
              <a:ext uri="{FF2B5EF4-FFF2-40B4-BE49-F238E27FC236}">
                <a16:creationId xmlns:a16="http://schemas.microsoft.com/office/drawing/2014/main" id="{04E7C71B-6998-8F61-01EB-5BAE39B102E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2FDCBA7-A628-0DE9-6A9B-D8EADA0E6B6B}"/>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1167164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6ADBD3-2B03-8682-4F7F-506A54F9AAA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214D613-894B-B829-0447-5235573FDC5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3077852-4F31-07BB-4697-D402E8979B59}"/>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5" name="Segnaposto piè di pagina 4">
            <a:extLst>
              <a:ext uri="{FF2B5EF4-FFF2-40B4-BE49-F238E27FC236}">
                <a16:creationId xmlns:a16="http://schemas.microsoft.com/office/drawing/2014/main" id="{827BB3FF-F74B-B916-057E-FF1E09EFD56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F3AD46B-2522-01A2-3164-1DEA38913B2E}"/>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3751741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EB4E65-A4A5-6710-DE15-FE9E57E7FB3A}"/>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0513007-BB9B-7322-6752-D46C5BF223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6754AD4-1B6E-CABA-A55F-8D9537856B03}"/>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5" name="Segnaposto piè di pagina 4">
            <a:extLst>
              <a:ext uri="{FF2B5EF4-FFF2-40B4-BE49-F238E27FC236}">
                <a16:creationId xmlns:a16="http://schemas.microsoft.com/office/drawing/2014/main" id="{399A303F-13CE-50F8-7FD5-61168A4849C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2DB7D85-15CD-25FE-15FF-7879C45C706A}"/>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2513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D528F8-3986-33DB-7E7B-0BA2F2EF475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42FA00C-10CE-0C03-30DE-A1F20141B669}"/>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377385E-DF6B-B605-CA11-A551462B403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D1AB63B-48B3-0474-226D-D80ABE02A5E4}"/>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6" name="Segnaposto piè di pagina 5">
            <a:extLst>
              <a:ext uri="{FF2B5EF4-FFF2-40B4-BE49-F238E27FC236}">
                <a16:creationId xmlns:a16="http://schemas.microsoft.com/office/drawing/2014/main" id="{92539DF6-2D90-49C5-54F0-65B44A95C12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4A7E72F-D5B4-E370-349E-3C6FEF81ECAE}"/>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2999938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CC5DF3-FE99-3255-8161-4694A66819D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CAA293C-04F2-14F6-F4D2-815073272B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C3E70F4-35F1-8F1E-DEBD-2D820E26282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8911783F-6F29-76F4-87C9-38686E0320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C177D82-7E9E-9AC4-78A1-014AD3A98DD4}"/>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B232AF8-70D5-B21C-D370-7CDF8CA8CAFF}"/>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8" name="Segnaposto piè di pagina 7">
            <a:extLst>
              <a:ext uri="{FF2B5EF4-FFF2-40B4-BE49-F238E27FC236}">
                <a16:creationId xmlns:a16="http://schemas.microsoft.com/office/drawing/2014/main" id="{9AFF50D9-006E-55F7-4C2E-4EDFCB73B6A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E904C7E-08E4-5D79-0299-20E05A3C0F19}"/>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810002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797B36-295A-05A2-5C09-E2BE04AC95A2}"/>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FC6B582-4112-7D7D-2130-C791F2DF32D8}"/>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4" name="Segnaposto piè di pagina 3">
            <a:extLst>
              <a:ext uri="{FF2B5EF4-FFF2-40B4-BE49-F238E27FC236}">
                <a16:creationId xmlns:a16="http://schemas.microsoft.com/office/drawing/2014/main" id="{93D300A1-A5CA-D751-F68F-AFFDE165AFA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C1A8199-48DE-5BE5-D149-27E478A65CB0}"/>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945978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16EBE27-7D1E-7838-87B4-692BB720002B}"/>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3" name="Segnaposto piè di pagina 2">
            <a:extLst>
              <a:ext uri="{FF2B5EF4-FFF2-40B4-BE49-F238E27FC236}">
                <a16:creationId xmlns:a16="http://schemas.microsoft.com/office/drawing/2014/main" id="{F3B67EF8-4F88-E283-DF34-C9AD93F9383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8532A7D3-A4A9-561A-740D-BD2C9D8652C6}"/>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14207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9D0058-B70F-5A2A-0360-34C90C6FB2E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0DFED1A-769A-1995-CD46-D912545D51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9E8DB15-6127-7BE8-18D8-79049376C9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8CB6367-3E52-11BD-B527-4F00A14EEF43}"/>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6" name="Segnaposto piè di pagina 5">
            <a:extLst>
              <a:ext uri="{FF2B5EF4-FFF2-40B4-BE49-F238E27FC236}">
                <a16:creationId xmlns:a16="http://schemas.microsoft.com/office/drawing/2014/main" id="{BFBE2DA3-84E4-79F8-C247-5B4ABAFA000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9BCEB62-CAC6-3BBD-1CA7-564F16E3B222}"/>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3142060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287612-D266-E0F2-8FED-B3A618156ED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B1A276E-9542-A85E-549A-13F180321F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7FD9ACE-CC9D-9307-9B5C-F126AFC1B6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D29AB99-DD2F-1CFC-76D9-2C98BBBAA040}"/>
              </a:ext>
            </a:extLst>
          </p:cNvPr>
          <p:cNvSpPr>
            <a:spLocks noGrp="1"/>
          </p:cNvSpPr>
          <p:nvPr>
            <p:ph type="dt" sz="half" idx="10"/>
          </p:nvPr>
        </p:nvSpPr>
        <p:spPr/>
        <p:txBody>
          <a:bodyPr/>
          <a:lstStyle/>
          <a:p>
            <a:fld id="{88F001AD-9D75-2C48-ADE5-04C1B39543A2}" type="datetimeFigureOut">
              <a:rPr lang="it-IT" smtClean="0"/>
              <a:t>29/03/23</a:t>
            </a:fld>
            <a:endParaRPr lang="it-IT"/>
          </a:p>
        </p:txBody>
      </p:sp>
      <p:sp>
        <p:nvSpPr>
          <p:cNvPr id="6" name="Segnaposto piè di pagina 5">
            <a:extLst>
              <a:ext uri="{FF2B5EF4-FFF2-40B4-BE49-F238E27FC236}">
                <a16:creationId xmlns:a16="http://schemas.microsoft.com/office/drawing/2014/main" id="{FEA414C1-38FC-19A0-1107-4ED5D2AC1B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6A9CBB3-1A4A-8D58-BB8A-315F34EC5B3C}"/>
              </a:ext>
            </a:extLst>
          </p:cNvPr>
          <p:cNvSpPr>
            <a:spLocks noGrp="1"/>
          </p:cNvSpPr>
          <p:nvPr>
            <p:ph type="sldNum" sz="quarter" idx="12"/>
          </p:nvPr>
        </p:nvSpPr>
        <p:spPr/>
        <p:txBody>
          <a:bodyPr/>
          <a:lstStyle/>
          <a:p>
            <a:fld id="{10442CEC-F294-E840-AF81-18BED80679D9}" type="slidenum">
              <a:rPr lang="it-IT" smtClean="0"/>
              <a:t>‹N›</a:t>
            </a:fld>
            <a:endParaRPr lang="it-IT"/>
          </a:p>
        </p:txBody>
      </p:sp>
    </p:spTree>
    <p:extLst>
      <p:ext uri="{BB962C8B-B14F-4D97-AF65-F5344CB8AC3E}">
        <p14:creationId xmlns:p14="http://schemas.microsoft.com/office/powerpoint/2010/main" val="3711131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B0AC1F9-B09C-60AF-EEC0-B1B6C3539B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537A678-CD23-DF86-B174-4FE42DAC1D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8C5671E-B682-FD28-9D23-BD9E8A2083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001AD-9D75-2C48-ADE5-04C1B39543A2}" type="datetimeFigureOut">
              <a:rPr lang="it-IT" smtClean="0"/>
              <a:t>29/03/23</a:t>
            </a:fld>
            <a:endParaRPr lang="it-IT"/>
          </a:p>
        </p:txBody>
      </p:sp>
      <p:sp>
        <p:nvSpPr>
          <p:cNvPr id="5" name="Segnaposto piè di pagina 4">
            <a:extLst>
              <a:ext uri="{FF2B5EF4-FFF2-40B4-BE49-F238E27FC236}">
                <a16:creationId xmlns:a16="http://schemas.microsoft.com/office/drawing/2014/main" id="{2BE64B5A-D5DF-F439-3DC3-8292EF555C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D3AA7CD3-F7D5-3497-1BDC-E2D61D55C5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442CEC-F294-E840-AF81-18BED80679D9}" type="slidenum">
              <a:rPr lang="it-IT" smtClean="0"/>
              <a:t>‹N›</a:t>
            </a:fld>
            <a:endParaRPr lang="it-IT"/>
          </a:p>
        </p:txBody>
      </p:sp>
    </p:spTree>
    <p:extLst>
      <p:ext uri="{BB962C8B-B14F-4D97-AF65-F5344CB8AC3E}">
        <p14:creationId xmlns:p14="http://schemas.microsoft.com/office/powerpoint/2010/main" val="3531223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6AA2A6-3C17-7270-F584-E565B7AFB1FC}"/>
              </a:ext>
            </a:extLst>
          </p:cNvPr>
          <p:cNvSpPr>
            <a:spLocks noGrp="1"/>
          </p:cNvSpPr>
          <p:nvPr>
            <p:ph type="ctrTitle"/>
          </p:nvPr>
        </p:nvSpPr>
        <p:spPr/>
        <p:txBody>
          <a:bodyPr>
            <a:normAutofit/>
          </a:bodyPr>
          <a:lstStyle/>
          <a:p>
            <a:r>
              <a:rPr lang="it-IT" sz="6200" dirty="0"/>
              <a:t>La prova culturale (1)</a:t>
            </a:r>
          </a:p>
        </p:txBody>
      </p:sp>
      <p:sp>
        <p:nvSpPr>
          <p:cNvPr id="3" name="Sottotitolo 2">
            <a:extLst>
              <a:ext uri="{FF2B5EF4-FFF2-40B4-BE49-F238E27FC236}">
                <a16:creationId xmlns:a16="http://schemas.microsoft.com/office/drawing/2014/main" id="{C2E8DC97-490C-D690-89D8-BCC937FC87C7}"/>
              </a:ext>
            </a:extLst>
          </p:cNvPr>
          <p:cNvSpPr>
            <a:spLocks noGrp="1"/>
          </p:cNvSpPr>
          <p:nvPr>
            <p:ph type="subTitle" idx="1"/>
          </p:nvPr>
        </p:nvSpPr>
        <p:spPr>
          <a:xfrm>
            <a:off x="1524000" y="3602038"/>
            <a:ext cx="9144000" cy="2387600"/>
          </a:xfrm>
        </p:spPr>
        <p:txBody>
          <a:bodyPr/>
          <a:lstStyle/>
          <a:p>
            <a:r>
              <a:rPr lang="it-IT" b="1" dirty="0"/>
              <a:t>Teorie e politiche dell'uguaglianza</a:t>
            </a:r>
          </a:p>
          <a:p>
            <a:r>
              <a:rPr lang="it-IT" u="sng" dirty="0"/>
              <a:t>Lezione 13 (29 marzo 2023)</a:t>
            </a:r>
          </a:p>
          <a:p>
            <a:endParaRPr lang="it-IT" dirty="0"/>
          </a:p>
          <a:p>
            <a:r>
              <a:rPr lang="it-IT" sz="2800" u="sng" dirty="0" err="1"/>
              <a:t>riccardo.mazzola@unimc.it</a:t>
            </a:r>
            <a:endParaRPr lang="it-IT" sz="2800" u="sng" dirty="0"/>
          </a:p>
        </p:txBody>
      </p:sp>
    </p:spTree>
    <p:extLst>
      <p:ext uri="{BB962C8B-B14F-4D97-AF65-F5344CB8AC3E}">
        <p14:creationId xmlns:p14="http://schemas.microsoft.com/office/powerpoint/2010/main" val="3962260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A418ED-7CB2-AFC5-31E0-A4500A6F7496}"/>
              </a:ext>
            </a:extLst>
          </p:cNvPr>
          <p:cNvSpPr>
            <a:spLocks noGrp="1"/>
          </p:cNvSpPr>
          <p:nvPr>
            <p:ph type="title"/>
          </p:nvPr>
        </p:nvSpPr>
        <p:spPr/>
        <p:txBody>
          <a:bodyPr/>
          <a:lstStyle/>
          <a:p>
            <a:r>
              <a:rPr lang="it-IT" dirty="0"/>
              <a:t>The People v </a:t>
            </a:r>
            <a:r>
              <a:rPr lang="it-IT" dirty="0" err="1"/>
              <a:t>Metallides</a:t>
            </a:r>
            <a:r>
              <a:rPr lang="it-IT" dirty="0"/>
              <a:t> (1974)</a:t>
            </a:r>
          </a:p>
        </p:txBody>
      </p:sp>
      <p:sp>
        <p:nvSpPr>
          <p:cNvPr id="3" name="Segnaposto contenuto 2">
            <a:extLst>
              <a:ext uri="{FF2B5EF4-FFF2-40B4-BE49-F238E27FC236}">
                <a16:creationId xmlns:a16="http://schemas.microsoft.com/office/drawing/2014/main" id="{50104B41-B6C5-2071-AE57-A8B49D33FD54}"/>
              </a:ext>
            </a:extLst>
          </p:cNvPr>
          <p:cNvSpPr>
            <a:spLocks noGrp="1"/>
          </p:cNvSpPr>
          <p:nvPr>
            <p:ph idx="1"/>
          </p:nvPr>
        </p:nvSpPr>
        <p:spPr/>
        <p:txBody>
          <a:bodyPr>
            <a:normAutofit lnSpcReduction="10000"/>
          </a:bodyPr>
          <a:lstStyle/>
          <a:p>
            <a:pPr marL="0" indent="0">
              <a:buNone/>
            </a:pPr>
            <a:r>
              <a:rPr lang="it-IT" dirty="0"/>
              <a:t>Kostas </a:t>
            </a:r>
            <a:r>
              <a:rPr lang="it-IT" dirty="0" err="1"/>
              <a:t>Metallides</a:t>
            </a:r>
            <a:r>
              <a:rPr lang="it-IT" dirty="0"/>
              <a:t>, immigrato greco in Florida, uccise un amico dopo aver scoperto che quest'ultimo aveva violentato la figlia. L'avvocato di </a:t>
            </a:r>
            <a:r>
              <a:rPr lang="it-IT" dirty="0" err="1"/>
              <a:t>Metallides</a:t>
            </a:r>
            <a:r>
              <a:rPr lang="it-IT" dirty="0"/>
              <a:t>, a sua difesa, affermò che "secondo le regole del suo paese [</a:t>
            </a:r>
            <a:r>
              <a:rPr lang="it-IT" i="1" dirty="0"/>
              <a:t>the </a:t>
            </a:r>
            <a:r>
              <a:rPr lang="it-IT" i="1" dirty="0" err="1"/>
              <a:t>law</a:t>
            </a:r>
            <a:r>
              <a:rPr lang="it-IT" i="1" dirty="0"/>
              <a:t> of the </a:t>
            </a:r>
            <a:r>
              <a:rPr lang="it-IT" i="1" dirty="0" err="1"/>
              <a:t>old</a:t>
            </a:r>
            <a:r>
              <a:rPr lang="it-IT" i="1" dirty="0"/>
              <a:t> country</a:t>
            </a:r>
            <a:r>
              <a:rPr lang="it-IT" dirty="0"/>
              <a:t>] </a:t>
            </a:r>
            <a:r>
              <a:rPr lang="it-IT" u="sng" dirty="0"/>
              <a:t>non si aspetta la polizia se la propria figlia è stata violentata</a:t>
            </a:r>
            <a:r>
              <a:rPr lang="it-IT" dirty="0"/>
              <a:t>". L'uomo venne assolto per </a:t>
            </a:r>
            <a:r>
              <a:rPr lang="it-IT" i="1" dirty="0"/>
              <a:t>temporanea infermità mentale</a:t>
            </a:r>
            <a:r>
              <a:rPr lang="it-IT" dirty="0"/>
              <a:t>, che il giudice aveva ricavato dallo stato di </a:t>
            </a:r>
            <a:r>
              <a:rPr lang="it-IT" u="sng" dirty="0"/>
              <a:t>shock culturalmente determinato</a:t>
            </a:r>
            <a:r>
              <a:rPr lang="it-IT" dirty="0"/>
              <a:t>.</a:t>
            </a:r>
          </a:p>
          <a:p>
            <a:pPr marL="0" indent="0">
              <a:buNone/>
            </a:pPr>
            <a:endParaRPr lang="it-IT" dirty="0"/>
          </a:p>
          <a:p>
            <a:pPr marL="0" indent="0">
              <a:buNone/>
            </a:pPr>
            <a:r>
              <a:rPr lang="it-IT" dirty="0"/>
              <a:t>Soluzione tipica dei "primi passi" del cd. 'giudice antropologo' (</a:t>
            </a:r>
            <a:r>
              <a:rPr lang="it-IT" dirty="0" err="1"/>
              <a:t>Ruggiu</a:t>
            </a:r>
            <a:r>
              <a:rPr lang="it-IT" dirty="0"/>
              <a:t> 2012): </a:t>
            </a:r>
            <a:r>
              <a:rPr lang="it-IT" dirty="0">
                <a:solidFill>
                  <a:srgbClr val="FF0000"/>
                </a:solidFill>
              </a:rPr>
              <a:t>"usare un istituto del proprio ordinamento, come l'infermità mentale, per offrire spazio al riconoscimento dell'altrui cultura".</a:t>
            </a:r>
          </a:p>
        </p:txBody>
      </p:sp>
    </p:spTree>
    <p:extLst>
      <p:ext uri="{BB962C8B-B14F-4D97-AF65-F5344CB8AC3E}">
        <p14:creationId xmlns:p14="http://schemas.microsoft.com/office/powerpoint/2010/main" val="2190945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62BF03-AFBD-4084-9F06-61132188E029}"/>
              </a:ext>
            </a:extLst>
          </p:cNvPr>
          <p:cNvSpPr>
            <a:spLocks noGrp="1"/>
          </p:cNvSpPr>
          <p:nvPr>
            <p:ph type="title"/>
          </p:nvPr>
        </p:nvSpPr>
        <p:spPr/>
        <p:txBody>
          <a:bodyPr/>
          <a:lstStyle/>
          <a:p>
            <a:r>
              <a:rPr lang="it-IT" dirty="0"/>
              <a:t>The People v Chen (1988)</a:t>
            </a:r>
          </a:p>
        </p:txBody>
      </p:sp>
      <p:sp>
        <p:nvSpPr>
          <p:cNvPr id="3" name="Segnaposto contenuto 2">
            <a:extLst>
              <a:ext uri="{FF2B5EF4-FFF2-40B4-BE49-F238E27FC236}">
                <a16:creationId xmlns:a16="http://schemas.microsoft.com/office/drawing/2014/main" id="{7B309891-7181-5EB8-481D-4380BAE1EAE3}"/>
              </a:ext>
            </a:extLst>
          </p:cNvPr>
          <p:cNvSpPr>
            <a:spLocks noGrp="1"/>
          </p:cNvSpPr>
          <p:nvPr>
            <p:ph idx="1"/>
          </p:nvPr>
        </p:nvSpPr>
        <p:spPr/>
        <p:txBody>
          <a:bodyPr>
            <a:normAutofit fontScale="92500" lnSpcReduction="20000"/>
          </a:bodyPr>
          <a:lstStyle/>
          <a:p>
            <a:pPr marL="0" indent="0">
              <a:buNone/>
            </a:pPr>
            <a:r>
              <a:rPr lang="it-IT" dirty="0"/>
              <a:t>Negli Stati Uniti, un uomo di nazionalità cinese, dopo aver saputo che la moglie lo tradiva, la uccise a colpi di martello. Al processo fu ascoltato un antropologo (Pasternak) esperto di cultura cinese, che spiegò come </a:t>
            </a:r>
            <a:r>
              <a:rPr lang="it-IT" u="sng" dirty="0"/>
              <a:t>la percezione della lesione dell'onore che aveva subito Chen era tale da rendere culturalmente necessitato il suo comportamento</a:t>
            </a:r>
            <a:r>
              <a:rPr lang="it-IT" dirty="0"/>
              <a:t>.</a:t>
            </a:r>
          </a:p>
          <a:p>
            <a:pPr marL="0" indent="0">
              <a:buNone/>
            </a:pPr>
            <a:endParaRPr lang="it-IT" dirty="0"/>
          </a:p>
          <a:p>
            <a:pPr marL="0" indent="0">
              <a:buNone/>
            </a:pPr>
            <a:r>
              <a:rPr lang="it-IT" dirty="0"/>
              <a:t>Così il giudice: "</a:t>
            </a:r>
            <a:r>
              <a:rPr lang="it-IT" dirty="0">
                <a:solidFill>
                  <a:srgbClr val="FF0000"/>
                </a:solidFill>
              </a:rPr>
              <a:t>se questo reato fosse stato commesso da un soggetto nato e cresciuto in America o anche nato altrove, ma cresciuto principalmente in America, anche nella comunità cinese, la Corte non avrebbe avuto difficoltà a riconoscere l'imputato colpevole di omicidio</a:t>
            </a:r>
            <a:r>
              <a:rPr lang="it-IT" dirty="0"/>
              <a:t>. Ma questa Corte non può ignorare [...] la grande influenza e la forte pressione della testimonianza del dr. Pasternak". Il giudice dispose quindi soltanto alcuni anni di una misura alternativa al carcere (questa sentenza è ancora oggi citata come emblema dei rischi connessi a una eccessiva apertura al multiculturalismo).</a:t>
            </a:r>
          </a:p>
        </p:txBody>
      </p:sp>
    </p:spTree>
    <p:extLst>
      <p:ext uri="{BB962C8B-B14F-4D97-AF65-F5344CB8AC3E}">
        <p14:creationId xmlns:p14="http://schemas.microsoft.com/office/powerpoint/2010/main" val="2839359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6D5BB2-909C-4036-D15F-D7FE094C4F17}"/>
              </a:ext>
            </a:extLst>
          </p:cNvPr>
          <p:cNvSpPr>
            <a:spLocks noGrp="1"/>
          </p:cNvSpPr>
          <p:nvPr>
            <p:ph type="title"/>
          </p:nvPr>
        </p:nvSpPr>
        <p:spPr/>
        <p:txBody>
          <a:bodyPr/>
          <a:lstStyle/>
          <a:p>
            <a:r>
              <a:rPr lang="it-IT" dirty="0"/>
              <a:t>Nguyen v State (1998)</a:t>
            </a:r>
          </a:p>
        </p:txBody>
      </p:sp>
      <p:sp>
        <p:nvSpPr>
          <p:cNvPr id="3" name="Segnaposto contenuto 2">
            <a:extLst>
              <a:ext uri="{FF2B5EF4-FFF2-40B4-BE49-F238E27FC236}">
                <a16:creationId xmlns:a16="http://schemas.microsoft.com/office/drawing/2014/main" id="{E77F9C90-138A-857E-43E8-654FFF8C5F13}"/>
              </a:ext>
            </a:extLst>
          </p:cNvPr>
          <p:cNvSpPr>
            <a:spLocks noGrp="1"/>
          </p:cNvSpPr>
          <p:nvPr>
            <p:ph idx="1"/>
          </p:nvPr>
        </p:nvSpPr>
        <p:spPr/>
        <p:txBody>
          <a:bodyPr>
            <a:normAutofit lnSpcReduction="10000"/>
          </a:bodyPr>
          <a:lstStyle/>
          <a:p>
            <a:pPr marL="0" indent="0">
              <a:buNone/>
            </a:pPr>
            <a:r>
              <a:rPr lang="it-IT" dirty="0"/>
              <a:t>Una donna vietnamita, dopo essere stata verbalmente insultata dal merito e dalla figliastra e dopo essere stata minacciata dal marito di divorzio, sparò a entrambi uccidendoli. Il suo avvocato affermò che </a:t>
            </a:r>
            <a:r>
              <a:rPr lang="it-IT" u="sng" dirty="0"/>
              <a:t>la reazione era solo apparentemente sproporzionata; era infatti dovuta a una emozione culturalmente determinata, che un americano non avrebbe potuto comprendere: l'ira per gli insulti ricevuti, paragonabili (se rapportati alla cultura occidentale) a delle percosse; e la paura dell'umiliazione del divorzio, fatto traumatico nella cultura vietnamita</a:t>
            </a:r>
            <a:r>
              <a:rPr lang="it-IT" dirty="0"/>
              <a:t>. </a:t>
            </a:r>
          </a:p>
          <a:p>
            <a:pPr marL="0" indent="0">
              <a:buNone/>
            </a:pPr>
            <a:endParaRPr lang="it-IT" dirty="0"/>
          </a:p>
          <a:p>
            <a:pPr marL="0" indent="0">
              <a:buNone/>
            </a:pPr>
            <a:r>
              <a:rPr lang="it-IT" dirty="0"/>
              <a:t>La donna fu condannata poiché il giudice non accolse la tesi secondo cui la reazione fu culturalmente determinata. </a:t>
            </a:r>
          </a:p>
        </p:txBody>
      </p:sp>
    </p:spTree>
    <p:extLst>
      <p:ext uri="{BB962C8B-B14F-4D97-AF65-F5344CB8AC3E}">
        <p14:creationId xmlns:p14="http://schemas.microsoft.com/office/powerpoint/2010/main" val="741030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7EEF2A-26A5-A235-1141-240DF708F474}"/>
              </a:ext>
            </a:extLst>
          </p:cNvPr>
          <p:cNvSpPr>
            <a:spLocks noGrp="1"/>
          </p:cNvSpPr>
          <p:nvPr>
            <p:ph type="title"/>
          </p:nvPr>
        </p:nvSpPr>
        <p:spPr/>
        <p:txBody>
          <a:bodyPr/>
          <a:lstStyle/>
          <a:p>
            <a:r>
              <a:rPr lang="it-IT" dirty="0"/>
              <a:t>Trujillo Garcia v Rowland (1994)</a:t>
            </a:r>
          </a:p>
        </p:txBody>
      </p:sp>
      <p:sp>
        <p:nvSpPr>
          <p:cNvPr id="3" name="Segnaposto contenuto 2">
            <a:extLst>
              <a:ext uri="{FF2B5EF4-FFF2-40B4-BE49-F238E27FC236}">
                <a16:creationId xmlns:a16="http://schemas.microsoft.com/office/drawing/2014/main" id="{7AA9C8E0-6643-4E4F-FB93-0ABC2CD463B4}"/>
              </a:ext>
            </a:extLst>
          </p:cNvPr>
          <p:cNvSpPr>
            <a:spLocks noGrp="1"/>
          </p:cNvSpPr>
          <p:nvPr>
            <p:ph idx="1"/>
          </p:nvPr>
        </p:nvSpPr>
        <p:spPr/>
        <p:txBody>
          <a:bodyPr>
            <a:normAutofit lnSpcReduction="10000"/>
          </a:bodyPr>
          <a:lstStyle/>
          <a:p>
            <a:pPr marL="0" indent="0">
              <a:buNone/>
            </a:pPr>
            <a:r>
              <a:rPr lang="it-IT" dirty="0"/>
              <a:t>Un immigrato di origine messicana sparò a un amico dopo che quest'ultimo gli aveva rivolto l'espressione </a:t>
            </a:r>
            <a:r>
              <a:rPr lang="it-IT" i="1" dirty="0" err="1"/>
              <a:t>chinga</a:t>
            </a:r>
            <a:r>
              <a:rPr lang="it-IT" i="1" dirty="0"/>
              <a:t> tu madre</a:t>
            </a:r>
            <a:r>
              <a:rPr lang="it-IT" dirty="0"/>
              <a:t>. L'avvocato di T. Garcia chiese le attenuanti basate sulla particolare sensibilità della cultura messicana agli insulti rivolti ai genitori. </a:t>
            </a:r>
          </a:p>
          <a:p>
            <a:pPr marL="0" indent="0">
              <a:buNone/>
            </a:pPr>
            <a:endParaRPr lang="it-IT" dirty="0"/>
          </a:p>
          <a:p>
            <a:pPr marL="0" indent="0">
              <a:buNone/>
            </a:pPr>
            <a:r>
              <a:rPr lang="it-IT" dirty="0"/>
              <a:t>Il giudice rifiutò l'argomento culturale applicando lo standard dell'agente modello: l'uomo medio messicano (</a:t>
            </a:r>
            <a:r>
              <a:rPr lang="it-IT" i="1" dirty="0" err="1"/>
              <a:t>reasonable</a:t>
            </a:r>
            <a:r>
              <a:rPr lang="it-IT" i="1" dirty="0"/>
              <a:t> </a:t>
            </a:r>
            <a:r>
              <a:rPr lang="it-IT" i="1" dirty="0" err="1"/>
              <a:t>Mexican</a:t>
            </a:r>
            <a:r>
              <a:rPr lang="it-IT" i="1" dirty="0"/>
              <a:t> man</a:t>
            </a:r>
            <a:r>
              <a:rPr lang="it-IT" dirty="0"/>
              <a:t>) non avrebbe mai ucciso per questo insulto, </a:t>
            </a:r>
            <a:r>
              <a:rPr lang="it-IT" u="sng" dirty="0"/>
              <a:t>attribuendo la reazione alla personalità particolarmente irruenta dell'imputato</a:t>
            </a:r>
            <a:r>
              <a:rPr lang="it-IT" dirty="0"/>
              <a:t> (una devianza priva del supporto normativo dell'adesione a una determinata cultura). </a:t>
            </a:r>
          </a:p>
        </p:txBody>
      </p:sp>
    </p:spTree>
    <p:extLst>
      <p:ext uri="{BB962C8B-B14F-4D97-AF65-F5344CB8AC3E}">
        <p14:creationId xmlns:p14="http://schemas.microsoft.com/office/powerpoint/2010/main" val="1598376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99C186-3085-B28A-8C04-901621A56D53}"/>
              </a:ext>
            </a:extLst>
          </p:cNvPr>
          <p:cNvSpPr>
            <a:spLocks noGrp="1"/>
          </p:cNvSpPr>
          <p:nvPr>
            <p:ph type="title"/>
          </p:nvPr>
        </p:nvSpPr>
        <p:spPr/>
        <p:txBody>
          <a:bodyPr/>
          <a:lstStyle/>
          <a:p>
            <a:r>
              <a:rPr lang="it-IT" dirty="0"/>
              <a:t>Italia: caso </a:t>
            </a:r>
            <a:r>
              <a:rPr lang="it-IT" dirty="0" err="1"/>
              <a:t>Hina</a:t>
            </a:r>
            <a:r>
              <a:rPr lang="it-IT" dirty="0"/>
              <a:t> Saleem</a:t>
            </a:r>
          </a:p>
        </p:txBody>
      </p:sp>
      <p:sp>
        <p:nvSpPr>
          <p:cNvPr id="3" name="Segnaposto contenuto 2">
            <a:extLst>
              <a:ext uri="{FF2B5EF4-FFF2-40B4-BE49-F238E27FC236}">
                <a16:creationId xmlns:a16="http://schemas.microsoft.com/office/drawing/2014/main" id="{E318D1DB-895D-F1ED-FAF7-3C47B895D273}"/>
              </a:ext>
            </a:extLst>
          </p:cNvPr>
          <p:cNvSpPr>
            <a:spLocks noGrp="1"/>
          </p:cNvSpPr>
          <p:nvPr>
            <p:ph idx="1"/>
          </p:nvPr>
        </p:nvSpPr>
        <p:spPr/>
        <p:txBody>
          <a:bodyPr>
            <a:normAutofit fontScale="92500"/>
          </a:bodyPr>
          <a:lstStyle/>
          <a:p>
            <a:pPr marL="0" indent="0">
              <a:buNone/>
            </a:pPr>
            <a:r>
              <a:rPr lang="it-IT" dirty="0"/>
              <a:t>Saleem era una ragazza pakistana di vent'anni, uccisa dal padre nel 2006 a Salezzo (Brescia) per aver infangato l'onore familiare andando a vivere con un italiano e scegliendo di adottare uno stile di vita occidentale. L'opinione pubblica lesse i fatti come un omicidio d'onore, una vendetta le cui motivazioni affondavano nella cultura/religione islamica. </a:t>
            </a:r>
          </a:p>
          <a:p>
            <a:pPr marL="0" indent="0">
              <a:buNone/>
            </a:pPr>
            <a:endParaRPr lang="it-IT" dirty="0"/>
          </a:p>
          <a:p>
            <a:pPr marL="0" indent="0">
              <a:buNone/>
            </a:pPr>
            <a:r>
              <a:rPr lang="it-IT" dirty="0"/>
              <a:t>Il giudice (nei tre gradi di giudizio) respinse l'argomento culturale e </a:t>
            </a:r>
            <a:r>
              <a:rPr lang="it-IT" u="sng" dirty="0"/>
              <a:t>attribuì l'atto del padre a un "distorto rapporto di possesso parentale"</a:t>
            </a:r>
            <a:r>
              <a:rPr lang="it-IT" dirty="0"/>
              <a:t>. Secondo il giudice era cioè la psiche di quel particolare individuo (il padre di </a:t>
            </a:r>
            <a:r>
              <a:rPr lang="it-IT" dirty="0" err="1"/>
              <a:t>Hina</a:t>
            </a:r>
            <a:r>
              <a:rPr lang="it-IT" dirty="0"/>
              <a:t>) e non le pratiche di vendetta pakistane a causare l'omicidio [de-culturalizzazione della condotta].</a:t>
            </a:r>
          </a:p>
        </p:txBody>
      </p:sp>
    </p:spTree>
    <p:extLst>
      <p:ext uri="{BB962C8B-B14F-4D97-AF65-F5344CB8AC3E}">
        <p14:creationId xmlns:p14="http://schemas.microsoft.com/office/powerpoint/2010/main" val="133312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8644E-CC41-B8BD-E1F6-F1AA7499631F}"/>
              </a:ext>
            </a:extLst>
          </p:cNvPr>
          <p:cNvSpPr>
            <a:spLocks noGrp="1"/>
          </p:cNvSpPr>
          <p:nvPr>
            <p:ph type="title"/>
          </p:nvPr>
        </p:nvSpPr>
        <p:spPr/>
        <p:txBody>
          <a:bodyPr/>
          <a:lstStyle/>
          <a:p>
            <a:r>
              <a:rPr lang="it-IT" dirty="0"/>
              <a:t>Norme culturali</a:t>
            </a:r>
          </a:p>
        </p:txBody>
      </p:sp>
      <p:sp>
        <p:nvSpPr>
          <p:cNvPr id="3" name="Segnaposto contenuto 2">
            <a:extLst>
              <a:ext uri="{FF2B5EF4-FFF2-40B4-BE49-F238E27FC236}">
                <a16:creationId xmlns:a16="http://schemas.microsoft.com/office/drawing/2014/main" id="{115776E5-BB56-C8F5-0F5C-6E3CC659D30A}"/>
              </a:ext>
            </a:extLst>
          </p:cNvPr>
          <p:cNvSpPr>
            <a:spLocks noGrp="1"/>
          </p:cNvSpPr>
          <p:nvPr>
            <p:ph idx="1"/>
          </p:nvPr>
        </p:nvSpPr>
        <p:spPr/>
        <p:txBody>
          <a:bodyPr/>
          <a:lstStyle/>
          <a:p>
            <a:pPr marL="0" indent="0">
              <a:buNone/>
            </a:pPr>
            <a:r>
              <a:rPr lang="it-IT" dirty="0"/>
              <a:t>Le norme culturali appaiono come consuetudini "rinforzate", superiori nella scala delle fonti alle normali consuetudini poiché l'unico limite è la norma penale che protegge beni costituzionalmente tutelati (es. la vita). [</a:t>
            </a:r>
            <a:r>
              <a:rPr lang="it-IT" b="1" u="sng" dirty="0"/>
              <a:t>Fonte esterna rinforzata</a:t>
            </a:r>
            <a:r>
              <a:rPr lang="it-IT" dirty="0"/>
              <a:t>]. </a:t>
            </a:r>
          </a:p>
          <a:p>
            <a:pPr marL="0" indent="0">
              <a:buNone/>
            </a:pPr>
            <a:endParaRPr lang="it-IT" dirty="0"/>
          </a:p>
          <a:p>
            <a:pPr marL="0" indent="0">
              <a:buNone/>
            </a:pPr>
            <a:r>
              <a:rPr lang="it-IT" dirty="0"/>
              <a:t>(Problema: </a:t>
            </a:r>
            <a:r>
              <a:rPr lang="it-IT" i="1" dirty="0"/>
              <a:t>come si accerta l'effettiva esistenza di queste norme</a:t>
            </a:r>
            <a:r>
              <a:rPr lang="it-IT" dirty="0"/>
              <a:t>?) </a:t>
            </a:r>
          </a:p>
        </p:txBody>
      </p:sp>
    </p:spTree>
    <p:extLst>
      <p:ext uri="{BB962C8B-B14F-4D97-AF65-F5344CB8AC3E}">
        <p14:creationId xmlns:p14="http://schemas.microsoft.com/office/powerpoint/2010/main" val="3735906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E65BE0-3BA0-CE8C-1253-3E7C4DA32463}"/>
              </a:ext>
            </a:extLst>
          </p:cNvPr>
          <p:cNvSpPr>
            <a:spLocks noGrp="1"/>
          </p:cNvSpPr>
          <p:nvPr>
            <p:ph type="title"/>
          </p:nvPr>
        </p:nvSpPr>
        <p:spPr/>
        <p:txBody>
          <a:bodyPr/>
          <a:lstStyle/>
          <a:p>
            <a:r>
              <a:rPr lang="it-IT" dirty="0"/>
              <a:t>Due concezioni della vendetta</a:t>
            </a:r>
          </a:p>
        </p:txBody>
      </p:sp>
      <p:sp>
        <p:nvSpPr>
          <p:cNvPr id="3" name="Segnaposto contenuto 2">
            <a:extLst>
              <a:ext uri="{FF2B5EF4-FFF2-40B4-BE49-F238E27FC236}">
                <a16:creationId xmlns:a16="http://schemas.microsoft.com/office/drawing/2014/main" id="{E1BC4092-C716-0CEC-E736-4A5BF317A4B2}"/>
              </a:ext>
            </a:extLst>
          </p:cNvPr>
          <p:cNvSpPr>
            <a:spLocks noGrp="1"/>
          </p:cNvSpPr>
          <p:nvPr>
            <p:ph idx="1"/>
          </p:nvPr>
        </p:nvSpPr>
        <p:spPr/>
        <p:txBody>
          <a:bodyPr>
            <a:normAutofit fontScale="92500" lnSpcReduction="20000"/>
          </a:bodyPr>
          <a:lstStyle/>
          <a:p>
            <a:pPr marL="0" indent="0">
              <a:buNone/>
            </a:pPr>
            <a:r>
              <a:rPr lang="it-IT" dirty="0"/>
              <a:t>I comportamenti riconducibili all'idea della vendetta sono oggetto di due, distinte, classificazioni: a seconda che tali comportamenti siano posti in essere da </a:t>
            </a:r>
            <a:r>
              <a:rPr lang="it-IT" dirty="0">
                <a:solidFill>
                  <a:srgbClr val="FF0000"/>
                </a:solidFill>
              </a:rPr>
              <a:t>minoranze culturali </a:t>
            </a:r>
            <a:r>
              <a:rPr lang="it-IT" dirty="0"/>
              <a:t>o dai membri della </a:t>
            </a:r>
            <a:r>
              <a:rPr lang="it-IT" dirty="0">
                <a:solidFill>
                  <a:schemeClr val="accent1"/>
                </a:solidFill>
              </a:rPr>
              <a:t>maggioranza "ospite"</a:t>
            </a:r>
            <a:r>
              <a:rPr lang="it-IT" dirty="0"/>
              <a:t>. </a:t>
            </a:r>
          </a:p>
          <a:p>
            <a:pPr marL="0" indent="0">
              <a:buNone/>
            </a:pPr>
            <a:endParaRPr lang="it-IT" dirty="0"/>
          </a:p>
          <a:p>
            <a:pPr marL="0" indent="0">
              <a:buNone/>
            </a:pPr>
            <a:r>
              <a:rPr lang="it-IT" dirty="0"/>
              <a:t>Nel primo caso, la vendetta è concettualizzata come </a:t>
            </a:r>
            <a:r>
              <a:rPr lang="it-IT" dirty="0">
                <a:solidFill>
                  <a:srgbClr val="FF0000"/>
                </a:solidFill>
              </a:rPr>
              <a:t>norma culturale</a:t>
            </a:r>
            <a:r>
              <a:rPr lang="it-IT" dirty="0"/>
              <a:t>; nel secondo caso, solitamente la vendetta appare come una </a:t>
            </a:r>
            <a:r>
              <a:rPr lang="it-IT" dirty="0">
                <a:solidFill>
                  <a:schemeClr val="accent1"/>
                </a:solidFill>
              </a:rPr>
              <a:t>forma di devianza riconducibile al singolo</a:t>
            </a:r>
            <a:r>
              <a:rPr lang="it-IT" dirty="0"/>
              <a:t>. Spesso questa distinzione è intesa a separare "un 'voi' arretrato e antistorico rispetto a un 'noi' più moderno ed evoluto , impedendo di prendere atto che vi sono comportamenti di vendetta comuni alla minoranza immigrata e alla maggioranza ospite". </a:t>
            </a:r>
          </a:p>
          <a:p>
            <a:pPr marL="0" indent="0">
              <a:buNone/>
            </a:pPr>
            <a:endParaRPr lang="it-IT" dirty="0"/>
          </a:p>
          <a:p>
            <a:pPr marL="0" indent="0">
              <a:buNone/>
            </a:pPr>
            <a:r>
              <a:rPr lang="it-IT" dirty="0"/>
              <a:t>Altro problema: </a:t>
            </a:r>
            <a:r>
              <a:rPr lang="it-IT" i="1" dirty="0"/>
              <a:t>uguaglianza</a:t>
            </a:r>
            <a:r>
              <a:rPr lang="it-IT" dirty="0"/>
              <a:t>?</a:t>
            </a:r>
          </a:p>
        </p:txBody>
      </p:sp>
    </p:spTree>
    <p:extLst>
      <p:ext uri="{BB962C8B-B14F-4D97-AF65-F5344CB8AC3E}">
        <p14:creationId xmlns:p14="http://schemas.microsoft.com/office/powerpoint/2010/main" val="1910655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26237-42A1-259F-80FE-355326B1A702}"/>
              </a:ext>
            </a:extLst>
          </p:cNvPr>
          <p:cNvSpPr>
            <a:spLocks noGrp="1"/>
          </p:cNvSpPr>
          <p:nvPr>
            <p:ph type="title"/>
          </p:nvPr>
        </p:nvSpPr>
        <p:spPr/>
        <p:txBody>
          <a:bodyPr/>
          <a:lstStyle/>
          <a:p>
            <a:r>
              <a:rPr lang="it-IT" dirty="0"/>
              <a:t>Esempio problematico </a:t>
            </a:r>
          </a:p>
        </p:txBody>
      </p:sp>
      <p:sp>
        <p:nvSpPr>
          <p:cNvPr id="3" name="Segnaposto contenuto 2">
            <a:extLst>
              <a:ext uri="{FF2B5EF4-FFF2-40B4-BE49-F238E27FC236}">
                <a16:creationId xmlns:a16="http://schemas.microsoft.com/office/drawing/2014/main" id="{B8985CD2-43E7-A52D-3A48-7F732D70C30F}"/>
              </a:ext>
            </a:extLst>
          </p:cNvPr>
          <p:cNvSpPr>
            <a:spLocks noGrp="1"/>
          </p:cNvSpPr>
          <p:nvPr>
            <p:ph idx="1"/>
          </p:nvPr>
        </p:nvSpPr>
        <p:spPr/>
        <p:txBody>
          <a:bodyPr>
            <a:normAutofit fontScale="85000" lnSpcReduction="20000"/>
          </a:bodyPr>
          <a:lstStyle/>
          <a:p>
            <a:pPr marL="0" indent="0">
              <a:buNone/>
            </a:pPr>
            <a:r>
              <a:rPr lang="it-IT" dirty="0"/>
              <a:t>Femminicidi: possono essere letti come esempi di vendetta nell'ambito di alcune unità culturali (es. afghana, pakistana, ecc.); nessuno però ha mai parlato dei femminicidi come di una norma culturale italiana, anche se le statistiche lasciano intendere una pratica frequente (i dati italiani sui femminicidi si avvicinano molto ai dati relativi al Pakistan, nel 2021). </a:t>
            </a:r>
          </a:p>
          <a:p>
            <a:pPr marL="0" indent="0">
              <a:buNone/>
            </a:pPr>
            <a:endParaRPr lang="it-IT" dirty="0"/>
          </a:p>
          <a:p>
            <a:pPr marL="0" indent="0">
              <a:buNone/>
            </a:pPr>
            <a:r>
              <a:rPr lang="it-IT" dirty="0"/>
              <a:t>Si potrebbe ribattere che in Italia ci troviamo di fronte a una mera regolarità, non accompagnata da alcuna condivisione da parte del gruppo che possa dare ai femminicidi il sigillo normativo che li renda idonei a entrare nel nostro sistema semiotico. </a:t>
            </a:r>
          </a:p>
          <a:p>
            <a:pPr marL="0" indent="0">
              <a:buNone/>
            </a:pPr>
            <a:endParaRPr lang="it-IT" dirty="0"/>
          </a:p>
          <a:p>
            <a:pPr marL="0" indent="0">
              <a:buNone/>
            </a:pPr>
            <a:r>
              <a:rPr lang="it-IT" dirty="0"/>
              <a:t>Critica femminista tenta di superare la distinzione classificando tutti i femminicidi nell'ambito di un particolare sistema sociale, detto </a:t>
            </a:r>
            <a:r>
              <a:rPr lang="it-IT" b="1" u="sng" dirty="0"/>
              <a:t>patriarcato</a:t>
            </a:r>
            <a:r>
              <a:rPr lang="it-IT" dirty="0"/>
              <a:t> (</a:t>
            </a:r>
            <a:r>
              <a:rPr lang="it-IT" b="1" u="sng" dirty="0"/>
              <a:t>cultura patriarcale</a:t>
            </a:r>
            <a:r>
              <a:rPr lang="it-IT" dirty="0"/>
              <a:t>).</a:t>
            </a:r>
          </a:p>
          <a:p>
            <a:pPr marL="0" indent="0">
              <a:buNone/>
            </a:pPr>
            <a:endParaRPr lang="it-IT" dirty="0"/>
          </a:p>
        </p:txBody>
      </p:sp>
    </p:spTree>
    <p:extLst>
      <p:ext uri="{BB962C8B-B14F-4D97-AF65-F5344CB8AC3E}">
        <p14:creationId xmlns:p14="http://schemas.microsoft.com/office/powerpoint/2010/main" val="2277054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04948A-936B-F4B0-5B7C-AFA52E7540F5}"/>
              </a:ext>
            </a:extLst>
          </p:cNvPr>
          <p:cNvSpPr>
            <a:spLocks noGrp="1"/>
          </p:cNvSpPr>
          <p:nvPr>
            <p:ph type="title"/>
          </p:nvPr>
        </p:nvSpPr>
        <p:spPr/>
        <p:txBody>
          <a:bodyPr/>
          <a:lstStyle/>
          <a:p>
            <a:r>
              <a:rPr lang="it-IT" dirty="0"/>
              <a:t>"Reati culturalmente motivati"</a:t>
            </a:r>
          </a:p>
        </p:txBody>
      </p:sp>
      <p:sp>
        <p:nvSpPr>
          <p:cNvPr id="3" name="Segnaposto contenuto 2">
            <a:extLst>
              <a:ext uri="{FF2B5EF4-FFF2-40B4-BE49-F238E27FC236}">
                <a16:creationId xmlns:a16="http://schemas.microsoft.com/office/drawing/2014/main" id="{E6D3231B-BBF3-5B4C-E445-D6549D77B81C}"/>
              </a:ext>
            </a:extLst>
          </p:cNvPr>
          <p:cNvSpPr>
            <a:spLocks noGrp="1"/>
          </p:cNvSpPr>
          <p:nvPr>
            <p:ph idx="1"/>
          </p:nvPr>
        </p:nvSpPr>
        <p:spPr/>
        <p:txBody>
          <a:bodyPr/>
          <a:lstStyle/>
          <a:p>
            <a:pPr marL="0" indent="0">
              <a:buNone/>
            </a:pPr>
            <a:r>
              <a:rPr lang="it-IT" dirty="0"/>
              <a:t>Espressione impiegata da </a:t>
            </a:r>
            <a:r>
              <a:rPr lang="it-IT" dirty="0" err="1"/>
              <a:t>J</a:t>
            </a:r>
            <a:r>
              <a:rPr lang="it-IT" dirty="0"/>
              <a:t>. Van Broek nell'articolo </a:t>
            </a:r>
            <a:r>
              <a:rPr lang="it-IT" i="1" dirty="0"/>
              <a:t>Cultural </a:t>
            </a:r>
            <a:r>
              <a:rPr lang="it-IT" i="1" dirty="0" err="1"/>
              <a:t>defence</a:t>
            </a:r>
            <a:r>
              <a:rPr lang="it-IT" i="1" dirty="0"/>
              <a:t> and </a:t>
            </a:r>
            <a:r>
              <a:rPr lang="it-IT" i="1" dirty="0" err="1"/>
              <a:t>culturally</a:t>
            </a:r>
            <a:r>
              <a:rPr lang="it-IT" i="1" dirty="0"/>
              <a:t> </a:t>
            </a:r>
            <a:r>
              <a:rPr lang="it-IT" i="1" dirty="0" err="1"/>
              <a:t>motivated</a:t>
            </a:r>
            <a:r>
              <a:rPr lang="it-IT" i="1" dirty="0"/>
              <a:t> crimes (cultural </a:t>
            </a:r>
            <a:r>
              <a:rPr lang="it-IT" i="1" dirty="0" err="1"/>
              <a:t>offences</a:t>
            </a:r>
            <a:r>
              <a:rPr lang="it-IT" i="1" dirty="0"/>
              <a:t>)</a:t>
            </a:r>
            <a:r>
              <a:rPr lang="it-IT" dirty="0"/>
              <a:t> (2001):</a:t>
            </a:r>
          </a:p>
          <a:p>
            <a:pPr marL="0" indent="0">
              <a:buNone/>
            </a:pPr>
            <a:endParaRPr lang="it-IT" dirty="0"/>
          </a:p>
          <a:p>
            <a:pPr marL="0" indent="0">
              <a:buNone/>
            </a:pPr>
            <a:r>
              <a:rPr lang="it-IT" dirty="0"/>
              <a:t>"comportamento realizzato da un membro appartenente ad una cultura di minoranza, che è </a:t>
            </a:r>
            <a:r>
              <a:rPr lang="it-IT" dirty="0">
                <a:solidFill>
                  <a:srgbClr val="FF0000"/>
                </a:solidFill>
              </a:rPr>
              <a:t>considerato reato nell'ordinamento giuridico della cultura dominante</a:t>
            </a:r>
            <a:r>
              <a:rPr lang="it-IT" dirty="0"/>
              <a:t>. Questo stesso comportamento, tuttavia, </a:t>
            </a:r>
            <a:r>
              <a:rPr lang="it-IT" dirty="0">
                <a:solidFill>
                  <a:schemeClr val="accent1"/>
                </a:solidFill>
              </a:rPr>
              <a:t>all'interno del gruppo culturale dell'agente è condonato o accettato come comportamento normale o, addirittura, è sostenuto e incoraggiato in determinate situazioni</a:t>
            </a:r>
            <a:r>
              <a:rPr lang="it-IT" dirty="0"/>
              <a:t>".</a:t>
            </a:r>
          </a:p>
        </p:txBody>
      </p:sp>
    </p:spTree>
    <p:extLst>
      <p:ext uri="{BB962C8B-B14F-4D97-AF65-F5344CB8AC3E}">
        <p14:creationId xmlns:p14="http://schemas.microsoft.com/office/powerpoint/2010/main" val="3568241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9BF337-D7C8-DE2E-7867-91D442B4B0CF}"/>
              </a:ext>
            </a:extLst>
          </p:cNvPr>
          <p:cNvSpPr>
            <a:spLocks noGrp="1"/>
          </p:cNvSpPr>
          <p:nvPr>
            <p:ph type="title"/>
          </p:nvPr>
        </p:nvSpPr>
        <p:spPr/>
        <p:txBody>
          <a:bodyPr>
            <a:normAutofit/>
          </a:bodyPr>
          <a:lstStyle/>
          <a:p>
            <a:r>
              <a:rPr lang="it-IT" sz="4300" dirty="0"/>
              <a:t>Conflitti multiculturali. Primo orientamento (1)</a:t>
            </a:r>
          </a:p>
        </p:txBody>
      </p:sp>
      <p:sp>
        <p:nvSpPr>
          <p:cNvPr id="3" name="Segnaposto contenuto 2">
            <a:extLst>
              <a:ext uri="{FF2B5EF4-FFF2-40B4-BE49-F238E27FC236}">
                <a16:creationId xmlns:a16="http://schemas.microsoft.com/office/drawing/2014/main" id="{945C8F14-59FC-C536-3B4A-2416C228BF37}"/>
              </a:ext>
            </a:extLst>
          </p:cNvPr>
          <p:cNvSpPr>
            <a:spLocks noGrp="1"/>
          </p:cNvSpPr>
          <p:nvPr>
            <p:ph idx="1"/>
          </p:nvPr>
        </p:nvSpPr>
        <p:spPr/>
        <p:txBody>
          <a:bodyPr/>
          <a:lstStyle/>
          <a:p>
            <a:pPr marL="0" indent="0">
              <a:buNone/>
            </a:pPr>
            <a:r>
              <a:rPr lang="it-IT" dirty="0"/>
              <a:t>Tendenza a ricostruire il comportamento culturale nell'ambito della teoria dei diritti fondamentali, che andrebbe arricchita dalla </a:t>
            </a:r>
            <a:r>
              <a:rPr lang="it-IT" dirty="0">
                <a:solidFill>
                  <a:srgbClr val="FF0000"/>
                </a:solidFill>
              </a:rPr>
              <a:t>previsione di una nuova categoria di diritti: i diritti culturali</a:t>
            </a:r>
            <a:r>
              <a:rPr lang="it-IT" dirty="0"/>
              <a:t>, necessari al singolo o al gruppo per tutelare la propria identità [1982: art. 27 della Costituzione canadese che si impegna a </a:t>
            </a:r>
            <a:r>
              <a:rPr lang="it-IT" i="1" dirty="0"/>
              <a:t>proteggere il patrimonio culturale di tutti i canadesi</a:t>
            </a:r>
            <a:r>
              <a:rPr lang="it-IT" dirty="0"/>
              <a:t>; art. 35 riguarda invece i diritti di una minoranza specifica, i nativi. Da allora 50 costituzioni al mondo hanno riconosciuto diritti culturali rivolti a minoranze].</a:t>
            </a:r>
          </a:p>
        </p:txBody>
      </p:sp>
    </p:spTree>
    <p:extLst>
      <p:ext uri="{BB962C8B-B14F-4D97-AF65-F5344CB8AC3E}">
        <p14:creationId xmlns:p14="http://schemas.microsoft.com/office/powerpoint/2010/main" val="2530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9BF337-D7C8-DE2E-7867-91D442B4B0CF}"/>
              </a:ext>
            </a:extLst>
          </p:cNvPr>
          <p:cNvSpPr>
            <a:spLocks noGrp="1"/>
          </p:cNvSpPr>
          <p:nvPr>
            <p:ph type="title"/>
          </p:nvPr>
        </p:nvSpPr>
        <p:spPr/>
        <p:txBody>
          <a:bodyPr>
            <a:normAutofit/>
          </a:bodyPr>
          <a:lstStyle/>
          <a:p>
            <a:r>
              <a:rPr lang="it-IT" sz="4300" dirty="0"/>
              <a:t>Conflitti multiculturali. Primo orientamento (2)</a:t>
            </a:r>
          </a:p>
        </p:txBody>
      </p:sp>
      <p:sp>
        <p:nvSpPr>
          <p:cNvPr id="3" name="Segnaposto contenuto 2">
            <a:extLst>
              <a:ext uri="{FF2B5EF4-FFF2-40B4-BE49-F238E27FC236}">
                <a16:creationId xmlns:a16="http://schemas.microsoft.com/office/drawing/2014/main" id="{945C8F14-59FC-C536-3B4A-2416C228BF37}"/>
              </a:ext>
            </a:extLst>
          </p:cNvPr>
          <p:cNvSpPr>
            <a:spLocks noGrp="1"/>
          </p:cNvSpPr>
          <p:nvPr>
            <p:ph idx="1"/>
          </p:nvPr>
        </p:nvSpPr>
        <p:spPr/>
        <p:txBody>
          <a:bodyPr/>
          <a:lstStyle/>
          <a:p>
            <a:pPr marL="0" indent="0">
              <a:buNone/>
            </a:pPr>
            <a:r>
              <a:rPr lang="it-IT" dirty="0"/>
              <a:t>Quando il comportamento è riconducibile alla cultura del soggetto ha luogo nell'esercizio di un diritto culturale </a:t>
            </a:r>
            <a:r>
              <a:rPr lang="it-IT" dirty="0">
                <a:solidFill>
                  <a:srgbClr val="FF0000"/>
                </a:solidFill>
              </a:rPr>
              <a:t>entra nel bilanciamento con altri diritti</a:t>
            </a:r>
            <a:r>
              <a:rPr lang="it-IT" dirty="0"/>
              <a:t> potendo, anche in sede penale, </a:t>
            </a:r>
            <a:r>
              <a:rPr lang="it-IT" dirty="0">
                <a:solidFill>
                  <a:srgbClr val="FF0000"/>
                </a:solidFill>
              </a:rPr>
              <a:t>usufruire della scriminante dell'esercizio di un diritto</a:t>
            </a:r>
            <a:r>
              <a:rPr lang="it-IT" dirty="0"/>
              <a:t> (in Italia: art. 51, comma 1 c.p.) se non intacca beni essenziali (es. il bene "vita"). </a:t>
            </a:r>
          </a:p>
          <a:p>
            <a:pPr marL="0" indent="0">
              <a:buNone/>
            </a:pPr>
            <a:endParaRPr lang="it-IT" dirty="0"/>
          </a:p>
          <a:p>
            <a:pPr marL="0" indent="0">
              <a:buNone/>
            </a:pPr>
            <a:r>
              <a:rPr lang="it-IT" dirty="0"/>
              <a:t>In particolare, in Italia alcuni casi hanno riguardato pratiche con fondamento religioso (è la casistica più frequente; ciò si deve probabilmente alla distinzione operata dal diritto costituzionale tra cultura e religione). </a:t>
            </a:r>
          </a:p>
        </p:txBody>
      </p:sp>
    </p:spTree>
    <p:extLst>
      <p:ext uri="{BB962C8B-B14F-4D97-AF65-F5344CB8AC3E}">
        <p14:creationId xmlns:p14="http://schemas.microsoft.com/office/powerpoint/2010/main" val="696604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E2F339-6536-C10B-F465-60EB9BB71D40}"/>
              </a:ext>
            </a:extLst>
          </p:cNvPr>
          <p:cNvSpPr>
            <a:spLocks noGrp="1"/>
          </p:cNvSpPr>
          <p:nvPr>
            <p:ph type="title"/>
          </p:nvPr>
        </p:nvSpPr>
        <p:spPr/>
        <p:txBody>
          <a:bodyPr/>
          <a:lstStyle/>
          <a:p>
            <a:r>
              <a:rPr lang="it-IT" dirty="0" err="1"/>
              <a:t>Kirpan</a:t>
            </a:r>
            <a:endParaRPr lang="it-IT" dirty="0"/>
          </a:p>
        </p:txBody>
      </p:sp>
      <p:pic>
        <p:nvPicPr>
          <p:cNvPr id="1026" name="Picture 2" descr="Kirpan - Wikipedia">
            <a:extLst>
              <a:ext uri="{FF2B5EF4-FFF2-40B4-BE49-F238E27FC236}">
                <a16:creationId xmlns:a16="http://schemas.microsoft.com/office/drawing/2014/main" id="{74E67A00-2976-328E-F30F-AF516AD5FBD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95108" y="1825625"/>
            <a:ext cx="5801784"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5376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AE8F2B-63BD-C355-04F9-C0AF7DC8DA50}"/>
              </a:ext>
            </a:extLst>
          </p:cNvPr>
          <p:cNvSpPr>
            <a:spLocks noGrp="1"/>
          </p:cNvSpPr>
          <p:nvPr>
            <p:ph type="title"/>
          </p:nvPr>
        </p:nvSpPr>
        <p:spPr/>
        <p:txBody>
          <a:bodyPr>
            <a:normAutofit/>
          </a:bodyPr>
          <a:lstStyle/>
          <a:p>
            <a:r>
              <a:rPr lang="it-IT" sz="4300" dirty="0"/>
              <a:t>Conflitti multiculturali. Primo orientamento (3)</a:t>
            </a:r>
          </a:p>
        </p:txBody>
      </p:sp>
      <p:sp>
        <p:nvSpPr>
          <p:cNvPr id="3" name="Segnaposto contenuto 2">
            <a:extLst>
              <a:ext uri="{FF2B5EF4-FFF2-40B4-BE49-F238E27FC236}">
                <a16:creationId xmlns:a16="http://schemas.microsoft.com/office/drawing/2014/main" id="{B299866E-4480-CCD9-EE68-6238CC38D236}"/>
              </a:ext>
            </a:extLst>
          </p:cNvPr>
          <p:cNvSpPr>
            <a:spLocks noGrp="1"/>
          </p:cNvSpPr>
          <p:nvPr>
            <p:ph idx="1"/>
          </p:nvPr>
        </p:nvSpPr>
        <p:spPr/>
        <p:txBody>
          <a:bodyPr>
            <a:normAutofit/>
          </a:bodyPr>
          <a:lstStyle/>
          <a:p>
            <a:pPr marL="0" indent="0">
              <a:buNone/>
            </a:pPr>
            <a:r>
              <a:rPr lang="it-IT" dirty="0"/>
              <a:t>L'applicazione di questo orientamento, per esempio, all'istituto della vendetta presupporrebbe l'esistenza di un </a:t>
            </a:r>
            <a:r>
              <a:rPr lang="it-IT" b="1" dirty="0"/>
              <a:t>diritto culturale alla vendetta </a:t>
            </a:r>
            <a:r>
              <a:rPr lang="it-IT" dirty="0"/>
              <a:t>connesso all'identità di un gruppo. </a:t>
            </a:r>
          </a:p>
          <a:p>
            <a:pPr marL="0" indent="0">
              <a:buNone/>
            </a:pPr>
            <a:endParaRPr lang="it-IT" dirty="0"/>
          </a:p>
          <a:p>
            <a:pPr marL="0" indent="0">
              <a:buNone/>
            </a:pPr>
            <a:r>
              <a:rPr lang="it-IT" dirty="0"/>
              <a:t>In termini pratici, non vi sarebbero conseguenze significative: </a:t>
            </a:r>
            <a:r>
              <a:rPr lang="it-IT" u="sng" dirty="0"/>
              <a:t>il diritto alla vendetta soccomberebbe nel bilanciamento con il danno recato al bene vita</a:t>
            </a:r>
            <a:r>
              <a:rPr lang="it-IT" dirty="0"/>
              <a:t>. </a:t>
            </a:r>
          </a:p>
          <a:p>
            <a:pPr marL="0" indent="0">
              <a:buNone/>
            </a:pPr>
            <a:endParaRPr lang="it-IT" dirty="0"/>
          </a:p>
        </p:txBody>
      </p:sp>
    </p:spTree>
    <p:extLst>
      <p:ext uri="{BB962C8B-B14F-4D97-AF65-F5344CB8AC3E}">
        <p14:creationId xmlns:p14="http://schemas.microsoft.com/office/powerpoint/2010/main" val="1495645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AE8F2B-63BD-C355-04F9-C0AF7DC8DA50}"/>
              </a:ext>
            </a:extLst>
          </p:cNvPr>
          <p:cNvSpPr>
            <a:spLocks noGrp="1"/>
          </p:cNvSpPr>
          <p:nvPr>
            <p:ph type="title"/>
          </p:nvPr>
        </p:nvSpPr>
        <p:spPr/>
        <p:txBody>
          <a:bodyPr>
            <a:normAutofit/>
          </a:bodyPr>
          <a:lstStyle/>
          <a:p>
            <a:r>
              <a:rPr lang="it-IT" sz="4100" dirty="0"/>
              <a:t>Conflitti multiculturali. Secondo orientamento (1)</a:t>
            </a:r>
          </a:p>
        </p:txBody>
      </p:sp>
      <p:sp>
        <p:nvSpPr>
          <p:cNvPr id="3" name="Segnaposto contenuto 2">
            <a:extLst>
              <a:ext uri="{FF2B5EF4-FFF2-40B4-BE49-F238E27FC236}">
                <a16:creationId xmlns:a16="http://schemas.microsoft.com/office/drawing/2014/main" id="{B299866E-4480-CCD9-EE68-6238CC38D236}"/>
              </a:ext>
            </a:extLst>
          </p:cNvPr>
          <p:cNvSpPr>
            <a:spLocks noGrp="1"/>
          </p:cNvSpPr>
          <p:nvPr>
            <p:ph idx="1"/>
          </p:nvPr>
        </p:nvSpPr>
        <p:spPr/>
        <p:txBody>
          <a:bodyPr>
            <a:normAutofit/>
          </a:bodyPr>
          <a:lstStyle/>
          <a:p>
            <a:pPr marL="0" indent="0">
              <a:buNone/>
            </a:pPr>
            <a:r>
              <a:rPr lang="it-IT" dirty="0"/>
              <a:t>Negazione dello status di "diritto" alla cultura, costruita invece come fonte, come </a:t>
            </a:r>
            <a:r>
              <a:rPr lang="it-IT" b="1" u="sng" dirty="0"/>
              <a:t>consuetudine</a:t>
            </a:r>
            <a:r>
              <a:rPr lang="it-IT" dirty="0"/>
              <a:t>. </a:t>
            </a:r>
          </a:p>
          <a:p>
            <a:pPr marL="0" indent="0">
              <a:buNone/>
            </a:pPr>
            <a:endParaRPr lang="it-IT" dirty="0"/>
          </a:p>
          <a:p>
            <a:pPr marL="0" indent="0">
              <a:buNone/>
            </a:pPr>
            <a:r>
              <a:rPr lang="it-IT" dirty="0"/>
              <a:t>Il giudice deve operare come "mediatore culturale", riconoscendo rilevanza alla cultura costruita come consuetudine: come </a:t>
            </a:r>
            <a:r>
              <a:rPr lang="it-IT" dirty="0">
                <a:solidFill>
                  <a:srgbClr val="FF0000"/>
                </a:solidFill>
              </a:rPr>
              <a:t>regola che può trovare riconoscimento nel nostro ordinamento </a:t>
            </a:r>
            <a:r>
              <a:rPr lang="it-IT" u="sng" dirty="0">
                <a:solidFill>
                  <a:srgbClr val="FF0000"/>
                </a:solidFill>
              </a:rPr>
              <a:t>soltanto alla condizione che non sia </a:t>
            </a:r>
            <a:r>
              <a:rPr lang="it-IT" i="1" u="sng" dirty="0">
                <a:solidFill>
                  <a:srgbClr val="FF0000"/>
                </a:solidFill>
              </a:rPr>
              <a:t>contra </a:t>
            </a:r>
            <a:r>
              <a:rPr lang="it-IT" i="1" u="sng" dirty="0" err="1">
                <a:solidFill>
                  <a:srgbClr val="FF0000"/>
                </a:solidFill>
              </a:rPr>
              <a:t>legem</a:t>
            </a:r>
            <a:r>
              <a:rPr lang="it-IT" i="1" dirty="0"/>
              <a:t> </a:t>
            </a:r>
            <a:r>
              <a:rPr lang="it-IT" dirty="0"/>
              <a:t>(e in particolare che non contrasti con i principi costituzionali e con le norme del diritto penale).</a:t>
            </a:r>
          </a:p>
        </p:txBody>
      </p:sp>
    </p:spTree>
    <p:extLst>
      <p:ext uri="{BB962C8B-B14F-4D97-AF65-F5344CB8AC3E}">
        <p14:creationId xmlns:p14="http://schemas.microsoft.com/office/powerpoint/2010/main" val="3935843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AE8F2B-63BD-C355-04F9-C0AF7DC8DA50}"/>
              </a:ext>
            </a:extLst>
          </p:cNvPr>
          <p:cNvSpPr>
            <a:spLocks noGrp="1"/>
          </p:cNvSpPr>
          <p:nvPr>
            <p:ph type="title"/>
          </p:nvPr>
        </p:nvSpPr>
        <p:spPr/>
        <p:txBody>
          <a:bodyPr>
            <a:normAutofit/>
          </a:bodyPr>
          <a:lstStyle/>
          <a:p>
            <a:r>
              <a:rPr lang="it-IT" sz="4100" dirty="0"/>
              <a:t>Conflitti multiculturali. Secondo orientamento (2)</a:t>
            </a:r>
          </a:p>
        </p:txBody>
      </p:sp>
      <p:sp>
        <p:nvSpPr>
          <p:cNvPr id="3" name="Segnaposto contenuto 2">
            <a:extLst>
              <a:ext uri="{FF2B5EF4-FFF2-40B4-BE49-F238E27FC236}">
                <a16:creationId xmlns:a16="http://schemas.microsoft.com/office/drawing/2014/main" id="{B299866E-4480-CCD9-EE68-6238CC38D236}"/>
              </a:ext>
            </a:extLst>
          </p:cNvPr>
          <p:cNvSpPr>
            <a:spLocks noGrp="1"/>
          </p:cNvSpPr>
          <p:nvPr>
            <p:ph idx="1"/>
          </p:nvPr>
        </p:nvSpPr>
        <p:spPr/>
        <p:txBody>
          <a:bodyPr>
            <a:normAutofit/>
          </a:bodyPr>
          <a:lstStyle/>
          <a:p>
            <a:pPr marL="0" indent="0">
              <a:buNone/>
            </a:pPr>
            <a:r>
              <a:rPr lang="it-IT" dirty="0"/>
              <a:t>Dal punto di vista pratico, la concettualizzazione della vendetta nel primo o nel secondo orientamento non produce conseguenze diverse: in entrambi i casi, </a:t>
            </a:r>
            <a:r>
              <a:rPr lang="it-IT" u="sng" dirty="0"/>
              <a:t>appare difficile che la vendetta trovi riconoscimento dall'ordinamento statuale</a:t>
            </a:r>
            <a:r>
              <a:rPr lang="it-IT" dirty="0"/>
              <a:t> (1: soccombente nel confronto con altri diritti; 2: fonte subordinata in contrasto con la legge).</a:t>
            </a:r>
          </a:p>
          <a:p>
            <a:pPr marL="0" indent="0">
              <a:buNone/>
            </a:pPr>
            <a:endParaRPr lang="it-IT" dirty="0"/>
          </a:p>
          <a:p>
            <a:pPr marL="0" indent="0">
              <a:buNone/>
            </a:pPr>
            <a:r>
              <a:rPr lang="it-IT" dirty="0"/>
              <a:t>Panorama giurisprudenziale più complesso: giudici che ignorano del tutto la componente culturale, altri più sensibili.  </a:t>
            </a:r>
          </a:p>
        </p:txBody>
      </p:sp>
    </p:spTree>
    <p:extLst>
      <p:ext uri="{BB962C8B-B14F-4D97-AF65-F5344CB8AC3E}">
        <p14:creationId xmlns:p14="http://schemas.microsoft.com/office/powerpoint/2010/main" val="4228721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BC0D1D-4362-FD90-08ED-F0998941340F}"/>
              </a:ext>
            </a:extLst>
          </p:cNvPr>
          <p:cNvSpPr>
            <a:spLocks noGrp="1"/>
          </p:cNvSpPr>
          <p:nvPr>
            <p:ph type="title"/>
          </p:nvPr>
        </p:nvSpPr>
        <p:spPr/>
        <p:txBody>
          <a:bodyPr/>
          <a:lstStyle/>
          <a:p>
            <a:r>
              <a:rPr lang="it-IT" dirty="0"/>
              <a:t>Vendetta: primi casi giudiziari</a:t>
            </a:r>
          </a:p>
        </p:txBody>
      </p:sp>
      <p:sp>
        <p:nvSpPr>
          <p:cNvPr id="3" name="Segnaposto contenuto 2">
            <a:extLst>
              <a:ext uri="{FF2B5EF4-FFF2-40B4-BE49-F238E27FC236}">
                <a16:creationId xmlns:a16="http://schemas.microsoft.com/office/drawing/2014/main" id="{2FA5F232-6CE9-26EF-6886-903D96425AAC}"/>
              </a:ext>
            </a:extLst>
          </p:cNvPr>
          <p:cNvSpPr>
            <a:spLocks noGrp="1"/>
          </p:cNvSpPr>
          <p:nvPr>
            <p:ph idx="1"/>
          </p:nvPr>
        </p:nvSpPr>
        <p:spPr/>
        <p:txBody>
          <a:bodyPr>
            <a:normAutofit lnSpcReduction="10000"/>
          </a:bodyPr>
          <a:lstStyle/>
          <a:p>
            <a:pPr marL="0" indent="0">
              <a:buNone/>
            </a:pPr>
            <a:r>
              <a:rPr lang="it-IT" dirty="0"/>
              <a:t>Riguardano immigrati italiani negli Stati Uniti.</a:t>
            </a:r>
          </a:p>
          <a:p>
            <a:pPr marL="0" indent="0">
              <a:buNone/>
            </a:pPr>
            <a:r>
              <a:rPr lang="it-IT" dirty="0"/>
              <a:t>Caso noto: immigrato siciliano è arrestato per aver ucciso il seduttore sedicenne della figlia. Si mostra sorpreso </a:t>
            </a:r>
            <a:r>
              <a:rPr lang="it-IT" u="sng" dirty="0"/>
              <a:t>"dal momento che aveva semplicemente difeso l'onore della sua famiglia secondo la tradizione"</a:t>
            </a:r>
            <a:r>
              <a:rPr lang="it-IT" dirty="0"/>
              <a:t>; e riferisce che tale comportamento, in Sicilia, era non solo ammesso, ma anche doveroso. </a:t>
            </a:r>
          </a:p>
          <a:p>
            <a:pPr marL="0" indent="0">
              <a:buNone/>
            </a:pPr>
            <a:r>
              <a:rPr lang="it-IT" dirty="0"/>
              <a:t>L'uomo è condannato, ma stimola un dibattito nella dottrina statunitense: </a:t>
            </a:r>
            <a:r>
              <a:rPr lang="it-IT" dirty="0" err="1"/>
              <a:t>Thorsten</a:t>
            </a:r>
            <a:r>
              <a:rPr lang="it-IT" dirty="0"/>
              <a:t> </a:t>
            </a:r>
            <a:r>
              <a:rPr lang="it-IT" dirty="0" err="1"/>
              <a:t>Sellin</a:t>
            </a:r>
            <a:r>
              <a:rPr lang="it-IT" dirty="0"/>
              <a:t> (1938) qualifica per primo i conflitti culturali come </a:t>
            </a:r>
            <a:r>
              <a:rPr lang="it-IT" b="1" u="sng" dirty="0"/>
              <a:t>conflitti normativi</a:t>
            </a:r>
            <a:r>
              <a:rPr lang="it-IT" dirty="0"/>
              <a:t>, che portano l'attore a scegliere le norme del proprio ordinamento di provenienza in quanto più vincolanti (o perché le sole conosciute).</a:t>
            </a:r>
          </a:p>
        </p:txBody>
      </p:sp>
    </p:spTree>
    <p:extLst>
      <p:ext uri="{BB962C8B-B14F-4D97-AF65-F5344CB8AC3E}">
        <p14:creationId xmlns:p14="http://schemas.microsoft.com/office/powerpoint/2010/main" val="396426558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527</TotalTime>
  <Words>1571</Words>
  <Application>Microsoft Macintosh PowerPoint</Application>
  <PresentationFormat>Widescreen</PresentationFormat>
  <Paragraphs>68</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Arial</vt:lpstr>
      <vt:lpstr>Calibri</vt:lpstr>
      <vt:lpstr>Calibri Light</vt:lpstr>
      <vt:lpstr>Tema di Office</vt:lpstr>
      <vt:lpstr>La prova culturale (1)</vt:lpstr>
      <vt:lpstr>"Reati culturalmente motivati"</vt:lpstr>
      <vt:lpstr>Conflitti multiculturali. Primo orientamento (1)</vt:lpstr>
      <vt:lpstr>Conflitti multiculturali. Primo orientamento (2)</vt:lpstr>
      <vt:lpstr>Kirpan</vt:lpstr>
      <vt:lpstr>Conflitti multiculturali. Primo orientamento (3)</vt:lpstr>
      <vt:lpstr>Conflitti multiculturali. Secondo orientamento (1)</vt:lpstr>
      <vt:lpstr>Conflitti multiculturali. Secondo orientamento (2)</vt:lpstr>
      <vt:lpstr>Vendetta: primi casi giudiziari</vt:lpstr>
      <vt:lpstr>The People v Metallides (1974)</vt:lpstr>
      <vt:lpstr>The People v Chen (1988)</vt:lpstr>
      <vt:lpstr>Nguyen v State (1998)</vt:lpstr>
      <vt:lpstr>Trujillo Garcia v Rowland (1994)</vt:lpstr>
      <vt:lpstr>Italia: caso Hina Saleem</vt:lpstr>
      <vt:lpstr>Norme culturali</vt:lpstr>
      <vt:lpstr>Due concezioni della vendetta</vt:lpstr>
      <vt:lpstr>Esempio problematico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prova culturale (1)</dc:title>
  <dc:creator>Anonimo</dc:creator>
  <cp:lastModifiedBy>Anonimo</cp:lastModifiedBy>
  <cp:revision>10</cp:revision>
  <dcterms:created xsi:type="dcterms:W3CDTF">2023-03-24T09:18:07Z</dcterms:created>
  <dcterms:modified xsi:type="dcterms:W3CDTF">2023-03-29T10:23:45Z</dcterms:modified>
</cp:coreProperties>
</file>