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  <p:sldId id="269" r:id="rId3"/>
    <p:sldId id="302" r:id="rId4"/>
    <p:sldId id="271" r:id="rId5"/>
    <p:sldId id="282" r:id="rId6"/>
    <p:sldId id="272" r:id="rId7"/>
    <p:sldId id="273" r:id="rId8"/>
    <p:sldId id="274" r:id="rId9"/>
    <p:sldId id="276" r:id="rId10"/>
    <p:sldId id="303" r:id="rId11"/>
    <p:sldId id="277" r:id="rId12"/>
    <p:sldId id="279" r:id="rId13"/>
    <p:sldId id="278" r:id="rId14"/>
    <p:sldId id="281" r:id="rId15"/>
    <p:sldId id="283" r:id="rId16"/>
    <p:sldId id="285" r:id="rId17"/>
    <p:sldId id="286" r:id="rId18"/>
    <p:sldId id="287" r:id="rId19"/>
    <p:sldId id="288" r:id="rId20"/>
    <p:sldId id="289" r:id="rId21"/>
    <p:sldId id="290" r:id="rId22"/>
    <p:sldId id="291" r:id="rId23"/>
    <p:sldId id="292" r:id="rId24"/>
    <p:sldId id="293" r:id="rId25"/>
    <p:sldId id="294" r:id="rId26"/>
    <p:sldId id="295" r:id="rId27"/>
    <p:sldId id="296" r:id="rId28"/>
    <p:sldId id="297" r:id="rId29"/>
    <p:sldId id="298" r:id="rId30"/>
    <p:sldId id="299" r:id="rId31"/>
    <p:sldId id="300" r:id="rId32"/>
    <p:sldId id="301" r:id="rId33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1"/>
    <p:restoredTop sz="95761"/>
  </p:normalViewPr>
  <p:slideViewPr>
    <p:cSldViewPr snapToGrid="0">
      <p:cViewPr varScale="1">
        <p:scale>
          <a:sx n="110" d="100"/>
          <a:sy n="110" d="100"/>
        </p:scale>
        <p:origin x="632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D421773-6E1A-CB9B-F55E-1B4B2F0418E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D4C0E79A-DB9F-AC01-7EC7-CC758267A6C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A96C81E4-1110-AEAB-E665-291E45658C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90E00D-B227-5446-86CB-5FD1DA80A35C}" type="datetimeFigureOut">
              <a:rPr lang="it-IT" smtClean="0"/>
              <a:t>29/03/23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DB778763-DAA0-C4DC-8751-7CA7190D4A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85294B9E-6978-6025-6C9B-011C42EDED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7B177-1ACC-D843-859B-E9DF847420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109499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32A49D9-C20C-1C54-A65D-4A2564E151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D207BAC9-69EA-3D85-9DCF-5409F39BAA8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32D66FA6-9318-01D5-10BA-61BC22552F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90E00D-B227-5446-86CB-5FD1DA80A35C}" type="datetimeFigureOut">
              <a:rPr lang="it-IT" smtClean="0"/>
              <a:t>29/03/23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CE95975D-5C67-3BE6-4165-2B74107789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3D45B262-E559-2147-CCBD-A61A714D90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7B177-1ACC-D843-859B-E9DF847420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348488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12B61792-144F-8182-D4B2-1C8927D20FF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6A100A7B-AB49-0237-AE44-F7E8C67D9F3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C51CEEF7-2359-3188-8A87-C809BCBCC2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90E00D-B227-5446-86CB-5FD1DA80A35C}" type="datetimeFigureOut">
              <a:rPr lang="it-IT" smtClean="0"/>
              <a:t>29/03/23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7B486018-019D-D564-F129-18C82E6E80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422E2DA3-24B7-9FDD-2872-BEFA677C9F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7B177-1ACC-D843-859B-E9DF847420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51675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F1BE560-F5E8-E0B8-759A-D357E65D4E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180460C-3E10-3FCD-8BED-60023C99B3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49DE794A-2412-7E56-5804-0DC9285FC5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90E00D-B227-5446-86CB-5FD1DA80A35C}" type="datetimeFigureOut">
              <a:rPr lang="it-IT" smtClean="0"/>
              <a:t>29/03/23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16AA5946-51F4-CB3C-45F0-995100E01C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478E384F-523A-9C38-D9C2-C85B0FFB57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7B177-1ACC-D843-859B-E9DF847420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392535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E7CA253-766C-FE52-327C-6DE7EB8495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D41D00B2-227D-4430-DD3F-5DA6B5170ED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28EE1B55-DEFE-8C88-BE14-DCEE5AE612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90E00D-B227-5446-86CB-5FD1DA80A35C}" type="datetimeFigureOut">
              <a:rPr lang="it-IT" smtClean="0"/>
              <a:t>29/03/23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9DCEB8C1-C577-3E5F-04C5-9D3D45E853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5EE0186C-DE80-56A9-0BB2-4955C73B33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7B177-1ACC-D843-859B-E9DF847420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605476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368BFA1-1CA7-0EE4-D003-C003CE0773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4F82265-FFB5-E621-2AFC-FCAF3D280DC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C644BDF9-1DF3-F658-991D-078A8E4EE90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944D50B5-212D-14C3-76A4-F99465B000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90E00D-B227-5446-86CB-5FD1DA80A35C}" type="datetimeFigureOut">
              <a:rPr lang="it-IT" smtClean="0"/>
              <a:t>29/03/23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8BF01B50-44B3-7F4F-7206-CA2B3923AA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8CD5048E-DFEC-8559-DA27-941996EA51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7B177-1ACC-D843-859B-E9DF847420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883592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6D22E2C-8403-2F0E-ADB4-C281472310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4DDDA41C-0D88-CE41-4590-338D901272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4F612A72-354E-9D63-D850-C03BCCDD4CF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7EC767A4-76B4-295E-16AD-23C9BD56180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149ABC35-E719-55FC-4B3B-EC65C1680B5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D8C65EF7-E391-6FF9-B9A8-A893226279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90E00D-B227-5446-86CB-5FD1DA80A35C}" type="datetimeFigureOut">
              <a:rPr lang="it-IT" smtClean="0"/>
              <a:t>29/03/23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1B9EE746-B6FD-6CDC-B51D-3B41B4195A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C0EA220D-BF1F-04EA-B9DF-F7981F7558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7B177-1ACC-D843-859B-E9DF847420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232645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E1B2E73-20DD-8B13-F44D-65801E95B6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3BA1DBAD-67CD-1D08-5403-67E6B9DC6B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90E00D-B227-5446-86CB-5FD1DA80A35C}" type="datetimeFigureOut">
              <a:rPr lang="it-IT" smtClean="0"/>
              <a:t>29/03/23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35C8ED0F-E673-9C6B-5FA9-8BF88FE052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05C31B74-1D0A-60D7-2924-B1AF88D031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7B177-1ACC-D843-859B-E9DF847420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126561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D76F934F-D556-217C-3B25-0B862A105C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90E00D-B227-5446-86CB-5FD1DA80A35C}" type="datetimeFigureOut">
              <a:rPr lang="it-IT" smtClean="0"/>
              <a:t>29/03/23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042BBABC-D9D7-B8FD-6A14-A186D29457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D682E99D-602A-0EA3-B67E-80F3BB221C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7B177-1ACC-D843-859B-E9DF847420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467499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8A856CB-F544-9433-0245-F024BC2F02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4921099-5A76-B6FA-36B0-C7877F14500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014B1F30-0899-B76E-7752-E66E70AC42B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8251365A-4AF3-570B-1C7A-1D1BD5B855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90E00D-B227-5446-86CB-5FD1DA80A35C}" type="datetimeFigureOut">
              <a:rPr lang="it-IT" smtClean="0"/>
              <a:t>29/03/23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BB048563-F8E3-1D91-454F-15AF5EAE15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73875DE7-1275-BC11-4BCA-7AE5D02E46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7B177-1ACC-D843-859B-E9DF847420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039528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8F38983-6755-DB8A-7CDD-45E6B25F73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82F30602-6558-EF35-E44A-E0513066FFC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6907B277-DAFC-25ED-681E-60FEF5D0EC1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173853BB-C48C-1413-BBBD-D9D4B9CEE2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90E00D-B227-5446-86CB-5FD1DA80A35C}" type="datetimeFigureOut">
              <a:rPr lang="it-IT" smtClean="0"/>
              <a:t>29/03/23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FCDFC811-223D-642D-7A16-9F8017EC4F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02B500EC-42F9-6744-60F4-09283C142D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7B177-1ACC-D843-859B-E9DF847420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500036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05EBA4A3-ED29-6C47-111D-B0C6C4C7B2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EE09AF40-C40F-23D4-FED0-AFFF41FDAE3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E6E7C4BE-6BC3-2C0C-DCCE-7EF4E7A78C7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90E00D-B227-5446-86CB-5FD1DA80A35C}" type="datetimeFigureOut">
              <a:rPr lang="it-IT" smtClean="0"/>
              <a:t>29/03/23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1BC4FBB2-9D1E-D107-41DA-AEB755524FD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6C12A112-52AC-8102-8CA8-69C2C450F16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D7B177-1ACC-D843-859B-E9DF847420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562255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36AA2A6-3C17-7270-F584-E565B7AFB1F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it-IT" sz="6200" dirty="0"/>
              <a:t>La prova culturale (2)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C2E8DC97-490C-D690-89D8-BCC937FC87C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2387600"/>
          </a:xfrm>
        </p:spPr>
        <p:txBody>
          <a:bodyPr/>
          <a:lstStyle/>
          <a:p>
            <a:r>
              <a:rPr lang="it-IT" b="1" dirty="0"/>
              <a:t>Teorie e politiche dell'uguaglianza</a:t>
            </a:r>
          </a:p>
          <a:p>
            <a:r>
              <a:rPr lang="it-IT" u="sng" dirty="0"/>
              <a:t>Lezione 14 (30 marzo 2023)</a:t>
            </a:r>
          </a:p>
          <a:p>
            <a:endParaRPr lang="it-IT" dirty="0"/>
          </a:p>
          <a:p>
            <a:r>
              <a:rPr lang="it-IT" sz="2800" u="sng" dirty="0" err="1"/>
              <a:t>riccardo.mazzola@unimc.it</a:t>
            </a:r>
            <a:endParaRPr lang="it-IT" sz="2800" u="sng" dirty="0"/>
          </a:p>
        </p:txBody>
      </p:sp>
    </p:spTree>
    <p:extLst>
      <p:ext uri="{BB962C8B-B14F-4D97-AF65-F5344CB8AC3E}">
        <p14:creationId xmlns:p14="http://schemas.microsoft.com/office/powerpoint/2010/main" val="396226083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E8850B4-67D4-6417-91CA-8F2C8615AB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Ian Keen</a:t>
            </a:r>
          </a:p>
        </p:txBody>
      </p:sp>
      <p:pic>
        <p:nvPicPr>
          <p:cNvPr id="5122" name="Picture 2" descr="7 George Milaybuma, Matthew Baltha, Ian Keen and Dr Gumbula at... |  Download Scientific Diagram">
            <a:extLst>
              <a:ext uri="{FF2B5EF4-FFF2-40B4-BE49-F238E27FC236}">
                <a16:creationId xmlns:a16="http://schemas.microsoft.com/office/drawing/2014/main" id="{9C456418-B4BA-724B-B8CD-EFB8A309015A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83484" y="1964530"/>
            <a:ext cx="3425031" cy="34250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9813872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BD7EC8F-34BC-9391-AF4C-9F26412923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Concetti </a:t>
            </a:r>
            <a:r>
              <a:rPr lang="it-IT" i="1" dirty="0" err="1"/>
              <a:t>likan</a:t>
            </a:r>
            <a:r>
              <a:rPr lang="it-IT" i="1" dirty="0"/>
              <a:t> </a:t>
            </a:r>
            <a:r>
              <a:rPr lang="it-IT" dirty="0"/>
              <a:t>(1)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D7B8011-73F1-2493-6D63-CF9C82DEE45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it-IT" dirty="0">
                <a:effectLst/>
              </a:rPr>
              <a:t>L’antropologo Ian Keen ha identificato, nello </a:t>
            </a:r>
            <a:r>
              <a:rPr lang="it-IT" i="1" dirty="0" err="1">
                <a:effectLst/>
              </a:rPr>
              <a:t>yolngu</a:t>
            </a:r>
            <a:r>
              <a:rPr lang="it-IT" i="1" dirty="0">
                <a:effectLst/>
              </a:rPr>
              <a:t> </a:t>
            </a:r>
            <a:r>
              <a:rPr lang="it-IT" i="1" dirty="0" err="1">
                <a:effectLst/>
              </a:rPr>
              <a:t>matha</a:t>
            </a:r>
            <a:r>
              <a:rPr lang="it-IT" dirty="0">
                <a:effectLst/>
              </a:rPr>
              <a:t>, una classe di termini polisemici (</a:t>
            </a:r>
            <a:r>
              <a:rPr lang="it-IT" i="1" dirty="0" err="1">
                <a:effectLst/>
              </a:rPr>
              <a:t>polysemous</a:t>
            </a:r>
            <a:r>
              <a:rPr lang="it-IT" i="1" dirty="0">
                <a:effectLst/>
              </a:rPr>
              <a:t> names</a:t>
            </a:r>
            <a:r>
              <a:rPr lang="it-IT" dirty="0">
                <a:effectLst/>
              </a:rPr>
              <a:t>) che designano concetti correlati (</a:t>
            </a:r>
            <a:r>
              <a:rPr lang="it-IT" i="1" dirty="0" err="1">
                <a:effectLst/>
              </a:rPr>
              <a:t>related</a:t>
            </a:r>
            <a:r>
              <a:rPr lang="it-IT" i="1" dirty="0">
                <a:effectLst/>
              </a:rPr>
              <a:t> concepts</a:t>
            </a:r>
            <a:r>
              <a:rPr lang="it-IT" dirty="0">
                <a:effectLst/>
              </a:rPr>
              <a:t>). Tale categoria di lessemi è detta ‘</a:t>
            </a:r>
            <a:r>
              <a:rPr lang="it-IT" i="1" dirty="0" err="1">
                <a:effectLst/>
              </a:rPr>
              <a:t>likan</a:t>
            </a:r>
            <a:r>
              <a:rPr lang="it-IT" dirty="0">
                <a:effectLst/>
              </a:rPr>
              <a:t>’, un termine traducibile con ‘congiunzione’ (</a:t>
            </a:r>
            <a:r>
              <a:rPr lang="it-IT" i="1" dirty="0">
                <a:effectLst/>
              </a:rPr>
              <a:t>joint</a:t>
            </a:r>
            <a:r>
              <a:rPr lang="it-IT" dirty="0">
                <a:effectLst/>
              </a:rPr>
              <a:t>) (letteralmente: ‘gomito’, ‘</a:t>
            </a:r>
            <a:r>
              <a:rPr lang="it-IT" i="1" dirty="0" err="1">
                <a:effectLst/>
              </a:rPr>
              <a:t>elbow</a:t>
            </a:r>
            <a:r>
              <a:rPr lang="it-IT" dirty="0">
                <a:effectLst/>
              </a:rPr>
              <a:t>’), e include almeno </a:t>
            </a:r>
            <a:r>
              <a:rPr lang="it-IT" b="1" u="sng" dirty="0">
                <a:effectLst/>
              </a:rPr>
              <a:t>sei</a:t>
            </a:r>
            <a:r>
              <a:rPr lang="it-IT" dirty="0">
                <a:effectLst/>
              </a:rPr>
              <a:t> termini, evidentemente assonanti:</a:t>
            </a:r>
          </a:p>
          <a:p>
            <a:pPr marL="0" indent="0">
              <a:buNone/>
            </a:pPr>
            <a:r>
              <a:rPr lang="it-IT" dirty="0">
                <a:effectLst/>
              </a:rPr>
              <a:t>(i) ‘</a:t>
            </a:r>
            <a:r>
              <a:rPr lang="it-IT" i="1" dirty="0" err="1">
                <a:effectLst/>
              </a:rPr>
              <a:t>wa:nga</a:t>
            </a:r>
            <a:r>
              <a:rPr lang="it-IT" dirty="0">
                <a:effectLst/>
              </a:rPr>
              <a:t>’, il territorio;</a:t>
            </a:r>
          </a:p>
          <a:p>
            <a:pPr marL="0" indent="0">
              <a:buNone/>
            </a:pPr>
            <a:r>
              <a:rPr lang="it-IT" dirty="0">
                <a:effectLst/>
              </a:rPr>
              <a:t>(ii) ‘</a:t>
            </a:r>
            <a:r>
              <a:rPr lang="it-IT" i="1" dirty="0" err="1">
                <a:effectLst/>
              </a:rPr>
              <a:t>wangarr</a:t>
            </a:r>
            <a:r>
              <a:rPr lang="it-IT" dirty="0">
                <a:effectLst/>
              </a:rPr>
              <a:t>’, gli antenati (figure sacre che diedero forma al </a:t>
            </a:r>
            <a:r>
              <a:rPr lang="it-IT" dirty="0" err="1">
                <a:effectLst/>
              </a:rPr>
              <a:t>wa:nga</a:t>
            </a:r>
            <a:r>
              <a:rPr lang="it-IT" dirty="0">
                <a:effectLst/>
              </a:rPr>
              <a:t>);</a:t>
            </a:r>
          </a:p>
          <a:p>
            <a:pPr marL="0" indent="0">
              <a:buNone/>
            </a:pPr>
            <a:r>
              <a:rPr lang="it-IT" dirty="0">
                <a:effectLst/>
              </a:rPr>
              <a:t>(iii) ‘</a:t>
            </a:r>
            <a:r>
              <a:rPr lang="it-IT" i="1" dirty="0" err="1">
                <a:effectLst/>
              </a:rPr>
              <a:t>rangga</a:t>
            </a:r>
            <a:r>
              <a:rPr lang="it-IT" dirty="0">
                <a:effectLst/>
              </a:rPr>
              <a:t>’, gli oggetti/i disegni sacri;</a:t>
            </a:r>
          </a:p>
          <a:p>
            <a:pPr marL="0" indent="0">
              <a:buNone/>
            </a:pPr>
            <a:r>
              <a:rPr lang="it-IT" dirty="0">
                <a:effectLst/>
              </a:rPr>
              <a:t>(iv) ‘</a:t>
            </a:r>
            <a:r>
              <a:rPr lang="it-IT" i="1" dirty="0" err="1">
                <a:effectLst/>
              </a:rPr>
              <a:t>ngaraka</a:t>
            </a:r>
            <a:r>
              <a:rPr lang="it-IT" dirty="0">
                <a:effectLst/>
              </a:rPr>
              <a:t>’, le ossa degli antenati;</a:t>
            </a:r>
          </a:p>
          <a:p>
            <a:pPr marL="0" indent="0">
              <a:buNone/>
            </a:pPr>
            <a:r>
              <a:rPr lang="it-IT" dirty="0">
                <a:effectLst/>
              </a:rPr>
              <a:t>(v) ‘</a:t>
            </a:r>
            <a:r>
              <a:rPr lang="it-IT" i="1" dirty="0" err="1">
                <a:effectLst/>
              </a:rPr>
              <a:t>nga:rra</a:t>
            </a:r>
            <a:r>
              <a:rPr lang="it-IT" dirty="0">
                <a:effectLst/>
              </a:rPr>
              <a:t>’, la cerimonia in cui i </a:t>
            </a:r>
            <a:r>
              <a:rPr lang="it-IT" i="1" dirty="0" err="1">
                <a:effectLst/>
              </a:rPr>
              <a:t>rangga</a:t>
            </a:r>
            <a:r>
              <a:rPr lang="it-IT" dirty="0">
                <a:effectLst/>
              </a:rPr>
              <a:t> sono rivelati ai novizi;</a:t>
            </a:r>
          </a:p>
          <a:p>
            <a:pPr marL="0" indent="0">
              <a:buNone/>
            </a:pPr>
            <a:r>
              <a:rPr lang="it-IT" dirty="0">
                <a:effectLst/>
              </a:rPr>
              <a:t>(vi) ‘</a:t>
            </a:r>
            <a:r>
              <a:rPr lang="it-IT" i="1" dirty="0" err="1">
                <a:effectLst/>
              </a:rPr>
              <a:t>djunggayi</a:t>
            </a:r>
            <a:r>
              <a:rPr lang="it-IT" dirty="0">
                <a:effectLst/>
              </a:rPr>
              <a:t>’ o ‘</a:t>
            </a:r>
            <a:r>
              <a:rPr lang="it-IT" i="1" dirty="0" err="1">
                <a:effectLst/>
              </a:rPr>
              <a:t>djunggayarr</a:t>
            </a:r>
            <a:r>
              <a:rPr lang="it-IT" dirty="0">
                <a:effectLst/>
              </a:rPr>
              <a:t>’, il responsabile o custode di alcune cerimonie e dei </a:t>
            </a:r>
            <a:r>
              <a:rPr lang="it-IT" i="1" dirty="0" err="1">
                <a:effectLst/>
              </a:rPr>
              <a:t>rangga</a:t>
            </a:r>
            <a:r>
              <a:rPr lang="it-IT" dirty="0">
                <a:effectLst/>
              </a:rPr>
              <a:t>.</a:t>
            </a:r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01699766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75EFB18-7376-D8A7-3D67-C2822110E4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Concetti </a:t>
            </a:r>
            <a:r>
              <a:rPr lang="it-IT" i="1" dirty="0" err="1"/>
              <a:t>likan</a:t>
            </a:r>
            <a:r>
              <a:rPr lang="it-IT" dirty="0"/>
              <a:t> (2)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1B1C97E-DFF8-BD18-B7C0-223070F99D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it-IT" dirty="0">
                <a:effectLst/>
              </a:rPr>
              <a:t>Ai sei termini menzionati si aggiungono:</a:t>
            </a:r>
          </a:p>
          <a:p>
            <a:pPr marL="0" indent="0">
              <a:buNone/>
            </a:pPr>
            <a:r>
              <a:rPr lang="it-IT" dirty="0">
                <a:effectLst/>
              </a:rPr>
              <a:t>(vii) il suffisso ‘</a:t>
            </a:r>
            <a:r>
              <a:rPr lang="it-IT" i="1" dirty="0">
                <a:effectLst/>
              </a:rPr>
              <a:t>-</a:t>
            </a:r>
            <a:r>
              <a:rPr lang="it-IT" i="1" dirty="0" err="1">
                <a:effectLst/>
              </a:rPr>
              <a:t>watangu</a:t>
            </a:r>
            <a:r>
              <a:rPr lang="it-IT" dirty="0">
                <a:effectLst/>
              </a:rPr>
              <a:t>’, che designa il possessore o custode (</a:t>
            </a:r>
            <a:r>
              <a:rPr lang="it-IT" i="1" dirty="0">
                <a:effectLst/>
              </a:rPr>
              <a:t>holder</a:t>
            </a:r>
            <a:r>
              <a:rPr lang="it-IT" dirty="0">
                <a:effectLst/>
              </a:rPr>
              <a:t>, </a:t>
            </a:r>
            <a:r>
              <a:rPr lang="it-IT" i="1" dirty="0" err="1">
                <a:effectLst/>
              </a:rPr>
              <a:t>caretaker</a:t>
            </a:r>
            <a:r>
              <a:rPr lang="it-IT" dirty="0">
                <a:effectLst/>
              </a:rPr>
              <a:t>) del territorio e dei </a:t>
            </a:r>
            <a:r>
              <a:rPr lang="it-IT" dirty="0" err="1">
                <a:effectLst/>
              </a:rPr>
              <a:t>rangga</a:t>
            </a:r>
            <a:r>
              <a:rPr lang="it-IT" dirty="0">
                <a:effectLst/>
              </a:rPr>
              <a:t>;</a:t>
            </a:r>
          </a:p>
          <a:p>
            <a:pPr marL="0" indent="0">
              <a:buNone/>
            </a:pPr>
            <a:r>
              <a:rPr lang="it-IT" dirty="0">
                <a:effectLst/>
              </a:rPr>
              <a:t>(viii) il verbo ‘</a:t>
            </a:r>
            <a:r>
              <a:rPr lang="it-IT" i="1" dirty="0" err="1">
                <a:effectLst/>
              </a:rPr>
              <a:t>ngayathama</a:t>
            </a:r>
            <a:r>
              <a:rPr lang="it-IT" dirty="0">
                <a:effectLst/>
              </a:rPr>
              <a:t>’, possedere o custodire il territorio, custodire i </a:t>
            </a:r>
            <a:r>
              <a:rPr lang="it-IT" i="1" dirty="0" err="1">
                <a:effectLst/>
              </a:rPr>
              <a:t>rangga</a:t>
            </a:r>
            <a:r>
              <a:rPr lang="it-IT" dirty="0">
                <a:effectLst/>
              </a:rPr>
              <a:t> (</a:t>
            </a:r>
            <a:r>
              <a:rPr lang="it-IT" i="1" dirty="0" err="1">
                <a:effectLst/>
              </a:rPr>
              <a:t>hold</a:t>
            </a:r>
            <a:r>
              <a:rPr lang="it-IT" dirty="0">
                <a:effectLst/>
              </a:rPr>
              <a:t>, </a:t>
            </a:r>
            <a:r>
              <a:rPr lang="it-IT" i="1" dirty="0">
                <a:effectLst/>
              </a:rPr>
              <a:t>look after</a:t>
            </a:r>
            <a:r>
              <a:rPr lang="it-IT" dirty="0">
                <a:effectLst/>
              </a:rPr>
              <a:t>).</a:t>
            </a:r>
          </a:p>
          <a:p>
            <a:pPr marL="0" indent="0">
              <a:buNone/>
            </a:pPr>
            <a:endParaRPr lang="it-IT" dirty="0">
              <a:effectLst/>
            </a:endParaRPr>
          </a:p>
          <a:p>
            <a:pPr marL="0" indent="0">
              <a:buNone/>
            </a:pPr>
            <a:r>
              <a:rPr lang="it-IT" dirty="0">
                <a:effectLst/>
              </a:rPr>
              <a:t>Keen ricollega dunque almeno tre termini </a:t>
            </a:r>
            <a:r>
              <a:rPr lang="it-IT" i="1" dirty="0" err="1">
                <a:effectLst/>
              </a:rPr>
              <a:t>likan</a:t>
            </a:r>
            <a:r>
              <a:rPr lang="it-IT" dirty="0">
                <a:effectLst/>
              </a:rPr>
              <a:t> – ‘</a:t>
            </a:r>
            <a:r>
              <a:rPr lang="it-IT" i="1" dirty="0" err="1">
                <a:effectLst/>
              </a:rPr>
              <a:t>djunggayi</a:t>
            </a:r>
            <a:r>
              <a:rPr lang="it-IT" dirty="0">
                <a:effectLst/>
              </a:rPr>
              <a:t>’, ‘</a:t>
            </a:r>
            <a:r>
              <a:rPr lang="it-IT" i="1" dirty="0" err="1">
                <a:effectLst/>
              </a:rPr>
              <a:t>watangu</a:t>
            </a:r>
            <a:r>
              <a:rPr lang="it-IT" dirty="0">
                <a:effectLst/>
              </a:rPr>
              <a:t>’ e ‘</a:t>
            </a:r>
            <a:r>
              <a:rPr lang="it-IT" i="1" dirty="0" err="1">
                <a:effectLst/>
              </a:rPr>
              <a:t>ngayathama</a:t>
            </a:r>
            <a:r>
              <a:rPr lang="it-IT" dirty="0">
                <a:effectLst/>
              </a:rPr>
              <a:t>’ – a concetti giuridici, assimilabili alle nozioni occidentali di possesso o custodia della terra e degli oggetti sacri. Ma cosa intende Keen quando afferma che i concetti </a:t>
            </a:r>
            <a:r>
              <a:rPr lang="it-IT" dirty="0" err="1">
                <a:effectLst/>
              </a:rPr>
              <a:t>likan</a:t>
            </a:r>
            <a:r>
              <a:rPr lang="it-IT" dirty="0">
                <a:effectLst/>
              </a:rPr>
              <a:t> sono “correlati”?</a:t>
            </a:r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49165286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>
            <a:extLst>
              <a:ext uri="{FF2B5EF4-FFF2-40B4-BE49-F238E27FC236}">
                <a16:creationId xmlns:a16="http://schemas.microsoft.com/office/drawing/2014/main" id="{92F77CBE-DF46-3FC7-96E9-1D66810A747C}"/>
              </a:ext>
            </a:extLst>
          </p:cNvPr>
          <p:cNvSpPr txBox="1"/>
          <p:nvPr/>
        </p:nvSpPr>
        <p:spPr>
          <a:xfrm>
            <a:off x="2439815" y="4749418"/>
            <a:ext cx="17174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/>
              <a:t>Howard </a:t>
            </a:r>
            <a:r>
              <a:rPr lang="it-IT" dirty="0" err="1"/>
              <a:t>Morphy</a:t>
            </a:r>
            <a:endParaRPr lang="it-IT" dirty="0"/>
          </a:p>
        </p:txBody>
      </p:sp>
      <p:pic>
        <p:nvPicPr>
          <p:cNvPr id="1026" name="Picture 2" descr="Howard Morphy on anthropology, art and cultural value | ANU College of Arts  &amp; Social Sciences">
            <a:extLst>
              <a:ext uri="{FF2B5EF4-FFF2-40B4-BE49-F238E27FC236}">
                <a16:creationId xmlns:a16="http://schemas.microsoft.com/office/drawing/2014/main" id="{2F989124-57F8-8E92-FBB6-C6B0987DF03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79244" y="2439606"/>
            <a:ext cx="4038600" cy="2019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Ancestral Connections: Art and an Aboriginal System of Knowledge, Morphy">
            <a:extLst>
              <a:ext uri="{FF2B5EF4-FFF2-40B4-BE49-F238E27FC236}">
                <a16:creationId xmlns:a16="http://schemas.microsoft.com/office/drawing/2014/main" id="{D4BF6FA6-4182-4DF0-F539-02C661A28A1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74158" y="1041017"/>
            <a:ext cx="3038084" cy="45677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4220074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6837684-A15E-97F7-8FC5-B305EB9F5F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"Connections"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E80DDC0C-4077-20AB-8269-282477574D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it-IT" dirty="0">
                <a:effectLst/>
              </a:rPr>
              <a:t>La ricerca di H. </a:t>
            </a:r>
            <a:r>
              <a:rPr lang="it-IT" dirty="0" err="1">
                <a:effectLst/>
              </a:rPr>
              <a:t>Morphy</a:t>
            </a:r>
            <a:r>
              <a:rPr lang="it-IT" dirty="0">
                <a:effectLst/>
              </a:rPr>
              <a:t> si interroga sulla natura dei disegni sacri che decorano i </a:t>
            </a:r>
            <a:r>
              <a:rPr lang="it-IT" i="1" dirty="0" err="1">
                <a:effectLst/>
              </a:rPr>
              <a:t>rangga</a:t>
            </a:r>
            <a:r>
              <a:rPr lang="it-IT" dirty="0">
                <a:effectLst/>
              </a:rPr>
              <a:t> (‘</a:t>
            </a:r>
            <a:r>
              <a:rPr lang="it-IT" i="1" dirty="0" err="1">
                <a:effectLst/>
              </a:rPr>
              <a:t>likanbuy</a:t>
            </a:r>
            <a:r>
              <a:rPr lang="it-IT" i="1" dirty="0">
                <a:effectLst/>
              </a:rPr>
              <a:t> </a:t>
            </a:r>
            <a:r>
              <a:rPr lang="it-IT" i="1" dirty="0" err="1">
                <a:effectLst/>
              </a:rPr>
              <a:t>miny’tji</a:t>
            </a:r>
            <a:r>
              <a:rPr lang="it-IT" dirty="0">
                <a:effectLst/>
              </a:rPr>
              <a:t>’, ‘disegni attinenti al </a:t>
            </a:r>
            <a:r>
              <a:rPr lang="it-IT" i="1" dirty="0" err="1">
                <a:effectLst/>
              </a:rPr>
              <a:t>likan</a:t>
            </a:r>
            <a:r>
              <a:rPr lang="it-IT" dirty="0">
                <a:effectLst/>
              </a:rPr>
              <a:t>’) e che ritraggono, nella maggior parte dei casi, gli “antenati” (</a:t>
            </a:r>
            <a:r>
              <a:rPr lang="it-IT" i="1" dirty="0" err="1">
                <a:effectLst/>
              </a:rPr>
              <a:t>wangarr</a:t>
            </a:r>
            <a:r>
              <a:rPr lang="it-IT" dirty="0">
                <a:effectLst/>
              </a:rPr>
              <a:t>) intenti nella creazione del territorio (</a:t>
            </a:r>
            <a:r>
              <a:rPr lang="it-IT" i="1" dirty="0" err="1">
                <a:effectLst/>
              </a:rPr>
              <a:t>wa:nga</a:t>
            </a:r>
            <a:r>
              <a:rPr lang="it-IT" dirty="0">
                <a:effectLst/>
              </a:rPr>
              <a:t>). Secondo H. </a:t>
            </a:r>
            <a:r>
              <a:rPr lang="it-IT" dirty="0" err="1">
                <a:effectLst/>
              </a:rPr>
              <a:t>Morphy</a:t>
            </a:r>
            <a:r>
              <a:rPr lang="it-IT" dirty="0">
                <a:effectLst/>
              </a:rPr>
              <a:t>, gli artisti </a:t>
            </a:r>
            <a:r>
              <a:rPr lang="it-IT" dirty="0" err="1">
                <a:effectLst/>
              </a:rPr>
              <a:t>Yolngu</a:t>
            </a:r>
            <a:r>
              <a:rPr lang="it-IT" dirty="0">
                <a:effectLst/>
              </a:rPr>
              <a:t> si riferiscono alla relazione tra disegni e </a:t>
            </a:r>
            <a:r>
              <a:rPr lang="it-IT" i="1" dirty="0" err="1">
                <a:effectLst/>
              </a:rPr>
              <a:t>rangga</a:t>
            </a:r>
            <a:r>
              <a:rPr lang="it-IT" dirty="0">
                <a:effectLst/>
              </a:rPr>
              <a:t> con il termine ‘</a:t>
            </a:r>
            <a:r>
              <a:rPr lang="it-IT" i="1" dirty="0" err="1">
                <a:effectLst/>
              </a:rPr>
              <a:t>likan</a:t>
            </a:r>
            <a:r>
              <a:rPr lang="it-IT" dirty="0">
                <a:effectLst/>
              </a:rPr>
              <a:t>’: «‘[c]</a:t>
            </a:r>
            <a:r>
              <a:rPr lang="it-IT" dirty="0" err="1">
                <a:effectLst/>
              </a:rPr>
              <a:t>onnessione</a:t>
            </a:r>
            <a:r>
              <a:rPr lang="it-IT" dirty="0">
                <a:effectLst/>
              </a:rPr>
              <a:t>’, qui, è </a:t>
            </a:r>
            <a:r>
              <a:rPr lang="it-IT" dirty="0">
                <a:solidFill>
                  <a:srgbClr val="FF0000"/>
                </a:solidFill>
                <a:effectLst/>
              </a:rPr>
              <a:t>coerente con l’idea che i disegni e il loro significato </a:t>
            </a:r>
            <a:r>
              <a:rPr lang="it-IT" b="1" u="sng" dirty="0">
                <a:solidFill>
                  <a:srgbClr val="FF0000"/>
                </a:solidFill>
                <a:effectLst/>
              </a:rPr>
              <a:t>emergano</a:t>
            </a:r>
            <a:r>
              <a:rPr lang="it-IT" dirty="0">
                <a:solidFill>
                  <a:srgbClr val="FF0000"/>
                </a:solidFill>
                <a:effectLst/>
              </a:rPr>
              <a:t> da azioni ancestrali, piuttosto che rappresentarle soltanto</a:t>
            </a:r>
            <a:r>
              <a:rPr lang="it-IT" dirty="0">
                <a:effectLst/>
              </a:rPr>
              <a:t>. </a:t>
            </a:r>
            <a:r>
              <a:rPr lang="it-IT" dirty="0">
                <a:solidFill>
                  <a:schemeClr val="accent1"/>
                </a:solidFill>
                <a:effectLst/>
              </a:rPr>
              <a:t>L’uso di ‘rappresentazione’ suggerirebbe invece un gap tra significante e significato incongruente con l’ontologia </a:t>
            </a:r>
            <a:r>
              <a:rPr lang="it-IT" dirty="0" err="1">
                <a:solidFill>
                  <a:schemeClr val="accent1"/>
                </a:solidFill>
                <a:effectLst/>
              </a:rPr>
              <a:t>Yolngu</a:t>
            </a:r>
            <a:r>
              <a:rPr lang="it-IT" dirty="0">
                <a:effectLst/>
              </a:rPr>
              <a:t>». In accordo alla ricostruzione di H. </a:t>
            </a:r>
            <a:r>
              <a:rPr lang="it-IT" dirty="0" err="1">
                <a:effectLst/>
              </a:rPr>
              <a:t>Morphy</a:t>
            </a:r>
            <a:r>
              <a:rPr lang="it-IT" dirty="0">
                <a:effectLst/>
              </a:rPr>
              <a:t>, i </a:t>
            </a:r>
            <a:r>
              <a:rPr lang="it-IT" i="1" dirty="0" err="1">
                <a:effectLst/>
              </a:rPr>
              <a:t>rangga</a:t>
            </a:r>
            <a:r>
              <a:rPr lang="it-IT" dirty="0">
                <a:effectLst/>
              </a:rPr>
              <a:t> non sono mera rappresentazione delle vicende “mitiche” che hanno determinato la creazione del territorio, ma ne identificano </a:t>
            </a:r>
            <a:r>
              <a:rPr lang="it-IT" b="1" u="sng" dirty="0">
                <a:effectLst/>
              </a:rPr>
              <a:t>un’ulteriore dimensione</a:t>
            </a:r>
            <a:r>
              <a:rPr lang="it-IT" dirty="0">
                <a:effectLst/>
              </a:rPr>
              <a:t>: identificano infatti una </a:t>
            </a:r>
            <a:r>
              <a:rPr lang="it-IT" b="1" u="sng" dirty="0">
                <a:solidFill>
                  <a:srgbClr val="FF0000"/>
                </a:solidFill>
                <a:effectLst/>
              </a:rPr>
              <a:t>manifestazione delle condotte ancestrali</a:t>
            </a:r>
            <a:r>
              <a:rPr lang="it-IT" dirty="0">
                <a:effectLst/>
              </a:rPr>
              <a:t> (delle attività degli antenati intenti nella creazione del territorio).</a:t>
            </a:r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19576093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7D4855D-A71A-D581-4989-DB6764A042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Cosmo territoriale/Poligono totemico</a:t>
            </a:r>
            <a:endParaRPr lang="it-IT" dirty="0"/>
          </a:p>
        </p:txBody>
      </p:sp>
      <p:pic>
        <p:nvPicPr>
          <p:cNvPr id="4" name="Segnaposto contenuto 3">
            <a:extLst>
              <a:ext uri="{FF2B5EF4-FFF2-40B4-BE49-F238E27FC236}">
                <a16:creationId xmlns:a16="http://schemas.microsoft.com/office/drawing/2014/main" id="{01B06851-0FAE-B86C-EFD0-D3D422BD92F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168650" y="2197894"/>
            <a:ext cx="5854700" cy="3606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107855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BA2D013-FCD8-F75B-8779-7EB0DAB173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766218"/>
            <a:ext cx="10515600" cy="1325563"/>
          </a:xfrm>
        </p:spPr>
        <p:txBody>
          <a:bodyPr/>
          <a:lstStyle/>
          <a:p>
            <a:r>
              <a:rPr lang="it-IT" dirty="0"/>
              <a:t>2. La prova culturale nel diritto processuale australiano</a:t>
            </a:r>
          </a:p>
        </p:txBody>
      </p:sp>
    </p:spTree>
    <p:extLst>
      <p:ext uri="{BB962C8B-B14F-4D97-AF65-F5344CB8AC3E}">
        <p14:creationId xmlns:p14="http://schemas.microsoft.com/office/powerpoint/2010/main" val="240839106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C73ED61-CE00-122E-4FA5-84BF88B36D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Impatto della prova culturale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346B723-5836-D87D-466A-760B04B58F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it-IT" dirty="0">
                <a:effectLst/>
              </a:rPr>
              <a:t>La strategia processuale adottata dai rappresentanti del popolo </a:t>
            </a:r>
            <a:r>
              <a:rPr lang="it-IT" dirty="0" err="1">
                <a:effectLst/>
              </a:rPr>
              <a:t>Yolngu</a:t>
            </a:r>
            <a:r>
              <a:rPr lang="it-IT" dirty="0">
                <a:effectLst/>
              </a:rPr>
              <a:t> nel caso </a:t>
            </a:r>
            <a:r>
              <a:rPr lang="it-IT" dirty="0" err="1">
                <a:effectLst/>
              </a:rPr>
              <a:t>Milirrpum</a:t>
            </a:r>
            <a:r>
              <a:rPr lang="it-IT" dirty="0">
                <a:effectLst/>
              </a:rPr>
              <a:t> – l’equiparazione dei </a:t>
            </a:r>
            <a:r>
              <a:rPr lang="it-IT" i="1" dirty="0" err="1">
                <a:effectLst/>
              </a:rPr>
              <a:t>rangga</a:t>
            </a:r>
            <a:r>
              <a:rPr lang="it-IT" dirty="0">
                <a:effectLst/>
              </a:rPr>
              <a:t> ad atti di proprietà (</a:t>
            </a:r>
            <a:r>
              <a:rPr lang="it-IT" i="1" dirty="0" err="1">
                <a:effectLst/>
              </a:rPr>
              <a:t>title</a:t>
            </a:r>
            <a:r>
              <a:rPr lang="it-IT" i="1" dirty="0">
                <a:effectLst/>
              </a:rPr>
              <a:t> </a:t>
            </a:r>
            <a:r>
              <a:rPr lang="it-IT" i="1" dirty="0" err="1">
                <a:effectLst/>
              </a:rPr>
              <a:t>deeds</a:t>
            </a:r>
            <a:r>
              <a:rPr lang="it-IT" dirty="0">
                <a:effectLst/>
              </a:rPr>
              <a:t>) e la contemporanea introduzione delle nozioni </a:t>
            </a:r>
            <a:r>
              <a:rPr lang="it-IT" i="1" dirty="0" err="1">
                <a:effectLst/>
              </a:rPr>
              <a:t>likan</a:t>
            </a:r>
            <a:r>
              <a:rPr lang="it-IT" dirty="0">
                <a:effectLst/>
              </a:rPr>
              <a:t> tra le pieghe di un formale procedimento di </a:t>
            </a:r>
            <a:r>
              <a:rPr lang="it-IT" i="1" dirty="0">
                <a:effectLst/>
              </a:rPr>
              <a:t>common </a:t>
            </a:r>
            <a:r>
              <a:rPr lang="it-IT" i="1" dirty="0" err="1">
                <a:effectLst/>
              </a:rPr>
              <a:t>law</a:t>
            </a:r>
            <a:r>
              <a:rPr lang="it-IT" i="1" dirty="0">
                <a:effectLst/>
              </a:rPr>
              <a:t> </a:t>
            </a:r>
            <a:r>
              <a:rPr lang="it-IT" dirty="0">
                <a:effectLst/>
              </a:rPr>
              <a:t>– ha prodotto un significativo impatto sulla cultura giuridica australiana.</a:t>
            </a:r>
            <a:r>
              <a:rPr lang="it-IT" dirty="0"/>
              <a:t> </a:t>
            </a:r>
            <a:r>
              <a:rPr lang="it-IT" dirty="0">
                <a:effectLst/>
              </a:rPr>
              <a:t>Due successivi provvedimenti legislativi, in epoche storiche diverse, hanno infatti ampliato (direttamente o indirettamente) le rigorose categorie del rule of </a:t>
            </a:r>
            <a:r>
              <a:rPr lang="it-IT" dirty="0" err="1">
                <a:effectLst/>
              </a:rPr>
              <a:t>evidence</a:t>
            </a:r>
            <a:r>
              <a:rPr lang="it-IT" dirty="0">
                <a:effectLst/>
              </a:rPr>
              <a:t> australiano, al fine di ricomprendere la prova culturale tra le prove giuridiche ammesse, nel contesto di una rivendicazione territoriale indigena, in sede giudiziale: il </a:t>
            </a:r>
            <a:r>
              <a:rPr lang="it-IT" dirty="0" err="1">
                <a:effectLst/>
              </a:rPr>
              <a:t>Aboriginal</a:t>
            </a:r>
            <a:r>
              <a:rPr lang="it-IT" dirty="0">
                <a:effectLst/>
              </a:rPr>
              <a:t> Land </a:t>
            </a:r>
            <a:r>
              <a:rPr lang="it-IT" dirty="0" err="1">
                <a:effectLst/>
              </a:rPr>
              <a:t>Rights</a:t>
            </a:r>
            <a:r>
              <a:rPr lang="it-IT" dirty="0">
                <a:effectLst/>
              </a:rPr>
              <a:t> Act (1976) e il Native Title Act (1993).</a:t>
            </a:r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17474826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FA2A731-A216-2CD6-9EA0-638EE28003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/>
              <a:t>Aboriginal</a:t>
            </a:r>
            <a:r>
              <a:rPr lang="it-IT" dirty="0"/>
              <a:t> Land </a:t>
            </a:r>
            <a:r>
              <a:rPr lang="it-IT" dirty="0" err="1"/>
              <a:t>Rights</a:t>
            </a:r>
            <a:r>
              <a:rPr lang="it-IT" dirty="0"/>
              <a:t> Act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71D463E-F0D3-FCAC-B11D-18FACEB1E2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it-IT" dirty="0"/>
              <a:t>"E</a:t>
            </a:r>
            <a:r>
              <a:rPr lang="it-IT" dirty="0">
                <a:effectLst/>
              </a:rPr>
              <a:t>spressioni di responsabilità nei confronti di determinati siti e del territorio circostante erano molto comuni. </a:t>
            </a:r>
            <a:r>
              <a:rPr lang="it-IT" dirty="0">
                <a:solidFill>
                  <a:srgbClr val="FF0000"/>
                </a:solidFill>
                <a:effectLst/>
              </a:rPr>
              <a:t>Parte dell’esercizio di tale responsabilità includeva senza dubbio il dipingere disegni, cantare canzoni, attuare cerimonie per il territorio</a:t>
            </a:r>
            <a:r>
              <a:rPr lang="it-IT" dirty="0">
                <a:effectLst/>
              </a:rPr>
              <a:t>".</a:t>
            </a:r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r>
              <a:rPr lang="it-IT" dirty="0"/>
              <a:t>"L</a:t>
            </a:r>
            <a:r>
              <a:rPr lang="it-IT" dirty="0">
                <a:effectLst/>
              </a:rPr>
              <a:t>’abilità di dipingere uno specifico disegno sul proprio corpo, o di dipingerlo sul corpo di qualcun’altro, di cantare una specifica canzone, o di perfezionare una specifica danza, </a:t>
            </a:r>
            <a:r>
              <a:rPr lang="it-IT" dirty="0">
                <a:solidFill>
                  <a:srgbClr val="FF0000"/>
                </a:solidFill>
                <a:effectLst/>
              </a:rPr>
              <a:t>è prova dell’attribuzione di un diritto su uno specifico territorio</a:t>
            </a:r>
            <a:r>
              <a:rPr lang="it-IT" dirty="0">
                <a:effectLst/>
              </a:rPr>
              <a:t>".</a:t>
            </a:r>
          </a:p>
          <a:p>
            <a:pPr marL="0" indent="0">
              <a:buNone/>
            </a:pPr>
            <a:endParaRPr lang="it-IT" dirty="0">
              <a:effectLst/>
            </a:endParaRPr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05865773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D8FFF9A-EB22-DF35-EE61-4DA3E0D832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Native Title Act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9976666D-FCF9-7CFB-B175-3B2422C4F5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it-IT" dirty="0">
                <a:effectLst/>
              </a:rPr>
              <a:t>Sezione 82(2): stabilisce indirettamente l’ammissibilità di prove culturali, chiedendo alle corti «nel condurre i procedimenti […] di </a:t>
            </a:r>
            <a:r>
              <a:rPr lang="it-IT" dirty="0">
                <a:solidFill>
                  <a:srgbClr val="FF0000"/>
                </a:solidFill>
                <a:effectLst/>
              </a:rPr>
              <a:t>tenere in considerazione gli aspetti culturali e consuetudinari» degli Indigeni</a:t>
            </a:r>
            <a:r>
              <a:rPr lang="it-IT" dirty="0">
                <a:effectLst/>
              </a:rPr>
              <a:t> coinvolti nel processo. </a:t>
            </a:r>
          </a:p>
          <a:p>
            <a:pPr marL="0" indent="0">
              <a:buNone/>
            </a:pPr>
            <a:endParaRPr lang="it-IT" dirty="0">
              <a:effectLst/>
            </a:endParaRPr>
          </a:p>
          <a:p>
            <a:pPr marL="0" indent="0">
              <a:buNone/>
            </a:pPr>
            <a:r>
              <a:rPr lang="it-IT" dirty="0">
                <a:effectLst/>
              </a:rPr>
              <a:t>Inoltre, i procedimenti giudiziali disciplinati dal Native Title Act integrano, in materia probatoria, le più generali Federal Court Rules, che </a:t>
            </a:r>
            <a:r>
              <a:rPr lang="it-IT" dirty="0">
                <a:solidFill>
                  <a:srgbClr val="FF0000"/>
                </a:solidFill>
                <a:effectLst/>
              </a:rPr>
              <a:t>riconoscono esplicitamente il diritto, in capo agli attori processuali indigeni, di esibire prove «cantando, danzando, raccontando una storia o in qualsiasi altro modo che diverga dalle tradizionali modalità di produzione in giudizio del mezzo di prova»</a:t>
            </a:r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2240274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8D0AC2E-10E9-509C-84B0-8F5CF55B36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Il caso </a:t>
            </a:r>
            <a:r>
              <a:rPr lang="it-IT" i="1" dirty="0" err="1"/>
              <a:t>Millirpum</a:t>
            </a:r>
            <a:r>
              <a:rPr lang="it-IT" dirty="0"/>
              <a:t> (Australia, 1971) [</a:t>
            </a:r>
            <a:r>
              <a:rPr lang="it-IT" dirty="0" err="1"/>
              <a:t>Lez</a:t>
            </a:r>
            <a:r>
              <a:rPr lang="it-IT" dirty="0"/>
              <a:t>. 1]</a:t>
            </a:r>
          </a:p>
        </p:txBody>
      </p:sp>
      <p:pic>
        <p:nvPicPr>
          <p:cNvPr id="1026" name="Picture 2" descr="Survival and revival of the string figures of Yirrkala - The Australian  Museum">
            <a:extLst>
              <a:ext uri="{FF2B5EF4-FFF2-40B4-BE49-F238E27FC236}">
                <a16:creationId xmlns:a16="http://schemas.microsoft.com/office/drawing/2014/main" id="{6AC59076-6AED-AC66-2D54-3D7819EF1F7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07211" y="1690688"/>
            <a:ext cx="3924300" cy="3924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Map of Australia - Cities and Roads - GIS Geography">
            <a:extLst>
              <a:ext uri="{FF2B5EF4-FFF2-40B4-BE49-F238E27FC236}">
                <a16:creationId xmlns:a16="http://schemas.microsoft.com/office/drawing/2014/main" id="{06DB36A2-6692-C70D-AFC9-2B06D908BA9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60489" y="1788796"/>
            <a:ext cx="4383087" cy="37280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Ovale 5">
            <a:extLst>
              <a:ext uri="{FF2B5EF4-FFF2-40B4-BE49-F238E27FC236}">
                <a16:creationId xmlns:a16="http://schemas.microsoft.com/office/drawing/2014/main" id="{A7F8B6D8-B44C-BBFF-1102-E8821129CC89}"/>
              </a:ext>
            </a:extLst>
          </p:cNvPr>
          <p:cNvSpPr/>
          <p:nvPr/>
        </p:nvSpPr>
        <p:spPr>
          <a:xfrm>
            <a:off x="3501231" y="1788796"/>
            <a:ext cx="742949" cy="671512"/>
          </a:xfrm>
          <a:prstGeom prst="ellipse">
            <a:avLst/>
          </a:prstGeom>
          <a:noFill/>
          <a:ln w="317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8138030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2D3C56E-7BB6-FCB1-65C9-94EB851414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Domanda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FB01017F-BD70-D131-3D75-F5A616BE22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t-IT" dirty="0">
                <a:solidFill>
                  <a:srgbClr val="FF0000"/>
                </a:solidFill>
                <a:effectLst/>
              </a:rPr>
              <a:t>Qual è il </a:t>
            </a:r>
            <a:r>
              <a:rPr lang="it-IT" i="1" dirty="0">
                <a:solidFill>
                  <a:srgbClr val="FF0000"/>
                </a:solidFill>
                <a:effectLst/>
              </a:rPr>
              <a:t>modus operandi </a:t>
            </a:r>
            <a:r>
              <a:rPr lang="it-IT" dirty="0">
                <a:solidFill>
                  <a:srgbClr val="FF0000"/>
                </a:solidFill>
                <a:effectLst/>
              </a:rPr>
              <a:t>della prova culturale?</a:t>
            </a:r>
            <a:r>
              <a:rPr lang="it-IT" dirty="0">
                <a:effectLst/>
              </a:rPr>
              <a:t> </a:t>
            </a:r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r>
              <a:rPr lang="it-IT" dirty="0">
                <a:effectLst/>
              </a:rPr>
              <a:t>Ovvero: </a:t>
            </a:r>
            <a:r>
              <a:rPr lang="it-IT" dirty="0">
                <a:solidFill>
                  <a:srgbClr val="FF0000"/>
                </a:solidFill>
                <a:effectLst/>
              </a:rPr>
              <a:t>In che modo il manufatto e la </a:t>
            </a:r>
            <a:r>
              <a:rPr lang="it-IT" i="1" dirty="0">
                <a:solidFill>
                  <a:srgbClr val="FF0000"/>
                </a:solidFill>
                <a:effectLst/>
              </a:rPr>
              <a:t>performance</a:t>
            </a:r>
            <a:r>
              <a:rPr lang="it-IT" dirty="0">
                <a:solidFill>
                  <a:srgbClr val="FF0000"/>
                </a:solidFill>
                <a:effectLst/>
              </a:rPr>
              <a:t> culturale, secondo il diritto processuale australiano, dimostrano l’esistenza una relazione giuridica?</a:t>
            </a:r>
            <a:r>
              <a:rPr lang="it-IT" dirty="0">
                <a:effectLst/>
              </a:rPr>
              <a:t> </a:t>
            </a:r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r>
              <a:rPr lang="it-IT" b="1" dirty="0">
                <a:effectLst/>
              </a:rPr>
              <a:t>Due</a:t>
            </a:r>
            <a:r>
              <a:rPr lang="it-IT" dirty="0">
                <a:effectLst/>
              </a:rPr>
              <a:t> possibili risposte: la prima attribuibile ai rappresentanti</a:t>
            </a:r>
            <a:r>
              <a:rPr lang="it-IT" dirty="0"/>
              <a:t> </a:t>
            </a:r>
            <a:r>
              <a:rPr lang="it-IT" dirty="0">
                <a:effectLst/>
              </a:rPr>
              <a:t>in giudizio del popolo </a:t>
            </a:r>
            <a:r>
              <a:rPr lang="it-IT" dirty="0" err="1">
                <a:effectLst/>
              </a:rPr>
              <a:t>Yolngu</a:t>
            </a:r>
            <a:r>
              <a:rPr lang="it-IT" dirty="0">
                <a:effectLst/>
              </a:rPr>
              <a:t>, la seconda prevista invece dalle norme del diritto processuale australiano.</a:t>
            </a:r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85774421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B24A49B-C4B0-1D80-8CA6-A41383D0A8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/>
              <a:t>Interpr</a:t>
            </a:r>
            <a:r>
              <a:rPr lang="it-IT" dirty="0"/>
              <a:t>. </a:t>
            </a:r>
            <a:r>
              <a:rPr lang="it-IT" dirty="0" err="1"/>
              <a:t>Yolngu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8F9CE4C0-ADEA-F752-CE96-0D1AC6C9CF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it-IT" dirty="0">
                <a:effectLst/>
              </a:rPr>
              <a:t>Secondo i rappresentanti processuali del popolo </a:t>
            </a:r>
            <a:r>
              <a:rPr lang="it-IT" dirty="0" err="1">
                <a:effectLst/>
              </a:rPr>
              <a:t>Yolngu</a:t>
            </a:r>
            <a:r>
              <a:rPr lang="it-IT" dirty="0">
                <a:effectLst/>
              </a:rPr>
              <a:t>, manufatto e </a:t>
            </a:r>
            <a:r>
              <a:rPr lang="it-IT" i="1" dirty="0">
                <a:effectLst/>
              </a:rPr>
              <a:t>performance</a:t>
            </a:r>
            <a:r>
              <a:rPr lang="it-IT" dirty="0">
                <a:effectLst/>
              </a:rPr>
              <a:t> sono prove giuridiche (</a:t>
            </a:r>
            <a:r>
              <a:rPr lang="it-IT" i="1" dirty="0" err="1">
                <a:effectLst/>
              </a:rPr>
              <a:t>evidences</a:t>
            </a:r>
            <a:r>
              <a:rPr lang="it-IT" dirty="0">
                <a:effectLst/>
              </a:rPr>
              <a:t>) in quanto </a:t>
            </a:r>
            <a:r>
              <a:rPr lang="it-IT" b="1" u="sng" dirty="0">
                <a:solidFill>
                  <a:srgbClr val="FF0000"/>
                </a:solidFill>
                <a:effectLst/>
              </a:rPr>
              <a:t>oggetto di ostensione</a:t>
            </a:r>
            <a:r>
              <a:rPr lang="it-IT" dirty="0">
                <a:effectLst/>
              </a:rPr>
              <a:t>: sono, cioè, «qualcosa di materiale o di percepibile, che può essere mostrato a chi è presente nel contesto». Manufatti e </a:t>
            </a:r>
            <a:r>
              <a:rPr lang="it-IT" i="1" dirty="0">
                <a:effectLst/>
              </a:rPr>
              <a:t>performance</a:t>
            </a:r>
            <a:r>
              <a:rPr lang="it-IT" dirty="0">
                <a:effectLst/>
              </a:rPr>
              <a:t> culturali identificano infatti, in virtù della struttura “interconnessa” del cosmo territoriale </a:t>
            </a:r>
            <a:r>
              <a:rPr lang="it-IT" dirty="0" err="1">
                <a:effectLst/>
              </a:rPr>
              <a:t>Yolngu</a:t>
            </a:r>
            <a:r>
              <a:rPr lang="it-IT" dirty="0">
                <a:effectLst/>
              </a:rPr>
              <a:t>, </a:t>
            </a:r>
            <a:r>
              <a:rPr lang="it-IT" dirty="0">
                <a:solidFill>
                  <a:srgbClr val="FF0000"/>
                </a:solidFill>
                <a:effectLst/>
              </a:rPr>
              <a:t>manifestazioni fisiche, osservabili, del diritto (</a:t>
            </a:r>
            <a:r>
              <a:rPr lang="it-IT" i="1" dirty="0" err="1">
                <a:solidFill>
                  <a:srgbClr val="FF0000"/>
                </a:solidFill>
                <a:effectLst/>
              </a:rPr>
              <a:t>law</a:t>
            </a:r>
            <a:r>
              <a:rPr lang="it-IT" dirty="0">
                <a:solidFill>
                  <a:srgbClr val="FF0000"/>
                </a:solidFill>
                <a:effectLst/>
              </a:rPr>
              <a:t>) </a:t>
            </a:r>
            <a:r>
              <a:rPr lang="it-IT" dirty="0" err="1">
                <a:solidFill>
                  <a:srgbClr val="FF0000"/>
                </a:solidFill>
                <a:effectLst/>
              </a:rPr>
              <a:t>Yolngu</a:t>
            </a:r>
            <a:r>
              <a:rPr lang="it-IT" dirty="0">
                <a:effectLst/>
              </a:rPr>
              <a:t>, il </a:t>
            </a:r>
            <a:r>
              <a:rPr lang="it-IT" i="1" dirty="0">
                <a:effectLst/>
              </a:rPr>
              <a:t>rom</a:t>
            </a:r>
            <a:r>
              <a:rPr lang="it-IT" dirty="0">
                <a:effectLst/>
              </a:rPr>
              <a:t>. Ad esempio: secondo i rappresentanti </a:t>
            </a:r>
            <a:r>
              <a:rPr lang="it-IT" dirty="0" err="1">
                <a:effectLst/>
              </a:rPr>
              <a:t>Yolngu</a:t>
            </a:r>
            <a:r>
              <a:rPr lang="it-IT" dirty="0">
                <a:effectLst/>
              </a:rPr>
              <a:t>, l’esibizione dei </a:t>
            </a:r>
            <a:r>
              <a:rPr lang="it-IT" dirty="0" err="1">
                <a:effectLst/>
              </a:rPr>
              <a:t>rangga</a:t>
            </a:r>
            <a:r>
              <a:rPr lang="it-IT" dirty="0">
                <a:effectLst/>
              </a:rPr>
              <a:t> nel caso </a:t>
            </a:r>
            <a:r>
              <a:rPr lang="it-IT" dirty="0" err="1">
                <a:effectLst/>
              </a:rPr>
              <a:t>Milirrpum</a:t>
            </a:r>
            <a:r>
              <a:rPr lang="it-IT" dirty="0">
                <a:effectLst/>
              </a:rPr>
              <a:t> era, simultaneamente, </a:t>
            </a:r>
            <a:r>
              <a:rPr lang="it-IT" dirty="0">
                <a:solidFill>
                  <a:srgbClr val="FF0000"/>
                </a:solidFill>
                <a:effectLst/>
              </a:rPr>
              <a:t>esibizione-ostensione della relazione giuridica che legava il popolo </a:t>
            </a:r>
            <a:r>
              <a:rPr lang="it-IT" dirty="0" err="1">
                <a:solidFill>
                  <a:srgbClr val="FF0000"/>
                </a:solidFill>
                <a:effectLst/>
              </a:rPr>
              <a:t>Yolngu</a:t>
            </a:r>
            <a:r>
              <a:rPr lang="it-IT" dirty="0">
                <a:solidFill>
                  <a:srgbClr val="FF0000"/>
                </a:solidFill>
                <a:effectLst/>
              </a:rPr>
              <a:t> al territorio di </a:t>
            </a:r>
            <a:r>
              <a:rPr lang="it-IT" dirty="0" err="1">
                <a:solidFill>
                  <a:srgbClr val="FF0000"/>
                </a:solidFill>
                <a:effectLst/>
              </a:rPr>
              <a:t>Yirkkala</a:t>
            </a:r>
            <a:r>
              <a:rPr lang="it-IT" dirty="0">
                <a:effectLst/>
              </a:rPr>
              <a:t>. Il diritto (</a:t>
            </a:r>
            <a:r>
              <a:rPr lang="it-IT" i="1" dirty="0" err="1">
                <a:effectLst/>
              </a:rPr>
              <a:t>right</a:t>
            </a:r>
            <a:r>
              <a:rPr lang="it-IT" dirty="0">
                <a:effectLst/>
              </a:rPr>
              <a:t>) di proprietà del territorio, la cui attribuzione al popolo </a:t>
            </a:r>
            <a:r>
              <a:rPr lang="it-IT" dirty="0" err="1">
                <a:effectLst/>
              </a:rPr>
              <a:t>Yolngu</a:t>
            </a:r>
            <a:r>
              <a:rPr lang="it-IT" dirty="0">
                <a:effectLst/>
              </a:rPr>
              <a:t> era discussa in sede giudiziale, era dunque “mostrato”, “esibito” </a:t>
            </a:r>
            <a:r>
              <a:rPr lang="it-IT" i="1" dirty="0">
                <a:effectLst/>
              </a:rPr>
              <a:t>hic et nunc</a:t>
            </a:r>
            <a:r>
              <a:rPr lang="it-IT" dirty="0">
                <a:effectLst/>
              </a:rPr>
              <a:t>, era oggetto, materiale e percepibile, di un’ostensione.</a:t>
            </a:r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60527689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798343A-A528-0080-7F9A-B7979398EE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/>
              <a:t>Interpr</a:t>
            </a:r>
            <a:r>
              <a:rPr lang="it-IT" dirty="0"/>
              <a:t>. Diritto australiano (1)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1D7CC67-0BCD-7177-E7D1-5D38DAA203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it-IT" dirty="0">
                <a:effectLst/>
              </a:rPr>
              <a:t>Il diritto processuale australiano </a:t>
            </a:r>
            <a:r>
              <a:rPr lang="it-IT" b="1" u="sng" dirty="0">
                <a:effectLst/>
              </a:rPr>
              <a:t>non</a:t>
            </a:r>
            <a:r>
              <a:rPr lang="it-IT" dirty="0">
                <a:effectLst/>
              </a:rPr>
              <a:t> intende la prova culturale come oggetto di ostensione, ma piuttosto come </a:t>
            </a:r>
            <a:r>
              <a:rPr lang="it-IT" b="1" u="sng" dirty="0">
                <a:solidFill>
                  <a:srgbClr val="FF0000"/>
                </a:solidFill>
                <a:effectLst/>
              </a:rPr>
              <a:t>oggetto di un’inferenza</a:t>
            </a:r>
            <a:r>
              <a:rPr lang="it-IT" dirty="0">
                <a:effectLst/>
              </a:rPr>
              <a:t>, come «contenuto di una premessa che, assieme ad altre premesse, conduca a una conclusione in merito ai fatti in esame». La prova culturale è dunque </a:t>
            </a:r>
            <a:r>
              <a:rPr lang="it-IT" dirty="0">
                <a:solidFill>
                  <a:srgbClr val="FF0000"/>
                </a:solidFill>
                <a:effectLst/>
              </a:rPr>
              <a:t>contenuto di una premessa in grado (astrattamente) di condurre a una conclusione</a:t>
            </a:r>
            <a:r>
              <a:rPr lang="it-IT" dirty="0">
                <a:effectLst/>
              </a:rPr>
              <a:t> relativa a un </a:t>
            </a:r>
            <a:r>
              <a:rPr lang="it-IT" b="1" u="sng" dirty="0">
                <a:effectLst/>
              </a:rPr>
              <a:t>fatto</a:t>
            </a:r>
            <a:r>
              <a:rPr lang="it-IT" dirty="0">
                <a:effectLst/>
              </a:rPr>
              <a:t>: il fatto che una popolazione indigena sia legata a una parte del territorio australiano da una relazione giuridica. Secondo la giurisprudenza australiana, in particolare, due fatti costituiscono le premesse che (cumulativamente) conducono alla conclusione relativa all’esistenza di tale “connessione”:</a:t>
            </a:r>
          </a:p>
          <a:p>
            <a:pPr marL="0" indent="0">
              <a:buNone/>
            </a:pPr>
            <a:endParaRPr lang="it-IT" dirty="0">
              <a:effectLst/>
            </a:endParaRPr>
          </a:p>
          <a:p>
            <a:pPr marL="0" indent="0">
              <a:buNone/>
            </a:pPr>
            <a:r>
              <a:rPr lang="it-IT" dirty="0">
                <a:effectLst/>
              </a:rPr>
              <a:t>(i) l’</a:t>
            </a:r>
            <a:r>
              <a:rPr lang="it-IT" dirty="0">
                <a:solidFill>
                  <a:srgbClr val="FF0000"/>
                </a:solidFill>
                <a:effectLst/>
              </a:rPr>
              <a:t>esistenza (attuale) di un diritto (</a:t>
            </a:r>
            <a:r>
              <a:rPr lang="it-IT" i="1" dirty="0" err="1">
                <a:solidFill>
                  <a:srgbClr val="FF0000"/>
                </a:solidFill>
                <a:effectLst/>
              </a:rPr>
              <a:t>law</a:t>
            </a:r>
            <a:r>
              <a:rPr lang="it-IT" dirty="0">
                <a:solidFill>
                  <a:srgbClr val="FF0000"/>
                </a:solidFill>
                <a:effectLst/>
              </a:rPr>
              <a:t>) indigeno</a:t>
            </a:r>
            <a:r>
              <a:rPr lang="it-IT" dirty="0">
                <a:effectLst/>
              </a:rPr>
              <a:t>;</a:t>
            </a:r>
          </a:p>
          <a:p>
            <a:pPr marL="0" indent="0">
              <a:buNone/>
            </a:pPr>
            <a:r>
              <a:rPr lang="it-IT" dirty="0">
                <a:effectLst/>
              </a:rPr>
              <a:t>(ii) la </a:t>
            </a:r>
            <a:r>
              <a:rPr lang="it-IT" dirty="0">
                <a:solidFill>
                  <a:srgbClr val="FF0000"/>
                </a:solidFill>
                <a:effectLst/>
              </a:rPr>
              <a:t>pratica di tale diritto indigeno in quanto diritto</a:t>
            </a:r>
            <a:r>
              <a:rPr lang="it-IT" dirty="0">
                <a:effectLst/>
              </a:rPr>
              <a:t> (</a:t>
            </a:r>
            <a:r>
              <a:rPr lang="it-IT" i="1" dirty="0" err="1">
                <a:effectLst/>
              </a:rPr>
              <a:t>as</a:t>
            </a:r>
            <a:r>
              <a:rPr lang="it-IT" i="1" dirty="0">
                <a:effectLst/>
              </a:rPr>
              <a:t> </a:t>
            </a:r>
            <a:r>
              <a:rPr lang="it-IT" i="1" dirty="0" err="1">
                <a:effectLst/>
              </a:rPr>
              <a:t>law</a:t>
            </a:r>
            <a:r>
              <a:rPr lang="it-IT" dirty="0">
                <a:effectLst/>
              </a:rPr>
              <a:t>).</a:t>
            </a:r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16808889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D37C3E2-3260-1BA0-880A-6A1BD70CE2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/>
              <a:t>Interpr</a:t>
            </a:r>
            <a:r>
              <a:rPr lang="it-IT" dirty="0"/>
              <a:t>. Diritto australiano (2)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488FBECF-5329-E138-1D4C-2CA91ADF44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it-IT" dirty="0"/>
              <a:t>Ma come funziona tale inferenza? </a:t>
            </a:r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r>
              <a:rPr lang="it-IT" dirty="0">
                <a:effectLst/>
              </a:rPr>
              <a:t>In primo luogo il diritto processuale australiano stabilisce, implicitamente, l’integrazione, tra i principî interpretativi della prova annoverati nel </a:t>
            </a:r>
            <a:r>
              <a:rPr lang="it-IT" i="1" dirty="0">
                <a:effectLst/>
              </a:rPr>
              <a:t>rule of </a:t>
            </a:r>
            <a:r>
              <a:rPr lang="it-IT" i="1" dirty="0" err="1">
                <a:effectLst/>
              </a:rPr>
              <a:t>evidence</a:t>
            </a:r>
            <a:r>
              <a:rPr lang="it-IT" dirty="0">
                <a:effectLst/>
              </a:rPr>
              <a:t>, di alcuni elementi della cosmologia indigena: in particolare, della connessione tra i concetti </a:t>
            </a:r>
            <a:r>
              <a:rPr lang="it-IT" dirty="0" err="1">
                <a:effectLst/>
              </a:rPr>
              <a:t>likan</a:t>
            </a:r>
            <a:r>
              <a:rPr lang="it-IT" dirty="0">
                <a:effectLst/>
              </a:rPr>
              <a:t> (§ 2). Tuttavia, se, </a:t>
            </a:r>
            <a:r>
              <a:rPr lang="it-IT" dirty="0">
                <a:solidFill>
                  <a:schemeClr val="accent1"/>
                </a:solidFill>
                <a:effectLst/>
              </a:rPr>
              <a:t>nella concezione indigena, l’ostensione del manufatto o della performance è </a:t>
            </a:r>
            <a:r>
              <a:rPr lang="it-IT" i="1" dirty="0">
                <a:solidFill>
                  <a:schemeClr val="accent1"/>
                </a:solidFill>
                <a:effectLst/>
              </a:rPr>
              <a:t>per se </a:t>
            </a:r>
            <a:r>
              <a:rPr lang="it-IT" dirty="0">
                <a:solidFill>
                  <a:schemeClr val="accent1"/>
                </a:solidFill>
                <a:effectLst/>
              </a:rPr>
              <a:t>sufficiente a dimostrare l’esistenza di una relazione giuridica</a:t>
            </a:r>
            <a:r>
              <a:rPr lang="it-IT" dirty="0">
                <a:effectLst/>
              </a:rPr>
              <a:t>, </a:t>
            </a:r>
            <a:r>
              <a:rPr lang="it-IT" dirty="0">
                <a:solidFill>
                  <a:srgbClr val="FF0000"/>
                </a:solidFill>
                <a:effectLst/>
              </a:rPr>
              <a:t>il diritto processuale australiano richiede, attraverso una convenzione processuale, che tale ostensione sia accompagnata da una </a:t>
            </a:r>
            <a:r>
              <a:rPr lang="it-IT" b="1" u="sng" dirty="0">
                <a:solidFill>
                  <a:srgbClr val="FF0000"/>
                </a:solidFill>
                <a:effectLst/>
              </a:rPr>
              <a:t>spiegazione orale</a:t>
            </a:r>
            <a:r>
              <a:rPr lang="it-IT" dirty="0">
                <a:effectLst/>
              </a:rPr>
              <a:t>. Tale convenzione, denominata ‘prova colloquiale’ (</a:t>
            </a:r>
            <a:r>
              <a:rPr lang="it-IT" i="1" dirty="0" err="1">
                <a:effectLst/>
              </a:rPr>
              <a:t>conversational</a:t>
            </a:r>
            <a:r>
              <a:rPr lang="it-IT" i="1" dirty="0">
                <a:effectLst/>
              </a:rPr>
              <a:t> </a:t>
            </a:r>
            <a:r>
              <a:rPr lang="it-IT" i="1" dirty="0" err="1">
                <a:effectLst/>
              </a:rPr>
              <a:t>evidence</a:t>
            </a:r>
            <a:r>
              <a:rPr lang="it-IT" dirty="0">
                <a:effectLst/>
              </a:rPr>
              <a:t>), è finalizzata a chiarire la natura del manufatto o della performance come parte di un “cosmo territoriale”.</a:t>
            </a:r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8405157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A4BF6B5-BCCB-7FE9-C122-939FCBB8C8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/>
              <a:t>Interpret</a:t>
            </a:r>
            <a:r>
              <a:rPr lang="it-IT" dirty="0"/>
              <a:t>. Diritto australiano (3)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B3115EEF-AB63-551B-C806-5DEE772940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it-IT" dirty="0">
                <a:effectLst/>
              </a:rPr>
              <a:t>In secondo luogo, la prova culturale è prova dell’esistenza di un diritto indigeno in virtù della sua </a:t>
            </a:r>
            <a:r>
              <a:rPr lang="it-IT" b="1" u="sng" dirty="0">
                <a:solidFill>
                  <a:srgbClr val="FF0000"/>
                </a:solidFill>
                <a:effectLst/>
              </a:rPr>
              <a:t>forza persuasiva</a:t>
            </a:r>
            <a:r>
              <a:rPr lang="it-IT" dirty="0">
                <a:effectLst/>
              </a:rPr>
              <a:t>. In particolare, Kirsten Anker afferma come la prova culturale «</a:t>
            </a:r>
            <a:r>
              <a:rPr lang="it-IT" dirty="0">
                <a:solidFill>
                  <a:srgbClr val="FF0000"/>
                </a:solidFill>
                <a:effectLst/>
              </a:rPr>
              <a:t>sia ritenuta credibile se coerente con le aspettative della Corte relative ad una cultura “autentica”</a:t>
            </a:r>
            <a:r>
              <a:rPr lang="it-IT" dirty="0">
                <a:effectLst/>
              </a:rPr>
              <a:t>». Secondo Anker, la prova culturale è dunque oggetto di inferenza anche e soprattutto su un piano </a:t>
            </a:r>
            <a:r>
              <a:rPr lang="it-IT" dirty="0">
                <a:solidFill>
                  <a:srgbClr val="FF0000"/>
                </a:solidFill>
                <a:effectLst/>
              </a:rPr>
              <a:t>a-razionale ed estetico</a:t>
            </a:r>
            <a:r>
              <a:rPr lang="it-IT" dirty="0">
                <a:effectLst/>
              </a:rPr>
              <a:t>: una prova culturale, in altre parole, </a:t>
            </a:r>
            <a:r>
              <a:rPr lang="it-IT" u="sng" dirty="0">
                <a:effectLst/>
              </a:rPr>
              <a:t>è tanto più “credibile” quanto più il manufatto o la performance siano percepiti dalla Corte come autentici e tradizionali</a:t>
            </a:r>
            <a:r>
              <a:rPr lang="it-IT" dirty="0">
                <a:effectLst/>
              </a:rPr>
              <a:t>. Tale assunto dà conto di evidenti dinamiche di matrice post-coloniale. Il potere comunicativo della prova culturale implica infatti una concezione della cultura indigena “autentica” essenzialmente </a:t>
            </a:r>
            <a:r>
              <a:rPr lang="it-IT" b="1" u="sng" dirty="0">
                <a:effectLst/>
              </a:rPr>
              <a:t>non-indigeno</a:t>
            </a:r>
            <a:r>
              <a:rPr lang="it-IT" dirty="0">
                <a:effectLst/>
              </a:rPr>
              <a:t>: il requisito di autenticità di manufatto e performance rispecchia infatti </a:t>
            </a:r>
            <a:r>
              <a:rPr lang="it-IT" b="1" u="sng" dirty="0">
                <a:effectLst/>
              </a:rPr>
              <a:t>un’idea occidentale di cultura indigena</a:t>
            </a:r>
            <a:r>
              <a:rPr lang="it-IT" dirty="0">
                <a:effectLst/>
              </a:rPr>
              <a:t>, le modalità attraverso cui la popolazione non-indigena ha concettualizzato la cultura dei nativi.</a:t>
            </a:r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79595666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BA2D013-FCD8-F75B-8779-7EB0DAB173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766218"/>
            <a:ext cx="10515600" cy="1325563"/>
          </a:xfrm>
        </p:spPr>
        <p:txBody>
          <a:bodyPr/>
          <a:lstStyle/>
          <a:p>
            <a:r>
              <a:rPr lang="it-IT" dirty="0"/>
              <a:t>3. La prova culturale nella negoziazione interculturale</a:t>
            </a:r>
          </a:p>
        </p:txBody>
      </p:sp>
    </p:spTree>
    <p:extLst>
      <p:ext uri="{BB962C8B-B14F-4D97-AF65-F5344CB8AC3E}">
        <p14:creationId xmlns:p14="http://schemas.microsoft.com/office/powerpoint/2010/main" val="414376491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1B851E6-5CC2-3FAF-66F2-37CBCC1E5B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Il </a:t>
            </a:r>
            <a:r>
              <a:rPr lang="it-IT" i="1" dirty="0" err="1"/>
              <a:t>conundrum</a:t>
            </a:r>
            <a:endParaRPr lang="it-IT" i="1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E7E0AD4A-AE3D-963D-3199-FF3096142A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it-IT" dirty="0">
                <a:effectLst/>
              </a:rPr>
              <a:t>Il processo interculturale di negoziazione produce una “situazione di stallo” (</a:t>
            </a:r>
            <a:r>
              <a:rPr lang="it-IT" i="1" dirty="0" err="1">
                <a:effectLst/>
              </a:rPr>
              <a:t>conundrum</a:t>
            </a:r>
            <a:r>
              <a:rPr lang="it-IT" dirty="0">
                <a:effectLst/>
              </a:rPr>
              <a:t>).</a:t>
            </a:r>
          </a:p>
          <a:p>
            <a:pPr marL="0" indent="0">
              <a:buNone/>
            </a:pPr>
            <a:endParaRPr lang="it-IT" dirty="0">
              <a:effectLst/>
            </a:endParaRPr>
          </a:p>
          <a:p>
            <a:pPr marL="0" indent="0">
              <a:buNone/>
            </a:pPr>
            <a:r>
              <a:rPr lang="it-IT" dirty="0">
                <a:effectLst/>
              </a:rPr>
              <a:t>Da un lato, gli </a:t>
            </a:r>
            <a:r>
              <a:rPr lang="it-IT" dirty="0" err="1">
                <a:effectLst/>
              </a:rPr>
              <a:t>Yolngu</a:t>
            </a:r>
            <a:r>
              <a:rPr lang="it-IT" dirty="0">
                <a:effectLst/>
              </a:rPr>
              <a:t> riconoscono come implicazione necessaria della negoziazione sia l’</a:t>
            </a:r>
            <a:r>
              <a:rPr lang="it-IT" u="sng" dirty="0">
                <a:solidFill>
                  <a:srgbClr val="FF0000"/>
                </a:solidFill>
                <a:effectLst/>
              </a:rPr>
              <a:t>assimilazione delle proprie categorie (giuridiche ed epistemologiche) a quelle del diritto occidentale</a:t>
            </a:r>
            <a:r>
              <a:rPr lang="it-IT" dirty="0">
                <a:effectLst/>
              </a:rPr>
              <a:t>: il processo di negoziazione, in altre parole, «cerca di imporre una commensurabilità tra </a:t>
            </a:r>
            <a:r>
              <a:rPr lang="it-IT" i="1" dirty="0">
                <a:effectLst/>
              </a:rPr>
              <a:t>rom</a:t>
            </a:r>
            <a:r>
              <a:rPr lang="it-IT" dirty="0">
                <a:effectLst/>
              </a:rPr>
              <a:t> e </a:t>
            </a:r>
            <a:r>
              <a:rPr lang="it-IT" i="1" dirty="0" err="1">
                <a:effectLst/>
              </a:rPr>
              <a:t>law</a:t>
            </a:r>
            <a:r>
              <a:rPr lang="it-IT" dirty="0">
                <a:effectLst/>
              </a:rPr>
              <a:t>, al fine di rendere il primo intellegibile per il secondo, e dunque potenzialmente “riconoscibile”». Un’incondizionata accettazione di tale “commensurabilità forzata” tra </a:t>
            </a:r>
            <a:r>
              <a:rPr lang="it-IT" i="1" dirty="0">
                <a:effectLst/>
              </a:rPr>
              <a:t>rom</a:t>
            </a:r>
            <a:r>
              <a:rPr lang="it-IT" dirty="0">
                <a:effectLst/>
              </a:rPr>
              <a:t> e diritto di proprietà (</a:t>
            </a:r>
            <a:r>
              <a:rPr lang="it-IT" dirty="0" err="1">
                <a:effectLst/>
              </a:rPr>
              <a:t>property</a:t>
            </a:r>
            <a:r>
              <a:rPr lang="it-IT" dirty="0">
                <a:effectLst/>
              </a:rPr>
              <a:t> </a:t>
            </a:r>
            <a:r>
              <a:rPr lang="it-IT" dirty="0" err="1">
                <a:effectLst/>
              </a:rPr>
              <a:t>law</a:t>
            </a:r>
            <a:r>
              <a:rPr lang="it-IT" dirty="0">
                <a:effectLst/>
              </a:rPr>
              <a:t>), prodotto dello squilibrato rapporto di potere (politico) tra Stato e Indigeni, è inevitabilmente destinata a provocare una </a:t>
            </a:r>
            <a:r>
              <a:rPr lang="it-IT" u="sng" dirty="0">
                <a:effectLst/>
              </a:rPr>
              <a:t>parziale alienazione degli </a:t>
            </a:r>
            <a:r>
              <a:rPr lang="it-IT" u="sng" dirty="0" err="1">
                <a:effectLst/>
              </a:rPr>
              <a:t>Yolngu</a:t>
            </a:r>
            <a:r>
              <a:rPr lang="it-IT" u="sng" dirty="0">
                <a:effectLst/>
              </a:rPr>
              <a:t> dalla propria identità culturale</a:t>
            </a:r>
            <a:r>
              <a:rPr lang="it-IT" dirty="0">
                <a:effectLst/>
              </a:rPr>
              <a:t>.</a:t>
            </a:r>
          </a:p>
          <a:p>
            <a:pPr marL="0" indent="0">
              <a:buNone/>
            </a:pPr>
            <a:endParaRPr lang="it-IT" dirty="0">
              <a:effectLst/>
            </a:endParaRPr>
          </a:p>
          <a:p>
            <a:pPr marL="0" indent="0">
              <a:buNone/>
            </a:pPr>
            <a:r>
              <a:rPr lang="it-IT" dirty="0">
                <a:effectLst/>
              </a:rPr>
              <a:t>Dall’altro lato, una </a:t>
            </a:r>
            <a:r>
              <a:rPr lang="it-IT" u="sng" dirty="0">
                <a:solidFill>
                  <a:srgbClr val="FF0000"/>
                </a:solidFill>
                <a:effectLst/>
              </a:rPr>
              <a:t>ferma opposizione a tale processo di assimilazione</a:t>
            </a:r>
            <a:r>
              <a:rPr lang="it-IT" dirty="0">
                <a:effectLst/>
              </a:rPr>
              <a:t> (per quanto imperfetto) </a:t>
            </a:r>
            <a:r>
              <a:rPr lang="it-IT" u="sng" dirty="0">
                <a:effectLst/>
              </a:rPr>
              <a:t>precluderebbe gli indiscutibili vantaggi del riconoscimento</a:t>
            </a:r>
            <a:r>
              <a:rPr lang="it-IT" dirty="0">
                <a:effectLst/>
              </a:rPr>
              <a:t>, da parte dello Stato australiano, di un diritto (</a:t>
            </a:r>
            <a:r>
              <a:rPr lang="it-IT" i="1" dirty="0" err="1">
                <a:effectLst/>
              </a:rPr>
              <a:t>right</a:t>
            </a:r>
            <a:r>
              <a:rPr lang="it-IT" dirty="0">
                <a:effectLst/>
              </a:rPr>
              <a:t>) </a:t>
            </a:r>
            <a:r>
              <a:rPr lang="it-IT" dirty="0" err="1">
                <a:effectLst/>
              </a:rPr>
              <a:t>Yolngu</a:t>
            </a:r>
            <a:r>
              <a:rPr lang="it-IT" dirty="0">
                <a:effectLst/>
              </a:rPr>
              <a:t> sul territorio.</a:t>
            </a:r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1286819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2038D26-3BD0-521B-06B6-4EB82F09CD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Prova culturale come resistenza (0)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0E4865B4-3591-2989-942E-667FE35E70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it-IT" dirty="0">
                <a:effectLst/>
              </a:rPr>
              <a:t>La prova culturale è una delle complesse risposte fornite dagli </a:t>
            </a:r>
            <a:r>
              <a:rPr lang="it-IT" dirty="0" err="1">
                <a:effectLst/>
              </a:rPr>
              <a:t>Yolngu</a:t>
            </a:r>
            <a:r>
              <a:rPr lang="it-IT" dirty="0">
                <a:effectLst/>
              </a:rPr>
              <a:t> a questa “situazione di stallo”: pur prestandosi ad una collocazione nelle categorie del diritto processuale australiano (in quanto “prova”, </a:t>
            </a:r>
            <a:r>
              <a:rPr lang="it-IT" i="1" dirty="0" err="1">
                <a:effectLst/>
              </a:rPr>
              <a:t>evidence</a:t>
            </a:r>
            <a:r>
              <a:rPr lang="it-IT" dirty="0">
                <a:effectLst/>
              </a:rPr>
              <a:t>), la prova culturale mantiene lo scopo primario di insistere sulla differenza tra culture giuridiche. La prova culturale non è dunque, soltanto, statuto di </a:t>
            </a:r>
            <a:r>
              <a:rPr lang="it-IT" b="1" dirty="0">
                <a:effectLst/>
              </a:rPr>
              <a:t>esistenza</a:t>
            </a:r>
            <a:r>
              <a:rPr lang="it-IT" dirty="0">
                <a:effectLst/>
              </a:rPr>
              <a:t> del </a:t>
            </a:r>
            <a:r>
              <a:rPr lang="it-IT" i="1" dirty="0">
                <a:effectLst/>
              </a:rPr>
              <a:t>rom</a:t>
            </a:r>
            <a:r>
              <a:rPr lang="it-IT" dirty="0">
                <a:effectLst/>
              </a:rPr>
              <a:t>, ma anche, nell’ambito della negoziazione inter-etnica, strumento di </a:t>
            </a:r>
            <a:r>
              <a:rPr lang="it-IT" b="1" dirty="0">
                <a:effectLst/>
              </a:rPr>
              <a:t>resistenza</a:t>
            </a:r>
            <a:r>
              <a:rPr lang="it-IT" dirty="0">
                <a:effectLst/>
              </a:rPr>
              <a:t> all’assimilazione.</a:t>
            </a:r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r>
              <a:rPr lang="it-IT" i="1" dirty="0">
                <a:effectLst/>
              </a:rPr>
              <a:t>Come?</a:t>
            </a:r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78476684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70C163E-423C-8691-861B-FF4EDA096C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Prova culturale come resistenza (1.1)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6113E02-C6CB-3683-47C7-161E79EB6A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it-IT" dirty="0"/>
              <a:t>La</a:t>
            </a:r>
            <a:r>
              <a:rPr lang="it-IT" dirty="0">
                <a:effectLst/>
              </a:rPr>
              <a:t> prova culturale pone in essere  un’operazione epistemologica: la ridefinizione di un elemento proprio della cultura indigena (manufatto o </a:t>
            </a:r>
            <a:r>
              <a:rPr lang="it-IT" i="1" dirty="0">
                <a:effectLst/>
              </a:rPr>
              <a:t>performance</a:t>
            </a:r>
            <a:r>
              <a:rPr lang="it-IT" dirty="0">
                <a:effectLst/>
              </a:rPr>
              <a:t> culturale) attraverso l’uso di categorie proprie del diritto ufficiale (ad esempio, “atto di proprietà”). Prima del caso </a:t>
            </a:r>
            <a:r>
              <a:rPr lang="it-IT" dirty="0" err="1">
                <a:effectLst/>
              </a:rPr>
              <a:t>Milirrpum</a:t>
            </a:r>
            <a:r>
              <a:rPr lang="it-IT" dirty="0">
                <a:effectLst/>
              </a:rPr>
              <a:t>, si è detto, il popolo </a:t>
            </a:r>
            <a:r>
              <a:rPr lang="it-IT" dirty="0" err="1">
                <a:effectLst/>
              </a:rPr>
              <a:t>Yolngu</a:t>
            </a:r>
            <a:r>
              <a:rPr lang="it-IT" dirty="0">
                <a:effectLst/>
              </a:rPr>
              <a:t> non possedeva una nozione corrispondente a quella, occidentale, di “atto di proprietà”: un documento giuridico con valore di prova (</a:t>
            </a:r>
            <a:r>
              <a:rPr lang="it-IT" i="1" dirty="0" err="1">
                <a:effectLst/>
              </a:rPr>
              <a:t>evidence</a:t>
            </a:r>
            <a:r>
              <a:rPr lang="it-IT" dirty="0">
                <a:effectLst/>
              </a:rPr>
              <a:t>) di un diritto (</a:t>
            </a:r>
            <a:r>
              <a:rPr lang="it-IT" i="1" dirty="0" err="1">
                <a:effectLst/>
              </a:rPr>
              <a:t>right</a:t>
            </a:r>
            <a:r>
              <a:rPr lang="it-IT" dirty="0">
                <a:effectLst/>
              </a:rPr>
              <a:t>) di proprietà su una porzione di territorio. </a:t>
            </a:r>
          </a:p>
          <a:p>
            <a:pPr marL="0" indent="0">
              <a:buNone/>
            </a:pPr>
            <a:r>
              <a:rPr lang="it-IT" dirty="0">
                <a:effectLst/>
              </a:rPr>
              <a:t>Tuttavia l’operazione</a:t>
            </a:r>
            <a:r>
              <a:rPr lang="it-IT" dirty="0"/>
              <a:t> </a:t>
            </a:r>
            <a:r>
              <a:rPr lang="it-IT" dirty="0">
                <a:effectLst/>
              </a:rPr>
              <a:t>epistemologica posta in essere attraverso l’esibizione di una prova culturale è anche, </a:t>
            </a:r>
            <a:r>
              <a:rPr lang="it-IT" b="1" u="sng" dirty="0">
                <a:effectLst/>
              </a:rPr>
              <a:t>all’inverso</a:t>
            </a:r>
            <a:r>
              <a:rPr lang="it-IT" dirty="0">
                <a:effectLst/>
              </a:rPr>
              <a:t>, l’attribuzione di un nuovo significato a quel termine. La prova culturale, pur non identificando un “atto di proprietà” (</a:t>
            </a:r>
            <a:r>
              <a:rPr lang="it-IT" i="1" dirty="0" err="1">
                <a:effectLst/>
              </a:rPr>
              <a:t>title</a:t>
            </a:r>
            <a:r>
              <a:rPr lang="it-IT" i="1" dirty="0">
                <a:effectLst/>
              </a:rPr>
              <a:t> </a:t>
            </a:r>
            <a:r>
              <a:rPr lang="it-IT" i="1" dirty="0" err="1">
                <a:effectLst/>
              </a:rPr>
              <a:t>deed</a:t>
            </a:r>
            <a:r>
              <a:rPr lang="it-IT" dirty="0">
                <a:effectLst/>
              </a:rPr>
              <a:t>), è riconosciuta come tale a seguito di una costante reiterazione nel tempo (a seguito della sua ripetuta ostensione in sede processuale): e ciò poiché </a:t>
            </a:r>
            <a:r>
              <a:rPr lang="it-IT" b="1" u="sng" dirty="0">
                <a:solidFill>
                  <a:srgbClr val="FF0000"/>
                </a:solidFill>
                <a:effectLst/>
              </a:rPr>
              <a:t>anche la nozione stessa di atto di proprietà</a:t>
            </a:r>
            <a:r>
              <a:rPr lang="it-IT" dirty="0">
                <a:effectLst/>
              </a:rPr>
              <a:t> (</a:t>
            </a:r>
            <a:r>
              <a:rPr lang="it-IT" i="1" dirty="0" err="1">
                <a:effectLst/>
              </a:rPr>
              <a:t>title</a:t>
            </a:r>
            <a:r>
              <a:rPr lang="it-IT" i="1" dirty="0">
                <a:effectLst/>
              </a:rPr>
              <a:t> </a:t>
            </a:r>
            <a:r>
              <a:rPr lang="it-IT" i="1" dirty="0" err="1">
                <a:effectLst/>
              </a:rPr>
              <a:t>deed</a:t>
            </a:r>
            <a:r>
              <a:rPr lang="it-IT" dirty="0">
                <a:effectLst/>
              </a:rPr>
              <a:t>), </a:t>
            </a:r>
            <a:r>
              <a:rPr lang="it-IT" b="1" u="sng" dirty="0">
                <a:solidFill>
                  <a:srgbClr val="FF0000"/>
                </a:solidFill>
                <a:effectLst/>
              </a:rPr>
              <a:t>in virtù della sua identificazione con una prova culturale, subisce uno </a:t>
            </a:r>
            <a:r>
              <a:rPr lang="it-IT" b="1" i="1" u="sng" dirty="0">
                <a:solidFill>
                  <a:srgbClr val="FF0000"/>
                </a:solidFill>
                <a:effectLst/>
              </a:rPr>
              <a:t>shift semiotico</a:t>
            </a:r>
            <a:r>
              <a:rPr lang="it-IT" dirty="0">
                <a:effectLst/>
              </a:rPr>
              <a:t>.</a:t>
            </a:r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67227909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1DA807D-B172-3AC3-1137-FFE9994F6E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Prova culturale come resistenza (1.2)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9EC6DD3-B2C1-98AE-5421-8EC5162E2C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t-IT" dirty="0">
                <a:effectLst/>
              </a:rPr>
              <a:t>Il diritto australiano è perciò reinterpretato, attraverso la prova culturale, con le categorie del </a:t>
            </a:r>
            <a:r>
              <a:rPr lang="it-IT" i="1" dirty="0">
                <a:effectLst/>
              </a:rPr>
              <a:t>rom</a:t>
            </a:r>
            <a:r>
              <a:rPr lang="it-IT" dirty="0">
                <a:effectLst/>
              </a:rPr>
              <a:t> </a:t>
            </a:r>
            <a:r>
              <a:rPr lang="it-IT" dirty="0" err="1">
                <a:effectLst/>
              </a:rPr>
              <a:t>Yolngu</a:t>
            </a:r>
            <a:r>
              <a:rPr lang="it-IT" dirty="0">
                <a:effectLst/>
              </a:rPr>
              <a:t>. ‘Atto di proprietà’ (</a:t>
            </a:r>
            <a:r>
              <a:rPr lang="it-IT" i="1" dirty="0" err="1">
                <a:effectLst/>
              </a:rPr>
              <a:t>title</a:t>
            </a:r>
            <a:r>
              <a:rPr lang="it-IT" i="1" dirty="0">
                <a:effectLst/>
              </a:rPr>
              <a:t> </a:t>
            </a:r>
            <a:r>
              <a:rPr lang="it-IT" i="1" dirty="0" err="1">
                <a:effectLst/>
              </a:rPr>
              <a:t>deed</a:t>
            </a:r>
            <a:r>
              <a:rPr lang="it-IT" dirty="0">
                <a:effectLst/>
              </a:rPr>
              <a:t>) indica pertanto, nel lessico del processo negoziale, qualcosa di diverso rispetto al suo significato originario: </a:t>
            </a:r>
            <a:r>
              <a:rPr lang="it-IT" dirty="0">
                <a:solidFill>
                  <a:srgbClr val="FF0000"/>
                </a:solidFill>
                <a:effectLst/>
              </a:rPr>
              <a:t>non si riferisce, cioè, ad un documento scritto e sottoscritto da venditore e acquirente di un terreno, ma a un manufatto o una performance culturale che mantengono una connessione cosmologica con una porzione di territorio</a:t>
            </a:r>
            <a:r>
              <a:rPr lang="it-IT" dirty="0">
                <a:effectLst/>
              </a:rPr>
              <a:t>.</a:t>
            </a:r>
          </a:p>
          <a:p>
            <a:endParaRPr lang="it-IT" dirty="0">
              <a:effectLst/>
              <a:latin typeface="Times"/>
            </a:endParaRPr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8012300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7A7D77D-DD21-CD43-0C93-7A4059F8CA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W.E.H. </a:t>
            </a:r>
            <a:r>
              <a:rPr lang="it-IT" dirty="0" err="1"/>
              <a:t>Stanner</a:t>
            </a:r>
            <a:r>
              <a:rPr lang="it-IT" dirty="0"/>
              <a:t>, 1905-1981</a:t>
            </a:r>
          </a:p>
        </p:txBody>
      </p:sp>
      <p:pic>
        <p:nvPicPr>
          <p:cNvPr id="4" name="Picture 2" descr="MS 3752 The WEH Stanner Collection FINDING AID">
            <a:extLst>
              <a:ext uri="{FF2B5EF4-FFF2-40B4-BE49-F238E27FC236}">
                <a16:creationId xmlns:a16="http://schemas.microsoft.com/office/drawing/2014/main" id="{8377665A-663E-24F6-9EF0-B3CDB12660D6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3744" y="2489994"/>
            <a:ext cx="3084512" cy="30486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87028402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EC0B967-7D0A-DB09-74AD-D403379B6A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Prova culturale come resistenza (2) 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51E1768-1E63-FA50-1FBB-EB802C066C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it-IT" dirty="0">
                <a:effectLst/>
              </a:rPr>
              <a:t>Oggetto della negoziazione, tuttavia, non è soltanto l’estensione delle nozioni appartenenti al lessico giuridico occidentale, ma anche </a:t>
            </a:r>
            <a:r>
              <a:rPr lang="it-IT" u="sng" dirty="0">
                <a:effectLst/>
              </a:rPr>
              <a:t>il significato attribuito all’</a:t>
            </a:r>
            <a:r>
              <a:rPr lang="it-IT" b="1" u="sng" dirty="0">
                <a:effectLst/>
              </a:rPr>
              <a:t>atto di ostensione</a:t>
            </a:r>
            <a:r>
              <a:rPr lang="it-IT" u="sng" dirty="0">
                <a:effectLst/>
              </a:rPr>
              <a:t> della prova culturale</a:t>
            </a:r>
            <a:r>
              <a:rPr lang="it-IT" dirty="0">
                <a:effectLst/>
              </a:rPr>
              <a:t>.</a:t>
            </a:r>
          </a:p>
          <a:p>
            <a:pPr marL="0" indent="0">
              <a:buNone/>
            </a:pPr>
            <a:r>
              <a:rPr lang="it-IT" dirty="0">
                <a:effectLst/>
              </a:rPr>
              <a:t>Quale significato è attribuito dal popolo </a:t>
            </a:r>
            <a:r>
              <a:rPr lang="it-IT" dirty="0" err="1">
                <a:effectLst/>
              </a:rPr>
              <a:t>Yolngu</a:t>
            </a:r>
            <a:r>
              <a:rPr lang="it-IT" dirty="0">
                <a:effectLst/>
              </a:rPr>
              <a:t> all’atto di ostensione della prova culturale? </a:t>
            </a:r>
          </a:p>
          <a:p>
            <a:pPr marL="0" indent="0">
              <a:buNone/>
            </a:pPr>
            <a:endParaRPr lang="it-IT" dirty="0">
              <a:effectLst/>
            </a:endParaRPr>
          </a:p>
          <a:p>
            <a:pPr marL="0" indent="0">
              <a:buNone/>
            </a:pPr>
            <a:r>
              <a:rPr lang="it-IT" dirty="0">
                <a:effectLst/>
              </a:rPr>
              <a:t>Due tipi di azione perfezionati dagli Indigeni, nel corso del dibattito</a:t>
            </a:r>
          </a:p>
          <a:p>
            <a:pPr marL="0" indent="0">
              <a:buNone/>
            </a:pPr>
            <a:r>
              <a:rPr lang="it-IT" dirty="0">
                <a:effectLst/>
              </a:rPr>
              <a:t>giudiziale, attraverso l’esibizione di una prova culturale:</a:t>
            </a:r>
          </a:p>
          <a:p>
            <a:pPr marL="0" indent="0">
              <a:buNone/>
            </a:pPr>
            <a:r>
              <a:rPr lang="it-IT" dirty="0">
                <a:effectLst/>
              </a:rPr>
              <a:t>(i) una </a:t>
            </a:r>
            <a:r>
              <a:rPr lang="it-IT" i="1" dirty="0">
                <a:effectLst/>
              </a:rPr>
              <a:t>performance</a:t>
            </a:r>
            <a:r>
              <a:rPr lang="it-IT" dirty="0">
                <a:effectLst/>
              </a:rPr>
              <a:t> del </a:t>
            </a:r>
            <a:r>
              <a:rPr lang="it-IT" i="1" dirty="0">
                <a:effectLst/>
              </a:rPr>
              <a:t>rom</a:t>
            </a:r>
            <a:r>
              <a:rPr lang="it-IT" dirty="0">
                <a:effectLst/>
              </a:rPr>
              <a:t>;</a:t>
            </a:r>
          </a:p>
          <a:p>
            <a:pPr marL="0" indent="0">
              <a:buNone/>
            </a:pPr>
            <a:r>
              <a:rPr lang="it-IT" dirty="0">
                <a:effectLst/>
              </a:rPr>
              <a:t>(ii) un </a:t>
            </a:r>
            <a:r>
              <a:rPr lang="it-IT" i="1" dirty="0" err="1">
                <a:effectLst/>
              </a:rPr>
              <a:t>enactment</a:t>
            </a:r>
            <a:r>
              <a:rPr lang="it-IT" dirty="0">
                <a:effectLst/>
              </a:rPr>
              <a:t> del </a:t>
            </a:r>
            <a:r>
              <a:rPr lang="it-IT" i="1" dirty="0">
                <a:effectLst/>
              </a:rPr>
              <a:t>rom</a:t>
            </a:r>
            <a:r>
              <a:rPr lang="it-IT" dirty="0">
                <a:effectLst/>
              </a:rPr>
              <a:t>.</a:t>
            </a:r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755301937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B4491C1-5FF6-7012-2C80-ED1C4FF61B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i="1" dirty="0"/>
              <a:t>Performance</a:t>
            </a:r>
            <a:r>
              <a:rPr lang="it-IT" dirty="0"/>
              <a:t>/</a:t>
            </a:r>
            <a:r>
              <a:rPr lang="it-IT" i="1" dirty="0" err="1"/>
              <a:t>Enactment</a:t>
            </a:r>
            <a:r>
              <a:rPr lang="it-IT" dirty="0"/>
              <a:t> del </a:t>
            </a:r>
            <a:r>
              <a:rPr lang="it-IT" i="1" dirty="0"/>
              <a:t>rom </a:t>
            </a:r>
            <a:r>
              <a:rPr lang="it-IT" dirty="0"/>
              <a:t>(1)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18ED69D-FE28-4E09-1622-37090FB55AE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it-IT" dirty="0"/>
              <a:t>L</a:t>
            </a:r>
            <a:r>
              <a:rPr lang="it-IT" dirty="0">
                <a:effectLst/>
              </a:rPr>
              <a:t>’espressione </a:t>
            </a:r>
            <a:r>
              <a:rPr lang="it-IT" dirty="0">
                <a:solidFill>
                  <a:srgbClr val="FF0000"/>
                </a:solidFill>
                <a:effectLst/>
              </a:rPr>
              <a:t>‘</a:t>
            </a:r>
            <a:r>
              <a:rPr lang="it-IT" i="1" dirty="0">
                <a:solidFill>
                  <a:srgbClr val="FF0000"/>
                </a:solidFill>
                <a:effectLst/>
              </a:rPr>
              <a:t>performance</a:t>
            </a:r>
            <a:r>
              <a:rPr lang="it-IT" dirty="0">
                <a:solidFill>
                  <a:srgbClr val="FF0000"/>
                </a:solidFill>
                <a:effectLst/>
              </a:rPr>
              <a:t> del </a:t>
            </a:r>
            <a:r>
              <a:rPr lang="it-IT" i="1" dirty="0">
                <a:solidFill>
                  <a:srgbClr val="FF0000"/>
                </a:solidFill>
                <a:effectLst/>
              </a:rPr>
              <a:t>rom</a:t>
            </a:r>
            <a:r>
              <a:rPr lang="it-IT" dirty="0">
                <a:solidFill>
                  <a:srgbClr val="FF0000"/>
                </a:solidFill>
                <a:effectLst/>
              </a:rPr>
              <a:t>’ </a:t>
            </a:r>
            <a:r>
              <a:rPr lang="it-IT" dirty="0">
                <a:effectLst/>
              </a:rPr>
              <a:t>indica come, attraverso l’atto di ostensione di una prova culturale, il </a:t>
            </a:r>
            <a:r>
              <a:rPr lang="it-IT" i="1" dirty="0">
                <a:effectLst/>
              </a:rPr>
              <a:t>rom</a:t>
            </a:r>
            <a:r>
              <a:rPr lang="it-IT" dirty="0">
                <a:effectLst/>
              </a:rPr>
              <a:t> sia </a:t>
            </a:r>
            <a:r>
              <a:rPr lang="it-IT" b="1" u="sng" dirty="0">
                <a:solidFill>
                  <a:srgbClr val="FF0000"/>
                </a:solidFill>
                <a:effectLst/>
              </a:rPr>
              <a:t>reso presente</a:t>
            </a:r>
            <a:r>
              <a:rPr lang="it-IT" dirty="0">
                <a:solidFill>
                  <a:srgbClr val="FF0000"/>
                </a:solidFill>
                <a:effectLst/>
              </a:rPr>
              <a:t> nel contesto del processo</a:t>
            </a:r>
            <a:r>
              <a:rPr lang="it-IT" dirty="0">
                <a:effectLst/>
              </a:rPr>
              <a:t>: l’ostensione di una prova culturale – “connessa” al rom – è </a:t>
            </a:r>
            <a:r>
              <a:rPr lang="it-IT" i="1" dirty="0">
                <a:effectLst/>
              </a:rPr>
              <a:t>performance</a:t>
            </a:r>
            <a:r>
              <a:rPr lang="it-IT" dirty="0">
                <a:effectLst/>
              </a:rPr>
              <a:t> del </a:t>
            </a:r>
            <a:r>
              <a:rPr lang="it-IT" i="1" dirty="0">
                <a:effectLst/>
              </a:rPr>
              <a:t>rom</a:t>
            </a:r>
            <a:r>
              <a:rPr lang="it-IT" dirty="0">
                <a:effectLst/>
              </a:rPr>
              <a:t> poiché </a:t>
            </a:r>
            <a:r>
              <a:rPr lang="it-IT" dirty="0">
                <a:solidFill>
                  <a:srgbClr val="FF0000"/>
                </a:solidFill>
                <a:effectLst/>
              </a:rPr>
              <a:t>traspone una manifestazione (materiale o percepibile) del </a:t>
            </a:r>
            <a:r>
              <a:rPr lang="it-IT" i="1" dirty="0">
                <a:solidFill>
                  <a:srgbClr val="FF0000"/>
                </a:solidFill>
                <a:effectLst/>
              </a:rPr>
              <a:t>rom</a:t>
            </a:r>
            <a:r>
              <a:rPr lang="it-IT" dirty="0">
                <a:solidFill>
                  <a:srgbClr val="FF0000"/>
                </a:solidFill>
                <a:effectLst/>
              </a:rPr>
              <a:t> nel contesto del processo</a:t>
            </a:r>
            <a:r>
              <a:rPr lang="it-IT" dirty="0">
                <a:effectLst/>
              </a:rPr>
              <a:t>,</a:t>
            </a:r>
          </a:p>
          <a:p>
            <a:pPr marL="0" indent="0">
              <a:buNone/>
            </a:pPr>
            <a:endParaRPr lang="it-IT" dirty="0">
              <a:effectLst/>
            </a:endParaRPr>
          </a:p>
          <a:p>
            <a:pPr marL="0" indent="0">
              <a:buNone/>
            </a:pPr>
            <a:r>
              <a:rPr lang="it-IT" dirty="0"/>
              <a:t>L</a:t>
            </a:r>
            <a:r>
              <a:rPr lang="it-IT" dirty="0">
                <a:effectLst/>
              </a:rPr>
              <a:t>’espressione </a:t>
            </a:r>
            <a:r>
              <a:rPr lang="it-IT" dirty="0">
                <a:solidFill>
                  <a:schemeClr val="accent1"/>
                </a:solidFill>
                <a:effectLst/>
              </a:rPr>
              <a:t>‘</a:t>
            </a:r>
            <a:r>
              <a:rPr lang="it-IT" i="1" dirty="0" err="1">
                <a:solidFill>
                  <a:schemeClr val="accent1"/>
                </a:solidFill>
                <a:effectLst/>
              </a:rPr>
              <a:t>enactment</a:t>
            </a:r>
            <a:r>
              <a:rPr lang="it-IT" i="1" dirty="0">
                <a:solidFill>
                  <a:schemeClr val="accent1"/>
                </a:solidFill>
                <a:effectLst/>
              </a:rPr>
              <a:t> </a:t>
            </a:r>
            <a:r>
              <a:rPr lang="it-IT" dirty="0">
                <a:solidFill>
                  <a:schemeClr val="accent1"/>
                </a:solidFill>
                <a:effectLst/>
              </a:rPr>
              <a:t>del </a:t>
            </a:r>
            <a:r>
              <a:rPr lang="it-IT" i="1" dirty="0">
                <a:solidFill>
                  <a:schemeClr val="accent1"/>
                </a:solidFill>
                <a:effectLst/>
              </a:rPr>
              <a:t>rom</a:t>
            </a:r>
            <a:r>
              <a:rPr lang="it-IT" dirty="0">
                <a:solidFill>
                  <a:schemeClr val="accent1"/>
                </a:solidFill>
                <a:effectLst/>
              </a:rPr>
              <a:t>’</a:t>
            </a:r>
            <a:r>
              <a:rPr lang="it-IT" dirty="0">
                <a:effectLst/>
              </a:rPr>
              <a:t> indica come, attraverso l’atto di ostensione di una prova culturale, il rom sia non soltanto reso presente, ma anche </a:t>
            </a:r>
            <a:r>
              <a:rPr lang="it-IT" b="1" u="sng" dirty="0">
                <a:solidFill>
                  <a:schemeClr val="accent1"/>
                </a:solidFill>
                <a:effectLst/>
              </a:rPr>
              <a:t>istituito come diritto in vigore</a:t>
            </a:r>
            <a:r>
              <a:rPr lang="it-IT" dirty="0">
                <a:effectLst/>
              </a:rPr>
              <a:t> (</a:t>
            </a:r>
            <a:r>
              <a:rPr lang="it-IT" i="1" dirty="0" err="1">
                <a:effectLst/>
              </a:rPr>
              <a:t>enacted</a:t>
            </a:r>
            <a:r>
              <a:rPr lang="it-IT" i="1" dirty="0">
                <a:effectLst/>
              </a:rPr>
              <a:t> </a:t>
            </a:r>
            <a:r>
              <a:rPr lang="it-IT" i="1" dirty="0" err="1">
                <a:effectLst/>
              </a:rPr>
              <a:t>law</a:t>
            </a:r>
            <a:r>
              <a:rPr lang="it-IT" dirty="0">
                <a:effectLst/>
              </a:rPr>
              <a:t>) nell’ambito di un procedimento giudiziale di fronte ad una Corte australiana. L’esibizione di una prova culturale, pertanto, </a:t>
            </a:r>
            <a:r>
              <a:rPr lang="it-IT" dirty="0">
                <a:solidFill>
                  <a:schemeClr val="accent1"/>
                </a:solidFill>
                <a:effectLst/>
              </a:rPr>
              <a:t>qualifica il </a:t>
            </a:r>
            <a:r>
              <a:rPr lang="it-IT" i="1" dirty="0">
                <a:solidFill>
                  <a:schemeClr val="accent1"/>
                </a:solidFill>
                <a:effectLst/>
              </a:rPr>
              <a:t>rom</a:t>
            </a:r>
            <a:r>
              <a:rPr lang="it-IT" dirty="0">
                <a:solidFill>
                  <a:schemeClr val="accent1"/>
                </a:solidFill>
                <a:effectLst/>
              </a:rPr>
              <a:t> come diritto (</a:t>
            </a:r>
            <a:r>
              <a:rPr lang="it-IT" i="1" dirty="0" err="1">
                <a:solidFill>
                  <a:schemeClr val="accent1"/>
                </a:solidFill>
                <a:effectLst/>
              </a:rPr>
              <a:t>law</a:t>
            </a:r>
            <a:r>
              <a:rPr lang="it-IT" dirty="0">
                <a:solidFill>
                  <a:schemeClr val="accent1"/>
                </a:solidFill>
                <a:effectLst/>
              </a:rPr>
              <a:t>) concorrente al diritto (</a:t>
            </a:r>
            <a:r>
              <a:rPr lang="it-IT" i="1" dirty="0" err="1">
                <a:solidFill>
                  <a:schemeClr val="accent1"/>
                </a:solidFill>
                <a:effectLst/>
              </a:rPr>
              <a:t>law</a:t>
            </a:r>
            <a:r>
              <a:rPr lang="it-IT" dirty="0">
                <a:solidFill>
                  <a:schemeClr val="accent1"/>
                </a:solidFill>
                <a:effectLst/>
              </a:rPr>
              <a:t>) dello Stato australiano</a:t>
            </a:r>
            <a:r>
              <a:rPr lang="it-IT" dirty="0">
                <a:effectLst/>
              </a:rPr>
              <a:t>.</a:t>
            </a:r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103364080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69ABCA7-17DA-65DD-AC26-51056DF4CD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i="1" dirty="0"/>
              <a:t>Performance</a:t>
            </a:r>
            <a:r>
              <a:rPr lang="it-IT" dirty="0"/>
              <a:t>/</a:t>
            </a:r>
            <a:r>
              <a:rPr lang="it-IT" i="1" dirty="0" err="1"/>
              <a:t>Enactment</a:t>
            </a:r>
            <a:r>
              <a:rPr lang="it-IT" dirty="0"/>
              <a:t> del </a:t>
            </a:r>
            <a:r>
              <a:rPr lang="it-IT" i="1" dirty="0"/>
              <a:t>rom</a:t>
            </a:r>
            <a:r>
              <a:rPr lang="it-IT" dirty="0"/>
              <a:t> (2)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5F240513-7EB7-25AD-906B-E42F42797E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it-IT" dirty="0">
                <a:effectLst/>
              </a:rPr>
              <a:t>Il duplice significato dell'ostensione della prova culturale  non trova riconoscimento nel diritto processuale australiano.</a:t>
            </a:r>
          </a:p>
          <a:p>
            <a:pPr marL="0" indent="0">
              <a:buNone/>
            </a:pPr>
            <a:endParaRPr lang="it-IT" dirty="0">
              <a:effectLst/>
            </a:endParaRPr>
          </a:p>
          <a:p>
            <a:pPr marL="0" indent="0">
              <a:buNone/>
            </a:pPr>
            <a:r>
              <a:rPr lang="it-IT" dirty="0">
                <a:effectLst/>
              </a:rPr>
              <a:t>In primo luogo, l’ostensione della prova culturale, in accordo alle leggi dello Stato australiano, non è, </a:t>
            </a:r>
            <a:r>
              <a:rPr lang="it-IT" i="1" dirty="0">
                <a:effectLst/>
              </a:rPr>
              <a:t>per se</a:t>
            </a:r>
            <a:r>
              <a:rPr lang="it-IT" dirty="0">
                <a:effectLst/>
              </a:rPr>
              <a:t>, </a:t>
            </a:r>
            <a:r>
              <a:rPr lang="it-IT" i="1" dirty="0">
                <a:effectLst/>
              </a:rPr>
              <a:t>performance</a:t>
            </a:r>
            <a:r>
              <a:rPr lang="it-IT" dirty="0">
                <a:effectLst/>
              </a:rPr>
              <a:t> del rom: non è infatti trasposizione di una manifestazione (materiale o percepibile) del </a:t>
            </a:r>
            <a:r>
              <a:rPr lang="it-IT" i="1" dirty="0">
                <a:effectLst/>
              </a:rPr>
              <a:t>rom</a:t>
            </a:r>
            <a:r>
              <a:rPr lang="it-IT" dirty="0">
                <a:effectLst/>
              </a:rPr>
              <a:t> nel contesto del processo, </a:t>
            </a:r>
            <a:r>
              <a:rPr lang="it-IT" u="sng" dirty="0">
                <a:effectLst/>
              </a:rPr>
              <a:t>poiché l’ostensione della prova culturale deve essere accompagnata da una spiegazione orale del significato del manufatto o della performance</a:t>
            </a:r>
            <a:r>
              <a:rPr lang="it-IT" dirty="0">
                <a:effectLst/>
              </a:rPr>
              <a:t>.</a:t>
            </a:r>
          </a:p>
          <a:p>
            <a:pPr marL="0" indent="0">
              <a:buNone/>
            </a:pPr>
            <a:endParaRPr lang="it-IT" dirty="0">
              <a:effectLst/>
            </a:endParaRPr>
          </a:p>
          <a:p>
            <a:pPr marL="0" indent="0">
              <a:buNone/>
            </a:pPr>
            <a:r>
              <a:rPr lang="it-IT" dirty="0">
                <a:effectLst/>
              </a:rPr>
              <a:t>In secondo luogo, l’ostensione della prova culturale non è nemmeno, in accordo al </a:t>
            </a:r>
            <a:r>
              <a:rPr lang="it-IT" i="1" dirty="0">
                <a:effectLst/>
              </a:rPr>
              <a:t>rule of </a:t>
            </a:r>
            <a:r>
              <a:rPr lang="it-IT" i="1" dirty="0" err="1">
                <a:effectLst/>
              </a:rPr>
              <a:t>evidence</a:t>
            </a:r>
            <a:r>
              <a:rPr lang="it-IT" dirty="0">
                <a:effectLst/>
              </a:rPr>
              <a:t>, statuizione (</a:t>
            </a:r>
            <a:r>
              <a:rPr lang="it-IT" i="1" dirty="0" err="1">
                <a:effectLst/>
              </a:rPr>
              <a:t>enactment</a:t>
            </a:r>
            <a:r>
              <a:rPr lang="it-IT" dirty="0">
                <a:effectLst/>
              </a:rPr>
              <a:t>) del </a:t>
            </a:r>
            <a:r>
              <a:rPr lang="it-IT" i="1" dirty="0">
                <a:effectLst/>
              </a:rPr>
              <a:t>rom</a:t>
            </a:r>
            <a:r>
              <a:rPr lang="it-IT" dirty="0">
                <a:effectLst/>
              </a:rPr>
              <a:t>, poiché essa è soltanto oggetto di inferenza, mera premessa in grado di condurre il giudice a una conclusione relativa all’esistenza del diritto </a:t>
            </a:r>
            <a:r>
              <a:rPr lang="it-IT" dirty="0" err="1">
                <a:effectLst/>
              </a:rPr>
              <a:t>Yolngu</a:t>
            </a:r>
            <a:r>
              <a:rPr lang="it-IT" dirty="0">
                <a:effectLst/>
              </a:rPr>
              <a:t>. Il </a:t>
            </a:r>
            <a:r>
              <a:rPr lang="it-IT" i="1" dirty="0">
                <a:effectLst/>
              </a:rPr>
              <a:t>rom</a:t>
            </a:r>
            <a:r>
              <a:rPr lang="it-IT" dirty="0">
                <a:effectLst/>
              </a:rPr>
              <a:t> è, infatti, in accordo diritto processuale australiano, </a:t>
            </a:r>
            <a:r>
              <a:rPr lang="it-IT" b="1" dirty="0">
                <a:effectLst/>
              </a:rPr>
              <a:t>mero fatto</a:t>
            </a:r>
            <a:r>
              <a:rPr lang="it-IT" dirty="0">
                <a:effectLst/>
              </a:rPr>
              <a:t>, la cui esistenza deve essere provata in giudizio: la questione relativa all’esistenza del </a:t>
            </a:r>
            <a:r>
              <a:rPr lang="it-IT" i="1" dirty="0">
                <a:effectLst/>
              </a:rPr>
              <a:t>rom</a:t>
            </a:r>
            <a:r>
              <a:rPr lang="it-IT" dirty="0">
                <a:effectLst/>
              </a:rPr>
              <a:t>, pertanto, è </a:t>
            </a:r>
            <a:r>
              <a:rPr lang="it-IT" b="1" dirty="0">
                <a:effectLst/>
              </a:rPr>
              <a:t>questione di fatto </a:t>
            </a:r>
            <a:r>
              <a:rPr lang="it-IT" dirty="0">
                <a:effectLst/>
              </a:rPr>
              <a:t>(</a:t>
            </a:r>
            <a:r>
              <a:rPr lang="it-IT" i="1" dirty="0" err="1">
                <a:effectLst/>
              </a:rPr>
              <a:t>matter</a:t>
            </a:r>
            <a:r>
              <a:rPr lang="it-IT" i="1" dirty="0">
                <a:effectLst/>
              </a:rPr>
              <a:t> of </a:t>
            </a:r>
            <a:r>
              <a:rPr lang="it-IT" i="1" dirty="0" err="1">
                <a:effectLst/>
              </a:rPr>
              <a:t>fact</a:t>
            </a:r>
            <a:r>
              <a:rPr lang="it-IT" dirty="0">
                <a:effectLst/>
              </a:rPr>
              <a:t>) </a:t>
            </a:r>
            <a:r>
              <a:rPr lang="it-IT" b="1" dirty="0">
                <a:effectLst/>
              </a:rPr>
              <a:t>e non questione di diritto</a:t>
            </a:r>
            <a:r>
              <a:rPr lang="it-IT" dirty="0">
                <a:effectLst/>
              </a:rPr>
              <a:t>. L’ostensione della prova culturale non integra di conseguenza, secondo il diritto del processo australiano, una statuizione (</a:t>
            </a:r>
            <a:r>
              <a:rPr lang="it-IT" i="1" dirty="0" err="1">
                <a:effectLst/>
              </a:rPr>
              <a:t>enactment</a:t>
            </a:r>
            <a:r>
              <a:rPr lang="it-IT" dirty="0">
                <a:effectLst/>
              </a:rPr>
              <a:t>) del </a:t>
            </a:r>
            <a:r>
              <a:rPr lang="it-IT" i="1" dirty="0">
                <a:effectLst/>
              </a:rPr>
              <a:t>rom</a:t>
            </a:r>
            <a:r>
              <a:rPr lang="it-IT" dirty="0">
                <a:effectLst/>
              </a:rPr>
              <a:t>, poiché il rom non è diritto (</a:t>
            </a:r>
            <a:r>
              <a:rPr lang="it-IT" i="1" dirty="0" err="1">
                <a:effectLst/>
              </a:rPr>
              <a:t>law</a:t>
            </a:r>
            <a:r>
              <a:rPr lang="it-IT" dirty="0">
                <a:effectLst/>
              </a:rPr>
              <a:t>) – né tantomeno diritto in vigore (</a:t>
            </a:r>
            <a:r>
              <a:rPr lang="it-IT" dirty="0" err="1">
                <a:effectLst/>
              </a:rPr>
              <a:t>enacted</a:t>
            </a:r>
            <a:r>
              <a:rPr lang="it-IT" dirty="0">
                <a:effectLst/>
              </a:rPr>
              <a:t> </a:t>
            </a:r>
            <a:r>
              <a:rPr lang="it-IT" dirty="0" err="1">
                <a:effectLst/>
              </a:rPr>
              <a:t>law</a:t>
            </a:r>
            <a:r>
              <a:rPr lang="it-IT" dirty="0">
                <a:effectLst/>
              </a:rPr>
              <a:t>) – ma fatto. </a:t>
            </a:r>
            <a:r>
              <a:rPr lang="it-IT" dirty="0">
                <a:solidFill>
                  <a:srgbClr val="FF0000"/>
                </a:solidFill>
                <a:effectLst/>
              </a:rPr>
              <a:t>Il solo diritto in vigore (</a:t>
            </a:r>
            <a:r>
              <a:rPr lang="it-IT" i="1" dirty="0" err="1">
                <a:solidFill>
                  <a:srgbClr val="FF0000"/>
                </a:solidFill>
                <a:effectLst/>
              </a:rPr>
              <a:t>enacted</a:t>
            </a:r>
            <a:r>
              <a:rPr lang="it-IT" i="1" dirty="0">
                <a:solidFill>
                  <a:srgbClr val="FF0000"/>
                </a:solidFill>
                <a:effectLst/>
              </a:rPr>
              <a:t> </a:t>
            </a:r>
            <a:r>
              <a:rPr lang="it-IT" i="1" dirty="0" err="1">
                <a:solidFill>
                  <a:srgbClr val="FF0000"/>
                </a:solidFill>
                <a:effectLst/>
              </a:rPr>
              <a:t>law</a:t>
            </a:r>
            <a:r>
              <a:rPr lang="it-IT" dirty="0">
                <a:solidFill>
                  <a:srgbClr val="FF0000"/>
                </a:solidFill>
                <a:effectLst/>
              </a:rPr>
              <a:t>) in Australia è, in accordo a un principio costantemente riaffermato dalla giurisprudenza delle Corti australiane, il diritto (positivo) dello Stato</a:t>
            </a:r>
            <a:r>
              <a:rPr lang="it-IT" dirty="0">
                <a:effectLst/>
              </a:rPr>
              <a:t>.</a:t>
            </a:r>
          </a:p>
          <a:p>
            <a:endParaRPr lang="it-IT" dirty="0">
              <a:effectLst/>
              <a:latin typeface="Times"/>
            </a:endParaRPr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7589420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C891FB7-16C8-865D-747A-24C7B486A5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Il resoconto di </a:t>
            </a:r>
            <a:r>
              <a:rPr lang="it-IT" dirty="0" err="1"/>
              <a:t>Stanner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507AA1E7-5D31-E344-F5A2-292E06396B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it-IT" dirty="0">
                <a:effectLst/>
              </a:rPr>
              <a:t>Due antropologi, William </a:t>
            </a:r>
            <a:r>
              <a:rPr lang="it-IT" dirty="0" err="1">
                <a:effectLst/>
              </a:rPr>
              <a:t>Stanner</a:t>
            </a:r>
            <a:r>
              <a:rPr lang="it-IT" dirty="0">
                <a:effectLst/>
              </a:rPr>
              <a:t> e Ronald </a:t>
            </a:r>
            <a:r>
              <a:rPr lang="it-IT" dirty="0" err="1">
                <a:effectLst/>
              </a:rPr>
              <a:t>Berndt</a:t>
            </a:r>
            <a:r>
              <a:rPr lang="it-IT" dirty="0">
                <a:effectLst/>
              </a:rPr>
              <a:t>, furono coinvolti nelle fasi preliminari del procedimento in qualità di consulenti tecnici (</a:t>
            </a:r>
            <a:r>
              <a:rPr lang="it-IT" i="1" dirty="0" err="1">
                <a:effectLst/>
              </a:rPr>
              <a:t>expert</a:t>
            </a:r>
            <a:r>
              <a:rPr lang="it-IT" i="1" dirty="0">
                <a:effectLst/>
              </a:rPr>
              <a:t> </a:t>
            </a:r>
            <a:r>
              <a:rPr lang="it-IT" i="1" dirty="0" err="1">
                <a:effectLst/>
              </a:rPr>
              <a:t>witnesses</a:t>
            </a:r>
            <a:r>
              <a:rPr lang="it-IT" dirty="0">
                <a:effectLst/>
              </a:rPr>
              <a:t>) ed incaricati di presentare alla Corte un resoconto circa la conformazione della proprietà fondiaria (</a:t>
            </a:r>
            <a:r>
              <a:rPr lang="it-IT" dirty="0" err="1">
                <a:effectLst/>
              </a:rPr>
              <a:t>land</a:t>
            </a:r>
            <a:r>
              <a:rPr lang="it-IT" dirty="0">
                <a:effectLst/>
              </a:rPr>
              <a:t> tenure) indigena. </a:t>
            </a:r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r>
              <a:rPr lang="it-IT" dirty="0" err="1">
                <a:effectLst/>
              </a:rPr>
              <a:t>Stanner</a:t>
            </a:r>
            <a:r>
              <a:rPr lang="it-IT" dirty="0">
                <a:effectLst/>
              </a:rPr>
              <a:t>, recatosi a </a:t>
            </a:r>
            <a:r>
              <a:rPr lang="it-IT" dirty="0" err="1">
                <a:effectLst/>
              </a:rPr>
              <a:t>Yirkkala</a:t>
            </a:r>
            <a:r>
              <a:rPr lang="it-IT" dirty="0">
                <a:effectLst/>
              </a:rPr>
              <a:t>, riferì, in un resoconto della spedizione, un episodio peculiare: dopo averlo condotto in un bosco non lontano dalla cittadina, gli </a:t>
            </a:r>
            <a:r>
              <a:rPr lang="it-IT" dirty="0" err="1">
                <a:effectLst/>
              </a:rPr>
              <a:t>Yolngu</a:t>
            </a:r>
            <a:r>
              <a:rPr lang="it-IT" dirty="0">
                <a:effectLst/>
              </a:rPr>
              <a:t> esibirono alcuni </a:t>
            </a:r>
            <a:r>
              <a:rPr lang="it-IT" i="1" dirty="0" err="1">
                <a:effectLst/>
              </a:rPr>
              <a:t>rangga</a:t>
            </a:r>
            <a:r>
              <a:rPr lang="it-IT" dirty="0">
                <a:effectLst/>
              </a:rPr>
              <a:t>, oggetti sacri solitamente rivelati nel corso di cerimonie segrete. Uno dei nativi, rivolgendosi contestualmente a </a:t>
            </a:r>
            <a:r>
              <a:rPr lang="it-IT" dirty="0" err="1">
                <a:effectLst/>
              </a:rPr>
              <a:t>Stanner</a:t>
            </a:r>
            <a:r>
              <a:rPr lang="it-IT" dirty="0">
                <a:effectLst/>
              </a:rPr>
              <a:t>, affermò come, attraverso l’esibizione dei </a:t>
            </a:r>
            <a:r>
              <a:rPr lang="it-IT" i="1" dirty="0" err="1">
                <a:effectLst/>
              </a:rPr>
              <a:t>rangga</a:t>
            </a:r>
            <a:r>
              <a:rPr lang="it-IT" dirty="0">
                <a:effectLst/>
              </a:rPr>
              <a:t>, anche un non-</a:t>
            </a:r>
            <a:r>
              <a:rPr lang="it-IT" dirty="0" err="1">
                <a:effectLst/>
              </a:rPr>
              <a:t>Yolngu</a:t>
            </a:r>
            <a:r>
              <a:rPr lang="it-IT" dirty="0"/>
              <a:t> </a:t>
            </a:r>
            <a:r>
              <a:rPr lang="it-IT" dirty="0">
                <a:effectLst/>
              </a:rPr>
              <a:t>potesse “capire”: secondo </a:t>
            </a:r>
            <a:r>
              <a:rPr lang="it-IT" dirty="0" err="1">
                <a:effectLst/>
              </a:rPr>
              <a:t>Stanner</a:t>
            </a:r>
            <a:r>
              <a:rPr lang="it-IT" dirty="0">
                <a:effectLst/>
              </a:rPr>
              <a:t>, «</a:t>
            </a:r>
            <a:r>
              <a:rPr lang="it-IT" dirty="0">
                <a:solidFill>
                  <a:srgbClr val="FF0000"/>
                </a:solidFill>
                <a:effectLst/>
              </a:rPr>
              <a:t>egli intendeva dire che io avevo osservato i sacri </a:t>
            </a:r>
            <a:r>
              <a:rPr lang="it-IT" i="1" dirty="0" err="1">
                <a:solidFill>
                  <a:srgbClr val="FF0000"/>
                </a:solidFill>
                <a:effectLst/>
              </a:rPr>
              <a:t>rangga</a:t>
            </a:r>
            <a:r>
              <a:rPr lang="it-IT" dirty="0">
                <a:solidFill>
                  <a:srgbClr val="FF0000"/>
                </a:solidFill>
                <a:effectLst/>
              </a:rPr>
              <a:t> che, in un certo senso, erano gli atti di proprietà (</a:t>
            </a:r>
            <a:r>
              <a:rPr lang="it-IT" i="1" dirty="0" err="1">
                <a:solidFill>
                  <a:srgbClr val="FF0000"/>
                </a:solidFill>
                <a:effectLst/>
              </a:rPr>
              <a:t>title</a:t>
            </a:r>
            <a:r>
              <a:rPr lang="it-IT" i="1" dirty="0">
                <a:solidFill>
                  <a:srgbClr val="FF0000"/>
                </a:solidFill>
                <a:effectLst/>
              </a:rPr>
              <a:t> </a:t>
            </a:r>
            <a:r>
              <a:rPr lang="it-IT" i="1" dirty="0" err="1">
                <a:solidFill>
                  <a:srgbClr val="FF0000"/>
                </a:solidFill>
                <a:effectLst/>
              </a:rPr>
              <a:t>deeds</a:t>
            </a:r>
            <a:r>
              <a:rPr lang="it-IT" dirty="0">
                <a:solidFill>
                  <a:srgbClr val="FF0000"/>
                </a:solidFill>
                <a:effectLst/>
              </a:rPr>
              <a:t>) del clan […] dunque, io non potevo non “capire”</a:t>
            </a:r>
            <a:r>
              <a:rPr lang="it-IT" dirty="0">
                <a:effectLst/>
              </a:rPr>
              <a:t>». Successivamente interpellato dalla Corte, </a:t>
            </a:r>
            <a:r>
              <a:rPr lang="it-IT" dirty="0" err="1">
                <a:effectLst/>
              </a:rPr>
              <a:t>Stanner</a:t>
            </a:r>
            <a:r>
              <a:rPr lang="it-IT" dirty="0">
                <a:effectLst/>
              </a:rPr>
              <a:t> ribadì come i </a:t>
            </a:r>
            <a:r>
              <a:rPr lang="it-IT" i="1" dirty="0" err="1">
                <a:effectLst/>
              </a:rPr>
              <a:t>rangga</a:t>
            </a:r>
            <a:r>
              <a:rPr lang="it-IT" dirty="0">
                <a:effectLst/>
              </a:rPr>
              <a:t> identificassero un </a:t>
            </a:r>
            <a:r>
              <a:rPr lang="it-IT" i="1" dirty="0" err="1">
                <a:effectLst/>
              </a:rPr>
              <a:t>análogon</a:t>
            </a:r>
            <a:r>
              <a:rPr lang="it-IT" dirty="0">
                <a:effectLst/>
              </a:rPr>
              <a:t> </a:t>
            </a:r>
            <a:r>
              <a:rPr lang="it-IT" dirty="0" err="1">
                <a:effectLst/>
              </a:rPr>
              <a:t>Yolngu</a:t>
            </a:r>
            <a:r>
              <a:rPr lang="it-IT" dirty="0">
                <a:effectLst/>
              </a:rPr>
              <a:t> degli atti di proprietà (</a:t>
            </a:r>
            <a:r>
              <a:rPr lang="it-IT" i="1" dirty="0" err="1">
                <a:effectLst/>
              </a:rPr>
              <a:t>title</a:t>
            </a:r>
            <a:r>
              <a:rPr lang="it-IT" i="1" dirty="0">
                <a:effectLst/>
              </a:rPr>
              <a:t> </a:t>
            </a:r>
            <a:r>
              <a:rPr lang="it-IT" i="1" dirty="0" err="1">
                <a:effectLst/>
              </a:rPr>
              <a:t>deeds</a:t>
            </a:r>
            <a:r>
              <a:rPr lang="it-IT" dirty="0">
                <a:effectLst/>
              </a:rPr>
              <a:t>) riconosciuti dal diritto australiano.</a:t>
            </a:r>
          </a:p>
          <a:p>
            <a:pPr marL="0" indent="0">
              <a:buNone/>
            </a:pPr>
            <a:endParaRPr lang="it-IT" dirty="0">
              <a:effectLst/>
              <a:latin typeface="Times"/>
            </a:endParaRPr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2720587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painting | British Museum">
            <a:extLst>
              <a:ext uri="{FF2B5EF4-FFF2-40B4-BE49-F238E27FC236}">
                <a16:creationId xmlns:a16="http://schemas.microsoft.com/office/drawing/2014/main" id="{FC9D2C4E-15B5-2E17-841C-7C0869D5049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67062" y="1931987"/>
            <a:ext cx="5857875" cy="2994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575035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8A30140-AAD8-740A-B049-A301FF9049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"Prova culturale"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BB18CD0-4DB4-25EE-4FAB-E22670316A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it-IT" dirty="0"/>
              <a:t>"P</a:t>
            </a:r>
            <a:r>
              <a:rPr lang="it-IT" dirty="0">
                <a:effectLst/>
              </a:rPr>
              <a:t>rova culturale" (</a:t>
            </a:r>
            <a:r>
              <a:rPr lang="it-IT" i="1" dirty="0">
                <a:effectLst/>
              </a:rPr>
              <a:t>cultural </a:t>
            </a:r>
            <a:r>
              <a:rPr lang="it-IT" i="1" dirty="0" err="1">
                <a:effectLst/>
              </a:rPr>
              <a:t>evidence</a:t>
            </a:r>
            <a:r>
              <a:rPr lang="it-IT" dirty="0">
                <a:effectLst/>
              </a:rPr>
              <a:t>) ha due significati.</a:t>
            </a:r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r>
              <a:rPr lang="it-IT" dirty="0">
                <a:effectLst/>
              </a:rPr>
              <a:t>1) [lezione 13]</a:t>
            </a:r>
            <a:r>
              <a:rPr lang="it-IT" dirty="0"/>
              <a:t> </a:t>
            </a:r>
            <a:r>
              <a:rPr lang="it-IT" dirty="0">
                <a:effectLst/>
              </a:rPr>
              <a:t>in ambito penalistico, significato connesso allo studio dei cd. reati culturali (</a:t>
            </a:r>
            <a:r>
              <a:rPr lang="it-IT" i="1" dirty="0">
                <a:effectLst/>
              </a:rPr>
              <a:t>cultural </a:t>
            </a:r>
            <a:r>
              <a:rPr lang="it-IT" i="1" dirty="0" err="1">
                <a:effectLst/>
              </a:rPr>
              <a:t>offences</a:t>
            </a:r>
            <a:r>
              <a:rPr lang="it-IT" dirty="0">
                <a:effectLst/>
              </a:rPr>
              <a:t>) o reati culturalmente motivati (</a:t>
            </a:r>
            <a:r>
              <a:rPr lang="it-IT" i="1" dirty="0" err="1">
                <a:effectLst/>
              </a:rPr>
              <a:t>culturally</a:t>
            </a:r>
            <a:r>
              <a:rPr lang="it-IT" i="1" dirty="0">
                <a:effectLst/>
              </a:rPr>
              <a:t> </a:t>
            </a:r>
            <a:r>
              <a:rPr lang="it-IT" i="1" dirty="0" err="1">
                <a:effectLst/>
              </a:rPr>
              <a:t>motivated</a:t>
            </a:r>
            <a:r>
              <a:rPr lang="it-IT" i="1" dirty="0"/>
              <a:t> </a:t>
            </a:r>
            <a:r>
              <a:rPr lang="it-IT" i="1" dirty="0">
                <a:effectLst/>
              </a:rPr>
              <a:t>crimes</a:t>
            </a:r>
            <a:r>
              <a:rPr lang="it-IT" dirty="0">
                <a:effectLst/>
              </a:rPr>
              <a:t>). La nozione di “prova culturale”, in quel campo, si lega all’ampio tema della “difesa culturale“ (</a:t>
            </a:r>
            <a:r>
              <a:rPr lang="it-IT" i="1" dirty="0">
                <a:effectLst/>
              </a:rPr>
              <a:t>cultural </a:t>
            </a:r>
            <a:r>
              <a:rPr lang="it-IT" i="1" dirty="0" err="1">
                <a:effectLst/>
              </a:rPr>
              <a:t>defence</a:t>
            </a:r>
            <a:r>
              <a:rPr lang="it-IT" dirty="0">
                <a:effectLst/>
              </a:rPr>
              <a:t>) e </a:t>
            </a:r>
            <a:r>
              <a:rPr lang="it-IT" dirty="0">
                <a:solidFill>
                  <a:srgbClr val="FF0000"/>
                </a:solidFill>
                <a:effectLst/>
              </a:rPr>
              <a:t>coincide con la prova della “motivazione culturale” che sorregge (idealmente) la condotta dell’imputato</a:t>
            </a:r>
            <a:r>
              <a:rPr lang="it-IT" dirty="0">
                <a:effectLst/>
              </a:rPr>
              <a:t>. È quindi “prova culturale” </a:t>
            </a:r>
            <a:r>
              <a:rPr lang="it-IT" dirty="0">
                <a:solidFill>
                  <a:srgbClr val="FF0000"/>
                </a:solidFill>
                <a:effectLst/>
              </a:rPr>
              <a:t>ogni mezzo di prova che consente di portare all’attenzione del giudice il background culturale dell’imputato o delle parti</a:t>
            </a:r>
            <a:r>
              <a:rPr lang="it-IT" dirty="0">
                <a:effectLst/>
              </a:rPr>
              <a:t>. </a:t>
            </a:r>
          </a:p>
          <a:p>
            <a:pPr marL="0" indent="0">
              <a:buNone/>
            </a:pPr>
            <a:endParaRPr lang="it-IT" dirty="0">
              <a:effectLst/>
            </a:endParaRPr>
          </a:p>
          <a:p>
            <a:pPr marL="0" indent="0">
              <a:buNone/>
            </a:pPr>
            <a:r>
              <a:rPr lang="it-IT" dirty="0">
                <a:effectLst/>
              </a:rPr>
              <a:t>2) mezzo di prova finalizzato a </a:t>
            </a:r>
            <a:r>
              <a:rPr lang="it-IT" dirty="0">
                <a:solidFill>
                  <a:srgbClr val="FF0000"/>
                </a:solidFill>
                <a:effectLst/>
              </a:rPr>
              <a:t>dimostrare l’esistenza di una relazione giuridica</a:t>
            </a:r>
            <a:r>
              <a:rPr lang="it-IT" u="sng" dirty="0">
                <a:effectLst/>
              </a:rPr>
              <a:t>, tipicamente un diritto di proprietà (un </a:t>
            </a:r>
            <a:r>
              <a:rPr lang="it-IT" i="1" u="sng" dirty="0" err="1">
                <a:effectLst/>
              </a:rPr>
              <a:t>property</a:t>
            </a:r>
            <a:r>
              <a:rPr lang="it-IT" i="1" u="sng" dirty="0">
                <a:effectLst/>
              </a:rPr>
              <a:t> </a:t>
            </a:r>
            <a:r>
              <a:rPr lang="it-IT" i="1" u="sng" dirty="0" err="1">
                <a:effectLst/>
              </a:rPr>
              <a:t>right</a:t>
            </a:r>
            <a:r>
              <a:rPr lang="it-IT" u="sng" dirty="0">
                <a:effectLst/>
              </a:rPr>
              <a:t>) collettivo su una porzione di territorio in capo a una popolazione indigena</a:t>
            </a:r>
            <a:r>
              <a:rPr lang="it-IT" dirty="0">
                <a:effectLst/>
              </a:rPr>
              <a:t>. La prova culturale, così intesa, si perfeziona attraverso l’esibizione di uno o più manufatti tradizionali, oppure attraverso l’attuazione di una o più </a:t>
            </a:r>
            <a:r>
              <a:rPr lang="it-IT" i="1" dirty="0">
                <a:effectLst/>
              </a:rPr>
              <a:t>performance</a:t>
            </a:r>
            <a:r>
              <a:rPr lang="it-IT" dirty="0">
                <a:effectLst/>
              </a:rPr>
              <a:t> culturali (canzoni, danze, cerimonie; </a:t>
            </a:r>
            <a:r>
              <a:rPr lang="it-IT" i="1" dirty="0">
                <a:effectLst/>
              </a:rPr>
              <a:t>the ways in </a:t>
            </a:r>
            <a:r>
              <a:rPr lang="it-IT" i="1" dirty="0" err="1">
                <a:effectLst/>
              </a:rPr>
              <a:t>which</a:t>
            </a:r>
            <a:r>
              <a:rPr lang="it-IT" i="1" dirty="0">
                <a:effectLst/>
              </a:rPr>
              <a:t> the cultural </a:t>
            </a:r>
            <a:r>
              <a:rPr lang="it-IT" i="1" dirty="0" err="1">
                <a:effectLst/>
              </a:rPr>
              <a:t>content</a:t>
            </a:r>
            <a:r>
              <a:rPr lang="it-IT" i="1" dirty="0">
                <a:effectLst/>
              </a:rPr>
              <a:t> of a </a:t>
            </a:r>
            <a:r>
              <a:rPr lang="it-IT" i="1" dirty="0" err="1">
                <a:effectLst/>
              </a:rPr>
              <a:t>tradition</a:t>
            </a:r>
            <a:r>
              <a:rPr lang="it-IT" i="1" dirty="0">
                <a:effectLst/>
              </a:rPr>
              <a:t> </a:t>
            </a:r>
            <a:r>
              <a:rPr lang="it-IT" i="1" dirty="0" err="1">
                <a:effectLst/>
              </a:rPr>
              <a:t>is</a:t>
            </a:r>
            <a:r>
              <a:rPr lang="it-IT" i="1" dirty="0"/>
              <a:t> </a:t>
            </a:r>
            <a:r>
              <a:rPr lang="it-IT" i="1" dirty="0" err="1">
                <a:effectLst/>
              </a:rPr>
              <a:t>organized</a:t>
            </a:r>
            <a:r>
              <a:rPr lang="it-IT" i="1" dirty="0">
                <a:effectLst/>
              </a:rPr>
              <a:t> and </a:t>
            </a:r>
            <a:r>
              <a:rPr lang="it-IT" i="1" dirty="0" err="1">
                <a:effectLst/>
              </a:rPr>
              <a:t>transmitted</a:t>
            </a:r>
            <a:r>
              <a:rPr lang="it-IT" i="1" dirty="0">
                <a:effectLst/>
              </a:rPr>
              <a:t> on </a:t>
            </a:r>
            <a:r>
              <a:rPr lang="it-IT" i="1" dirty="0" err="1">
                <a:effectLst/>
              </a:rPr>
              <a:t>particular</a:t>
            </a:r>
            <a:r>
              <a:rPr lang="it-IT" i="1" dirty="0">
                <a:effectLst/>
              </a:rPr>
              <a:t> </a:t>
            </a:r>
            <a:r>
              <a:rPr lang="it-IT" i="1" dirty="0" err="1">
                <a:effectLst/>
              </a:rPr>
              <a:t>occasions</a:t>
            </a:r>
            <a:r>
              <a:rPr lang="it-IT" i="1" dirty="0">
                <a:effectLst/>
              </a:rPr>
              <a:t> </a:t>
            </a:r>
            <a:r>
              <a:rPr lang="it-IT" i="1" dirty="0" err="1">
                <a:effectLst/>
              </a:rPr>
              <a:t>through</a:t>
            </a:r>
            <a:r>
              <a:rPr lang="it-IT" i="1" dirty="0">
                <a:effectLst/>
              </a:rPr>
              <a:t> </a:t>
            </a:r>
            <a:r>
              <a:rPr lang="it-IT" i="1" dirty="0" err="1">
                <a:effectLst/>
              </a:rPr>
              <a:t>specific</a:t>
            </a:r>
            <a:r>
              <a:rPr lang="it-IT" i="1" dirty="0">
                <a:effectLst/>
              </a:rPr>
              <a:t> media</a:t>
            </a:r>
            <a:r>
              <a:rPr lang="it-IT" dirty="0">
                <a:effectLst/>
              </a:rPr>
              <a:t>), in sede giudiziale o </a:t>
            </a:r>
            <a:r>
              <a:rPr lang="it-IT" dirty="0" err="1">
                <a:effectLst/>
              </a:rPr>
              <a:t>pre</a:t>
            </a:r>
            <a:r>
              <a:rPr lang="it-IT" dirty="0">
                <a:effectLst/>
              </a:rPr>
              <a:t>-giudiziale.</a:t>
            </a:r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1746463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27A269A-0CA8-FF45-BC2F-45F00914EF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Domanda e tesi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D032D056-7E7B-3723-006D-627F5E7C941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it-IT" b="1" dirty="0"/>
              <a:t>I</a:t>
            </a:r>
            <a:r>
              <a:rPr lang="it-IT" b="1" dirty="0">
                <a:effectLst/>
              </a:rPr>
              <a:t>n che modo la prova culturale – un manufatto o una </a:t>
            </a:r>
            <a:r>
              <a:rPr lang="it-IT" b="1" i="1" dirty="0">
                <a:effectLst/>
              </a:rPr>
              <a:t>performance</a:t>
            </a:r>
            <a:r>
              <a:rPr lang="it-IT" b="1" dirty="0">
                <a:effectLst/>
              </a:rPr>
              <a:t> – è prova dell’esistenza di una relazione giuridica, nel contesto di una rivendicazione territoriale indigena?</a:t>
            </a:r>
            <a:r>
              <a:rPr lang="it-IT" dirty="0">
                <a:effectLst/>
              </a:rPr>
              <a:t> </a:t>
            </a:r>
          </a:p>
          <a:p>
            <a:pPr marL="0" indent="0">
              <a:buNone/>
            </a:pPr>
            <a:endParaRPr lang="it-IT" dirty="0">
              <a:effectLst/>
            </a:endParaRPr>
          </a:p>
          <a:p>
            <a:pPr marL="0" indent="0">
              <a:buNone/>
            </a:pPr>
            <a:r>
              <a:rPr lang="it-IT" dirty="0">
                <a:effectLst/>
              </a:rPr>
              <a:t>Tesi: questa domanda</a:t>
            </a:r>
            <a:r>
              <a:rPr lang="it-IT" dirty="0"/>
              <a:t> </a:t>
            </a:r>
            <a:r>
              <a:rPr lang="it-IT" dirty="0">
                <a:effectLst/>
              </a:rPr>
              <a:t>ammette una </a:t>
            </a:r>
            <a:r>
              <a:rPr lang="it-IT" b="1" dirty="0">
                <a:effectLst/>
              </a:rPr>
              <a:t>triplice</a:t>
            </a:r>
            <a:r>
              <a:rPr lang="it-IT" dirty="0">
                <a:effectLst/>
              </a:rPr>
              <a:t> risposta a seconda del contesto di riferimento: la </a:t>
            </a:r>
            <a:r>
              <a:rPr lang="it-IT" dirty="0">
                <a:solidFill>
                  <a:srgbClr val="FF0000"/>
                </a:solidFill>
                <a:effectLst/>
              </a:rPr>
              <a:t>cosmologia </a:t>
            </a:r>
            <a:r>
              <a:rPr lang="it-IT" dirty="0" err="1">
                <a:solidFill>
                  <a:srgbClr val="FF0000"/>
                </a:solidFill>
                <a:effectLst/>
              </a:rPr>
              <a:t>Yolngu</a:t>
            </a:r>
            <a:r>
              <a:rPr lang="it-IT" dirty="0">
                <a:effectLst/>
              </a:rPr>
              <a:t>, il </a:t>
            </a:r>
            <a:r>
              <a:rPr lang="it-IT" dirty="0">
                <a:solidFill>
                  <a:schemeClr val="accent6"/>
                </a:solidFill>
                <a:effectLst/>
              </a:rPr>
              <a:t>diritto processuale australiano</a:t>
            </a:r>
            <a:r>
              <a:rPr lang="it-IT" dirty="0">
                <a:effectLst/>
              </a:rPr>
              <a:t> e il </a:t>
            </a:r>
            <a:r>
              <a:rPr lang="it-IT" dirty="0">
                <a:solidFill>
                  <a:schemeClr val="accent1"/>
                </a:solidFill>
                <a:effectLst/>
              </a:rPr>
              <a:t>processo di negoziazione interculturale </a:t>
            </a:r>
            <a:r>
              <a:rPr lang="it-IT" dirty="0">
                <a:effectLst/>
              </a:rPr>
              <a:t>che impegna lo Stato australiano in un dialogo con la sua componente indigena.</a:t>
            </a:r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24054191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BA2D013-FCD8-F75B-8779-7EB0DAB173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766218"/>
            <a:ext cx="10515600" cy="1325563"/>
          </a:xfrm>
        </p:spPr>
        <p:txBody>
          <a:bodyPr/>
          <a:lstStyle/>
          <a:p>
            <a:r>
              <a:rPr lang="it-IT" dirty="0"/>
              <a:t>1. La prova culturale nella cosmologia </a:t>
            </a:r>
            <a:r>
              <a:rPr lang="it-IT" dirty="0" err="1"/>
              <a:t>Yolngu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01669320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E1E2617-78AD-9914-9B60-DB10AB1A04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Manufatti/</a:t>
            </a:r>
            <a:r>
              <a:rPr lang="it-IT" i="1" dirty="0"/>
              <a:t>performance</a:t>
            </a:r>
            <a:r>
              <a:rPr lang="it-IT" dirty="0"/>
              <a:t> giuridici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68D4E06-20F7-E194-CA38-00AD1B2F7B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it-IT" dirty="0">
                <a:effectLst/>
              </a:rPr>
              <a:t>Indaghiamo, anzitutto, il ruolo del manufatto e della </a:t>
            </a:r>
            <a:r>
              <a:rPr lang="it-IT" i="1" dirty="0">
                <a:effectLst/>
              </a:rPr>
              <a:t>performance</a:t>
            </a:r>
            <a:r>
              <a:rPr lang="it-IT" dirty="0">
                <a:effectLst/>
              </a:rPr>
              <a:t> </a:t>
            </a:r>
            <a:r>
              <a:rPr lang="it-IT" dirty="0">
                <a:solidFill>
                  <a:srgbClr val="FF0000"/>
                </a:solidFill>
                <a:effectLst/>
              </a:rPr>
              <a:t>secondo la cosmologia </a:t>
            </a:r>
            <a:r>
              <a:rPr lang="it-IT" dirty="0" err="1">
                <a:solidFill>
                  <a:srgbClr val="FF0000"/>
                </a:solidFill>
                <a:effectLst/>
              </a:rPr>
              <a:t>Yolngu</a:t>
            </a:r>
            <a:r>
              <a:rPr lang="it-IT" dirty="0">
                <a:effectLst/>
              </a:rPr>
              <a:t>, </a:t>
            </a:r>
            <a:r>
              <a:rPr lang="it-IT" b="1" u="sng" dirty="0">
                <a:solidFill>
                  <a:srgbClr val="FF0000"/>
                </a:solidFill>
                <a:effectLst/>
              </a:rPr>
              <a:t>prima</a:t>
            </a:r>
            <a:r>
              <a:rPr lang="it-IT" u="sng" dirty="0">
                <a:solidFill>
                  <a:srgbClr val="FF0000"/>
                </a:solidFill>
                <a:effectLst/>
              </a:rPr>
              <a:t> cioè che tale manufatto o tale </a:t>
            </a:r>
            <a:r>
              <a:rPr lang="it-IT" i="1" u="sng" dirty="0">
                <a:solidFill>
                  <a:srgbClr val="FF0000"/>
                </a:solidFill>
                <a:effectLst/>
              </a:rPr>
              <a:t>performance</a:t>
            </a:r>
            <a:r>
              <a:rPr lang="it-IT" u="sng" dirty="0">
                <a:solidFill>
                  <a:srgbClr val="FF0000"/>
                </a:solidFill>
                <a:effectLst/>
              </a:rPr>
              <a:t> siano prodotti, esibiti in giudizio come prove culturali</a:t>
            </a:r>
            <a:r>
              <a:rPr lang="it-IT" dirty="0">
                <a:effectLst/>
              </a:rPr>
              <a:t>. </a:t>
            </a:r>
          </a:p>
          <a:p>
            <a:pPr marL="0" indent="0">
              <a:buNone/>
            </a:pPr>
            <a:endParaRPr lang="it-IT" dirty="0">
              <a:effectLst/>
            </a:endParaRPr>
          </a:p>
          <a:p>
            <a:pPr marL="0" indent="0">
              <a:buNone/>
            </a:pPr>
            <a:r>
              <a:rPr lang="it-IT" dirty="0">
                <a:effectLst/>
              </a:rPr>
              <a:t>Manufatti e </a:t>
            </a:r>
            <a:r>
              <a:rPr lang="it-IT" i="1" dirty="0">
                <a:effectLst/>
              </a:rPr>
              <a:t>performance</a:t>
            </a:r>
            <a:r>
              <a:rPr lang="it-IT" dirty="0">
                <a:effectLst/>
              </a:rPr>
              <a:t> culturali sono intesi dalla popolazione </a:t>
            </a:r>
            <a:r>
              <a:rPr lang="it-IT" dirty="0" err="1">
                <a:effectLst/>
              </a:rPr>
              <a:t>Yolngu</a:t>
            </a:r>
            <a:r>
              <a:rPr lang="it-IT" dirty="0">
                <a:effectLst/>
              </a:rPr>
              <a:t> come, rispettivamente, entità (il manufatto) e atti (la </a:t>
            </a:r>
            <a:r>
              <a:rPr lang="it-IT" i="1" dirty="0">
                <a:effectLst/>
              </a:rPr>
              <a:t>performance</a:t>
            </a:r>
            <a:r>
              <a:rPr lang="it-IT" dirty="0">
                <a:effectLst/>
              </a:rPr>
              <a:t>) </a:t>
            </a:r>
            <a:r>
              <a:rPr lang="it-IT" b="1" u="sng" dirty="0">
                <a:effectLst/>
              </a:rPr>
              <a:t>giuridici</a:t>
            </a:r>
            <a:r>
              <a:rPr lang="it-IT" dirty="0">
                <a:effectLst/>
              </a:rPr>
              <a:t>, in quanto </a:t>
            </a:r>
            <a:r>
              <a:rPr lang="it-IT" b="1" u="sng" dirty="0">
                <a:solidFill>
                  <a:srgbClr val="FF0000"/>
                </a:solidFill>
                <a:effectLst/>
              </a:rPr>
              <a:t>“connessi”</a:t>
            </a:r>
            <a:r>
              <a:rPr lang="it-IT" dirty="0">
                <a:solidFill>
                  <a:srgbClr val="FF0000"/>
                </a:solidFill>
                <a:effectLst/>
              </a:rPr>
              <a:t> al diritto </a:t>
            </a:r>
            <a:r>
              <a:rPr lang="it-IT" dirty="0" err="1">
                <a:solidFill>
                  <a:srgbClr val="FF0000"/>
                </a:solidFill>
                <a:effectLst/>
              </a:rPr>
              <a:t>Yolngu</a:t>
            </a:r>
            <a:r>
              <a:rPr lang="it-IT" dirty="0">
                <a:solidFill>
                  <a:srgbClr val="FF0000"/>
                </a:solidFill>
                <a:effectLst/>
              </a:rPr>
              <a:t>, il “</a:t>
            </a:r>
            <a:r>
              <a:rPr lang="it-IT" i="1" dirty="0">
                <a:solidFill>
                  <a:srgbClr val="FF0000"/>
                </a:solidFill>
                <a:effectLst/>
              </a:rPr>
              <a:t>rom</a:t>
            </a:r>
            <a:r>
              <a:rPr lang="it-IT" dirty="0">
                <a:solidFill>
                  <a:srgbClr val="FF0000"/>
                </a:solidFill>
                <a:effectLst/>
              </a:rPr>
              <a:t>”</a:t>
            </a:r>
            <a:r>
              <a:rPr lang="it-IT" dirty="0">
                <a:effectLst/>
              </a:rPr>
              <a:t>. Per comprendere la natura di tale “connessione”, è necessario indagare alcuni aspetti dello </a:t>
            </a:r>
            <a:r>
              <a:rPr lang="it-IT" i="1" dirty="0" err="1">
                <a:effectLst/>
              </a:rPr>
              <a:t>yolngu</a:t>
            </a:r>
            <a:r>
              <a:rPr lang="it-IT" i="1" dirty="0">
                <a:effectLst/>
              </a:rPr>
              <a:t> </a:t>
            </a:r>
            <a:r>
              <a:rPr lang="it-IT" i="1" dirty="0" err="1">
                <a:effectLst/>
              </a:rPr>
              <a:t>matha</a:t>
            </a:r>
            <a:r>
              <a:rPr lang="it-IT" dirty="0">
                <a:effectLst/>
              </a:rPr>
              <a:t> (la lingua </a:t>
            </a:r>
            <a:r>
              <a:rPr lang="it-IT" dirty="0" err="1">
                <a:effectLst/>
              </a:rPr>
              <a:t>Yolngu</a:t>
            </a:r>
            <a:r>
              <a:rPr lang="it-IT" dirty="0">
                <a:effectLst/>
              </a:rPr>
              <a:t>).</a:t>
            </a:r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04354802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123</TotalTime>
  <Words>3139</Words>
  <Application>Microsoft Macintosh PowerPoint</Application>
  <PresentationFormat>Widescreen</PresentationFormat>
  <Paragraphs>109</Paragraphs>
  <Slides>32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32</vt:i4>
      </vt:variant>
    </vt:vector>
  </HeadingPairs>
  <TitlesOfParts>
    <vt:vector size="37" baseType="lpstr">
      <vt:lpstr>Arial</vt:lpstr>
      <vt:lpstr>Calibri</vt:lpstr>
      <vt:lpstr>Calibri Light</vt:lpstr>
      <vt:lpstr>Times</vt:lpstr>
      <vt:lpstr>Tema di Office</vt:lpstr>
      <vt:lpstr>La prova culturale (2)</vt:lpstr>
      <vt:lpstr>Il caso Millirpum (Australia, 1971) [Lez. 1]</vt:lpstr>
      <vt:lpstr>W.E.H. Stanner, 1905-1981</vt:lpstr>
      <vt:lpstr>Il resoconto di Stanner</vt:lpstr>
      <vt:lpstr>Presentazione standard di PowerPoint</vt:lpstr>
      <vt:lpstr>"Prova culturale"</vt:lpstr>
      <vt:lpstr>Domanda e tesi</vt:lpstr>
      <vt:lpstr>1. La prova culturale nella cosmologia Yolngu</vt:lpstr>
      <vt:lpstr>Manufatti/performance giuridici</vt:lpstr>
      <vt:lpstr>Ian Keen</vt:lpstr>
      <vt:lpstr>Concetti likan (1)</vt:lpstr>
      <vt:lpstr>Concetti likan (2)</vt:lpstr>
      <vt:lpstr>Presentazione standard di PowerPoint</vt:lpstr>
      <vt:lpstr>"Connections"</vt:lpstr>
      <vt:lpstr>Cosmo territoriale/Poligono totemico</vt:lpstr>
      <vt:lpstr>2. La prova culturale nel diritto processuale australiano</vt:lpstr>
      <vt:lpstr>Impatto della prova culturale</vt:lpstr>
      <vt:lpstr>Aboriginal Land Rights Act</vt:lpstr>
      <vt:lpstr>Native Title Act</vt:lpstr>
      <vt:lpstr>Domanda</vt:lpstr>
      <vt:lpstr>Interpr. Yolngu</vt:lpstr>
      <vt:lpstr>Interpr. Diritto australiano (1)</vt:lpstr>
      <vt:lpstr>Interpr. Diritto australiano (2)</vt:lpstr>
      <vt:lpstr>Interpret. Diritto australiano (3)</vt:lpstr>
      <vt:lpstr>3. La prova culturale nella negoziazione interculturale</vt:lpstr>
      <vt:lpstr>Il conundrum</vt:lpstr>
      <vt:lpstr>Prova culturale come resistenza (0)</vt:lpstr>
      <vt:lpstr>Prova culturale come resistenza (1.1)</vt:lpstr>
      <vt:lpstr>Prova culturale come resistenza (1.2)</vt:lpstr>
      <vt:lpstr>Prova culturale come resistenza (2) </vt:lpstr>
      <vt:lpstr>Performance/Enactment del rom (1)</vt:lpstr>
      <vt:lpstr>Performance/Enactment del rom (2)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 prova culturale (2)</dc:title>
  <dc:creator>Anonimo</dc:creator>
  <cp:lastModifiedBy>Anonimo</cp:lastModifiedBy>
  <cp:revision>12</cp:revision>
  <dcterms:created xsi:type="dcterms:W3CDTF">2023-03-23T15:54:00Z</dcterms:created>
  <dcterms:modified xsi:type="dcterms:W3CDTF">2023-03-29T10:26:37Z</dcterms:modified>
</cp:coreProperties>
</file>