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60" r:id="rId5"/>
    <p:sldId id="261" r:id="rId6"/>
    <p:sldId id="262" r:id="rId7"/>
    <p:sldId id="258" r:id="rId8"/>
    <p:sldId id="267" r:id="rId9"/>
    <p:sldId id="266" r:id="rId10"/>
    <p:sldId id="268" r:id="rId11"/>
    <p:sldId id="265" r:id="rId12"/>
    <p:sldId id="269" r:id="rId13"/>
    <p:sldId id="264" r:id="rId14"/>
    <p:sldId id="263" r:id="rId15"/>
    <p:sldId id="271" r:id="rId16"/>
    <p:sldId id="270" r:id="rId17"/>
    <p:sldId id="273" r:id="rId1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77"/>
    <p:restoredTop sz="95781"/>
  </p:normalViewPr>
  <p:slideViewPr>
    <p:cSldViewPr snapToGrid="0">
      <p:cViewPr varScale="1">
        <p:scale>
          <a:sx n="110" d="100"/>
          <a:sy n="110" d="100"/>
        </p:scale>
        <p:origin x="72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9BBA88-94E8-6228-DD4E-8431FC651B16}"/>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CE402BC7-D052-C59B-B6F3-0ADFEF7254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B51E3C6-4AAB-E35F-1EC9-F45E50E40A20}"/>
              </a:ext>
            </a:extLst>
          </p:cNvPr>
          <p:cNvSpPr>
            <a:spLocks noGrp="1"/>
          </p:cNvSpPr>
          <p:nvPr>
            <p:ph type="dt" sz="half" idx="10"/>
          </p:nvPr>
        </p:nvSpPr>
        <p:spPr/>
        <p:txBody>
          <a:bodyPr/>
          <a:lstStyle/>
          <a:p>
            <a:fld id="{722CD03C-3F5C-3146-952F-CBC21298630F}" type="datetimeFigureOut">
              <a:rPr lang="it-IT" smtClean="0"/>
              <a:t>16/02/23</a:t>
            </a:fld>
            <a:endParaRPr lang="it-IT"/>
          </a:p>
        </p:txBody>
      </p:sp>
      <p:sp>
        <p:nvSpPr>
          <p:cNvPr id="5" name="Segnaposto piè di pagina 4">
            <a:extLst>
              <a:ext uri="{FF2B5EF4-FFF2-40B4-BE49-F238E27FC236}">
                <a16:creationId xmlns:a16="http://schemas.microsoft.com/office/drawing/2014/main" id="{8C908F36-345D-3F37-DD50-669BCDDBF9F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B82FC0A-036D-38CA-9C7C-4C9832C08911}"/>
              </a:ext>
            </a:extLst>
          </p:cNvPr>
          <p:cNvSpPr>
            <a:spLocks noGrp="1"/>
          </p:cNvSpPr>
          <p:nvPr>
            <p:ph type="sldNum" sz="quarter" idx="12"/>
          </p:nvPr>
        </p:nvSpPr>
        <p:spPr/>
        <p:txBody>
          <a:bodyPr/>
          <a:lstStyle/>
          <a:p>
            <a:fld id="{91F36D87-9EA9-754F-BEA8-8B937B116F94}" type="slidenum">
              <a:rPr lang="it-IT" smtClean="0"/>
              <a:t>‹N›</a:t>
            </a:fld>
            <a:endParaRPr lang="it-IT"/>
          </a:p>
        </p:txBody>
      </p:sp>
    </p:spTree>
    <p:extLst>
      <p:ext uri="{BB962C8B-B14F-4D97-AF65-F5344CB8AC3E}">
        <p14:creationId xmlns:p14="http://schemas.microsoft.com/office/powerpoint/2010/main" val="1873152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6D6442-C580-8B05-7F68-3191B497F4C1}"/>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28F7286-8C46-74EE-14D9-C810E6FFEFC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1CB3862-15F3-40DB-1C2E-9504FFF13C13}"/>
              </a:ext>
            </a:extLst>
          </p:cNvPr>
          <p:cNvSpPr>
            <a:spLocks noGrp="1"/>
          </p:cNvSpPr>
          <p:nvPr>
            <p:ph type="dt" sz="half" idx="10"/>
          </p:nvPr>
        </p:nvSpPr>
        <p:spPr/>
        <p:txBody>
          <a:bodyPr/>
          <a:lstStyle/>
          <a:p>
            <a:fld id="{722CD03C-3F5C-3146-952F-CBC21298630F}" type="datetimeFigureOut">
              <a:rPr lang="it-IT" smtClean="0"/>
              <a:t>16/02/23</a:t>
            </a:fld>
            <a:endParaRPr lang="it-IT"/>
          </a:p>
        </p:txBody>
      </p:sp>
      <p:sp>
        <p:nvSpPr>
          <p:cNvPr id="5" name="Segnaposto piè di pagina 4">
            <a:extLst>
              <a:ext uri="{FF2B5EF4-FFF2-40B4-BE49-F238E27FC236}">
                <a16:creationId xmlns:a16="http://schemas.microsoft.com/office/drawing/2014/main" id="{90B2A0A4-19A2-6323-7986-CECAA5A376A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50FC11C-907D-6942-8F13-924D007AB36D}"/>
              </a:ext>
            </a:extLst>
          </p:cNvPr>
          <p:cNvSpPr>
            <a:spLocks noGrp="1"/>
          </p:cNvSpPr>
          <p:nvPr>
            <p:ph type="sldNum" sz="quarter" idx="12"/>
          </p:nvPr>
        </p:nvSpPr>
        <p:spPr/>
        <p:txBody>
          <a:bodyPr/>
          <a:lstStyle/>
          <a:p>
            <a:fld id="{91F36D87-9EA9-754F-BEA8-8B937B116F94}" type="slidenum">
              <a:rPr lang="it-IT" smtClean="0"/>
              <a:t>‹N›</a:t>
            </a:fld>
            <a:endParaRPr lang="it-IT"/>
          </a:p>
        </p:txBody>
      </p:sp>
    </p:spTree>
    <p:extLst>
      <p:ext uri="{BB962C8B-B14F-4D97-AF65-F5344CB8AC3E}">
        <p14:creationId xmlns:p14="http://schemas.microsoft.com/office/powerpoint/2010/main" val="882341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32362CB9-40E2-6388-5CB4-85FE37447800}"/>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6429B9A-398D-B5FD-7F6E-089D34593B6E}"/>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C53A565-79BC-3463-EF16-A1F01A5815FE}"/>
              </a:ext>
            </a:extLst>
          </p:cNvPr>
          <p:cNvSpPr>
            <a:spLocks noGrp="1"/>
          </p:cNvSpPr>
          <p:nvPr>
            <p:ph type="dt" sz="half" idx="10"/>
          </p:nvPr>
        </p:nvSpPr>
        <p:spPr/>
        <p:txBody>
          <a:bodyPr/>
          <a:lstStyle/>
          <a:p>
            <a:fld id="{722CD03C-3F5C-3146-952F-CBC21298630F}" type="datetimeFigureOut">
              <a:rPr lang="it-IT" smtClean="0"/>
              <a:t>16/02/23</a:t>
            </a:fld>
            <a:endParaRPr lang="it-IT"/>
          </a:p>
        </p:txBody>
      </p:sp>
      <p:sp>
        <p:nvSpPr>
          <p:cNvPr id="5" name="Segnaposto piè di pagina 4">
            <a:extLst>
              <a:ext uri="{FF2B5EF4-FFF2-40B4-BE49-F238E27FC236}">
                <a16:creationId xmlns:a16="http://schemas.microsoft.com/office/drawing/2014/main" id="{BC587166-767E-FCE6-B146-A8E3076A381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97411DC-B169-F457-7162-61CDC0641793}"/>
              </a:ext>
            </a:extLst>
          </p:cNvPr>
          <p:cNvSpPr>
            <a:spLocks noGrp="1"/>
          </p:cNvSpPr>
          <p:nvPr>
            <p:ph type="sldNum" sz="quarter" idx="12"/>
          </p:nvPr>
        </p:nvSpPr>
        <p:spPr/>
        <p:txBody>
          <a:bodyPr/>
          <a:lstStyle/>
          <a:p>
            <a:fld id="{91F36D87-9EA9-754F-BEA8-8B937B116F94}" type="slidenum">
              <a:rPr lang="it-IT" smtClean="0"/>
              <a:t>‹N›</a:t>
            </a:fld>
            <a:endParaRPr lang="it-IT"/>
          </a:p>
        </p:txBody>
      </p:sp>
    </p:spTree>
    <p:extLst>
      <p:ext uri="{BB962C8B-B14F-4D97-AF65-F5344CB8AC3E}">
        <p14:creationId xmlns:p14="http://schemas.microsoft.com/office/powerpoint/2010/main" val="2250486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AAF15E-B5CB-DC1E-C455-36AFBD7EC61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FE2FE2D-E36F-CC4E-9885-911204EDAED5}"/>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C1FDCAA-829C-5363-D6DE-096354067CF1}"/>
              </a:ext>
            </a:extLst>
          </p:cNvPr>
          <p:cNvSpPr>
            <a:spLocks noGrp="1"/>
          </p:cNvSpPr>
          <p:nvPr>
            <p:ph type="dt" sz="half" idx="10"/>
          </p:nvPr>
        </p:nvSpPr>
        <p:spPr/>
        <p:txBody>
          <a:bodyPr/>
          <a:lstStyle/>
          <a:p>
            <a:fld id="{722CD03C-3F5C-3146-952F-CBC21298630F}" type="datetimeFigureOut">
              <a:rPr lang="it-IT" smtClean="0"/>
              <a:t>16/02/23</a:t>
            </a:fld>
            <a:endParaRPr lang="it-IT"/>
          </a:p>
        </p:txBody>
      </p:sp>
      <p:sp>
        <p:nvSpPr>
          <p:cNvPr id="5" name="Segnaposto piè di pagina 4">
            <a:extLst>
              <a:ext uri="{FF2B5EF4-FFF2-40B4-BE49-F238E27FC236}">
                <a16:creationId xmlns:a16="http://schemas.microsoft.com/office/drawing/2014/main" id="{FF061787-4743-0E8D-26D4-5F467578C96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69F4D77-4FB1-65CF-FD9F-3207B463D089}"/>
              </a:ext>
            </a:extLst>
          </p:cNvPr>
          <p:cNvSpPr>
            <a:spLocks noGrp="1"/>
          </p:cNvSpPr>
          <p:nvPr>
            <p:ph type="sldNum" sz="quarter" idx="12"/>
          </p:nvPr>
        </p:nvSpPr>
        <p:spPr/>
        <p:txBody>
          <a:bodyPr/>
          <a:lstStyle/>
          <a:p>
            <a:fld id="{91F36D87-9EA9-754F-BEA8-8B937B116F94}" type="slidenum">
              <a:rPr lang="it-IT" smtClean="0"/>
              <a:t>‹N›</a:t>
            </a:fld>
            <a:endParaRPr lang="it-IT"/>
          </a:p>
        </p:txBody>
      </p:sp>
    </p:spTree>
    <p:extLst>
      <p:ext uri="{BB962C8B-B14F-4D97-AF65-F5344CB8AC3E}">
        <p14:creationId xmlns:p14="http://schemas.microsoft.com/office/powerpoint/2010/main" val="418774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9C6C0D-E6C6-4830-9A65-E5CDD7798D0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5331E0EC-3310-47A9-7A6A-2B9603044B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1F8602EE-E7E1-61F1-7C37-D7CE86112DB7}"/>
              </a:ext>
            </a:extLst>
          </p:cNvPr>
          <p:cNvSpPr>
            <a:spLocks noGrp="1"/>
          </p:cNvSpPr>
          <p:nvPr>
            <p:ph type="dt" sz="half" idx="10"/>
          </p:nvPr>
        </p:nvSpPr>
        <p:spPr/>
        <p:txBody>
          <a:bodyPr/>
          <a:lstStyle/>
          <a:p>
            <a:fld id="{722CD03C-3F5C-3146-952F-CBC21298630F}" type="datetimeFigureOut">
              <a:rPr lang="it-IT" smtClean="0"/>
              <a:t>16/02/23</a:t>
            </a:fld>
            <a:endParaRPr lang="it-IT"/>
          </a:p>
        </p:txBody>
      </p:sp>
      <p:sp>
        <p:nvSpPr>
          <p:cNvPr id="5" name="Segnaposto piè di pagina 4">
            <a:extLst>
              <a:ext uri="{FF2B5EF4-FFF2-40B4-BE49-F238E27FC236}">
                <a16:creationId xmlns:a16="http://schemas.microsoft.com/office/drawing/2014/main" id="{2957EB98-6C0D-49A8-1E93-09BB9ED63B3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4414DFA-8BC3-700A-88E9-C4073F478885}"/>
              </a:ext>
            </a:extLst>
          </p:cNvPr>
          <p:cNvSpPr>
            <a:spLocks noGrp="1"/>
          </p:cNvSpPr>
          <p:nvPr>
            <p:ph type="sldNum" sz="quarter" idx="12"/>
          </p:nvPr>
        </p:nvSpPr>
        <p:spPr/>
        <p:txBody>
          <a:bodyPr/>
          <a:lstStyle/>
          <a:p>
            <a:fld id="{91F36D87-9EA9-754F-BEA8-8B937B116F94}" type="slidenum">
              <a:rPr lang="it-IT" smtClean="0"/>
              <a:t>‹N›</a:t>
            </a:fld>
            <a:endParaRPr lang="it-IT"/>
          </a:p>
        </p:txBody>
      </p:sp>
    </p:spTree>
    <p:extLst>
      <p:ext uri="{BB962C8B-B14F-4D97-AF65-F5344CB8AC3E}">
        <p14:creationId xmlns:p14="http://schemas.microsoft.com/office/powerpoint/2010/main" val="94662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633E4E-BB8F-79C5-0105-C53CB085458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505D8C1-C4DE-1038-ACDB-74FEF190671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59DB1BF3-278C-ED8F-1A6B-22B347E33DD4}"/>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330ED8A4-D893-59AF-CF31-DD448B33BC3C}"/>
              </a:ext>
            </a:extLst>
          </p:cNvPr>
          <p:cNvSpPr>
            <a:spLocks noGrp="1"/>
          </p:cNvSpPr>
          <p:nvPr>
            <p:ph type="dt" sz="half" idx="10"/>
          </p:nvPr>
        </p:nvSpPr>
        <p:spPr/>
        <p:txBody>
          <a:bodyPr/>
          <a:lstStyle/>
          <a:p>
            <a:fld id="{722CD03C-3F5C-3146-952F-CBC21298630F}" type="datetimeFigureOut">
              <a:rPr lang="it-IT" smtClean="0"/>
              <a:t>16/02/23</a:t>
            </a:fld>
            <a:endParaRPr lang="it-IT"/>
          </a:p>
        </p:txBody>
      </p:sp>
      <p:sp>
        <p:nvSpPr>
          <p:cNvPr id="6" name="Segnaposto piè di pagina 5">
            <a:extLst>
              <a:ext uri="{FF2B5EF4-FFF2-40B4-BE49-F238E27FC236}">
                <a16:creationId xmlns:a16="http://schemas.microsoft.com/office/drawing/2014/main" id="{8A654429-1A25-B77E-E5B9-3A88621FCC9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74AC09D-0019-EAF7-CCC3-1E52AD53A290}"/>
              </a:ext>
            </a:extLst>
          </p:cNvPr>
          <p:cNvSpPr>
            <a:spLocks noGrp="1"/>
          </p:cNvSpPr>
          <p:nvPr>
            <p:ph type="sldNum" sz="quarter" idx="12"/>
          </p:nvPr>
        </p:nvSpPr>
        <p:spPr/>
        <p:txBody>
          <a:bodyPr/>
          <a:lstStyle/>
          <a:p>
            <a:fld id="{91F36D87-9EA9-754F-BEA8-8B937B116F94}" type="slidenum">
              <a:rPr lang="it-IT" smtClean="0"/>
              <a:t>‹N›</a:t>
            </a:fld>
            <a:endParaRPr lang="it-IT"/>
          </a:p>
        </p:txBody>
      </p:sp>
    </p:spTree>
    <p:extLst>
      <p:ext uri="{BB962C8B-B14F-4D97-AF65-F5344CB8AC3E}">
        <p14:creationId xmlns:p14="http://schemas.microsoft.com/office/powerpoint/2010/main" val="3812429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0C1E1D-B3CC-9595-400C-99EBFC38870A}"/>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0E42779-43C4-A22F-D692-AEC859567F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820AA8AD-107F-2966-B23B-68948356434A}"/>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4402C810-6606-CFA3-0C27-D363CDDF15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83C51E7C-AC38-76BD-862E-10B2496906A7}"/>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445A3CE-CCB3-25CB-F9F9-94D9F87CF9EE}"/>
              </a:ext>
            </a:extLst>
          </p:cNvPr>
          <p:cNvSpPr>
            <a:spLocks noGrp="1"/>
          </p:cNvSpPr>
          <p:nvPr>
            <p:ph type="dt" sz="half" idx="10"/>
          </p:nvPr>
        </p:nvSpPr>
        <p:spPr/>
        <p:txBody>
          <a:bodyPr/>
          <a:lstStyle/>
          <a:p>
            <a:fld id="{722CD03C-3F5C-3146-952F-CBC21298630F}" type="datetimeFigureOut">
              <a:rPr lang="it-IT" smtClean="0"/>
              <a:t>16/02/23</a:t>
            </a:fld>
            <a:endParaRPr lang="it-IT"/>
          </a:p>
        </p:txBody>
      </p:sp>
      <p:sp>
        <p:nvSpPr>
          <p:cNvPr id="8" name="Segnaposto piè di pagina 7">
            <a:extLst>
              <a:ext uri="{FF2B5EF4-FFF2-40B4-BE49-F238E27FC236}">
                <a16:creationId xmlns:a16="http://schemas.microsoft.com/office/drawing/2014/main" id="{6CCA8E40-EC60-ABA3-1E61-17D1FA793FA9}"/>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1F28C5BF-34C5-E83E-F7FD-144586988EB6}"/>
              </a:ext>
            </a:extLst>
          </p:cNvPr>
          <p:cNvSpPr>
            <a:spLocks noGrp="1"/>
          </p:cNvSpPr>
          <p:nvPr>
            <p:ph type="sldNum" sz="quarter" idx="12"/>
          </p:nvPr>
        </p:nvSpPr>
        <p:spPr/>
        <p:txBody>
          <a:bodyPr/>
          <a:lstStyle/>
          <a:p>
            <a:fld id="{91F36D87-9EA9-754F-BEA8-8B937B116F94}" type="slidenum">
              <a:rPr lang="it-IT" smtClean="0"/>
              <a:t>‹N›</a:t>
            </a:fld>
            <a:endParaRPr lang="it-IT"/>
          </a:p>
        </p:txBody>
      </p:sp>
    </p:spTree>
    <p:extLst>
      <p:ext uri="{BB962C8B-B14F-4D97-AF65-F5344CB8AC3E}">
        <p14:creationId xmlns:p14="http://schemas.microsoft.com/office/powerpoint/2010/main" val="1348940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342CD6-C5B7-88EE-EF4F-468C45951D59}"/>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FAB811C-6E90-10A4-9F09-DCDA288CFD53}"/>
              </a:ext>
            </a:extLst>
          </p:cNvPr>
          <p:cNvSpPr>
            <a:spLocks noGrp="1"/>
          </p:cNvSpPr>
          <p:nvPr>
            <p:ph type="dt" sz="half" idx="10"/>
          </p:nvPr>
        </p:nvSpPr>
        <p:spPr/>
        <p:txBody>
          <a:bodyPr/>
          <a:lstStyle/>
          <a:p>
            <a:fld id="{722CD03C-3F5C-3146-952F-CBC21298630F}" type="datetimeFigureOut">
              <a:rPr lang="it-IT" smtClean="0"/>
              <a:t>16/02/23</a:t>
            </a:fld>
            <a:endParaRPr lang="it-IT"/>
          </a:p>
        </p:txBody>
      </p:sp>
      <p:sp>
        <p:nvSpPr>
          <p:cNvPr id="4" name="Segnaposto piè di pagina 3">
            <a:extLst>
              <a:ext uri="{FF2B5EF4-FFF2-40B4-BE49-F238E27FC236}">
                <a16:creationId xmlns:a16="http://schemas.microsoft.com/office/drawing/2014/main" id="{75AE6CFF-4143-B0C3-1102-FA53D8C208CC}"/>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54A2C9D1-D8F5-D914-4283-84C83A81B75E}"/>
              </a:ext>
            </a:extLst>
          </p:cNvPr>
          <p:cNvSpPr>
            <a:spLocks noGrp="1"/>
          </p:cNvSpPr>
          <p:nvPr>
            <p:ph type="sldNum" sz="quarter" idx="12"/>
          </p:nvPr>
        </p:nvSpPr>
        <p:spPr/>
        <p:txBody>
          <a:bodyPr/>
          <a:lstStyle/>
          <a:p>
            <a:fld id="{91F36D87-9EA9-754F-BEA8-8B937B116F94}" type="slidenum">
              <a:rPr lang="it-IT" smtClean="0"/>
              <a:t>‹N›</a:t>
            </a:fld>
            <a:endParaRPr lang="it-IT"/>
          </a:p>
        </p:txBody>
      </p:sp>
    </p:spTree>
    <p:extLst>
      <p:ext uri="{BB962C8B-B14F-4D97-AF65-F5344CB8AC3E}">
        <p14:creationId xmlns:p14="http://schemas.microsoft.com/office/powerpoint/2010/main" val="1941625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9BFE622-301A-F7CD-614A-9860E1D5472F}"/>
              </a:ext>
            </a:extLst>
          </p:cNvPr>
          <p:cNvSpPr>
            <a:spLocks noGrp="1"/>
          </p:cNvSpPr>
          <p:nvPr>
            <p:ph type="dt" sz="half" idx="10"/>
          </p:nvPr>
        </p:nvSpPr>
        <p:spPr/>
        <p:txBody>
          <a:bodyPr/>
          <a:lstStyle/>
          <a:p>
            <a:fld id="{722CD03C-3F5C-3146-952F-CBC21298630F}" type="datetimeFigureOut">
              <a:rPr lang="it-IT" smtClean="0"/>
              <a:t>16/02/23</a:t>
            </a:fld>
            <a:endParaRPr lang="it-IT"/>
          </a:p>
        </p:txBody>
      </p:sp>
      <p:sp>
        <p:nvSpPr>
          <p:cNvPr id="3" name="Segnaposto piè di pagina 2">
            <a:extLst>
              <a:ext uri="{FF2B5EF4-FFF2-40B4-BE49-F238E27FC236}">
                <a16:creationId xmlns:a16="http://schemas.microsoft.com/office/drawing/2014/main" id="{D16E2BFB-DCA9-C51E-B3CF-7A16B8B68B91}"/>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8E7F619-DE97-615A-8F6C-44E579A9817D}"/>
              </a:ext>
            </a:extLst>
          </p:cNvPr>
          <p:cNvSpPr>
            <a:spLocks noGrp="1"/>
          </p:cNvSpPr>
          <p:nvPr>
            <p:ph type="sldNum" sz="quarter" idx="12"/>
          </p:nvPr>
        </p:nvSpPr>
        <p:spPr/>
        <p:txBody>
          <a:bodyPr/>
          <a:lstStyle/>
          <a:p>
            <a:fld id="{91F36D87-9EA9-754F-BEA8-8B937B116F94}" type="slidenum">
              <a:rPr lang="it-IT" smtClean="0"/>
              <a:t>‹N›</a:t>
            </a:fld>
            <a:endParaRPr lang="it-IT"/>
          </a:p>
        </p:txBody>
      </p:sp>
    </p:spTree>
    <p:extLst>
      <p:ext uri="{BB962C8B-B14F-4D97-AF65-F5344CB8AC3E}">
        <p14:creationId xmlns:p14="http://schemas.microsoft.com/office/powerpoint/2010/main" val="3980193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4F8A80-C071-5AA1-61B2-296A892755A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C23EC24-EDC6-CFAE-B230-7237437B55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8B2F9AE4-2F95-8DC8-C5D7-91AF5E6AE9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8CB2A2DF-E6FA-CFA2-C3FA-CEC2DA38A004}"/>
              </a:ext>
            </a:extLst>
          </p:cNvPr>
          <p:cNvSpPr>
            <a:spLocks noGrp="1"/>
          </p:cNvSpPr>
          <p:nvPr>
            <p:ph type="dt" sz="half" idx="10"/>
          </p:nvPr>
        </p:nvSpPr>
        <p:spPr/>
        <p:txBody>
          <a:bodyPr/>
          <a:lstStyle/>
          <a:p>
            <a:fld id="{722CD03C-3F5C-3146-952F-CBC21298630F}" type="datetimeFigureOut">
              <a:rPr lang="it-IT" smtClean="0"/>
              <a:t>16/02/23</a:t>
            </a:fld>
            <a:endParaRPr lang="it-IT"/>
          </a:p>
        </p:txBody>
      </p:sp>
      <p:sp>
        <p:nvSpPr>
          <p:cNvPr id="6" name="Segnaposto piè di pagina 5">
            <a:extLst>
              <a:ext uri="{FF2B5EF4-FFF2-40B4-BE49-F238E27FC236}">
                <a16:creationId xmlns:a16="http://schemas.microsoft.com/office/drawing/2014/main" id="{2CA3F725-DE81-2005-4FDB-54F577074CA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8A31DC9-98B9-ECA9-2647-97D1C9337465}"/>
              </a:ext>
            </a:extLst>
          </p:cNvPr>
          <p:cNvSpPr>
            <a:spLocks noGrp="1"/>
          </p:cNvSpPr>
          <p:nvPr>
            <p:ph type="sldNum" sz="quarter" idx="12"/>
          </p:nvPr>
        </p:nvSpPr>
        <p:spPr/>
        <p:txBody>
          <a:bodyPr/>
          <a:lstStyle/>
          <a:p>
            <a:fld id="{91F36D87-9EA9-754F-BEA8-8B937B116F94}" type="slidenum">
              <a:rPr lang="it-IT" smtClean="0"/>
              <a:t>‹N›</a:t>
            </a:fld>
            <a:endParaRPr lang="it-IT"/>
          </a:p>
        </p:txBody>
      </p:sp>
    </p:spTree>
    <p:extLst>
      <p:ext uri="{BB962C8B-B14F-4D97-AF65-F5344CB8AC3E}">
        <p14:creationId xmlns:p14="http://schemas.microsoft.com/office/powerpoint/2010/main" val="2082076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9E7A8D-E262-89DD-3E54-1437B377CE6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767DEE63-9303-0D0E-0655-921E3E63DF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E309C42-A7AF-0790-19D6-74F085DD39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0D935B2-B536-D214-D9E7-7FF60E0F431E}"/>
              </a:ext>
            </a:extLst>
          </p:cNvPr>
          <p:cNvSpPr>
            <a:spLocks noGrp="1"/>
          </p:cNvSpPr>
          <p:nvPr>
            <p:ph type="dt" sz="half" idx="10"/>
          </p:nvPr>
        </p:nvSpPr>
        <p:spPr/>
        <p:txBody>
          <a:bodyPr/>
          <a:lstStyle/>
          <a:p>
            <a:fld id="{722CD03C-3F5C-3146-952F-CBC21298630F}" type="datetimeFigureOut">
              <a:rPr lang="it-IT" smtClean="0"/>
              <a:t>16/02/23</a:t>
            </a:fld>
            <a:endParaRPr lang="it-IT"/>
          </a:p>
        </p:txBody>
      </p:sp>
      <p:sp>
        <p:nvSpPr>
          <p:cNvPr id="6" name="Segnaposto piè di pagina 5">
            <a:extLst>
              <a:ext uri="{FF2B5EF4-FFF2-40B4-BE49-F238E27FC236}">
                <a16:creationId xmlns:a16="http://schemas.microsoft.com/office/drawing/2014/main" id="{69139CB0-B140-B267-64DA-B8363096179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299A880-D62D-90B1-ED50-B6C529D69D41}"/>
              </a:ext>
            </a:extLst>
          </p:cNvPr>
          <p:cNvSpPr>
            <a:spLocks noGrp="1"/>
          </p:cNvSpPr>
          <p:nvPr>
            <p:ph type="sldNum" sz="quarter" idx="12"/>
          </p:nvPr>
        </p:nvSpPr>
        <p:spPr/>
        <p:txBody>
          <a:bodyPr/>
          <a:lstStyle/>
          <a:p>
            <a:fld id="{91F36D87-9EA9-754F-BEA8-8B937B116F94}" type="slidenum">
              <a:rPr lang="it-IT" smtClean="0"/>
              <a:t>‹N›</a:t>
            </a:fld>
            <a:endParaRPr lang="it-IT"/>
          </a:p>
        </p:txBody>
      </p:sp>
    </p:spTree>
    <p:extLst>
      <p:ext uri="{BB962C8B-B14F-4D97-AF65-F5344CB8AC3E}">
        <p14:creationId xmlns:p14="http://schemas.microsoft.com/office/powerpoint/2010/main" val="315958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6C1E144-7BDD-4CD2-B4C0-A6683D112E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DB61FA5-F9C6-E5B4-75C7-2AE6E33D1C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36D0769-0C81-D250-97B8-740421405C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2CD03C-3F5C-3146-952F-CBC21298630F}" type="datetimeFigureOut">
              <a:rPr lang="it-IT" smtClean="0"/>
              <a:t>16/02/23</a:t>
            </a:fld>
            <a:endParaRPr lang="it-IT"/>
          </a:p>
        </p:txBody>
      </p:sp>
      <p:sp>
        <p:nvSpPr>
          <p:cNvPr id="5" name="Segnaposto piè di pagina 4">
            <a:extLst>
              <a:ext uri="{FF2B5EF4-FFF2-40B4-BE49-F238E27FC236}">
                <a16:creationId xmlns:a16="http://schemas.microsoft.com/office/drawing/2014/main" id="{C0B9F6DA-BE6E-31B3-1027-AF0409E23B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05968C42-0E5A-B0D7-3312-EBD9DB83A1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F36D87-9EA9-754F-BEA8-8B937B116F94}" type="slidenum">
              <a:rPr lang="it-IT" smtClean="0"/>
              <a:t>‹N›</a:t>
            </a:fld>
            <a:endParaRPr lang="it-IT"/>
          </a:p>
        </p:txBody>
      </p:sp>
    </p:spTree>
    <p:extLst>
      <p:ext uri="{BB962C8B-B14F-4D97-AF65-F5344CB8AC3E}">
        <p14:creationId xmlns:p14="http://schemas.microsoft.com/office/powerpoint/2010/main" val="2019565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CA7A81-9CBF-5EE6-24E0-11B98BD8779D}"/>
              </a:ext>
            </a:extLst>
          </p:cNvPr>
          <p:cNvSpPr>
            <a:spLocks noGrp="1"/>
          </p:cNvSpPr>
          <p:nvPr>
            <p:ph type="ctrTitle"/>
          </p:nvPr>
        </p:nvSpPr>
        <p:spPr/>
        <p:txBody>
          <a:bodyPr/>
          <a:lstStyle/>
          <a:p>
            <a:r>
              <a:rPr lang="it-IT" dirty="0"/>
              <a:t>Concezioni dell'uguaglianza</a:t>
            </a:r>
          </a:p>
        </p:txBody>
      </p:sp>
      <p:sp>
        <p:nvSpPr>
          <p:cNvPr id="3" name="Sottotitolo 2">
            <a:extLst>
              <a:ext uri="{FF2B5EF4-FFF2-40B4-BE49-F238E27FC236}">
                <a16:creationId xmlns:a16="http://schemas.microsoft.com/office/drawing/2014/main" id="{8C0B6C9A-029F-9442-BF93-180E090281F5}"/>
              </a:ext>
            </a:extLst>
          </p:cNvPr>
          <p:cNvSpPr>
            <a:spLocks noGrp="1"/>
          </p:cNvSpPr>
          <p:nvPr>
            <p:ph type="subTitle" idx="1"/>
          </p:nvPr>
        </p:nvSpPr>
        <p:spPr/>
        <p:txBody>
          <a:bodyPr>
            <a:normAutofit fontScale="92500" lnSpcReduction="10000"/>
          </a:bodyPr>
          <a:lstStyle/>
          <a:p>
            <a:r>
              <a:rPr lang="it-IT" b="1" dirty="0"/>
              <a:t>Teorie e politiche dell'uguaglianza</a:t>
            </a:r>
          </a:p>
          <a:p>
            <a:r>
              <a:rPr lang="it-IT" u="sng" dirty="0"/>
              <a:t>Lezione 2 – 16 febbraio 2023</a:t>
            </a:r>
          </a:p>
          <a:p>
            <a:endParaRPr lang="it-IT" dirty="0"/>
          </a:p>
          <a:p>
            <a:r>
              <a:rPr lang="it-IT" sz="2800" u="sng" dirty="0" err="1"/>
              <a:t>riccardo.mazzola@unimc.it</a:t>
            </a:r>
            <a:endParaRPr lang="it-IT" sz="2800" u="sng" dirty="0"/>
          </a:p>
          <a:p>
            <a:endParaRPr lang="it-IT" dirty="0"/>
          </a:p>
        </p:txBody>
      </p:sp>
    </p:spTree>
    <p:extLst>
      <p:ext uri="{BB962C8B-B14F-4D97-AF65-F5344CB8AC3E}">
        <p14:creationId xmlns:p14="http://schemas.microsoft.com/office/powerpoint/2010/main" val="6274501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C5E371-92C9-420E-A844-2B28A7522550}"/>
              </a:ext>
            </a:extLst>
          </p:cNvPr>
          <p:cNvSpPr>
            <a:spLocks noGrp="1"/>
          </p:cNvSpPr>
          <p:nvPr>
            <p:ph type="title"/>
          </p:nvPr>
        </p:nvSpPr>
        <p:spPr/>
        <p:txBody>
          <a:bodyPr/>
          <a:lstStyle/>
          <a:p>
            <a:r>
              <a:rPr lang="it-IT" i="1" dirty="0"/>
              <a:t>EN</a:t>
            </a:r>
            <a:r>
              <a:rPr lang="it-IT" dirty="0"/>
              <a:t>, V, 4, 1131b-1132a </a:t>
            </a:r>
          </a:p>
        </p:txBody>
      </p:sp>
      <p:sp>
        <p:nvSpPr>
          <p:cNvPr id="3" name="Segnaposto contenuto 2">
            <a:extLst>
              <a:ext uri="{FF2B5EF4-FFF2-40B4-BE49-F238E27FC236}">
                <a16:creationId xmlns:a16="http://schemas.microsoft.com/office/drawing/2014/main" id="{D951234A-4AD8-C96B-3763-D9F0C626AC22}"/>
              </a:ext>
            </a:extLst>
          </p:cNvPr>
          <p:cNvSpPr>
            <a:spLocks noGrp="1"/>
          </p:cNvSpPr>
          <p:nvPr>
            <p:ph idx="1"/>
          </p:nvPr>
        </p:nvSpPr>
        <p:spPr/>
        <p:txBody>
          <a:bodyPr>
            <a:normAutofit fontScale="85000" lnSpcReduction="20000"/>
          </a:bodyPr>
          <a:lstStyle/>
          <a:p>
            <a:pPr marL="0" indent="0">
              <a:buNone/>
            </a:pPr>
            <a:r>
              <a:rPr lang="it-IT" b="0" i="0" u="none" strike="noStrike" dirty="0">
                <a:solidFill>
                  <a:srgbClr val="000000"/>
                </a:solidFill>
                <a:effectLst/>
              </a:rPr>
              <a:t>Dunque una specie di giusto è questa ora esaminata. Ve n’è poi un’altra ed è quella </a:t>
            </a:r>
            <a:r>
              <a:rPr lang="it-IT" b="1" i="0" u="sng" strike="noStrike" dirty="0">
                <a:solidFill>
                  <a:srgbClr val="000000"/>
                </a:solidFill>
                <a:effectLst/>
              </a:rPr>
              <a:t>regolatrice</a:t>
            </a:r>
            <a:r>
              <a:rPr lang="it-IT" b="0" i="0" u="none" strike="noStrike" dirty="0">
                <a:solidFill>
                  <a:srgbClr val="000000"/>
                </a:solidFill>
                <a:effectLst/>
              </a:rPr>
              <a:t>, la quale si presenta </a:t>
            </a:r>
            <a:r>
              <a:rPr lang="it-IT" b="1" i="0" u="sng" strike="noStrike" dirty="0">
                <a:solidFill>
                  <a:srgbClr val="000000"/>
                </a:solidFill>
                <a:effectLst/>
              </a:rPr>
              <a:t>nelle relazioni sociali</a:t>
            </a:r>
            <a:r>
              <a:rPr lang="it-IT" b="0" i="0" u="none" strike="noStrike" dirty="0">
                <a:solidFill>
                  <a:srgbClr val="000000"/>
                </a:solidFill>
                <a:effectLst/>
              </a:rPr>
              <a:t>, sia in quelle volontarie, sia in quelle involontarie. Questo giusto è di una specie diversa dalla precedente. Infatti la giustizia distributiva si manifesta sempre in conformità alla proporzione suddetta delle cose comuni [...]. Ciò che invece è giusto nelle relazioni sociali è una certa equità e l’ingiusto un’iniquità, non però secondo quella proporzione geometrica bensì secondo quella aritmetica. </a:t>
            </a:r>
            <a:r>
              <a:rPr lang="it-IT" b="1" i="0" u="sng" strike="noStrike" dirty="0">
                <a:solidFill>
                  <a:srgbClr val="000000"/>
                </a:solidFill>
                <a:effectLst/>
              </a:rPr>
              <a:t>Infatti non v’è alcuna differenza se un uomo per bene ha rubato a un uomo dappoco o un uomo dappoco a uno per bene: né se chi ha commesso adulterio fosse un uomo per bene o un uomo dappoco; bensì la legge bada soltanto alla differenza del danno (e tratta le persone come eguali), cioè se uno ha commesso ingiustizia e un altro l’ha subita, se uno ha recato danno e un altro l’ha ricevuto</a:t>
            </a:r>
            <a:r>
              <a:rPr lang="it-IT" b="0" i="0" u="none" strike="noStrike" dirty="0">
                <a:solidFill>
                  <a:srgbClr val="000000"/>
                </a:solidFill>
                <a:effectLst/>
              </a:rPr>
              <a:t>. Cosicché il giudice si sforza di correggere questa ingiustizia, in quanto iniqua; e quando l’uno abbia ricevuto percosse e l’altro le abbia inferte, oppure anche uno abbia ucciso e l’altro sia morto, il subire e l’agire sono stati in rapporti d’iniquità: </a:t>
            </a:r>
            <a:r>
              <a:rPr lang="it-IT" b="1" i="0" u="sng" strike="noStrike" dirty="0">
                <a:solidFill>
                  <a:srgbClr val="000000"/>
                </a:solidFill>
                <a:effectLst/>
              </a:rPr>
              <a:t>allora si cerca di correggerli con una perdita sottraendo così da ciò che era in vantaggio</a:t>
            </a:r>
            <a:r>
              <a:rPr lang="it-IT" b="0" i="0" u="none" strike="noStrike" dirty="0">
                <a:solidFill>
                  <a:srgbClr val="000000"/>
                </a:solidFill>
                <a:effectLst/>
              </a:rPr>
              <a:t>.</a:t>
            </a:r>
            <a:endParaRPr lang="it-IT" dirty="0"/>
          </a:p>
        </p:txBody>
      </p:sp>
    </p:spTree>
    <p:extLst>
      <p:ext uri="{BB962C8B-B14F-4D97-AF65-F5344CB8AC3E}">
        <p14:creationId xmlns:p14="http://schemas.microsoft.com/office/powerpoint/2010/main" val="1479535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2B984C-42CE-709F-FB99-EB7E8047C15D}"/>
              </a:ext>
            </a:extLst>
          </p:cNvPr>
          <p:cNvSpPr>
            <a:spLocks noGrp="1"/>
          </p:cNvSpPr>
          <p:nvPr>
            <p:ph type="title"/>
          </p:nvPr>
        </p:nvSpPr>
        <p:spPr/>
        <p:txBody>
          <a:bodyPr/>
          <a:lstStyle/>
          <a:p>
            <a:r>
              <a:rPr lang="it-IT" dirty="0"/>
              <a:t>Uguaglianza aritmetica</a:t>
            </a:r>
          </a:p>
        </p:txBody>
      </p:sp>
      <p:sp>
        <p:nvSpPr>
          <p:cNvPr id="3" name="Segnaposto contenuto 2">
            <a:extLst>
              <a:ext uri="{FF2B5EF4-FFF2-40B4-BE49-F238E27FC236}">
                <a16:creationId xmlns:a16="http://schemas.microsoft.com/office/drawing/2014/main" id="{A0BD3C08-6611-1D5D-6495-D1252FBD4F40}"/>
              </a:ext>
            </a:extLst>
          </p:cNvPr>
          <p:cNvSpPr>
            <a:spLocks noGrp="1"/>
          </p:cNvSpPr>
          <p:nvPr>
            <p:ph idx="1"/>
          </p:nvPr>
        </p:nvSpPr>
        <p:spPr/>
        <p:txBody>
          <a:bodyPr>
            <a:normAutofit lnSpcReduction="10000"/>
          </a:bodyPr>
          <a:lstStyle/>
          <a:p>
            <a:pPr marL="0" indent="0">
              <a:buNone/>
            </a:pPr>
            <a:r>
              <a:rPr lang="it-IT" dirty="0"/>
              <a:t>2) Uguaglianza </a:t>
            </a:r>
            <a:r>
              <a:rPr lang="it-IT" b="1" u="sng" dirty="0">
                <a:solidFill>
                  <a:srgbClr val="FF0000"/>
                </a:solidFill>
              </a:rPr>
              <a:t>aritmetica</a:t>
            </a:r>
            <a:r>
              <a:rPr lang="it-IT" dirty="0"/>
              <a:t>: secondo il lessico di Aristotele, il modo di trattare gli altri o di distribuire qualcosa ad altri si dice </a:t>
            </a:r>
            <a:r>
              <a:rPr lang="it-IT" u="sng" dirty="0"/>
              <a:t>"uguale" in senso aritmetico </a:t>
            </a:r>
            <a:r>
              <a:rPr lang="it-IT" dirty="0"/>
              <a:t>quando </a:t>
            </a:r>
            <a:r>
              <a:rPr lang="it-IT" u="sng" dirty="0">
                <a:solidFill>
                  <a:srgbClr val="FF0000"/>
                </a:solidFill>
              </a:rPr>
              <a:t>riserva a tutti lo </a:t>
            </a:r>
            <a:r>
              <a:rPr lang="it-IT" b="1" u="sng" dirty="0">
                <a:solidFill>
                  <a:srgbClr val="FF0000"/>
                </a:solidFill>
              </a:rPr>
              <a:t>stesso</a:t>
            </a:r>
            <a:r>
              <a:rPr lang="it-IT" u="sng" dirty="0">
                <a:solidFill>
                  <a:srgbClr val="FF0000"/>
                </a:solidFill>
              </a:rPr>
              <a:t> (identico) trattamento o garantisce a tutti la </a:t>
            </a:r>
            <a:r>
              <a:rPr lang="it-IT" b="1" u="sng" dirty="0">
                <a:solidFill>
                  <a:srgbClr val="FF0000"/>
                </a:solidFill>
              </a:rPr>
              <a:t>stessa</a:t>
            </a:r>
            <a:r>
              <a:rPr lang="it-IT" u="sng" dirty="0">
                <a:solidFill>
                  <a:srgbClr val="FF0000"/>
                </a:solidFill>
              </a:rPr>
              <a:t> quantità di beni</a:t>
            </a:r>
            <a:r>
              <a:rPr lang="it-IT" dirty="0"/>
              <a:t>.</a:t>
            </a:r>
          </a:p>
          <a:p>
            <a:pPr marL="0" indent="0">
              <a:buNone/>
            </a:pPr>
            <a:endParaRPr lang="it-IT" dirty="0"/>
          </a:p>
          <a:p>
            <a:pPr marL="0" indent="0">
              <a:buNone/>
            </a:pPr>
            <a:r>
              <a:rPr lang="it-IT" dirty="0"/>
              <a:t>Tale uguaglianza riguarda i rapporti (volontari o involontari) </a:t>
            </a:r>
            <a:r>
              <a:rPr lang="it-IT" b="1" u="sng" dirty="0"/>
              <a:t>tra cittadini</a:t>
            </a:r>
            <a:r>
              <a:rPr lang="it-IT" dirty="0"/>
              <a:t> e afferisce all'idea di giustizia </a:t>
            </a:r>
            <a:r>
              <a:rPr lang="it-IT" b="1" dirty="0"/>
              <a:t>commutativa</a:t>
            </a:r>
            <a:r>
              <a:rPr lang="it-IT" dirty="0"/>
              <a:t> (negli scambi) o </a:t>
            </a:r>
            <a:r>
              <a:rPr lang="it-IT" b="1" dirty="0"/>
              <a:t>regolatrice/correttiva </a:t>
            </a:r>
            <a:r>
              <a:rPr lang="it-IT" dirty="0"/>
              <a:t>(negli scambi di segno negativo: che comportano una perdita o un danno). La regola di base della giustizia commutativa/regolatrice è che </a:t>
            </a:r>
            <a:r>
              <a:rPr lang="it-IT" u="sng" dirty="0"/>
              <a:t>è giusto restituire a ciascuno ciò che ha precedentemente dato</a:t>
            </a:r>
            <a:r>
              <a:rPr lang="it-IT" dirty="0"/>
              <a:t>.</a:t>
            </a:r>
          </a:p>
        </p:txBody>
      </p:sp>
    </p:spTree>
    <p:extLst>
      <p:ext uri="{BB962C8B-B14F-4D97-AF65-F5344CB8AC3E}">
        <p14:creationId xmlns:p14="http://schemas.microsoft.com/office/powerpoint/2010/main" val="2732732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DCFF79-D6DF-95D2-C925-963B594632B0}"/>
              </a:ext>
            </a:extLst>
          </p:cNvPr>
          <p:cNvSpPr>
            <a:spLocks noGrp="1"/>
          </p:cNvSpPr>
          <p:nvPr>
            <p:ph type="title"/>
          </p:nvPr>
        </p:nvSpPr>
        <p:spPr/>
        <p:txBody>
          <a:bodyPr/>
          <a:lstStyle/>
          <a:p>
            <a:r>
              <a:rPr lang="it-IT" i="1" dirty="0"/>
              <a:t>EN</a:t>
            </a:r>
            <a:r>
              <a:rPr lang="it-IT" dirty="0"/>
              <a:t>, V, 4, 1132a 10-15</a:t>
            </a:r>
          </a:p>
        </p:txBody>
      </p:sp>
      <p:sp>
        <p:nvSpPr>
          <p:cNvPr id="3" name="Segnaposto contenuto 2">
            <a:extLst>
              <a:ext uri="{FF2B5EF4-FFF2-40B4-BE49-F238E27FC236}">
                <a16:creationId xmlns:a16="http://schemas.microsoft.com/office/drawing/2014/main" id="{7FD382CE-8978-2173-0402-DB01D115786C}"/>
              </a:ext>
            </a:extLst>
          </p:cNvPr>
          <p:cNvSpPr>
            <a:spLocks noGrp="1"/>
          </p:cNvSpPr>
          <p:nvPr>
            <p:ph idx="1"/>
          </p:nvPr>
        </p:nvSpPr>
        <p:spPr/>
        <p:txBody>
          <a:bodyPr/>
          <a:lstStyle/>
          <a:p>
            <a:pPr marL="0" indent="0">
              <a:buNone/>
            </a:pPr>
            <a:r>
              <a:rPr lang="it-IT" b="0" i="0" u="none" strike="noStrike" dirty="0">
                <a:solidFill>
                  <a:srgbClr val="000000"/>
                </a:solidFill>
                <a:effectLst/>
              </a:rPr>
              <a:t>Si parla di vantaggio in tali cose solo in senso generale, anche se per taluni, come per chi ha percosso, la parola “vantaggio” non sia propria e così la parola “perdita” per chi ha subìto. Ma quando si voglia misurare ciò che si subisce, allora si può parlare di perdita e di vantaggio. Cosicché l’equo è il medio tra il più e il meno; il vantaggio e la perdita sono poi in senso opposto il più e il meno, </a:t>
            </a:r>
            <a:r>
              <a:rPr lang="it-IT" b="1" i="0" u="sng" strike="noStrike" dirty="0">
                <a:solidFill>
                  <a:srgbClr val="000000"/>
                </a:solidFill>
                <a:effectLst/>
              </a:rPr>
              <a:t>il vantaggio è un più rispetto al bene e un meno rispetto al male, la perdita è il contrario: tra di essi l’equo è, come s’è detto, la via di mezzo ed è ciò che diciamo giusto: cosicché la giustizia correttiva sarebbe il medio tra il danno e il vantaggio</a:t>
            </a:r>
            <a:r>
              <a:rPr lang="it-IT" b="0" i="0" u="none" strike="noStrike" dirty="0">
                <a:solidFill>
                  <a:srgbClr val="000000"/>
                </a:solidFill>
                <a:effectLst/>
              </a:rPr>
              <a:t>. [...]</a:t>
            </a:r>
            <a:endParaRPr lang="it-IT" dirty="0"/>
          </a:p>
        </p:txBody>
      </p:sp>
    </p:spTree>
    <p:extLst>
      <p:ext uri="{BB962C8B-B14F-4D97-AF65-F5344CB8AC3E}">
        <p14:creationId xmlns:p14="http://schemas.microsoft.com/office/powerpoint/2010/main" val="1576005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92B88A-8278-D1AD-809D-FE8B7CE50E56}"/>
              </a:ext>
            </a:extLst>
          </p:cNvPr>
          <p:cNvSpPr>
            <a:spLocks noGrp="1"/>
          </p:cNvSpPr>
          <p:nvPr>
            <p:ph type="title"/>
          </p:nvPr>
        </p:nvSpPr>
        <p:spPr/>
        <p:txBody>
          <a:bodyPr/>
          <a:lstStyle/>
          <a:p>
            <a:r>
              <a:rPr lang="it-IT" i="1" dirty="0"/>
              <a:t>EN</a:t>
            </a:r>
            <a:r>
              <a:rPr lang="it-IT" dirty="0"/>
              <a:t>, V, 4, 1132a-b</a:t>
            </a:r>
          </a:p>
        </p:txBody>
      </p:sp>
      <p:sp>
        <p:nvSpPr>
          <p:cNvPr id="3" name="Segnaposto contenuto 2">
            <a:extLst>
              <a:ext uri="{FF2B5EF4-FFF2-40B4-BE49-F238E27FC236}">
                <a16:creationId xmlns:a16="http://schemas.microsoft.com/office/drawing/2014/main" id="{2D718882-F01B-27C6-E613-C7B2C5BBFBA6}"/>
              </a:ext>
            </a:extLst>
          </p:cNvPr>
          <p:cNvSpPr>
            <a:spLocks noGrp="1"/>
          </p:cNvSpPr>
          <p:nvPr>
            <p:ph idx="1"/>
          </p:nvPr>
        </p:nvSpPr>
        <p:spPr/>
        <p:txBody>
          <a:bodyPr>
            <a:normAutofit fontScale="92500" lnSpcReduction="20000"/>
          </a:bodyPr>
          <a:lstStyle/>
          <a:p>
            <a:pPr marL="0" indent="0">
              <a:buNone/>
            </a:pPr>
            <a:r>
              <a:rPr lang="it-IT" b="0" i="0" u="none" strike="noStrike" dirty="0">
                <a:solidFill>
                  <a:srgbClr val="000000"/>
                </a:solidFill>
                <a:effectLst/>
              </a:rPr>
              <a:t>Quindi la giustizia, come pure il giudice, è qualcosa di medio. </a:t>
            </a:r>
            <a:r>
              <a:rPr lang="it-IT" b="1" i="0" u="sng" strike="noStrike" dirty="0">
                <a:solidFill>
                  <a:srgbClr val="000000"/>
                </a:solidFill>
                <a:effectLst/>
              </a:rPr>
              <a:t>Il giudice poi eguaglia e, come se si trattasse di una linea tagliata in parti diseguali, toglie ciò per cui la parte maggiore supera la metà e l’aggiunge alla parte minore</a:t>
            </a:r>
            <a:r>
              <a:rPr lang="it-IT" b="0" i="0" u="none" strike="noStrike" dirty="0">
                <a:solidFill>
                  <a:srgbClr val="000000"/>
                </a:solidFill>
                <a:effectLst/>
              </a:rPr>
              <a:t>. Quando infatti il tutto è bipartito, si dice di avere la propria parte quando si prende una parte eguale. Perciò l’equo è il medio tra il più e il meno secondo la proporzione aritmetica. Per questo in greco esso è chiamato col termine “giusto” [</a:t>
            </a:r>
            <a:r>
              <a:rPr lang="it-IT" b="0" i="1" u="none" strike="noStrike" dirty="0" err="1">
                <a:solidFill>
                  <a:srgbClr val="000000"/>
                </a:solidFill>
                <a:effectLst/>
              </a:rPr>
              <a:t>díkaion</a:t>
            </a:r>
            <a:r>
              <a:rPr lang="it-IT" b="0" i="0" u="none" strike="noStrike" dirty="0">
                <a:solidFill>
                  <a:srgbClr val="000000"/>
                </a:solidFill>
                <a:effectLst/>
              </a:rPr>
              <a:t>], che è simile al termine “bipartito” [</a:t>
            </a:r>
            <a:r>
              <a:rPr lang="it-IT" b="0" i="1" u="none" strike="noStrike" dirty="0" err="1">
                <a:solidFill>
                  <a:srgbClr val="000000"/>
                </a:solidFill>
                <a:effectLst/>
              </a:rPr>
              <a:t>díchaion</a:t>
            </a:r>
            <a:r>
              <a:rPr lang="it-IT" b="0" i="0" u="none" strike="noStrike" dirty="0">
                <a:solidFill>
                  <a:srgbClr val="000000"/>
                </a:solidFill>
                <a:effectLst/>
              </a:rPr>
              <a:t>], proprio perché è diviso in due; e il termine “giudice” [</a:t>
            </a:r>
            <a:r>
              <a:rPr lang="it-IT" b="0" i="1" u="none" strike="noStrike" dirty="0" err="1">
                <a:solidFill>
                  <a:srgbClr val="000000"/>
                </a:solidFill>
                <a:effectLst/>
              </a:rPr>
              <a:t>dikastés</a:t>
            </a:r>
            <a:r>
              <a:rPr lang="it-IT" b="0" i="0" u="none" strike="noStrike" dirty="0">
                <a:solidFill>
                  <a:srgbClr val="000000"/>
                </a:solidFill>
                <a:effectLst/>
              </a:rPr>
              <a:t>] è simile al termine “</a:t>
            </a:r>
            <a:r>
              <a:rPr lang="it-IT" b="0" i="0" u="none" strike="noStrike" dirty="0" err="1">
                <a:solidFill>
                  <a:srgbClr val="000000"/>
                </a:solidFill>
                <a:effectLst/>
              </a:rPr>
              <a:t>bipartitore</a:t>
            </a:r>
            <a:r>
              <a:rPr lang="it-IT" b="0" i="0" u="none" strike="noStrike" dirty="0">
                <a:solidFill>
                  <a:srgbClr val="000000"/>
                </a:solidFill>
                <a:effectLst/>
              </a:rPr>
              <a:t>” [</a:t>
            </a:r>
            <a:r>
              <a:rPr lang="it-IT" b="0" i="1" u="none" strike="noStrike" dirty="0" err="1">
                <a:solidFill>
                  <a:srgbClr val="000000"/>
                </a:solidFill>
                <a:effectLst/>
              </a:rPr>
              <a:t>dichastés</a:t>
            </a:r>
            <a:r>
              <a:rPr lang="it-IT" b="0" i="0" u="none" strike="noStrike" dirty="0">
                <a:solidFill>
                  <a:srgbClr val="000000"/>
                </a:solidFill>
                <a:effectLst/>
              </a:rPr>
              <a:t>]. Se infatti, date due parti eguali, si toglie una certa quantità da una di esse e la si aggiunge all’altra, questa supererà la prima del doppio di tale quantità (se invece si sottraesse questa certa quantità alla prima parte, ma non la si aggiungesse all’altra, questa supererebbe la prima di questa sola quantità). Così essa supera il mezzo di una tale quantità e a sua volta il mezzo supera di una tale quantità la parte diminuita.</a:t>
            </a:r>
            <a:endParaRPr lang="it-IT" dirty="0"/>
          </a:p>
        </p:txBody>
      </p:sp>
    </p:spTree>
    <p:extLst>
      <p:ext uri="{BB962C8B-B14F-4D97-AF65-F5344CB8AC3E}">
        <p14:creationId xmlns:p14="http://schemas.microsoft.com/office/powerpoint/2010/main" val="33738599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EBE5B4-3C3C-912E-8A09-DFDA8F2031CD}"/>
              </a:ext>
            </a:extLst>
          </p:cNvPr>
          <p:cNvSpPr>
            <a:spLocks noGrp="1"/>
          </p:cNvSpPr>
          <p:nvPr>
            <p:ph type="title"/>
          </p:nvPr>
        </p:nvSpPr>
        <p:spPr/>
        <p:txBody>
          <a:bodyPr/>
          <a:lstStyle/>
          <a:p>
            <a:r>
              <a:rPr lang="it-IT" i="1" dirty="0"/>
              <a:t>EN</a:t>
            </a:r>
            <a:r>
              <a:rPr lang="it-IT" dirty="0"/>
              <a:t>, V, 4, 1132b</a:t>
            </a:r>
          </a:p>
        </p:txBody>
      </p:sp>
      <p:sp>
        <p:nvSpPr>
          <p:cNvPr id="3" name="Segnaposto contenuto 2">
            <a:extLst>
              <a:ext uri="{FF2B5EF4-FFF2-40B4-BE49-F238E27FC236}">
                <a16:creationId xmlns:a16="http://schemas.microsoft.com/office/drawing/2014/main" id="{D38187FE-7E09-2003-15C5-B5EC3559FFD3}"/>
              </a:ext>
            </a:extLst>
          </p:cNvPr>
          <p:cNvSpPr>
            <a:spLocks noGrp="1"/>
          </p:cNvSpPr>
          <p:nvPr>
            <p:ph idx="1"/>
          </p:nvPr>
        </p:nvSpPr>
        <p:spPr/>
        <p:txBody>
          <a:bodyPr/>
          <a:lstStyle/>
          <a:p>
            <a:pPr marL="0" indent="0">
              <a:buNone/>
            </a:pPr>
            <a:r>
              <a:rPr lang="it-IT" b="0" i="0" u="none" strike="noStrike" dirty="0">
                <a:solidFill>
                  <a:srgbClr val="000000"/>
                </a:solidFill>
                <a:effectLst/>
              </a:rPr>
              <a:t>Con questo ragionamento dunque potremo scoprire che cosa bisogna sottrarre a chi ha di più e che cosa aggiungere a chi ha di meno: bisogna infatti </a:t>
            </a:r>
            <a:r>
              <a:rPr lang="it-IT" b="0" i="0" u="sng" strike="noStrike" dirty="0">
                <a:solidFill>
                  <a:srgbClr val="000000"/>
                </a:solidFill>
                <a:effectLst/>
              </a:rPr>
              <a:t>aggiungere alla parte minore quel tanto di cui il mezzo è ad essa superiore, e togliere alla parte maggiore quel tanto di cui il mezzo è da essa superato</a:t>
            </a:r>
            <a:r>
              <a:rPr lang="it-IT" b="0" i="0" u="none" strike="noStrike" dirty="0">
                <a:solidFill>
                  <a:srgbClr val="000000"/>
                </a:solidFill>
                <a:effectLst/>
              </a:rPr>
              <a:t>. </a:t>
            </a:r>
            <a:endParaRPr lang="it-IT" dirty="0"/>
          </a:p>
        </p:txBody>
      </p:sp>
    </p:spTree>
    <p:extLst>
      <p:ext uri="{BB962C8B-B14F-4D97-AF65-F5344CB8AC3E}">
        <p14:creationId xmlns:p14="http://schemas.microsoft.com/office/powerpoint/2010/main" val="3188288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70B4C6-B3E4-62E2-6541-22D8706305CF}"/>
              </a:ext>
            </a:extLst>
          </p:cNvPr>
          <p:cNvSpPr>
            <a:spLocks noGrp="1"/>
          </p:cNvSpPr>
          <p:nvPr>
            <p:ph type="title"/>
          </p:nvPr>
        </p:nvSpPr>
        <p:spPr/>
        <p:txBody>
          <a:bodyPr/>
          <a:lstStyle/>
          <a:p>
            <a:r>
              <a:rPr lang="it-IT" dirty="0"/>
              <a:t>Rapporto tra PG e UA</a:t>
            </a:r>
          </a:p>
        </p:txBody>
      </p:sp>
      <p:sp>
        <p:nvSpPr>
          <p:cNvPr id="3" name="Segnaposto contenuto 2">
            <a:extLst>
              <a:ext uri="{FF2B5EF4-FFF2-40B4-BE49-F238E27FC236}">
                <a16:creationId xmlns:a16="http://schemas.microsoft.com/office/drawing/2014/main" id="{B80D8409-3522-98A0-BB70-6B4BE8F2106D}"/>
              </a:ext>
            </a:extLst>
          </p:cNvPr>
          <p:cNvSpPr>
            <a:spLocks noGrp="1"/>
          </p:cNvSpPr>
          <p:nvPr>
            <p:ph idx="1"/>
          </p:nvPr>
        </p:nvSpPr>
        <p:spPr/>
        <p:txBody>
          <a:bodyPr>
            <a:normAutofit fontScale="92500"/>
          </a:bodyPr>
          <a:lstStyle/>
          <a:p>
            <a:pPr marL="0" indent="0">
              <a:buNone/>
            </a:pPr>
            <a:r>
              <a:rPr lang="it-IT" dirty="0"/>
              <a:t>Si può dire che </a:t>
            </a:r>
            <a:r>
              <a:rPr lang="it-IT" u="sng" dirty="0"/>
              <a:t>l'uguaglianza aritmetica sia </a:t>
            </a:r>
            <a:r>
              <a:rPr lang="it-IT" b="1" u="sng" dirty="0"/>
              <a:t>un caso particolare</a:t>
            </a:r>
            <a:r>
              <a:rPr lang="it-IT" u="sng" dirty="0"/>
              <a:t> della proporzione geometrica</a:t>
            </a:r>
            <a:r>
              <a:rPr lang="it-IT" dirty="0"/>
              <a:t>. </a:t>
            </a:r>
          </a:p>
          <a:p>
            <a:pPr marL="0" indent="0">
              <a:buNone/>
            </a:pPr>
            <a:endParaRPr lang="it-IT" dirty="0"/>
          </a:p>
          <a:p>
            <a:pPr marL="0" indent="0">
              <a:buNone/>
            </a:pPr>
            <a:r>
              <a:rPr lang="it-IT" dirty="0"/>
              <a:t>L'uguaglianza aritmetica è un caso di distribuzione geometrica in cui tutti (P</a:t>
            </a:r>
            <a:r>
              <a:rPr lang="it-IT" baseline="-25000" dirty="0"/>
              <a:t>1</a:t>
            </a:r>
            <a:r>
              <a:rPr lang="it-IT" dirty="0"/>
              <a:t>, P</a:t>
            </a:r>
            <a:r>
              <a:rPr lang="it-IT" baseline="-25000" dirty="0"/>
              <a:t>2</a:t>
            </a:r>
            <a:r>
              <a:rPr lang="it-IT" dirty="0"/>
              <a:t>, P</a:t>
            </a:r>
            <a:r>
              <a:rPr lang="it-IT" baseline="-25000" dirty="0"/>
              <a:t>3</a:t>
            </a:r>
            <a:r>
              <a:rPr lang="it-IT" dirty="0"/>
              <a:t>, ...P</a:t>
            </a:r>
            <a:r>
              <a:rPr lang="it-IT" baseline="-25000" dirty="0"/>
              <a:t>N</a:t>
            </a:r>
            <a:r>
              <a:rPr lang="it-IT" dirty="0"/>
              <a:t>) </a:t>
            </a:r>
            <a:r>
              <a:rPr lang="it-IT" b="1" u="sng" dirty="0"/>
              <a:t>posseggono la stessa quantità di E</a:t>
            </a:r>
            <a:r>
              <a:rPr lang="it-IT" dirty="0"/>
              <a:t> (caratteristica rilevante, il "merito"): un caso in cui, dunque, le proporzioni rilevanti sono uguali.</a:t>
            </a:r>
          </a:p>
          <a:p>
            <a:pPr marL="0" indent="0">
              <a:buNone/>
            </a:pPr>
            <a:endParaRPr lang="it-IT" dirty="0"/>
          </a:p>
          <a:p>
            <a:pPr marL="0" indent="0">
              <a:buNone/>
            </a:pPr>
            <a:r>
              <a:rPr lang="it-IT" dirty="0"/>
              <a:t>Come si nota, lo schema concettuale di Aristotele resta vuoto fintanto che non sia "riempito" dalla descrizione di che cosa significhi che due persone sono uguali (in che cosa consista E).</a:t>
            </a:r>
          </a:p>
        </p:txBody>
      </p:sp>
    </p:spTree>
    <p:extLst>
      <p:ext uri="{BB962C8B-B14F-4D97-AF65-F5344CB8AC3E}">
        <p14:creationId xmlns:p14="http://schemas.microsoft.com/office/powerpoint/2010/main" val="3483493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53CC44B-ABD8-F9EB-3F2E-C0EE3E15635F}"/>
              </a:ext>
            </a:extLst>
          </p:cNvPr>
          <p:cNvSpPr>
            <a:spLocks noGrp="1"/>
          </p:cNvSpPr>
          <p:nvPr>
            <p:ph type="title"/>
          </p:nvPr>
        </p:nvSpPr>
        <p:spPr/>
        <p:txBody>
          <a:bodyPr/>
          <a:lstStyle/>
          <a:p>
            <a:r>
              <a:rPr lang="it-IT" dirty="0"/>
              <a:t>Uguaglianza morale</a:t>
            </a:r>
          </a:p>
        </p:txBody>
      </p:sp>
      <p:sp>
        <p:nvSpPr>
          <p:cNvPr id="3" name="Segnaposto contenuto 2">
            <a:extLst>
              <a:ext uri="{FF2B5EF4-FFF2-40B4-BE49-F238E27FC236}">
                <a16:creationId xmlns:a16="http://schemas.microsoft.com/office/drawing/2014/main" id="{E7EA69B1-B544-C130-A1F6-1ADE14357C24}"/>
              </a:ext>
            </a:extLst>
          </p:cNvPr>
          <p:cNvSpPr>
            <a:spLocks noGrp="1"/>
          </p:cNvSpPr>
          <p:nvPr>
            <p:ph idx="1"/>
          </p:nvPr>
        </p:nvSpPr>
        <p:spPr/>
        <p:txBody>
          <a:bodyPr/>
          <a:lstStyle/>
          <a:p>
            <a:pPr marL="0" indent="0">
              <a:buNone/>
            </a:pPr>
            <a:r>
              <a:rPr lang="it-IT" dirty="0"/>
              <a:t>Soprattutto a partire dal XVIII secolo (ma anticipazioni: Stoici, Antico Testamento, ecc.), l'idea secondo cui è giusto trattare persone uguali in modo uguale ed è giusto trattare persone uguali in modo diseguale è stata declinata secondo il principio in virtù del quale </a:t>
            </a:r>
            <a:r>
              <a:rPr lang="it-IT" b="1" u="sng" dirty="0"/>
              <a:t>tutti</a:t>
            </a:r>
            <a:r>
              <a:rPr lang="it-IT" u="sng" dirty="0"/>
              <a:t> gli uomini condividono una stessa, minima, quantità di E</a:t>
            </a:r>
            <a:r>
              <a:rPr lang="it-IT" dirty="0"/>
              <a:t>. </a:t>
            </a:r>
          </a:p>
          <a:p>
            <a:pPr marL="0" indent="0">
              <a:buNone/>
            </a:pPr>
            <a:endParaRPr lang="it-IT" dirty="0"/>
          </a:p>
          <a:p>
            <a:pPr marL="0" indent="0">
              <a:buNone/>
            </a:pPr>
            <a:r>
              <a:rPr lang="it-IT" dirty="0"/>
              <a:t>Secondo cui, cioè, </a:t>
            </a:r>
            <a:r>
              <a:rPr lang="it-IT" b="1" u="sng" dirty="0"/>
              <a:t>tutti</a:t>
            </a:r>
            <a:r>
              <a:rPr lang="it-IT" u="sng" dirty="0"/>
              <a:t> gli uomini condividono lo stesso E-nucleo di valori fondamentali</a:t>
            </a:r>
            <a:r>
              <a:rPr lang="it-IT" dirty="0"/>
              <a:t>, sintetizzati, ad esempio, nell'idea di "dignità umana". Tale nucleo contribuisce a formare il cd. </a:t>
            </a:r>
            <a:r>
              <a:rPr lang="it-IT" b="1" u="sng" dirty="0"/>
              <a:t>"plateau" egualitario</a:t>
            </a:r>
            <a:r>
              <a:rPr lang="it-IT" dirty="0"/>
              <a:t>.</a:t>
            </a:r>
          </a:p>
        </p:txBody>
      </p:sp>
    </p:spTree>
    <p:extLst>
      <p:ext uri="{BB962C8B-B14F-4D97-AF65-F5344CB8AC3E}">
        <p14:creationId xmlns:p14="http://schemas.microsoft.com/office/powerpoint/2010/main" val="38603950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B95FB9-12D0-CB2F-5722-C249DA2AB3D6}"/>
              </a:ext>
            </a:extLst>
          </p:cNvPr>
          <p:cNvSpPr>
            <a:spLocks noGrp="1"/>
          </p:cNvSpPr>
          <p:nvPr>
            <p:ph type="title"/>
          </p:nvPr>
        </p:nvSpPr>
        <p:spPr/>
        <p:txBody>
          <a:bodyPr/>
          <a:lstStyle/>
          <a:p>
            <a:r>
              <a:rPr lang="it-IT" dirty="0"/>
              <a:t>Gustav </a:t>
            </a:r>
            <a:r>
              <a:rPr lang="it-IT" dirty="0" err="1"/>
              <a:t>Radbruch</a:t>
            </a:r>
            <a:r>
              <a:rPr lang="it-IT" dirty="0"/>
              <a:t> (1878-1949)</a:t>
            </a:r>
          </a:p>
        </p:txBody>
      </p:sp>
      <p:pic>
        <p:nvPicPr>
          <p:cNvPr id="1026" name="Picture 2" descr="LeMO Gustav Radbruch">
            <a:extLst>
              <a:ext uri="{FF2B5EF4-FFF2-40B4-BE49-F238E27FC236}">
                <a16:creationId xmlns:a16="http://schemas.microsoft.com/office/drawing/2014/main" id="{4CE35A5D-C037-D4A6-9D69-1998F30009E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744570" y="1909257"/>
            <a:ext cx="2702860" cy="39235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8829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iografia di Aristotele">
            <a:extLst>
              <a:ext uri="{FF2B5EF4-FFF2-40B4-BE49-F238E27FC236}">
                <a16:creationId xmlns:a16="http://schemas.microsoft.com/office/drawing/2014/main" id="{883FE2CB-E80F-F4A4-F586-99738FE53E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3835" y="1171153"/>
            <a:ext cx="3744330" cy="4515694"/>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a:extLst>
              <a:ext uri="{FF2B5EF4-FFF2-40B4-BE49-F238E27FC236}">
                <a16:creationId xmlns:a16="http://schemas.microsoft.com/office/drawing/2014/main" id="{CB90207E-254B-1705-8D03-F28AAE58E835}"/>
              </a:ext>
            </a:extLst>
          </p:cNvPr>
          <p:cNvSpPr txBox="1"/>
          <p:nvPr/>
        </p:nvSpPr>
        <p:spPr>
          <a:xfrm>
            <a:off x="5397828" y="5822065"/>
            <a:ext cx="1396344" cy="461665"/>
          </a:xfrm>
          <a:prstGeom prst="rect">
            <a:avLst/>
          </a:prstGeom>
          <a:noFill/>
        </p:spPr>
        <p:txBody>
          <a:bodyPr wrap="none" rtlCol="0">
            <a:spAutoFit/>
          </a:bodyPr>
          <a:lstStyle/>
          <a:p>
            <a:r>
              <a:rPr lang="it-IT" sz="2400" dirty="0"/>
              <a:t>Aristotele</a:t>
            </a:r>
          </a:p>
        </p:txBody>
      </p:sp>
    </p:spTree>
    <p:extLst>
      <p:ext uri="{BB962C8B-B14F-4D97-AF65-F5344CB8AC3E}">
        <p14:creationId xmlns:p14="http://schemas.microsoft.com/office/powerpoint/2010/main" val="2037919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7ABAE9-82EB-14D9-6EF9-098B04BE7776}"/>
              </a:ext>
            </a:extLst>
          </p:cNvPr>
          <p:cNvSpPr>
            <a:spLocks noGrp="1"/>
          </p:cNvSpPr>
          <p:nvPr>
            <p:ph type="title"/>
          </p:nvPr>
        </p:nvSpPr>
        <p:spPr/>
        <p:txBody>
          <a:bodyPr/>
          <a:lstStyle/>
          <a:p>
            <a:r>
              <a:rPr lang="it-IT" dirty="0"/>
              <a:t>Alle origini della filosofia della giustizia</a:t>
            </a:r>
          </a:p>
        </p:txBody>
      </p:sp>
      <p:sp>
        <p:nvSpPr>
          <p:cNvPr id="3" name="Segnaposto contenuto 2">
            <a:extLst>
              <a:ext uri="{FF2B5EF4-FFF2-40B4-BE49-F238E27FC236}">
                <a16:creationId xmlns:a16="http://schemas.microsoft.com/office/drawing/2014/main" id="{84C9E042-DBD8-27F7-1A0A-E4004DE7DC66}"/>
              </a:ext>
            </a:extLst>
          </p:cNvPr>
          <p:cNvSpPr>
            <a:spLocks noGrp="1"/>
          </p:cNvSpPr>
          <p:nvPr>
            <p:ph idx="1"/>
          </p:nvPr>
        </p:nvSpPr>
        <p:spPr/>
        <p:txBody>
          <a:bodyPr/>
          <a:lstStyle/>
          <a:p>
            <a:pPr marL="0" indent="0">
              <a:buNone/>
            </a:pPr>
            <a:r>
              <a:rPr lang="it-IT" dirty="0"/>
              <a:t>Due concezioni della giustizia, in particolare nell'</a:t>
            </a:r>
            <a:r>
              <a:rPr lang="it-IT" i="1" dirty="0"/>
              <a:t>Etica Nicomachea</a:t>
            </a:r>
            <a:r>
              <a:rPr lang="it-IT" dirty="0"/>
              <a:t>: </a:t>
            </a:r>
          </a:p>
          <a:p>
            <a:pPr marL="0" indent="0">
              <a:buNone/>
            </a:pPr>
            <a:endParaRPr lang="it-IT" sz="2800" dirty="0">
              <a:cs typeface="Times New Roman"/>
            </a:endParaRPr>
          </a:p>
          <a:p>
            <a:pPr marL="514350" indent="-514350">
              <a:buAutoNum type="arabicParenR"/>
            </a:pPr>
            <a:r>
              <a:rPr lang="it-IT" dirty="0">
                <a:cs typeface="Times New Roman"/>
              </a:rPr>
              <a:t>l</a:t>
            </a:r>
            <a:r>
              <a:rPr lang="it-IT" sz="2800" dirty="0">
                <a:cs typeface="Times New Roman"/>
              </a:rPr>
              <a:t>a giustizia (</a:t>
            </a:r>
            <a:r>
              <a:rPr lang="it-IT" sz="2800" i="1" dirty="0" err="1">
                <a:cs typeface="Times New Roman"/>
              </a:rPr>
              <a:t>dikaiosune</a:t>
            </a:r>
            <a:r>
              <a:rPr lang="it-IT" sz="2800" dirty="0">
                <a:cs typeface="Times New Roman"/>
              </a:rPr>
              <a:t>) come </a:t>
            </a:r>
            <a:r>
              <a:rPr lang="it-IT" sz="2800" u="sng" dirty="0">
                <a:cs typeface="Times New Roman"/>
              </a:rPr>
              <a:t>disposizione a compiere azioni giuste</a:t>
            </a:r>
            <a:r>
              <a:rPr lang="it-IT" sz="2800" dirty="0">
                <a:cs typeface="Times New Roman"/>
              </a:rPr>
              <a:t> (</a:t>
            </a:r>
            <a:r>
              <a:rPr lang="it-IT" sz="2800" i="1" dirty="0" err="1">
                <a:cs typeface="Times New Roman"/>
              </a:rPr>
              <a:t>dikaia</a:t>
            </a:r>
            <a:r>
              <a:rPr lang="it-IT" sz="2800" dirty="0">
                <a:cs typeface="Times New Roman"/>
              </a:rPr>
              <a:t>).</a:t>
            </a:r>
          </a:p>
          <a:p>
            <a:pPr marL="514350" indent="-514350">
              <a:buAutoNum type="arabicParenR"/>
            </a:pPr>
            <a:endParaRPr lang="it-IT" dirty="0">
              <a:cs typeface="Times New Roman"/>
            </a:endParaRPr>
          </a:p>
          <a:p>
            <a:pPr marL="514350" indent="-514350">
              <a:buAutoNum type="arabicParenR"/>
            </a:pPr>
            <a:r>
              <a:rPr lang="it-IT" dirty="0">
                <a:cs typeface="Times New Roman"/>
              </a:rPr>
              <a:t>l</a:t>
            </a:r>
            <a:r>
              <a:rPr lang="it-IT" sz="2800" dirty="0">
                <a:cs typeface="Times New Roman"/>
              </a:rPr>
              <a:t>a giustizia come </a:t>
            </a:r>
            <a:r>
              <a:rPr lang="it-IT" sz="2800" i="1" u="sng" dirty="0" err="1">
                <a:cs typeface="Times New Roman"/>
              </a:rPr>
              <a:t>medietas</a:t>
            </a:r>
            <a:r>
              <a:rPr lang="it-IT" sz="2800" dirty="0">
                <a:cs typeface="Times New Roman"/>
              </a:rPr>
              <a:t>. </a:t>
            </a:r>
          </a:p>
          <a:p>
            <a:pPr marL="0" indent="0">
              <a:buNone/>
            </a:pPr>
            <a:endParaRPr lang="it-IT" dirty="0"/>
          </a:p>
        </p:txBody>
      </p:sp>
    </p:spTree>
    <p:extLst>
      <p:ext uri="{BB962C8B-B14F-4D97-AF65-F5344CB8AC3E}">
        <p14:creationId xmlns:p14="http://schemas.microsoft.com/office/powerpoint/2010/main" val="1502981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63BE2B-9CB3-3423-3B15-E008D5E9CA31}"/>
              </a:ext>
            </a:extLst>
          </p:cNvPr>
          <p:cNvSpPr>
            <a:spLocks noGrp="1"/>
          </p:cNvSpPr>
          <p:nvPr>
            <p:ph type="title"/>
          </p:nvPr>
        </p:nvSpPr>
        <p:spPr/>
        <p:txBody>
          <a:bodyPr/>
          <a:lstStyle/>
          <a:p>
            <a:r>
              <a:rPr lang="it-IT" i="1" dirty="0"/>
              <a:t>EN</a:t>
            </a:r>
            <a:r>
              <a:rPr lang="it-IT" dirty="0"/>
              <a:t>, V, 1, 1129a</a:t>
            </a:r>
          </a:p>
        </p:txBody>
      </p:sp>
      <p:sp>
        <p:nvSpPr>
          <p:cNvPr id="3" name="Segnaposto contenuto 2">
            <a:extLst>
              <a:ext uri="{FF2B5EF4-FFF2-40B4-BE49-F238E27FC236}">
                <a16:creationId xmlns:a16="http://schemas.microsoft.com/office/drawing/2014/main" id="{FA376D7C-4D38-7A86-D87C-9204808F585B}"/>
              </a:ext>
            </a:extLst>
          </p:cNvPr>
          <p:cNvSpPr>
            <a:spLocks noGrp="1"/>
          </p:cNvSpPr>
          <p:nvPr>
            <p:ph idx="1"/>
          </p:nvPr>
        </p:nvSpPr>
        <p:spPr/>
        <p:txBody>
          <a:bodyPr/>
          <a:lstStyle/>
          <a:p>
            <a:pPr marL="0" indent="0" algn="just">
              <a:buNone/>
            </a:pPr>
            <a:r>
              <a:rPr lang="it-IT" sz="2800" dirty="0">
                <a:ea typeface="Times New Roman" charset="0"/>
                <a:cs typeface="Times New Roman" charset="0"/>
              </a:rPr>
              <a:t>Vediamo che tutti intendono chiamare ‘giustizia’ (</a:t>
            </a:r>
            <a:r>
              <a:rPr lang="it-IT" sz="2800" i="1" dirty="0" err="1">
                <a:ea typeface="Times New Roman" charset="0"/>
                <a:cs typeface="Times New Roman" charset="0"/>
              </a:rPr>
              <a:t>dikaiosune</a:t>
            </a:r>
            <a:r>
              <a:rPr lang="it-IT" sz="2800" dirty="0">
                <a:ea typeface="Times New Roman" charset="0"/>
                <a:cs typeface="Times New Roman" charset="0"/>
              </a:rPr>
              <a:t>) quello stato abituale, </a:t>
            </a:r>
            <a:r>
              <a:rPr lang="it-IT" sz="2800" b="1" u="sng" dirty="0">
                <a:ea typeface="Times New Roman" charset="0"/>
                <a:cs typeface="Times New Roman" charset="0"/>
              </a:rPr>
              <a:t>quella disposizione</a:t>
            </a:r>
            <a:r>
              <a:rPr lang="it-IT" sz="2800" b="1" dirty="0">
                <a:ea typeface="Times New Roman" charset="0"/>
                <a:cs typeface="Times New Roman" charset="0"/>
              </a:rPr>
              <a:t> </a:t>
            </a:r>
            <a:r>
              <a:rPr lang="it-IT" sz="2800" dirty="0">
                <a:ea typeface="Times New Roman" charset="0"/>
                <a:cs typeface="Times New Roman" charset="0"/>
              </a:rPr>
              <a:t>(</a:t>
            </a:r>
            <a:r>
              <a:rPr lang="it-IT" sz="2800" i="1" dirty="0" err="1">
                <a:ea typeface="Times New Roman" charset="0"/>
                <a:cs typeface="Times New Roman" charset="0"/>
              </a:rPr>
              <a:t>hexis</a:t>
            </a:r>
            <a:r>
              <a:rPr lang="it-IT" sz="2800" i="1" dirty="0">
                <a:ea typeface="Times New Roman" charset="0"/>
                <a:cs typeface="Times New Roman" charset="0"/>
              </a:rPr>
              <a:t>)</a:t>
            </a:r>
            <a:r>
              <a:rPr lang="it-IT" sz="2800" dirty="0">
                <a:ea typeface="Times New Roman" charset="0"/>
                <a:cs typeface="Times New Roman" charset="0"/>
              </a:rPr>
              <a:t> </a:t>
            </a:r>
            <a:r>
              <a:rPr lang="it-IT" sz="2800" b="1" u="sng" dirty="0">
                <a:ea typeface="Times New Roman" charset="0"/>
                <a:cs typeface="Times New Roman" charset="0"/>
              </a:rPr>
              <a:t>per cui gli uomini sono portati  compiere </a:t>
            </a:r>
            <a:r>
              <a:rPr lang="it-IT" sz="2800" b="1" i="1" u="sng" dirty="0" err="1">
                <a:ea typeface="Times New Roman" charset="0"/>
                <a:cs typeface="Times New Roman" charset="0"/>
              </a:rPr>
              <a:t>ta</a:t>
            </a:r>
            <a:r>
              <a:rPr lang="it-IT" sz="2800" b="1" i="1" u="sng" dirty="0">
                <a:ea typeface="Times New Roman" charset="0"/>
                <a:cs typeface="Times New Roman" charset="0"/>
              </a:rPr>
              <a:t> </a:t>
            </a:r>
            <a:r>
              <a:rPr lang="it-IT" sz="2800" b="1" i="1" u="sng" dirty="0" err="1">
                <a:ea typeface="Times New Roman" charset="0"/>
                <a:cs typeface="Times New Roman" charset="0"/>
              </a:rPr>
              <a:t>dikaia</a:t>
            </a:r>
            <a:r>
              <a:rPr lang="it-IT" sz="2800" i="1" dirty="0">
                <a:ea typeface="Times New Roman" charset="0"/>
                <a:cs typeface="Times New Roman" charset="0"/>
              </a:rPr>
              <a:t> </a:t>
            </a:r>
            <a:r>
              <a:rPr lang="it-IT" sz="2800" dirty="0">
                <a:ea typeface="Times New Roman" charset="0"/>
                <a:cs typeface="Times New Roman" charset="0"/>
              </a:rPr>
              <a:t>(le cose giuste); lo stesso vale per l’ingiustizia (</a:t>
            </a:r>
            <a:r>
              <a:rPr lang="it-IT" sz="2800" i="1" dirty="0" err="1">
                <a:ea typeface="Times New Roman" charset="0"/>
                <a:cs typeface="Times New Roman" charset="0"/>
              </a:rPr>
              <a:t>adikia</a:t>
            </a:r>
            <a:r>
              <a:rPr lang="it-IT" sz="2800" dirty="0">
                <a:ea typeface="Times New Roman" charset="0"/>
                <a:cs typeface="Times New Roman" charset="0"/>
              </a:rPr>
              <a:t>), quella disposizione per la quale gli uomini agiscono ingiustamente  e desiderano le cose ingiuste (</a:t>
            </a:r>
            <a:r>
              <a:rPr lang="it-IT" sz="2800" i="1" dirty="0" err="1">
                <a:ea typeface="Times New Roman" charset="0"/>
                <a:cs typeface="Times New Roman" charset="0"/>
              </a:rPr>
              <a:t>ta</a:t>
            </a:r>
            <a:r>
              <a:rPr lang="it-IT" sz="2800" i="1" dirty="0">
                <a:ea typeface="Times New Roman" charset="0"/>
                <a:cs typeface="Times New Roman" charset="0"/>
              </a:rPr>
              <a:t> </a:t>
            </a:r>
            <a:r>
              <a:rPr lang="it-IT" sz="2800" i="1" dirty="0" err="1">
                <a:ea typeface="Times New Roman" charset="0"/>
                <a:cs typeface="Times New Roman" charset="0"/>
              </a:rPr>
              <a:t>adika</a:t>
            </a:r>
            <a:r>
              <a:rPr lang="it-IT" sz="2800" dirty="0">
                <a:ea typeface="Times New Roman" charset="0"/>
                <a:cs typeface="Times New Roman" charset="0"/>
              </a:rPr>
              <a:t>).</a:t>
            </a:r>
          </a:p>
          <a:p>
            <a:pPr marL="0" indent="0">
              <a:buNone/>
            </a:pPr>
            <a:endParaRPr lang="it-IT" sz="2800" dirty="0">
              <a:ea typeface="Times New Roman" charset="0"/>
              <a:cs typeface="Times New Roman" charset="0"/>
            </a:endParaRPr>
          </a:p>
          <a:p>
            <a:pPr marL="0" indent="0">
              <a:buNone/>
            </a:pPr>
            <a:endParaRPr lang="it-IT" dirty="0"/>
          </a:p>
        </p:txBody>
      </p:sp>
    </p:spTree>
    <p:extLst>
      <p:ext uri="{BB962C8B-B14F-4D97-AF65-F5344CB8AC3E}">
        <p14:creationId xmlns:p14="http://schemas.microsoft.com/office/powerpoint/2010/main" val="2469579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C41515-FFF3-5EB1-599F-69D6B838AA06}"/>
              </a:ext>
            </a:extLst>
          </p:cNvPr>
          <p:cNvSpPr>
            <a:spLocks noGrp="1"/>
          </p:cNvSpPr>
          <p:nvPr>
            <p:ph type="title"/>
          </p:nvPr>
        </p:nvSpPr>
        <p:spPr/>
        <p:txBody>
          <a:bodyPr/>
          <a:lstStyle/>
          <a:p>
            <a:r>
              <a:rPr lang="it-IT" i="1" dirty="0"/>
              <a:t>EN</a:t>
            </a:r>
            <a:r>
              <a:rPr lang="it-IT" dirty="0"/>
              <a:t>, V, 2, 1129a 26-27</a:t>
            </a:r>
          </a:p>
        </p:txBody>
      </p:sp>
      <p:sp>
        <p:nvSpPr>
          <p:cNvPr id="3" name="Segnaposto contenuto 2">
            <a:extLst>
              <a:ext uri="{FF2B5EF4-FFF2-40B4-BE49-F238E27FC236}">
                <a16:creationId xmlns:a16="http://schemas.microsoft.com/office/drawing/2014/main" id="{9D0B892B-C5F1-D7F8-B3A0-1A3991FF7DCF}"/>
              </a:ext>
            </a:extLst>
          </p:cNvPr>
          <p:cNvSpPr>
            <a:spLocks noGrp="1"/>
          </p:cNvSpPr>
          <p:nvPr>
            <p:ph idx="1"/>
          </p:nvPr>
        </p:nvSpPr>
        <p:spPr/>
        <p:txBody>
          <a:bodyPr/>
          <a:lstStyle/>
          <a:p>
            <a:pPr marL="0" indent="0" algn="just">
              <a:buNone/>
            </a:pPr>
            <a:r>
              <a:rPr lang="it-IT" sz="2800" dirty="0">
                <a:ea typeface="Times New Roman" charset="0"/>
                <a:cs typeface="Times New Roman" charset="0"/>
              </a:rPr>
              <a:t>A quanto pare ‘giustizia’ e ‘ingiustizia’ si dicono in molti modi, ma la loro omonimia sfugge per la vicinanza dei significati […]. Si deve quindi comprendere in quanti modi si dice l’‘uomo ingiusto’. Ora,  è opinione corrente che </a:t>
            </a:r>
            <a:r>
              <a:rPr lang="it-IT" sz="2800" b="1" u="sng" dirty="0">
                <a:solidFill>
                  <a:srgbClr val="00B050"/>
                </a:solidFill>
                <a:ea typeface="Times New Roman" charset="0"/>
                <a:cs typeface="Times New Roman" charset="0"/>
              </a:rPr>
              <a:t>chi viola la legge</a:t>
            </a:r>
            <a:r>
              <a:rPr lang="it-IT" sz="2800" b="1" dirty="0">
                <a:ea typeface="Times New Roman" charset="0"/>
                <a:cs typeface="Times New Roman" charset="0"/>
              </a:rPr>
              <a:t> </a:t>
            </a:r>
            <a:r>
              <a:rPr lang="it-IT" sz="2800" dirty="0">
                <a:ea typeface="Times New Roman" charset="0"/>
                <a:cs typeface="Times New Roman" charset="0"/>
              </a:rPr>
              <a:t>sia </a:t>
            </a:r>
            <a:r>
              <a:rPr lang="it-IT" sz="2800" b="1" dirty="0">
                <a:ea typeface="Times New Roman" charset="0"/>
                <a:cs typeface="Times New Roman" charset="0"/>
              </a:rPr>
              <a:t>ingiusto</a:t>
            </a:r>
            <a:r>
              <a:rPr lang="it-IT" sz="2800" dirty="0">
                <a:ea typeface="Times New Roman" charset="0"/>
                <a:cs typeface="Times New Roman" charset="0"/>
              </a:rPr>
              <a:t> e</a:t>
            </a:r>
            <a:r>
              <a:rPr lang="it-IT" sz="2800" b="1" dirty="0">
                <a:ea typeface="Times New Roman" charset="0"/>
                <a:cs typeface="Times New Roman" charset="0"/>
              </a:rPr>
              <a:t> </a:t>
            </a:r>
            <a:r>
              <a:rPr lang="it-IT" sz="2800" dirty="0">
                <a:ea typeface="Times New Roman" charset="0"/>
                <a:cs typeface="Times New Roman" charset="0"/>
              </a:rPr>
              <a:t>lo sia anche</a:t>
            </a:r>
            <a:r>
              <a:rPr lang="it-IT" sz="2800" b="1" dirty="0">
                <a:solidFill>
                  <a:srgbClr val="00B050"/>
                </a:solidFill>
                <a:ea typeface="Times New Roman" charset="0"/>
                <a:cs typeface="Times New Roman" charset="0"/>
              </a:rPr>
              <a:t> </a:t>
            </a:r>
            <a:r>
              <a:rPr lang="it-IT" sz="2800" b="1" u="sng" dirty="0">
                <a:solidFill>
                  <a:srgbClr val="FF0000"/>
                </a:solidFill>
                <a:ea typeface="Times New Roman" charset="0"/>
                <a:cs typeface="Times New Roman" charset="0"/>
              </a:rPr>
              <a:t>chi è avido e desidera avere di più</a:t>
            </a:r>
            <a:r>
              <a:rPr lang="it-IT" sz="2800" dirty="0">
                <a:ea typeface="Times New Roman" charset="0"/>
                <a:cs typeface="Times New Roman" charset="0"/>
              </a:rPr>
              <a:t>; di conseguenza è chiaro che sarà </a:t>
            </a:r>
            <a:r>
              <a:rPr lang="it-IT" sz="2800" b="1" dirty="0">
                <a:ea typeface="Times New Roman" charset="0"/>
                <a:cs typeface="Times New Roman" charset="0"/>
              </a:rPr>
              <a:t>giusto </a:t>
            </a:r>
            <a:r>
              <a:rPr lang="it-IT" sz="2800" b="1" u="sng" dirty="0">
                <a:solidFill>
                  <a:srgbClr val="00B050"/>
                </a:solidFill>
                <a:ea typeface="Times New Roman" charset="0"/>
                <a:cs typeface="Times New Roman" charset="0"/>
              </a:rPr>
              <a:t>chi osserva la legge</a:t>
            </a:r>
            <a:r>
              <a:rPr lang="it-IT" sz="2800" b="1" dirty="0">
                <a:ea typeface="Times New Roman" charset="0"/>
                <a:cs typeface="Times New Roman" charset="0"/>
              </a:rPr>
              <a:t> </a:t>
            </a:r>
            <a:r>
              <a:rPr lang="it-IT" sz="2800" dirty="0">
                <a:ea typeface="Times New Roman" charset="0"/>
                <a:cs typeface="Times New Roman" charset="0"/>
              </a:rPr>
              <a:t>e</a:t>
            </a:r>
            <a:r>
              <a:rPr lang="it-IT" sz="2800" b="1" dirty="0">
                <a:ea typeface="Times New Roman" charset="0"/>
                <a:cs typeface="Times New Roman" charset="0"/>
              </a:rPr>
              <a:t> </a:t>
            </a:r>
            <a:r>
              <a:rPr lang="it-IT" sz="2800" b="1" u="sng" dirty="0">
                <a:solidFill>
                  <a:srgbClr val="FF0000"/>
                </a:solidFill>
                <a:ea typeface="Times New Roman" charset="0"/>
                <a:cs typeface="Times New Roman" charset="0"/>
              </a:rPr>
              <a:t>chi rispetta l’uguaglianza</a:t>
            </a:r>
            <a:r>
              <a:rPr lang="it-IT" sz="2800" dirty="0">
                <a:ea typeface="Times New Roman" charset="0"/>
                <a:cs typeface="Times New Roman" charset="0"/>
              </a:rPr>
              <a:t>. </a:t>
            </a:r>
          </a:p>
          <a:p>
            <a:pPr marL="0" indent="0" algn="just">
              <a:buNone/>
            </a:pPr>
            <a:endParaRPr lang="it-IT" sz="2800" dirty="0">
              <a:ea typeface="Times New Roman" charset="0"/>
              <a:cs typeface="Times New Roman" charset="0"/>
            </a:endParaRPr>
          </a:p>
        </p:txBody>
      </p:sp>
    </p:spTree>
    <p:extLst>
      <p:ext uri="{BB962C8B-B14F-4D97-AF65-F5344CB8AC3E}">
        <p14:creationId xmlns:p14="http://schemas.microsoft.com/office/powerpoint/2010/main" val="3912671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0B4375-E961-5DB2-2503-7C2B4E58869F}"/>
              </a:ext>
            </a:extLst>
          </p:cNvPr>
          <p:cNvSpPr>
            <a:spLocks noGrp="1"/>
          </p:cNvSpPr>
          <p:nvPr>
            <p:ph type="title"/>
          </p:nvPr>
        </p:nvSpPr>
        <p:spPr/>
        <p:txBody>
          <a:bodyPr/>
          <a:lstStyle/>
          <a:p>
            <a:r>
              <a:rPr lang="it-IT" dirty="0"/>
              <a:t>Due specie di "giustizia"</a:t>
            </a:r>
          </a:p>
        </p:txBody>
      </p:sp>
      <p:sp>
        <p:nvSpPr>
          <p:cNvPr id="3" name="Segnaposto contenuto 2">
            <a:extLst>
              <a:ext uri="{FF2B5EF4-FFF2-40B4-BE49-F238E27FC236}">
                <a16:creationId xmlns:a16="http://schemas.microsoft.com/office/drawing/2014/main" id="{36492002-427C-1468-BD3E-93E39BA9C9FC}"/>
              </a:ext>
            </a:extLst>
          </p:cNvPr>
          <p:cNvSpPr>
            <a:spLocks noGrp="1"/>
          </p:cNvSpPr>
          <p:nvPr>
            <p:ph idx="1"/>
          </p:nvPr>
        </p:nvSpPr>
        <p:spPr/>
        <p:txBody>
          <a:bodyPr>
            <a:normAutofit/>
          </a:bodyPr>
          <a:lstStyle/>
          <a:p>
            <a:pPr marL="514350" indent="-514350">
              <a:buAutoNum type="arabicParenR"/>
            </a:pPr>
            <a:r>
              <a:rPr lang="it-IT" sz="3500" dirty="0"/>
              <a:t>Giustizia come </a:t>
            </a:r>
            <a:r>
              <a:rPr lang="it-IT" sz="3500" b="1" u="sng" dirty="0">
                <a:solidFill>
                  <a:schemeClr val="accent6"/>
                </a:solidFill>
              </a:rPr>
              <a:t>rispetto della legge</a:t>
            </a:r>
            <a:r>
              <a:rPr lang="it-IT" sz="3500" dirty="0"/>
              <a:t>; to </a:t>
            </a:r>
            <a:r>
              <a:rPr lang="it-IT" sz="3500" dirty="0" err="1"/>
              <a:t>dikaion</a:t>
            </a:r>
            <a:r>
              <a:rPr lang="it-IT" sz="3500" dirty="0"/>
              <a:t> = </a:t>
            </a:r>
            <a:r>
              <a:rPr lang="it-IT" sz="3500" b="1" u="sng" dirty="0">
                <a:solidFill>
                  <a:schemeClr val="accent6"/>
                </a:solidFill>
              </a:rPr>
              <a:t>to </a:t>
            </a:r>
            <a:r>
              <a:rPr lang="it-IT" sz="3500" b="1" u="sng" dirty="0" err="1">
                <a:solidFill>
                  <a:schemeClr val="accent6"/>
                </a:solidFill>
              </a:rPr>
              <a:t>nomimon</a:t>
            </a:r>
            <a:r>
              <a:rPr lang="it-IT" sz="3500" dirty="0"/>
              <a:t>.</a:t>
            </a:r>
          </a:p>
          <a:p>
            <a:pPr marL="514350" indent="-514350">
              <a:buAutoNum type="arabicParenR"/>
            </a:pPr>
            <a:endParaRPr lang="it-IT" sz="3500" dirty="0"/>
          </a:p>
          <a:p>
            <a:pPr marL="514350" indent="-514350">
              <a:buAutoNum type="arabicParenR"/>
            </a:pPr>
            <a:r>
              <a:rPr lang="it-IT" sz="3500" dirty="0"/>
              <a:t>Giustizia come </a:t>
            </a:r>
            <a:r>
              <a:rPr lang="it-IT" sz="3500" b="1" u="sng" dirty="0">
                <a:solidFill>
                  <a:srgbClr val="FF0000"/>
                </a:solidFill>
              </a:rPr>
              <a:t>uguaglianza</a:t>
            </a:r>
            <a:r>
              <a:rPr lang="it-IT" sz="3500" dirty="0"/>
              <a:t>; to </a:t>
            </a:r>
            <a:r>
              <a:rPr lang="it-IT" sz="3500" dirty="0" err="1"/>
              <a:t>dikaion</a:t>
            </a:r>
            <a:r>
              <a:rPr lang="it-IT" sz="3500" dirty="0"/>
              <a:t> = </a:t>
            </a:r>
            <a:r>
              <a:rPr lang="it-IT" sz="3500" b="1" u="sng" dirty="0">
                <a:solidFill>
                  <a:srgbClr val="FF0000"/>
                </a:solidFill>
              </a:rPr>
              <a:t>to </a:t>
            </a:r>
            <a:r>
              <a:rPr lang="it-IT" sz="3500" b="1" u="sng" dirty="0" err="1">
                <a:solidFill>
                  <a:srgbClr val="FF0000"/>
                </a:solidFill>
              </a:rPr>
              <a:t>ison</a:t>
            </a:r>
            <a:r>
              <a:rPr lang="it-IT" sz="3500" dirty="0"/>
              <a:t>.</a:t>
            </a:r>
          </a:p>
          <a:p>
            <a:pPr marL="514350" indent="-514350">
              <a:buAutoNum type="arabicParenR"/>
            </a:pPr>
            <a:endParaRPr lang="it-IT" sz="3500" dirty="0"/>
          </a:p>
          <a:p>
            <a:pPr marL="0" indent="0">
              <a:buNone/>
            </a:pPr>
            <a:r>
              <a:rPr lang="it-IT" sz="3500" dirty="0"/>
              <a:t>Ma cosa significa, secondo Aristotele, "uguaglianza"?</a:t>
            </a:r>
          </a:p>
        </p:txBody>
      </p:sp>
    </p:spTree>
    <p:extLst>
      <p:ext uri="{BB962C8B-B14F-4D97-AF65-F5344CB8AC3E}">
        <p14:creationId xmlns:p14="http://schemas.microsoft.com/office/powerpoint/2010/main" val="1883132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BD38FB-BDD5-7E1E-08BB-DCD399A8AB07}"/>
              </a:ext>
            </a:extLst>
          </p:cNvPr>
          <p:cNvSpPr>
            <a:spLocks noGrp="1"/>
          </p:cNvSpPr>
          <p:nvPr>
            <p:ph type="title"/>
          </p:nvPr>
        </p:nvSpPr>
        <p:spPr/>
        <p:txBody>
          <a:bodyPr/>
          <a:lstStyle/>
          <a:p>
            <a:r>
              <a:rPr lang="it-IT" dirty="0"/>
              <a:t>Uguaglianza formale</a:t>
            </a:r>
          </a:p>
        </p:txBody>
      </p:sp>
      <p:sp>
        <p:nvSpPr>
          <p:cNvPr id="3" name="Segnaposto contenuto 2">
            <a:extLst>
              <a:ext uri="{FF2B5EF4-FFF2-40B4-BE49-F238E27FC236}">
                <a16:creationId xmlns:a16="http://schemas.microsoft.com/office/drawing/2014/main" id="{F4A881F8-8179-F48D-69DA-F19EEA968D5C}"/>
              </a:ext>
            </a:extLst>
          </p:cNvPr>
          <p:cNvSpPr>
            <a:spLocks noGrp="1"/>
          </p:cNvSpPr>
          <p:nvPr>
            <p:ph idx="1"/>
          </p:nvPr>
        </p:nvSpPr>
        <p:spPr/>
        <p:txBody>
          <a:bodyPr/>
          <a:lstStyle/>
          <a:p>
            <a:pPr marL="0" indent="0">
              <a:buNone/>
            </a:pPr>
            <a:r>
              <a:rPr lang="it-IT" dirty="0"/>
              <a:t>Nell'Etica Nicomachea, Aristotele afferma anzitutto il principio dell'uguaglianza cd. </a:t>
            </a:r>
            <a:r>
              <a:rPr lang="it-IT" b="1" u="sng" dirty="0"/>
              <a:t>'formale'</a:t>
            </a:r>
            <a:r>
              <a:rPr lang="it-IT" dirty="0"/>
              <a:t>. Tale principio può essere scomposto in </a:t>
            </a:r>
            <a:r>
              <a:rPr lang="it-IT" b="1" dirty="0"/>
              <a:t>tre</a:t>
            </a:r>
            <a:r>
              <a:rPr lang="it-IT" dirty="0"/>
              <a:t> diverse idee: </a:t>
            </a:r>
          </a:p>
          <a:p>
            <a:pPr marL="0" indent="0">
              <a:buNone/>
            </a:pPr>
            <a:endParaRPr lang="it-IT" dirty="0"/>
          </a:p>
          <a:p>
            <a:pPr marL="514350" indent="-514350">
              <a:buAutoNum type="arabicParenR"/>
            </a:pPr>
            <a:r>
              <a:rPr lang="it-IT" dirty="0"/>
              <a:t>è giusto trattare persone uguali in modo uguale;</a:t>
            </a:r>
          </a:p>
          <a:p>
            <a:pPr marL="514350" indent="-514350">
              <a:buAutoNum type="arabicParenR"/>
            </a:pPr>
            <a:r>
              <a:rPr lang="it-IT" dirty="0"/>
              <a:t>è giusto trattare persone diseguali in modo diseguale;</a:t>
            </a:r>
          </a:p>
          <a:p>
            <a:pPr marL="514350" indent="-514350">
              <a:buAutoNum type="arabicParenR"/>
            </a:pPr>
            <a:r>
              <a:rPr lang="it-IT" dirty="0"/>
              <a:t>le prime due idee sono "</a:t>
            </a:r>
            <a:r>
              <a:rPr lang="it-IT" i="1" dirty="0"/>
              <a:t>comunemente riconosciute da tutti anche senza un ragionamento</a:t>
            </a:r>
            <a:r>
              <a:rPr lang="it-IT" dirty="0"/>
              <a:t>".</a:t>
            </a:r>
          </a:p>
        </p:txBody>
      </p:sp>
    </p:spTree>
    <p:extLst>
      <p:ext uri="{BB962C8B-B14F-4D97-AF65-F5344CB8AC3E}">
        <p14:creationId xmlns:p14="http://schemas.microsoft.com/office/powerpoint/2010/main" val="692190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B2D3FE-7AB2-6A35-6FB8-EF67B0688549}"/>
              </a:ext>
            </a:extLst>
          </p:cNvPr>
          <p:cNvSpPr>
            <a:spLocks noGrp="1"/>
          </p:cNvSpPr>
          <p:nvPr>
            <p:ph type="title"/>
          </p:nvPr>
        </p:nvSpPr>
        <p:spPr/>
        <p:txBody>
          <a:bodyPr/>
          <a:lstStyle/>
          <a:p>
            <a:r>
              <a:rPr lang="it-IT" i="1" dirty="0"/>
              <a:t>EN</a:t>
            </a:r>
            <a:r>
              <a:rPr lang="it-IT" dirty="0"/>
              <a:t>, V, 3, 1131a 20-25</a:t>
            </a:r>
          </a:p>
        </p:txBody>
      </p:sp>
      <p:sp>
        <p:nvSpPr>
          <p:cNvPr id="3" name="Segnaposto contenuto 2">
            <a:extLst>
              <a:ext uri="{FF2B5EF4-FFF2-40B4-BE49-F238E27FC236}">
                <a16:creationId xmlns:a16="http://schemas.microsoft.com/office/drawing/2014/main" id="{A22AE6FE-A6DD-68F9-427C-6D031D27AC2B}"/>
              </a:ext>
            </a:extLst>
          </p:cNvPr>
          <p:cNvSpPr>
            <a:spLocks noGrp="1"/>
          </p:cNvSpPr>
          <p:nvPr>
            <p:ph idx="1"/>
          </p:nvPr>
        </p:nvSpPr>
        <p:spPr/>
        <p:txBody>
          <a:bodyPr>
            <a:normAutofit/>
          </a:bodyPr>
          <a:lstStyle/>
          <a:p>
            <a:pPr marL="0" indent="0">
              <a:buNone/>
            </a:pPr>
            <a:r>
              <a:rPr lang="it-IT" b="0" i="0" u="none" strike="noStrike" dirty="0">
                <a:solidFill>
                  <a:srgbClr val="000000"/>
                </a:solidFill>
                <a:effectLst/>
              </a:rPr>
              <a:t>E tale sarà l’eguaglianza: per le persone e nelle cose; e quali sono i rapporti tra le cose, tali dovranno essere anche quelli tra le persone: </a:t>
            </a:r>
            <a:r>
              <a:rPr lang="it-IT" b="1" i="0" u="sng" strike="noStrike" dirty="0">
                <a:solidFill>
                  <a:srgbClr val="000000"/>
                </a:solidFill>
                <a:effectLst/>
              </a:rPr>
              <a:t>se infatti esse non sono eque non avranno neppure rapporti equi</a:t>
            </a:r>
            <a:r>
              <a:rPr lang="it-IT" b="0" i="0" u="none" strike="noStrike" dirty="0">
                <a:solidFill>
                  <a:srgbClr val="000000"/>
                </a:solidFill>
                <a:effectLst/>
              </a:rPr>
              <a:t>, bensì di qui sorgeranno battaglie e contestazioni, qualora persone eque abbiano e ottengano rapporti non equi oppure persone non eque abbiano e ottengano rapporti equi. Ciò è ancora evidente dal punto di vista del merito: tutti infatti concordano che nelle ripartizioni vi debba essere il giusto secondo il merito, ma non tutti riconoscono lo stesso merito, bensì i democratici lo vedono nella libertà, gli oligarchici nella ricchezza o nella nobiltà di nascita, gli aristocratici nella virtù. Quindi il giusto è, in certo senso, una proporzione.</a:t>
            </a:r>
            <a:endParaRPr lang="it-IT" dirty="0"/>
          </a:p>
        </p:txBody>
      </p:sp>
    </p:spTree>
    <p:extLst>
      <p:ext uri="{BB962C8B-B14F-4D97-AF65-F5344CB8AC3E}">
        <p14:creationId xmlns:p14="http://schemas.microsoft.com/office/powerpoint/2010/main" val="3079309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6D38DE-D549-FF77-04F7-F56FAA25DAB2}"/>
              </a:ext>
            </a:extLst>
          </p:cNvPr>
          <p:cNvSpPr>
            <a:spLocks noGrp="1"/>
          </p:cNvSpPr>
          <p:nvPr>
            <p:ph type="title"/>
          </p:nvPr>
        </p:nvSpPr>
        <p:spPr/>
        <p:txBody>
          <a:bodyPr/>
          <a:lstStyle/>
          <a:p>
            <a:r>
              <a:rPr lang="it-IT" dirty="0"/>
              <a:t>Proporzione geometrica – </a:t>
            </a:r>
            <a:r>
              <a:rPr lang="it-IT" dirty="0" err="1"/>
              <a:t>Giust</a:t>
            </a:r>
            <a:r>
              <a:rPr lang="it-IT" dirty="0"/>
              <a:t>. distributiva</a:t>
            </a:r>
          </a:p>
        </p:txBody>
      </p:sp>
      <p:sp>
        <p:nvSpPr>
          <p:cNvPr id="3" name="Segnaposto contenuto 2">
            <a:extLst>
              <a:ext uri="{FF2B5EF4-FFF2-40B4-BE49-F238E27FC236}">
                <a16:creationId xmlns:a16="http://schemas.microsoft.com/office/drawing/2014/main" id="{4810E516-01D6-6DDF-8DBE-CD7A49C7921C}"/>
              </a:ext>
            </a:extLst>
          </p:cNvPr>
          <p:cNvSpPr>
            <a:spLocks noGrp="1"/>
          </p:cNvSpPr>
          <p:nvPr>
            <p:ph idx="1"/>
          </p:nvPr>
        </p:nvSpPr>
        <p:spPr/>
        <p:txBody>
          <a:bodyPr>
            <a:normAutofit fontScale="70000" lnSpcReduction="20000"/>
          </a:bodyPr>
          <a:lstStyle/>
          <a:p>
            <a:pPr marL="514350" indent="-514350">
              <a:buAutoNum type="arabicParenR"/>
            </a:pPr>
            <a:r>
              <a:rPr lang="it-IT" dirty="0"/>
              <a:t>Uguaglianza/giustizia secondo una </a:t>
            </a:r>
            <a:r>
              <a:rPr lang="it-IT" b="1" u="sng" dirty="0">
                <a:solidFill>
                  <a:srgbClr val="FF0000"/>
                </a:solidFill>
              </a:rPr>
              <a:t>proporzione geometrica</a:t>
            </a:r>
            <a:r>
              <a:rPr lang="it-IT" dirty="0"/>
              <a:t>: secondo il lessico di Aristotele, il modo di trattare gli altri o di distribuire qualcosa ad altri si dice "</a:t>
            </a:r>
            <a:r>
              <a:rPr lang="it-IT" u="sng" dirty="0"/>
              <a:t>uguale" secondo una proporzione geometrica</a:t>
            </a:r>
            <a:r>
              <a:rPr lang="it-IT" dirty="0"/>
              <a:t> quando </a:t>
            </a:r>
            <a:r>
              <a:rPr lang="it-IT" u="sng" dirty="0">
                <a:solidFill>
                  <a:srgbClr val="FF0000"/>
                </a:solidFill>
              </a:rPr>
              <a:t>riserva a ciascuno il trattamento </a:t>
            </a:r>
            <a:r>
              <a:rPr lang="it-IT" b="1" u="sng" dirty="0">
                <a:solidFill>
                  <a:srgbClr val="FF0000"/>
                </a:solidFill>
              </a:rPr>
              <a:t>che gli è dovuto</a:t>
            </a:r>
            <a:r>
              <a:rPr lang="it-IT" u="sng" dirty="0">
                <a:solidFill>
                  <a:srgbClr val="FF0000"/>
                </a:solidFill>
              </a:rPr>
              <a:t>; o garantisce a ciascuno la quantità di beni </a:t>
            </a:r>
            <a:r>
              <a:rPr lang="it-IT" b="1" u="sng" dirty="0">
                <a:solidFill>
                  <a:srgbClr val="FF0000"/>
                </a:solidFill>
              </a:rPr>
              <a:t>che gli è dovuta </a:t>
            </a:r>
            <a:r>
              <a:rPr lang="it-IT" u="sng" dirty="0">
                <a:solidFill>
                  <a:srgbClr val="FF0000"/>
                </a:solidFill>
              </a:rPr>
              <a:t>(ad esempio, in base al "merito")</a:t>
            </a:r>
            <a:r>
              <a:rPr lang="it-IT" dirty="0"/>
              <a:t>.</a:t>
            </a:r>
          </a:p>
          <a:p>
            <a:pPr marL="0" indent="0">
              <a:buNone/>
            </a:pPr>
            <a:endParaRPr lang="it-IT" dirty="0"/>
          </a:p>
          <a:p>
            <a:pPr marL="0" indent="0">
              <a:buNone/>
            </a:pPr>
            <a:r>
              <a:rPr lang="it-IT" dirty="0"/>
              <a:t>Tale uguaglianza riguarda i rapporti </a:t>
            </a:r>
            <a:r>
              <a:rPr lang="it-IT" b="1" u="sng" dirty="0"/>
              <a:t>tra </a:t>
            </a:r>
            <a:r>
              <a:rPr lang="it-IT" b="1" i="1" u="sng" dirty="0"/>
              <a:t>polis</a:t>
            </a:r>
            <a:r>
              <a:rPr lang="it-IT" b="1" u="sng" dirty="0"/>
              <a:t> e cittadini</a:t>
            </a:r>
            <a:r>
              <a:rPr lang="it-IT" dirty="0"/>
              <a:t>. La regola di base della giustizia distributiva è che </a:t>
            </a:r>
            <a:r>
              <a:rPr lang="it-IT" u="sng" dirty="0"/>
              <a:t>è giusto attribuire a ciascuno ciò che gli è dovuto</a:t>
            </a:r>
            <a:r>
              <a:rPr lang="it-IT" dirty="0"/>
              <a:t>.</a:t>
            </a:r>
          </a:p>
          <a:p>
            <a:pPr marL="0" indent="0">
              <a:buNone/>
            </a:pPr>
            <a:endParaRPr lang="it-IT" dirty="0"/>
          </a:p>
          <a:p>
            <a:pPr marL="0" indent="0">
              <a:buNone/>
            </a:pPr>
            <a:r>
              <a:rPr lang="it-IT" dirty="0"/>
              <a:t>P</a:t>
            </a:r>
            <a:r>
              <a:rPr lang="it-IT" baseline="-25000" dirty="0"/>
              <a:t>1</a:t>
            </a:r>
            <a:r>
              <a:rPr lang="it-IT" dirty="0"/>
              <a:t>, P</a:t>
            </a:r>
            <a:r>
              <a:rPr lang="it-IT" baseline="-25000" dirty="0"/>
              <a:t>2</a:t>
            </a:r>
          </a:p>
          <a:p>
            <a:pPr marL="0" indent="0">
              <a:buNone/>
            </a:pPr>
            <a:r>
              <a:rPr lang="it-IT" dirty="0"/>
              <a:t>G = quantità di beni da elargire</a:t>
            </a:r>
          </a:p>
          <a:p>
            <a:pPr marL="0" indent="0">
              <a:buNone/>
            </a:pPr>
            <a:r>
              <a:rPr lang="it-IT" dirty="0"/>
              <a:t>X e Y (X &gt; Y) = quantità della caratteristica rilevante E (ad esempio, il "merito") posseduta da P</a:t>
            </a:r>
            <a:r>
              <a:rPr lang="it-IT" baseline="-25000" dirty="0"/>
              <a:t>1</a:t>
            </a:r>
            <a:r>
              <a:rPr lang="it-IT" dirty="0"/>
              <a:t> e P</a:t>
            </a:r>
            <a:r>
              <a:rPr lang="it-IT" baseline="-25000" dirty="0"/>
              <a:t>2</a:t>
            </a:r>
          </a:p>
          <a:p>
            <a:pPr marL="0" indent="0">
              <a:buNone/>
            </a:pPr>
            <a:endParaRPr lang="it-IT" baseline="-25000" dirty="0"/>
          </a:p>
          <a:p>
            <a:pPr marL="0" indent="0">
              <a:buNone/>
            </a:pPr>
            <a:r>
              <a:rPr lang="it-IT" dirty="0"/>
              <a:t>Se P</a:t>
            </a:r>
            <a:r>
              <a:rPr lang="it-IT" baseline="-25000" dirty="0"/>
              <a:t>1</a:t>
            </a:r>
            <a:r>
              <a:rPr lang="it-IT" dirty="0"/>
              <a:t> possiede XE e P</a:t>
            </a:r>
            <a:r>
              <a:rPr lang="it-IT" baseline="-25000" dirty="0"/>
              <a:t>2</a:t>
            </a:r>
            <a:r>
              <a:rPr lang="it-IT" dirty="0"/>
              <a:t> possiede YE, a P</a:t>
            </a:r>
            <a:r>
              <a:rPr lang="it-IT" baseline="-25000" dirty="0"/>
              <a:t>1</a:t>
            </a:r>
            <a:r>
              <a:rPr lang="it-IT" dirty="0"/>
              <a:t> è dovuto XG, mentre a P</a:t>
            </a:r>
            <a:r>
              <a:rPr lang="it-IT" baseline="-25000" dirty="0"/>
              <a:t>2</a:t>
            </a:r>
            <a:r>
              <a:rPr lang="it-IT" dirty="0"/>
              <a:t> è dovuto YG.</a:t>
            </a:r>
          </a:p>
          <a:p>
            <a:endParaRPr lang="it-IT" dirty="0"/>
          </a:p>
        </p:txBody>
      </p:sp>
    </p:spTree>
    <p:extLst>
      <p:ext uri="{BB962C8B-B14F-4D97-AF65-F5344CB8AC3E}">
        <p14:creationId xmlns:p14="http://schemas.microsoft.com/office/powerpoint/2010/main" val="25289817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840</TotalTime>
  <Words>1633</Words>
  <Application>Microsoft Macintosh PowerPoint</Application>
  <PresentationFormat>Widescreen</PresentationFormat>
  <Paragraphs>63</Paragraphs>
  <Slides>17</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17</vt:i4>
      </vt:variant>
    </vt:vector>
  </HeadingPairs>
  <TitlesOfParts>
    <vt:vector size="21" baseType="lpstr">
      <vt:lpstr>Arial</vt:lpstr>
      <vt:lpstr>Calibri</vt:lpstr>
      <vt:lpstr>Calibri Light</vt:lpstr>
      <vt:lpstr>Tema di Office</vt:lpstr>
      <vt:lpstr>Concezioni dell'uguaglianza</vt:lpstr>
      <vt:lpstr>Presentazione standard di PowerPoint</vt:lpstr>
      <vt:lpstr>Alle origini della filosofia della giustizia</vt:lpstr>
      <vt:lpstr>EN, V, 1, 1129a</vt:lpstr>
      <vt:lpstr>EN, V, 2, 1129a 26-27</vt:lpstr>
      <vt:lpstr>Due specie di "giustizia"</vt:lpstr>
      <vt:lpstr>Uguaglianza formale</vt:lpstr>
      <vt:lpstr>EN, V, 3, 1131a 20-25</vt:lpstr>
      <vt:lpstr>Proporzione geometrica – Giust. distributiva</vt:lpstr>
      <vt:lpstr>EN, V, 4, 1131b-1132a </vt:lpstr>
      <vt:lpstr>Uguaglianza aritmetica</vt:lpstr>
      <vt:lpstr>EN, V, 4, 1132a 10-15</vt:lpstr>
      <vt:lpstr>EN, V, 4, 1132a-b</vt:lpstr>
      <vt:lpstr>EN, V, 4, 1132b</vt:lpstr>
      <vt:lpstr>Rapporto tra PG e UA</vt:lpstr>
      <vt:lpstr>Uguaglianza morale</vt:lpstr>
      <vt:lpstr>Gustav Radbruch (1878-1949)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Concezioni dell'uguaglianza</dc:title>
  <dc:creator>Anonimo</dc:creator>
  <cp:lastModifiedBy>Anonimo</cp:lastModifiedBy>
  <cp:revision>28</cp:revision>
  <dcterms:created xsi:type="dcterms:W3CDTF">2023-02-11T09:55:28Z</dcterms:created>
  <dcterms:modified xsi:type="dcterms:W3CDTF">2023-02-16T12:48:50Z</dcterms:modified>
</cp:coreProperties>
</file>