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73" r:id="rId3"/>
    <p:sldId id="280" r:id="rId4"/>
    <p:sldId id="277" r:id="rId5"/>
    <p:sldId id="278" r:id="rId6"/>
    <p:sldId id="279" r:id="rId7"/>
    <p:sldId id="274" r:id="rId8"/>
    <p:sldId id="282" r:id="rId9"/>
    <p:sldId id="283" r:id="rId10"/>
    <p:sldId id="275" r:id="rId11"/>
    <p:sldId id="276" r:id="rId12"/>
    <p:sldId id="281" r:id="rId13"/>
    <p:sldId id="295" r:id="rId14"/>
    <p:sldId id="284" r:id="rId15"/>
    <p:sldId id="291" r:id="rId16"/>
    <p:sldId id="285" r:id="rId17"/>
    <p:sldId id="286" r:id="rId18"/>
    <p:sldId id="293" r:id="rId19"/>
    <p:sldId id="294" r:id="rId20"/>
    <p:sldId id="288" r:id="rId21"/>
    <p:sldId id="287" r:id="rId22"/>
    <p:sldId id="289" r:id="rId23"/>
    <p:sldId id="290" r:id="rId24"/>
    <p:sldId id="292" r:id="rId2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75"/>
  </p:normalViewPr>
  <p:slideViewPr>
    <p:cSldViewPr snapToGrid="0">
      <p:cViewPr varScale="1">
        <p:scale>
          <a:sx n="110" d="100"/>
          <a:sy n="110" d="100"/>
        </p:scale>
        <p:origin x="63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A85E820-F17B-3A79-22D6-1F3F8B3BBF6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03C25DA0-7FF7-1071-4907-A85D850EFC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69E41C8-3A73-6B35-20C9-E4B9BF112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8B09A6C-BDE0-E083-9805-835205FA4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7DD7C1-312A-1862-5EBF-ED637FF1C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248463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EAB2397-C7B3-3472-0023-C4E96B1572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0B3A659-2745-CE9A-D7DF-586535B23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8E42A91-9C35-38B9-1CE7-DDFC33FCA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D8E6F86-9365-35ED-32AB-94DF4A3EB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97ABBF3-41D4-DD06-BFB6-6A19990BA2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56543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14CEF451-6706-EDC7-EE77-642AB0A8F2F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E6D2231-CEDD-3E76-61D4-BB18DC0947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EAD7F7A-2A93-E2D9-68BD-2B007011E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65BE5C8-1860-9307-E592-9269F3A55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21F76E7-A8B3-7BC1-B7FE-5BCCD4C1DF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40305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E60561E-44DA-E982-3D4C-79EA7A767D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1F5ACED-E8A3-8AFC-EC7A-D112ADBE10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8661D62-B0E1-EDAF-A67F-975B2F22CD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8EDAE26-39EE-BD92-5882-9ED3D5F50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25A4413-3966-6392-E14A-6B15E9914D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15443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72C228-256F-0E1F-5C7D-5755D05EC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934E573-95C1-887E-B2CE-89D67CC6F4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468D635-6AD2-F067-F53B-A21F2BBA24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CA55F2F-5C38-1E03-3B32-13AE240A4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D4FDDD3-6BFC-BB03-B928-9925E3F162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127510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62D3AB-4FC7-C880-C8C4-B769CBFAC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08E8276-7709-0451-3E04-EF05C4DEE9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F52D9BC-034A-643E-1FC0-8E9FC0F53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7DD3F72C-42D1-B58E-B2D4-ACEBFF19D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FD7F5F5-033A-9EF6-DC16-1BEFEEFA88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9C742523-6367-08AA-0078-802AD11905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46264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ACCA9A0-1E05-447F-8088-B8BCF99F9C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FB793E1-CD06-AB12-93E5-07A2E903FB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873B839-1B0C-4A5E-618C-695660543C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B401C56-392B-B060-C625-7B150D354FE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B72204D1-7671-2BC4-BF19-A2B1CBA2E2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1DC7775-C50E-967A-7C9D-213FC2AED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D36AE5A-8595-BA75-2B08-18FD346847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FDEE5F83-8600-19DE-BB82-B1CD760422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95660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4C9E18-FC8B-5EFE-E049-D37B37D604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1503EF73-B0C3-6805-C7C4-D10D20E9B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9549BEB-742C-4439-9AF2-8B7677977B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00575C68-848E-3967-7DDE-7EAF0AD42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919336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71F1BCD-822F-0E14-35A3-77AEE0980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EBB8A59F-0F99-6CC8-FB12-44FBD26527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6265503-2C9D-E6DB-449B-53A8A2ABC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004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CB54E3-565A-1ADD-E7C4-FD6D907D9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D2655BB-B0DD-9034-EEAA-3756D131B9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56222AA-EC97-1A8F-630E-556826C82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EAE4E8E-0777-7DA0-725D-BF52657C21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2AD7F2B-F0AD-C51A-CA7C-599DDABFD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C623C07-6967-2BD6-2499-9F8A1BB13A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963456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E931E25-84DD-1E87-6915-BA21429826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1C75743-4AF8-B86D-14B1-C4F31598597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A4F5554D-8BAF-AB6A-B21C-FAD71FAA39C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58F21B2-E9A7-11DA-F699-2AEB66F928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80FD37C-C20F-F993-2087-7977F82B8F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094A30-DCFF-13F2-B4E2-D34187204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204918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D29C05B-649F-FAAF-D845-AB4726CBFD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087D5F7-5772-1D6E-AF02-FE6727FE9D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972A544-EE13-BCF6-9F0A-3394477C22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30E953-B0C5-2349-B64E-44E0BA71DD54}" type="datetimeFigureOut">
              <a:rPr lang="it-IT" smtClean="0"/>
              <a:t>22/02/23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EBDBE14-F275-9232-E145-2C326853CA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D486FEA-DBB2-8925-8E6F-2A30E7619D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3DEBF-6B60-D743-AFE8-D251EE6660DF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1019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9E6A390-F94F-08D0-B090-A41679CD12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Uguaglianza e reciprocità (1)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88D7F6B8-903B-FD24-50BC-A24C6F09F0E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b="1" dirty="0"/>
              <a:t>Teorie e politiche dell'uguaglianza</a:t>
            </a:r>
          </a:p>
          <a:p>
            <a:r>
              <a:rPr lang="it-IT" u="sng" dirty="0"/>
              <a:t>Lezione 3 – 22 febbraio 2023</a:t>
            </a:r>
          </a:p>
          <a:p>
            <a:endParaRPr lang="it-IT" dirty="0"/>
          </a:p>
          <a:p>
            <a:r>
              <a:rPr lang="it-IT" sz="2800" u="sng" dirty="0" err="1"/>
              <a:t>riccardo.mazzola@unimc.it</a:t>
            </a:r>
            <a:endParaRPr lang="it-IT" sz="2800" u="sng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9847577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FF9D03E-D9D7-A94A-9EEC-EE98E7366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"Formula di </a:t>
            </a:r>
            <a:r>
              <a:rPr lang="it-IT" dirty="0" err="1"/>
              <a:t>Radbruch</a:t>
            </a:r>
            <a:r>
              <a:rPr lang="it-IT" dirty="0"/>
              <a:t>" (prima parte)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84125B-8326-6714-D8C1-261EE4AA50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Il conflitto tra la giustizia [</a:t>
            </a:r>
            <a:r>
              <a:rPr lang="it-IT" sz="2800" i="1" dirty="0" err="1"/>
              <a:t>Gerechtigkeit</a:t>
            </a:r>
            <a:r>
              <a:rPr lang="it-IT" sz="2800" dirty="0"/>
              <a:t>] e la certezza del diritto [</a:t>
            </a:r>
            <a:r>
              <a:rPr lang="it-IT" sz="2800" i="1" dirty="0" err="1"/>
              <a:t>Rechtssicherheit</a:t>
            </a:r>
            <a:r>
              <a:rPr lang="it-IT" sz="2800" dirty="0"/>
              <a:t>] potrebbe dunque dover essere risolto nel senso tale per cui </a:t>
            </a:r>
            <a:r>
              <a:rPr lang="it-IT" sz="2800" b="1" dirty="0"/>
              <a:t>il diritto positivo</a:t>
            </a:r>
            <a:r>
              <a:rPr lang="it-IT" sz="2800" dirty="0"/>
              <a:t>, assicurato dalla statuizione e dalla forza, </a:t>
            </a:r>
            <a:r>
              <a:rPr lang="it-IT" sz="2800" b="1" dirty="0"/>
              <a:t>abbia la precedenza</a:t>
            </a:r>
            <a:r>
              <a:rPr lang="it-IT" sz="2800" dirty="0"/>
              <a:t>, anche quando sia, nel suo contenuto, ingiusto [</a:t>
            </a:r>
            <a:r>
              <a:rPr lang="it-IT" sz="2800" i="1" dirty="0" err="1"/>
              <a:t>inhaltlich</a:t>
            </a:r>
            <a:r>
              <a:rPr lang="it-IT" sz="2800" i="1" dirty="0"/>
              <a:t> </a:t>
            </a:r>
            <a:r>
              <a:rPr lang="it-IT" sz="2800" i="1" dirty="0" err="1"/>
              <a:t>ungerecht</a:t>
            </a:r>
            <a:r>
              <a:rPr lang="it-IT" sz="2800" dirty="0"/>
              <a:t>] e teleologicamente inadeguato [</a:t>
            </a:r>
            <a:r>
              <a:rPr lang="it-IT" sz="2800" i="1" dirty="0" err="1"/>
              <a:t>unzweckm</a:t>
            </a:r>
            <a:r>
              <a:rPr lang="it-IT" altLang="ja-JP" sz="2800" i="1" dirty="0" err="1"/>
              <a:t>äß</a:t>
            </a:r>
            <a:r>
              <a:rPr lang="it-IT" sz="2800" i="1" dirty="0" err="1"/>
              <a:t>ig</a:t>
            </a:r>
            <a:r>
              <a:rPr lang="it-IT" sz="2800" dirty="0"/>
              <a:t>], </a:t>
            </a:r>
            <a:r>
              <a:rPr lang="it-IT" sz="2800" b="1" dirty="0">
                <a:highlight>
                  <a:srgbClr val="00FF00"/>
                </a:highlight>
              </a:rPr>
              <a:t>a meno che il contrasto fra la legge positiva e la giustizia giunga a un tale grado di intollerabilità che la legge</a:t>
            </a:r>
            <a:r>
              <a:rPr lang="it-IT" sz="2800" dirty="0">
                <a:highlight>
                  <a:srgbClr val="00FF00"/>
                </a:highlight>
              </a:rPr>
              <a:t>, in quanto diritto ingiusto [</a:t>
            </a:r>
            <a:r>
              <a:rPr lang="it-IT" sz="2800" i="1" dirty="0" err="1">
                <a:highlight>
                  <a:srgbClr val="00FF00"/>
                </a:highlight>
              </a:rPr>
              <a:t>unrichtiges</a:t>
            </a:r>
            <a:r>
              <a:rPr lang="it-IT" sz="2800" i="1" dirty="0">
                <a:highlight>
                  <a:srgbClr val="00FF00"/>
                </a:highlight>
              </a:rPr>
              <a:t> </a:t>
            </a:r>
            <a:r>
              <a:rPr lang="it-IT" sz="2800" i="1" dirty="0" err="1">
                <a:highlight>
                  <a:srgbClr val="00FF00"/>
                </a:highlight>
              </a:rPr>
              <a:t>Recht</a:t>
            </a:r>
            <a:r>
              <a:rPr lang="it-IT" sz="2800" dirty="0">
                <a:highlight>
                  <a:srgbClr val="00FF00"/>
                </a:highlight>
              </a:rPr>
              <a:t>], </a:t>
            </a:r>
            <a:r>
              <a:rPr lang="it-IT" sz="2800" b="1" dirty="0">
                <a:highlight>
                  <a:srgbClr val="00FF00"/>
                </a:highlight>
              </a:rPr>
              <a:t>debba arretrare di fronte alla giustizia</a:t>
            </a:r>
            <a:r>
              <a:rPr lang="it-IT" sz="2800" dirty="0">
                <a:highlight>
                  <a:srgbClr val="00FF00"/>
                </a:highlight>
              </a:rPr>
              <a:t>.</a:t>
            </a:r>
            <a:r>
              <a:rPr lang="it-IT" sz="2800" dirty="0"/>
              <a:t>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658635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CE5A87-4EDE-F26A-2212-268A9CE225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Formula di </a:t>
            </a:r>
            <a:r>
              <a:rPr lang="it-IT" dirty="0" err="1"/>
              <a:t>Radbruch</a:t>
            </a:r>
            <a:r>
              <a:rPr lang="it-IT" dirty="0"/>
              <a:t> (seconda parte)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4BFF1AD7-314B-74A8-996A-5AE10B6C4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altLang="ja-JP" sz="2800" dirty="0"/>
              <a:t>È </a:t>
            </a:r>
            <a:r>
              <a:rPr lang="it-IT" sz="2800" dirty="0"/>
              <a:t>impossibile tracciare una linea più precisa fra i casi di ingiustizia legale e leggi valide ancorché ingiuste per il loro contenuto; tuttavia, vi è un’altra linea di confine che può essere tracciata con ogni precisione: </a:t>
            </a:r>
            <a:r>
              <a:rPr lang="it-IT" sz="2800" b="1" dirty="0">
                <a:highlight>
                  <a:srgbClr val="00FF00"/>
                </a:highlight>
              </a:rPr>
              <a:t>quando nel porre il diritto positivo viene di proposito negata quell’uguaglianza che costituisce il nucleo della giustizia, allora la legge non  soltanto è diritto ingiusto, ma è addirittura non diritto</a:t>
            </a:r>
            <a:r>
              <a:rPr lang="it-IT" sz="2800" dirty="0"/>
              <a:t>. Ciò perché non è possibile definire il diritto, anche il diritto positivo, se non come un ordinamento statuito, che secondo il suo senso è al servizio della giustizia.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000342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85625D3-211A-3B45-FB3A-E31ADE64D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(non-)diritto nazista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CB8AB29-82B2-5C03-3E91-4F0FCC0CE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buFontTx/>
              <a:buNone/>
            </a:pPr>
            <a:endParaRPr lang="it-IT" dirty="0"/>
          </a:p>
          <a:p>
            <a:pPr algn="just" eaLnBrk="1" hangingPunct="1">
              <a:buFontTx/>
              <a:buNone/>
            </a:pPr>
            <a:r>
              <a:rPr lang="it-IT" dirty="0"/>
              <a:t>	"</a:t>
            </a:r>
            <a:r>
              <a:rPr lang="it-IT" sz="2800" dirty="0"/>
              <a:t>Il diritto nazionalsocialista era intenzionato a sottrarsi al requisito essenziale determinante della giustizia: </a:t>
            </a:r>
            <a:r>
              <a:rPr lang="it-IT" sz="2800" b="1" u="sng" dirty="0">
                <a:solidFill>
                  <a:srgbClr val="FF0000"/>
                </a:solidFill>
              </a:rPr>
              <a:t>il trattamento del simile in modo simile</a:t>
            </a:r>
            <a:r>
              <a:rPr lang="it-IT" sz="2800" dirty="0"/>
              <a:t>. Di conseguenza, è </a:t>
            </a:r>
            <a:r>
              <a:rPr lang="it-IT" sz="2800" b="1" dirty="0"/>
              <a:t>privo della natura di diritto</a:t>
            </a:r>
            <a:r>
              <a:rPr lang="it-IT" sz="2800" dirty="0"/>
              <a:t>: </a:t>
            </a:r>
            <a:r>
              <a:rPr lang="it-IT" sz="2800" u="sng" dirty="0"/>
              <a:t>non è qualcosa come un diritto ingiusto, ma non è diritto affatto</a:t>
            </a:r>
            <a:r>
              <a:rPr lang="it-IT" sz="2800" dirty="0"/>
              <a:t>."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367046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4E1DA0-A00F-1DCA-8B78-F14B17F374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Alvin </a:t>
            </a:r>
            <a:r>
              <a:rPr lang="it-IT" dirty="0" err="1"/>
              <a:t>Gouldner</a:t>
            </a:r>
            <a:r>
              <a:rPr lang="it-IT" dirty="0"/>
              <a:t> (1920-1980)</a:t>
            </a:r>
          </a:p>
        </p:txBody>
      </p:sp>
      <p:pic>
        <p:nvPicPr>
          <p:cNvPr id="6146" name="Picture 2" descr="78: Patterns of Bureaucracy - Alvin Gouldner - Talking About ...">
            <a:extLst>
              <a:ext uri="{FF2B5EF4-FFF2-40B4-BE49-F238E27FC236}">
                <a16:creationId xmlns:a16="http://schemas.microsoft.com/office/drawing/2014/main" id="{1AB94ADA-8221-72C1-3B05-C6F385B7D65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0940" y="1982787"/>
            <a:ext cx="3490119" cy="3490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8597586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56382F-FD04-C613-4E6B-B73D7867DA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Reciprocità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BC5753-8CEA-D47A-0AF7-B80C475C3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/>
              <a:t>Etimologia: dubbia. Secondo Varrone da </a:t>
            </a:r>
            <a:r>
              <a:rPr lang="it-IT" i="1" dirty="0" err="1"/>
              <a:t>recipio</a:t>
            </a:r>
            <a:r>
              <a:rPr lang="it-IT" dirty="0"/>
              <a:t>, traggo indietro. Tesi alternativa: dall’espressione idiomatica latina </a:t>
            </a:r>
            <a:r>
              <a:rPr lang="it-IT" i="1" dirty="0" err="1"/>
              <a:t>reque</a:t>
            </a:r>
            <a:r>
              <a:rPr lang="it-IT" i="1" dirty="0"/>
              <a:t> </a:t>
            </a:r>
            <a:r>
              <a:rPr lang="it-IT" i="1" dirty="0" err="1"/>
              <a:t>proque</a:t>
            </a:r>
            <a:r>
              <a:rPr lang="it-IT" dirty="0"/>
              <a:t>, avanti e indietro.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La nozione di “reciprocità”, nell’antropologia sociale, designa un principio (secondo alcuni) universale che prescrive “</a:t>
            </a:r>
            <a:r>
              <a:rPr lang="it-IT" u="sng" dirty="0"/>
              <a:t>l’intrinseca </a:t>
            </a:r>
            <a:r>
              <a:rPr lang="it-IT" b="1" u="sng" dirty="0"/>
              <a:t>simmetria</a:t>
            </a:r>
            <a:r>
              <a:rPr lang="it-IT" u="sng" dirty="0"/>
              <a:t> di tutte le transazioni sociali</a:t>
            </a:r>
            <a:r>
              <a:rPr lang="it-IT" dirty="0"/>
              <a:t>” (</a:t>
            </a:r>
            <a:r>
              <a:rPr lang="it-IT" dirty="0" err="1"/>
              <a:t>Gouldner</a:t>
            </a:r>
            <a:r>
              <a:rPr lang="it-IT" dirty="0"/>
              <a:t> 1960, a partire da Malinowski). Il principio di reciprocità sancisce, precisamente, che, nell’àmbito di alcune transazioni sociali sulla parte ricevente gravi un </a:t>
            </a:r>
            <a:r>
              <a:rPr lang="it-IT" b="1" u="sng" dirty="0">
                <a:solidFill>
                  <a:srgbClr val="FF0000"/>
                </a:solidFill>
              </a:rPr>
              <a:t>dovere di ricambiare</a:t>
            </a:r>
            <a:r>
              <a:rPr lang="it-IT" dirty="0"/>
              <a:t>.</a:t>
            </a:r>
            <a:r>
              <a:rPr lang="it-IT" dirty="0">
                <a:effectLst/>
              </a:rPr>
              <a:t> 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Reciprocità = trittico di obbligazioni: </a:t>
            </a:r>
            <a:r>
              <a:rPr lang="it-IT" b="1" dirty="0">
                <a:solidFill>
                  <a:srgbClr val="FF0000"/>
                </a:solidFill>
              </a:rPr>
              <a:t>1. dare</a:t>
            </a:r>
            <a:r>
              <a:rPr lang="it-IT" dirty="0"/>
              <a:t>, </a:t>
            </a:r>
            <a:r>
              <a:rPr lang="it-IT" b="1" dirty="0">
                <a:solidFill>
                  <a:srgbClr val="FF0000"/>
                </a:solidFill>
              </a:rPr>
              <a:t>2. ricevere</a:t>
            </a:r>
            <a:r>
              <a:rPr lang="it-IT" dirty="0"/>
              <a:t>, </a:t>
            </a:r>
            <a:r>
              <a:rPr lang="it-IT" b="1" dirty="0">
                <a:solidFill>
                  <a:srgbClr val="FF0000"/>
                </a:solidFill>
              </a:rPr>
              <a:t>3. ricambiare </a:t>
            </a:r>
            <a:r>
              <a:rPr lang="it-IT" dirty="0"/>
              <a:t>(Mauss, </a:t>
            </a:r>
            <a:r>
              <a:rPr lang="it-IT" i="1" dirty="0"/>
              <a:t>Saggio sul dono</a:t>
            </a:r>
            <a:r>
              <a:rPr lang="it-IT" dirty="0"/>
              <a:t>).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896346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63999C9-9D02-02E6-284C-EC706E9B8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Marcel Mauss (1872-1950)</a:t>
            </a:r>
          </a:p>
        </p:txBody>
      </p:sp>
      <p:pic>
        <p:nvPicPr>
          <p:cNvPr id="5122" name="Picture 2" descr="Marcel Mauss - Wikipedia">
            <a:extLst>
              <a:ext uri="{FF2B5EF4-FFF2-40B4-BE49-F238E27FC236}">
                <a16:creationId xmlns:a16="http://schemas.microsoft.com/office/drawing/2014/main" id="{340BACC0-9E29-B31B-AA72-C01498424AE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8840" y="1690688"/>
            <a:ext cx="3234320" cy="41914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16462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08CF7C8-426A-797E-C5F6-0C14BAD46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Due tipi di reciprocità (1)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6254DB2-2CD0-33D0-80EA-FFACF7F891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it-IT" dirty="0"/>
              <a:t>1. reciprocità </a:t>
            </a:r>
            <a:r>
              <a:rPr lang="it-IT" b="1" u="sng" dirty="0"/>
              <a:t>positiva</a:t>
            </a:r>
            <a:r>
              <a:rPr lang="it-IT" dirty="0"/>
              <a:t>: scambio di </a:t>
            </a:r>
            <a:r>
              <a:rPr lang="it-IT" b="1" u="sng" dirty="0">
                <a:solidFill>
                  <a:srgbClr val="FF0000"/>
                </a:solidFill>
              </a:rPr>
              <a:t>doni</a:t>
            </a:r>
            <a:r>
              <a:rPr lang="it-IT" dirty="0"/>
              <a:t> (ad es. </a:t>
            </a:r>
            <a:r>
              <a:rPr lang="it-IT" i="1" dirty="0" err="1"/>
              <a:t>kula</a:t>
            </a:r>
            <a:r>
              <a:rPr lang="it-IT" dirty="0"/>
              <a:t>, </a:t>
            </a:r>
            <a:r>
              <a:rPr lang="it-IT" i="1" dirty="0" err="1"/>
              <a:t>potlach</a:t>
            </a:r>
            <a:r>
              <a:rPr lang="it-IT" dirty="0"/>
              <a:t>);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2. reciprocità </a:t>
            </a:r>
            <a:r>
              <a:rPr lang="it-IT" b="1" u="sng" dirty="0"/>
              <a:t>negativa</a:t>
            </a:r>
            <a:r>
              <a:rPr lang="it-IT" dirty="0"/>
              <a:t>: scambio di </a:t>
            </a:r>
            <a:r>
              <a:rPr lang="it-IT" b="1" u="sng" dirty="0">
                <a:solidFill>
                  <a:srgbClr val="FF0000"/>
                </a:solidFill>
              </a:rPr>
              <a:t>offese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/>
              <a:t>Tra reciprocità positiva e reciprocità negativa v’è un’intuitiva somiglianza, che Jesper </a:t>
            </a:r>
            <a:r>
              <a:rPr lang="it-IT" dirty="0" err="1"/>
              <a:t>Svenbro</a:t>
            </a:r>
            <a:r>
              <a:rPr lang="it-IT" dirty="0"/>
              <a:t> descrive attraverso la metafora della vendetta come «dono di morte» (</a:t>
            </a:r>
            <a:r>
              <a:rPr lang="it-IT" i="1" dirty="0"/>
              <a:t>don </a:t>
            </a:r>
            <a:r>
              <a:rPr lang="it-IT" i="1" dirty="0" err="1"/>
              <a:t>du</a:t>
            </a:r>
            <a:r>
              <a:rPr lang="it-IT" i="1" dirty="0"/>
              <a:t> </a:t>
            </a:r>
            <a:r>
              <a:rPr lang="it-IT" i="1" dirty="0" err="1"/>
              <a:t>meurtre</a:t>
            </a:r>
            <a:r>
              <a:rPr lang="it-IT" dirty="0"/>
              <a:t>). </a:t>
            </a:r>
          </a:p>
          <a:p>
            <a:pPr marL="0" indent="0">
              <a:buNone/>
            </a:pPr>
            <a:r>
              <a:rPr lang="it-IT" dirty="0"/>
              <a:t>Guy Nicolas identifica l’affinità tra reciprocità positiva e reciprocità negativa nel fatto che «</a:t>
            </a:r>
            <a:r>
              <a:rPr lang="it-IT" b="1" u="sng" dirty="0"/>
              <a:t>in entrambi i casi si tratta di ristabilire un equilibrio messo in discussione da un eccesso</a:t>
            </a:r>
            <a:r>
              <a:rPr lang="it-IT" dirty="0"/>
              <a:t>». Reciprocità positiva e reciprocità negativa implicano, cioè, l’esistenza di un </a:t>
            </a:r>
            <a:r>
              <a:rPr lang="it-IT" b="1" u="sng" dirty="0"/>
              <a:t>atto di apertura</a:t>
            </a:r>
            <a:r>
              <a:rPr lang="it-IT" dirty="0"/>
              <a:t> (un dono o un’offesa) che àltera la relazione (fino a quel momento) di equilibrio tra le parti; e implicano la necessità di una </a:t>
            </a:r>
            <a:r>
              <a:rPr lang="it-IT" b="1" u="sng" dirty="0"/>
              <a:t>reazione</a:t>
            </a:r>
            <a:r>
              <a:rPr lang="it-IT" dirty="0"/>
              <a:t> (un contro-dono o una vendetta) che </a:t>
            </a:r>
            <a:r>
              <a:rPr lang="it-IT" b="1" u="sng" dirty="0"/>
              <a:t>ristabilisca quell’equilibrio</a:t>
            </a:r>
            <a:r>
              <a:rPr lang="it-IT" dirty="0"/>
              <a:t>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348955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0D193E-961B-1285-5C18-612045572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Reciprocità positiva e negativa</a:t>
            </a:r>
          </a:p>
        </p:txBody>
      </p:sp>
      <p:cxnSp>
        <p:nvCxnSpPr>
          <p:cNvPr id="4" name="Connettore 1 3">
            <a:extLst>
              <a:ext uri="{FF2B5EF4-FFF2-40B4-BE49-F238E27FC236}">
                <a16:creationId xmlns:a16="http://schemas.microsoft.com/office/drawing/2014/main" id="{2C7BDDEE-D942-34AE-A85E-96138A0E06EC}"/>
              </a:ext>
            </a:extLst>
          </p:cNvPr>
          <p:cNvCxnSpPr/>
          <p:nvPr/>
        </p:nvCxnSpPr>
        <p:spPr>
          <a:xfrm>
            <a:off x="1628775" y="3429000"/>
            <a:ext cx="8429625" cy="0"/>
          </a:xfrm>
          <a:prstGeom prst="line">
            <a:avLst/>
          </a:prstGeom>
          <a:ln w="3492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Connettore 1 4">
            <a:extLst>
              <a:ext uri="{FF2B5EF4-FFF2-40B4-BE49-F238E27FC236}">
                <a16:creationId xmlns:a16="http://schemas.microsoft.com/office/drawing/2014/main" id="{78B14CF9-3D64-8E5E-A7A0-DE97B6C8F198}"/>
              </a:ext>
            </a:extLst>
          </p:cNvPr>
          <p:cNvCxnSpPr>
            <a:cxnSpLocks/>
          </p:cNvCxnSpPr>
          <p:nvPr/>
        </p:nvCxnSpPr>
        <p:spPr>
          <a:xfrm>
            <a:off x="1628775" y="2771775"/>
            <a:ext cx="8429625" cy="0"/>
          </a:xfrm>
          <a:prstGeom prst="line">
            <a:avLst/>
          </a:prstGeom>
          <a:ln w="28575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e 6">
            <a:extLst>
              <a:ext uri="{FF2B5EF4-FFF2-40B4-BE49-F238E27FC236}">
                <a16:creationId xmlns:a16="http://schemas.microsoft.com/office/drawing/2014/main" id="{38DC6770-EB91-A786-4F2B-1758B5BCFAFE}"/>
              </a:ext>
            </a:extLst>
          </p:cNvPr>
          <p:cNvSpPr/>
          <p:nvPr/>
        </p:nvSpPr>
        <p:spPr>
          <a:xfrm>
            <a:off x="1600200" y="3307556"/>
            <a:ext cx="257175" cy="24288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8900F072-A151-FBB1-E241-C693E1EA2DB9}"/>
              </a:ext>
            </a:extLst>
          </p:cNvPr>
          <p:cNvSpPr/>
          <p:nvPr/>
        </p:nvSpPr>
        <p:spPr>
          <a:xfrm>
            <a:off x="9929812" y="3307556"/>
            <a:ext cx="257175" cy="242888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3F7818F-336B-CFA3-CBBC-8258F376B783}"/>
              </a:ext>
            </a:extLst>
          </p:cNvPr>
          <p:cNvSpPr txBox="1"/>
          <p:nvPr/>
        </p:nvSpPr>
        <p:spPr>
          <a:xfrm>
            <a:off x="924371" y="3721893"/>
            <a:ext cx="160883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dirty="0"/>
              <a:t>dono o offesa</a:t>
            </a:r>
          </a:p>
          <a:p>
            <a:pPr algn="ctr"/>
            <a:r>
              <a:rPr lang="it-IT" sz="2000" b="1" u="sng" dirty="0"/>
              <a:t>squilibrio</a:t>
            </a:r>
            <a:r>
              <a:rPr lang="it-IT" sz="2000" dirty="0"/>
              <a:t> 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C730342-DB3B-86AB-AC13-5B54C1318738}"/>
              </a:ext>
            </a:extLst>
          </p:cNvPr>
          <p:cNvSpPr txBox="1"/>
          <p:nvPr/>
        </p:nvSpPr>
        <p:spPr>
          <a:xfrm>
            <a:off x="8366148" y="3721893"/>
            <a:ext cx="3127331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000" dirty="0"/>
              <a:t>contro-dono o contro-offesa</a:t>
            </a:r>
          </a:p>
          <a:p>
            <a:pPr algn="ctr"/>
            <a:r>
              <a:rPr lang="it-IT" sz="2000" dirty="0"/>
              <a:t>(atto vendicatorio)</a:t>
            </a:r>
          </a:p>
          <a:p>
            <a:pPr algn="ctr"/>
            <a:r>
              <a:rPr lang="it-IT" sz="2000" b="1" u="sng" dirty="0"/>
              <a:t>riequilibrio</a:t>
            </a:r>
          </a:p>
        </p:txBody>
      </p:sp>
    </p:spTree>
    <p:extLst>
      <p:ext uri="{BB962C8B-B14F-4D97-AF65-F5344CB8AC3E}">
        <p14:creationId xmlns:p14="http://schemas.microsoft.com/office/powerpoint/2010/main" val="14674620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AB6DED-D395-A35B-6B6B-08FD405DE5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Due tipi di reciprocità (2)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B7EFD3B-0370-D7A8-C7ED-6590AD961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/>
              <a:t>Come nota </a:t>
            </a:r>
            <a:r>
              <a:rPr lang="it-IT" dirty="0" err="1"/>
              <a:t>Gouldner</a:t>
            </a:r>
            <a:r>
              <a:rPr lang="it-IT" dirty="0"/>
              <a:t>, la nozione di “reciprocità” è correlata all’idea di </a:t>
            </a:r>
            <a:r>
              <a:rPr lang="it-IT" b="1" u="sng" dirty="0">
                <a:solidFill>
                  <a:srgbClr val="FF0000"/>
                </a:solidFill>
              </a:rPr>
              <a:t>equivalenza</a:t>
            </a:r>
            <a:r>
              <a:rPr lang="it-IT" dirty="0"/>
              <a:t>, in termini di reciprocità negativa, tra </a:t>
            </a:r>
            <a:r>
              <a:rPr lang="it-IT" i="1" dirty="0"/>
              <a:t>offesa</a:t>
            </a:r>
            <a:r>
              <a:rPr lang="it-IT" dirty="0"/>
              <a:t> e </a:t>
            </a:r>
            <a:r>
              <a:rPr lang="it-IT" i="1" dirty="0"/>
              <a:t>vendetta</a:t>
            </a:r>
            <a:r>
              <a:rPr lang="it-IT" dirty="0"/>
              <a:t>. Cosa significa, tuttavia, che offesa e vendetta sono atti tra loro </a:t>
            </a:r>
            <a:r>
              <a:rPr lang="it-IT" i="1" dirty="0"/>
              <a:t>equivalenti</a:t>
            </a:r>
            <a:r>
              <a:rPr lang="it-IT" dirty="0"/>
              <a:t>?</a:t>
            </a:r>
          </a:p>
          <a:p>
            <a:pPr marL="0" indent="0">
              <a:buNone/>
            </a:pPr>
            <a:r>
              <a:rPr lang="it-IT" dirty="0"/>
              <a:t>Ecco una possibile risposta: atto di apertura e atto di risposta sono tra loro “equivalenti” poiché identificano, sul piano </a:t>
            </a:r>
            <a:r>
              <a:rPr lang="it-IT" b="1" u="sng" dirty="0"/>
              <a:t>materiale</a:t>
            </a:r>
            <a:r>
              <a:rPr lang="it-IT" dirty="0"/>
              <a:t>, lo </a:t>
            </a:r>
            <a:r>
              <a:rPr lang="it-IT" b="1" dirty="0"/>
              <a:t>stesso</a:t>
            </a:r>
            <a:r>
              <a:rPr lang="it-IT" dirty="0"/>
              <a:t> atto offensivo. Tale fenomeno identifica, secondo </a:t>
            </a:r>
            <a:r>
              <a:rPr lang="it-IT" dirty="0" err="1"/>
              <a:t>Gouldner</a:t>
            </a:r>
            <a:r>
              <a:rPr lang="it-IT" dirty="0"/>
              <a:t>, una </a:t>
            </a:r>
            <a:r>
              <a:rPr lang="it-IT" b="1" dirty="0"/>
              <a:t>prima</a:t>
            </a:r>
            <a:r>
              <a:rPr lang="it-IT" dirty="0"/>
              <a:t> specie di reciprocità, detta ‘reciprocità </a:t>
            </a:r>
            <a:r>
              <a:rPr lang="it-IT" b="1" u="sng" dirty="0">
                <a:solidFill>
                  <a:srgbClr val="FF0000"/>
                </a:solidFill>
              </a:rPr>
              <a:t>omeomorfica</a:t>
            </a:r>
            <a:r>
              <a:rPr lang="it-IT" dirty="0"/>
              <a:t>’ (</a:t>
            </a:r>
            <a:r>
              <a:rPr lang="it-IT" i="1" dirty="0" err="1"/>
              <a:t>homeomorphic</a:t>
            </a:r>
            <a:r>
              <a:rPr lang="it-IT" i="1" dirty="0"/>
              <a:t> </a:t>
            </a:r>
            <a:r>
              <a:rPr lang="it-IT" i="1" dirty="0" err="1"/>
              <a:t>reciprocity</a:t>
            </a:r>
            <a:r>
              <a:rPr lang="it-IT" dirty="0"/>
              <a:t>); una significativa espressione di tale fenomeno «si rinviene nelle norme della reciprocità </a:t>
            </a:r>
            <a:r>
              <a:rPr lang="it-IT" i="1" dirty="0"/>
              <a:t>negativa»</a:t>
            </a:r>
            <a:r>
              <a:rPr lang="it-IT" dirty="0"/>
              <a:t>. Ad esempio: la </a:t>
            </a:r>
            <a:r>
              <a:rPr lang="it-IT" i="1" dirty="0"/>
              <a:t>legge del taglione</a:t>
            </a:r>
            <a:r>
              <a:rPr lang="it-IT" dirty="0"/>
              <a:t>, nella sua tradizionale formulazione (di matrice biblica) “occhio per occhio”; l’antico termine latino ‘</a:t>
            </a:r>
            <a:r>
              <a:rPr lang="it-IT" i="1" dirty="0" err="1"/>
              <a:t>talio</a:t>
            </a:r>
            <a:r>
              <a:rPr lang="it-IT" dirty="0"/>
              <a:t>’, da cui l’italiano ‘taglione’, è etimologicamente associato, appunto, a ‘</a:t>
            </a:r>
            <a:r>
              <a:rPr lang="it-IT" i="1" dirty="0" err="1"/>
              <a:t>talis</a:t>
            </a:r>
            <a:r>
              <a:rPr lang="it-IT" dirty="0"/>
              <a:t>’, “equivalente”.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791661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90F6ED2-7943-CF0E-9BD1-60254B03F6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Due tipi di reciprocità (2)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1F544CF-11F4-10B6-045B-E2196659F1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t-IT" dirty="0" err="1"/>
              <a:t>Gouldner</a:t>
            </a:r>
            <a:r>
              <a:rPr lang="it-IT" dirty="0"/>
              <a:t> contrappone, tuttavia, alla reciprocità omeomorfica una seconda specie di reciprocità, detta ‘reciprocità </a:t>
            </a:r>
            <a:r>
              <a:rPr lang="it-IT" b="1" u="sng" dirty="0">
                <a:solidFill>
                  <a:srgbClr val="FF0000"/>
                </a:solidFill>
              </a:rPr>
              <a:t>eteromorfica</a:t>
            </a:r>
            <a:r>
              <a:rPr lang="it-IT" dirty="0"/>
              <a:t>’ (</a:t>
            </a:r>
            <a:r>
              <a:rPr lang="it-IT" i="1" dirty="0" err="1"/>
              <a:t>heteromorphic</a:t>
            </a:r>
            <a:r>
              <a:rPr lang="it-IT" i="1" dirty="0"/>
              <a:t> </a:t>
            </a:r>
            <a:r>
              <a:rPr lang="it-IT" i="1" dirty="0" err="1"/>
              <a:t>reciprocity</a:t>
            </a:r>
            <a:r>
              <a:rPr lang="it-IT" dirty="0"/>
              <a:t>): l’equivalenza tra ciò che è scambiato, nel caso della reciprocità eteromorfica, </a:t>
            </a:r>
            <a:r>
              <a:rPr lang="it-IT" b="1" dirty="0"/>
              <a:t>non</a:t>
            </a:r>
            <a:r>
              <a:rPr lang="it-IT" dirty="0"/>
              <a:t> concerne il piano materiale (come nel caso della reciprocità omeomorfica), ma il piano del </a:t>
            </a:r>
            <a:r>
              <a:rPr lang="it-IT" b="1" u="sng" dirty="0"/>
              <a:t>valore</a:t>
            </a:r>
            <a:r>
              <a:rPr lang="it-IT" dirty="0"/>
              <a:t>: nel caso della reciprocità eteromorfica, cioè, “la equivalenza può significare che le cose scambiate [possono] essere concretamente differenti ma che esse </a:t>
            </a:r>
            <a:r>
              <a:rPr lang="it-IT" u="sng" dirty="0"/>
              <a:t>[devono] essere di eguale valore</a:t>
            </a:r>
            <a:r>
              <a:rPr lang="it-IT" dirty="0"/>
              <a:t>, [...] definito in concreto dagli attori”. La nozione di “reciprocità eteromorfica”, se applicata all’analisi della reciprocità negativa, configura la possibilità che la vendetta identifichi una contro-offesa diversa, sul piano materiale, dall’offesa subìta; ma ad essa equivalente sul piano </a:t>
            </a:r>
            <a:r>
              <a:rPr lang="it-IT" b="1" u="sng" dirty="0"/>
              <a:t>axiologico</a:t>
            </a:r>
            <a:r>
              <a:rPr lang="it-IT" dirty="0"/>
              <a:t>.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09113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B95FB9-12D0-CB2F-5722-C249DA2AB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highlight>
                  <a:srgbClr val="FFFF00"/>
                </a:highlight>
              </a:rPr>
              <a:t>Gustav </a:t>
            </a:r>
            <a:r>
              <a:rPr lang="it-IT" dirty="0" err="1">
                <a:highlight>
                  <a:srgbClr val="FFFF00"/>
                </a:highlight>
              </a:rPr>
              <a:t>Radbruch</a:t>
            </a:r>
            <a:r>
              <a:rPr lang="it-IT" dirty="0">
                <a:highlight>
                  <a:srgbClr val="FFFF00"/>
                </a:highlight>
              </a:rPr>
              <a:t> (1878-1949)</a:t>
            </a:r>
          </a:p>
        </p:txBody>
      </p:sp>
      <p:pic>
        <p:nvPicPr>
          <p:cNvPr id="1026" name="Picture 2" descr="LeMO Gustav Radbruch">
            <a:extLst>
              <a:ext uri="{FF2B5EF4-FFF2-40B4-BE49-F238E27FC236}">
                <a16:creationId xmlns:a16="http://schemas.microsoft.com/office/drawing/2014/main" id="{4CE35A5D-C037-D4A6-9D69-1998F30009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4570" y="1909257"/>
            <a:ext cx="2702860" cy="3923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6882942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B8767BF-A101-9C42-BA06-A9FC6C2E1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0" u="none" strike="noStrike" dirty="0" err="1">
                <a:solidFill>
                  <a:srgbClr val="202122"/>
                </a:solidFill>
                <a:effectLst/>
                <a:latin typeface="+mn-lt"/>
              </a:rPr>
              <a:t>Bronisław</a:t>
            </a:r>
            <a:r>
              <a:rPr lang="it-IT" dirty="0"/>
              <a:t> Malinowski (1884-1942)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FCE2AAD0-A0C3-4BE3-1AB0-8B7683667C5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17857" y="1887458"/>
            <a:ext cx="3156285" cy="41892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33831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6DE82B-052D-1580-A540-1DD1877135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i="1" dirty="0" err="1"/>
              <a:t>Kula</a:t>
            </a:r>
            <a:r>
              <a:rPr lang="it-IT" i="1" dirty="0"/>
              <a:t> ring</a:t>
            </a:r>
          </a:p>
        </p:txBody>
      </p:sp>
      <p:pic>
        <p:nvPicPr>
          <p:cNvPr id="1028" name="Picture 4" descr="Kula (Anthropology)">
            <a:extLst>
              <a:ext uri="{FF2B5EF4-FFF2-40B4-BE49-F238E27FC236}">
                <a16:creationId xmlns:a16="http://schemas.microsoft.com/office/drawing/2014/main" id="{77B7776B-BC6F-890E-4998-6E98D24D37E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7387" y="1690688"/>
            <a:ext cx="5586413" cy="4236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ulture and the Individual Early Anthropological Work. - ppt download">
            <a:extLst>
              <a:ext uri="{FF2B5EF4-FFF2-40B4-BE49-F238E27FC236}">
                <a16:creationId xmlns:a16="http://schemas.microsoft.com/office/drawing/2014/main" id="{04739896-3BF1-BD07-2273-E0037680461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76" t="18947" r="3329" b="5510"/>
          <a:stretch/>
        </p:blipFill>
        <p:spPr bwMode="auto">
          <a:xfrm>
            <a:off x="755549" y="2298195"/>
            <a:ext cx="5011838" cy="3020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960353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Lot - An Elaborate Kula Exchange &quot;Necklace&quot; (Soulava), Massim Region, Papua  New Guinea,">
            <a:extLst>
              <a:ext uri="{FF2B5EF4-FFF2-40B4-BE49-F238E27FC236}">
                <a16:creationId xmlns:a16="http://schemas.microsoft.com/office/drawing/2014/main" id="{216DAEFC-475F-BE0F-2C07-2595B91CBA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87" y="1128742"/>
            <a:ext cx="4390724" cy="4600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80081F32-A19C-C6F0-8166-A00AF5A39F1D}"/>
              </a:ext>
            </a:extLst>
          </p:cNvPr>
          <p:cNvSpPr txBox="1"/>
          <p:nvPr/>
        </p:nvSpPr>
        <p:spPr>
          <a:xfrm>
            <a:off x="2926808" y="5833640"/>
            <a:ext cx="138211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i="1" dirty="0" err="1"/>
              <a:t>soulava</a:t>
            </a:r>
            <a:endParaRPr lang="it-IT" sz="3000" i="1" dirty="0"/>
          </a:p>
        </p:txBody>
      </p:sp>
      <p:pic>
        <p:nvPicPr>
          <p:cNvPr id="4100" name="Picture 4" descr="The Kula Ring and Sir William MacGregor | University of Aberdeen Museums">
            <a:extLst>
              <a:ext uri="{FF2B5EF4-FFF2-40B4-BE49-F238E27FC236}">
                <a16:creationId xmlns:a16="http://schemas.microsoft.com/office/drawing/2014/main" id="{27AB8750-BF3F-B356-B5CE-E529B567C2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2001" y="1211122"/>
            <a:ext cx="3550763" cy="4435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64261F-6C8D-872B-DA1D-AC613C296338}"/>
              </a:ext>
            </a:extLst>
          </p:cNvPr>
          <p:cNvSpPr txBox="1"/>
          <p:nvPr/>
        </p:nvSpPr>
        <p:spPr>
          <a:xfrm>
            <a:off x="7955666" y="5833640"/>
            <a:ext cx="1134670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3000" i="1" dirty="0" err="1"/>
              <a:t>mwali</a:t>
            </a:r>
            <a:endParaRPr lang="it-IT" sz="3000" i="1" dirty="0"/>
          </a:p>
        </p:txBody>
      </p:sp>
    </p:spTree>
    <p:extLst>
      <p:ext uri="{BB962C8B-B14F-4D97-AF65-F5344CB8AC3E}">
        <p14:creationId xmlns:p14="http://schemas.microsoft.com/office/powerpoint/2010/main" val="102246349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D2D9420-44A5-3236-1604-D0A4CD87E5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Tre tipi di dono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5A863C1-3D53-D1F0-E075-EAC5182A27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t-IT" dirty="0"/>
              <a:t>Dono grazioso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Dono solidale 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Dono cerimoniale </a:t>
            </a:r>
          </a:p>
        </p:txBody>
      </p:sp>
    </p:spTree>
    <p:extLst>
      <p:ext uri="{BB962C8B-B14F-4D97-AF65-F5344CB8AC3E}">
        <p14:creationId xmlns:p14="http://schemas.microsoft.com/office/powerpoint/2010/main" val="646995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3D2E4BF-3087-B0B2-69E7-4895A598D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Dono cerimoniale / reciproco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FF8A1C2-1CE4-9567-ABCA-0F3A91C26F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AutoNum type="arabicPeriod"/>
            </a:pPr>
            <a:r>
              <a:rPr lang="it-IT" b="1" u="sng" dirty="0">
                <a:solidFill>
                  <a:srgbClr val="FF0000"/>
                </a:solidFill>
                <a:highlight>
                  <a:srgbClr val="00FF00"/>
                </a:highlight>
              </a:rPr>
              <a:t>Simmetria</a:t>
            </a:r>
            <a:r>
              <a:rPr lang="it-IT" dirty="0">
                <a:highlight>
                  <a:srgbClr val="00FF00"/>
                </a:highlight>
              </a:rPr>
              <a:t>: </a:t>
            </a:r>
            <a:r>
              <a:rPr lang="it-IT" dirty="0">
                <a:solidFill>
                  <a:srgbClr val="000000"/>
                </a:solidFill>
                <a:effectLst/>
                <a:highlight>
                  <a:srgbClr val="00FF00"/>
                </a:highlight>
                <a:ea typeface="Goudy Old Style" panose="02020502050305020303" pitchFamily="18" charset="77"/>
              </a:rPr>
              <a:t>il dono cerimoniale, in quanto dono reciproco, determini il venir in essere dell’</a:t>
            </a:r>
            <a:r>
              <a:rPr lang="it-IT" b="1" u="sng" dirty="0">
                <a:solidFill>
                  <a:srgbClr val="000000"/>
                </a:solidFill>
                <a:effectLst/>
                <a:highlight>
                  <a:srgbClr val="00FF00"/>
                </a:highlight>
                <a:ea typeface="Goudy Old Style" panose="02020502050305020303" pitchFamily="18" charset="77"/>
              </a:rPr>
              <a:t>obbligo di restituire al donante un anti-dono equivalente</a:t>
            </a:r>
            <a:r>
              <a:rPr lang="it-IT" dirty="0">
                <a:solidFill>
                  <a:srgbClr val="000000"/>
                </a:solidFill>
                <a:effectLst/>
                <a:highlight>
                  <a:srgbClr val="00FF00"/>
                </a:highlight>
                <a:ea typeface="Goudy Old Style" panose="02020502050305020303" pitchFamily="18" charset="77"/>
              </a:rPr>
              <a:t>.</a:t>
            </a:r>
          </a:p>
          <a:p>
            <a:pPr marL="514350" indent="-514350">
              <a:buAutoNum type="arabicPeriod"/>
            </a:pPr>
            <a:endParaRPr lang="it-IT" dirty="0">
              <a:solidFill>
                <a:srgbClr val="000000"/>
              </a:solidFill>
              <a:effectLst/>
              <a:ea typeface="Goudy Old Style" panose="02020502050305020303" pitchFamily="18" charset="77"/>
            </a:endParaRPr>
          </a:p>
          <a:p>
            <a:pPr marL="514350" indent="-514350">
              <a:buAutoNum type="arabicPeriod"/>
            </a:pPr>
            <a:r>
              <a:rPr lang="it-IT" b="1" u="sng" dirty="0">
                <a:solidFill>
                  <a:srgbClr val="FF0000"/>
                </a:solidFill>
              </a:rPr>
              <a:t>Alternanza</a:t>
            </a:r>
            <a:r>
              <a:rPr lang="it-IT" dirty="0">
                <a:solidFill>
                  <a:srgbClr val="000000"/>
                </a:solidFill>
              </a:rPr>
              <a:t>:</a:t>
            </a:r>
            <a:r>
              <a:rPr lang="it-IT" dirty="0">
                <a:effectLst/>
              </a:rPr>
              <a:t> il </a:t>
            </a:r>
            <a:r>
              <a:rPr lang="it-IT" dirty="0">
                <a:solidFill>
                  <a:srgbClr val="000000"/>
                </a:solidFill>
                <a:effectLst/>
                <a:ea typeface="Goudy Old Style" panose="02020502050305020303" pitchFamily="18" charset="77"/>
              </a:rPr>
              <a:t>dono cerimoniale implica una </a:t>
            </a:r>
            <a:r>
              <a:rPr lang="it-IT" b="1" u="sng" dirty="0">
                <a:solidFill>
                  <a:srgbClr val="000000"/>
                </a:solidFill>
                <a:effectLst/>
                <a:ea typeface="Goudy Old Style" panose="02020502050305020303" pitchFamily="18" charset="77"/>
              </a:rPr>
              <a:t>separazione</a:t>
            </a:r>
            <a:r>
              <a:rPr lang="it-IT" dirty="0">
                <a:solidFill>
                  <a:srgbClr val="000000"/>
                </a:solidFill>
                <a:effectLst/>
                <a:ea typeface="Goudy Old Style" panose="02020502050305020303" pitchFamily="18" charset="77"/>
              </a:rPr>
              <a:t> (una </a:t>
            </a:r>
            <a:r>
              <a:rPr lang="it-IT" b="1" u="sng" dirty="0">
                <a:solidFill>
                  <a:srgbClr val="000000"/>
                </a:solidFill>
                <a:effectLst/>
                <a:ea typeface="Goudy Old Style" panose="02020502050305020303" pitchFamily="18" charset="77"/>
              </a:rPr>
              <a:t>dilazione temporale</a:t>
            </a:r>
            <a:r>
              <a:rPr lang="it-IT" dirty="0">
                <a:solidFill>
                  <a:srgbClr val="000000"/>
                </a:solidFill>
                <a:effectLst/>
                <a:ea typeface="Goudy Old Style" panose="02020502050305020303" pitchFamily="18" charset="77"/>
              </a:rPr>
              <a:t>) tra le azioni del </a:t>
            </a:r>
            <a:r>
              <a:rPr lang="it-IT" i="1" dirty="0">
                <a:solidFill>
                  <a:srgbClr val="000000"/>
                </a:solidFill>
                <a:effectLst/>
                <a:ea typeface="Goudy Old Style" panose="02020502050305020303" pitchFamily="18" charset="77"/>
              </a:rPr>
              <a:t>donare</a:t>
            </a:r>
            <a:r>
              <a:rPr lang="it-IT" dirty="0">
                <a:solidFill>
                  <a:srgbClr val="000000"/>
                </a:solidFill>
                <a:effectLst/>
                <a:ea typeface="Goudy Old Style" panose="02020502050305020303" pitchFamily="18" charset="77"/>
              </a:rPr>
              <a:t> e del </a:t>
            </a:r>
            <a:r>
              <a:rPr lang="it-IT" i="1" dirty="0">
                <a:solidFill>
                  <a:srgbClr val="000000"/>
                </a:solidFill>
                <a:effectLst/>
                <a:ea typeface="Goudy Old Style" panose="02020502050305020303" pitchFamily="18" charset="77"/>
              </a:rPr>
              <a:t>restituire</a:t>
            </a:r>
            <a:r>
              <a:rPr lang="it-IT" dirty="0">
                <a:solidFill>
                  <a:srgbClr val="000000"/>
                </a:solidFill>
                <a:effectLst/>
                <a:ea typeface="Goudy Old Style" panose="02020502050305020303" pitchFamily="18" charset="77"/>
              </a:rPr>
              <a:t> il dono.</a:t>
            </a:r>
          </a:p>
          <a:p>
            <a:pPr marL="514350" indent="-514350">
              <a:buAutoNum type="arabicPeriod"/>
            </a:pPr>
            <a:endParaRPr lang="it-IT" dirty="0">
              <a:solidFill>
                <a:srgbClr val="000000"/>
              </a:solidFill>
            </a:endParaRPr>
          </a:p>
          <a:p>
            <a:pPr marL="514350" indent="-514350">
              <a:buAutoNum type="arabicPeriod"/>
            </a:pPr>
            <a:r>
              <a:rPr lang="it-IT" b="1" u="sng" dirty="0">
                <a:solidFill>
                  <a:srgbClr val="FF0000"/>
                </a:solidFill>
                <a:highlight>
                  <a:srgbClr val="FFFF00"/>
                </a:highlight>
                <a:ea typeface="Goudy Old Style" panose="02020502050305020303" pitchFamily="18" charset="77"/>
              </a:rPr>
              <a:t>Replica</a:t>
            </a:r>
            <a:r>
              <a:rPr lang="it-IT" dirty="0">
                <a:solidFill>
                  <a:srgbClr val="000000"/>
                </a:solidFill>
                <a:highlight>
                  <a:srgbClr val="FFFF00"/>
                </a:highlight>
                <a:ea typeface="Goudy Old Style" panose="02020502050305020303" pitchFamily="18" charset="77"/>
              </a:rPr>
              <a:t>: </a:t>
            </a:r>
            <a:r>
              <a:rPr lang="it-IT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Goudy Old Style" panose="02020502050305020303" pitchFamily="18" charset="77"/>
              </a:rPr>
              <a:t>il dono cerimoniale risponde a una logica della </a:t>
            </a:r>
            <a:r>
              <a:rPr lang="it-IT" b="1" u="sng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Goudy Old Style" panose="02020502050305020303" pitchFamily="18" charset="77"/>
              </a:rPr>
              <a:t>reciprocità dissimmetrica</a:t>
            </a:r>
            <a:r>
              <a:rPr lang="it-IT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Goudy Old Style" panose="02020502050305020303" pitchFamily="18" charset="77"/>
              </a:rPr>
              <a:t>, provoca un </a:t>
            </a:r>
            <a:r>
              <a:rPr lang="it-IT" b="1" u="sng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Goudy Old Style" panose="02020502050305020303" pitchFamily="18" charset="77"/>
              </a:rPr>
              <a:t>costante squilibrio </a:t>
            </a:r>
            <a:r>
              <a:rPr lang="it-IT" dirty="0">
                <a:solidFill>
                  <a:srgbClr val="000000"/>
                </a:solidFill>
                <a:effectLst/>
                <a:highlight>
                  <a:srgbClr val="FFFF00"/>
                </a:highlight>
                <a:ea typeface="Goudy Old Style" panose="02020502050305020303" pitchFamily="18" charset="77"/>
              </a:rPr>
              <a:t>tra donante e ricevente</a:t>
            </a:r>
            <a:r>
              <a:rPr lang="it-IT" dirty="0">
                <a:solidFill>
                  <a:srgbClr val="000000"/>
                </a:solidFill>
                <a:highlight>
                  <a:srgbClr val="FFFF00"/>
                </a:highlight>
                <a:ea typeface="Goudy Old Style" panose="02020502050305020303" pitchFamily="18" charset="77"/>
              </a:rPr>
              <a:t>.</a:t>
            </a:r>
            <a:endParaRPr lang="it-IT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8127950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DCF57F6-2F97-E316-93DD-3176486338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Tre "valori" del diritto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DF6A079-24C9-FAA9-EB67-BEDC5E266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it-IT" dirty="0"/>
              <a:t>Certezza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Utilità</a:t>
            </a:r>
          </a:p>
          <a:p>
            <a:pPr marL="514350" indent="-514350">
              <a:buAutoNum type="arabicPeriod"/>
            </a:pPr>
            <a:endParaRPr lang="it-IT" dirty="0"/>
          </a:p>
          <a:p>
            <a:pPr marL="514350" indent="-514350">
              <a:buAutoNum type="arabicPeriod"/>
            </a:pPr>
            <a:r>
              <a:rPr lang="it-IT" dirty="0"/>
              <a:t>Giustizia</a:t>
            </a:r>
          </a:p>
        </p:txBody>
      </p:sp>
    </p:spTree>
    <p:extLst>
      <p:ext uri="{BB962C8B-B14F-4D97-AF65-F5344CB8AC3E}">
        <p14:creationId xmlns:p14="http://schemas.microsoft.com/office/powerpoint/2010/main" val="3847175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0B4F5F0-F164-3ABC-E782-647EEF2A0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Domande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080D47-D62D-0451-8B89-212B0E225C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sz="2800" dirty="0"/>
              <a:t>Che cosa accade quando il </a:t>
            </a:r>
            <a:r>
              <a:rPr lang="it-IT" sz="2800" b="1" dirty="0"/>
              <a:t>diritto positivo</a:t>
            </a:r>
            <a:r>
              <a:rPr lang="it-IT" sz="2800" dirty="0"/>
              <a:t> (</a:t>
            </a:r>
            <a:r>
              <a:rPr lang="it-IT" sz="2800" b="1" dirty="0">
                <a:solidFill>
                  <a:srgbClr val="FF0000"/>
                </a:solidFill>
              </a:rPr>
              <a:t>certezza</a:t>
            </a:r>
            <a:r>
              <a:rPr lang="it-IT" sz="2800" dirty="0"/>
              <a:t> del diritto) entra in conflitto con la </a:t>
            </a:r>
            <a:r>
              <a:rPr lang="it-IT" sz="2800" b="1" dirty="0">
                <a:solidFill>
                  <a:srgbClr val="FF0000"/>
                </a:solidFill>
              </a:rPr>
              <a:t>giustizia</a:t>
            </a:r>
            <a:r>
              <a:rPr lang="it-IT" sz="2800" b="1" dirty="0"/>
              <a:t> </a:t>
            </a:r>
            <a:r>
              <a:rPr lang="it-IT" sz="2800" dirty="0"/>
              <a:t>(es. leggi razziali)?</a:t>
            </a:r>
          </a:p>
          <a:p>
            <a:r>
              <a:rPr lang="it-IT" sz="2800" dirty="0"/>
              <a:t>Possiamo considerare valida una legge dal contenuto ingiusto?</a:t>
            </a:r>
          </a:p>
          <a:p>
            <a:r>
              <a:rPr lang="it-IT" sz="2800" dirty="0"/>
              <a:t>Come deve reagire  reagisce l’uomo di legge di fronte ad una legge ingiusta?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78832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2C12635-C2C6-F4A5-A219-4D8EB8276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Ingiustizia legale e diritto </a:t>
            </a:r>
            <a:r>
              <a:rPr lang="it-IT" dirty="0" err="1"/>
              <a:t>sovralegale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601B622-5D1D-60AE-DD85-115BADF6D3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endParaRPr lang="it-IT" sz="2000" dirty="0"/>
          </a:p>
          <a:p>
            <a:pPr algn="just"/>
            <a:r>
              <a:rPr lang="it-IT" sz="2800" dirty="0"/>
              <a:t>Per il giuspositivismo «un ordine è un ordine» e «la legge è legge» (la legge è </a:t>
            </a:r>
            <a:r>
              <a:rPr lang="it-IT" sz="2800" i="1" dirty="0"/>
              <a:t>tutta</a:t>
            </a:r>
            <a:r>
              <a:rPr lang="it-IT" sz="2800" dirty="0"/>
              <a:t> diritto; la legge è </a:t>
            </a:r>
            <a:r>
              <a:rPr lang="it-IT" sz="2800" i="1" dirty="0"/>
              <a:t>tutto</a:t>
            </a:r>
            <a:r>
              <a:rPr lang="it-IT" sz="2800" dirty="0"/>
              <a:t> il diritto).</a:t>
            </a:r>
          </a:p>
          <a:p>
            <a:pPr algn="just"/>
            <a:r>
              <a:rPr lang="it-IT" sz="2800" dirty="0"/>
              <a:t>Dunque, per il giuspositivismo i concetti di </a:t>
            </a:r>
            <a:r>
              <a:rPr lang="it-IT" sz="2800" b="1" dirty="0"/>
              <a:t>ingiustizia legale </a:t>
            </a:r>
            <a:r>
              <a:rPr lang="it-IT" sz="2800" dirty="0"/>
              <a:t>e di </a:t>
            </a:r>
            <a:r>
              <a:rPr lang="it-IT" sz="2800" b="1" dirty="0"/>
              <a:t>diritto </a:t>
            </a:r>
            <a:r>
              <a:rPr lang="it-IT" sz="2800" b="1" dirty="0" err="1"/>
              <a:t>sovralegale</a:t>
            </a:r>
            <a:r>
              <a:rPr lang="it-IT" sz="2800" b="1" dirty="0"/>
              <a:t> </a:t>
            </a:r>
            <a:r>
              <a:rPr lang="it-IT" sz="2800" dirty="0"/>
              <a:t>sono concetti autocontraddittori.</a:t>
            </a:r>
          </a:p>
          <a:p>
            <a:pPr algn="just"/>
            <a:r>
              <a:rPr lang="it-IT" sz="2800" dirty="0"/>
              <a:t>Come si devono giudicare, in particolare, le ingiustizie (i torti) legali che sono stati commessi durante l’epoca nazista? (problema di giustizia di transizione).</a:t>
            </a:r>
          </a:p>
          <a:p>
            <a:pPr algn="just"/>
            <a:r>
              <a:rPr lang="it-IT" sz="2800" dirty="0"/>
              <a:t>Il caso del tribunale di Wiesbaden: «</a:t>
            </a:r>
            <a:r>
              <a:rPr lang="it-IT" sz="2800" i="1" dirty="0"/>
              <a:t>le leggi che avevano dichiarato decaduta a favore dello Stato le proprietà degli ebrei erano da considerarsi in contrasto con il diritto naturale e perciò nulle fin dal momento della loro promulgazione</a:t>
            </a:r>
            <a:r>
              <a:rPr lang="it-IT" sz="2800" dirty="0"/>
              <a:t>».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81132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744A98A-2F71-62F0-1719-F7D64A201E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 casi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765490C-161E-CE39-BE96-AEA57512C0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it-IT" sz="2400" dirty="0"/>
          </a:p>
          <a:p>
            <a:r>
              <a:rPr lang="it-IT" sz="2800" dirty="0"/>
              <a:t>n. 1: Il caso </a:t>
            </a:r>
            <a:r>
              <a:rPr lang="it-IT" sz="2800" b="1" dirty="0" err="1"/>
              <a:t>Puttfarken</a:t>
            </a:r>
            <a:endParaRPr lang="it-IT" sz="2800" b="1" dirty="0"/>
          </a:p>
          <a:p>
            <a:endParaRPr lang="it-IT" sz="2800" dirty="0"/>
          </a:p>
          <a:p>
            <a:r>
              <a:rPr lang="it-IT" sz="2800" dirty="0"/>
              <a:t>n. 2: Il caso dei </a:t>
            </a:r>
            <a:r>
              <a:rPr lang="it-IT" sz="2800" b="1" dirty="0"/>
              <a:t>collaboratori del boia </a:t>
            </a:r>
          </a:p>
          <a:p>
            <a:endParaRPr lang="it-IT" sz="2800" dirty="0"/>
          </a:p>
          <a:p>
            <a:r>
              <a:rPr lang="it-IT" sz="2800" dirty="0"/>
              <a:t>n. 3.: Il caso del </a:t>
            </a:r>
            <a:r>
              <a:rPr lang="it-IT" sz="2800" b="1" dirty="0"/>
              <a:t>disertore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6588128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5F5568E-2424-22B3-691D-8CBDAB16B2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Il caso </a:t>
            </a:r>
            <a:r>
              <a:rPr lang="it-IT" dirty="0" err="1"/>
              <a:t>Puttfarken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113240-90C2-00A3-DAD6-FEBDFAEBA2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sz="2800" dirty="0"/>
              <a:t>Durante la dittatura nazista in Germania, un impiegato di nome </a:t>
            </a:r>
            <a:r>
              <a:rPr lang="it-IT" sz="2800" dirty="0" err="1"/>
              <a:t>Puttfarken</a:t>
            </a:r>
            <a:r>
              <a:rPr lang="it-IT" sz="2800" dirty="0"/>
              <a:t> denuncia un commerciante di nome </a:t>
            </a:r>
            <a:r>
              <a:rPr lang="it-IT" sz="2800" dirty="0" err="1"/>
              <a:t>Göttig</a:t>
            </a:r>
            <a:r>
              <a:rPr lang="it-IT" sz="2800" dirty="0"/>
              <a:t> per aver lasciato scritto in un gabinetto pubblico: “Hitler è un carnefice responsabile della guerra.” </a:t>
            </a:r>
            <a:r>
              <a:rPr lang="it-IT" sz="2800" dirty="0" err="1"/>
              <a:t>Göttig</a:t>
            </a:r>
            <a:r>
              <a:rPr lang="it-IT" sz="2800" dirty="0"/>
              <a:t> viene condannato a morte dalla Corte di Kassel.</a:t>
            </a:r>
          </a:p>
          <a:p>
            <a:pPr marL="0" indent="0">
              <a:buNone/>
            </a:pPr>
            <a:endParaRPr lang="it-IT" dirty="0"/>
          </a:p>
          <a:p>
            <a:r>
              <a:rPr lang="it-IT" sz="2800" dirty="0"/>
              <a:t>Che cosa accade quando il </a:t>
            </a:r>
            <a:r>
              <a:rPr lang="it-IT" sz="2800" b="1" dirty="0"/>
              <a:t>diritto positivo</a:t>
            </a:r>
            <a:r>
              <a:rPr lang="it-IT" sz="2800" dirty="0"/>
              <a:t> entra in conflitto con la </a:t>
            </a:r>
            <a:r>
              <a:rPr lang="it-IT" sz="2800" b="1" dirty="0"/>
              <a:t>giustizia</a:t>
            </a:r>
            <a:r>
              <a:rPr lang="it-IT" sz="2800" dirty="0"/>
              <a:t>?</a:t>
            </a:r>
          </a:p>
          <a:p>
            <a:r>
              <a:rPr lang="it-IT" sz="2800" dirty="0"/>
              <a:t>Possiamo considerare valida una legge dal contenuto ingiusto?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33263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DD6BE9C-30F2-B6AC-3771-312C970E53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Richieste del pubblico ministero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049049-60F6-B9F6-C887-AA41189F4B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800" dirty="0"/>
              <a:t>Richiesta di condanna sulla base del Codice penale tedesco del 1871 (§ 211 </a:t>
            </a:r>
            <a:r>
              <a:rPr lang="it-IT" sz="2800" dirty="0" err="1"/>
              <a:t>StGB</a:t>
            </a:r>
            <a:r>
              <a:rPr lang="it-IT" sz="2800" dirty="0"/>
              <a:t>)</a:t>
            </a:r>
          </a:p>
          <a:p>
            <a:pPr algn="just"/>
            <a:r>
              <a:rPr lang="it-IT" sz="2800" dirty="0"/>
              <a:t>In linea subordinata, richiesta di condanna ai sensi della legge per la punizione dei reati nazionalsocialisti (n. 10 del </a:t>
            </a:r>
            <a:r>
              <a:rPr lang="it-IT" sz="2800" u="sng" dirty="0"/>
              <a:t>30 gennaio 1946</a:t>
            </a:r>
            <a:r>
              <a:rPr lang="it-IT" sz="2800" dirty="0"/>
              <a:t> della Commissione Alleata di Controllo).</a:t>
            </a:r>
          </a:p>
          <a:p>
            <a:pPr>
              <a:buFontTx/>
              <a:buNone/>
            </a:pPr>
            <a:r>
              <a:rPr lang="it-IT" dirty="0"/>
              <a:t> </a:t>
            </a:r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712113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6803AB-7CDA-8752-3063-C9FD9C10E6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Corte d'Assise di </a:t>
            </a:r>
            <a:r>
              <a:rPr lang="it-IT" dirty="0" err="1"/>
              <a:t>Nordhausen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FDA62B-09A8-4C5F-A218-23C0010546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800" dirty="0"/>
              <a:t>I giudici vengono dichiarati colpevoli di omicidio aggravato</a:t>
            </a:r>
          </a:p>
          <a:p>
            <a:endParaRPr lang="it-IT" sz="2800" dirty="0"/>
          </a:p>
          <a:p>
            <a:r>
              <a:rPr lang="it-IT" sz="2800" dirty="0" err="1"/>
              <a:t>Puttfarken</a:t>
            </a:r>
            <a:r>
              <a:rPr lang="it-IT" sz="2800" dirty="0"/>
              <a:t> è complice.</a:t>
            </a:r>
          </a:p>
          <a:p>
            <a:endParaRPr lang="it-IT" dirty="0"/>
          </a:p>
          <a:p>
            <a:pPr marL="0" indent="0">
              <a:buNone/>
            </a:pPr>
            <a:r>
              <a:rPr lang="it-IT" sz="2800" dirty="0" err="1"/>
              <a:t>Radbruch</a:t>
            </a:r>
            <a:r>
              <a:rPr lang="it-IT" sz="2800" dirty="0"/>
              <a:t>:</a:t>
            </a:r>
            <a:r>
              <a:rPr lang="it-IT" dirty="0"/>
              <a:t> "</a:t>
            </a:r>
            <a:r>
              <a:rPr lang="it-IT" sz="2800" dirty="0"/>
              <a:t>Potevano dei giudici deformati dal positivismo dominante da non poter riconoscere altra legge se non quella statuita, avere anche il dolo dell’abuso del diritto [l’intenzione di piegare il diritto] allorché applicavano le leggi positive?</a:t>
            </a:r>
            <a:r>
              <a:rPr lang="it-IT" dirty="0"/>
              <a:t>"</a:t>
            </a:r>
            <a:endParaRPr lang="it-IT" sz="2800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6813427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1689</TotalTime>
  <Words>1374</Words>
  <Application>Microsoft Macintosh PowerPoint</Application>
  <PresentationFormat>Widescreen</PresentationFormat>
  <Paragraphs>93</Paragraphs>
  <Slides>24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8" baseType="lpstr">
      <vt:lpstr>Arial</vt:lpstr>
      <vt:lpstr>Calibri</vt:lpstr>
      <vt:lpstr>Calibri Light</vt:lpstr>
      <vt:lpstr>Tema di Office</vt:lpstr>
      <vt:lpstr>Uguaglianza e reciprocità (1)</vt:lpstr>
      <vt:lpstr>Gustav Radbruch (1878-1949)</vt:lpstr>
      <vt:lpstr>Tre "valori" del diritto</vt:lpstr>
      <vt:lpstr>Domande</vt:lpstr>
      <vt:lpstr>Ingiustizia legale e diritto sovralegale</vt:lpstr>
      <vt:lpstr>I casi </vt:lpstr>
      <vt:lpstr>Il caso Puttfarken</vt:lpstr>
      <vt:lpstr>Richieste del pubblico ministero</vt:lpstr>
      <vt:lpstr>Corte d'Assise di Nordhausen</vt:lpstr>
      <vt:lpstr>"Formula di Radbruch" (prima parte)</vt:lpstr>
      <vt:lpstr>Formula di Radbruch (seconda parte)</vt:lpstr>
      <vt:lpstr>Il (non-)diritto nazista</vt:lpstr>
      <vt:lpstr>Alvin Gouldner (1920-1980)</vt:lpstr>
      <vt:lpstr>Reciprocità</vt:lpstr>
      <vt:lpstr>Marcel Mauss (1872-1950)</vt:lpstr>
      <vt:lpstr>Due tipi di reciprocità (1)</vt:lpstr>
      <vt:lpstr>Reciprocità positiva e negativa</vt:lpstr>
      <vt:lpstr>Due tipi di reciprocità (2)</vt:lpstr>
      <vt:lpstr>Due tipi di reciprocità (2) </vt:lpstr>
      <vt:lpstr>Bronisław Malinowski (1884-1942)</vt:lpstr>
      <vt:lpstr>Kula ring</vt:lpstr>
      <vt:lpstr>Presentazione standard di PowerPoint</vt:lpstr>
      <vt:lpstr>Tre tipi di dono</vt:lpstr>
      <vt:lpstr>Dono cerimoniale / reciproco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Anonimo</dc:creator>
  <cp:lastModifiedBy>Anonimo</cp:lastModifiedBy>
  <cp:revision>12</cp:revision>
  <dcterms:created xsi:type="dcterms:W3CDTF">2023-02-16T12:48:34Z</dcterms:created>
  <dcterms:modified xsi:type="dcterms:W3CDTF">2023-02-22T12:58:40Z</dcterms:modified>
</cp:coreProperties>
</file>