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94"/>
  </p:normalViewPr>
  <p:slideViewPr>
    <p:cSldViewPr snapToGrid="0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F70CEA-23CD-2013-D818-E767688A3F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CCBDB24-064F-5E21-6A07-A68D9A6F58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ECD039-B724-AB75-7500-44894D328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2ED227-E020-E80F-315F-5C275D996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3B80AE-15EC-6DBA-D1EF-4C31BD3F4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17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ADF86F-37D6-F54B-1BE4-AA70C54E4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786DF2D-7520-7760-21D3-58FB1D3A6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FEB669-566E-C9F2-B72D-3CEC72BF6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581D0C-2B61-ED8C-43A8-FA388B0CB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4DD6AC-4CAB-C019-5EBE-BA8A52881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6591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E0332B2-E92B-3E1E-E1B0-765CA8975F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263DA58-5C15-9421-1A9C-C8DD0E53C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2496726-D6E0-0357-0105-CEBC1F979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685ED00-A1E4-9580-F06C-9647573D6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BED41E-FA54-0F7B-166F-9D4613547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3390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1C4DB5-36C1-BAD6-C53D-BB0559714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F155FF-4FA6-3EE0-2A76-8DFBA26BC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3C6A194-F28A-F82E-1C4E-95CCE13D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30471C-0CDE-6B8C-98FE-893C6306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EA80AA-A701-93DE-0E84-878B256AA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326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4182E1-A5B7-6F91-59F7-DCF6A2B58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DA2E95A-561A-6CC7-DB5E-FB9762445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B62EE7-6D56-D412-3C06-A37F319EB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81EE5E-9B84-EBB1-6151-B548B032B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BD7674-1F37-8686-8FDF-3C3E0EE28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5346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2B71CF-C2ED-4A10-4324-03739EEC1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FE23EB-02BD-9A1B-F12D-337AC59DEE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47BFFCC-92B3-0103-1779-2076AD881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BA03B4A-3AB2-BEF6-F64D-B8392091D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F42A6BF-C68C-7BD7-7207-33248531C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1F0010-66EC-ACF4-3C6E-8C5101AF7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262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4D445D-97F9-7BE3-B371-6E801FDA6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A86B4B4-22DB-1354-53EC-19CB5F781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EF90396-2DFD-0F9D-BE67-657625D4D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6454D6B-7B6A-A6BC-677A-27D4480744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AF46BC4-45AD-A46C-9803-C1B9724BD8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8A90086-C8C8-CF1B-29F7-E80A2FC2A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47658E8-8CF2-A8FA-55BA-69C04131F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6EE651A-102C-9FB2-E83A-DE363DAF9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000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506FD2-FEA7-5B23-DC7A-1EB1D9BB9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C27202B-1519-F792-6357-1EFBAB4DA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4506BE8-FD1B-31C6-8ED7-E5D570BF4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B518929-71FF-6050-6350-0CE294FD7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11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453DE94-06BA-AB66-EAE4-25FF66C31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2EACA2E-2CEA-7173-0BA1-70256EF0F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BC0B894-1D1F-1DC4-D63F-D2E4B874A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125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B4378-3729-F8D5-360E-209A511D7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13772B-7124-50A8-DBF1-2CA01A23C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743C569-FBDE-DDDC-2B8E-A9E1C8396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55CD711-9597-F048-10EA-F78A75EE7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2DF6003-B420-4E10-E1D7-C83B645D9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467FF9A-0FCF-06E0-6258-0A4152E77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7461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045CA1-80BC-CB07-0755-1522D6FAB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0ECB982-DB7F-0CA2-81E1-87C260E25C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9E2526-1D84-E591-E7B3-A673DFA32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9B108ED-1E85-3818-08D9-704D97A21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C1458A-969F-0B28-0F19-E3499DADB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FEBC11-8E9F-B1E1-9805-A8087AB4A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919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6FEDADA-531D-829B-C9B5-0BBEB8A37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1C68F49-9BA3-C115-7B68-C6DB30D5B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D46C3E-565F-2EE8-B57F-D12593ECFA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E10CC-B106-2744-81C1-B4048E18308B}" type="datetimeFigureOut">
              <a:rPr lang="it-IT" smtClean="0"/>
              <a:t>20/02/23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4BA296-E771-3D08-8623-8A04F81171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8ECC49-697C-9CEC-C4E7-F2EF19E258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F9925-C727-884C-8CC8-60B38049A5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394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E6A390-F94F-08D0-B090-A41679CD12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Uguaglianza e reciprocità (2)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8D7F6B8-903B-FD24-50BC-A24C6F09F0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/>
              <a:t>Teorie e politiche dell'uguaglianza</a:t>
            </a:r>
          </a:p>
          <a:p>
            <a:r>
              <a:rPr lang="it-IT" u="sng" dirty="0"/>
              <a:t>Lezione 4 – 23 febbraio 2023</a:t>
            </a:r>
          </a:p>
          <a:p>
            <a:endParaRPr lang="it-IT" dirty="0"/>
          </a:p>
          <a:p>
            <a:r>
              <a:rPr lang="it-IT" sz="2800" u="sng" dirty="0" err="1"/>
              <a:t>riccardo.mazzola@unimc.it</a:t>
            </a:r>
            <a:endParaRPr lang="it-IT" sz="2800" u="sng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4757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5C3768-77BF-23B4-2C63-E7F8AD99A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Giustizia e reciprocità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481700-0A14-3111-1489-8CA8D7412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"La reciprocit</a:t>
            </a:r>
            <a:r>
              <a:rPr lang="it-IT" dirty="0"/>
              <a:t>à</a:t>
            </a:r>
            <a:r>
              <a:rPr lang="it-IT" dirty="0">
                <a:effectLst/>
              </a:rPr>
              <a:t> – piuttosto che identificarsi o risolversi in una particolare specie di giustizia – diviene </a:t>
            </a:r>
            <a:r>
              <a:rPr lang="it-IT" b="1" u="sng" dirty="0">
                <a:effectLst/>
              </a:rPr>
              <a:t>criterio di soluzione per tutti i problemi relativi al pareggiamento di un equilibrio</a:t>
            </a:r>
            <a:r>
              <a:rPr lang="it-IT" dirty="0">
                <a:effectLst/>
              </a:rPr>
              <a:t>: nella rettificazione di un torto, nello scambio, nella vita politica e perfino nell’amicizia. La reciprocità – intesa, quasi come una sorta di giustizia “naturale” – . permeata di una prospettiva giuridica: </a:t>
            </a:r>
            <a:r>
              <a:rPr lang="it-IT" u="sng" dirty="0">
                <a:effectLst/>
              </a:rPr>
              <a:t>ad una situazione di guerra, di violenza, propria della legge del taglione, essa finisce per sostituire una situazione di diritto, una comunicazione – attraverso il dialogo – in un giudizio.</a:t>
            </a:r>
            <a:r>
              <a:rPr lang="it-IT" dirty="0"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27630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69BBF0-31CC-0FCF-A92D-7378CF2D0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G. correttiva e reciprocità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80B02D-A44F-2C1E-408F-0DFA4E840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"Il problema di dare a ciascuno il suo – piuttosto che dalla distribuzione dei beni o degli onori – sembra emergere in tutta la sua complessit</a:t>
            </a:r>
            <a:r>
              <a:rPr lang="it-IT" dirty="0"/>
              <a:t>à</a:t>
            </a:r>
            <a:r>
              <a:rPr lang="it-IT" dirty="0">
                <a:effectLst/>
              </a:rPr>
              <a:t> dalla riparazione del danno, dalla rettificazione del torto: ed è qui che si rivela la inadeguatezza di ogni riferimento alle proporzioni della matematica e della geometria. </a:t>
            </a:r>
            <a:r>
              <a:rPr lang="it-IT" b="1" u="sng" dirty="0">
                <a:effectLst/>
              </a:rPr>
              <a:t>Le grandezze matematiche insomma sono estranee ai rapporti di giustizia, e non pare possibile misurare la compensazione con regole meccaniche</a:t>
            </a:r>
            <a:r>
              <a:rPr lang="it-IT" dirty="0">
                <a:effectLst/>
              </a:rPr>
              <a:t>: l’eguaglianza in senso meccanico deve scomparire di fronte alle caratteristiche e alle circostanze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del caso</a:t>
            </a:r>
            <a:r>
              <a:rPr lang="it-IT" dirty="0">
                <a:effectLst/>
              </a:rPr>
              <a:t>."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effectLst/>
              </a:rPr>
              <a:t>"L’applicazione meccanica della regola potrebbe in certi casi portare a somma ingiustizia; ecco quindi la necessit</a:t>
            </a:r>
            <a:r>
              <a:rPr lang="it-IT" dirty="0"/>
              <a:t>à </a:t>
            </a:r>
            <a:r>
              <a:rPr lang="it-IT" dirty="0">
                <a:effectLst/>
              </a:rPr>
              <a:t>di “distinguere” le singole situazioni: </a:t>
            </a:r>
            <a:r>
              <a:rPr lang="it-IT" dirty="0">
                <a:solidFill>
                  <a:srgbClr val="FF0000"/>
                </a:solidFill>
                <a:effectLst/>
              </a:rPr>
              <a:t>due situazioni possono essere in apparenza simili, prescindendo dal contesto delle circostanze</a:t>
            </a:r>
            <a:r>
              <a:rPr lang="it-IT" dirty="0">
                <a:effectLst/>
              </a:rPr>
              <a:t>. L’applicazione meccanica delle regole finirebbe così col determinare sostanzialmente un trattamento ineguale."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0851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11AD0F-15CE-C2D7-CE95-3278EFD56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11665E-16D4-F608-6143-478AF2EBB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"Una condanna che si limita alla riparazione naturale non sempre è </a:t>
            </a:r>
            <a:r>
              <a:rPr lang="it-IT" dirty="0"/>
              <a:t>s</a:t>
            </a:r>
            <a:r>
              <a:rPr lang="it-IT" dirty="0">
                <a:effectLst/>
              </a:rPr>
              <a:t>ufficiente</a:t>
            </a:r>
            <a:r>
              <a:rPr lang="it-IT" dirty="0"/>
              <a:t> </a:t>
            </a:r>
            <a:r>
              <a:rPr lang="it-IT" dirty="0">
                <a:effectLst/>
              </a:rPr>
              <a:t>a ridurre il vantaggio della infrazione: significativo . l’esempio della violenza fisica da parte di un cittadino nei confronti di </a:t>
            </a:r>
            <a:r>
              <a:rPr lang="it-IT" b="1" u="sng" dirty="0">
                <a:effectLst/>
              </a:rPr>
              <a:t>chi è investito di una autorit</a:t>
            </a:r>
            <a:r>
              <a:rPr lang="it-IT" b="1" u="sng" dirty="0"/>
              <a:t>à</a:t>
            </a:r>
            <a:r>
              <a:rPr lang="it-IT" b="1" u="sng" dirty="0">
                <a:effectLst/>
              </a:rPr>
              <a:t> pubblica</a:t>
            </a:r>
            <a:r>
              <a:rPr lang="it-IT" dirty="0">
                <a:effectLst/>
              </a:rPr>
              <a:t>. In questo caso l’ignoranza della qualit</a:t>
            </a:r>
            <a:r>
              <a:rPr lang="it-IT" dirty="0"/>
              <a:t>à</a:t>
            </a:r>
            <a:r>
              <a:rPr lang="it-IT" dirty="0">
                <a:effectLst/>
              </a:rPr>
              <a:t> del fatto finisce col portare il turbamento dell’ordine sociale."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effectLst/>
              </a:rPr>
              <a:t>"Gi</a:t>
            </a:r>
            <a:r>
              <a:rPr lang="it-IT" dirty="0"/>
              <a:t>à</a:t>
            </a:r>
            <a:r>
              <a:rPr lang="it-IT" dirty="0">
                <a:effectLst/>
              </a:rPr>
              <a:t>, l’ammissione di certi </a:t>
            </a:r>
            <a:r>
              <a:rPr lang="it-IT" u="sng" dirty="0">
                <a:effectLst/>
              </a:rPr>
              <a:t>ineliminabili valori di ineguaglianza</a:t>
            </a:r>
            <a:r>
              <a:rPr lang="it-IT" dirty="0">
                <a:effectLst/>
              </a:rPr>
              <a:t> – radicati nella </a:t>
            </a:r>
            <a:r>
              <a:rPr lang="it-IT" dirty="0">
                <a:solidFill>
                  <a:srgbClr val="FF0000"/>
                </a:solidFill>
                <a:effectLst/>
              </a:rPr>
              <a:t>natura delle cose umane</a:t>
            </a:r>
            <a:r>
              <a:rPr lang="it-IT" dirty="0">
                <a:effectLst/>
              </a:rPr>
              <a:t> – rende estremamente complesso il problema di parificare le eguaglianze. Il modello pitagorico – ignorando questa situazione – finisce col non realizzare il suo scopo di una economia della violenza."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8129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1CA674-9A44-0506-6130-B4C37866F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reciprocità nello scambio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850FEF-7A2C-D426-8618-45336DC8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"Il ristabilimento dell’eguaglianza, dell’</a:t>
            </a:r>
            <a:r>
              <a:rPr lang="it-IT" u="sng" dirty="0">
                <a:effectLst/>
              </a:rPr>
              <a:t>equilibrio turbati dalla cessione di un bene pare simile a quello determinato da un torto</a:t>
            </a:r>
            <a:r>
              <a:rPr lang="it-IT" dirty="0">
                <a:effectLst/>
              </a:rPr>
              <a:t>: in entrambi i casi si tratta di </a:t>
            </a:r>
            <a:r>
              <a:rPr lang="it-IT" u="sng" dirty="0">
                <a:effectLst/>
              </a:rPr>
              <a:t>reintegrare un patrimonio della diminuzione, di cui – in un caso il torto e nell’altro il trasferimento di un bene – sono la causa</a:t>
            </a:r>
            <a:r>
              <a:rPr lang="it-IT" dirty="0">
                <a:effectLst/>
              </a:rPr>
              <a:t>."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effectLst/>
              </a:rPr>
              <a:t>Aristotele – non meno dei pitagorici – vede nell’</a:t>
            </a:r>
            <a:r>
              <a:rPr lang="it-IT" b="1" u="sng" dirty="0">
                <a:effectLst/>
              </a:rPr>
              <a:t>eguaglianza</a:t>
            </a:r>
            <a:r>
              <a:rPr lang="it-IT" dirty="0">
                <a:effectLst/>
              </a:rPr>
              <a:t> il fondamento dello scambio: ma anche qui si ripresenta negli stessi termini la difficolt</a:t>
            </a:r>
            <a:r>
              <a:rPr lang="it-IT" dirty="0"/>
              <a:t>à</a:t>
            </a:r>
            <a:r>
              <a:rPr lang="it-IT" dirty="0">
                <a:effectLst/>
              </a:rPr>
              <a:t> di intendere l’eguaglianza. E la difficoltà nasce da </a:t>
            </a:r>
            <a:r>
              <a:rPr lang="it-IT" b="1" u="sng" dirty="0">
                <a:effectLst/>
              </a:rPr>
              <a:t>due</a:t>
            </a:r>
            <a:r>
              <a:rPr lang="it-IT" dirty="0">
                <a:effectLst/>
              </a:rPr>
              <a:t> circostanze radicate nella </a:t>
            </a:r>
            <a:r>
              <a:rPr lang="it-IT" b="1" dirty="0">
                <a:solidFill>
                  <a:srgbClr val="FF0000"/>
                </a:solidFill>
                <a:effectLst/>
              </a:rPr>
              <a:t>natura delle cose</a:t>
            </a:r>
            <a:r>
              <a:rPr lang="it-IT" dirty="0">
                <a:effectLst/>
              </a:rPr>
              <a:t>: a) la </a:t>
            </a:r>
            <a:r>
              <a:rPr lang="it-IT" dirty="0">
                <a:solidFill>
                  <a:srgbClr val="FF0000"/>
                </a:solidFill>
                <a:effectLst/>
              </a:rPr>
              <a:t>ineguaglianza di individui </a:t>
            </a:r>
            <a:r>
              <a:rPr lang="it-IT" dirty="0">
                <a:effectLst/>
              </a:rPr>
              <a:t>che hanno bisogni differenti e confliggenti: quando gli uomini non hanno bisogno gli uni degli altri non scambiano, e pertanto si associano persone diseguali; b) la </a:t>
            </a:r>
            <a:r>
              <a:rPr lang="it-IT" dirty="0">
                <a:solidFill>
                  <a:srgbClr val="FF0000"/>
                </a:solidFill>
                <a:effectLst/>
              </a:rPr>
              <a:t>ineguaglianza dei beni</a:t>
            </a:r>
            <a:r>
              <a:rPr lang="it-IT" dirty="0">
                <a:effectLst/>
              </a:rPr>
              <a:t>: nulla pu</a:t>
            </a:r>
            <a:r>
              <a:rPr lang="it-IT" dirty="0"/>
              <a:t>ò</a:t>
            </a:r>
            <a:r>
              <a:rPr lang="it-IT" dirty="0">
                <a:effectLst/>
              </a:rPr>
              <a:t> impedire che il lavoro di uno valga di più di quello di un altro.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3650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F5BF09-8F94-C506-1A66-A68BF9A60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Scambio = risarcimento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1E5249-30B8-367C-B66E-E8A2A504B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"Come nel risarcimento del danno, così nello scambio, Aristotele sposta l’accento sull’</a:t>
            </a:r>
            <a:r>
              <a:rPr lang="it-IT" b="1" u="sng" dirty="0">
                <a:effectLst/>
              </a:rPr>
              <a:t>elemento soggettivo</a:t>
            </a:r>
            <a:r>
              <a:rPr lang="it-IT" dirty="0">
                <a:effectLst/>
              </a:rPr>
              <a:t>: lo scambio infatti suppone un giudizio delle parti non solo sulla quantit</a:t>
            </a:r>
            <a:r>
              <a:rPr lang="it-IT" dirty="0"/>
              <a:t>à</a:t>
            </a:r>
            <a:r>
              <a:rPr lang="it-IT" dirty="0">
                <a:effectLst/>
              </a:rPr>
              <a:t>, ma altres</a:t>
            </a:r>
            <a:r>
              <a:rPr lang="it-IT" dirty="0"/>
              <a:t>ì</a:t>
            </a:r>
            <a:r>
              <a:rPr lang="it-IT" dirty="0">
                <a:effectLst/>
              </a:rPr>
              <a:t> su quella particolare qualit</a:t>
            </a:r>
            <a:r>
              <a:rPr lang="it-IT" dirty="0"/>
              <a:t>à</a:t>
            </a:r>
            <a:r>
              <a:rPr lang="it-IT" dirty="0">
                <a:effectLst/>
              </a:rPr>
              <a:t> di un bene, rappresentata dalla sua utilità. È il bisogno l'unico criterio di valutazione dei beni, ed individui diseguali traggono vantaggio da questa situazione di ineguaglianza nei bisogni."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effectLst/>
              </a:rPr>
              <a:t>Interviene anche qui il </a:t>
            </a:r>
            <a:r>
              <a:rPr lang="it-IT" b="1" u="sng" dirty="0">
                <a:effectLst/>
              </a:rPr>
              <a:t>diritto</a:t>
            </a:r>
            <a:r>
              <a:rPr lang="it-IT" dirty="0">
                <a:effectLst/>
              </a:rPr>
              <a:t>, istituzioni umane: nel </a:t>
            </a:r>
            <a:r>
              <a:rPr lang="it-IT" dirty="0">
                <a:solidFill>
                  <a:schemeClr val="accent1"/>
                </a:solidFill>
                <a:effectLst/>
              </a:rPr>
              <a:t>risarcimento</a:t>
            </a:r>
            <a:r>
              <a:rPr lang="it-IT" dirty="0">
                <a:effectLst/>
              </a:rPr>
              <a:t>, il </a:t>
            </a:r>
            <a:r>
              <a:rPr lang="it-IT" b="1" u="sng" dirty="0">
                <a:solidFill>
                  <a:schemeClr val="accent1"/>
                </a:solidFill>
                <a:effectLst/>
              </a:rPr>
              <a:t>giudice</a:t>
            </a:r>
            <a:r>
              <a:rPr lang="it-IT" dirty="0">
                <a:effectLst/>
              </a:rPr>
              <a:t>; nello </a:t>
            </a:r>
            <a:r>
              <a:rPr lang="it-IT" dirty="0">
                <a:solidFill>
                  <a:srgbClr val="00B050"/>
                </a:solidFill>
                <a:effectLst/>
              </a:rPr>
              <a:t>scambio</a:t>
            </a:r>
            <a:r>
              <a:rPr lang="it-IT" dirty="0">
                <a:effectLst/>
              </a:rPr>
              <a:t>, la </a:t>
            </a:r>
            <a:r>
              <a:rPr lang="it-IT" b="1" u="sng" dirty="0">
                <a:solidFill>
                  <a:srgbClr val="00B050"/>
                </a:solidFill>
                <a:effectLst/>
              </a:rPr>
              <a:t>moneta</a:t>
            </a:r>
            <a:r>
              <a:rPr lang="it-IT" dirty="0">
                <a:effectLst/>
              </a:rPr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7821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D6E99B-57F8-9FD1-25B3-DBBFA80CF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giustizia nello scambio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EA5F52-A980-A1EF-0E1A-A04C0AFDB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"Nello scambio si manifesta il nostro bisogno di reciprocit</a:t>
            </a:r>
            <a:r>
              <a:rPr lang="it-IT" dirty="0"/>
              <a:t>à</a:t>
            </a:r>
            <a:r>
              <a:rPr lang="it-IT" dirty="0">
                <a:effectLst/>
              </a:rPr>
              <a:t> e di giustizia: ed il valore della giustizia è in conflitto con altri valori, come l’utilit</a:t>
            </a:r>
            <a:r>
              <a:rPr lang="it-IT" dirty="0"/>
              <a:t>à</a:t>
            </a:r>
            <a:r>
              <a:rPr lang="it-IT" dirty="0">
                <a:effectLst/>
              </a:rPr>
              <a:t>. Se lo scambio avvenisse al di fuori di una situazione di eguaglianza, e pertanto di reciprocità, saremmo al di fuori di una situazione di giustizia: come nel caso del rapporto tra padrone e schiavo. Se il contraccambio non è eguale, è ingiusto e determina una situazione di abuso [...] Sotto tale profilo la usura è una forma di guadagno antinaturale: è contro la reciprocit</a:t>
            </a:r>
            <a:r>
              <a:rPr lang="it-IT" dirty="0"/>
              <a:t>à."</a:t>
            </a: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4500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912D04-FD18-B2F1-36B6-8034E494F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 punto di arrivo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D014AA-9659-08EF-F864-FBA2C7EB5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t-IT" dirty="0">
                <a:effectLst/>
              </a:rPr>
              <a:t>"La giustizia del contraccambio infatti </a:t>
            </a:r>
            <a:r>
              <a:rPr lang="it-IT" b="1" u="sng" dirty="0">
                <a:effectLst/>
              </a:rPr>
              <a:t>presuppone situazioni di conflitto</a:t>
            </a:r>
            <a:r>
              <a:rPr lang="it-IT" dirty="0">
                <a:effectLst/>
              </a:rPr>
              <a:t> che emergono dal </a:t>
            </a:r>
            <a:r>
              <a:rPr lang="it-IT" b="1" dirty="0">
                <a:effectLst/>
              </a:rPr>
              <a:t>torto</a:t>
            </a:r>
            <a:r>
              <a:rPr lang="it-IT" dirty="0">
                <a:effectLst/>
              </a:rPr>
              <a:t>, e da </a:t>
            </a:r>
            <a:r>
              <a:rPr lang="it-IT" b="1" dirty="0">
                <a:effectLst/>
              </a:rPr>
              <a:t>problemi di compensazione e indennizzazione</a:t>
            </a:r>
            <a:r>
              <a:rPr lang="it-IT" dirty="0">
                <a:effectLst/>
              </a:rPr>
              <a:t>".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>
                <a:effectLst/>
              </a:rPr>
              <a:t>La ricerca dell’eguaglianza – nella rettificazione del torto – è atteggiamento di prudenza, di valutazione, di giustificazione: </a:t>
            </a:r>
            <a:r>
              <a:rPr lang="it-IT" b="1" u="sng" dirty="0">
                <a:effectLst/>
              </a:rPr>
              <a:t>in nessun caso un atteggiamento tecnico, che si limiti alla constatazione di una parit</a:t>
            </a:r>
            <a:r>
              <a:rPr lang="it-IT" b="1" u="sng" dirty="0"/>
              <a:t>à</a:t>
            </a:r>
            <a:r>
              <a:rPr lang="it-IT" b="1" u="sng" dirty="0">
                <a:effectLst/>
              </a:rPr>
              <a:t> formale</a:t>
            </a:r>
            <a:r>
              <a:rPr lang="it-IT" dirty="0">
                <a:effectLst/>
              </a:rPr>
              <a:t>.</a:t>
            </a:r>
          </a:p>
          <a:p>
            <a:pPr marL="514350" indent="-514350">
              <a:buAutoNum type="arabicPeriod"/>
            </a:pP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603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40B3A1-8BD0-8C5B-6AD9-572E2F320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giustizia come reciprocità – A. Giuliani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A631E7-FD04-5CCD-05D4-2F667B821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"La tradizione storiografica ha messo in evidenza e ci ha tramandato una </a:t>
            </a:r>
            <a:r>
              <a:rPr lang="it-IT" dirty="0" err="1">
                <a:effectLst/>
              </a:rPr>
              <a:t>teoriasistematica</a:t>
            </a:r>
            <a:r>
              <a:rPr lang="it-IT" dirty="0">
                <a:effectLst/>
              </a:rPr>
              <a:t> della giustizia: quasi che essa – secondo Aristotele – dovesse conformarsi alle operazioni della matematica e della geometria. . stato più volte notato come tali formule siano in concreto di difficile applicazione, e che in ogni caso presuppongano </a:t>
            </a:r>
            <a:r>
              <a:rPr lang="it-IT" b="1" u="sng" dirty="0">
                <a:effectLst/>
              </a:rPr>
              <a:t>il trasferimento dei valori giuridici dal dominio della qualit</a:t>
            </a:r>
            <a:r>
              <a:rPr lang="it-IT" b="1" u="sng" dirty="0"/>
              <a:t>à</a:t>
            </a:r>
            <a:r>
              <a:rPr lang="it-IT" b="1" u="sng" dirty="0">
                <a:effectLst/>
              </a:rPr>
              <a:t> a quello della quantità</a:t>
            </a:r>
            <a:r>
              <a:rPr lang="it-IT" dirty="0">
                <a:effectLst/>
              </a:rPr>
              <a:t>".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Hans </a:t>
            </a:r>
            <a:r>
              <a:rPr lang="it-IT" dirty="0" err="1">
                <a:effectLst/>
              </a:rPr>
              <a:t>Kelsen</a:t>
            </a:r>
            <a:r>
              <a:rPr lang="it-IT" dirty="0">
                <a:effectLst/>
              </a:rPr>
              <a:t>: "</a:t>
            </a:r>
            <a:r>
              <a:rPr lang="it-IT" i="1" dirty="0" err="1">
                <a:effectLst/>
              </a:rPr>
              <a:t>Aristotle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applies</a:t>
            </a:r>
            <a:r>
              <a:rPr lang="it-IT" i="1" dirty="0">
                <a:effectLst/>
              </a:rPr>
              <a:t> a </a:t>
            </a:r>
            <a:r>
              <a:rPr lang="it-IT" i="1" dirty="0" err="1">
                <a:effectLst/>
              </a:rPr>
              <a:t>mathematical-geometrical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analogy</a:t>
            </a:r>
            <a:r>
              <a:rPr lang="it-IT" i="1" dirty="0">
                <a:effectLst/>
              </a:rPr>
              <a:t> to solve the </a:t>
            </a:r>
            <a:r>
              <a:rPr lang="it-IT" i="1" dirty="0" err="1">
                <a:effectLst/>
              </a:rPr>
              <a:t>central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problem</a:t>
            </a:r>
            <a:r>
              <a:rPr lang="it-IT" i="1" dirty="0">
                <a:effectLst/>
              </a:rPr>
              <a:t> of </a:t>
            </a:r>
            <a:r>
              <a:rPr lang="it-IT" i="1" dirty="0" err="1">
                <a:effectLst/>
              </a:rPr>
              <a:t>his</a:t>
            </a:r>
            <a:r>
              <a:rPr lang="it-IT" i="1" dirty="0">
                <a:effectLst/>
              </a:rPr>
              <a:t> ethics, to </a:t>
            </a:r>
            <a:r>
              <a:rPr lang="it-IT" i="1" dirty="0" err="1">
                <a:effectLst/>
              </a:rPr>
              <a:t>answer</a:t>
            </a:r>
            <a:r>
              <a:rPr lang="it-IT" i="1" dirty="0">
                <a:effectLst/>
              </a:rPr>
              <a:t> the </a:t>
            </a:r>
            <a:r>
              <a:rPr lang="it-IT" i="1" dirty="0" err="1">
                <a:effectLst/>
              </a:rPr>
              <a:t>question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as</a:t>
            </a:r>
            <a:r>
              <a:rPr lang="it-IT" i="1" dirty="0">
                <a:effectLst/>
              </a:rPr>
              <a:t> to </a:t>
            </a:r>
            <a:r>
              <a:rPr lang="it-IT" i="1" dirty="0" err="1">
                <a:effectLst/>
              </a:rPr>
              <a:t>what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is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virtue</a:t>
            </a:r>
            <a:r>
              <a:rPr lang="it-IT" i="1" dirty="0">
                <a:effectLst/>
              </a:rPr>
              <a:t> </a:t>
            </a:r>
            <a:r>
              <a:rPr lang="it-IT" dirty="0">
                <a:effectLst/>
              </a:rPr>
              <a:t>[…] </a:t>
            </a:r>
            <a:r>
              <a:rPr lang="it-IT" i="1" dirty="0">
                <a:effectLst/>
              </a:rPr>
              <a:t>and the </a:t>
            </a:r>
            <a:r>
              <a:rPr lang="it-IT" i="1" dirty="0" err="1">
                <a:effectLst/>
              </a:rPr>
              <a:t>application</a:t>
            </a:r>
            <a:r>
              <a:rPr lang="it-IT" i="1" dirty="0">
                <a:effectLst/>
              </a:rPr>
              <a:t> of a </a:t>
            </a:r>
            <a:r>
              <a:rPr lang="it-IT" i="1" dirty="0" err="1">
                <a:effectLst/>
              </a:rPr>
              <a:t>mathematical-geometrical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method</a:t>
            </a:r>
            <a:r>
              <a:rPr lang="it-IT" i="1" dirty="0">
                <a:effectLst/>
              </a:rPr>
              <a:t> in ethics </a:t>
            </a:r>
            <a:r>
              <a:rPr lang="it-IT" i="1" dirty="0" err="1">
                <a:effectLst/>
              </a:rPr>
              <a:t>is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possible</a:t>
            </a:r>
            <a:r>
              <a:rPr lang="it-IT" i="1" dirty="0">
                <a:effectLst/>
              </a:rPr>
              <a:t> </a:t>
            </a:r>
            <a:r>
              <a:rPr lang="it-IT" b="1" i="1" u="sng" dirty="0" err="1">
                <a:effectLst/>
              </a:rPr>
              <a:t>only</a:t>
            </a:r>
            <a:r>
              <a:rPr lang="it-IT" b="1" i="1" u="sng" dirty="0">
                <a:effectLst/>
              </a:rPr>
              <a:t> </a:t>
            </a:r>
            <a:r>
              <a:rPr lang="it-IT" b="1" i="1" u="sng" dirty="0" err="1">
                <a:effectLst/>
              </a:rPr>
              <a:t>if</a:t>
            </a:r>
            <a:r>
              <a:rPr lang="it-IT" b="1" i="1" u="sng" dirty="0">
                <a:effectLst/>
              </a:rPr>
              <a:t> the moral </a:t>
            </a:r>
            <a:r>
              <a:rPr lang="it-IT" b="1" i="1" u="sng" dirty="0" err="1">
                <a:effectLst/>
              </a:rPr>
              <a:t>value</a:t>
            </a:r>
            <a:r>
              <a:rPr lang="it-IT" b="1" i="1" u="sng" dirty="0">
                <a:effectLst/>
              </a:rPr>
              <a:t> </a:t>
            </a:r>
            <a:r>
              <a:rPr lang="it-IT" b="1" i="1" u="sng" dirty="0" err="1">
                <a:effectLst/>
              </a:rPr>
              <a:t>is</a:t>
            </a:r>
            <a:r>
              <a:rPr lang="it-IT" b="1" i="1" u="sng" dirty="0">
                <a:effectLst/>
              </a:rPr>
              <a:t> </a:t>
            </a:r>
            <a:r>
              <a:rPr lang="it-IT" b="1" i="1" u="sng" dirty="0" err="1">
                <a:effectLst/>
              </a:rPr>
              <a:t>transformed</a:t>
            </a:r>
            <a:r>
              <a:rPr lang="it-IT" b="1" i="1" u="sng" dirty="0">
                <a:effectLst/>
              </a:rPr>
              <a:t> from a </a:t>
            </a:r>
            <a:r>
              <a:rPr lang="it-IT" b="1" i="1" u="sng" dirty="0" err="1">
                <a:effectLst/>
              </a:rPr>
              <a:t>quality</a:t>
            </a:r>
            <a:r>
              <a:rPr lang="it-IT" b="1" i="1" u="sng" dirty="0">
                <a:effectLst/>
              </a:rPr>
              <a:t> to a </a:t>
            </a:r>
            <a:r>
              <a:rPr lang="it-IT" b="1" i="1" u="sng" dirty="0" err="1">
                <a:effectLst/>
              </a:rPr>
              <a:t>quantity</a:t>
            </a:r>
            <a:r>
              <a:rPr lang="it-IT" dirty="0">
                <a:effectLst/>
              </a:rPr>
              <a:t>"</a:t>
            </a:r>
          </a:p>
          <a:p>
            <a:pPr marL="0" indent="0">
              <a:buNone/>
            </a:pPr>
            <a:endParaRPr lang="it-IT" dirty="0">
              <a:effectLst/>
              <a:latin typeface="Times" pitchFamily="2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0849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004675-F1CD-E399-D5CB-B2304DC77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 bipartizione a tripartizione?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7A0963-351A-0E9D-0304-38A3D9CD7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"Alla tradizione storiografica [...] è sfuggito che in realt</a:t>
            </a:r>
            <a:r>
              <a:rPr lang="it-IT" dirty="0"/>
              <a:t>à </a:t>
            </a:r>
            <a:r>
              <a:rPr lang="it-IT" dirty="0">
                <a:effectLst/>
              </a:rPr>
              <a:t>nell’Etica ci troviamo </a:t>
            </a:r>
            <a:r>
              <a:rPr lang="it-IT" b="1" u="sng" dirty="0">
                <a:effectLst/>
              </a:rPr>
              <a:t>non di fronte ad una bipartizione, ma quanto meno ad una tripartizione della giustizia particolare</a:t>
            </a:r>
            <a:r>
              <a:rPr lang="it-IT" dirty="0">
                <a:effectLst/>
              </a:rPr>
              <a:t>. Una volta terminata la trattazione dei due noti tipi di giustizia, l’indagine aristotelica non è terminata; prosegue nell’esame di un’altra opinione intorno alla giustizia, per cui Aristotele non ci offre una precisa terminologia (</a:t>
            </a:r>
            <a:r>
              <a:rPr lang="it-IT" b="1" i="1" u="sng" dirty="0" err="1">
                <a:effectLst/>
              </a:rPr>
              <a:t>antipepontos</a:t>
            </a:r>
            <a:r>
              <a:rPr lang="it-IT" dirty="0">
                <a:effectLst/>
              </a:rPr>
              <a:t>): e cio</a:t>
            </a:r>
            <a:r>
              <a:rPr lang="it-IT" dirty="0"/>
              <a:t>è</a:t>
            </a:r>
            <a:r>
              <a:rPr lang="it-IT" dirty="0">
                <a:effectLst/>
              </a:rPr>
              <a:t> la concezione pitagorica della giustizia come contraccambio, come legge del taglione [...]. Ed in realt</a:t>
            </a:r>
            <a:r>
              <a:rPr lang="it-IT" dirty="0"/>
              <a:t>à </a:t>
            </a:r>
            <a:r>
              <a:rPr lang="it-IT" u="sng" dirty="0">
                <a:effectLst/>
              </a:rPr>
              <a:t>il criterio dell’eguaglianza pare il fondamento, non solo della giustizia distributiva</a:t>
            </a:r>
            <a:r>
              <a:rPr lang="it-IT" u="sng" dirty="0"/>
              <a:t> </a:t>
            </a:r>
            <a:r>
              <a:rPr lang="it-IT" u="sng" dirty="0">
                <a:effectLst/>
              </a:rPr>
              <a:t>e della giustizia correttiva, ma anche della giustizia come contraccambio (</a:t>
            </a:r>
            <a:r>
              <a:rPr lang="it-IT" i="1" u="sng" dirty="0" err="1">
                <a:effectLst/>
              </a:rPr>
              <a:t>antipepontos</a:t>
            </a:r>
            <a:r>
              <a:rPr lang="it-IT" u="sng" dirty="0">
                <a:effectLst/>
              </a:rPr>
              <a:t>)</a:t>
            </a:r>
            <a:r>
              <a:rPr lang="it-IT" dirty="0">
                <a:effectLst/>
              </a:rPr>
              <a:t>: ma intorno a quest’ultima emergono i dubbi, le difficolt</a:t>
            </a:r>
            <a:r>
              <a:rPr lang="it-IT" dirty="0"/>
              <a:t>à</a:t>
            </a:r>
            <a:r>
              <a:rPr lang="it-IT" dirty="0">
                <a:effectLst/>
              </a:rPr>
              <a:t> nel modo di concepire la eguaglianza, che appare un concetto confuso e complesso".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9663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884AEA-3260-591C-E957-1D67053EC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EN, 1132 b, 21 ss.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E8FCFE-F7B4-E4BA-DACD-4637B37A5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"Ma alcuni ritengono che anche la </a:t>
            </a:r>
            <a:r>
              <a:rPr lang="it-IT" b="1" u="sng" dirty="0">
                <a:effectLst/>
              </a:rPr>
              <a:t>reciprocità</a:t>
            </a:r>
            <a:r>
              <a:rPr lang="it-IT" dirty="0">
                <a:effectLst/>
              </a:rPr>
              <a:t> sia giustizia in senso generale, come dicevano</a:t>
            </a:r>
            <a:r>
              <a:rPr lang="it-IT" dirty="0"/>
              <a:t> i</a:t>
            </a:r>
            <a:r>
              <a:rPr lang="it-IT" dirty="0">
                <a:effectLst/>
              </a:rPr>
              <a:t> Pitagorici; essi, infatti, definivano il giusto in generale come il ricevere da un altro quello</a:t>
            </a:r>
            <a:r>
              <a:rPr lang="it-IT" dirty="0"/>
              <a:t> </a:t>
            </a:r>
            <a:r>
              <a:rPr lang="it-IT" dirty="0">
                <a:effectLst/>
              </a:rPr>
              <a:t>che gli si è fatto subire. Ma </a:t>
            </a:r>
            <a:r>
              <a:rPr lang="it-IT" b="1" u="sng" dirty="0">
                <a:effectLst/>
              </a:rPr>
              <a:t>la nozione di reciprocità non si adatta né alla giustizia distributiva</a:t>
            </a:r>
            <a:r>
              <a:rPr lang="it-IT" b="1" u="sng" dirty="0"/>
              <a:t> </a:t>
            </a:r>
            <a:r>
              <a:rPr lang="it-IT" b="1" u="sng" dirty="0">
                <a:effectLst/>
              </a:rPr>
              <a:t>né a quella correttiva</a:t>
            </a:r>
            <a:r>
              <a:rPr lang="it-IT" dirty="0">
                <a:effectLst/>
              </a:rPr>
              <a:t> [...]"</a:t>
            </a:r>
          </a:p>
          <a:p>
            <a:pPr marL="0" indent="0">
              <a:buNone/>
            </a:pPr>
            <a:endParaRPr lang="it-IT" i="1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4424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29B25D-41A2-564E-FBB7-477F27DF8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G. distributiva/correttiva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D074E4-73E1-8790-155E-AD2370E51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>
                <a:effectLst/>
              </a:rPr>
              <a:t>"La giustizia distributiva ha per scopo </a:t>
            </a:r>
            <a:r>
              <a:rPr lang="it-IT" b="1" u="sng" dirty="0">
                <a:effectLst/>
              </a:rPr>
              <a:t>l’assegnazione di beni e di onori tenendo conto delle differenze di merito</a:t>
            </a:r>
            <a:r>
              <a:rPr lang="it-IT" dirty="0">
                <a:effectLst/>
              </a:rPr>
              <a:t>, di qualit</a:t>
            </a:r>
            <a:r>
              <a:rPr lang="it-IT" dirty="0"/>
              <a:t>à</a:t>
            </a:r>
            <a:r>
              <a:rPr lang="it-IT" dirty="0">
                <a:effectLst/>
              </a:rPr>
              <a:t> degli individui [...]. Un trattamento eguale che non tenesse conto delle differenze determinerebbe situazioni di conflitto tra gli individui ed i gruppi sociali: a ciascuno deve essere dato il “suo”. Ma, a tale fine, è necessario che la eguaglianza sia una proporzione, eguaglianza geometrica [...]."</a:t>
            </a:r>
          </a:p>
          <a:p>
            <a:r>
              <a:rPr lang="it-IT" dirty="0">
                <a:effectLst/>
              </a:rPr>
              <a:t>"La giustizia correttiva (o commutativa) ha luogo nelle obbligazioni (</a:t>
            </a:r>
            <a:r>
              <a:rPr lang="el-GR" dirty="0" err="1">
                <a:effectLst/>
              </a:rPr>
              <a:t>ἐν</a:t>
            </a:r>
            <a:r>
              <a:rPr lang="el-GR" dirty="0">
                <a:effectLst/>
              </a:rPr>
              <a:t> </a:t>
            </a:r>
            <a:r>
              <a:rPr lang="el-GR" dirty="0" err="1">
                <a:effectLst/>
              </a:rPr>
              <a:t>τοῖς</a:t>
            </a:r>
            <a:r>
              <a:rPr lang="it-IT" dirty="0"/>
              <a:t> </a:t>
            </a:r>
            <a:r>
              <a:rPr lang="el-GR" dirty="0" err="1">
                <a:effectLst/>
              </a:rPr>
              <a:t>συναλλάγμασιν</a:t>
            </a:r>
            <a:r>
              <a:rPr lang="el-GR" dirty="0">
                <a:effectLst/>
              </a:rPr>
              <a:t>), </a:t>
            </a:r>
            <a:r>
              <a:rPr lang="it-IT" dirty="0">
                <a:effectLst/>
              </a:rPr>
              <a:t>che sono volontarie o involontarie [...]. Questa giustizia presuppone una </a:t>
            </a:r>
            <a:r>
              <a:rPr lang="it-IT" b="1" u="sng" dirty="0">
                <a:effectLst/>
              </a:rPr>
              <a:t>situazione di conflitto e di disequilibrio</a:t>
            </a:r>
            <a:r>
              <a:rPr lang="it-IT" dirty="0">
                <a:effectLst/>
              </a:rPr>
              <a:t>: in entrambi i casi vi è un guadagno (</a:t>
            </a:r>
            <a:r>
              <a:rPr lang="el-GR" dirty="0">
                <a:effectLst/>
              </a:rPr>
              <a:t>κέρδος) </a:t>
            </a:r>
            <a:r>
              <a:rPr lang="it-IT" dirty="0">
                <a:effectLst/>
              </a:rPr>
              <a:t>ed una perdita (</a:t>
            </a:r>
            <a:r>
              <a:rPr lang="el-GR" dirty="0" err="1">
                <a:effectLst/>
              </a:rPr>
              <a:t>ζημία</a:t>
            </a:r>
            <a:r>
              <a:rPr lang="el-GR" dirty="0">
                <a:effectLst/>
              </a:rPr>
              <a:t>). </a:t>
            </a:r>
            <a:r>
              <a:rPr lang="it-IT" dirty="0">
                <a:effectLst/>
              </a:rPr>
              <a:t>La giustizia correttiva è “giudiziaria” per eccellenza, perché </a:t>
            </a:r>
            <a:r>
              <a:rPr lang="it-IT" dirty="0"/>
              <a:t>è</a:t>
            </a:r>
            <a:r>
              <a:rPr lang="it-IT" dirty="0">
                <a:effectLst/>
              </a:rPr>
              <a:t> ufficio del giudice parificare l’eguaglianza, imponendo una punizione eguale al profitto: tutte le volte che vi è controversia si ricorre al giudice. </a:t>
            </a:r>
            <a:r>
              <a:rPr lang="it-IT" b="1" u="sng" dirty="0">
                <a:effectLst/>
              </a:rPr>
              <a:t>L’eguaglianza si ristabilisce quantitativamente togliendo l’ingiusto guadagno, restituendo al danneggiato ci</a:t>
            </a:r>
            <a:r>
              <a:rPr lang="it-IT" b="1" u="sng" dirty="0"/>
              <a:t>ò</a:t>
            </a:r>
            <a:r>
              <a:rPr lang="it-IT" b="1" u="sng" dirty="0">
                <a:effectLst/>
              </a:rPr>
              <a:t> che ha perduto ingiustamente</a:t>
            </a:r>
            <a:r>
              <a:rPr lang="it-IT" dirty="0">
                <a:effectLst/>
              </a:rPr>
              <a:t> [...]. La misura della giustizia correttiva è data dalla proporzione aritmetica, cio</a:t>
            </a:r>
            <a:r>
              <a:rPr lang="it-IT" dirty="0"/>
              <a:t>è</a:t>
            </a:r>
            <a:r>
              <a:rPr lang="it-IT" dirty="0">
                <a:effectLst/>
              </a:rPr>
              <a:t> da una eguaglianza pura e semplice"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5558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803209-BD90-EF7A-B7BA-B6CC1C9B2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"giusto contraccambio" (G. catallattica)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E51492-5818-1666-77AA-87570285C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"La trattazione del </a:t>
            </a:r>
            <a:r>
              <a:rPr lang="it-IT" i="1" dirty="0" err="1">
                <a:effectLst/>
              </a:rPr>
              <a:t>dikaion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antipepontos</a:t>
            </a:r>
            <a:r>
              <a:rPr lang="it-IT" dirty="0">
                <a:effectLst/>
              </a:rPr>
              <a:t> </a:t>
            </a:r>
            <a:r>
              <a:rPr lang="it-IT" dirty="0"/>
              <a:t>è</a:t>
            </a:r>
            <a:r>
              <a:rPr lang="it-IT" dirty="0">
                <a:effectLst/>
              </a:rPr>
              <a:t> senza dubbio uno dei punti più oscuri e difficili del libro quinto dell’</a:t>
            </a:r>
            <a:r>
              <a:rPr lang="it-IT" i="1" dirty="0">
                <a:effectLst/>
              </a:rPr>
              <a:t>Etica</a:t>
            </a:r>
            <a:r>
              <a:rPr lang="it-IT" dirty="0">
                <a:effectLst/>
              </a:rPr>
              <a:t> [</a:t>
            </a:r>
            <a:r>
              <a:rPr lang="it-IT" i="1" dirty="0">
                <a:effectLst/>
              </a:rPr>
              <a:t>Nicomachea</a:t>
            </a:r>
            <a:r>
              <a:rPr lang="it-IT" dirty="0">
                <a:effectLst/>
              </a:rPr>
              <a:t>]. La tradizione filosofica occidentale – fin dai commentatori medievali – ha trascurato tale concezione, oscillando tra la sua riduzione alla giustizia correttiva oppure a quella distributiva. Ne sono derivate due conseguenze:</a:t>
            </a:r>
          </a:p>
          <a:p>
            <a:r>
              <a:rPr lang="it-IT" dirty="0">
                <a:effectLst/>
              </a:rPr>
              <a:t>la negazione della autonomia della giustizia del contraccambio; </a:t>
            </a:r>
          </a:p>
          <a:p>
            <a:r>
              <a:rPr lang="it-IT" dirty="0">
                <a:effectLst/>
              </a:rPr>
              <a:t>l’affermazione del primato della giustizia distributiva: infatti – nell’ambito della bipartizione – la giustizia correttiva presuppone la giustizia distributiva.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2285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36EC44-16A3-16C1-829D-EE9C012CB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dottrina pitagorica della giustizia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EE8951-BB09-758A-B686-70C65C113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"Aristotele stesso è una fonte importante per la conoscenza della dottrina pitagorica</a:t>
            </a:r>
            <a:r>
              <a:rPr lang="it-IT" dirty="0"/>
              <a:t> </a:t>
            </a:r>
            <a:r>
              <a:rPr lang="it-IT" dirty="0">
                <a:effectLst/>
              </a:rPr>
              <a:t>della giustizia come contraccambio, come </a:t>
            </a:r>
            <a:r>
              <a:rPr lang="it-IT" b="1" u="sng" dirty="0">
                <a:effectLst/>
              </a:rPr>
              <a:t>legge del taglione</a:t>
            </a:r>
            <a:r>
              <a:rPr lang="it-IT" dirty="0">
                <a:effectLst/>
              </a:rPr>
              <a:t>."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effectLst/>
              </a:rPr>
              <a:t>"La dottrina pitagorica</a:t>
            </a:r>
            <a:r>
              <a:rPr lang="it-IT" dirty="0"/>
              <a:t> </a:t>
            </a:r>
            <a:r>
              <a:rPr lang="it-IT" dirty="0">
                <a:effectLst/>
              </a:rPr>
              <a:t>mira al </a:t>
            </a:r>
            <a:r>
              <a:rPr lang="it-IT" b="1" u="sng" dirty="0">
                <a:effectLst/>
              </a:rPr>
              <a:t>preciso equivalente da un punto di vista quantitativo</a:t>
            </a:r>
            <a:r>
              <a:rPr lang="it-IT" dirty="0">
                <a:effectLst/>
              </a:rPr>
              <a:t> (contraccambio materiale, meccanico), quasi ad un aggiustamento fisico tra le parti. I problemi della giustizia sono considerati semplici, misurabili, quantificabili: e la giustizia stessa viene</a:t>
            </a:r>
            <a:r>
              <a:rPr lang="it-IT" dirty="0"/>
              <a:t> </a:t>
            </a:r>
            <a:r>
              <a:rPr lang="it-IT" dirty="0">
                <a:effectLst/>
              </a:rPr>
              <a:t>concepita sotto la categoria delle quantit</a:t>
            </a:r>
            <a:r>
              <a:rPr lang="it-IT" dirty="0"/>
              <a:t>à</a:t>
            </a:r>
            <a:r>
              <a:rPr lang="it-IT" dirty="0">
                <a:effectLst/>
              </a:rPr>
              <a:t> </a:t>
            </a:r>
            <a:r>
              <a:rPr lang="it-IT" dirty="0"/>
              <a:t>e</a:t>
            </a:r>
            <a:r>
              <a:rPr lang="it-IT" dirty="0">
                <a:effectLst/>
              </a:rPr>
              <a:t>guali."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/>
              <a:t>"L</a:t>
            </a:r>
            <a:r>
              <a:rPr lang="it-IT" dirty="0">
                <a:effectLst/>
              </a:rPr>
              <a:t>’esigenza di proteggere la societ</a:t>
            </a:r>
            <a:r>
              <a:rPr lang="it-IT" dirty="0"/>
              <a:t>à</a:t>
            </a:r>
            <a:r>
              <a:rPr lang="it-IT" dirty="0">
                <a:effectLst/>
              </a:rPr>
              <a:t> </a:t>
            </a:r>
            <a:r>
              <a:rPr lang="it-IT" dirty="0"/>
              <a:t>d</a:t>
            </a:r>
            <a:r>
              <a:rPr lang="it-IT" dirty="0">
                <a:effectLst/>
              </a:rPr>
              <a:t>ai conflitti tra gli individui e i gruppi; una riparazione naturale (occhio per occhio, dente per dente) – mediante una </a:t>
            </a:r>
            <a:r>
              <a:rPr lang="it-IT" b="1" u="sng" dirty="0">
                <a:effectLst/>
              </a:rPr>
              <a:t>contabilità del pareggio</a:t>
            </a:r>
            <a:r>
              <a:rPr lang="it-IT" dirty="0">
                <a:effectLst/>
              </a:rPr>
              <a:t> – pare assicurare l’economia della</a:t>
            </a:r>
            <a:r>
              <a:rPr lang="it-IT" dirty="0"/>
              <a:t> </a:t>
            </a:r>
            <a:r>
              <a:rPr lang="it-IT" dirty="0">
                <a:effectLst/>
              </a:rPr>
              <a:t>violenza, ed una situazione di equilibrio."</a:t>
            </a:r>
          </a:p>
          <a:p>
            <a:pPr marL="0" indent="0">
              <a:buNone/>
            </a:pPr>
            <a:endParaRPr lang="it-IT" dirty="0">
              <a:effectLst/>
              <a:latin typeface="Times" pitchFamily="2" charset="0"/>
            </a:endParaRPr>
          </a:p>
          <a:p>
            <a:pPr marL="0" indent="0">
              <a:buNone/>
            </a:pPr>
            <a:endParaRPr lang="it-IT" dirty="0">
              <a:effectLst/>
              <a:latin typeface="Times" pitchFamily="2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5239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BE33C3-DFB8-3BBC-D58D-611640BC9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Aristotele vs. Pitagorici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CA4B05-1A0C-FEC5-1D8A-CEA32F693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"Il limite posto dalla filosofia pitagorica ed aristotelica è di carattere logico: </a:t>
            </a:r>
            <a:r>
              <a:rPr lang="it-IT" b="1" u="sng" dirty="0">
                <a:effectLst/>
              </a:rPr>
              <a:t>la eguaglianza tra danno e riparazione come rimedio contro il disequilibrio sociale prodotto dal torto</a:t>
            </a:r>
            <a:r>
              <a:rPr lang="it-IT" dirty="0">
                <a:effectLst/>
              </a:rPr>
              <a:t>. Ma – e malgrado le premesse comuni</a:t>
            </a:r>
            <a:r>
              <a:rPr lang="it-IT" dirty="0"/>
              <a:t> </a:t>
            </a:r>
            <a:r>
              <a:rPr lang="it-IT" dirty="0">
                <a:effectLst/>
              </a:rPr>
              <a:t>– le conclusioni di Aristotele sono opposte".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effectLst/>
              </a:rPr>
              <a:t>"[</a:t>
            </a:r>
            <a:r>
              <a:rPr lang="it-IT" dirty="0"/>
              <a:t>Aristotele</a:t>
            </a:r>
            <a:r>
              <a:rPr lang="it-IT" dirty="0">
                <a:effectLst/>
              </a:rPr>
              <a:t>] tende a dimostrare che la riparazione naturale non è soltanto ingiusta, ma inefficace in quanto non vengono raggiunti gli obiettivi proposti: in particolare l’automatismo dell’equilibrio ricercato. La legge del taglione porta al caos, all’anarchia, alla disgregazione della citt</a:t>
            </a:r>
            <a:r>
              <a:rPr lang="it-IT" dirty="0"/>
              <a:t>à</a:t>
            </a:r>
            <a:r>
              <a:rPr lang="it-IT" dirty="0">
                <a:effectLst/>
              </a:rPr>
              <a:t>, anche se Aristotele è disposto a riconoscervi una parte di verit</a:t>
            </a:r>
            <a:r>
              <a:rPr lang="it-IT" dirty="0"/>
              <a:t>à</a:t>
            </a:r>
            <a:r>
              <a:rPr lang="it-IT" dirty="0">
                <a:effectLst/>
              </a:rPr>
              <a:t>: </a:t>
            </a:r>
            <a:r>
              <a:rPr lang="it-IT" dirty="0">
                <a:solidFill>
                  <a:srgbClr val="FF0000"/>
                </a:solidFill>
                <a:effectLst/>
              </a:rPr>
              <a:t>affidare alle parti la soluzione dei conflitti significa, in un certo senso ridurli</a:t>
            </a:r>
            <a:r>
              <a:rPr lang="it-IT" dirty="0">
                <a:effectLst/>
              </a:rPr>
              <a:t>, ed il punto di vista della parte è indispensabile per stabilire la giusta riparazione. Ma </a:t>
            </a:r>
            <a:r>
              <a:rPr lang="it-IT" b="1" u="sng" dirty="0">
                <a:effectLst/>
              </a:rPr>
              <a:t>la parte lesa è portata a pretendere di più, perché la vendetta si fa per passione</a:t>
            </a:r>
            <a:r>
              <a:rPr lang="it-IT" dirty="0">
                <a:effectLst/>
              </a:rPr>
              <a:t>, e raramente si rispetta l’equivalenza tra danno e riparazione. Vi è il pericolo di allontanarsi dalla giusta misura: si</a:t>
            </a:r>
            <a:r>
              <a:rPr lang="it-IT" dirty="0"/>
              <a:t> </a:t>
            </a:r>
            <a:r>
              <a:rPr lang="it-IT" dirty="0">
                <a:effectLst/>
              </a:rPr>
              <a:t>determina così un </a:t>
            </a:r>
            <a:r>
              <a:rPr lang="it-IT" b="1" u="sng" dirty="0">
                <a:effectLst/>
              </a:rPr>
              <a:t>equilibrio instabile attraverso una catena di vendette</a:t>
            </a:r>
            <a:r>
              <a:rPr lang="it-IT" dirty="0">
                <a:effectLst/>
              </a:rPr>
              <a:t>"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endParaRPr lang="it-IT" i="1" dirty="0">
              <a:latin typeface="Times" pitchFamily="2" charset="0"/>
            </a:endParaRPr>
          </a:p>
          <a:p>
            <a:pPr marL="0" indent="0">
              <a:buNone/>
            </a:pPr>
            <a:endParaRPr lang="it-IT" dirty="0">
              <a:effectLst/>
              <a:latin typeface="Times" pitchFamily="2" charset="0"/>
            </a:endParaRPr>
          </a:p>
          <a:p>
            <a:pPr marL="0" indent="0">
              <a:buNone/>
            </a:pPr>
            <a:endParaRPr lang="it-IT" dirty="0">
              <a:effectLst/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3E4BAD-F20B-1ED4-440B-7DEEC3033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contraccambio (o reciprocità)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CB8A03-DDA4-FA33-0FA5-FDD5F30EA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"Aristotele insomma – attraverso un procedimento confutatorio – finisce per offrire una sua versione della legge del contraccambio. </a:t>
            </a:r>
            <a:r>
              <a:rPr lang="it-IT" u="sng" dirty="0">
                <a:solidFill>
                  <a:srgbClr val="FF0000"/>
                </a:solidFill>
                <a:effectLst/>
              </a:rPr>
              <a:t>Ad una giustizia basata su una riparazione naturale </a:t>
            </a:r>
            <a:r>
              <a:rPr lang="el-GR" u="sng" dirty="0" err="1">
                <a:solidFill>
                  <a:srgbClr val="FF0000"/>
                </a:solidFill>
                <a:effectLst/>
              </a:rPr>
              <a:t>κατὰ</a:t>
            </a:r>
            <a:r>
              <a:rPr lang="el-GR" u="sng" dirty="0">
                <a:solidFill>
                  <a:srgbClr val="FF0000"/>
                </a:solidFill>
                <a:effectLst/>
              </a:rPr>
              <a:t> </a:t>
            </a:r>
            <a:r>
              <a:rPr lang="el-GR" u="sng" dirty="0" err="1">
                <a:solidFill>
                  <a:srgbClr val="FF0000"/>
                </a:solidFill>
                <a:effectLst/>
              </a:rPr>
              <a:t>ἰσότητα</a:t>
            </a:r>
            <a:r>
              <a:rPr lang="el-GR" u="sng" dirty="0">
                <a:solidFill>
                  <a:srgbClr val="FF0000"/>
                </a:solidFill>
                <a:effectLst/>
              </a:rPr>
              <a:t> </a:t>
            </a:r>
            <a:r>
              <a:rPr lang="it-IT" u="sng" dirty="0">
                <a:solidFill>
                  <a:srgbClr val="FF0000"/>
                </a:solidFill>
                <a:effectLst/>
              </a:rPr>
              <a:t>viene contrapposta una giustizia sostanziale </a:t>
            </a:r>
            <a:r>
              <a:rPr lang="el-GR" u="sng" dirty="0" err="1">
                <a:solidFill>
                  <a:srgbClr val="FF0000"/>
                </a:solidFill>
                <a:effectLst/>
              </a:rPr>
              <a:t>κατὰ</a:t>
            </a:r>
            <a:r>
              <a:rPr lang="it-IT" u="sng" dirty="0">
                <a:solidFill>
                  <a:srgbClr val="FF0000"/>
                </a:solidFill>
              </a:rPr>
              <a:t> </a:t>
            </a:r>
            <a:r>
              <a:rPr lang="el-GR" u="sng" dirty="0" err="1">
                <a:solidFill>
                  <a:srgbClr val="FF0000"/>
                </a:solidFill>
                <a:effectLst/>
              </a:rPr>
              <a:t>ἀναλογίαν</a:t>
            </a:r>
            <a:r>
              <a:rPr lang="el-GR" dirty="0">
                <a:effectLst/>
              </a:rPr>
              <a:t> </a:t>
            </a:r>
            <a:r>
              <a:rPr lang="it-IT" dirty="0">
                <a:effectLst/>
              </a:rPr>
              <a:t>che tenga conto degli </a:t>
            </a:r>
            <a:r>
              <a:rPr lang="it-IT" b="1" u="sng" dirty="0">
                <a:effectLst/>
              </a:rPr>
              <a:t>aspetti qualitativi</a:t>
            </a:r>
            <a:r>
              <a:rPr lang="it-IT" dirty="0">
                <a:effectLst/>
              </a:rPr>
              <a:t>, e basata sulla </a:t>
            </a:r>
            <a:r>
              <a:rPr lang="it-IT" b="1" u="sng" dirty="0">
                <a:effectLst/>
              </a:rPr>
              <a:t>natura delle cose</a:t>
            </a:r>
            <a:r>
              <a:rPr lang="it-IT" dirty="0">
                <a:effectLst/>
              </a:rPr>
              <a:t>. Per differenziare anche terminologicamente la dottrina aristotelica da quella pitagorica dell’</a:t>
            </a:r>
            <a:r>
              <a:rPr lang="it-IT" i="1" dirty="0" err="1">
                <a:effectLst/>
              </a:rPr>
              <a:t>antipepontos</a:t>
            </a:r>
            <a:r>
              <a:rPr lang="it-IT" dirty="0">
                <a:effectLst/>
              </a:rPr>
              <a:t> abbiamo proposto il termine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‘reciprocit</a:t>
            </a:r>
            <a:r>
              <a:rPr lang="it-IT" b="1" u="sng" dirty="0">
                <a:solidFill>
                  <a:srgbClr val="FF0000"/>
                </a:solidFill>
              </a:rPr>
              <a:t>à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’</a:t>
            </a:r>
            <a:r>
              <a:rPr lang="it-IT" dirty="0">
                <a:effectLst/>
              </a:rPr>
              <a:t>: il centro di gravit</a:t>
            </a:r>
            <a:r>
              <a:rPr lang="it-IT" dirty="0"/>
              <a:t>à</a:t>
            </a:r>
            <a:r>
              <a:rPr lang="it-IT" dirty="0">
                <a:effectLst/>
              </a:rPr>
              <a:t> si trasferisce dalla giustizia come eguaglianza, come riparazione naturale, ai criteri di valutazione del danno."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88314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1859</Words>
  <Application>Microsoft Macintosh PowerPoint</Application>
  <PresentationFormat>Widescreen</PresentationFormat>
  <Paragraphs>62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</vt:lpstr>
      <vt:lpstr>Tema di Office</vt:lpstr>
      <vt:lpstr>Uguaglianza e reciprocità (2)</vt:lpstr>
      <vt:lpstr>La giustizia come reciprocità – A. Giuliani</vt:lpstr>
      <vt:lpstr>Da bipartizione a tripartizione?</vt:lpstr>
      <vt:lpstr>EN, 1132 b, 21 ss.</vt:lpstr>
      <vt:lpstr>G. distributiva/correttiva</vt:lpstr>
      <vt:lpstr>Il "giusto contraccambio" (G. catallattica)</vt:lpstr>
      <vt:lpstr>La dottrina pitagorica della giustizia</vt:lpstr>
      <vt:lpstr>Aristotele vs. Pitagorici</vt:lpstr>
      <vt:lpstr>Il contraccambio (o reciprocità)</vt:lpstr>
      <vt:lpstr>Giustizia e reciprocità</vt:lpstr>
      <vt:lpstr>G. correttiva e reciprocità</vt:lpstr>
      <vt:lpstr>Esempio</vt:lpstr>
      <vt:lpstr>La reciprocità nello scambio</vt:lpstr>
      <vt:lpstr>Scambio = risarcimento</vt:lpstr>
      <vt:lpstr>La giustizia nello scambio</vt:lpstr>
      <vt:lpstr>Un punto di arrivo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Uguaglianza e reciprocità (2)</dc:title>
  <dc:creator>Anonimo</dc:creator>
  <cp:lastModifiedBy>Anonimo</cp:lastModifiedBy>
  <cp:revision>28</cp:revision>
  <dcterms:created xsi:type="dcterms:W3CDTF">2023-02-18T10:14:53Z</dcterms:created>
  <dcterms:modified xsi:type="dcterms:W3CDTF">2023-02-20T15:32:21Z</dcterms:modified>
</cp:coreProperties>
</file>