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8" r:id="rId21"/>
    <p:sldId id="276" r:id="rId22"/>
    <p:sldId id="279" r:id="rId23"/>
    <p:sldId id="277"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2"/>
  </p:normalViewPr>
  <p:slideViewPr>
    <p:cSldViewPr snapToGrid="0">
      <p:cViewPr varScale="1">
        <p:scale>
          <a:sx n="104" d="100"/>
          <a:sy n="104" d="100"/>
        </p:scale>
        <p:origin x="8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08016B-462A-D22B-B55A-B13580EAF37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8960D8E-CFBA-3A67-26AB-C1B73886F8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E3EE720-E45A-EAA3-CD68-2BAD0703C1B7}"/>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68F41804-3379-EE18-6973-332C74216F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FCA84E5-08CF-48DF-8819-C7317CF3DFC0}"/>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384188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110A43-19EA-361D-C7E6-A9A1D49BA87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9BAC28C-C3B7-F77F-901B-C3B8BF2060D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00C80C6-814A-9EC9-5B47-09779874368B}"/>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073E6659-3EEF-299F-B1DC-AC404473FD3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A563D48-B98E-0A24-CBCD-2BFEEA0F3D93}"/>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789321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7ED104C-02D5-B2F6-4901-BEF815A0DD9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52D663B-31E1-5F1A-7AA7-81922EF569F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9E18532-844E-0457-51BC-12ECB5093131}"/>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4E6B6FA8-572E-7B5A-F9B1-5500C071CB1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F852B09-5CAC-DD3C-AF26-9ADB01054C09}"/>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979700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EF8945-A6E9-DBA3-73F1-B7DE1A87DEC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5E2638-3BE4-4EBB-2370-532470ACA40E}"/>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56028F9-B4DE-B54A-66B9-D3734F44E6A3}"/>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4DA3027D-9A7D-C7DD-8917-2B8BB172621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977A5BD-05B1-9A34-822F-4D26BB542DD8}"/>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21905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A7E373-B4AA-EC6D-CB3D-2352437492BB}"/>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3FB4E7A-6EB9-0180-1773-AE47FB194A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2F83EB4C-E962-788C-880D-1D1FE5E354F3}"/>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F7F8FB3E-5F46-A422-ED99-355F3DE73E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58E72CD-C0AB-909B-2AF2-97BDE355E452}"/>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3980681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48F654-0730-1A4C-1EB3-9094D3D1F89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73DC5A6-4DE6-D7C1-A566-C468C95525A3}"/>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2D335B6-8EEC-F669-85EC-923306D3CC0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C642117-8018-8024-A6BE-1B87FBA4F76C}"/>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6" name="Segnaposto piè di pagina 5">
            <a:extLst>
              <a:ext uri="{FF2B5EF4-FFF2-40B4-BE49-F238E27FC236}">
                <a16:creationId xmlns:a16="http://schemas.microsoft.com/office/drawing/2014/main" id="{6D4E21F4-4564-89EB-382C-CCCE54A1218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E6198E4-CA3E-BFAB-8C38-D3937678BE5E}"/>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372615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2E94E7-C0AB-877D-C9F9-1428897335E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7C84F6A-541A-35D6-F62B-8B93DFC7E5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E4DB99D-C945-1C4C-68A2-DFE762AB35D5}"/>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F0F976-FC69-4686-2FDF-FBB44B87F1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BE1FC60-784E-90CE-6C4D-03860714F864}"/>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6AFBF13-3CCE-ADB7-FA57-601F02EA1911}"/>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8" name="Segnaposto piè di pagina 7">
            <a:extLst>
              <a:ext uri="{FF2B5EF4-FFF2-40B4-BE49-F238E27FC236}">
                <a16:creationId xmlns:a16="http://schemas.microsoft.com/office/drawing/2014/main" id="{EB32027A-1E4D-8AFB-20EB-1B3882CCEC6B}"/>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D80F780-DFFA-2CAD-933A-42D2EAD77258}"/>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608729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900353-264A-8C82-25F4-FB3E85603DA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5BC5D5F6-A72E-4507-F1C7-27E05FB68546}"/>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4" name="Segnaposto piè di pagina 3">
            <a:extLst>
              <a:ext uri="{FF2B5EF4-FFF2-40B4-BE49-F238E27FC236}">
                <a16:creationId xmlns:a16="http://schemas.microsoft.com/office/drawing/2014/main" id="{09ABE8A1-E68B-1351-131D-8D2D4DFF112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4EE1618-9241-2607-C5CC-BE8626EDAAF7}"/>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3969121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6371854-2941-BF82-C232-78C521272ADB}"/>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3" name="Segnaposto piè di pagina 2">
            <a:extLst>
              <a:ext uri="{FF2B5EF4-FFF2-40B4-BE49-F238E27FC236}">
                <a16:creationId xmlns:a16="http://schemas.microsoft.com/office/drawing/2014/main" id="{829CF23D-F102-3341-1B28-A6B8093911A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1A14AA4-B0B0-18C5-6E20-DF3E3C0FCF79}"/>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3481083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DC5988-A877-005D-C1E4-45659C1050D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C789551-D2E5-15F5-BA79-4701248B18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FF0CB5A-2181-FFDE-C2C5-77147104E3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E6993BE-1629-13C5-2C8D-616169A51F34}"/>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6" name="Segnaposto piè di pagina 5">
            <a:extLst>
              <a:ext uri="{FF2B5EF4-FFF2-40B4-BE49-F238E27FC236}">
                <a16:creationId xmlns:a16="http://schemas.microsoft.com/office/drawing/2014/main" id="{84EA1912-542D-170E-87D9-8E57E7E99DE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5167093-0582-C50F-32DB-65AE4EAFC39B}"/>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425617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5AFD62-5DF4-9B5B-7A7B-4EAE92F94A0F}"/>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76808B0-AA24-A22C-12F9-D0998FA18D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98ECC34-0C3B-48EC-A001-94C2F3C984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4301D7E-4E55-CD2A-C66B-0570C95A3FFE}"/>
              </a:ext>
            </a:extLst>
          </p:cNvPr>
          <p:cNvSpPr>
            <a:spLocks noGrp="1"/>
          </p:cNvSpPr>
          <p:nvPr>
            <p:ph type="dt" sz="half" idx="10"/>
          </p:nvPr>
        </p:nvSpPr>
        <p:spPr/>
        <p:txBody>
          <a:bodyPr/>
          <a:lstStyle/>
          <a:p>
            <a:fld id="{FBC42D3D-6C8F-634E-870C-28E7A9BE5F57}" type="datetimeFigureOut">
              <a:rPr lang="it-IT" smtClean="0"/>
              <a:t>27/02/23</a:t>
            </a:fld>
            <a:endParaRPr lang="it-IT"/>
          </a:p>
        </p:txBody>
      </p:sp>
      <p:sp>
        <p:nvSpPr>
          <p:cNvPr id="6" name="Segnaposto piè di pagina 5">
            <a:extLst>
              <a:ext uri="{FF2B5EF4-FFF2-40B4-BE49-F238E27FC236}">
                <a16:creationId xmlns:a16="http://schemas.microsoft.com/office/drawing/2014/main" id="{8B8FDDEA-8ED9-C271-1F9A-7E907D6FDA0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DE30C2A-8433-98A0-F7F1-0B1F0ADF5DF8}"/>
              </a:ext>
            </a:extLst>
          </p:cNvPr>
          <p:cNvSpPr>
            <a:spLocks noGrp="1"/>
          </p:cNvSpPr>
          <p:nvPr>
            <p:ph type="sldNum" sz="quarter" idx="12"/>
          </p:nvPr>
        </p:nvSpPr>
        <p:spPr/>
        <p:txBody>
          <a:bodyPr/>
          <a:lstStyle/>
          <a:p>
            <a:fld id="{4F57746E-E8E8-D048-A392-ED59FFC86A8F}" type="slidenum">
              <a:rPr lang="it-IT" smtClean="0"/>
              <a:t>‹N›</a:t>
            </a:fld>
            <a:endParaRPr lang="it-IT"/>
          </a:p>
        </p:txBody>
      </p:sp>
    </p:spTree>
    <p:extLst>
      <p:ext uri="{BB962C8B-B14F-4D97-AF65-F5344CB8AC3E}">
        <p14:creationId xmlns:p14="http://schemas.microsoft.com/office/powerpoint/2010/main" val="4246505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4BD759C-6EEB-A567-E97C-A98DCC2C5D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321B8CF-E02C-C196-3D86-CC85E4AE03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31824FC-7387-ABD9-F6A0-2B9168E68C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42D3D-6C8F-634E-870C-28E7A9BE5F57}" type="datetimeFigureOut">
              <a:rPr lang="it-IT" smtClean="0"/>
              <a:t>27/02/23</a:t>
            </a:fld>
            <a:endParaRPr lang="it-IT"/>
          </a:p>
        </p:txBody>
      </p:sp>
      <p:sp>
        <p:nvSpPr>
          <p:cNvPr id="5" name="Segnaposto piè di pagina 4">
            <a:extLst>
              <a:ext uri="{FF2B5EF4-FFF2-40B4-BE49-F238E27FC236}">
                <a16:creationId xmlns:a16="http://schemas.microsoft.com/office/drawing/2014/main" id="{5DEA672D-14E6-7901-9183-ECDA25CB3E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C06C7270-FD71-3574-9F26-90BBDF300C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7746E-E8E8-D048-A392-ED59FFC86A8F}" type="slidenum">
              <a:rPr lang="it-IT" smtClean="0"/>
              <a:t>‹N›</a:t>
            </a:fld>
            <a:endParaRPr lang="it-IT"/>
          </a:p>
        </p:txBody>
      </p:sp>
    </p:spTree>
    <p:extLst>
      <p:ext uri="{BB962C8B-B14F-4D97-AF65-F5344CB8AC3E}">
        <p14:creationId xmlns:p14="http://schemas.microsoft.com/office/powerpoint/2010/main" val="3653140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6AA2A6-3C17-7270-F584-E565B7AFB1FC}"/>
              </a:ext>
            </a:extLst>
          </p:cNvPr>
          <p:cNvSpPr>
            <a:spLocks noGrp="1"/>
          </p:cNvSpPr>
          <p:nvPr>
            <p:ph type="ctrTitle"/>
          </p:nvPr>
        </p:nvSpPr>
        <p:spPr/>
        <p:txBody>
          <a:bodyPr>
            <a:normAutofit/>
          </a:bodyPr>
          <a:lstStyle/>
          <a:p>
            <a:r>
              <a:rPr lang="it-IT" sz="6200" dirty="0"/>
              <a:t>Moneta, debito, uguaglianza (1)</a:t>
            </a:r>
          </a:p>
        </p:txBody>
      </p:sp>
      <p:sp>
        <p:nvSpPr>
          <p:cNvPr id="3" name="Sottotitolo 2">
            <a:extLst>
              <a:ext uri="{FF2B5EF4-FFF2-40B4-BE49-F238E27FC236}">
                <a16:creationId xmlns:a16="http://schemas.microsoft.com/office/drawing/2014/main" id="{C2E8DC97-490C-D690-89D8-BCC937FC87C7}"/>
              </a:ext>
            </a:extLst>
          </p:cNvPr>
          <p:cNvSpPr>
            <a:spLocks noGrp="1"/>
          </p:cNvSpPr>
          <p:nvPr>
            <p:ph type="subTitle" idx="1"/>
          </p:nvPr>
        </p:nvSpPr>
        <p:spPr>
          <a:xfrm>
            <a:off x="1524000" y="3602038"/>
            <a:ext cx="9144000" cy="2387600"/>
          </a:xfrm>
        </p:spPr>
        <p:txBody>
          <a:bodyPr/>
          <a:lstStyle/>
          <a:p>
            <a:r>
              <a:rPr lang="it-IT" b="1" dirty="0"/>
              <a:t>Teorie e politiche dell'uguaglianza</a:t>
            </a:r>
          </a:p>
          <a:p>
            <a:r>
              <a:rPr lang="it-IT" u="sng" dirty="0"/>
              <a:t>Lezione 5 – 1 marzo 2023</a:t>
            </a:r>
          </a:p>
          <a:p>
            <a:endParaRPr lang="it-IT" dirty="0"/>
          </a:p>
          <a:p>
            <a:r>
              <a:rPr lang="it-IT" sz="2800" u="sng" dirty="0" err="1"/>
              <a:t>riccardo.mazzola@unimc.it</a:t>
            </a:r>
            <a:endParaRPr lang="it-IT" sz="2800" u="sng" dirty="0"/>
          </a:p>
        </p:txBody>
      </p:sp>
    </p:spTree>
    <p:extLst>
      <p:ext uri="{BB962C8B-B14F-4D97-AF65-F5344CB8AC3E}">
        <p14:creationId xmlns:p14="http://schemas.microsoft.com/office/powerpoint/2010/main" val="396226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6E62D6-7710-9F25-A71E-90B2AF9FEC89}"/>
              </a:ext>
            </a:extLst>
          </p:cNvPr>
          <p:cNvSpPr>
            <a:spLocks noGrp="1"/>
          </p:cNvSpPr>
          <p:nvPr>
            <p:ph type="title"/>
          </p:nvPr>
        </p:nvSpPr>
        <p:spPr/>
        <p:txBody>
          <a:bodyPr/>
          <a:lstStyle/>
          <a:p>
            <a:r>
              <a:rPr lang="it-IT" dirty="0"/>
              <a:t>Debiti non-saldabili? (1)</a:t>
            </a:r>
          </a:p>
        </p:txBody>
      </p:sp>
      <p:sp>
        <p:nvSpPr>
          <p:cNvPr id="3" name="Segnaposto contenuto 2">
            <a:extLst>
              <a:ext uri="{FF2B5EF4-FFF2-40B4-BE49-F238E27FC236}">
                <a16:creationId xmlns:a16="http://schemas.microsoft.com/office/drawing/2014/main" id="{8B35DA17-8735-A3C5-03F5-BC4F32DF47C3}"/>
              </a:ext>
            </a:extLst>
          </p:cNvPr>
          <p:cNvSpPr>
            <a:spLocks noGrp="1"/>
          </p:cNvSpPr>
          <p:nvPr>
            <p:ph idx="1"/>
          </p:nvPr>
        </p:nvSpPr>
        <p:spPr/>
        <p:txBody>
          <a:bodyPr>
            <a:normAutofit lnSpcReduction="10000"/>
          </a:bodyPr>
          <a:lstStyle/>
          <a:p>
            <a:pPr marL="0" indent="0">
              <a:buNone/>
            </a:pPr>
            <a:r>
              <a:rPr lang="it-IT" dirty="0">
                <a:effectLst/>
              </a:rPr>
              <a:t>"Un uomo in una fabbrica va dal principale, gli chiede un lavoro e il principale gliene trova uno: questo è un esempio di qualcuno che dà un servizio. L’uomo che ha ottenuto il lavoro non può ricambiare il principale, ma può mostrargli rispetto, o forse offrirgli dei doni simbolici con i prodotti del suo orto. </a:t>
            </a:r>
            <a:r>
              <a:rPr lang="it-IT" u="sng" dirty="0">
                <a:effectLst/>
              </a:rPr>
              <a:t>Se un dono richiede qualcosa in cambio, e non è possibile contraccambiare in forma tangibile, il saldo arriverà nella forma dell’appoggio o della stima</a:t>
            </a:r>
            <a:r>
              <a:rPr lang="it-IT" dirty="0">
                <a:effectLst/>
              </a:rPr>
              <a:t>."</a:t>
            </a:r>
          </a:p>
          <a:p>
            <a:pPr marL="0" indent="0">
              <a:buNone/>
            </a:pPr>
            <a:endParaRPr lang="it-IT" dirty="0"/>
          </a:p>
          <a:p>
            <a:pPr marL="0" indent="0">
              <a:buNone/>
            </a:pPr>
            <a:r>
              <a:rPr lang="it-IT" dirty="0">
                <a:effectLst/>
              </a:rPr>
              <a:t>"L’uomo non può restituire il favore pertanto lo ricambia presentandosi di tanto in tanto a casa del principale con un cesto di pomodori e mostrandogli rispetto. Ma allora può ricambiare il favore, sì o no?"</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4146874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B1D583-DD00-E2CD-0611-139FBAF333AE}"/>
              </a:ext>
            </a:extLst>
          </p:cNvPr>
          <p:cNvSpPr>
            <a:spLocks noGrp="1"/>
          </p:cNvSpPr>
          <p:nvPr>
            <p:ph type="title"/>
          </p:nvPr>
        </p:nvSpPr>
        <p:spPr/>
        <p:txBody>
          <a:bodyPr/>
          <a:lstStyle/>
          <a:p>
            <a:r>
              <a:rPr lang="it-IT" dirty="0"/>
              <a:t>Debiti non-saldabili? (2)</a:t>
            </a:r>
          </a:p>
        </p:txBody>
      </p:sp>
      <p:sp>
        <p:nvSpPr>
          <p:cNvPr id="3" name="Segnaposto contenuto 2">
            <a:extLst>
              <a:ext uri="{FF2B5EF4-FFF2-40B4-BE49-F238E27FC236}">
                <a16:creationId xmlns:a16="http://schemas.microsoft.com/office/drawing/2014/main" id="{312D404B-5E00-208D-6F8F-FC86155ED425}"/>
              </a:ext>
            </a:extLst>
          </p:cNvPr>
          <p:cNvSpPr>
            <a:spLocks noGrp="1"/>
          </p:cNvSpPr>
          <p:nvPr>
            <p:ph idx="1"/>
          </p:nvPr>
        </p:nvSpPr>
        <p:spPr/>
        <p:txBody>
          <a:bodyPr>
            <a:normAutofit fontScale="92500" lnSpcReduction="10000"/>
          </a:bodyPr>
          <a:lstStyle/>
          <a:p>
            <a:pPr marL="0" indent="0">
              <a:buNone/>
            </a:pPr>
            <a:r>
              <a:rPr lang="it-IT" dirty="0">
                <a:effectLst/>
              </a:rPr>
              <a:t>"Presentarsi con un cesto di pomodori equivale a dire «grazie». </a:t>
            </a:r>
            <a:r>
              <a:rPr lang="it-IT" dirty="0">
                <a:solidFill>
                  <a:srgbClr val="FF0000"/>
                </a:solidFill>
                <a:effectLst/>
              </a:rPr>
              <a:t>È un modo per riconoscere di avere un debito di gratitudine</a:t>
            </a:r>
            <a:r>
              <a:rPr lang="it-IT" dirty="0">
                <a:effectLst/>
              </a:rPr>
              <a:t>, che il dono ci ha resi schiavi come la frusta rende cani. Il principale e l’uomo assunto sono adesso persone completamente diverse. Il problema è che, sotto ogni altro aspetto, non sono persone completamente differenti. Probabilmente sono entrambi francesi di mezza età, padri di famiglia, cittadini della repubblica con gusti simili in campo musicale, sportivo e gastronomico. Dovrebbero essere uguali. </a:t>
            </a:r>
            <a:r>
              <a:rPr lang="it-IT" b="1" u="sng" dirty="0">
                <a:solidFill>
                  <a:srgbClr val="FF0000"/>
                </a:solidFill>
                <a:effectLst/>
              </a:rPr>
              <a:t>Pertanto, anche i pomodori, che sono un vero e proprio contrassegno, un riscontro dell’esistenza di un debito che non può essere ripagato, devono essere descritti come una sorta di saldo</a:t>
            </a:r>
            <a:r>
              <a:rPr lang="it-IT" dirty="0">
                <a:effectLst/>
              </a:rPr>
              <a:t> o almeno come il pagamento di un interesse su un prestito che un giorno potrebbe essere ripagato, riportando entrambi di nuovo a una condizione sociale di uguaglianza."</a:t>
            </a:r>
          </a:p>
          <a:p>
            <a:pPr marL="0" indent="0">
              <a:buNone/>
            </a:pPr>
            <a:r>
              <a:rPr lang="it-IT" dirty="0">
                <a:effectLst/>
              </a:rPr>
              <a:t> </a:t>
            </a:r>
          </a:p>
          <a:p>
            <a:pPr marL="0" indent="0">
              <a:buNone/>
            </a:pPr>
            <a:endParaRPr lang="it-IT" dirty="0"/>
          </a:p>
        </p:txBody>
      </p:sp>
    </p:spTree>
    <p:extLst>
      <p:ext uri="{BB962C8B-B14F-4D97-AF65-F5344CB8AC3E}">
        <p14:creationId xmlns:p14="http://schemas.microsoft.com/office/powerpoint/2010/main" val="2821960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4EFC5D-0F71-BF57-66EF-38634D105F6B}"/>
              </a:ext>
            </a:extLst>
          </p:cNvPr>
          <p:cNvSpPr>
            <a:spLocks noGrp="1"/>
          </p:cNvSpPr>
          <p:nvPr>
            <p:ph type="title"/>
          </p:nvPr>
        </p:nvSpPr>
        <p:spPr/>
        <p:txBody>
          <a:bodyPr/>
          <a:lstStyle/>
          <a:p>
            <a:r>
              <a:rPr lang="it-IT" dirty="0"/>
              <a:t>Debiti non-saldabili? (3)</a:t>
            </a:r>
          </a:p>
        </p:txBody>
      </p:sp>
      <p:sp>
        <p:nvSpPr>
          <p:cNvPr id="3" name="Segnaposto contenuto 2">
            <a:extLst>
              <a:ext uri="{FF2B5EF4-FFF2-40B4-BE49-F238E27FC236}">
                <a16:creationId xmlns:a16="http://schemas.microsoft.com/office/drawing/2014/main" id="{9ECBCABC-4C5E-A6BD-6C73-2EF63B553FA6}"/>
              </a:ext>
            </a:extLst>
          </p:cNvPr>
          <p:cNvSpPr>
            <a:spLocks noGrp="1"/>
          </p:cNvSpPr>
          <p:nvPr>
            <p:ph idx="1"/>
          </p:nvPr>
        </p:nvSpPr>
        <p:spPr/>
        <p:txBody>
          <a:bodyPr>
            <a:normAutofit fontScale="92500" lnSpcReduction="10000"/>
          </a:bodyPr>
          <a:lstStyle/>
          <a:p>
            <a:pPr marL="0" indent="0">
              <a:buNone/>
            </a:pPr>
            <a:r>
              <a:rPr lang="it-IT" dirty="0">
                <a:effectLst/>
              </a:rPr>
              <a:t>“</a:t>
            </a:r>
            <a:r>
              <a:rPr lang="it-IT" u="sng" dirty="0">
                <a:effectLst/>
              </a:rPr>
              <a:t>non esiste debito assolutamente non saldabile</a:t>
            </a:r>
            <a:r>
              <a:rPr lang="it-IT" dirty="0">
                <a:effectLst/>
              </a:rPr>
              <a:t> [</a:t>
            </a:r>
            <a:r>
              <a:rPr lang="it-IT" i="1" dirty="0" err="1">
                <a:effectLst/>
              </a:rPr>
              <a:t>unpayable</a:t>
            </a:r>
            <a:r>
              <a:rPr lang="it-IT" dirty="0">
                <a:effectLst/>
              </a:rPr>
              <a:t>]. Se non ci fosse un qualsiasi mezzo per recuperare la situazione, </a:t>
            </a:r>
            <a:r>
              <a:rPr lang="it-IT" b="1" u="sng" dirty="0">
                <a:solidFill>
                  <a:srgbClr val="FF0000"/>
                </a:solidFill>
                <a:effectLst/>
              </a:rPr>
              <a:t>non lo chiameremmo ‘debito’</a:t>
            </a:r>
            <a:r>
              <a:rPr lang="it-IT" dirty="0">
                <a:effectLst/>
              </a:rPr>
              <a:t>”.</a:t>
            </a:r>
          </a:p>
          <a:p>
            <a:pPr marL="0" indent="0">
              <a:buNone/>
            </a:pPr>
            <a:endParaRPr lang="it-IT" dirty="0"/>
          </a:p>
          <a:p>
            <a:pPr marL="0" indent="0">
              <a:buNone/>
            </a:pPr>
            <a:r>
              <a:rPr lang="it-IT" dirty="0">
                <a:effectLst/>
              </a:rPr>
              <a:t>Possibile confusione: </a:t>
            </a:r>
            <a:r>
              <a:rPr lang="it-IT" dirty="0" err="1">
                <a:effectLst/>
              </a:rPr>
              <a:t>Graeber</a:t>
            </a:r>
            <a:r>
              <a:rPr lang="it-IT" dirty="0">
                <a:effectLst/>
              </a:rPr>
              <a:t> potrebbe aver sovrapposto l’atto di </a:t>
            </a:r>
            <a:r>
              <a:rPr lang="it-IT" b="1" u="sng" dirty="0">
                <a:effectLst/>
              </a:rPr>
              <a:t>saldare</a:t>
            </a:r>
            <a:r>
              <a:rPr lang="it-IT" dirty="0">
                <a:effectLst/>
              </a:rPr>
              <a:t> un debito con l’atto di </a:t>
            </a:r>
            <a:r>
              <a:rPr lang="it-IT" b="1" u="sng" dirty="0">
                <a:effectLst/>
              </a:rPr>
              <a:t>estinguere</a:t>
            </a:r>
            <a:r>
              <a:rPr lang="it-IT" dirty="0">
                <a:effectLst/>
              </a:rPr>
              <a:t> un debito (ad es. un debito si può estinguere per un atto di rinuncia volontaria al proprio credito da parte del creditore). L’errore, tuttavia, potrebbe essere del traduttore: </a:t>
            </a:r>
            <a:r>
              <a:rPr lang="it-IT" dirty="0" err="1">
                <a:effectLst/>
              </a:rPr>
              <a:t>Graeber</a:t>
            </a:r>
            <a:r>
              <a:rPr lang="it-IT" dirty="0">
                <a:effectLst/>
              </a:rPr>
              <a:t> usa il verbo inglese ‘</a:t>
            </a:r>
            <a:r>
              <a:rPr lang="it-IT" i="1" dirty="0">
                <a:effectLst/>
              </a:rPr>
              <a:t>to </a:t>
            </a:r>
            <a:r>
              <a:rPr lang="it-IT" i="1" dirty="0" err="1">
                <a:effectLst/>
              </a:rPr>
              <a:t>pay</a:t>
            </a:r>
            <a:r>
              <a:rPr lang="it-IT" dirty="0">
                <a:effectLst/>
              </a:rPr>
              <a:t>’ (e non ‘to </a:t>
            </a:r>
            <a:r>
              <a:rPr lang="it-IT" dirty="0" err="1">
                <a:effectLst/>
              </a:rPr>
              <a:t>settle</a:t>
            </a:r>
            <a:r>
              <a:rPr lang="it-IT" dirty="0">
                <a:effectLst/>
              </a:rPr>
              <a:t>’); e sembra dunque riferirsi al “pagamento” di un debito e non necessariamente all’atto di “saldarlo”. Lo stesso </a:t>
            </a:r>
            <a:r>
              <a:rPr lang="it-IT" dirty="0" err="1">
                <a:effectLst/>
              </a:rPr>
              <a:t>Graeber</a:t>
            </a:r>
            <a:r>
              <a:rPr lang="it-IT" dirty="0">
                <a:effectLst/>
              </a:rPr>
              <a:t>, nel medesimo brano, afferma contraddittoriamente (?) che “[i] debiti legali [</a:t>
            </a:r>
            <a:r>
              <a:rPr lang="it-IT" i="1" dirty="0">
                <a:effectLst/>
              </a:rPr>
              <a:t>sic</a:t>
            </a:r>
            <a:r>
              <a:rPr lang="it-IT" dirty="0">
                <a:effectLst/>
              </a:rPr>
              <a:t>] [...] possono essere </a:t>
            </a:r>
            <a:r>
              <a:rPr lang="it-IT" b="1" u="sng" dirty="0">
                <a:effectLst/>
              </a:rPr>
              <a:t>condonati</a:t>
            </a:r>
            <a:r>
              <a:rPr lang="it-IT" dirty="0">
                <a:effectLst/>
              </a:rPr>
              <a:t>”.</a:t>
            </a:r>
          </a:p>
          <a:p>
            <a:pPr marL="0" indent="0">
              <a:buNone/>
            </a:pPr>
            <a:endParaRPr lang="it-IT" dirty="0"/>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41579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5AFB91-E7A4-0C12-151C-4E2D65C1597D}"/>
              </a:ext>
            </a:extLst>
          </p:cNvPr>
          <p:cNvSpPr>
            <a:spLocks noGrp="1"/>
          </p:cNvSpPr>
          <p:nvPr>
            <p:ph type="title"/>
          </p:nvPr>
        </p:nvSpPr>
        <p:spPr/>
        <p:txBody>
          <a:bodyPr/>
          <a:lstStyle/>
          <a:p>
            <a:r>
              <a:rPr lang="it-IT" dirty="0"/>
              <a:t>Due specie di "debito" (1)</a:t>
            </a:r>
          </a:p>
        </p:txBody>
      </p:sp>
      <p:sp>
        <p:nvSpPr>
          <p:cNvPr id="3" name="Segnaposto contenuto 2">
            <a:extLst>
              <a:ext uri="{FF2B5EF4-FFF2-40B4-BE49-F238E27FC236}">
                <a16:creationId xmlns:a16="http://schemas.microsoft.com/office/drawing/2014/main" id="{5296EE0F-F17C-5316-251B-1B23DEBC4151}"/>
              </a:ext>
            </a:extLst>
          </p:cNvPr>
          <p:cNvSpPr>
            <a:spLocks noGrp="1"/>
          </p:cNvSpPr>
          <p:nvPr>
            <p:ph idx="1"/>
          </p:nvPr>
        </p:nvSpPr>
        <p:spPr/>
        <p:txBody>
          <a:bodyPr>
            <a:normAutofit lnSpcReduction="10000"/>
          </a:bodyPr>
          <a:lstStyle/>
          <a:p>
            <a:pPr marL="0" indent="0">
              <a:buNone/>
            </a:pPr>
            <a:r>
              <a:rPr lang="it-IT" dirty="0"/>
              <a:t>Classificazione elaborata dal filosofo Alexander X. Douglas nel 2016:</a:t>
            </a:r>
          </a:p>
          <a:p>
            <a:pPr marL="0" indent="0">
              <a:buNone/>
            </a:pPr>
            <a:endParaRPr lang="it-IT" dirty="0"/>
          </a:p>
          <a:p>
            <a:pPr marL="514350" indent="-514350">
              <a:buAutoNum type="arabicParenR"/>
            </a:pPr>
            <a:r>
              <a:rPr lang="it-IT" dirty="0"/>
              <a:t>debiti che devono essere </a:t>
            </a:r>
            <a:r>
              <a:rPr lang="it-IT" b="1" u="sng" dirty="0">
                <a:solidFill>
                  <a:srgbClr val="FF0000"/>
                </a:solidFill>
              </a:rPr>
              <a:t>saldati</a:t>
            </a:r>
            <a:r>
              <a:rPr lang="it-IT" dirty="0"/>
              <a:t> (</a:t>
            </a:r>
            <a:r>
              <a:rPr lang="it-IT" i="1" dirty="0" err="1"/>
              <a:t>settled</a:t>
            </a:r>
            <a:r>
              <a:rPr lang="it-IT" dirty="0"/>
              <a:t>);</a:t>
            </a:r>
          </a:p>
          <a:p>
            <a:pPr marL="514350" indent="-514350">
              <a:buAutoNum type="arabicParenR"/>
            </a:pPr>
            <a:endParaRPr lang="it-IT" dirty="0"/>
          </a:p>
          <a:p>
            <a:pPr marL="514350" indent="-514350">
              <a:buAutoNum type="arabicParenR"/>
            </a:pPr>
            <a:r>
              <a:rPr lang="it-IT" dirty="0"/>
              <a:t>debiti che (</a:t>
            </a:r>
            <a:r>
              <a:rPr lang="it-IT" u="sng" dirty="0"/>
              <a:t>non possono essere saldati</a:t>
            </a:r>
            <a:r>
              <a:rPr lang="it-IT" dirty="0"/>
              <a:t> e) devono essere </a:t>
            </a:r>
            <a:r>
              <a:rPr lang="it-IT" b="1" u="sng" dirty="0">
                <a:solidFill>
                  <a:srgbClr val="FF0000"/>
                </a:solidFill>
              </a:rPr>
              <a:t>riconosciuti</a:t>
            </a:r>
            <a:r>
              <a:rPr lang="it-IT" dirty="0"/>
              <a:t> (</a:t>
            </a:r>
            <a:r>
              <a:rPr lang="it-IT" i="1" dirty="0" err="1"/>
              <a:t>acknowledged</a:t>
            </a:r>
            <a:r>
              <a:rPr lang="it-IT" dirty="0"/>
              <a:t>).</a:t>
            </a:r>
          </a:p>
          <a:p>
            <a:pPr marL="514350" indent="-514350">
              <a:buAutoNum type="arabicParenR"/>
            </a:pPr>
            <a:endParaRPr lang="it-IT" dirty="0"/>
          </a:p>
          <a:p>
            <a:pPr marL="0" indent="0">
              <a:buNone/>
            </a:pPr>
            <a:r>
              <a:rPr lang="it-IT" dirty="0">
                <a:effectLst/>
              </a:rPr>
              <a:t>Secondo Douglas, la differenza tra le due specie di "debito" si fonda </a:t>
            </a:r>
            <a:r>
              <a:rPr lang="it-IT" b="1" dirty="0">
                <a:effectLst/>
              </a:rPr>
              <a:t>nel diverso modo in cui debitore “risolve la faccenda”</a:t>
            </a:r>
            <a:r>
              <a:rPr lang="it-IT" dirty="0">
                <a:effectLst/>
              </a:rPr>
              <a:t> (ripristina l’originario stato di uguaglianza tra le parti).</a:t>
            </a:r>
            <a:endParaRPr lang="it-IT" dirty="0"/>
          </a:p>
        </p:txBody>
      </p:sp>
    </p:spTree>
    <p:extLst>
      <p:ext uri="{BB962C8B-B14F-4D97-AF65-F5344CB8AC3E}">
        <p14:creationId xmlns:p14="http://schemas.microsoft.com/office/powerpoint/2010/main" val="2549532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9EBC1E-D494-85AD-9437-9A192B555F3C}"/>
              </a:ext>
            </a:extLst>
          </p:cNvPr>
          <p:cNvSpPr>
            <a:spLocks noGrp="1"/>
          </p:cNvSpPr>
          <p:nvPr>
            <p:ph type="title"/>
          </p:nvPr>
        </p:nvSpPr>
        <p:spPr/>
        <p:txBody>
          <a:bodyPr/>
          <a:lstStyle/>
          <a:p>
            <a:r>
              <a:rPr lang="it-IT" dirty="0"/>
              <a:t>Due specie di debito (2)</a:t>
            </a:r>
          </a:p>
        </p:txBody>
      </p:sp>
      <p:sp>
        <p:nvSpPr>
          <p:cNvPr id="3" name="Segnaposto contenuto 2">
            <a:extLst>
              <a:ext uri="{FF2B5EF4-FFF2-40B4-BE49-F238E27FC236}">
                <a16:creationId xmlns:a16="http://schemas.microsoft.com/office/drawing/2014/main" id="{B961A2E6-5DCF-FE4E-8A55-A5F3D5875C76}"/>
              </a:ext>
            </a:extLst>
          </p:cNvPr>
          <p:cNvSpPr>
            <a:spLocks noGrp="1"/>
          </p:cNvSpPr>
          <p:nvPr>
            <p:ph idx="1"/>
          </p:nvPr>
        </p:nvSpPr>
        <p:spPr/>
        <p:txBody>
          <a:bodyPr>
            <a:normAutofit fontScale="92500" lnSpcReduction="10000"/>
          </a:bodyPr>
          <a:lstStyle/>
          <a:p>
            <a:pPr marL="0" indent="0">
              <a:buNone/>
            </a:pPr>
            <a:r>
              <a:rPr lang="it-IT" dirty="0"/>
              <a:t>In entrambi i casi, il debitore "</a:t>
            </a:r>
            <a:r>
              <a:rPr lang="it-IT" i="1" dirty="0"/>
              <a:t>sets </a:t>
            </a:r>
            <a:r>
              <a:rPr lang="it-IT" i="1" dirty="0" err="1"/>
              <a:t>matters</a:t>
            </a:r>
            <a:r>
              <a:rPr lang="it-IT" i="1" dirty="0"/>
              <a:t> </a:t>
            </a:r>
            <a:r>
              <a:rPr lang="it-IT" i="1" dirty="0" err="1"/>
              <a:t>straight</a:t>
            </a:r>
            <a:r>
              <a:rPr lang="it-IT" dirty="0"/>
              <a:t>" assolvendo a un dovere di "dare" (una cosa o denaro). Tuttavia:</a:t>
            </a:r>
          </a:p>
          <a:p>
            <a:pPr marL="0" indent="0">
              <a:buNone/>
            </a:pPr>
            <a:endParaRPr lang="it-IT" dirty="0"/>
          </a:p>
          <a:p>
            <a:pPr marL="514350" indent="-514350">
              <a:buAutoNum type="arabicParenR"/>
            </a:pPr>
            <a:r>
              <a:rPr lang="it-IT" dirty="0"/>
              <a:t>nel caso del debito che deve essere </a:t>
            </a:r>
            <a:r>
              <a:rPr lang="it-IT" dirty="0">
                <a:solidFill>
                  <a:srgbClr val="FF0000"/>
                </a:solidFill>
              </a:rPr>
              <a:t>saldato</a:t>
            </a:r>
            <a:r>
              <a:rPr lang="it-IT" dirty="0"/>
              <a:t>, il debitore salda il debito </a:t>
            </a:r>
            <a:r>
              <a:rPr lang="it-IT" b="1" u="sng" dirty="0"/>
              <a:t>compensando dal punto vista economico-materiale</a:t>
            </a:r>
            <a:r>
              <a:rPr lang="it-IT" dirty="0"/>
              <a:t> (attraverso l'atto di dazione) </a:t>
            </a:r>
            <a:r>
              <a:rPr lang="it-IT" b="1" u="sng" dirty="0"/>
              <a:t>la perdita del creditore</a:t>
            </a:r>
            <a:r>
              <a:rPr lang="it-IT" dirty="0"/>
              <a:t>;</a:t>
            </a:r>
          </a:p>
          <a:p>
            <a:pPr marL="514350" indent="-514350">
              <a:buAutoNum type="arabicParenR"/>
            </a:pPr>
            <a:endParaRPr lang="it-IT" dirty="0"/>
          </a:p>
          <a:p>
            <a:pPr marL="514350" indent="-514350">
              <a:buAutoNum type="arabicParenR"/>
            </a:pPr>
            <a:r>
              <a:rPr lang="it-IT" dirty="0"/>
              <a:t>nel caso del debito che deve essere </a:t>
            </a:r>
            <a:r>
              <a:rPr lang="it-IT" dirty="0">
                <a:solidFill>
                  <a:srgbClr val="FF0000"/>
                </a:solidFill>
              </a:rPr>
              <a:t>riconosciuto</a:t>
            </a:r>
            <a:r>
              <a:rPr lang="it-IT" dirty="0"/>
              <a:t>, il debitore </a:t>
            </a:r>
            <a:r>
              <a:rPr lang="it-IT" b="1" u="sng" dirty="0"/>
              <a:t>non</a:t>
            </a:r>
            <a:r>
              <a:rPr lang="it-IT" dirty="0"/>
              <a:t> salda il debito (perché tale debito </a:t>
            </a:r>
            <a:r>
              <a:rPr lang="it-IT" u="sng" dirty="0"/>
              <a:t>non può essere saldato</a:t>
            </a:r>
            <a:r>
              <a:rPr lang="it-IT" dirty="0"/>
              <a:t>), ma, attraverso l'atto di dazione, </a:t>
            </a:r>
            <a:r>
              <a:rPr lang="it-IT" b="1" u="sng" dirty="0"/>
              <a:t>riconosce l'esistenza del debito</a:t>
            </a:r>
            <a:r>
              <a:rPr lang="it-IT" dirty="0"/>
              <a:t> (riconosce il proprio stato di indebitamento).</a:t>
            </a:r>
          </a:p>
        </p:txBody>
      </p:sp>
    </p:spTree>
    <p:extLst>
      <p:ext uri="{BB962C8B-B14F-4D97-AF65-F5344CB8AC3E}">
        <p14:creationId xmlns:p14="http://schemas.microsoft.com/office/powerpoint/2010/main" val="3289021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D7C009-A4A7-8E6A-5A96-A252286D5FF2}"/>
              </a:ext>
            </a:extLst>
          </p:cNvPr>
          <p:cNvSpPr>
            <a:spLocks noGrp="1"/>
          </p:cNvSpPr>
          <p:nvPr>
            <p:ph type="title"/>
          </p:nvPr>
        </p:nvSpPr>
        <p:spPr/>
        <p:txBody>
          <a:bodyPr/>
          <a:lstStyle/>
          <a:p>
            <a:r>
              <a:rPr lang="it-IT" dirty="0"/>
              <a:t>Debito che deve essere "riconosciuto"</a:t>
            </a:r>
          </a:p>
        </p:txBody>
      </p:sp>
      <p:sp>
        <p:nvSpPr>
          <p:cNvPr id="3" name="Segnaposto contenuto 2">
            <a:extLst>
              <a:ext uri="{FF2B5EF4-FFF2-40B4-BE49-F238E27FC236}">
                <a16:creationId xmlns:a16="http://schemas.microsoft.com/office/drawing/2014/main" id="{7971786B-1202-0D49-1DF4-FE85200E1C1A}"/>
              </a:ext>
            </a:extLst>
          </p:cNvPr>
          <p:cNvSpPr>
            <a:spLocks noGrp="1"/>
          </p:cNvSpPr>
          <p:nvPr>
            <p:ph idx="1"/>
          </p:nvPr>
        </p:nvSpPr>
        <p:spPr/>
        <p:txBody>
          <a:bodyPr/>
          <a:lstStyle/>
          <a:p>
            <a:pPr marL="0" indent="0">
              <a:buNone/>
            </a:pPr>
            <a:r>
              <a:rPr lang="it-IT" dirty="0"/>
              <a:t>Si tratta di una concettualizzazione </a:t>
            </a:r>
            <a:r>
              <a:rPr lang="it-IT" u="sng" dirty="0"/>
              <a:t>non-tradizionale</a:t>
            </a:r>
            <a:r>
              <a:rPr lang="it-IT" dirty="0"/>
              <a:t> del debito. </a:t>
            </a:r>
          </a:p>
          <a:p>
            <a:pPr marL="0" indent="0">
              <a:buNone/>
            </a:pPr>
            <a:endParaRPr lang="it-IT" dirty="0"/>
          </a:p>
          <a:p>
            <a:pPr marL="0" indent="0">
              <a:buNone/>
            </a:pPr>
            <a:r>
              <a:rPr lang="it-IT" dirty="0"/>
              <a:t>È un debito che, per sua natura, </a:t>
            </a:r>
            <a:r>
              <a:rPr lang="it-IT" b="1" u="sng" dirty="0"/>
              <a:t>non</a:t>
            </a:r>
            <a:r>
              <a:rPr lang="it-IT" u="sng" dirty="0"/>
              <a:t> può essere saldato</a:t>
            </a:r>
            <a:r>
              <a:rPr lang="it-IT" dirty="0"/>
              <a:t>: un debito, cioè, che </a:t>
            </a:r>
            <a:r>
              <a:rPr lang="it-IT" b="1" u="sng" dirty="0">
                <a:solidFill>
                  <a:srgbClr val="FF0000"/>
                </a:solidFill>
              </a:rPr>
              <a:t>nasce</a:t>
            </a:r>
            <a:r>
              <a:rPr lang="it-IT" dirty="0"/>
              <a:t> non-saldabile; e </a:t>
            </a:r>
            <a:r>
              <a:rPr lang="it-IT" b="1" u="sng" dirty="0"/>
              <a:t>non</a:t>
            </a:r>
            <a:r>
              <a:rPr lang="it-IT" dirty="0"/>
              <a:t> un debito che </a:t>
            </a:r>
            <a:r>
              <a:rPr lang="it-IT" b="1" u="sng" dirty="0">
                <a:solidFill>
                  <a:srgbClr val="FF0000"/>
                </a:solidFill>
              </a:rPr>
              <a:t>diviene</a:t>
            </a:r>
            <a:r>
              <a:rPr lang="it-IT" dirty="0"/>
              <a:t> non- saldabile. L'impossibilità di saldare il debito è eidetica: attiene </a:t>
            </a:r>
            <a:r>
              <a:rPr lang="it-IT" dirty="0" err="1"/>
              <a:t>all'</a:t>
            </a:r>
            <a:r>
              <a:rPr lang="it-IT" i="1" dirty="0" err="1"/>
              <a:t>eidos</a:t>
            </a:r>
            <a:r>
              <a:rPr lang="it-IT" dirty="0"/>
              <a:t>, all'essenza del debito stesso (e non a fattori esterni alla relazione tra debitore e creditore).</a:t>
            </a:r>
          </a:p>
        </p:txBody>
      </p:sp>
    </p:spTree>
    <p:extLst>
      <p:ext uri="{BB962C8B-B14F-4D97-AF65-F5344CB8AC3E}">
        <p14:creationId xmlns:p14="http://schemas.microsoft.com/office/powerpoint/2010/main" val="972079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D7BFB8-15D4-2FC8-2C37-42918421D00C}"/>
              </a:ext>
            </a:extLst>
          </p:cNvPr>
          <p:cNvSpPr>
            <a:spLocks noGrp="1"/>
          </p:cNvSpPr>
          <p:nvPr>
            <p:ph type="title"/>
          </p:nvPr>
        </p:nvSpPr>
        <p:spPr/>
        <p:txBody>
          <a:bodyPr/>
          <a:lstStyle/>
          <a:p>
            <a:r>
              <a:rPr lang="it-IT" dirty="0"/>
              <a:t>Debiti che non possono essere saldati (Stati)</a:t>
            </a:r>
          </a:p>
        </p:txBody>
      </p:sp>
      <p:sp>
        <p:nvSpPr>
          <p:cNvPr id="3" name="Segnaposto contenuto 2">
            <a:extLst>
              <a:ext uri="{FF2B5EF4-FFF2-40B4-BE49-F238E27FC236}">
                <a16:creationId xmlns:a16="http://schemas.microsoft.com/office/drawing/2014/main" id="{6A035B1A-1C0D-0B74-4D38-A9E652625458}"/>
              </a:ext>
            </a:extLst>
          </p:cNvPr>
          <p:cNvSpPr>
            <a:spLocks noGrp="1"/>
          </p:cNvSpPr>
          <p:nvPr>
            <p:ph idx="1"/>
          </p:nvPr>
        </p:nvSpPr>
        <p:spPr/>
        <p:txBody>
          <a:bodyPr/>
          <a:lstStyle/>
          <a:p>
            <a:pPr marL="0" indent="0">
              <a:buNone/>
            </a:pPr>
            <a:r>
              <a:rPr lang="it-IT" dirty="0"/>
              <a:t>Esempi: </a:t>
            </a:r>
          </a:p>
          <a:p>
            <a:pPr marL="0" indent="0">
              <a:buNone/>
            </a:pPr>
            <a:endParaRPr lang="it-IT" dirty="0"/>
          </a:p>
          <a:p>
            <a:pPr marL="514350" indent="-514350">
              <a:buAutoNum type="arabicParenR"/>
            </a:pPr>
            <a:r>
              <a:rPr lang="it-IT" dirty="0"/>
              <a:t>Debito di Haiti nei confronti della Francia;</a:t>
            </a:r>
          </a:p>
          <a:p>
            <a:pPr marL="514350" indent="-514350">
              <a:buAutoNum type="arabicParenR"/>
            </a:pPr>
            <a:endParaRPr lang="it-IT" dirty="0"/>
          </a:p>
          <a:p>
            <a:pPr marL="514350" indent="-514350">
              <a:buAutoNum type="arabicParenR"/>
            </a:pPr>
            <a:r>
              <a:rPr lang="it-IT" dirty="0"/>
              <a:t>Riparazioni di guerra imposte alla Germania alla fine della I guerra mondiale;</a:t>
            </a:r>
          </a:p>
          <a:p>
            <a:pPr marL="514350" indent="-514350">
              <a:buAutoNum type="arabicParenR"/>
            </a:pPr>
            <a:endParaRPr lang="it-IT" dirty="0"/>
          </a:p>
          <a:p>
            <a:pPr marL="514350" indent="-514350">
              <a:buAutoNum type="arabicParenR"/>
            </a:pPr>
            <a:r>
              <a:rPr lang="it-IT" dirty="0"/>
              <a:t>Debito della Grecia nei confronti del Fondo Monetario Internazionale (2009).</a:t>
            </a:r>
          </a:p>
        </p:txBody>
      </p:sp>
    </p:spTree>
    <p:extLst>
      <p:ext uri="{BB962C8B-B14F-4D97-AF65-F5344CB8AC3E}">
        <p14:creationId xmlns:p14="http://schemas.microsoft.com/office/powerpoint/2010/main" val="2345138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8C362F-BF10-954B-285D-B913B4CFC9D9}"/>
              </a:ext>
            </a:extLst>
          </p:cNvPr>
          <p:cNvSpPr>
            <a:spLocks noGrp="1"/>
          </p:cNvSpPr>
          <p:nvPr>
            <p:ph type="title"/>
          </p:nvPr>
        </p:nvSpPr>
        <p:spPr/>
        <p:txBody>
          <a:bodyPr/>
          <a:lstStyle/>
          <a:p>
            <a:r>
              <a:rPr lang="it-IT" dirty="0"/>
              <a:t>Haiti (D) Francia (C) (1825)</a:t>
            </a:r>
          </a:p>
        </p:txBody>
      </p:sp>
      <p:sp>
        <p:nvSpPr>
          <p:cNvPr id="3" name="Segnaposto contenuto 2">
            <a:extLst>
              <a:ext uri="{FF2B5EF4-FFF2-40B4-BE49-F238E27FC236}">
                <a16:creationId xmlns:a16="http://schemas.microsoft.com/office/drawing/2014/main" id="{AA7E6E12-1827-058B-9B87-F976CA4DA5AF}"/>
              </a:ext>
            </a:extLst>
          </p:cNvPr>
          <p:cNvSpPr>
            <a:spLocks noGrp="1"/>
          </p:cNvSpPr>
          <p:nvPr>
            <p:ph idx="1"/>
          </p:nvPr>
        </p:nvSpPr>
        <p:spPr/>
        <p:txBody>
          <a:bodyPr>
            <a:normAutofit fontScale="85000" lnSpcReduction="20000"/>
          </a:bodyPr>
          <a:lstStyle/>
          <a:p>
            <a:pPr marL="0" indent="0">
              <a:buNone/>
            </a:pPr>
            <a:r>
              <a:rPr lang="it-IT" dirty="0"/>
              <a:t>1804: si conclude la rivolta degli Haitiani contro il governo coloniale francese e le truppe napoleoniche. </a:t>
            </a:r>
          </a:p>
          <a:p>
            <a:pPr marL="0" indent="0">
              <a:buNone/>
            </a:pPr>
            <a:endParaRPr lang="it-IT" dirty="0"/>
          </a:p>
          <a:p>
            <a:pPr marL="0" indent="0">
              <a:buNone/>
            </a:pPr>
            <a:r>
              <a:rPr lang="it-IT" b="0" i="0" u="none" strike="noStrike" dirty="0">
                <a:solidFill>
                  <a:srgbClr val="000000"/>
                </a:solidFill>
                <a:effectLst/>
              </a:rPr>
              <a:t>1825, ordinanza francese: </a:t>
            </a:r>
            <a:r>
              <a:rPr lang="it-IT" dirty="0">
                <a:solidFill>
                  <a:srgbClr val="000000"/>
                </a:solidFill>
              </a:rPr>
              <a:t>"</a:t>
            </a:r>
            <a:r>
              <a:rPr lang="it-IT" b="0" i="1" u="none" strike="noStrike" dirty="0">
                <a:solidFill>
                  <a:srgbClr val="000000"/>
                </a:solidFill>
                <a:effectLst/>
              </a:rPr>
              <a:t>Gli abitanti attuali della parte francese di Santo Domingo verseranno alla Cassa federale dei depositi e prestiti di Francia, in cinque rate uguali, di anno in anno, con prima scadenza il 31 dicembre 1825, la somma di centocinquanta milioni di franchi [oggi circa </a:t>
            </a:r>
            <a:r>
              <a:rPr lang="it-IT" b="1" i="1" u="none" strike="noStrike" dirty="0">
                <a:solidFill>
                  <a:srgbClr val="000000"/>
                </a:solidFill>
                <a:effectLst/>
              </a:rPr>
              <a:t>21 miliardi di dollari</a:t>
            </a:r>
            <a:r>
              <a:rPr lang="it-IT" b="0" i="1" u="none" strike="noStrike" dirty="0">
                <a:solidFill>
                  <a:srgbClr val="000000"/>
                </a:solidFill>
                <a:effectLst/>
              </a:rPr>
              <a:t>], destinati a risarcire gli ex coloni che richiederanno un indennizzo</a:t>
            </a:r>
            <a:r>
              <a:rPr lang="it-IT" b="0" i="0" u="none" strike="noStrike" dirty="0">
                <a:solidFill>
                  <a:srgbClr val="000000"/>
                </a:solidFill>
                <a:effectLst/>
              </a:rPr>
              <a:t>" [poi ridotti a 90 nel 1838]. </a:t>
            </a:r>
          </a:p>
          <a:p>
            <a:pPr marL="0" indent="0">
              <a:buNone/>
            </a:pPr>
            <a:endParaRPr lang="it-IT" dirty="0">
              <a:solidFill>
                <a:srgbClr val="000000"/>
              </a:solidFill>
            </a:endParaRPr>
          </a:p>
          <a:p>
            <a:pPr marL="0" indent="0">
              <a:buNone/>
            </a:pPr>
            <a:r>
              <a:rPr lang="it-IT" dirty="0"/>
              <a:t>S</a:t>
            </a:r>
            <a:r>
              <a:rPr lang="it-IT" dirty="0">
                <a:effectLst/>
              </a:rPr>
              <a:t>econdo </a:t>
            </a:r>
            <a:r>
              <a:rPr lang="it-IT" dirty="0" err="1">
                <a:effectLst/>
              </a:rPr>
              <a:t>Graeber</a:t>
            </a:r>
            <a:r>
              <a:rPr lang="it-IT" dirty="0">
                <a:effectLst/>
              </a:rPr>
              <a:t>, scopo della Francia era che Haiti </a:t>
            </a:r>
            <a:r>
              <a:rPr lang="it-IT" u="sng" dirty="0">
                <a:effectLst/>
              </a:rPr>
              <a:t>“divenisse sinonimo di debito, povertà e miseria umana”</a:t>
            </a:r>
            <a:r>
              <a:rPr lang="it-IT" dirty="0">
                <a:effectLst/>
              </a:rPr>
              <a:t>; e che tale miserevole condizione precludesse a Haiti la possibilità di stringere accordi di qualsiasi tipo con altri Stati: </a:t>
            </a:r>
            <a:r>
              <a:rPr lang="it-IT" dirty="0" err="1">
                <a:effectLst/>
              </a:rPr>
              <a:t>Graeber</a:t>
            </a:r>
            <a:r>
              <a:rPr lang="it-IT" dirty="0">
                <a:effectLst/>
              </a:rPr>
              <a:t> scrive infatti che, </a:t>
            </a:r>
            <a:r>
              <a:rPr lang="it-IT" u="sng" dirty="0">
                <a:solidFill>
                  <a:srgbClr val="FF0000"/>
                </a:solidFill>
                <a:effectLst/>
              </a:rPr>
              <a:t>proprio a causa dello </a:t>
            </a:r>
            <a:r>
              <a:rPr lang="it-IT" b="1" u="sng" dirty="0">
                <a:solidFill>
                  <a:srgbClr val="FF0000"/>
                </a:solidFill>
                <a:effectLst/>
              </a:rPr>
              <a:t>stigma</a:t>
            </a:r>
            <a:r>
              <a:rPr lang="it-IT" u="sng" dirty="0">
                <a:solidFill>
                  <a:srgbClr val="FF0000"/>
                </a:solidFill>
                <a:effectLst/>
              </a:rPr>
              <a:t> del debito</a:t>
            </a:r>
            <a:r>
              <a:rPr lang="it-IT" dirty="0">
                <a:effectLst/>
              </a:rPr>
              <a:t>, gli Stati Uniti riconobbero l’indipendenza di Haiti solo nel 1860 (56 anni dopo la sua fondazione). </a:t>
            </a:r>
          </a:p>
          <a:p>
            <a:pPr marL="0" indent="0">
              <a:buNone/>
            </a:pPr>
            <a:endParaRPr lang="it-IT" dirty="0"/>
          </a:p>
        </p:txBody>
      </p:sp>
    </p:spTree>
    <p:extLst>
      <p:ext uri="{BB962C8B-B14F-4D97-AF65-F5344CB8AC3E}">
        <p14:creationId xmlns:p14="http://schemas.microsoft.com/office/powerpoint/2010/main" val="613865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FDB5E8-6626-5064-9970-3360190EA1DE}"/>
              </a:ext>
            </a:extLst>
          </p:cNvPr>
          <p:cNvSpPr>
            <a:spLocks noGrp="1"/>
          </p:cNvSpPr>
          <p:nvPr>
            <p:ph type="title"/>
          </p:nvPr>
        </p:nvSpPr>
        <p:spPr/>
        <p:txBody>
          <a:bodyPr/>
          <a:lstStyle/>
          <a:p>
            <a:r>
              <a:rPr lang="it-IT" dirty="0"/>
              <a:t>Germania (D) (1918)</a:t>
            </a:r>
          </a:p>
        </p:txBody>
      </p:sp>
      <p:sp>
        <p:nvSpPr>
          <p:cNvPr id="3" name="Segnaposto contenuto 2">
            <a:extLst>
              <a:ext uri="{FF2B5EF4-FFF2-40B4-BE49-F238E27FC236}">
                <a16:creationId xmlns:a16="http://schemas.microsoft.com/office/drawing/2014/main" id="{C852B69F-716C-6333-C69A-956B115B8748}"/>
              </a:ext>
            </a:extLst>
          </p:cNvPr>
          <p:cNvSpPr>
            <a:spLocks noGrp="1"/>
          </p:cNvSpPr>
          <p:nvPr>
            <p:ph idx="1"/>
          </p:nvPr>
        </p:nvSpPr>
        <p:spPr/>
        <p:txBody>
          <a:bodyPr/>
          <a:lstStyle/>
          <a:p>
            <a:pPr marL="0" indent="0">
              <a:buNone/>
            </a:pPr>
            <a:r>
              <a:rPr lang="it-IT" dirty="0">
                <a:effectLst/>
              </a:rPr>
              <a:t>Esempio di debito che non può essere saldato del debitore sono le riparazioni di guerra imposte alla Germania al termine della prima guerra mondiale; riparazioni </a:t>
            </a:r>
            <a:r>
              <a:rPr lang="it-IT" i="1" dirty="0">
                <a:effectLst/>
              </a:rPr>
              <a:t>sproporzionate </a:t>
            </a:r>
            <a:r>
              <a:rPr lang="it-IT" dirty="0">
                <a:effectLst/>
              </a:rPr>
              <a:t>(132 miliardi di marchi d'oro) e criticate dall’economista inglese John Maynard Keynes: l’ammontare di tali riparazioni, che secondo Keynes </a:t>
            </a:r>
            <a:r>
              <a:rPr lang="it-IT" b="1" u="sng" dirty="0">
                <a:solidFill>
                  <a:srgbClr val="FF0000"/>
                </a:solidFill>
                <a:effectLst/>
              </a:rPr>
              <a:t>“[superava] in genere la capacità della Germania</a:t>
            </a:r>
            <a:r>
              <a:rPr lang="it-IT" dirty="0">
                <a:effectLst/>
              </a:rPr>
              <a:t>”, esplicitava lo scopo di “</a:t>
            </a:r>
            <a:r>
              <a:rPr lang="it-IT" u="sng" dirty="0">
                <a:effectLst/>
              </a:rPr>
              <a:t>distrugger[ne] l’organizzazione economica e commerciale</a:t>
            </a:r>
            <a:r>
              <a:rPr lang="it-IT" dirty="0">
                <a:effectLst/>
              </a:rPr>
              <a:t>”, di “</a:t>
            </a:r>
            <a:r>
              <a:rPr lang="it-IT" u="sng" dirty="0">
                <a:effectLst/>
              </a:rPr>
              <a:t>ridurre la Germania in servitù per una generazione</a:t>
            </a:r>
            <a:r>
              <a:rPr lang="it-IT" dirty="0">
                <a:effectLst/>
              </a:rPr>
              <a:t>” e di renderla “</a:t>
            </a:r>
            <a:r>
              <a:rPr lang="it-IT" u="sng" dirty="0">
                <a:effectLst/>
              </a:rPr>
              <a:t>spiritualmente isolata dai suoi amici</a:t>
            </a:r>
            <a:r>
              <a:rPr lang="it-IT" dirty="0">
                <a:effectLst/>
              </a:rPr>
              <a:t>”. </a:t>
            </a:r>
          </a:p>
          <a:p>
            <a:pPr marL="0" indent="0">
              <a:buNone/>
            </a:pPr>
            <a:endParaRPr lang="it-IT" dirty="0"/>
          </a:p>
        </p:txBody>
      </p:sp>
    </p:spTree>
    <p:extLst>
      <p:ext uri="{BB962C8B-B14F-4D97-AF65-F5344CB8AC3E}">
        <p14:creationId xmlns:p14="http://schemas.microsoft.com/office/powerpoint/2010/main" val="2934148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3A1978-A338-A6E8-D3BF-C8B30BC342F3}"/>
              </a:ext>
            </a:extLst>
          </p:cNvPr>
          <p:cNvSpPr>
            <a:spLocks noGrp="1"/>
          </p:cNvSpPr>
          <p:nvPr>
            <p:ph type="title"/>
          </p:nvPr>
        </p:nvSpPr>
        <p:spPr/>
        <p:txBody>
          <a:bodyPr/>
          <a:lstStyle/>
          <a:p>
            <a:r>
              <a:rPr lang="it-IT" dirty="0"/>
              <a:t>Grecia (D) FMI (C) 2009</a:t>
            </a:r>
          </a:p>
        </p:txBody>
      </p:sp>
      <p:sp>
        <p:nvSpPr>
          <p:cNvPr id="3" name="Segnaposto contenuto 2">
            <a:extLst>
              <a:ext uri="{FF2B5EF4-FFF2-40B4-BE49-F238E27FC236}">
                <a16:creationId xmlns:a16="http://schemas.microsoft.com/office/drawing/2014/main" id="{1C1504E1-A554-6F75-C9E7-66FD7AE59153}"/>
              </a:ext>
            </a:extLst>
          </p:cNvPr>
          <p:cNvSpPr>
            <a:spLocks noGrp="1"/>
          </p:cNvSpPr>
          <p:nvPr>
            <p:ph idx="1"/>
          </p:nvPr>
        </p:nvSpPr>
        <p:spPr/>
        <p:txBody>
          <a:bodyPr/>
          <a:lstStyle/>
          <a:p>
            <a:pPr marL="0" indent="0">
              <a:buNone/>
            </a:pPr>
            <a:r>
              <a:rPr lang="it-IT" dirty="0"/>
              <a:t>Douglas: </a:t>
            </a:r>
          </a:p>
          <a:p>
            <a:pPr marL="0" indent="0">
              <a:buNone/>
            </a:pPr>
            <a:endParaRPr lang="it-IT" dirty="0"/>
          </a:p>
          <a:p>
            <a:pPr marL="0" indent="0">
              <a:buNone/>
            </a:pPr>
            <a:r>
              <a:rPr lang="it-IT" dirty="0">
                <a:effectLst/>
              </a:rPr>
              <a:t>"Il </a:t>
            </a:r>
            <a:r>
              <a:rPr lang="it-IT" i="1" dirty="0">
                <a:effectLst/>
              </a:rPr>
              <a:t>leitmotiv </a:t>
            </a:r>
            <a:r>
              <a:rPr lang="it-IT" dirty="0">
                <a:effectLst/>
              </a:rPr>
              <a:t>di coloro che supportano le misure di austerità è che le trasgressioni dei precedenti governi greci non dovrebbero essere dimenticate. Ciò è estremamente eloquente. Spiega perché </a:t>
            </a:r>
            <a:r>
              <a:rPr lang="it-IT" dirty="0">
                <a:solidFill>
                  <a:srgbClr val="FF0000"/>
                </a:solidFill>
                <a:effectLst/>
              </a:rPr>
              <a:t>ai creditori non interessa il fatto che non vedranno mai i propri soldi restituiti</a:t>
            </a:r>
            <a:r>
              <a:rPr lang="it-IT" dirty="0">
                <a:effectLst/>
              </a:rPr>
              <a:t> – e perché continuino a prestarne ancora di più. Per i creditori </a:t>
            </a:r>
            <a:r>
              <a:rPr lang="it-IT" b="1" u="sng" dirty="0">
                <a:solidFill>
                  <a:srgbClr val="FF0000"/>
                </a:solidFill>
                <a:effectLst/>
              </a:rPr>
              <a:t>non è una questione di denaro. È una questione di onore</a:t>
            </a:r>
            <a:r>
              <a:rPr lang="it-IT" dirty="0">
                <a:effectLst/>
              </a:rPr>
              <a:t>. I greci hanno mentito sulla loro situazione finanziaria e per questo [...] devono auto-infliggersi un male, al fine di soddisfare coloro che hanno disonorato."</a:t>
            </a:r>
          </a:p>
          <a:p>
            <a:pPr marL="0" indent="0">
              <a:buNone/>
            </a:pPr>
            <a:endParaRPr lang="it-IT" dirty="0"/>
          </a:p>
        </p:txBody>
      </p:sp>
    </p:spTree>
    <p:extLst>
      <p:ext uri="{BB962C8B-B14F-4D97-AF65-F5344CB8AC3E}">
        <p14:creationId xmlns:p14="http://schemas.microsoft.com/office/powerpoint/2010/main" val="222907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27C5B1-1B44-9E95-1CAD-EC15B09873BD}"/>
              </a:ext>
            </a:extLst>
          </p:cNvPr>
          <p:cNvSpPr>
            <a:spLocks noGrp="1"/>
          </p:cNvSpPr>
          <p:nvPr>
            <p:ph type="title"/>
          </p:nvPr>
        </p:nvSpPr>
        <p:spPr/>
        <p:txBody>
          <a:bodyPr/>
          <a:lstStyle/>
          <a:p>
            <a:r>
              <a:rPr lang="it-IT" dirty="0"/>
              <a:t>Debito: una definizione</a:t>
            </a:r>
          </a:p>
        </p:txBody>
      </p:sp>
      <p:sp>
        <p:nvSpPr>
          <p:cNvPr id="3" name="Segnaposto contenuto 2">
            <a:extLst>
              <a:ext uri="{FF2B5EF4-FFF2-40B4-BE49-F238E27FC236}">
                <a16:creationId xmlns:a16="http://schemas.microsoft.com/office/drawing/2014/main" id="{4E4EB667-FA4A-2AF3-27B7-796EA3EE8FFF}"/>
              </a:ext>
            </a:extLst>
          </p:cNvPr>
          <p:cNvSpPr>
            <a:spLocks noGrp="1"/>
          </p:cNvSpPr>
          <p:nvPr>
            <p:ph idx="1"/>
          </p:nvPr>
        </p:nvSpPr>
        <p:spPr/>
        <p:txBody>
          <a:bodyPr/>
          <a:lstStyle/>
          <a:p>
            <a:pPr marL="0" indent="0">
              <a:buNone/>
            </a:pPr>
            <a:r>
              <a:rPr lang="it-IT" dirty="0">
                <a:effectLst/>
              </a:rPr>
              <a:t>"Il debito è qualcosa di molto specifico, originato da situazioni ancor più specifiche. Richiede innanzitutto </a:t>
            </a:r>
            <a:r>
              <a:rPr lang="it-IT" dirty="0">
                <a:solidFill>
                  <a:srgbClr val="00B0F0"/>
                </a:solidFill>
                <a:effectLst/>
              </a:rPr>
              <a:t>una </a:t>
            </a:r>
            <a:r>
              <a:rPr lang="it-IT" b="1" u="sng" dirty="0">
                <a:solidFill>
                  <a:srgbClr val="00B0F0"/>
                </a:solidFill>
                <a:effectLst/>
              </a:rPr>
              <a:t>relazione</a:t>
            </a:r>
            <a:r>
              <a:rPr lang="it-IT" dirty="0">
                <a:solidFill>
                  <a:srgbClr val="00B0F0"/>
                </a:solidFill>
                <a:effectLst/>
              </a:rPr>
              <a:t> tra </a:t>
            </a:r>
            <a:r>
              <a:rPr lang="it-IT" b="1" u="sng" dirty="0">
                <a:solidFill>
                  <a:srgbClr val="00B0F0"/>
                </a:solidFill>
                <a:effectLst/>
              </a:rPr>
              <a:t>due</a:t>
            </a:r>
            <a:r>
              <a:rPr lang="it-IT" dirty="0">
                <a:solidFill>
                  <a:srgbClr val="00B0F0"/>
                </a:solidFill>
                <a:effectLst/>
              </a:rPr>
              <a:t> persone</a:t>
            </a:r>
            <a:r>
              <a:rPr lang="it-IT" dirty="0">
                <a:solidFill>
                  <a:srgbClr val="FF0000"/>
                </a:solidFill>
                <a:effectLst/>
              </a:rPr>
              <a:t> che non si considerano sostanzialmente differenti, che almeno potenzialmente sono </a:t>
            </a:r>
            <a:r>
              <a:rPr lang="it-IT" b="1" u="sng" dirty="0">
                <a:solidFill>
                  <a:srgbClr val="FF0000"/>
                </a:solidFill>
                <a:effectLst/>
              </a:rPr>
              <a:t>uguali</a:t>
            </a:r>
            <a:r>
              <a:rPr lang="it-IT" dirty="0">
                <a:solidFill>
                  <a:srgbClr val="FF0000"/>
                </a:solidFill>
                <a:effectLst/>
              </a:rPr>
              <a:t>, almeno nelle cose importanti</a:t>
            </a:r>
            <a:r>
              <a:rPr lang="it-IT" dirty="0">
                <a:effectLst/>
              </a:rPr>
              <a:t>, e che in un dato momento </a:t>
            </a:r>
            <a:r>
              <a:rPr lang="it-IT" b="1" u="sng" dirty="0">
                <a:solidFill>
                  <a:schemeClr val="accent6"/>
                </a:solidFill>
                <a:effectLst/>
              </a:rPr>
              <a:t>non si trovano più in uno stato di uguaglianza</a:t>
            </a:r>
            <a:r>
              <a:rPr lang="it-IT" dirty="0">
                <a:effectLst/>
              </a:rPr>
              <a:t>, ma per i quali c’è la </a:t>
            </a:r>
            <a:r>
              <a:rPr lang="it-IT" dirty="0">
                <a:solidFill>
                  <a:schemeClr val="accent2"/>
                </a:solidFill>
                <a:effectLst/>
              </a:rPr>
              <a:t>possibilità di </a:t>
            </a:r>
            <a:r>
              <a:rPr lang="it-IT" b="1" u="sng" dirty="0">
                <a:solidFill>
                  <a:schemeClr val="accent2"/>
                </a:solidFill>
                <a:effectLst/>
              </a:rPr>
              <a:t>risolvere</a:t>
            </a:r>
            <a:r>
              <a:rPr lang="it-IT" dirty="0">
                <a:solidFill>
                  <a:schemeClr val="accent2"/>
                </a:solidFill>
                <a:effectLst/>
              </a:rPr>
              <a:t> la faccenda</a:t>
            </a:r>
            <a:r>
              <a:rPr lang="it-IT" dirty="0">
                <a:effectLst/>
              </a:rPr>
              <a:t> [</a:t>
            </a:r>
            <a:r>
              <a:rPr lang="it-IT" i="1" dirty="0">
                <a:effectLst/>
              </a:rPr>
              <a:t>set </a:t>
            </a:r>
            <a:r>
              <a:rPr lang="it-IT" i="1" dirty="0" err="1">
                <a:effectLst/>
              </a:rPr>
              <a:t>matters</a:t>
            </a:r>
            <a:r>
              <a:rPr lang="it-IT" i="1" dirty="0">
                <a:effectLst/>
              </a:rPr>
              <a:t> </a:t>
            </a:r>
            <a:r>
              <a:rPr lang="it-IT" i="1" dirty="0" err="1">
                <a:effectLst/>
              </a:rPr>
              <a:t>straight</a:t>
            </a:r>
            <a:r>
              <a:rPr lang="it-IT" dirty="0">
                <a:effectLst/>
              </a:rPr>
              <a:t>]."</a:t>
            </a:r>
          </a:p>
          <a:p>
            <a:pPr marL="0" indent="0">
              <a:buNone/>
            </a:pPr>
            <a:endParaRPr lang="it-IT" dirty="0"/>
          </a:p>
        </p:txBody>
      </p:sp>
    </p:spTree>
    <p:extLst>
      <p:ext uri="{BB962C8B-B14F-4D97-AF65-F5344CB8AC3E}">
        <p14:creationId xmlns:p14="http://schemas.microsoft.com/office/powerpoint/2010/main" val="128859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C8A993-531F-8247-B74E-3FEBCB442A88}"/>
              </a:ext>
            </a:extLst>
          </p:cNvPr>
          <p:cNvSpPr>
            <a:spLocks noGrp="1"/>
          </p:cNvSpPr>
          <p:nvPr>
            <p:ph type="title"/>
          </p:nvPr>
        </p:nvSpPr>
        <p:spPr/>
        <p:txBody>
          <a:bodyPr>
            <a:normAutofit/>
          </a:bodyPr>
          <a:lstStyle/>
          <a:p>
            <a:r>
              <a:rPr lang="it-IT" sz="4000" dirty="0"/>
              <a:t>Debiti che non possono essere saldati (individui) </a:t>
            </a:r>
          </a:p>
        </p:txBody>
      </p:sp>
      <p:sp>
        <p:nvSpPr>
          <p:cNvPr id="3" name="Segnaposto contenuto 2">
            <a:extLst>
              <a:ext uri="{FF2B5EF4-FFF2-40B4-BE49-F238E27FC236}">
                <a16:creationId xmlns:a16="http://schemas.microsoft.com/office/drawing/2014/main" id="{496F1DB5-DAD6-615C-6864-C94699EFAB0E}"/>
              </a:ext>
            </a:extLst>
          </p:cNvPr>
          <p:cNvSpPr>
            <a:spLocks noGrp="1"/>
          </p:cNvSpPr>
          <p:nvPr>
            <p:ph idx="1"/>
          </p:nvPr>
        </p:nvSpPr>
        <p:spPr/>
        <p:txBody>
          <a:bodyPr>
            <a:normAutofit/>
          </a:bodyPr>
          <a:lstStyle/>
          <a:p>
            <a:pPr marL="0" indent="0">
              <a:buNone/>
            </a:pPr>
            <a:r>
              <a:rPr lang="it-IT" dirty="0">
                <a:effectLst/>
              </a:rPr>
              <a:t>Nel racconto irlandese </a:t>
            </a:r>
            <a:r>
              <a:rPr lang="it-IT" i="1" dirty="0" err="1">
                <a:effectLst/>
              </a:rPr>
              <a:t>Aided</a:t>
            </a:r>
            <a:r>
              <a:rPr lang="it-IT" i="1" dirty="0">
                <a:effectLst/>
              </a:rPr>
              <a:t> </a:t>
            </a:r>
            <a:r>
              <a:rPr lang="it-IT" i="1" dirty="0" err="1">
                <a:effectLst/>
              </a:rPr>
              <a:t>chloinne</a:t>
            </a:r>
            <a:r>
              <a:rPr lang="it-IT" i="1" dirty="0">
                <a:effectLst/>
              </a:rPr>
              <a:t> </a:t>
            </a:r>
            <a:r>
              <a:rPr lang="it-IT" i="1" dirty="0" err="1">
                <a:effectLst/>
              </a:rPr>
              <a:t>Tuirill</a:t>
            </a:r>
            <a:r>
              <a:rPr lang="it-IT" i="1" dirty="0">
                <a:effectLst/>
              </a:rPr>
              <a:t> </a:t>
            </a:r>
            <a:r>
              <a:rPr lang="it-IT" dirty="0">
                <a:effectLst/>
              </a:rPr>
              <a:t>(</a:t>
            </a:r>
            <a:r>
              <a:rPr lang="it-IT" i="1" dirty="0">
                <a:effectLst/>
              </a:rPr>
              <a:t>Tragico destino dei figli di </a:t>
            </a:r>
            <a:r>
              <a:rPr lang="it-IT" i="1" dirty="0" err="1">
                <a:effectLst/>
              </a:rPr>
              <a:t>Turill</a:t>
            </a:r>
            <a:r>
              <a:rPr lang="it-IT" dirty="0">
                <a:effectLst/>
              </a:rPr>
              <a:t>, XVIII secolo), il principe </a:t>
            </a:r>
            <a:r>
              <a:rPr lang="it-IT" dirty="0" err="1">
                <a:effectLst/>
              </a:rPr>
              <a:t>Lúg</a:t>
            </a:r>
            <a:r>
              <a:rPr lang="it-IT" dirty="0">
                <a:effectLst/>
              </a:rPr>
              <a:t>, appresa la notizia della morte del padre </a:t>
            </a:r>
            <a:r>
              <a:rPr lang="it-IT" dirty="0" err="1">
                <a:effectLst/>
              </a:rPr>
              <a:t>Cían</a:t>
            </a:r>
            <a:r>
              <a:rPr lang="it-IT" dirty="0">
                <a:effectLst/>
              </a:rPr>
              <a:t> per mano dei tre figli di </a:t>
            </a:r>
            <a:r>
              <a:rPr lang="it-IT" dirty="0" err="1">
                <a:effectLst/>
              </a:rPr>
              <a:t>Tuirill</a:t>
            </a:r>
            <a:r>
              <a:rPr lang="it-IT" dirty="0">
                <a:effectLst/>
              </a:rPr>
              <a:t>, domanda loro, a titolo di risarcimento (in irlandese: </a:t>
            </a:r>
            <a:r>
              <a:rPr lang="it-IT" i="1" dirty="0" err="1">
                <a:effectLst/>
              </a:rPr>
              <a:t>éraic</a:t>
            </a:r>
            <a:r>
              <a:rPr lang="it-IT" dirty="0">
                <a:effectLst/>
              </a:rPr>
              <a:t>), una prestazione </a:t>
            </a:r>
            <a:r>
              <a:rPr lang="it-IT" b="1" u="sng" dirty="0">
                <a:effectLst/>
              </a:rPr>
              <a:t>impossibile</a:t>
            </a:r>
            <a:r>
              <a:rPr lang="it-IT" dirty="0">
                <a:effectLst/>
              </a:rPr>
              <a:t>: </a:t>
            </a:r>
            <a:r>
              <a:rPr lang="it-IT" dirty="0" err="1">
                <a:effectLst/>
              </a:rPr>
              <a:t>Lúg</a:t>
            </a:r>
            <a:r>
              <a:rPr lang="it-IT" dirty="0">
                <a:effectLst/>
              </a:rPr>
              <a:t> chiede infatti ai giovani di lanciare tre grida da una collina situata nella regione di </a:t>
            </a:r>
            <a:r>
              <a:rPr lang="it-IT" dirty="0" err="1">
                <a:effectLst/>
              </a:rPr>
              <a:t>Lochlann</a:t>
            </a:r>
            <a:r>
              <a:rPr lang="it-IT" dirty="0">
                <a:effectLst/>
              </a:rPr>
              <a:t> e di ritornare poi in patria; tale azione (lanciare tre grida dalla collina) era però vietata da un </a:t>
            </a:r>
            <a:r>
              <a:rPr lang="it-IT" i="1" dirty="0" err="1">
                <a:effectLst/>
              </a:rPr>
              <a:t>geis</a:t>
            </a:r>
            <a:r>
              <a:rPr lang="it-IT" dirty="0">
                <a:effectLst/>
              </a:rPr>
              <a:t>, un’ingiunzione rituale, la cui trasgressione avrebbe condotto a morte certa per mano dell’invincibile guerriero </a:t>
            </a:r>
            <a:r>
              <a:rPr lang="it-IT" dirty="0" err="1">
                <a:effectLst/>
              </a:rPr>
              <a:t>Midchain</a:t>
            </a:r>
            <a:r>
              <a:rPr lang="it-IT" dirty="0">
                <a:effectLst/>
              </a:rPr>
              <a:t>. Così, infatti, parla </a:t>
            </a:r>
            <a:r>
              <a:rPr lang="it-IT" dirty="0" err="1">
                <a:effectLst/>
              </a:rPr>
              <a:t>Lúg</a:t>
            </a:r>
            <a:r>
              <a:rPr lang="it-IT" dirty="0">
                <a:effectLst/>
              </a:rPr>
              <a:t>: </a:t>
            </a:r>
            <a:r>
              <a:rPr lang="it-IT" u="sng" dirty="0">
                <a:effectLst/>
              </a:rPr>
              <a:t>“[L]</a:t>
            </a:r>
            <a:r>
              <a:rPr lang="it-IT" u="sng" dirty="0" err="1">
                <a:effectLst/>
              </a:rPr>
              <a:t>aggiù</a:t>
            </a:r>
            <a:r>
              <a:rPr lang="it-IT" u="sng" dirty="0">
                <a:effectLst/>
              </a:rPr>
              <a:t> si compirà su di voi la mia vendetta</a:t>
            </a:r>
            <a:r>
              <a:rPr lang="it-IT" dirty="0">
                <a:effectLst/>
              </a:rPr>
              <a:t>. </a:t>
            </a:r>
            <a:r>
              <a:rPr lang="it-IT" u="sng" dirty="0">
                <a:solidFill>
                  <a:srgbClr val="FF0000"/>
                </a:solidFill>
                <a:effectLst/>
              </a:rPr>
              <a:t>Ecco il prezzo della riparazione che vi chiedo</a:t>
            </a:r>
            <a:r>
              <a:rPr lang="it-IT" dirty="0">
                <a:effectLst/>
              </a:rPr>
              <a:t>”. </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16475051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78EEB2-45BC-36C0-99CA-CBBD10358941}"/>
              </a:ext>
            </a:extLst>
          </p:cNvPr>
          <p:cNvSpPr>
            <a:spLocks noGrp="1"/>
          </p:cNvSpPr>
          <p:nvPr>
            <p:ph type="title"/>
          </p:nvPr>
        </p:nvSpPr>
        <p:spPr/>
        <p:txBody>
          <a:bodyPr/>
          <a:lstStyle/>
          <a:p>
            <a:r>
              <a:rPr lang="it-IT" dirty="0"/>
              <a:t>"Pagamento "</a:t>
            </a:r>
          </a:p>
        </p:txBody>
      </p:sp>
      <p:sp>
        <p:nvSpPr>
          <p:cNvPr id="3" name="Segnaposto contenuto 2">
            <a:extLst>
              <a:ext uri="{FF2B5EF4-FFF2-40B4-BE49-F238E27FC236}">
                <a16:creationId xmlns:a16="http://schemas.microsoft.com/office/drawing/2014/main" id="{9E7DC705-D9A7-6C6D-E9D5-5171D30F7E36}"/>
              </a:ext>
            </a:extLst>
          </p:cNvPr>
          <p:cNvSpPr>
            <a:spLocks noGrp="1"/>
          </p:cNvSpPr>
          <p:nvPr>
            <p:ph idx="1"/>
          </p:nvPr>
        </p:nvSpPr>
        <p:spPr/>
        <p:txBody>
          <a:bodyPr/>
          <a:lstStyle/>
          <a:p>
            <a:pPr marL="0" indent="0">
              <a:buNone/>
            </a:pPr>
            <a:r>
              <a:rPr lang="it-IT" dirty="0"/>
              <a:t>Il (paradossale) pagamento di un debito che non può essere saldato ha almeno </a:t>
            </a:r>
            <a:r>
              <a:rPr lang="it-IT" b="1" u="sng" dirty="0">
                <a:solidFill>
                  <a:srgbClr val="FF0000"/>
                </a:solidFill>
              </a:rPr>
              <a:t>due</a:t>
            </a:r>
            <a:r>
              <a:rPr lang="it-IT" dirty="0"/>
              <a:t> funzioni, </a:t>
            </a:r>
            <a:r>
              <a:rPr lang="it-IT" b="1" u="sng" dirty="0"/>
              <a:t>diverse dalla funzione di saldare il debito</a:t>
            </a:r>
            <a:r>
              <a:rPr lang="it-IT" dirty="0"/>
              <a:t>:</a:t>
            </a:r>
          </a:p>
          <a:p>
            <a:pPr marL="0" indent="0">
              <a:buNone/>
            </a:pPr>
            <a:endParaRPr lang="it-IT" dirty="0"/>
          </a:p>
          <a:p>
            <a:pPr marL="514350" indent="-514350">
              <a:buAutoNum type="arabicParenR"/>
            </a:pPr>
            <a:r>
              <a:rPr lang="it-IT" dirty="0"/>
              <a:t>funzione di </a:t>
            </a:r>
            <a:r>
              <a:rPr lang="it-IT" b="1" u="sng" dirty="0">
                <a:solidFill>
                  <a:srgbClr val="FF0000"/>
                </a:solidFill>
              </a:rPr>
              <a:t>asservimento</a:t>
            </a:r>
            <a:r>
              <a:rPr lang="it-IT" dirty="0"/>
              <a:t> (es. Germania);</a:t>
            </a:r>
          </a:p>
          <a:p>
            <a:pPr marL="514350" indent="-514350">
              <a:buAutoNum type="arabicParenR"/>
            </a:pPr>
            <a:endParaRPr lang="it-IT" dirty="0"/>
          </a:p>
          <a:p>
            <a:pPr marL="514350" indent="-514350">
              <a:buAutoNum type="arabicParenR"/>
            </a:pPr>
            <a:r>
              <a:rPr lang="it-IT" dirty="0"/>
              <a:t>funzione di </a:t>
            </a:r>
            <a:r>
              <a:rPr lang="it-IT" b="1" u="sng" dirty="0">
                <a:solidFill>
                  <a:srgbClr val="FF0000"/>
                </a:solidFill>
              </a:rPr>
              <a:t>espiazione</a:t>
            </a:r>
            <a:r>
              <a:rPr lang="it-IT" dirty="0"/>
              <a:t> (es. Grecia).</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1980614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113043-F560-C2FA-A201-8CAB2E7E32BD}"/>
              </a:ext>
            </a:extLst>
          </p:cNvPr>
          <p:cNvSpPr>
            <a:spLocks noGrp="1"/>
          </p:cNvSpPr>
          <p:nvPr>
            <p:ph type="title"/>
          </p:nvPr>
        </p:nvSpPr>
        <p:spPr/>
        <p:txBody>
          <a:bodyPr/>
          <a:lstStyle/>
          <a:p>
            <a:r>
              <a:rPr lang="it-IT" dirty="0"/>
              <a:t>Emile </a:t>
            </a:r>
            <a:r>
              <a:rPr lang="it-IT" dirty="0" err="1"/>
              <a:t>Benveniste</a:t>
            </a:r>
            <a:r>
              <a:rPr lang="it-IT" dirty="0"/>
              <a:t>, 1902-1976</a:t>
            </a:r>
          </a:p>
        </p:txBody>
      </p:sp>
      <p:pic>
        <p:nvPicPr>
          <p:cNvPr id="1026" name="Picture 2" descr="CONVERSAZIONI DI FILOSOFIA - Émile Benveniste. - L'origine indoeuropea del  matrimonio - “ Il termine lat. ‹matrimonium› è molto significativo […].  Preso alla lettera, ‹matrimonium› significa «condizione legale di ‹mater›»,  conformemente al">
            <a:extLst>
              <a:ext uri="{FF2B5EF4-FFF2-40B4-BE49-F238E27FC236}">
                <a16:creationId xmlns:a16="http://schemas.microsoft.com/office/drawing/2014/main" id="{19E68CF6-39D6-318F-C328-EFAB30EF20E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46647" y="1690688"/>
            <a:ext cx="2898705" cy="4285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0047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004DD5-DC3D-754D-497E-AB0EC62AFCFA}"/>
              </a:ext>
            </a:extLst>
          </p:cNvPr>
          <p:cNvSpPr>
            <a:spLocks noGrp="1"/>
          </p:cNvSpPr>
          <p:nvPr>
            <p:ph type="title"/>
          </p:nvPr>
        </p:nvSpPr>
        <p:spPr/>
        <p:txBody>
          <a:bodyPr/>
          <a:lstStyle/>
          <a:p>
            <a:r>
              <a:rPr lang="it-IT" dirty="0"/>
              <a:t>Pagamento come espiazione (</a:t>
            </a:r>
            <a:r>
              <a:rPr lang="it-IT" dirty="0" err="1"/>
              <a:t>etim</a:t>
            </a:r>
            <a:r>
              <a:rPr lang="it-IT" dirty="0"/>
              <a:t>.)</a:t>
            </a:r>
          </a:p>
        </p:txBody>
      </p:sp>
      <p:sp>
        <p:nvSpPr>
          <p:cNvPr id="3" name="Segnaposto contenuto 2">
            <a:extLst>
              <a:ext uri="{FF2B5EF4-FFF2-40B4-BE49-F238E27FC236}">
                <a16:creationId xmlns:a16="http://schemas.microsoft.com/office/drawing/2014/main" id="{030A0991-7630-4E7A-C2D8-78C1784F952D}"/>
              </a:ext>
            </a:extLst>
          </p:cNvPr>
          <p:cNvSpPr>
            <a:spLocks noGrp="1"/>
          </p:cNvSpPr>
          <p:nvPr>
            <p:ph idx="1"/>
          </p:nvPr>
        </p:nvSpPr>
        <p:spPr/>
        <p:txBody>
          <a:bodyPr>
            <a:normAutofit fontScale="77500" lnSpcReduction="20000"/>
          </a:bodyPr>
          <a:lstStyle/>
          <a:p>
            <a:pPr marL="0" indent="0">
              <a:buNone/>
            </a:pPr>
            <a:r>
              <a:rPr lang="it-IT" dirty="0">
                <a:effectLst/>
              </a:rPr>
              <a:t>Una spia linguistica della sovrapposizione concettuale tra il dovere di “pagamento” di un debito che non può essere saldato e un atto di “espiazione” è documentata nell’indagine etimologica di Émile </a:t>
            </a:r>
            <a:r>
              <a:rPr lang="it-IT" dirty="0" err="1">
                <a:effectLst/>
              </a:rPr>
              <a:t>Benveniste</a:t>
            </a:r>
            <a:r>
              <a:rPr lang="it-IT" dirty="0">
                <a:effectLst/>
              </a:rPr>
              <a:t> sul radicale della lingua avestica (lingua iranica nord-orientale, oggi estinta) </a:t>
            </a:r>
            <a:r>
              <a:rPr lang="it-IT" b="1" u="sng" dirty="0">
                <a:solidFill>
                  <a:srgbClr val="FF0000"/>
                </a:solidFill>
                <a:effectLst/>
              </a:rPr>
              <a:t>‘</a:t>
            </a:r>
            <a:r>
              <a:rPr lang="it-IT" b="1" i="1" u="sng" dirty="0">
                <a:solidFill>
                  <a:srgbClr val="FF0000"/>
                </a:solidFill>
                <a:effectLst/>
              </a:rPr>
              <a:t>par-</a:t>
            </a:r>
            <a:r>
              <a:rPr lang="it-IT" b="1" u="sng" dirty="0">
                <a:solidFill>
                  <a:srgbClr val="FF0000"/>
                </a:solidFill>
                <a:effectLst/>
              </a:rPr>
              <a:t>’</a:t>
            </a:r>
            <a:r>
              <a:rPr lang="it-IT" dirty="0">
                <a:effectLst/>
              </a:rPr>
              <a:t>, da cui il sostantivo iraniano ‘</a:t>
            </a:r>
            <a:r>
              <a:rPr lang="it-IT" i="1" dirty="0">
                <a:effectLst/>
              </a:rPr>
              <a:t>*</a:t>
            </a:r>
            <a:r>
              <a:rPr lang="it-IT" i="1" dirty="0" err="1">
                <a:effectLst/>
              </a:rPr>
              <a:t>prtu</a:t>
            </a:r>
            <a:r>
              <a:rPr lang="it-IT" i="1" dirty="0">
                <a:effectLst/>
              </a:rPr>
              <a:t>-</a:t>
            </a:r>
            <a:r>
              <a:rPr lang="it-IT" dirty="0">
                <a:effectLst/>
              </a:rPr>
              <a:t>’ e l’armeno ‘</a:t>
            </a:r>
            <a:r>
              <a:rPr lang="it-IT" i="1" dirty="0" err="1">
                <a:effectLst/>
              </a:rPr>
              <a:t>partkc</a:t>
            </a:r>
            <a:r>
              <a:rPr lang="it-IT" dirty="0">
                <a:effectLst/>
              </a:rPr>
              <a:t>’, “</a:t>
            </a:r>
            <a:r>
              <a:rPr lang="it-IT" u="sng" dirty="0">
                <a:solidFill>
                  <a:srgbClr val="FF0000"/>
                </a:solidFill>
                <a:effectLst/>
              </a:rPr>
              <a:t>debito</a:t>
            </a:r>
            <a:r>
              <a:rPr lang="it-IT" dirty="0">
                <a:effectLst/>
              </a:rPr>
              <a:t>”. </a:t>
            </a:r>
          </a:p>
          <a:p>
            <a:pPr marL="0" indent="0">
              <a:buNone/>
            </a:pPr>
            <a:r>
              <a:rPr lang="it-IT" dirty="0">
                <a:effectLst/>
              </a:rPr>
              <a:t>Da ‘</a:t>
            </a:r>
            <a:r>
              <a:rPr lang="it-IT" i="1" dirty="0">
                <a:effectLst/>
              </a:rPr>
              <a:t>par-</a:t>
            </a:r>
            <a:r>
              <a:rPr lang="it-IT" dirty="0">
                <a:effectLst/>
              </a:rPr>
              <a:t>’ (</a:t>
            </a:r>
            <a:r>
              <a:rPr lang="it-IT" i="1" dirty="0">
                <a:effectLst/>
              </a:rPr>
              <a:t>sia </a:t>
            </a:r>
            <a:r>
              <a:rPr lang="it-IT" dirty="0">
                <a:effectLst/>
              </a:rPr>
              <a:t>“rendere eguale”, </a:t>
            </a:r>
            <a:r>
              <a:rPr lang="it-IT" i="1" dirty="0">
                <a:effectLst/>
              </a:rPr>
              <a:t>sia </a:t>
            </a:r>
            <a:r>
              <a:rPr lang="it-IT" dirty="0">
                <a:effectLst/>
              </a:rPr>
              <a:t>“condannare”) deriva l’espressione giuridica dell’avestico ‘</a:t>
            </a:r>
            <a:r>
              <a:rPr lang="it-IT" i="1" dirty="0" err="1">
                <a:effectLst/>
              </a:rPr>
              <a:t>ā-pǝrǝti</a:t>
            </a:r>
            <a:r>
              <a:rPr lang="it-IT" dirty="0">
                <a:effectLst/>
              </a:rPr>
              <a:t>’ (intercambiabile con ‘</a:t>
            </a:r>
            <a:r>
              <a:rPr lang="it-IT" i="1" dirty="0" err="1">
                <a:effectLst/>
              </a:rPr>
              <a:t>či</a:t>
            </a:r>
            <a:r>
              <a:rPr lang="el-GR" i="1" dirty="0">
                <a:effectLst/>
              </a:rPr>
              <a:t>θ</a:t>
            </a:r>
            <a:r>
              <a:rPr lang="it-IT" i="1" dirty="0" err="1">
                <a:effectLst/>
              </a:rPr>
              <a:t>ā</a:t>
            </a:r>
            <a:r>
              <a:rPr lang="it-IT" dirty="0">
                <a:effectLst/>
              </a:rPr>
              <a:t>’) traducibile in italiano con </a:t>
            </a:r>
            <a:r>
              <a:rPr lang="it-IT" u="sng" dirty="0">
                <a:solidFill>
                  <a:srgbClr val="FF0000"/>
                </a:solidFill>
                <a:effectLst/>
              </a:rPr>
              <a:t>“espiazione”</a:t>
            </a:r>
            <a:r>
              <a:rPr lang="it-IT" dirty="0">
                <a:effectLst/>
              </a:rPr>
              <a:t>, “riparazione che cancella un peccato contro la religione” (148). L’espressione ‘</a:t>
            </a:r>
            <a:r>
              <a:rPr lang="it-IT" i="1" dirty="0" err="1">
                <a:effectLst/>
              </a:rPr>
              <a:t>ā-pǝrǝti</a:t>
            </a:r>
            <a:r>
              <a:rPr lang="it-IT" dirty="0">
                <a:effectLst/>
              </a:rPr>
              <a:t>’ è inoltre equivalente al termine dell’avestico ‘</a:t>
            </a:r>
            <a:r>
              <a:rPr lang="it-IT" i="1" dirty="0" err="1">
                <a:effectLst/>
              </a:rPr>
              <a:t>yaoždā</a:t>
            </a:r>
            <a:r>
              <a:rPr lang="el-GR" i="1" dirty="0">
                <a:effectLst/>
              </a:rPr>
              <a:t>θ</a:t>
            </a:r>
            <a:r>
              <a:rPr lang="it-IT" i="1" dirty="0" err="1">
                <a:effectLst/>
              </a:rPr>
              <a:t>ra</a:t>
            </a:r>
            <a:r>
              <a:rPr lang="it-IT" dirty="0">
                <a:effectLst/>
              </a:rPr>
              <a:t>’, “azione di rendere ritualmente appropriato qualcosa o qualcuno che è stato contaminato ed è dunque improprio per l’uso religioso”. Connesso a ‘</a:t>
            </a:r>
            <a:r>
              <a:rPr lang="it-IT" i="1" dirty="0" err="1">
                <a:effectLst/>
              </a:rPr>
              <a:t>ā-pǝrǝti</a:t>
            </a:r>
            <a:r>
              <a:rPr lang="it-IT" dirty="0">
                <a:effectLst/>
              </a:rPr>
              <a:t>’ è ‘</a:t>
            </a:r>
            <a:r>
              <a:rPr lang="it-IT" i="1" dirty="0" err="1">
                <a:effectLst/>
              </a:rPr>
              <a:t>pǝrǝ</a:t>
            </a:r>
            <a:r>
              <a:rPr lang="el-GR" i="1" dirty="0">
                <a:effectLst/>
              </a:rPr>
              <a:t>θ</a:t>
            </a:r>
            <a:r>
              <a:rPr lang="it-IT" i="1" dirty="0" err="1">
                <a:effectLst/>
              </a:rPr>
              <a:t>a</a:t>
            </a:r>
            <a:r>
              <a:rPr lang="it-IT" dirty="0" err="1">
                <a:effectLst/>
              </a:rPr>
              <a:t>’</a:t>
            </a:r>
            <a:r>
              <a:rPr lang="it-IT" dirty="0">
                <a:effectLst/>
              </a:rPr>
              <a:t>, che </a:t>
            </a:r>
            <a:r>
              <a:rPr lang="it-IT" dirty="0" err="1">
                <a:effectLst/>
              </a:rPr>
              <a:t>Benveniste</a:t>
            </a:r>
            <a:r>
              <a:rPr lang="it-IT" dirty="0">
                <a:effectLst/>
              </a:rPr>
              <a:t> traduce con la locuzione </a:t>
            </a:r>
            <a:r>
              <a:rPr lang="it-IT" u="sng" dirty="0">
                <a:solidFill>
                  <a:srgbClr val="FF0000"/>
                </a:solidFill>
                <a:effectLst/>
              </a:rPr>
              <a:t>‘espiazione-compensazione’</a:t>
            </a:r>
            <a:r>
              <a:rPr lang="it-IT" dirty="0">
                <a:effectLst/>
              </a:rPr>
              <a:t> (in francese: ‘</a:t>
            </a:r>
            <a:r>
              <a:rPr lang="it-IT" i="1" dirty="0" err="1">
                <a:effectLst/>
              </a:rPr>
              <a:t>expiation-compensation</a:t>
            </a:r>
            <a:r>
              <a:rPr lang="it-IT" dirty="0">
                <a:effectLst/>
              </a:rPr>
              <a:t>’), da cui l’aggettivo ‘</a:t>
            </a:r>
            <a:r>
              <a:rPr lang="it-IT" i="1" dirty="0" err="1">
                <a:effectLst/>
              </a:rPr>
              <a:t>anāpǝrǝ</a:t>
            </a:r>
            <a:r>
              <a:rPr lang="el-GR" i="1" dirty="0">
                <a:effectLst/>
              </a:rPr>
              <a:t>θ</a:t>
            </a:r>
            <a:r>
              <a:rPr lang="it-IT" i="1" dirty="0" err="1">
                <a:effectLst/>
              </a:rPr>
              <a:t>a</a:t>
            </a:r>
            <a:r>
              <a:rPr lang="it-IT" dirty="0" err="1">
                <a:effectLst/>
              </a:rPr>
              <a:t>’</a:t>
            </a:r>
            <a:r>
              <a:rPr lang="it-IT" dirty="0">
                <a:effectLst/>
              </a:rPr>
              <a:t>, “incompensabile, inespiabile”. </a:t>
            </a:r>
          </a:p>
          <a:p>
            <a:pPr marL="0" indent="0">
              <a:buNone/>
            </a:pPr>
            <a:r>
              <a:rPr lang="it-IT" dirty="0">
                <a:effectLst/>
              </a:rPr>
              <a:t>L’indagine di </a:t>
            </a:r>
            <a:r>
              <a:rPr lang="it-IT" dirty="0" err="1">
                <a:effectLst/>
              </a:rPr>
              <a:t>Benveniste</a:t>
            </a:r>
            <a:r>
              <a:rPr lang="it-IT" dirty="0">
                <a:effectLst/>
              </a:rPr>
              <a:t> illustra come il campo semantico del “debito” in lingua avestica, organizzato attorno al radicale ‘</a:t>
            </a:r>
            <a:r>
              <a:rPr lang="it-IT" i="1" dirty="0">
                <a:effectLst/>
              </a:rPr>
              <a:t>par-</a:t>
            </a:r>
            <a:r>
              <a:rPr lang="it-IT" dirty="0">
                <a:effectLst/>
              </a:rPr>
              <a:t>’, sovrapponga </a:t>
            </a:r>
            <a:r>
              <a:rPr lang="it-IT" i="1" dirty="0">
                <a:effectLst/>
              </a:rPr>
              <a:t>due </a:t>
            </a:r>
            <a:r>
              <a:rPr lang="it-IT" dirty="0">
                <a:effectLst/>
              </a:rPr>
              <a:t>nozioni: l’idea di “compensazione” in senso </a:t>
            </a:r>
            <a:r>
              <a:rPr lang="it-IT" i="1" dirty="0">
                <a:effectLst/>
              </a:rPr>
              <a:t>economico</a:t>
            </a:r>
            <a:r>
              <a:rPr lang="it-IT" dirty="0">
                <a:effectLst/>
              </a:rPr>
              <a:t>, connotata tuttavia, in senso </a:t>
            </a:r>
            <a:r>
              <a:rPr lang="it-IT" i="1" dirty="0">
                <a:effectLst/>
              </a:rPr>
              <a:t>religioso</a:t>
            </a:r>
            <a:r>
              <a:rPr lang="it-IT" dirty="0">
                <a:effectLst/>
              </a:rPr>
              <a:t>, come un atto di “espiazione”. </a:t>
            </a:r>
          </a:p>
          <a:p>
            <a:pPr marL="0" indent="0">
              <a:buNone/>
            </a:pPr>
            <a:endParaRPr lang="it-IT" dirty="0"/>
          </a:p>
        </p:txBody>
      </p:sp>
    </p:spTree>
    <p:extLst>
      <p:ext uri="{BB962C8B-B14F-4D97-AF65-F5344CB8AC3E}">
        <p14:creationId xmlns:p14="http://schemas.microsoft.com/office/powerpoint/2010/main" val="3915686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9DD32D-4634-2BE6-49CD-BE443D7977BD}"/>
              </a:ext>
            </a:extLst>
          </p:cNvPr>
          <p:cNvSpPr>
            <a:spLocks noGrp="1"/>
          </p:cNvSpPr>
          <p:nvPr>
            <p:ph type="title"/>
          </p:nvPr>
        </p:nvSpPr>
        <p:spPr/>
        <p:txBody>
          <a:bodyPr/>
          <a:lstStyle/>
          <a:p>
            <a:r>
              <a:rPr lang="it-IT" dirty="0"/>
              <a:t>Debito: </a:t>
            </a:r>
            <a:r>
              <a:rPr lang="it-IT" b="1" u="sng" dirty="0"/>
              <a:t>quattro</a:t>
            </a:r>
            <a:r>
              <a:rPr lang="it-IT" dirty="0"/>
              <a:t> presupposti</a:t>
            </a:r>
          </a:p>
        </p:txBody>
      </p:sp>
      <p:sp>
        <p:nvSpPr>
          <p:cNvPr id="3" name="Segnaposto contenuto 2">
            <a:extLst>
              <a:ext uri="{FF2B5EF4-FFF2-40B4-BE49-F238E27FC236}">
                <a16:creationId xmlns:a16="http://schemas.microsoft.com/office/drawing/2014/main" id="{D3053E87-0361-30FA-6B29-1582FF5A82B8}"/>
              </a:ext>
            </a:extLst>
          </p:cNvPr>
          <p:cNvSpPr>
            <a:spLocks noGrp="1"/>
          </p:cNvSpPr>
          <p:nvPr>
            <p:ph idx="1"/>
          </p:nvPr>
        </p:nvSpPr>
        <p:spPr/>
        <p:txBody>
          <a:bodyPr>
            <a:normAutofit lnSpcReduction="10000"/>
          </a:bodyPr>
          <a:lstStyle/>
          <a:p>
            <a:pPr marL="514350" indent="-514350">
              <a:buAutoNum type="arabicParenR"/>
            </a:pPr>
            <a:r>
              <a:rPr lang="it-IT" dirty="0">
                <a:solidFill>
                  <a:srgbClr val="00B0F0"/>
                </a:solidFill>
              </a:rPr>
              <a:t>esistenza di due "persone": due categorie sociologiche fondamentali, il </a:t>
            </a:r>
            <a:r>
              <a:rPr lang="it-IT" u="sng" dirty="0">
                <a:solidFill>
                  <a:srgbClr val="00B0F0"/>
                </a:solidFill>
              </a:rPr>
              <a:t>Debitore</a:t>
            </a:r>
            <a:r>
              <a:rPr lang="it-IT" dirty="0">
                <a:solidFill>
                  <a:srgbClr val="00B0F0"/>
                </a:solidFill>
              </a:rPr>
              <a:t> e il </a:t>
            </a:r>
            <a:r>
              <a:rPr lang="it-IT" u="sng" dirty="0">
                <a:solidFill>
                  <a:srgbClr val="00B0F0"/>
                </a:solidFill>
              </a:rPr>
              <a:t>Creditore</a:t>
            </a:r>
            <a:r>
              <a:rPr lang="it-IT" dirty="0">
                <a:solidFill>
                  <a:srgbClr val="00B0F0"/>
                </a:solidFill>
              </a:rPr>
              <a:t>;</a:t>
            </a:r>
          </a:p>
          <a:p>
            <a:pPr marL="514350" indent="-514350">
              <a:buAutoNum type="arabicParenR"/>
            </a:pPr>
            <a:endParaRPr lang="it-IT" dirty="0">
              <a:solidFill>
                <a:srgbClr val="FF0000"/>
              </a:solidFill>
            </a:endParaRPr>
          </a:p>
          <a:p>
            <a:pPr marL="514350" indent="-514350">
              <a:buAutoNum type="arabicParenR"/>
            </a:pPr>
            <a:r>
              <a:rPr lang="it-IT" dirty="0">
                <a:solidFill>
                  <a:srgbClr val="FF0000"/>
                </a:solidFill>
              </a:rPr>
              <a:t>uno </a:t>
            </a:r>
            <a:r>
              <a:rPr lang="it-IT" u="sng" dirty="0">
                <a:solidFill>
                  <a:srgbClr val="FF0000"/>
                </a:solidFill>
              </a:rPr>
              <a:t>stato originario</a:t>
            </a:r>
            <a:r>
              <a:rPr lang="it-IT" dirty="0">
                <a:solidFill>
                  <a:srgbClr val="FF0000"/>
                </a:solidFill>
              </a:rPr>
              <a:t> (precedente al sorgere del debito) </a:t>
            </a:r>
            <a:r>
              <a:rPr lang="it-IT" b="1" u="sng" dirty="0">
                <a:solidFill>
                  <a:srgbClr val="FF0000"/>
                </a:solidFill>
              </a:rPr>
              <a:t>di uguaglianza</a:t>
            </a:r>
            <a:r>
              <a:rPr lang="it-IT" dirty="0">
                <a:solidFill>
                  <a:srgbClr val="FF0000"/>
                </a:solidFill>
              </a:rPr>
              <a:t> tra Debitore e Creditore;</a:t>
            </a:r>
          </a:p>
          <a:p>
            <a:pPr marL="514350" indent="-514350">
              <a:buAutoNum type="arabicParenR"/>
            </a:pPr>
            <a:endParaRPr lang="it-IT" dirty="0">
              <a:solidFill>
                <a:srgbClr val="FF0000"/>
              </a:solidFill>
            </a:endParaRPr>
          </a:p>
          <a:p>
            <a:pPr marL="514350" indent="-514350">
              <a:buAutoNum type="arabicParenR"/>
            </a:pPr>
            <a:r>
              <a:rPr lang="it-IT" dirty="0">
                <a:solidFill>
                  <a:schemeClr val="accent6"/>
                </a:solidFill>
              </a:rPr>
              <a:t>uno stato attuale di </a:t>
            </a:r>
            <a:r>
              <a:rPr lang="it-IT" b="1" u="sng" dirty="0">
                <a:solidFill>
                  <a:schemeClr val="accent6"/>
                </a:solidFill>
              </a:rPr>
              <a:t>disuguaglianza</a:t>
            </a:r>
            <a:r>
              <a:rPr lang="it-IT" dirty="0">
                <a:solidFill>
                  <a:schemeClr val="accent6"/>
                </a:solidFill>
              </a:rPr>
              <a:t> tra Debitore e Creditore;</a:t>
            </a:r>
          </a:p>
          <a:p>
            <a:pPr marL="514350" indent="-514350">
              <a:buAutoNum type="arabicParenR"/>
            </a:pPr>
            <a:endParaRPr lang="it-IT" dirty="0">
              <a:solidFill>
                <a:srgbClr val="FF0000"/>
              </a:solidFill>
            </a:endParaRPr>
          </a:p>
          <a:p>
            <a:pPr marL="514350" indent="-514350">
              <a:buAutoNum type="arabicParenR"/>
            </a:pPr>
            <a:r>
              <a:rPr lang="it-IT" dirty="0">
                <a:solidFill>
                  <a:schemeClr val="accent2"/>
                </a:solidFill>
              </a:rPr>
              <a:t>la possibilità (almeno in astratto) di </a:t>
            </a:r>
            <a:r>
              <a:rPr lang="it-IT" b="1" u="sng" dirty="0">
                <a:solidFill>
                  <a:schemeClr val="accent2"/>
                </a:solidFill>
              </a:rPr>
              <a:t>ripristinare lo stato originario di uguaglianza</a:t>
            </a:r>
            <a:r>
              <a:rPr lang="it-IT" dirty="0">
                <a:solidFill>
                  <a:schemeClr val="accent2"/>
                </a:solidFill>
              </a:rPr>
              <a:t> tra Debitore e Creditore.</a:t>
            </a:r>
          </a:p>
        </p:txBody>
      </p:sp>
    </p:spTree>
    <p:extLst>
      <p:ext uri="{BB962C8B-B14F-4D97-AF65-F5344CB8AC3E}">
        <p14:creationId xmlns:p14="http://schemas.microsoft.com/office/powerpoint/2010/main" val="406396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E6FEFD-DBF2-1F0B-2CB9-AD36F85FA971}"/>
              </a:ext>
            </a:extLst>
          </p:cNvPr>
          <p:cNvSpPr>
            <a:spLocks noGrp="1"/>
          </p:cNvSpPr>
          <p:nvPr>
            <p:ph type="title"/>
          </p:nvPr>
        </p:nvSpPr>
        <p:spPr/>
        <p:txBody>
          <a:bodyPr/>
          <a:lstStyle/>
          <a:p>
            <a:r>
              <a:rPr lang="it-IT" dirty="0"/>
              <a:t>Debito come "relazione"</a:t>
            </a:r>
          </a:p>
        </p:txBody>
      </p:sp>
      <p:sp>
        <p:nvSpPr>
          <p:cNvPr id="3" name="Segnaposto contenuto 2">
            <a:extLst>
              <a:ext uri="{FF2B5EF4-FFF2-40B4-BE49-F238E27FC236}">
                <a16:creationId xmlns:a16="http://schemas.microsoft.com/office/drawing/2014/main" id="{AD707FDA-CCED-DC02-AA55-7F3AD6279691}"/>
              </a:ext>
            </a:extLst>
          </p:cNvPr>
          <p:cNvSpPr>
            <a:spLocks noGrp="1"/>
          </p:cNvSpPr>
          <p:nvPr>
            <p:ph idx="1"/>
          </p:nvPr>
        </p:nvSpPr>
        <p:spPr/>
        <p:txBody>
          <a:bodyPr>
            <a:normAutofit fontScale="62500" lnSpcReduction="20000"/>
          </a:bodyPr>
          <a:lstStyle/>
          <a:p>
            <a:pPr marL="0" indent="0">
              <a:buNone/>
            </a:pPr>
            <a:r>
              <a:rPr lang="it-IT" sz="3500" dirty="0">
                <a:effectLst/>
              </a:rPr>
              <a:t>"Laura </a:t>
            </a:r>
            <a:r>
              <a:rPr lang="it-IT" sz="3500" dirty="0" err="1">
                <a:effectLst/>
              </a:rPr>
              <a:t>Bohannan</a:t>
            </a:r>
            <a:r>
              <a:rPr lang="it-IT" sz="3500" dirty="0">
                <a:effectLst/>
              </a:rPr>
              <a:t> racconta di quando, arrivata in una comunità </a:t>
            </a:r>
            <a:r>
              <a:rPr lang="it-IT" sz="3500" dirty="0" err="1">
                <a:effectLst/>
              </a:rPr>
              <a:t>tiv</a:t>
            </a:r>
            <a:r>
              <a:rPr lang="it-IT" sz="3500" dirty="0">
                <a:effectLst/>
              </a:rPr>
              <a:t>, in una zona rurale della Nigeria, i vicini cominciarono immediatamente a presentarsi con piccoli doni: «Due prese di grano, un passato di verdure, un pollo, cinque pomodori, una manciata di arachidi». Non avendo alcuna idea di cosa si aspettassero da lei, li ringraziò e scrisse in un taccuino i loro nomi e ciò che le avevano portato. Alla fine divenne amica di due donne che le spiegarono che </a:t>
            </a:r>
            <a:r>
              <a:rPr lang="it-IT" sz="3500" b="1" u="sng" dirty="0">
                <a:effectLst/>
              </a:rPr>
              <a:t>questi doni andavano contraccambiati</a:t>
            </a:r>
            <a:r>
              <a:rPr lang="it-IT" sz="3500" dirty="0">
                <a:effectLst/>
              </a:rPr>
              <a:t>. Sarebbe stato inappropriato accettare tre uova da un vicino e non dare niente in cambio. Non c’era bisogno di restituire le uova, bastava offrire qualcosa che avesse approssimativamente lo stesso valore. Si poteva anche dare del denaro, non c’era niente di male, a condizione di far trascorrere un po’ di tempo e </a:t>
            </a:r>
            <a:r>
              <a:rPr lang="it-IT" sz="3500" b="1" u="sng" dirty="0">
                <a:effectLst/>
              </a:rPr>
              <a:t>non offrire il costo esatto delle uova</a:t>
            </a:r>
            <a:r>
              <a:rPr lang="it-IT" sz="3500" dirty="0">
                <a:effectLst/>
              </a:rPr>
              <a:t>. Doveva essere </a:t>
            </a:r>
            <a:r>
              <a:rPr lang="it-IT" sz="3500" b="1" dirty="0">
                <a:solidFill>
                  <a:srgbClr val="FF0000"/>
                </a:solidFill>
                <a:effectLst/>
              </a:rPr>
              <a:t>un po’ più o un po’ meno</a:t>
            </a:r>
            <a:r>
              <a:rPr lang="it-IT" sz="3500" dirty="0">
                <a:effectLst/>
              </a:rPr>
              <a:t>. Non dare niente in cambio avrebbe significato passare da sfruttatore o parassita. </a:t>
            </a:r>
            <a:r>
              <a:rPr lang="it-IT" sz="3500" b="1" u="sng" dirty="0">
                <a:effectLst/>
              </a:rPr>
              <a:t>Dare indietro l’esatto equivalente in denaro implicava non voler avere più niente a che fare con il vicino</a:t>
            </a:r>
            <a:r>
              <a:rPr lang="it-IT" sz="3500" dirty="0">
                <a:effectLst/>
              </a:rPr>
              <a:t>. Le donne </a:t>
            </a:r>
            <a:r>
              <a:rPr lang="it-IT" sz="3500" dirty="0" err="1">
                <a:effectLst/>
              </a:rPr>
              <a:t>tiv</a:t>
            </a:r>
            <a:r>
              <a:rPr lang="it-IT" sz="3500" dirty="0">
                <a:effectLst/>
              </a:rPr>
              <a:t> – apprese in seguito – camminavano per gran parte della giornata fino a villaggi distanti chilometri, per poi tornare con una manciata di ocra o una piccola quantità di denaro, «in un circolo senza fine di doni in cui </a:t>
            </a:r>
            <a:r>
              <a:rPr lang="it-IT" sz="3500" b="1" dirty="0">
                <a:solidFill>
                  <a:srgbClr val="FF0000"/>
                </a:solidFill>
                <a:effectLst/>
              </a:rPr>
              <a:t>nessuno consegnava il valore preciso dell’oggetto ricevuto</a:t>
            </a:r>
            <a:r>
              <a:rPr lang="it-IT" sz="3500" dirty="0">
                <a:effectLst/>
              </a:rPr>
              <a:t>»: così facendo, </a:t>
            </a:r>
            <a:r>
              <a:rPr lang="it-IT" sz="3500" b="1" u="sng" dirty="0">
                <a:solidFill>
                  <a:srgbClr val="FF0000"/>
                </a:solidFill>
                <a:effectLst/>
              </a:rPr>
              <a:t>stavano continuamente creando la loro società</a:t>
            </a:r>
            <a:r>
              <a:rPr lang="it-IT" sz="3500" dirty="0">
                <a:effectLst/>
              </a:rPr>
              <a:t>."</a:t>
            </a:r>
          </a:p>
          <a:p>
            <a:pPr marL="0" indent="0">
              <a:buNone/>
            </a:pPr>
            <a:endParaRPr lang="it-IT" sz="3100" dirty="0">
              <a:effectLst/>
            </a:endParaRPr>
          </a:p>
          <a:p>
            <a:pPr marL="0" indent="0">
              <a:buNone/>
            </a:pPr>
            <a:endParaRPr lang="it-IT" dirty="0"/>
          </a:p>
          <a:p>
            <a:pPr marL="0" indent="0">
              <a:buNone/>
            </a:pPr>
            <a:endParaRPr lang="it-IT" dirty="0"/>
          </a:p>
        </p:txBody>
      </p:sp>
    </p:spTree>
    <p:extLst>
      <p:ext uri="{BB962C8B-B14F-4D97-AF65-F5344CB8AC3E}">
        <p14:creationId xmlns:p14="http://schemas.microsoft.com/office/powerpoint/2010/main" val="1574115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50CED1-9213-9CE1-8721-3C48D257480A}"/>
              </a:ext>
            </a:extLst>
          </p:cNvPr>
          <p:cNvSpPr>
            <a:spLocks noGrp="1"/>
          </p:cNvSpPr>
          <p:nvPr>
            <p:ph type="title"/>
          </p:nvPr>
        </p:nvSpPr>
        <p:spPr/>
        <p:txBody>
          <a:bodyPr/>
          <a:lstStyle/>
          <a:p>
            <a:r>
              <a:rPr lang="it-IT" dirty="0"/>
              <a:t>L'uguaglianza originaria (1)</a:t>
            </a:r>
          </a:p>
        </p:txBody>
      </p:sp>
      <p:sp>
        <p:nvSpPr>
          <p:cNvPr id="3" name="Segnaposto contenuto 2">
            <a:extLst>
              <a:ext uri="{FF2B5EF4-FFF2-40B4-BE49-F238E27FC236}">
                <a16:creationId xmlns:a16="http://schemas.microsoft.com/office/drawing/2014/main" id="{E0E68585-0572-2017-90BA-A70534CF5EBF}"/>
              </a:ext>
            </a:extLst>
          </p:cNvPr>
          <p:cNvSpPr>
            <a:spLocks noGrp="1"/>
          </p:cNvSpPr>
          <p:nvPr>
            <p:ph idx="1"/>
          </p:nvPr>
        </p:nvSpPr>
        <p:spPr/>
        <p:txBody>
          <a:bodyPr>
            <a:normAutofit/>
          </a:bodyPr>
          <a:lstStyle/>
          <a:p>
            <a:pPr marL="0" indent="0">
              <a:buNone/>
            </a:pPr>
            <a:r>
              <a:rPr lang="it-IT" dirty="0">
                <a:effectLst/>
              </a:rPr>
              <a:t>"Nel caso dell’offerta di un dono, come abbiamo visto, è necessaria una certa uguaglianza di condizione sociale. Per questo i nostri professori di economia non percepiscono alcun senso di obbligazione, alcun debito d’onore, se invitati a cena da qualcuno di condizione sociale molto più alta o molto più bassa di loro. Con i prestiti di denaro si richiede che le due parti siano di uguale condizione legale (non si possono prestare soldi a un bambino o un folle. Be’, in effetti si può, ma il tribunale non ti aiuterà a riaverli</a:t>
            </a:r>
            <a:r>
              <a:rPr lang="it-IT" dirty="0"/>
              <a:t> </a:t>
            </a:r>
            <a:r>
              <a:rPr lang="it-IT" dirty="0">
                <a:effectLst/>
              </a:rPr>
              <a:t>indietro)."</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3244522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C7AB3D-EF9C-CB4A-D426-33FF565364F7}"/>
              </a:ext>
            </a:extLst>
          </p:cNvPr>
          <p:cNvSpPr>
            <a:spLocks noGrp="1"/>
          </p:cNvSpPr>
          <p:nvPr>
            <p:ph type="title"/>
          </p:nvPr>
        </p:nvSpPr>
        <p:spPr/>
        <p:txBody>
          <a:bodyPr/>
          <a:lstStyle/>
          <a:p>
            <a:r>
              <a:rPr lang="it-IT" dirty="0"/>
              <a:t>L'uguaglianza originaria (2)</a:t>
            </a:r>
          </a:p>
        </p:txBody>
      </p:sp>
      <p:sp>
        <p:nvSpPr>
          <p:cNvPr id="3" name="Segnaposto contenuto 2">
            <a:extLst>
              <a:ext uri="{FF2B5EF4-FFF2-40B4-BE49-F238E27FC236}">
                <a16:creationId xmlns:a16="http://schemas.microsoft.com/office/drawing/2014/main" id="{10F323C3-FF24-7BC1-2160-92CD3526B0B1}"/>
              </a:ext>
            </a:extLst>
          </p:cNvPr>
          <p:cNvSpPr>
            <a:spLocks noGrp="1"/>
          </p:cNvSpPr>
          <p:nvPr>
            <p:ph idx="1"/>
          </p:nvPr>
        </p:nvSpPr>
        <p:spPr/>
        <p:txBody>
          <a:bodyPr>
            <a:normAutofit fontScale="70000" lnSpcReduction="20000"/>
          </a:bodyPr>
          <a:lstStyle/>
          <a:p>
            <a:pPr marL="0" indent="0">
              <a:buNone/>
            </a:pPr>
            <a:r>
              <a:rPr lang="it-IT" sz="3000" dirty="0">
                <a:effectLst/>
              </a:rPr>
              <a:t>“[I] re, come gli dèi, </a:t>
            </a:r>
            <a:r>
              <a:rPr lang="it-IT" sz="3000" dirty="0">
                <a:solidFill>
                  <a:srgbClr val="FF0000"/>
                </a:solidFill>
                <a:effectLst/>
              </a:rPr>
              <a:t>non possono entrare in relazioni di scambio con i loro sudditi, perché non è possibile alcuna relazione di uguaglianza</a:t>
            </a:r>
            <a:r>
              <a:rPr lang="it-IT" sz="3000" dirty="0">
                <a:effectLst/>
              </a:rPr>
              <a:t>”: ad esempio, i sudditi possono donare al re, ma “un dono a un re [non può] mai implicare la reciprocità” e dunque la possibilità (in questo caso per il re) di “sdebitarsi” (anche in senso negativo: il re </a:t>
            </a:r>
            <a:r>
              <a:rPr lang="it-IT" sz="3000" i="1" dirty="0">
                <a:effectLst/>
              </a:rPr>
              <a:t>punisce</a:t>
            </a:r>
            <a:r>
              <a:rPr lang="it-IT" sz="3000" dirty="0">
                <a:effectLst/>
              </a:rPr>
              <a:t>, non </a:t>
            </a:r>
            <a:r>
              <a:rPr lang="it-IT" sz="3000" i="1" dirty="0">
                <a:effectLst/>
              </a:rPr>
              <a:t>si vendica</a:t>
            </a:r>
            <a:r>
              <a:rPr lang="it-IT" sz="3000" dirty="0">
                <a:effectLst/>
              </a:rPr>
              <a:t>).</a:t>
            </a:r>
          </a:p>
          <a:p>
            <a:pPr marL="0" indent="0">
              <a:buNone/>
            </a:pPr>
            <a:endParaRPr lang="it-IT" sz="3000" dirty="0"/>
          </a:p>
          <a:p>
            <a:pPr marL="0" indent="0">
              <a:buNone/>
            </a:pPr>
            <a:r>
              <a:rPr lang="it-IT" sz="3000" dirty="0">
                <a:effectLst/>
              </a:rPr>
              <a:t>È pur vero che, all’opposto, i sudditi possono indebitarsi con il re (allo stesso modo in cui i cittadini possono, ad esempio, indebitarsi con il fisco); ma il debito con il sovrano (o con lo Stato) è un tipo peculiare di debito in virtù del quale non v’è originaria uguaglianza tra le parti poiché una delle due parti (il cittadino-suddito) non può scegliere di (e non è necessariamente interessata a) intraprendere uno scambio, ma vi è costretta al fine di evitare conseguenze spiacevoli.</a:t>
            </a:r>
          </a:p>
          <a:p>
            <a:pPr marL="0" indent="0">
              <a:buNone/>
            </a:pPr>
            <a:endParaRPr lang="it-IT" sz="3000" dirty="0"/>
          </a:p>
          <a:p>
            <a:pPr marL="0" indent="0">
              <a:buNone/>
            </a:pPr>
            <a:r>
              <a:rPr lang="it-IT" sz="3000" dirty="0">
                <a:effectLst/>
              </a:rPr>
              <a:t>In ogni caso, “Uguaglianza” è, in </a:t>
            </a:r>
            <a:r>
              <a:rPr lang="it-IT" sz="3000" dirty="0" err="1">
                <a:effectLst/>
              </a:rPr>
              <a:t>Graeber</a:t>
            </a:r>
            <a:r>
              <a:rPr lang="it-IT" sz="3000" dirty="0">
                <a:effectLst/>
              </a:rPr>
              <a:t>, la </a:t>
            </a:r>
            <a:r>
              <a:rPr lang="it-IT" sz="3000" dirty="0">
                <a:solidFill>
                  <a:srgbClr val="FF0000"/>
                </a:solidFill>
                <a:effectLst/>
              </a:rPr>
              <a:t>relazione giuridica che lega due persone </a:t>
            </a:r>
            <a:r>
              <a:rPr lang="it-IT" sz="3000" b="1" u="sng" dirty="0">
                <a:solidFill>
                  <a:srgbClr val="FF0000"/>
                </a:solidFill>
                <a:effectLst/>
              </a:rPr>
              <a:t>tra le quali possono intercorrere scambi reciproci</a:t>
            </a:r>
            <a:r>
              <a:rPr lang="it-IT" sz="3000" dirty="0">
                <a:effectLst/>
              </a:rPr>
              <a:t> a prescindere dal fatto che appartengano alla medesima classe sociale (o a classi sociali di pari livello).</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3205204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BD7D39-1F28-3246-7406-8DB6208B2753}"/>
              </a:ext>
            </a:extLst>
          </p:cNvPr>
          <p:cNvSpPr>
            <a:spLocks noGrp="1"/>
          </p:cNvSpPr>
          <p:nvPr>
            <p:ph type="title"/>
          </p:nvPr>
        </p:nvSpPr>
        <p:spPr/>
        <p:txBody>
          <a:bodyPr/>
          <a:lstStyle/>
          <a:p>
            <a:r>
              <a:rPr lang="it-IT" dirty="0"/>
              <a:t>"</a:t>
            </a:r>
            <a:r>
              <a:rPr lang="it-IT" i="1" dirty="0"/>
              <a:t>Set </a:t>
            </a:r>
            <a:r>
              <a:rPr lang="it-IT" i="1" dirty="0" err="1"/>
              <a:t>matters</a:t>
            </a:r>
            <a:r>
              <a:rPr lang="it-IT" i="1" dirty="0"/>
              <a:t> </a:t>
            </a:r>
            <a:r>
              <a:rPr lang="it-IT" i="1" dirty="0" err="1"/>
              <a:t>straight</a:t>
            </a:r>
            <a:r>
              <a:rPr lang="it-IT" dirty="0"/>
              <a:t>" – Un lessico</a:t>
            </a:r>
          </a:p>
        </p:txBody>
      </p:sp>
      <p:sp>
        <p:nvSpPr>
          <p:cNvPr id="3" name="Segnaposto contenuto 2">
            <a:extLst>
              <a:ext uri="{FF2B5EF4-FFF2-40B4-BE49-F238E27FC236}">
                <a16:creationId xmlns:a16="http://schemas.microsoft.com/office/drawing/2014/main" id="{0F77EB83-4BCD-3B70-7687-7FFCCCF441F7}"/>
              </a:ext>
            </a:extLst>
          </p:cNvPr>
          <p:cNvSpPr>
            <a:spLocks noGrp="1"/>
          </p:cNvSpPr>
          <p:nvPr>
            <p:ph idx="1"/>
          </p:nvPr>
        </p:nvSpPr>
        <p:spPr/>
        <p:txBody>
          <a:bodyPr>
            <a:normAutofit fontScale="77500" lnSpcReduction="20000"/>
          </a:bodyPr>
          <a:lstStyle/>
          <a:p>
            <a:pPr marL="0" indent="0">
              <a:buNone/>
            </a:pPr>
            <a:r>
              <a:rPr lang="it-IT" b="1" u="sng" dirty="0">
                <a:solidFill>
                  <a:srgbClr val="FF0000"/>
                </a:solidFill>
              </a:rPr>
              <a:t>Compensazione</a:t>
            </a:r>
          </a:p>
          <a:p>
            <a:pPr marL="0" indent="0">
              <a:buNone/>
            </a:pPr>
            <a:endParaRPr lang="it-IT" dirty="0"/>
          </a:p>
          <a:p>
            <a:pPr marL="0" indent="0">
              <a:buNone/>
            </a:pPr>
            <a:r>
              <a:rPr lang="it-IT" i="1" u="sng" dirty="0">
                <a:effectLst/>
              </a:rPr>
              <a:t>il risultato dell’atto inteso a ristabilire un’eguaglianza, bilanciare una differenza</a:t>
            </a:r>
            <a:r>
              <a:rPr lang="it-IT" i="1" dirty="0">
                <a:effectLst/>
              </a:rPr>
              <a:t>. </a:t>
            </a:r>
          </a:p>
          <a:p>
            <a:pPr marL="0" indent="0">
              <a:buNone/>
            </a:pPr>
            <a:endParaRPr lang="it-IT" dirty="0">
              <a:effectLst/>
            </a:endParaRPr>
          </a:p>
          <a:p>
            <a:pPr marL="0" indent="0">
              <a:buNone/>
            </a:pPr>
            <a:r>
              <a:rPr lang="it-IT" dirty="0">
                <a:effectLst/>
              </a:rPr>
              <a:t>Il significato del termine ‘compensazione’ traspare dall’etimo latino (‘</a:t>
            </a:r>
            <a:r>
              <a:rPr lang="it-IT" i="1" dirty="0" err="1">
                <a:effectLst/>
              </a:rPr>
              <a:t>cum</a:t>
            </a:r>
            <a:r>
              <a:rPr lang="it-IT" dirty="0">
                <a:effectLst/>
              </a:rPr>
              <a:t>’, “insieme”; e ‘</a:t>
            </a:r>
            <a:r>
              <a:rPr lang="it-IT" i="1" dirty="0">
                <a:effectLst/>
              </a:rPr>
              <a:t>pensare</a:t>
            </a:r>
            <a:r>
              <a:rPr lang="it-IT" dirty="0">
                <a:effectLst/>
              </a:rPr>
              <a:t>’, “pesare”) che accenna al ragguaglio di due pesi e indica l’azione del pareggiare una cosa con un’altra. </a:t>
            </a:r>
          </a:p>
          <a:p>
            <a:pPr marL="0" indent="0">
              <a:buNone/>
            </a:pPr>
            <a:r>
              <a:rPr lang="it-IT" dirty="0">
                <a:effectLst/>
              </a:rPr>
              <a:t>Come abbiamo visto, il concetto di “compensazione” costituisce un tassello fondamentale nella concezione aristotelica della giustizia correttiva, che caratterizza i rapporti obbligatori (volontari o involontari) e presuppone situazioni di disequilibrio e conflitto. Scopo della giustizia correttiva è ristabilire </a:t>
            </a:r>
            <a:r>
              <a:rPr lang="it-IT" i="1" dirty="0">
                <a:effectLst/>
              </a:rPr>
              <a:t>quantitativamente </a:t>
            </a:r>
            <a:r>
              <a:rPr lang="it-IT" dirty="0">
                <a:effectLst/>
              </a:rPr>
              <a:t>l’eguaglianza tra offensore e offeso attraverso la rimozione dell’ingiusto guadagno (dell’offensore) e la compensazione dell’ingiusta perdita (subìta dall’offeso). La misura dell’eguaglianza è data da una proporzione </a:t>
            </a:r>
            <a:r>
              <a:rPr lang="it-IT" i="1" dirty="0">
                <a:effectLst/>
              </a:rPr>
              <a:t>aritmetica</a:t>
            </a:r>
            <a:r>
              <a:rPr lang="it-IT" dirty="0">
                <a:effectLst/>
              </a:rPr>
              <a:t>: la compensazione si compie conferendo “a ciascuno il suo”, nei termini di un’eguaglianza pura e semplice. </a:t>
            </a:r>
          </a:p>
          <a:p>
            <a:pPr marL="0" indent="0">
              <a:buNone/>
            </a:pPr>
            <a:endParaRPr lang="it-IT" dirty="0"/>
          </a:p>
          <a:p>
            <a:pPr marL="0" indent="0">
              <a:buNone/>
            </a:pPr>
            <a:endParaRPr lang="it-IT" dirty="0"/>
          </a:p>
        </p:txBody>
      </p:sp>
    </p:spTree>
    <p:extLst>
      <p:ext uri="{BB962C8B-B14F-4D97-AF65-F5344CB8AC3E}">
        <p14:creationId xmlns:p14="http://schemas.microsoft.com/office/powerpoint/2010/main" val="374095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E8FCD-AAE1-FE08-F53D-6D66F29AE14E}"/>
              </a:ext>
            </a:extLst>
          </p:cNvPr>
          <p:cNvSpPr>
            <a:spLocks noGrp="1"/>
          </p:cNvSpPr>
          <p:nvPr>
            <p:ph type="title"/>
          </p:nvPr>
        </p:nvSpPr>
        <p:spPr/>
        <p:txBody>
          <a:bodyPr/>
          <a:lstStyle/>
          <a:p>
            <a:r>
              <a:rPr lang="it-IT" dirty="0"/>
              <a:t>Compensazione "per equivalente"</a:t>
            </a:r>
          </a:p>
        </p:txBody>
      </p:sp>
      <p:sp>
        <p:nvSpPr>
          <p:cNvPr id="3" name="Segnaposto contenuto 2">
            <a:extLst>
              <a:ext uri="{FF2B5EF4-FFF2-40B4-BE49-F238E27FC236}">
                <a16:creationId xmlns:a16="http://schemas.microsoft.com/office/drawing/2014/main" id="{341242BC-2367-6059-8A99-FB0C778EE2C7}"/>
              </a:ext>
            </a:extLst>
          </p:cNvPr>
          <p:cNvSpPr>
            <a:spLocks noGrp="1"/>
          </p:cNvSpPr>
          <p:nvPr>
            <p:ph idx="1"/>
          </p:nvPr>
        </p:nvSpPr>
        <p:spPr/>
        <p:txBody>
          <a:bodyPr>
            <a:normAutofit fontScale="92500" lnSpcReduction="20000"/>
          </a:bodyPr>
          <a:lstStyle/>
          <a:p>
            <a:pPr marL="0" indent="0">
              <a:buNone/>
            </a:pPr>
            <a:r>
              <a:rPr lang="it-IT" dirty="0">
                <a:effectLst/>
              </a:rPr>
              <a:t>L’esatta compensazione dell’ingiusta perdita si configura agevolmente quando è possibile una </a:t>
            </a:r>
            <a:r>
              <a:rPr lang="it-IT" b="1" i="1" u="sng" dirty="0" err="1">
                <a:effectLst/>
              </a:rPr>
              <a:t>restitutio</a:t>
            </a:r>
            <a:r>
              <a:rPr lang="it-IT" b="1" i="1" u="sng" dirty="0">
                <a:effectLst/>
              </a:rPr>
              <a:t> in </a:t>
            </a:r>
            <a:r>
              <a:rPr lang="it-IT" b="1" i="1" u="sng" dirty="0" err="1">
                <a:effectLst/>
              </a:rPr>
              <a:t>integrum</a:t>
            </a:r>
            <a:r>
              <a:rPr lang="it-IT" dirty="0">
                <a:effectLst/>
              </a:rPr>
              <a:t>: questa eventualità, infatti, dispensa da un processo di </a:t>
            </a:r>
            <a:r>
              <a:rPr lang="it-IT" i="1" dirty="0">
                <a:effectLst/>
              </a:rPr>
              <a:t>commisurazione </a:t>
            </a:r>
            <a:r>
              <a:rPr lang="it-IT" dirty="0">
                <a:effectLst/>
              </a:rPr>
              <a:t>tra due termini, il maltolto e ciò che è restituito, che, evidentemente, </a:t>
            </a:r>
            <a:r>
              <a:rPr lang="it-IT" dirty="0">
                <a:solidFill>
                  <a:srgbClr val="FF0000"/>
                </a:solidFill>
                <a:effectLst/>
              </a:rPr>
              <a:t>coincidono</a:t>
            </a:r>
            <a:r>
              <a:rPr lang="it-IT" dirty="0">
                <a:effectLst/>
              </a:rPr>
              <a:t>. </a:t>
            </a:r>
            <a:endParaRPr lang="it-IT" dirty="0"/>
          </a:p>
          <a:p>
            <a:pPr marL="0" indent="0">
              <a:buNone/>
            </a:pPr>
            <a:r>
              <a:rPr lang="it-IT" dirty="0">
                <a:effectLst/>
              </a:rPr>
              <a:t>Il limite logico della </a:t>
            </a:r>
            <a:r>
              <a:rPr lang="it-IT" i="1" dirty="0" err="1">
                <a:effectLst/>
              </a:rPr>
              <a:t>restitutio</a:t>
            </a:r>
            <a:r>
              <a:rPr lang="it-IT" i="1" dirty="0">
                <a:effectLst/>
              </a:rPr>
              <a:t> in </a:t>
            </a:r>
            <a:r>
              <a:rPr lang="it-IT" i="1" dirty="0" err="1">
                <a:effectLst/>
              </a:rPr>
              <a:t>integrum</a:t>
            </a:r>
            <a:r>
              <a:rPr lang="it-IT" i="1" dirty="0">
                <a:effectLst/>
              </a:rPr>
              <a:t> </a:t>
            </a:r>
            <a:r>
              <a:rPr lang="it-IT" dirty="0">
                <a:effectLst/>
              </a:rPr>
              <a:t>è, manifestamente, il caso del </a:t>
            </a:r>
            <a:r>
              <a:rPr lang="it-IT" b="1" i="1" u="sng" dirty="0">
                <a:effectLst/>
              </a:rPr>
              <a:t>danno irreversibile</a:t>
            </a:r>
            <a:r>
              <a:rPr lang="it-IT" dirty="0">
                <a:effectLst/>
              </a:rPr>
              <a:t>, in ragione del quale il maltolto non esiste più o, in ogni caso, non può essere restituito. Se v’è danno irreversibile, la restituzione procede </a:t>
            </a:r>
            <a:r>
              <a:rPr lang="it-IT" i="1" dirty="0">
                <a:effectLst/>
              </a:rPr>
              <a:t>per equivalente</a:t>
            </a:r>
            <a:r>
              <a:rPr lang="it-IT" dirty="0">
                <a:effectLst/>
              </a:rPr>
              <a:t>, attraverso una </a:t>
            </a:r>
            <a:r>
              <a:rPr lang="it-IT" i="1" dirty="0">
                <a:solidFill>
                  <a:srgbClr val="FF0000"/>
                </a:solidFill>
                <a:effectLst/>
              </a:rPr>
              <a:t>commisurazione</a:t>
            </a:r>
            <a:r>
              <a:rPr lang="it-IT" dirty="0">
                <a:effectLst/>
              </a:rPr>
              <a:t>. </a:t>
            </a:r>
          </a:p>
          <a:p>
            <a:pPr marL="0" indent="0">
              <a:buNone/>
            </a:pPr>
            <a:r>
              <a:rPr lang="it-IT" dirty="0">
                <a:effectLst/>
              </a:rPr>
              <a:t>Il processo di commisurazione, tuttavia, può essere afflitto dalle circostanze di fatto, tra cui la natura </a:t>
            </a:r>
            <a:r>
              <a:rPr lang="it-IT" i="1" dirty="0">
                <a:effectLst/>
              </a:rPr>
              <a:t>ineguale </a:t>
            </a:r>
            <a:r>
              <a:rPr lang="it-IT" dirty="0">
                <a:effectLst/>
              </a:rPr>
              <a:t>dei beni. Proprio al fine di </a:t>
            </a:r>
            <a:r>
              <a:rPr lang="it-IT" b="1" u="sng" dirty="0">
                <a:effectLst/>
              </a:rPr>
              <a:t>commisurare beni ineguali</a:t>
            </a:r>
            <a:r>
              <a:rPr lang="it-IT" dirty="0">
                <a:effectLst/>
              </a:rPr>
              <a:t>, secondo Aristotele, l’uomo ha istituito la </a:t>
            </a:r>
            <a:r>
              <a:rPr lang="it-IT" i="1" dirty="0">
                <a:solidFill>
                  <a:srgbClr val="FF0000"/>
                </a:solidFill>
                <a:effectLst/>
              </a:rPr>
              <a:t>moneta</a:t>
            </a:r>
            <a:r>
              <a:rPr lang="it-IT" i="1" dirty="0">
                <a:effectLst/>
              </a:rPr>
              <a:t> </a:t>
            </a:r>
            <a:r>
              <a:rPr lang="it-IT" dirty="0">
                <a:effectLst/>
              </a:rPr>
              <a:t>(in greco antico: </a:t>
            </a:r>
            <a:r>
              <a:rPr lang="el-GR" dirty="0" err="1">
                <a:effectLst/>
              </a:rPr>
              <a:t>νόμισμα</a:t>
            </a:r>
            <a:r>
              <a:rPr lang="el-GR" dirty="0">
                <a:effectLst/>
              </a:rPr>
              <a:t>), “</a:t>
            </a:r>
            <a:r>
              <a:rPr lang="it-IT" dirty="0">
                <a:effectLst/>
              </a:rPr>
              <a:t>un termine medio, giacché misura ogni cosa [...] per esempio, quante scarpe costituiscano una quantità uguale ad una casa o ad un cibo”. </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1203096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041EBB-B55A-4914-C190-51F8E6C4DC60}"/>
              </a:ext>
            </a:extLst>
          </p:cNvPr>
          <p:cNvSpPr>
            <a:spLocks noGrp="1"/>
          </p:cNvSpPr>
          <p:nvPr>
            <p:ph type="title"/>
          </p:nvPr>
        </p:nvSpPr>
        <p:spPr/>
        <p:txBody>
          <a:bodyPr/>
          <a:lstStyle/>
          <a:p>
            <a:r>
              <a:rPr lang="it-IT" dirty="0"/>
              <a:t>"Saldare" un debito</a:t>
            </a:r>
          </a:p>
        </p:txBody>
      </p:sp>
      <p:sp>
        <p:nvSpPr>
          <p:cNvPr id="3" name="Segnaposto contenuto 2">
            <a:extLst>
              <a:ext uri="{FF2B5EF4-FFF2-40B4-BE49-F238E27FC236}">
                <a16:creationId xmlns:a16="http://schemas.microsoft.com/office/drawing/2014/main" id="{3459943E-962C-DBAF-2178-F5803EBEE19F}"/>
              </a:ext>
            </a:extLst>
          </p:cNvPr>
          <p:cNvSpPr>
            <a:spLocks noGrp="1"/>
          </p:cNvSpPr>
          <p:nvPr>
            <p:ph idx="1"/>
          </p:nvPr>
        </p:nvSpPr>
        <p:spPr/>
        <p:txBody>
          <a:bodyPr>
            <a:normAutofit/>
          </a:bodyPr>
          <a:lstStyle/>
          <a:p>
            <a:pPr marL="0" indent="0">
              <a:buNone/>
            </a:pPr>
            <a:r>
              <a:rPr lang="it-IT" dirty="0">
                <a:effectLst/>
              </a:rPr>
              <a:t>Come è noto, il sostantivo corrispondente all’italiano ‘debito’, rimanda, in molte lingue, all’idea di </a:t>
            </a:r>
            <a:r>
              <a:rPr lang="it-IT" b="1" u="sng" dirty="0">
                <a:solidFill>
                  <a:srgbClr val="FF0000"/>
                </a:solidFill>
                <a:effectLst/>
              </a:rPr>
              <a:t>"dovere"</a:t>
            </a:r>
            <a:r>
              <a:rPr lang="it-IT" dirty="0">
                <a:effectLst/>
              </a:rPr>
              <a:t>; tanto da coincidere, in alcuni casi, con il sostantivo che, nel lessico giuridico, designa le obbligazioni in genere: ad esempio l’armeno </a:t>
            </a:r>
            <a:r>
              <a:rPr lang="it-IT" i="1" dirty="0" err="1">
                <a:effectLst/>
              </a:rPr>
              <a:t>partk</a:t>
            </a:r>
            <a:r>
              <a:rPr lang="it-IT" i="1" baseline="30000" dirty="0" err="1">
                <a:effectLst/>
              </a:rPr>
              <a:t>c</a:t>
            </a:r>
            <a:r>
              <a:rPr lang="it-IT" dirty="0">
                <a:effectLst/>
              </a:rPr>
              <a:t> o il tedesco </a:t>
            </a:r>
            <a:r>
              <a:rPr lang="it-IT" i="1" dirty="0" err="1">
                <a:effectLst/>
              </a:rPr>
              <a:t>Schuld</a:t>
            </a:r>
            <a:r>
              <a:rPr lang="it-IT" dirty="0"/>
              <a:t>.</a:t>
            </a:r>
            <a:endParaRPr lang="it-IT" dirty="0">
              <a:effectLst/>
            </a:endParaRPr>
          </a:p>
          <a:p>
            <a:pPr marL="0" indent="0">
              <a:buNone/>
            </a:pPr>
            <a:endParaRPr lang="it-IT" b="1" dirty="0"/>
          </a:p>
          <a:p>
            <a:pPr marL="0" indent="0">
              <a:buNone/>
            </a:pPr>
            <a:r>
              <a:rPr lang="it-IT" b="1" dirty="0"/>
              <a:t>Saldare un debito</a:t>
            </a:r>
            <a:r>
              <a:rPr lang="it-IT" dirty="0"/>
              <a:t> significa (assolvere al </a:t>
            </a:r>
            <a:r>
              <a:rPr lang="it-IT" u="sng" dirty="0"/>
              <a:t>dovere</a:t>
            </a:r>
            <a:r>
              <a:rPr lang="it-IT" dirty="0"/>
              <a:t> di) </a:t>
            </a:r>
            <a:r>
              <a:rPr lang="it-IT" dirty="0">
                <a:solidFill>
                  <a:srgbClr val="FF0000"/>
                </a:solidFill>
              </a:rPr>
              <a:t>compensare la perdita che affligge il creditore</a:t>
            </a:r>
            <a:r>
              <a:rPr lang="it-IT" dirty="0"/>
              <a:t>: se possibile, attraverso una </a:t>
            </a:r>
            <a:r>
              <a:rPr lang="it-IT" i="1" dirty="0" err="1">
                <a:solidFill>
                  <a:schemeClr val="accent6"/>
                </a:solidFill>
              </a:rPr>
              <a:t>restitutio</a:t>
            </a:r>
            <a:r>
              <a:rPr lang="it-IT" i="1" dirty="0">
                <a:solidFill>
                  <a:schemeClr val="accent6"/>
                </a:solidFill>
              </a:rPr>
              <a:t> in </a:t>
            </a:r>
            <a:r>
              <a:rPr lang="it-IT" i="1" dirty="0" err="1">
                <a:solidFill>
                  <a:schemeClr val="accent6"/>
                </a:solidFill>
              </a:rPr>
              <a:t>integrum</a:t>
            </a:r>
            <a:r>
              <a:rPr lang="it-IT" dirty="0"/>
              <a:t> (una esatta compensazione materiale); o, altrimenti, attraverso una </a:t>
            </a:r>
            <a:r>
              <a:rPr lang="it-IT" dirty="0">
                <a:solidFill>
                  <a:schemeClr val="accent1"/>
                </a:solidFill>
              </a:rPr>
              <a:t>compensazione per equivalente</a:t>
            </a:r>
            <a:r>
              <a:rPr lang="it-IT" dirty="0"/>
              <a:t>, una dazione in denaro.</a:t>
            </a:r>
          </a:p>
        </p:txBody>
      </p:sp>
    </p:spTree>
    <p:extLst>
      <p:ext uri="{BB962C8B-B14F-4D97-AF65-F5344CB8AC3E}">
        <p14:creationId xmlns:p14="http://schemas.microsoft.com/office/powerpoint/2010/main" val="21332060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937</TotalTime>
  <Words>2807</Words>
  <Application>Microsoft Macintosh PowerPoint</Application>
  <PresentationFormat>Widescreen</PresentationFormat>
  <Paragraphs>104</Paragraphs>
  <Slides>23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23</vt:i4>
      </vt:variant>
    </vt:vector>
  </HeadingPairs>
  <TitlesOfParts>
    <vt:vector size="27" baseType="lpstr">
      <vt:lpstr>Arial</vt:lpstr>
      <vt:lpstr>Calibri</vt:lpstr>
      <vt:lpstr>Calibri Light</vt:lpstr>
      <vt:lpstr>Tema di Office</vt:lpstr>
      <vt:lpstr>Moneta, debito, uguaglianza (1)</vt:lpstr>
      <vt:lpstr>Debito: una definizione</vt:lpstr>
      <vt:lpstr>Debito: quattro presupposti</vt:lpstr>
      <vt:lpstr>Debito come "relazione"</vt:lpstr>
      <vt:lpstr>L'uguaglianza originaria (1)</vt:lpstr>
      <vt:lpstr>L'uguaglianza originaria (2)</vt:lpstr>
      <vt:lpstr>"Set matters straight" – Un lessico</vt:lpstr>
      <vt:lpstr>Compensazione "per equivalente"</vt:lpstr>
      <vt:lpstr>"Saldare" un debito</vt:lpstr>
      <vt:lpstr>Debiti non-saldabili? (1)</vt:lpstr>
      <vt:lpstr>Debiti non-saldabili? (2)</vt:lpstr>
      <vt:lpstr>Debiti non-saldabili? (3)</vt:lpstr>
      <vt:lpstr>Due specie di "debito" (1)</vt:lpstr>
      <vt:lpstr>Due specie di debito (2)</vt:lpstr>
      <vt:lpstr>Debito che deve essere "riconosciuto"</vt:lpstr>
      <vt:lpstr>Debiti che non possono essere saldati (Stati)</vt:lpstr>
      <vt:lpstr>Haiti (D) Francia (C) (1825)</vt:lpstr>
      <vt:lpstr>Germania (D) (1918)</vt:lpstr>
      <vt:lpstr>Grecia (D) FMI (C) 2009</vt:lpstr>
      <vt:lpstr>Debiti che non possono essere saldati (individui) </vt:lpstr>
      <vt:lpstr>"Pagamento "</vt:lpstr>
      <vt:lpstr>Emile Benveniste, 1902-1976</vt:lpstr>
      <vt:lpstr>Pagamento come espiazione (etim.)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Moneta, debito, uguaglianza (1)</dc:title>
  <dc:creator>Anonimo</dc:creator>
  <cp:lastModifiedBy>Anonimo</cp:lastModifiedBy>
  <cp:revision>24</cp:revision>
  <dcterms:created xsi:type="dcterms:W3CDTF">2023-02-24T08:36:21Z</dcterms:created>
  <dcterms:modified xsi:type="dcterms:W3CDTF">2023-02-27T15:34:30Z</dcterms:modified>
</cp:coreProperties>
</file>