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8" r:id="rId3"/>
    <p:sldId id="272" r:id="rId4"/>
    <p:sldId id="274" r:id="rId5"/>
    <p:sldId id="275" r:id="rId6"/>
    <p:sldId id="273" r:id="rId7"/>
    <p:sldId id="277" r:id="rId8"/>
    <p:sldId id="286" r:id="rId9"/>
    <p:sldId id="287" r:id="rId10"/>
    <p:sldId id="282" r:id="rId11"/>
    <p:sldId id="279" r:id="rId12"/>
    <p:sldId id="280" r:id="rId13"/>
    <p:sldId id="281" r:id="rId14"/>
    <p:sldId id="283" r:id="rId15"/>
    <p:sldId id="293" r:id="rId16"/>
    <p:sldId id="285" r:id="rId17"/>
    <p:sldId id="289" r:id="rId18"/>
    <p:sldId id="288" r:id="rId19"/>
    <p:sldId id="290" r:id="rId20"/>
    <p:sldId id="291" r:id="rId21"/>
    <p:sldId id="292" r:id="rId22"/>
    <p:sldId id="294" r:id="rId23"/>
    <p:sldId id="295" r:id="rId24"/>
    <p:sldId id="296"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81"/>
  </p:normalViewPr>
  <p:slideViewPr>
    <p:cSldViewPr snapToGrid="0">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58C02C-D550-A6B0-2E06-BEAC88750D09}"/>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47FBC4F-F011-06AC-0763-BFC73BBDD9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3984263-2229-1603-5906-BD2A2A7DF0DD}"/>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C6717452-A92A-4338-1FDF-1E51E70A346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0A08CE-63D9-6700-AE57-581FC7CBA8E9}"/>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2331693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73576A-4652-AB9D-F560-D68D4F67E2F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880B656-7227-981A-6073-22796891474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36B01A1-0B26-FCEE-8B74-9A3F2047A539}"/>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ABA9B9BA-AC61-982A-BBCD-E913E554FA5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ED65238-DFC5-6E51-6087-E175EA613D62}"/>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1147676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C27EFDC-6C3B-34B0-A467-458041A710E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D7498D5-D8A4-E25F-5EF0-B35B62ADB5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BF1962D-1EE7-8941-BD50-08B003E2A40D}"/>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7F11BF7F-E41B-6EF1-5CA6-D6E7645F2A8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2360E3-2680-8A0F-301A-9B6477AE1B0D}"/>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260998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688A2-3D7F-46CF-399A-E504D68AC0A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F3A622F-52E8-9483-9ADB-5509DE12219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615E80B-7A6E-74E4-F2C1-FBDC74D960D1}"/>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DB83F169-0BE8-A4E1-4D9A-CD460488B42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3ADFBEE-06F5-474F-0940-77BB6E9AC927}"/>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381398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6BB36A-528A-ED71-E739-A7413980A82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BB7DD57-E438-1CAD-C420-6AA011436B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78BEA8AF-84AF-5E45-1591-0AA5DAEC4E54}"/>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E044F742-25AE-92D1-AB35-6AD5193603E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3D02237-E01C-33FD-F590-FB83B8127BAC}"/>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199765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B71E0C-1CF5-90DF-90E2-20AA5DB6178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41BD3FD-801E-36E9-BA69-388AE45672B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80665E1-46C0-F3BF-8776-D69BD1AD3E6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098845C-54F9-C98B-AA24-4C525E1C24A2}"/>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6" name="Segnaposto piè di pagina 5">
            <a:extLst>
              <a:ext uri="{FF2B5EF4-FFF2-40B4-BE49-F238E27FC236}">
                <a16:creationId xmlns:a16="http://schemas.microsoft.com/office/drawing/2014/main" id="{DB50D9DA-A416-9B51-45D8-923C8476111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F11E886-5A60-C4C1-D89E-77528DAFD962}"/>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692120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EF2B9E-5EC3-0583-17DB-D122F8AE8EF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D7ADE40-2E8F-A753-A4B5-1F2BAA26F2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E46FF7A5-B12C-CF5A-230F-91D62A22AAB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7B8F66FC-51A7-C0A6-6262-33524A9E6C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8AB071C-2EF7-DA69-8670-39791452B28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EB6FCFB-A63E-3050-834C-53A5A167EFA0}"/>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8" name="Segnaposto piè di pagina 7">
            <a:extLst>
              <a:ext uri="{FF2B5EF4-FFF2-40B4-BE49-F238E27FC236}">
                <a16:creationId xmlns:a16="http://schemas.microsoft.com/office/drawing/2014/main" id="{02709F06-B365-1F21-C084-D4D79E052D1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CAEFD39-1DB4-949E-108A-4E8527900508}"/>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3219688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5EBD52-6C49-968E-4C7E-7F38B162AE51}"/>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514AA76-562D-68B9-C419-EF1868DF10F6}"/>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4" name="Segnaposto piè di pagina 3">
            <a:extLst>
              <a:ext uri="{FF2B5EF4-FFF2-40B4-BE49-F238E27FC236}">
                <a16:creationId xmlns:a16="http://schemas.microsoft.com/office/drawing/2014/main" id="{36CF927C-80BC-CD4F-C3DB-C96AD14A83B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75F6B04-DCE8-E1C1-4810-0A9A3E93F43B}"/>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3857381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FCF36FF-7070-89D2-6A21-B9EED721375A}"/>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3" name="Segnaposto piè di pagina 2">
            <a:extLst>
              <a:ext uri="{FF2B5EF4-FFF2-40B4-BE49-F238E27FC236}">
                <a16:creationId xmlns:a16="http://schemas.microsoft.com/office/drawing/2014/main" id="{D1BFF4A9-5E05-3C44-3CD6-368985A8E34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3C2B418-0984-2ABF-D8DE-0E0607E62B35}"/>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1628045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B9DD4E-9102-6B0A-C751-5D2C9B9B040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E0C48C1-3A6D-C83B-4103-9A59A2B0AF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9DBF735-2DC7-C34F-2EB1-A82A687BBE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B9D1959C-77BC-35B1-7FCB-AD62391ABB21}"/>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6" name="Segnaposto piè di pagina 5">
            <a:extLst>
              <a:ext uri="{FF2B5EF4-FFF2-40B4-BE49-F238E27FC236}">
                <a16:creationId xmlns:a16="http://schemas.microsoft.com/office/drawing/2014/main" id="{C0EA5EB5-5E63-4010-F4E8-9BA5D84B7B7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5BD22DAD-8759-AAB3-E406-1B05041FCA0B}"/>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477213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EC607E-43C5-38C2-67DE-67CB71A41CD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7629E12-7380-4A39-E6E2-8505243690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57DC18B-757E-F5BF-91CA-E0D8E7405F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109F6B6-B5F5-515D-1F2E-EDD603BD39D2}"/>
              </a:ext>
            </a:extLst>
          </p:cNvPr>
          <p:cNvSpPr>
            <a:spLocks noGrp="1"/>
          </p:cNvSpPr>
          <p:nvPr>
            <p:ph type="dt" sz="half" idx="10"/>
          </p:nvPr>
        </p:nvSpPr>
        <p:spPr/>
        <p:txBody>
          <a:bodyPr/>
          <a:lstStyle/>
          <a:p>
            <a:fld id="{BF3F25FC-65D9-BC45-B053-9BB3089E0B91}" type="datetimeFigureOut">
              <a:rPr lang="it-IT" smtClean="0"/>
              <a:t>28/02/23</a:t>
            </a:fld>
            <a:endParaRPr lang="it-IT"/>
          </a:p>
        </p:txBody>
      </p:sp>
      <p:sp>
        <p:nvSpPr>
          <p:cNvPr id="6" name="Segnaposto piè di pagina 5">
            <a:extLst>
              <a:ext uri="{FF2B5EF4-FFF2-40B4-BE49-F238E27FC236}">
                <a16:creationId xmlns:a16="http://schemas.microsoft.com/office/drawing/2014/main" id="{97845BDA-8E8C-EB66-E892-FEBA354E373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86735ED-63E9-3340-ED52-4A8B5A4C9ADB}"/>
              </a:ext>
            </a:extLst>
          </p:cNvPr>
          <p:cNvSpPr>
            <a:spLocks noGrp="1"/>
          </p:cNvSpPr>
          <p:nvPr>
            <p:ph type="sldNum" sz="quarter" idx="12"/>
          </p:nvPr>
        </p:nvSpPr>
        <p:spPr/>
        <p:txBody>
          <a:bodyPr/>
          <a:lstStyle/>
          <a:p>
            <a:fld id="{9CED3886-C78A-6A45-BA7D-25B71FBBF13B}" type="slidenum">
              <a:rPr lang="it-IT" smtClean="0"/>
              <a:t>‹N›</a:t>
            </a:fld>
            <a:endParaRPr lang="it-IT"/>
          </a:p>
        </p:txBody>
      </p:sp>
    </p:spTree>
    <p:extLst>
      <p:ext uri="{BB962C8B-B14F-4D97-AF65-F5344CB8AC3E}">
        <p14:creationId xmlns:p14="http://schemas.microsoft.com/office/powerpoint/2010/main" val="145111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93973C47-D81A-7192-94E9-D5B102E38D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2DA723-5778-6214-8AA1-94235373C4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DB7B842-0D12-2CA9-C60A-D51A32FDF6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3F25FC-65D9-BC45-B053-9BB3089E0B91}" type="datetimeFigureOut">
              <a:rPr lang="it-IT" smtClean="0"/>
              <a:t>28/02/23</a:t>
            </a:fld>
            <a:endParaRPr lang="it-IT"/>
          </a:p>
        </p:txBody>
      </p:sp>
      <p:sp>
        <p:nvSpPr>
          <p:cNvPr id="5" name="Segnaposto piè di pagina 4">
            <a:extLst>
              <a:ext uri="{FF2B5EF4-FFF2-40B4-BE49-F238E27FC236}">
                <a16:creationId xmlns:a16="http://schemas.microsoft.com/office/drawing/2014/main" id="{A25B2AC0-B4C8-0419-6275-C7D46CE96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31794C1-2E17-6EBB-3C81-D546264FF4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D3886-C78A-6A45-BA7D-25B71FBBF13B}" type="slidenum">
              <a:rPr lang="it-IT" smtClean="0"/>
              <a:t>‹N›</a:t>
            </a:fld>
            <a:endParaRPr lang="it-IT"/>
          </a:p>
        </p:txBody>
      </p:sp>
    </p:spTree>
    <p:extLst>
      <p:ext uri="{BB962C8B-B14F-4D97-AF65-F5344CB8AC3E}">
        <p14:creationId xmlns:p14="http://schemas.microsoft.com/office/powerpoint/2010/main" val="43388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6AA2A6-3C17-7270-F584-E565B7AFB1FC}"/>
              </a:ext>
            </a:extLst>
          </p:cNvPr>
          <p:cNvSpPr>
            <a:spLocks noGrp="1"/>
          </p:cNvSpPr>
          <p:nvPr>
            <p:ph type="ctrTitle"/>
          </p:nvPr>
        </p:nvSpPr>
        <p:spPr/>
        <p:txBody>
          <a:bodyPr>
            <a:normAutofit/>
          </a:bodyPr>
          <a:lstStyle/>
          <a:p>
            <a:r>
              <a:rPr lang="it-IT" sz="6200" dirty="0"/>
              <a:t>Moneta, debito, uguaglianza (2)</a:t>
            </a:r>
          </a:p>
        </p:txBody>
      </p:sp>
      <p:sp>
        <p:nvSpPr>
          <p:cNvPr id="3" name="Sottotitolo 2">
            <a:extLst>
              <a:ext uri="{FF2B5EF4-FFF2-40B4-BE49-F238E27FC236}">
                <a16:creationId xmlns:a16="http://schemas.microsoft.com/office/drawing/2014/main" id="{C2E8DC97-490C-D690-89D8-BCC937FC87C7}"/>
              </a:ext>
            </a:extLst>
          </p:cNvPr>
          <p:cNvSpPr>
            <a:spLocks noGrp="1"/>
          </p:cNvSpPr>
          <p:nvPr>
            <p:ph type="subTitle" idx="1"/>
          </p:nvPr>
        </p:nvSpPr>
        <p:spPr>
          <a:xfrm>
            <a:off x="1524000" y="3602038"/>
            <a:ext cx="9144000" cy="2387600"/>
          </a:xfrm>
        </p:spPr>
        <p:txBody>
          <a:bodyPr/>
          <a:lstStyle/>
          <a:p>
            <a:r>
              <a:rPr lang="it-IT" b="1" dirty="0"/>
              <a:t>Teorie e politiche dell'uguaglianza</a:t>
            </a:r>
          </a:p>
          <a:p>
            <a:r>
              <a:rPr lang="it-IT" u="sng" dirty="0"/>
              <a:t>Lezione 6 – 2 marzo 2023</a:t>
            </a:r>
          </a:p>
          <a:p>
            <a:endParaRPr lang="it-IT" dirty="0"/>
          </a:p>
          <a:p>
            <a:r>
              <a:rPr lang="it-IT" sz="2800" u="sng" dirty="0" err="1"/>
              <a:t>riccardo.mazzola@unimc.it</a:t>
            </a:r>
            <a:endParaRPr lang="it-IT" sz="2800" u="sng" dirty="0"/>
          </a:p>
        </p:txBody>
      </p:sp>
    </p:spTree>
    <p:extLst>
      <p:ext uri="{BB962C8B-B14F-4D97-AF65-F5344CB8AC3E}">
        <p14:creationId xmlns:p14="http://schemas.microsoft.com/office/powerpoint/2010/main" val="39622608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C39BE7-6294-7F28-CA1E-DE85147DF05E}"/>
              </a:ext>
            </a:extLst>
          </p:cNvPr>
          <p:cNvSpPr>
            <a:spLocks noGrp="1"/>
          </p:cNvSpPr>
          <p:nvPr>
            <p:ph type="title"/>
          </p:nvPr>
        </p:nvSpPr>
        <p:spPr/>
        <p:txBody>
          <a:bodyPr/>
          <a:lstStyle/>
          <a:p>
            <a:r>
              <a:rPr lang="it-IT" dirty="0"/>
              <a:t>Georg Simmel</a:t>
            </a:r>
          </a:p>
        </p:txBody>
      </p:sp>
      <p:sp>
        <p:nvSpPr>
          <p:cNvPr id="3" name="Segnaposto contenuto 2">
            <a:extLst>
              <a:ext uri="{FF2B5EF4-FFF2-40B4-BE49-F238E27FC236}">
                <a16:creationId xmlns:a16="http://schemas.microsoft.com/office/drawing/2014/main" id="{C86D4302-78CC-5949-40EE-3F1F9401C66A}"/>
              </a:ext>
            </a:extLst>
          </p:cNvPr>
          <p:cNvSpPr>
            <a:spLocks noGrp="1"/>
          </p:cNvSpPr>
          <p:nvPr>
            <p:ph idx="1"/>
          </p:nvPr>
        </p:nvSpPr>
        <p:spPr/>
        <p:txBody>
          <a:bodyPr/>
          <a:lstStyle/>
          <a:p>
            <a:endParaRPr lang="it-IT"/>
          </a:p>
        </p:txBody>
      </p:sp>
    </p:spTree>
    <p:extLst>
      <p:ext uri="{BB962C8B-B14F-4D97-AF65-F5344CB8AC3E}">
        <p14:creationId xmlns:p14="http://schemas.microsoft.com/office/powerpoint/2010/main" val="586144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576B3E-0216-A8D7-817E-6FF93560125E}"/>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454AC1D6-57E1-E563-1F3B-A7B0627D49BA}"/>
              </a:ext>
            </a:extLst>
          </p:cNvPr>
          <p:cNvSpPr>
            <a:spLocks noGrp="1"/>
          </p:cNvSpPr>
          <p:nvPr>
            <p:ph idx="1"/>
          </p:nvPr>
        </p:nvSpPr>
        <p:spPr/>
        <p:txBody>
          <a:bodyPr>
            <a:normAutofit/>
          </a:bodyPr>
          <a:lstStyle/>
          <a:p>
            <a:pPr marL="0" indent="0">
              <a:buNone/>
            </a:pPr>
            <a:r>
              <a:rPr lang="it-IT" dirty="0">
                <a:effectLst/>
              </a:rPr>
              <a:t>"Nella sua opera </a:t>
            </a:r>
            <a:r>
              <a:rPr lang="it-IT" i="1" dirty="0">
                <a:effectLst/>
              </a:rPr>
              <a:t>Filosofia del denaro</a:t>
            </a:r>
            <a:r>
              <a:rPr lang="it-IT" dirty="0">
                <a:effectLst/>
              </a:rPr>
              <a:t>, Georg Simmel propone una genealogia delle pratiche di valutazione del valore delle vite basandosi sui modi in cui, una volta, nei casi di omicidio, la famiglia del colpevole indennizzava la famiglia della vittima. “L’</a:t>
            </a:r>
            <a:r>
              <a:rPr lang="it-IT" u="sng" dirty="0">
                <a:solidFill>
                  <a:srgbClr val="FF0000"/>
                </a:solidFill>
                <a:effectLst/>
              </a:rPr>
              <a:t>espiazione dell’omicidio </a:t>
            </a:r>
            <a:r>
              <a:rPr lang="it-IT" dirty="0">
                <a:effectLst/>
              </a:rPr>
              <a:t>volontario con il pagamento di una somma” è un “avvenimento così frequente nelle culture primitive che, almeno per la sua forma semplice e diretta, è superfluo fare degli esempi,” osserva, aggiungendo tuttavia che l’importanza di questa pratica </a:t>
            </a:r>
            <a:r>
              <a:rPr lang="it-IT" b="1" u="sng" dirty="0">
                <a:solidFill>
                  <a:srgbClr val="FF0000"/>
                </a:solidFill>
                <a:effectLst/>
              </a:rPr>
              <a:t>non sta nella sua frequenza, ma nell’“intensità </a:t>
            </a:r>
            <a:r>
              <a:rPr lang="it-IT" dirty="0">
                <a:effectLst/>
              </a:rPr>
              <a:t>con cui la connessione tra valore dell’uomo e valore monetario domina spesso le concezioni giuridiche”."</a:t>
            </a:r>
          </a:p>
          <a:p>
            <a:pPr marL="0" indent="0">
              <a:buNone/>
            </a:pPr>
            <a:endParaRPr lang="it-IT" dirty="0"/>
          </a:p>
        </p:txBody>
      </p:sp>
    </p:spTree>
    <p:extLst>
      <p:ext uri="{BB962C8B-B14F-4D97-AF65-F5344CB8AC3E}">
        <p14:creationId xmlns:p14="http://schemas.microsoft.com/office/powerpoint/2010/main" val="2673191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6D5644-F4FD-F012-D6B5-F0AAA5768A7D}"/>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98C67212-0600-5292-D950-7D1FB2680105}"/>
              </a:ext>
            </a:extLst>
          </p:cNvPr>
          <p:cNvSpPr>
            <a:spLocks noGrp="1"/>
          </p:cNvSpPr>
          <p:nvPr>
            <p:ph idx="1"/>
          </p:nvPr>
        </p:nvSpPr>
        <p:spPr/>
        <p:txBody>
          <a:bodyPr>
            <a:normAutofit/>
          </a:bodyPr>
          <a:lstStyle/>
          <a:p>
            <a:pPr marL="0" indent="0">
              <a:buNone/>
            </a:pPr>
            <a:r>
              <a:rPr lang="it-IT" dirty="0">
                <a:effectLst/>
              </a:rPr>
              <a:t>"Simmel illustra il suo discorso facendo riferimento in particolare all’Inghilterra anglosassone dei primi secoli, dove il fatto di uccidere una persona risultava nel pagamento di un </a:t>
            </a:r>
            <a:r>
              <a:rPr lang="it-IT" i="1" dirty="0" err="1">
                <a:effectLst/>
              </a:rPr>
              <a:t>wergeld</a:t>
            </a:r>
            <a:r>
              <a:rPr lang="it-IT" dirty="0">
                <a:effectLst/>
              </a:rPr>
              <a:t>, che significa letteralmente, in inglese antico, “il prezzo dell’uomo”. Tale somma era calcolata in frazioni o in multipli del valore di un uomo libero, fissato a duecento scellini. Perfino l’assassinio del re aveva un equivalente monetario, benché </a:t>
            </a:r>
            <a:r>
              <a:rPr lang="it-IT" u="sng" dirty="0">
                <a:solidFill>
                  <a:srgbClr val="FF0000"/>
                </a:solidFill>
                <a:effectLst/>
              </a:rPr>
              <a:t>la somma fosse così alta da non poter essere versata da una sola persona e neanche dal gruppo al quale apparteneva, con la conseguenza allora della riduzione in schiavitù, se non della pena capitale</a:t>
            </a:r>
            <a:r>
              <a:rPr lang="it-IT" dirty="0">
                <a:effectLst/>
              </a:rPr>
              <a:t>."</a:t>
            </a:r>
          </a:p>
          <a:p>
            <a:pPr marL="0" indent="0">
              <a:buNone/>
            </a:pPr>
            <a:endParaRPr lang="it-IT" dirty="0"/>
          </a:p>
        </p:txBody>
      </p:sp>
    </p:spTree>
    <p:extLst>
      <p:ext uri="{BB962C8B-B14F-4D97-AF65-F5344CB8AC3E}">
        <p14:creationId xmlns:p14="http://schemas.microsoft.com/office/powerpoint/2010/main" val="2742171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63A472-7E30-E3C5-A2A3-BBCA1A8C5BA9}"/>
              </a:ext>
            </a:extLst>
          </p:cNvPr>
          <p:cNvSpPr>
            <a:spLocks noGrp="1"/>
          </p:cNvSpPr>
          <p:nvPr>
            <p:ph type="title"/>
          </p:nvPr>
        </p:nvSpPr>
        <p:spPr/>
        <p:txBody>
          <a:bodyPr/>
          <a:lstStyle/>
          <a:p>
            <a:r>
              <a:rPr lang="it-IT" dirty="0"/>
              <a:t>Simmel</a:t>
            </a:r>
          </a:p>
        </p:txBody>
      </p:sp>
      <p:sp>
        <p:nvSpPr>
          <p:cNvPr id="3" name="Segnaposto contenuto 2">
            <a:extLst>
              <a:ext uri="{FF2B5EF4-FFF2-40B4-BE49-F238E27FC236}">
                <a16:creationId xmlns:a16="http://schemas.microsoft.com/office/drawing/2014/main" id="{CF07F82B-E0A2-F657-11BA-45034CEF9D00}"/>
              </a:ext>
            </a:extLst>
          </p:cNvPr>
          <p:cNvSpPr>
            <a:spLocks noGrp="1"/>
          </p:cNvSpPr>
          <p:nvPr>
            <p:ph idx="1"/>
          </p:nvPr>
        </p:nvSpPr>
        <p:spPr/>
        <p:txBody>
          <a:bodyPr/>
          <a:lstStyle/>
          <a:p>
            <a:pPr marL="0" indent="0">
              <a:buNone/>
            </a:pPr>
            <a:r>
              <a:rPr lang="it-IT" dirty="0">
                <a:effectLst/>
              </a:rPr>
              <a:t>"Nell’Inghilterra anglosassone in epoca remota era fissato un guidrigildo anche per l’uccisione del re; una legge lo faceva ammontare a 2700 scellini. Ma </a:t>
            </a:r>
            <a:r>
              <a:rPr lang="it-IT" u="sng" dirty="0">
                <a:solidFill>
                  <a:srgbClr val="FF0000"/>
                </a:solidFill>
                <a:effectLst/>
              </a:rPr>
              <a:t>tale somma, nella situazione di allora, era del tutto immaginaria, era impossibile procurarsela</a:t>
            </a:r>
            <a:r>
              <a:rPr lang="it-IT" dirty="0">
                <a:effectLst/>
              </a:rPr>
              <a:t>. Il suo </a:t>
            </a:r>
            <a:r>
              <a:rPr lang="it-IT" b="1" dirty="0">
                <a:effectLst/>
              </a:rPr>
              <a:t>significato reale</a:t>
            </a:r>
            <a:r>
              <a:rPr lang="it-IT" dirty="0">
                <a:effectLst/>
              </a:rPr>
              <a:t> era che, per supplirla in qualche modo, </a:t>
            </a:r>
            <a:r>
              <a:rPr lang="it-IT" u="sng" dirty="0">
                <a:solidFill>
                  <a:srgbClr val="FF0000"/>
                </a:solidFill>
                <a:effectLst/>
              </a:rPr>
              <a:t>l’assassino e tutti i suoi parenti dovevano venir venduti come schiavi</a:t>
            </a:r>
            <a:r>
              <a:rPr lang="it-IT" dirty="0">
                <a:effectLst/>
              </a:rPr>
              <a:t>, a meno che [...] la differenza non rimanesse così grande che – in quanto puro e semplice debito di denaro! – </a:t>
            </a:r>
            <a:r>
              <a:rPr lang="it-IT" u="sng" dirty="0">
                <a:solidFill>
                  <a:srgbClr val="FF0000"/>
                </a:solidFill>
                <a:effectLst/>
              </a:rPr>
              <a:t>poteva venir saldata [</a:t>
            </a:r>
            <a:r>
              <a:rPr lang="it-IT" i="1" u="sng" dirty="0" err="1">
                <a:solidFill>
                  <a:srgbClr val="FF0000"/>
                </a:solidFill>
                <a:effectLst/>
              </a:rPr>
              <a:t>ausgeglichen</a:t>
            </a:r>
            <a:r>
              <a:rPr lang="it-IT" u="sng" dirty="0">
                <a:solidFill>
                  <a:srgbClr val="FF0000"/>
                </a:solidFill>
                <a:effectLst/>
              </a:rPr>
              <a:t>] solo con la morte</a:t>
            </a:r>
            <a:r>
              <a:rPr lang="it-IT" dirty="0">
                <a:effectLst/>
              </a:rPr>
              <a:t>."</a:t>
            </a:r>
          </a:p>
          <a:p>
            <a:pPr marL="0" indent="0">
              <a:buNone/>
            </a:pPr>
            <a:endParaRPr lang="it-IT" dirty="0"/>
          </a:p>
        </p:txBody>
      </p:sp>
    </p:spTree>
    <p:extLst>
      <p:ext uri="{BB962C8B-B14F-4D97-AF65-F5344CB8AC3E}">
        <p14:creationId xmlns:p14="http://schemas.microsoft.com/office/powerpoint/2010/main" val="2843216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163BF3-2039-E69D-6621-36F181EDA104}"/>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0C904788-4A5D-ADFE-1E33-368A2ED9FE46}"/>
              </a:ext>
            </a:extLst>
          </p:cNvPr>
          <p:cNvSpPr>
            <a:spLocks noGrp="1"/>
          </p:cNvSpPr>
          <p:nvPr>
            <p:ph idx="1"/>
          </p:nvPr>
        </p:nvSpPr>
        <p:spPr/>
        <p:txBody>
          <a:bodyPr>
            <a:normAutofit/>
          </a:bodyPr>
          <a:lstStyle/>
          <a:p>
            <a:pPr marL="0" indent="0" algn="just">
              <a:buNone/>
            </a:pPr>
            <a:r>
              <a:rPr lang="it-IT" dirty="0">
                <a:effectLst/>
              </a:rPr>
              <a:t>"Quando [...] si tratta d’</a:t>
            </a:r>
            <a:r>
              <a:rPr lang="it-IT" u="sng" dirty="0">
                <a:solidFill>
                  <a:srgbClr val="FF0000"/>
                </a:solidFill>
                <a:effectLst/>
              </a:rPr>
              <a:t>indennizzare un omicidio</a:t>
            </a:r>
            <a:r>
              <a:rPr lang="it-IT" dirty="0">
                <a:effectLst/>
              </a:rPr>
              <a:t> o di negoziare un matrimonio, la valutazione economica degli individui ricopre una  funzione</a:t>
            </a:r>
            <a:r>
              <a:rPr lang="it-IT" dirty="0"/>
              <a:t> </a:t>
            </a:r>
            <a:r>
              <a:rPr lang="it-IT" dirty="0">
                <a:effectLst/>
              </a:rPr>
              <a:t>sociale: </a:t>
            </a:r>
            <a:r>
              <a:rPr lang="it-IT" u="sng" dirty="0">
                <a:solidFill>
                  <a:srgbClr val="FF0000"/>
                </a:solidFill>
                <a:effectLst/>
              </a:rPr>
              <a:t>rendere giustizia e prevenire le vendette</a:t>
            </a:r>
            <a:r>
              <a:rPr lang="it-IT" dirty="0">
                <a:effectLst/>
              </a:rPr>
              <a:t>, nel primo caso; stabilire un legame fra le famiglie e anche integrare persone fisicamente o socialmente</a:t>
            </a:r>
            <a:r>
              <a:rPr lang="it-IT" dirty="0"/>
              <a:t> </a:t>
            </a:r>
            <a:r>
              <a:rPr lang="it-IT" dirty="0">
                <a:effectLst/>
              </a:rPr>
              <a:t>sfavorite, nel secondo."</a:t>
            </a:r>
          </a:p>
          <a:p>
            <a:pPr marL="0" indent="0">
              <a:buNone/>
            </a:pPr>
            <a:endParaRPr lang="it-IT" dirty="0"/>
          </a:p>
        </p:txBody>
      </p:sp>
    </p:spTree>
    <p:extLst>
      <p:ext uri="{BB962C8B-B14F-4D97-AF65-F5344CB8AC3E}">
        <p14:creationId xmlns:p14="http://schemas.microsoft.com/office/powerpoint/2010/main" val="3472692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F21BB5-444E-FEFA-AD2D-2D18EE29575A}"/>
              </a:ext>
            </a:extLst>
          </p:cNvPr>
          <p:cNvSpPr>
            <a:spLocks noGrp="1"/>
          </p:cNvSpPr>
          <p:nvPr>
            <p:ph type="title"/>
          </p:nvPr>
        </p:nvSpPr>
        <p:spPr/>
        <p:txBody>
          <a:bodyPr/>
          <a:lstStyle/>
          <a:p>
            <a:r>
              <a:rPr lang="it-IT" dirty="0"/>
              <a:t>Esempio</a:t>
            </a:r>
          </a:p>
        </p:txBody>
      </p:sp>
      <p:sp>
        <p:nvSpPr>
          <p:cNvPr id="3" name="Segnaposto contenuto 2">
            <a:extLst>
              <a:ext uri="{FF2B5EF4-FFF2-40B4-BE49-F238E27FC236}">
                <a16:creationId xmlns:a16="http://schemas.microsoft.com/office/drawing/2014/main" id="{F1AE28DA-DA54-37AA-3AC4-F5F1AE91F7D1}"/>
              </a:ext>
            </a:extLst>
          </p:cNvPr>
          <p:cNvSpPr>
            <a:spLocks noGrp="1"/>
          </p:cNvSpPr>
          <p:nvPr>
            <p:ph idx="1"/>
          </p:nvPr>
        </p:nvSpPr>
        <p:spPr/>
        <p:txBody>
          <a:bodyPr/>
          <a:lstStyle/>
          <a:p>
            <a:pPr marL="0" indent="0">
              <a:buNone/>
            </a:pPr>
            <a:r>
              <a:rPr lang="it-IT" dirty="0"/>
              <a:t>Caso </a:t>
            </a:r>
            <a:r>
              <a:rPr lang="it-IT" i="1" dirty="0"/>
              <a:t>Darrell </a:t>
            </a:r>
            <a:r>
              <a:rPr lang="it-IT" i="1" dirty="0" err="1"/>
              <a:t>Cabey</a:t>
            </a:r>
            <a:r>
              <a:rPr lang="it-IT" i="1" dirty="0"/>
              <a:t> and Shirley </a:t>
            </a:r>
            <a:r>
              <a:rPr lang="it-IT" i="1" dirty="0" err="1"/>
              <a:t>Cabey</a:t>
            </a:r>
            <a:r>
              <a:rPr lang="it-IT" i="1" dirty="0"/>
              <a:t> v Bernhard </a:t>
            </a:r>
            <a:r>
              <a:rPr lang="it-IT" i="1" dirty="0" err="1"/>
              <a:t>Goetz</a:t>
            </a:r>
            <a:r>
              <a:rPr lang="it-IT" i="1" dirty="0"/>
              <a:t> </a:t>
            </a:r>
            <a:r>
              <a:rPr lang="it-IT" dirty="0"/>
              <a:t>(1996).</a:t>
            </a:r>
          </a:p>
          <a:p>
            <a:pPr marL="0" indent="0">
              <a:buNone/>
            </a:pPr>
            <a:endParaRPr lang="it-IT" dirty="0"/>
          </a:p>
          <a:p>
            <a:pPr marL="0" indent="0">
              <a:buNone/>
            </a:pPr>
            <a:r>
              <a:rPr lang="it-IT" dirty="0">
                <a:effectLst/>
              </a:rPr>
              <a:t>"Lo scopo del caso non è mai stato il denaro [...]. Era il solo mezzo a disposizione della madre di Darrell </a:t>
            </a:r>
            <a:r>
              <a:rPr lang="it-IT" dirty="0" err="1">
                <a:effectLst/>
              </a:rPr>
              <a:t>Cabey</a:t>
            </a:r>
            <a:r>
              <a:rPr lang="it-IT" dirty="0">
                <a:effectLst/>
              </a:rPr>
              <a:t> </a:t>
            </a:r>
            <a:r>
              <a:rPr lang="it-IT" dirty="0">
                <a:solidFill>
                  <a:srgbClr val="FF0000"/>
                </a:solidFill>
                <a:effectLst/>
              </a:rPr>
              <a:t>per ripulire il nome di suo figlio e mostrare che </a:t>
            </a:r>
            <a:r>
              <a:rPr lang="it-IT" dirty="0" err="1">
                <a:solidFill>
                  <a:srgbClr val="FF0000"/>
                </a:solidFill>
                <a:effectLst/>
              </a:rPr>
              <a:t>Goetz</a:t>
            </a:r>
            <a:r>
              <a:rPr lang="it-IT" dirty="0">
                <a:solidFill>
                  <a:srgbClr val="FF0000"/>
                </a:solidFill>
                <a:effectLst/>
              </a:rPr>
              <a:t> era un uomo molto cattivo che aveva fatto qualcosa di molto cattivo</a:t>
            </a:r>
            <a:r>
              <a:rPr lang="it-IT" dirty="0">
                <a:effectLst/>
              </a:rPr>
              <a:t>. […] non riguarda il denaro. </a:t>
            </a:r>
            <a:r>
              <a:rPr lang="it-IT" dirty="0">
                <a:solidFill>
                  <a:srgbClr val="FF0000"/>
                </a:solidFill>
                <a:effectLst/>
              </a:rPr>
              <a:t>Riguarda la giustizia o la vendetta, a seconda del proprio punto di vista</a:t>
            </a:r>
            <a:r>
              <a:rPr lang="it-IT" dirty="0">
                <a:effectLst/>
              </a:rPr>
              <a:t>."</a:t>
            </a:r>
          </a:p>
          <a:p>
            <a:pPr marL="0" indent="0">
              <a:buNone/>
            </a:pPr>
            <a:endParaRPr lang="it-IT" dirty="0">
              <a:effectLst/>
            </a:endParaRPr>
          </a:p>
          <a:p>
            <a:pPr marL="0" indent="0">
              <a:buNone/>
            </a:pPr>
            <a:endParaRPr lang="it-IT" dirty="0"/>
          </a:p>
        </p:txBody>
      </p:sp>
    </p:spTree>
    <p:extLst>
      <p:ext uri="{BB962C8B-B14F-4D97-AF65-F5344CB8AC3E}">
        <p14:creationId xmlns:p14="http://schemas.microsoft.com/office/powerpoint/2010/main" val="927849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96CB45-0B8B-1053-D0E5-A4B9EB9CB8C5}"/>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EB6D5B04-D7C3-BE82-0D0C-607E1C83D8EE}"/>
              </a:ext>
            </a:extLst>
          </p:cNvPr>
          <p:cNvSpPr>
            <a:spLocks noGrp="1"/>
          </p:cNvSpPr>
          <p:nvPr>
            <p:ph idx="1"/>
          </p:nvPr>
        </p:nvSpPr>
        <p:spPr/>
        <p:txBody>
          <a:bodyPr>
            <a:normAutofit/>
          </a:bodyPr>
          <a:lstStyle/>
          <a:p>
            <a:pPr marL="0" indent="0">
              <a:buNone/>
            </a:pPr>
            <a:r>
              <a:rPr lang="it-IT" dirty="0">
                <a:effectLst/>
              </a:rPr>
              <a:t>"Nel mondo cristiano, questa politica della vita è tuttavia entrata in contraddizione con l’etica della vita, che affermava due principi associati ma distinti: il carattere </a:t>
            </a:r>
            <a:r>
              <a:rPr lang="it-IT" u="sng" dirty="0">
                <a:solidFill>
                  <a:schemeClr val="accent6"/>
                </a:solidFill>
                <a:effectLst/>
              </a:rPr>
              <a:t>sacro</a:t>
            </a:r>
            <a:r>
              <a:rPr lang="it-IT" dirty="0">
                <a:effectLst/>
              </a:rPr>
              <a:t> della vita e il valore </a:t>
            </a:r>
            <a:r>
              <a:rPr lang="it-IT" u="sng" dirty="0">
                <a:solidFill>
                  <a:schemeClr val="accent5"/>
                </a:solidFill>
                <a:effectLst/>
              </a:rPr>
              <a:t>assoluto</a:t>
            </a:r>
            <a:r>
              <a:rPr lang="it-IT" dirty="0">
                <a:effectLst/>
              </a:rPr>
              <a:t> dell’essere umano. La combinazione di questi due principi rendeva dunque </a:t>
            </a:r>
            <a:r>
              <a:rPr lang="it-IT" u="sng" dirty="0">
                <a:effectLst/>
              </a:rPr>
              <a:t>impossibile qualunque valutazione monetaria della vita umana</a:t>
            </a:r>
            <a:r>
              <a:rPr lang="it-IT" dirty="0">
                <a:effectLst/>
              </a:rPr>
              <a:t>. Quest’ultima era </a:t>
            </a:r>
            <a:r>
              <a:rPr lang="it-IT" u="sng" dirty="0">
                <a:solidFill>
                  <a:srgbClr val="FF0000"/>
                </a:solidFill>
                <a:effectLst/>
              </a:rPr>
              <a:t>incommensurabile</a:t>
            </a:r>
            <a:r>
              <a:rPr lang="it-IT" dirty="0">
                <a:effectLst/>
              </a:rPr>
              <a:t>, nel duplice senso che non se ne poteva né </a:t>
            </a:r>
            <a:r>
              <a:rPr lang="it-IT" u="sng" dirty="0">
                <a:solidFill>
                  <a:schemeClr val="accent6"/>
                </a:solidFill>
                <a:effectLst/>
              </a:rPr>
              <a:t>quantificare</a:t>
            </a:r>
            <a:r>
              <a:rPr lang="it-IT" dirty="0">
                <a:effectLst/>
              </a:rPr>
              <a:t> né </a:t>
            </a:r>
            <a:r>
              <a:rPr lang="it-IT" u="sng" dirty="0">
                <a:solidFill>
                  <a:schemeClr val="accent5"/>
                </a:solidFill>
                <a:effectLst/>
              </a:rPr>
              <a:t>comparare il valore</a:t>
            </a:r>
            <a:r>
              <a:rPr lang="it-IT" dirty="0">
                <a:effectLst/>
              </a:rPr>
              <a:t>."</a:t>
            </a:r>
          </a:p>
          <a:p>
            <a:pPr marL="0" indent="0">
              <a:buNone/>
            </a:pPr>
            <a:endParaRPr lang="it-IT" dirty="0"/>
          </a:p>
        </p:txBody>
      </p:sp>
    </p:spTree>
    <p:extLst>
      <p:ext uri="{BB962C8B-B14F-4D97-AF65-F5344CB8AC3E}">
        <p14:creationId xmlns:p14="http://schemas.microsoft.com/office/powerpoint/2010/main" val="3685128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BF64A8-5A48-B050-C120-C1D4489F68C9}"/>
              </a:ext>
            </a:extLst>
          </p:cNvPr>
          <p:cNvSpPr>
            <a:spLocks noGrp="1"/>
          </p:cNvSpPr>
          <p:nvPr>
            <p:ph type="title"/>
          </p:nvPr>
        </p:nvSpPr>
        <p:spPr/>
        <p:txBody>
          <a:bodyPr/>
          <a:lstStyle/>
          <a:p>
            <a:r>
              <a:rPr lang="it-IT" dirty="0"/>
              <a:t>Viviana </a:t>
            </a:r>
            <a:r>
              <a:rPr lang="it-IT" dirty="0" err="1"/>
              <a:t>Zelizer</a:t>
            </a:r>
            <a:endParaRPr lang="it-IT" dirty="0"/>
          </a:p>
        </p:txBody>
      </p:sp>
      <p:pic>
        <p:nvPicPr>
          <p:cNvPr id="1026" name="Picture 2" descr="Viviana A. Zelizer | Department of Sociology">
            <a:extLst>
              <a:ext uri="{FF2B5EF4-FFF2-40B4-BE49-F238E27FC236}">
                <a16:creationId xmlns:a16="http://schemas.microsoft.com/office/drawing/2014/main" id="{E22DE8F8-80B3-E35E-C319-DA76D73F7E0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490977" y="1851056"/>
            <a:ext cx="2764983" cy="36771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3690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2CF1BB-E861-1188-38E5-D6D3182D1528}"/>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002E6A9B-2652-F266-EC98-36D46BC513FB}"/>
              </a:ext>
            </a:extLst>
          </p:cNvPr>
          <p:cNvSpPr>
            <a:spLocks noGrp="1"/>
          </p:cNvSpPr>
          <p:nvPr>
            <p:ph idx="1"/>
          </p:nvPr>
        </p:nvSpPr>
        <p:spPr/>
        <p:txBody>
          <a:bodyPr>
            <a:normAutofit lnSpcReduction="10000"/>
          </a:bodyPr>
          <a:lstStyle/>
          <a:p>
            <a:pPr marL="0" indent="0">
              <a:buNone/>
            </a:pPr>
            <a:r>
              <a:rPr lang="it-IT" dirty="0">
                <a:effectLst/>
              </a:rPr>
              <a:t>"Un momento fondamentale nel confronto fra, da una parte, l’ideologia cristiana della sacralità della vita e del primato dell’umano e, dall’altra, la logica economica di equivalenza monetaria della vita e della gerarchia del valore degli esseri umani, è stata la nascita, nel Diciannovesimo secolo, del mercato delle </a:t>
            </a:r>
            <a:r>
              <a:rPr lang="it-IT" b="1" dirty="0">
                <a:effectLst/>
              </a:rPr>
              <a:t>assicurazioni</a:t>
            </a:r>
            <a:r>
              <a:rPr lang="it-IT" dirty="0">
                <a:effectLst/>
              </a:rPr>
              <a:t>, analizzato da Viviana </a:t>
            </a:r>
            <a:r>
              <a:rPr lang="it-IT" dirty="0" err="1">
                <a:effectLst/>
              </a:rPr>
              <a:t>Zelizer</a:t>
            </a:r>
            <a:r>
              <a:rPr lang="it-IT" dirty="0">
                <a:effectLst/>
              </a:rPr>
              <a:t> per gli Stati Uniti. “L’assicurazione sulla vita era vista come un </a:t>
            </a:r>
            <a:r>
              <a:rPr lang="it-IT" b="1" dirty="0">
                <a:solidFill>
                  <a:srgbClr val="FF0000"/>
                </a:solidFill>
                <a:effectLst/>
              </a:rPr>
              <a:t>sacrilegio</a:t>
            </a:r>
            <a:r>
              <a:rPr lang="it-IT" dirty="0">
                <a:effectLst/>
              </a:rPr>
              <a:t>,” spiega Viviana </a:t>
            </a:r>
            <a:r>
              <a:rPr lang="it-IT" dirty="0" err="1">
                <a:effectLst/>
              </a:rPr>
              <a:t>Zelizer</a:t>
            </a:r>
            <a:r>
              <a:rPr lang="it-IT" dirty="0">
                <a:effectLst/>
              </a:rPr>
              <a:t>, “perché la sua funzione ultima era quella di compensare la perdita di un marito e di un padre attraverso un assegno alla sua vedova e a suoi orfani. Le critiche obiettavano che </a:t>
            </a:r>
            <a:r>
              <a:rPr lang="it-IT" dirty="0">
                <a:solidFill>
                  <a:srgbClr val="FF0000"/>
                </a:solidFill>
                <a:effectLst/>
              </a:rPr>
              <a:t>ciò finiva per fare della vita sacra dell’uomo una ‘semplice </a:t>
            </a:r>
            <a:r>
              <a:rPr lang="it-IT" dirty="0" err="1">
                <a:solidFill>
                  <a:srgbClr val="FF0000"/>
                </a:solidFill>
                <a:effectLst/>
              </a:rPr>
              <a:t>merce’</a:t>
            </a:r>
            <a:r>
              <a:rPr lang="it-IT" dirty="0">
                <a:effectLst/>
              </a:rPr>
              <a:t>.” I mennoniti si spinsero fino a scomunicare i loro membri che sottoscrivevano un’assicurazione sulla vita."</a:t>
            </a:r>
          </a:p>
          <a:p>
            <a:pPr marL="0" indent="0">
              <a:buNone/>
            </a:pPr>
            <a:endParaRPr lang="it-IT" dirty="0"/>
          </a:p>
        </p:txBody>
      </p:sp>
    </p:spTree>
    <p:extLst>
      <p:ext uri="{BB962C8B-B14F-4D97-AF65-F5344CB8AC3E}">
        <p14:creationId xmlns:p14="http://schemas.microsoft.com/office/powerpoint/2010/main" val="732608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C562B1-CDCF-1217-23F8-C13D7E51D5C4}"/>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75E09C26-C11F-469F-D11A-B7A64608F2CE}"/>
              </a:ext>
            </a:extLst>
          </p:cNvPr>
          <p:cNvSpPr>
            <a:spLocks noGrp="1"/>
          </p:cNvSpPr>
          <p:nvPr>
            <p:ph idx="1"/>
          </p:nvPr>
        </p:nvSpPr>
        <p:spPr/>
        <p:txBody>
          <a:bodyPr>
            <a:normAutofit/>
          </a:bodyPr>
          <a:lstStyle/>
          <a:p>
            <a:pPr marL="0" indent="0">
              <a:buNone/>
            </a:pPr>
            <a:r>
              <a:rPr lang="it-IT" dirty="0">
                <a:effectLst/>
              </a:rPr>
              <a:t>"Di fronte a tale opposizione virulenta, gli agenti economici si adoperarono a </a:t>
            </a:r>
            <a:r>
              <a:rPr lang="it-IT" dirty="0">
                <a:solidFill>
                  <a:srgbClr val="FF0000"/>
                </a:solidFill>
                <a:effectLst/>
              </a:rPr>
              <a:t>trasformare l’immagine della loro attività</a:t>
            </a:r>
            <a:r>
              <a:rPr lang="it-IT" dirty="0">
                <a:effectLst/>
              </a:rPr>
              <a:t>. Affinché la loro innovazione venisse accettata sia dalle autorità cristiane sia dalla popolazione, avviarono un </a:t>
            </a:r>
            <a:r>
              <a:rPr lang="it-IT" u="sng" dirty="0">
                <a:solidFill>
                  <a:srgbClr val="FF0000"/>
                </a:solidFill>
                <a:effectLst/>
              </a:rPr>
              <a:t>duplice processo di “ritualizzazione” dell’assicurazione sulla vita e di “sacralizzazione” del denaro</a:t>
            </a:r>
            <a:r>
              <a:rPr lang="it-IT" dirty="0">
                <a:effectLst/>
              </a:rPr>
              <a:t>, salutando da un lato il “saggio e generoso accantonamento” da parte di chi sottoscriveva contratti d’assicurazione premurandosi del benessere dei propri cari dopo la propria morte e introducendo “nuove nozioni d’immortalità” attraverso le quali il denaro versato alla famiglia veniva descritto come un modo di onorare il ricordo del defunto."</a:t>
            </a:r>
          </a:p>
          <a:p>
            <a:pPr marL="0" indent="0">
              <a:buNone/>
            </a:pPr>
            <a:endParaRPr lang="it-IT" dirty="0"/>
          </a:p>
        </p:txBody>
      </p:sp>
    </p:spTree>
    <p:extLst>
      <p:ext uri="{BB962C8B-B14F-4D97-AF65-F5344CB8AC3E}">
        <p14:creationId xmlns:p14="http://schemas.microsoft.com/office/powerpoint/2010/main" val="1932454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AB72C1-2DEB-CBBF-D32F-DE91B47D7669}"/>
              </a:ext>
            </a:extLst>
          </p:cNvPr>
          <p:cNvSpPr>
            <a:spLocks noGrp="1"/>
          </p:cNvSpPr>
          <p:nvPr>
            <p:ph type="title"/>
          </p:nvPr>
        </p:nvSpPr>
        <p:spPr/>
        <p:txBody>
          <a:bodyPr/>
          <a:lstStyle/>
          <a:p>
            <a:r>
              <a:rPr lang="it-IT" dirty="0"/>
              <a:t>Margaret Radin</a:t>
            </a:r>
          </a:p>
        </p:txBody>
      </p:sp>
      <p:pic>
        <p:nvPicPr>
          <p:cNvPr id="1026" name="Picture 2" descr="Margaret Jane Radin - Wikipedia">
            <a:extLst>
              <a:ext uri="{FF2B5EF4-FFF2-40B4-BE49-F238E27FC236}">
                <a16:creationId xmlns:a16="http://schemas.microsoft.com/office/drawing/2014/main" id="{5518CE2B-8FD9-73DA-DF58-3957AA77EE9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929188" y="1937544"/>
            <a:ext cx="2579687" cy="3813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0680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13782E-75F8-0093-D3BF-8E19330073E8}"/>
              </a:ext>
            </a:extLst>
          </p:cNvPr>
          <p:cNvSpPr>
            <a:spLocks noGrp="1"/>
          </p:cNvSpPr>
          <p:nvPr>
            <p:ph type="title"/>
          </p:nvPr>
        </p:nvSpPr>
        <p:spPr/>
        <p:txBody>
          <a:bodyPr/>
          <a:lstStyle/>
          <a:p>
            <a:r>
              <a:rPr lang="it-IT" dirty="0" err="1"/>
              <a:t>Fassin</a:t>
            </a:r>
            <a:endParaRPr lang="it-IT" dirty="0"/>
          </a:p>
        </p:txBody>
      </p:sp>
      <p:sp>
        <p:nvSpPr>
          <p:cNvPr id="3" name="Segnaposto contenuto 2">
            <a:extLst>
              <a:ext uri="{FF2B5EF4-FFF2-40B4-BE49-F238E27FC236}">
                <a16:creationId xmlns:a16="http://schemas.microsoft.com/office/drawing/2014/main" id="{028679C0-480B-54D5-C737-D6417D2CB172}"/>
              </a:ext>
            </a:extLst>
          </p:cNvPr>
          <p:cNvSpPr>
            <a:spLocks noGrp="1"/>
          </p:cNvSpPr>
          <p:nvPr>
            <p:ph idx="1"/>
          </p:nvPr>
        </p:nvSpPr>
        <p:spPr/>
        <p:txBody>
          <a:bodyPr>
            <a:normAutofit fontScale="85000" lnSpcReduction="20000"/>
          </a:bodyPr>
          <a:lstStyle/>
          <a:p>
            <a:pPr marL="0" indent="0">
              <a:buNone/>
            </a:pPr>
            <a:r>
              <a:rPr lang="it-IT" dirty="0">
                <a:effectLst/>
              </a:rPr>
              <a:t>L’idea secondo cui la vita umana poteva avere un equivalente monetario finì per imporsi. A questo proposito, è interessante mettere a confronto le controversie attorno alla creazione dell’assicurazione sulla vita all’inizio dell’Ottocento e le polemiche che riguardano le compensazioni finanziarie delle vite perse alla fine del Ventesimo secolo. Mentre, nel </a:t>
            </a:r>
            <a:r>
              <a:rPr lang="it-IT" b="1" dirty="0">
                <a:solidFill>
                  <a:schemeClr val="accent6"/>
                </a:solidFill>
                <a:effectLst/>
              </a:rPr>
              <a:t>primo caso</a:t>
            </a:r>
            <a:r>
              <a:rPr lang="it-IT" dirty="0">
                <a:effectLst/>
              </a:rPr>
              <a:t>, la questione era di </a:t>
            </a:r>
            <a:r>
              <a:rPr lang="it-IT" b="1" u="sng" dirty="0">
                <a:solidFill>
                  <a:schemeClr val="accent6"/>
                </a:solidFill>
                <a:effectLst/>
              </a:rPr>
              <a:t>capire se fosse lecito e perfino morale attribuire un valore economico alla vita umana</a:t>
            </a:r>
            <a:r>
              <a:rPr lang="it-IT" dirty="0">
                <a:effectLst/>
              </a:rPr>
              <a:t>, nel </a:t>
            </a:r>
            <a:r>
              <a:rPr lang="it-IT" b="1" dirty="0">
                <a:solidFill>
                  <a:schemeClr val="accent5"/>
                </a:solidFill>
                <a:effectLst/>
              </a:rPr>
              <a:t>secondo</a:t>
            </a:r>
            <a:r>
              <a:rPr lang="it-IT" dirty="0">
                <a:effectLst/>
              </a:rPr>
              <a:t> si trattava invece di </a:t>
            </a:r>
            <a:r>
              <a:rPr lang="it-IT" b="1" u="sng" dirty="0">
                <a:solidFill>
                  <a:schemeClr val="accent5"/>
                </a:solidFill>
                <a:effectLst/>
              </a:rPr>
              <a:t>capire se le cifre proposte alle famiglie dei defunti fossero adeguate</a:t>
            </a:r>
            <a:r>
              <a:rPr lang="it-IT" dirty="0">
                <a:effectLst/>
              </a:rPr>
              <a:t>. In Sudafrica, dopo che la Commissione per la verità e la riconciliazione ebbe stabilito la lista ufficiale dei crimini commessi durante il regime di apartheid, le famiglie delle vittime del regime dovettero aspettare cinque anni prima di ottenere delle riparazioni finanziarie, e la somma forfettaria che venne versata loro corrispondeva solamente a un quarto di quanto raccomandato dalla commissione: l’impazienza iniziale di tutti coloro che avevano dolorosamente offerto la propria testimonianza si tramutò in indignazione, quando appresero l’entità della somma di compensazione, che ritenevano profondamente “offensiva”.</a:t>
            </a:r>
          </a:p>
          <a:p>
            <a:pPr marL="0" indent="0">
              <a:buNone/>
            </a:pPr>
            <a:endParaRPr lang="it-IT" dirty="0"/>
          </a:p>
        </p:txBody>
      </p:sp>
    </p:spTree>
    <p:extLst>
      <p:ext uri="{BB962C8B-B14F-4D97-AF65-F5344CB8AC3E}">
        <p14:creationId xmlns:p14="http://schemas.microsoft.com/office/powerpoint/2010/main" val="307249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692A7B-20ED-AB43-0757-B30D5E17E19E}"/>
              </a:ext>
            </a:extLst>
          </p:cNvPr>
          <p:cNvSpPr>
            <a:spLocks noGrp="1"/>
          </p:cNvSpPr>
          <p:nvPr>
            <p:ph type="title"/>
          </p:nvPr>
        </p:nvSpPr>
        <p:spPr/>
        <p:txBody>
          <a:bodyPr/>
          <a:lstStyle/>
          <a:p>
            <a:r>
              <a:rPr lang="it-IT" dirty="0"/>
              <a:t>Esempio (1)</a:t>
            </a:r>
          </a:p>
        </p:txBody>
      </p:sp>
      <p:sp>
        <p:nvSpPr>
          <p:cNvPr id="3" name="Segnaposto contenuto 2">
            <a:extLst>
              <a:ext uri="{FF2B5EF4-FFF2-40B4-BE49-F238E27FC236}">
                <a16:creationId xmlns:a16="http://schemas.microsoft.com/office/drawing/2014/main" id="{8F2425AC-1873-81FC-3426-25227306C489}"/>
              </a:ext>
            </a:extLst>
          </p:cNvPr>
          <p:cNvSpPr>
            <a:spLocks noGrp="1"/>
          </p:cNvSpPr>
          <p:nvPr>
            <p:ph idx="1"/>
          </p:nvPr>
        </p:nvSpPr>
        <p:spPr/>
        <p:txBody>
          <a:bodyPr>
            <a:normAutofit fontScale="92500"/>
          </a:bodyPr>
          <a:lstStyle/>
          <a:p>
            <a:pPr marL="0" indent="0">
              <a:buNone/>
            </a:pPr>
            <a:r>
              <a:rPr lang="it-IT" sz="3000" dirty="0">
                <a:effectLst/>
                <a:ea typeface="Calibri" panose="020F0502020204030204" pitchFamily="34" charset="0"/>
              </a:rPr>
              <a:t>Caso di un pilota di aerei inglese (di origine araba) arrestato dall’FBI e accusato di aver addestrato gli autori dell’attentato alle Torri gemelle di New York dell’11 settembre 2001. Dopo aver trascorso cinque mesi in un carcere a Londra ed essere stato dichiarato innocente da un tribunale inglese, il pilota ha successivamente citato in giudizio l’FBI richiedendo la somma di 20 milioni di dollari a titolo di risarcimento e affermando: </a:t>
            </a:r>
            <a:r>
              <a:rPr lang="it-IT" sz="3000" u="sng" dirty="0">
                <a:solidFill>
                  <a:srgbClr val="FF0000"/>
                </a:solidFill>
                <a:effectLst/>
                <a:ea typeface="Calibri" panose="020F0502020204030204" pitchFamily="34" charset="0"/>
              </a:rPr>
              <a:t>“[</a:t>
            </a:r>
            <a:r>
              <a:rPr lang="it-IT" sz="3000" u="sng" dirty="0" err="1">
                <a:solidFill>
                  <a:srgbClr val="FF0000"/>
                </a:solidFill>
                <a:effectLst/>
                <a:ea typeface="Calibri" panose="020F0502020204030204" pitchFamily="34" charset="0"/>
              </a:rPr>
              <a:t>n</a:t>
            </a:r>
            <a:r>
              <a:rPr lang="it-IT" sz="3000" u="sng" dirty="0">
                <a:solidFill>
                  <a:srgbClr val="FF0000"/>
                </a:solidFill>
                <a:effectLst/>
                <a:ea typeface="Calibri" panose="020F0502020204030204" pitchFamily="34" charset="0"/>
              </a:rPr>
              <a:t>]on è per i soldi, è per il principio. La mia famiglia non merita di essere considerata la famiglia di un terrorista e io non meritavo di trascorrere cinque mesi in prigione”</a:t>
            </a:r>
            <a:r>
              <a:rPr lang="it-IT" sz="3000" dirty="0">
                <a:effectLst/>
                <a:ea typeface="Calibri" panose="020F0502020204030204" pitchFamily="34" charset="0"/>
              </a:rPr>
              <a:t>. Il ripristino della sua dignità si è perfezionato attraverso una compensazione economica stabilita dal tribunale.</a:t>
            </a:r>
            <a:endParaRPr lang="it-IT" sz="3000" dirty="0">
              <a:effectLst/>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29192220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12CB8A-C911-D2EF-992A-6C1F2F2249DD}"/>
              </a:ext>
            </a:extLst>
          </p:cNvPr>
          <p:cNvSpPr>
            <a:spLocks noGrp="1"/>
          </p:cNvSpPr>
          <p:nvPr>
            <p:ph type="title"/>
          </p:nvPr>
        </p:nvSpPr>
        <p:spPr/>
        <p:txBody>
          <a:bodyPr/>
          <a:lstStyle/>
          <a:p>
            <a:r>
              <a:rPr lang="it-IT" dirty="0"/>
              <a:t>Esempio (2)</a:t>
            </a:r>
          </a:p>
        </p:txBody>
      </p:sp>
      <p:sp>
        <p:nvSpPr>
          <p:cNvPr id="3" name="Segnaposto contenuto 2">
            <a:extLst>
              <a:ext uri="{FF2B5EF4-FFF2-40B4-BE49-F238E27FC236}">
                <a16:creationId xmlns:a16="http://schemas.microsoft.com/office/drawing/2014/main" id="{083C3FFB-2BB4-DF33-E3C7-CA25C4F5B58B}"/>
              </a:ext>
            </a:extLst>
          </p:cNvPr>
          <p:cNvSpPr>
            <a:spLocks noGrp="1"/>
          </p:cNvSpPr>
          <p:nvPr>
            <p:ph idx="1"/>
          </p:nvPr>
        </p:nvSpPr>
        <p:spPr/>
        <p:txBody>
          <a:bodyPr>
            <a:normAutofit/>
          </a:bodyPr>
          <a:lstStyle/>
          <a:p>
            <a:pPr marL="0" indent="0">
              <a:buNone/>
            </a:pPr>
            <a:r>
              <a:rPr lang="it-IT" sz="3200" dirty="0">
                <a:effectLst/>
                <a:ea typeface="Calibri" panose="020F0502020204030204" pitchFamily="34" charset="0"/>
              </a:rPr>
              <a:t>Nel 2003, Kurt </a:t>
            </a:r>
            <a:r>
              <a:rPr lang="it-IT" sz="3200" dirty="0" err="1">
                <a:effectLst/>
                <a:ea typeface="Calibri" panose="020F0502020204030204" pitchFamily="34" charset="0"/>
              </a:rPr>
              <a:t>Werner</a:t>
            </a:r>
            <a:r>
              <a:rPr lang="it-IT" sz="3200" dirty="0">
                <a:effectLst/>
                <a:ea typeface="Calibri" panose="020F0502020204030204" pitchFamily="34" charset="0"/>
              </a:rPr>
              <a:t> </a:t>
            </a:r>
            <a:r>
              <a:rPr lang="it-IT" sz="3200" dirty="0" err="1">
                <a:effectLst/>
                <a:ea typeface="Calibri" panose="020F0502020204030204" pitchFamily="34" charset="0"/>
              </a:rPr>
              <a:t>Schaechter</a:t>
            </a:r>
            <a:r>
              <a:rPr lang="it-IT" sz="3200" dirty="0">
                <a:effectLst/>
                <a:ea typeface="Calibri" panose="020F0502020204030204" pitchFamily="34" charset="0"/>
              </a:rPr>
              <a:t>, il cui padre fu imprigionato e ucciso ad Auschwitz, fece causa al servizio ferroviario francese per il suo ruolo nella deportazione di 76.000 ebrei nei campi di sterminio nazisti nel corso della Seconda guerra mondiale; </a:t>
            </a:r>
            <a:r>
              <a:rPr lang="it-IT" sz="3200" u="sng" dirty="0">
                <a:effectLst/>
                <a:ea typeface="Calibri" panose="020F0502020204030204" pitchFamily="34" charset="0"/>
              </a:rPr>
              <a:t>richiedendo il simbolico pagamento di (soltanto) </a:t>
            </a:r>
            <a:r>
              <a:rPr lang="it-IT" sz="3200" b="1" u="sng" dirty="0">
                <a:effectLst/>
                <a:ea typeface="Calibri" panose="020F0502020204030204" pitchFamily="34" charset="0"/>
              </a:rPr>
              <a:t>un</a:t>
            </a:r>
            <a:r>
              <a:rPr lang="it-IT" sz="3200" u="sng" dirty="0">
                <a:effectLst/>
                <a:ea typeface="Calibri" panose="020F0502020204030204" pitchFamily="34" charset="0"/>
              </a:rPr>
              <a:t> euro</a:t>
            </a:r>
            <a:r>
              <a:rPr lang="it-IT" sz="3200" dirty="0">
                <a:effectLst/>
                <a:ea typeface="Calibri" panose="020F0502020204030204" pitchFamily="34" charset="0"/>
              </a:rPr>
              <a:t>, a titolo di riparazione. Richiedendo solo un euro, l’uomo ha richiamato l’attenzione su altri bisogni, </a:t>
            </a:r>
            <a:r>
              <a:rPr lang="it-IT" sz="3200" dirty="0">
                <a:solidFill>
                  <a:srgbClr val="FF0000"/>
                </a:solidFill>
                <a:effectLst/>
                <a:ea typeface="Calibri" panose="020F0502020204030204" pitchFamily="34" charset="0"/>
              </a:rPr>
              <a:t>allontanando l’enfasi dalle riparazioni ed eliminando la compensazione economica quale forza che ha motivato la sua richiesta</a:t>
            </a:r>
            <a:r>
              <a:rPr lang="it-IT" sz="3200" dirty="0">
                <a:effectLst/>
                <a:ea typeface="Calibri" panose="020F0502020204030204" pitchFamily="34" charset="0"/>
              </a:rPr>
              <a:t>”.</a:t>
            </a:r>
            <a:endParaRPr lang="it-IT" sz="3200" dirty="0">
              <a:effectLst/>
              <a:ea typeface="Calibri" panose="020F0502020204030204" pitchFamily="34"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408294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6CD565-2209-E513-792B-1465938D6374}"/>
              </a:ext>
            </a:extLst>
          </p:cNvPr>
          <p:cNvSpPr>
            <a:spLocks noGrp="1"/>
          </p:cNvSpPr>
          <p:nvPr>
            <p:ph type="title"/>
          </p:nvPr>
        </p:nvSpPr>
        <p:spPr/>
        <p:txBody>
          <a:bodyPr/>
          <a:lstStyle/>
          <a:p>
            <a:r>
              <a:rPr lang="it-IT" dirty="0" err="1"/>
              <a:t>Kapporot</a:t>
            </a:r>
            <a:r>
              <a:rPr lang="it-IT" dirty="0"/>
              <a:t> (</a:t>
            </a:r>
            <a:r>
              <a:rPr lang="it-IT" dirty="0" err="1"/>
              <a:t>Kapparot</a:t>
            </a:r>
            <a:r>
              <a:rPr lang="it-IT" dirty="0"/>
              <a:t>) </a:t>
            </a:r>
          </a:p>
        </p:txBody>
      </p:sp>
      <p:pic>
        <p:nvPicPr>
          <p:cNvPr id="2050" name="Picture 2" descr="It Is Officially Legal to Ritually Kill Chickens on the Streets of New York  City | Smart News| Smithsonian Magazine">
            <a:extLst>
              <a:ext uri="{FF2B5EF4-FFF2-40B4-BE49-F238E27FC236}">
                <a16:creationId xmlns:a16="http://schemas.microsoft.com/office/drawing/2014/main" id="{95297226-A2AE-DF3D-0E2D-86B6CCE71C5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54499" y="2097880"/>
            <a:ext cx="4346575" cy="2887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2536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72CDF0-5842-8D0E-DCE5-F5CB3E933FBD}"/>
              </a:ext>
            </a:extLst>
          </p:cNvPr>
          <p:cNvSpPr>
            <a:spLocks noGrp="1"/>
          </p:cNvSpPr>
          <p:nvPr>
            <p:ph type="title"/>
          </p:nvPr>
        </p:nvSpPr>
        <p:spPr/>
        <p:txBody>
          <a:bodyPr/>
          <a:lstStyle/>
          <a:p>
            <a:r>
              <a:rPr lang="it-IT" dirty="0" err="1"/>
              <a:t>Kapporot</a:t>
            </a:r>
            <a:r>
              <a:rPr lang="it-IT" dirty="0"/>
              <a:t> (</a:t>
            </a:r>
            <a:r>
              <a:rPr lang="it-IT" dirty="0" err="1"/>
              <a:t>Celermajer</a:t>
            </a:r>
            <a:r>
              <a:rPr lang="it-IT" dirty="0"/>
              <a:t>)</a:t>
            </a:r>
          </a:p>
        </p:txBody>
      </p:sp>
      <p:sp>
        <p:nvSpPr>
          <p:cNvPr id="3" name="Segnaposto contenuto 2">
            <a:extLst>
              <a:ext uri="{FF2B5EF4-FFF2-40B4-BE49-F238E27FC236}">
                <a16:creationId xmlns:a16="http://schemas.microsoft.com/office/drawing/2014/main" id="{7D70634C-0987-3210-4182-C8C2AFC965EA}"/>
              </a:ext>
            </a:extLst>
          </p:cNvPr>
          <p:cNvSpPr>
            <a:spLocks noGrp="1"/>
          </p:cNvSpPr>
          <p:nvPr>
            <p:ph idx="1"/>
          </p:nvPr>
        </p:nvSpPr>
        <p:spPr/>
        <p:txBody>
          <a:bodyPr>
            <a:normAutofit/>
          </a:bodyPr>
          <a:lstStyle/>
          <a:p>
            <a:pPr marL="0" indent="0">
              <a:buNone/>
            </a:pPr>
            <a:r>
              <a:rPr lang="it-IT" sz="3000" dirty="0">
                <a:effectLst/>
                <a:ea typeface="Calibri" panose="020F0502020204030204" pitchFamily="34" charset="0"/>
              </a:rPr>
              <a:t>"[</a:t>
            </a:r>
            <a:r>
              <a:rPr lang="it-IT" sz="3000" dirty="0" err="1">
                <a:effectLst/>
                <a:ea typeface="Calibri" panose="020F0502020204030204" pitchFamily="34" charset="0"/>
              </a:rPr>
              <a:t>s</a:t>
            </a:r>
            <a:r>
              <a:rPr lang="it-IT" sz="3000" dirty="0">
                <a:effectLst/>
                <a:ea typeface="Calibri" panose="020F0502020204030204" pitchFamily="34" charset="0"/>
              </a:rPr>
              <a:t>]i può riconoscere tale significato in un certo rito, nel contesto del tardo […] Yom Kippur, conosciuto come </a:t>
            </a:r>
            <a:r>
              <a:rPr lang="it-IT" sz="3000" dirty="0" err="1">
                <a:effectLst/>
                <a:ea typeface="Calibri" panose="020F0502020204030204" pitchFamily="34" charset="0"/>
              </a:rPr>
              <a:t>Kapporot</a:t>
            </a:r>
            <a:r>
              <a:rPr lang="it-IT" sz="3000" dirty="0">
                <a:effectLst/>
                <a:ea typeface="Calibri" panose="020F0502020204030204" pitchFamily="34" charset="0"/>
              </a:rPr>
              <a:t> (dall’ebraico per “espiare”, alla radice di </a:t>
            </a:r>
            <a:r>
              <a:rPr lang="it-IT" sz="3000" i="1" dirty="0">
                <a:effectLst/>
                <a:ea typeface="Calibri" panose="020F0502020204030204" pitchFamily="34" charset="0"/>
              </a:rPr>
              <a:t>kippur</a:t>
            </a:r>
            <a:r>
              <a:rPr lang="it-IT" sz="3000" dirty="0">
                <a:effectLst/>
                <a:ea typeface="Calibri" panose="020F0502020204030204" pitchFamily="34" charset="0"/>
              </a:rPr>
              <a:t>). Nella forma tradizionale di questo rito, una persona agita un pollo sopra la testa […] e recita la preghiera: “Questo è il mio sostituto, il mio perdono, la mia espiazione, questo pollo muore e io mi dirigo verso una vita lunga, felice e pacifica”. Oggi, </a:t>
            </a:r>
            <a:r>
              <a:rPr lang="it-IT" sz="3000" b="1" u="sng" dirty="0">
                <a:solidFill>
                  <a:srgbClr val="FF0000"/>
                </a:solidFill>
                <a:effectLst/>
                <a:ea typeface="Calibri" panose="020F0502020204030204" pitchFamily="34" charset="0"/>
              </a:rPr>
              <a:t>il pollo è sostituito da un dono in denaro</a:t>
            </a:r>
            <a:r>
              <a:rPr lang="it-IT" sz="3000" dirty="0">
                <a:effectLst/>
                <a:ea typeface="Calibri" panose="020F0502020204030204" pitchFamily="34" charset="0"/>
              </a:rPr>
              <a:t> avvolto in un fazzoletto, che viene sempre agitato sopra la testa mentre si recita la preghiera”."</a:t>
            </a:r>
            <a:r>
              <a:rPr lang="it-IT" sz="3000" dirty="0">
                <a:effectLst/>
              </a:rPr>
              <a:t> </a:t>
            </a:r>
            <a:endParaRPr lang="it-IT" sz="3000" dirty="0"/>
          </a:p>
        </p:txBody>
      </p:sp>
    </p:spTree>
    <p:extLst>
      <p:ext uri="{BB962C8B-B14F-4D97-AF65-F5344CB8AC3E}">
        <p14:creationId xmlns:p14="http://schemas.microsoft.com/office/powerpoint/2010/main" val="853065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787B8-909D-52EF-EDE3-FB97BBF2E5F2}"/>
              </a:ext>
            </a:extLst>
          </p:cNvPr>
          <p:cNvSpPr>
            <a:spLocks noGrp="1"/>
          </p:cNvSpPr>
          <p:nvPr>
            <p:ph type="title"/>
          </p:nvPr>
        </p:nvSpPr>
        <p:spPr/>
        <p:txBody>
          <a:bodyPr/>
          <a:lstStyle/>
          <a:p>
            <a:r>
              <a:rPr lang="it-IT" dirty="0"/>
              <a:t>Mercificazione</a:t>
            </a:r>
          </a:p>
        </p:txBody>
      </p:sp>
      <p:sp>
        <p:nvSpPr>
          <p:cNvPr id="3" name="Segnaposto contenuto 2">
            <a:extLst>
              <a:ext uri="{FF2B5EF4-FFF2-40B4-BE49-F238E27FC236}">
                <a16:creationId xmlns:a16="http://schemas.microsoft.com/office/drawing/2014/main" id="{C8BC62AE-1CF2-6246-1671-EBBDAE6D6DB6}"/>
              </a:ext>
            </a:extLst>
          </p:cNvPr>
          <p:cNvSpPr>
            <a:spLocks noGrp="1"/>
          </p:cNvSpPr>
          <p:nvPr>
            <p:ph idx="1"/>
          </p:nvPr>
        </p:nvSpPr>
        <p:spPr/>
        <p:txBody>
          <a:bodyPr>
            <a:normAutofit/>
          </a:bodyPr>
          <a:lstStyle/>
          <a:p>
            <a:pPr marL="0" indent="0">
              <a:buNone/>
            </a:pPr>
            <a:r>
              <a:rPr lang="it-IT" dirty="0">
                <a:effectLst/>
              </a:rPr>
              <a:t>La nozione aristotelica di “moneta” quale medium che garantisce, in ogni caso, commisurazione e compensazione </a:t>
            </a:r>
            <a:r>
              <a:rPr lang="it-IT" b="1" u="sng" dirty="0">
                <a:effectLst/>
              </a:rPr>
              <a:t>non</a:t>
            </a:r>
            <a:r>
              <a:rPr lang="it-IT" u="sng" dirty="0">
                <a:effectLst/>
              </a:rPr>
              <a:t> è filosoficamente neutra</a:t>
            </a:r>
            <a:r>
              <a:rPr lang="it-IT" dirty="0">
                <a:effectLst/>
              </a:rPr>
              <a:t>. </a:t>
            </a:r>
          </a:p>
          <a:p>
            <a:pPr marL="0" indent="0">
              <a:buNone/>
            </a:pPr>
            <a:endParaRPr lang="it-IT" dirty="0"/>
          </a:p>
          <a:p>
            <a:pPr marL="0" indent="0">
              <a:buNone/>
            </a:pPr>
            <a:r>
              <a:rPr lang="it-IT" dirty="0">
                <a:effectLst/>
              </a:rPr>
              <a:t>Secondo la giurista statunitense Margaret Radin, la nozione di "moneta" presuppone infatti una specifica concezione di “compensazione”, nel senso di “mercificazione” (</a:t>
            </a:r>
            <a:r>
              <a:rPr lang="it-IT" i="1" dirty="0" err="1">
                <a:effectLst/>
              </a:rPr>
              <a:t>commodification</a:t>
            </a:r>
            <a:r>
              <a:rPr lang="it-IT" dirty="0">
                <a:effectLst/>
              </a:rPr>
              <a:t>): cioè, la "pratica di </a:t>
            </a:r>
            <a:r>
              <a:rPr lang="it-IT" b="1" u="sng" dirty="0">
                <a:solidFill>
                  <a:srgbClr val="FF0000"/>
                </a:solidFill>
                <a:effectLst/>
              </a:rPr>
              <a:t>concepire le interazioni come se fossero transazioni di mercato</a:t>
            </a:r>
            <a:r>
              <a:rPr lang="it-IT" dirty="0">
                <a:effectLst/>
              </a:rPr>
              <a:t>” e “l’</a:t>
            </a:r>
            <a:r>
              <a:rPr lang="it-IT" b="1" u="sng" dirty="0">
                <a:solidFill>
                  <a:srgbClr val="FF0000"/>
                </a:solidFill>
                <a:effectLst/>
              </a:rPr>
              <a:t>uso di un’analisi in termini monetari</a:t>
            </a:r>
            <a:r>
              <a:rPr lang="it-IT" dirty="0">
                <a:effectLst/>
              </a:rPr>
              <a:t> [...] per giudicare tali interazioni”.</a:t>
            </a:r>
          </a:p>
          <a:p>
            <a:endParaRPr lang="it-IT" dirty="0"/>
          </a:p>
        </p:txBody>
      </p:sp>
    </p:spTree>
    <p:extLst>
      <p:ext uri="{BB962C8B-B14F-4D97-AF65-F5344CB8AC3E}">
        <p14:creationId xmlns:p14="http://schemas.microsoft.com/office/powerpoint/2010/main" val="843809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E73062-B303-36FE-A420-6A1DAFDA1D49}"/>
              </a:ext>
            </a:extLst>
          </p:cNvPr>
          <p:cNvSpPr>
            <a:spLocks noGrp="1"/>
          </p:cNvSpPr>
          <p:nvPr>
            <p:ph type="title"/>
          </p:nvPr>
        </p:nvSpPr>
        <p:spPr/>
        <p:txBody>
          <a:bodyPr/>
          <a:lstStyle/>
          <a:p>
            <a:r>
              <a:rPr lang="it-IT" dirty="0"/>
              <a:t>Schema e </a:t>
            </a:r>
            <a:r>
              <a:rPr lang="it-IT" i="1" dirty="0"/>
              <a:t>script</a:t>
            </a:r>
            <a:r>
              <a:rPr lang="it-IT" dirty="0"/>
              <a:t> (psicologia)</a:t>
            </a:r>
          </a:p>
        </p:txBody>
      </p:sp>
      <p:pic>
        <p:nvPicPr>
          <p:cNvPr id="4" name="Picture 2" descr="Scopri il Ristorante Bianca Maria Restaurant di Bianca Maria Palace">
            <a:extLst>
              <a:ext uri="{FF2B5EF4-FFF2-40B4-BE49-F238E27FC236}">
                <a16:creationId xmlns:a16="http://schemas.microsoft.com/office/drawing/2014/main" id="{A274ACF1-8595-561F-6459-0137D522B67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27796" y="2019301"/>
            <a:ext cx="7336407" cy="377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5409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43C943-7313-B6D8-B0E6-CF40392FD63E}"/>
              </a:ext>
            </a:extLst>
          </p:cNvPr>
          <p:cNvSpPr>
            <a:spLocks noGrp="1"/>
          </p:cNvSpPr>
          <p:nvPr>
            <p:ph type="title"/>
          </p:nvPr>
        </p:nvSpPr>
        <p:spPr/>
        <p:txBody>
          <a:bodyPr/>
          <a:lstStyle/>
          <a:p>
            <a:r>
              <a:rPr lang="it-IT" dirty="0"/>
              <a:t>Esempio: l'asilo israeliano (1)</a:t>
            </a:r>
          </a:p>
        </p:txBody>
      </p:sp>
      <p:pic>
        <p:nvPicPr>
          <p:cNvPr id="4" name="Picture 2" descr="Israeli Kindergarten in Ramat-Hasharon | Lev - Gargir Architects">
            <a:extLst>
              <a:ext uri="{FF2B5EF4-FFF2-40B4-BE49-F238E27FC236}">
                <a16:creationId xmlns:a16="http://schemas.microsoft.com/office/drawing/2014/main" id="{D0F1C379-681F-7C8A-6938-52618DC70F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14818" y="1690688"/>
            <a:ext cx="6762364" cy="4508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539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B1DB3B-405F-CBA4-A55C-3D93BFB7C8E0}"/>
              </a:ext>
            </a:extLst>
          </p:cNvPr>
          <p:cNvSpPr>
            <a:spLocks noGrp="1"/>
          </p:cNvSpPr>
          <p:nvPr>
            <p:ph type="title"/>
          </p:nvPr>
        </p:nvSpPr>
        <p:spPr/>
        <p:txBody>
          <a:bodyPr/>
          <a:lstStyle/>
          <a:p>
            <a:r>
              <a:rPr lang="it-IT" dirty="0"/>
              <a:t>Esempio: l'asilo israeliano (2)</a:t>
            </a:r>
          </a:p>
        </p:txBody>
      </p:sp>
      <p:sp>
        <p:nvSpPr>
          <p:cNvPr id="3" name="Segnaposto contenuto 2">
            <a:extLst>
              <a:ext uri="{FF2B5EF4-FFF2-40B4-BE49-F238E27FC236}">
                <a16:creationId xmlns:a16="http://schemas.microsoft.com/office/drawing/2014/main" id="{A73A3960-0E4D-E89A-926A-07AD7ED40C19}"/>
              </a:ext>
            </a:extLst>
          </p:cNvPr>
          <p:cNvSpPr>
            <a:spLocks noGrp="1"/>
          </p:cNvSpPr>
          <p:nvPr>
            <p:ph idx="1"/>
          </p:nvPr>
        </p:nvSpPr>
        <p:spPr/>
        <p:txBody>
          <a:bodyPr>
            <a:normAutofit lnSpcReduction="10000"/>
          </a:bodyPr>
          <a:lstStyle/>
          <a:p>
            <a:pPr marL="0" indent="0">
              <a:buNone/>
            </a:pPr>
            <a:r>
              <a:rPr lang="it-IT" dirty="0">
                <a:effectLst/>
                <a:ea typeface="Calibri" panose="020F0502020204030204" pitchFamily="34" charset="0"/>
              </a:rPr>
              <a:t>"[u]</a:t>
            </a:r>
            <a:r>
              <a:rPr lang="it-IT" dirty="0" err="1">
                <a:effectLst/>
                <a:ea typeface="Calibri" panose="020F0502020204030204" pitchFamily="34" charset="0"/>
              </a:rPr>
              <a:t>n</a:t>
            </a:r>
            <a:r>
              <a:rPr lang="it-IT" dirty="0">
                <a:effectLst/>
                <a:ea typeface="Calibri" panose="020F0502020204030204" pitchFamily="34" charset="0"/>
              </a:rPr>
              <a:t> asilo, in Israele, ha cominciato a multare i genitori che si presentavano [a recuperare i propri figli, a fine giornata] in ritardo. Ciò risultò in un </a:t>
            </a:r>
            <a:r>
              <a:rPr lang="it-IT" i="1" dirty="0">
                <a:effectLst/>
                <a:ea typeface="Calibri" panose="020F0502020204030204" pitchFamily="34" charset="0"/>
              </a:rPr>
              <a:t>aumento</a:t>
            </a:r>
            <a:r>
              <a:rPr lang="it-IT" dirty="0">
                <a:effectLst/>
                <a:ea typeface="Calibri" panose="020F0502020204030204" pitchFamily="34" charset="0"/>
              </a:rPr>
              <a:t> del numero dei genitori che arrivavano in ritardo. Presumibilmente, i genitori ora </a:t>
            </a:r>
            <a:r>
              <a:rPr lang="it-IT" i="1" dirty="0">
                <a:effectLst/>
                <a:ea typeface="Calibri" panose="020F0502020204030204" pitchFamily="34" charset="0"/>
              </a:rPr>
              <a:t>percepivano il costo economico del ritardo come una giustificazione per il loro comportamento</a:t>
            </a:r>
            <a:r>
              <a:rPr lang="it-IT" dirty="0">
                <a:effectLst/>
                <a:ea typeface="Calibri" panose="020F0502020204030204" pitchFamily="34" charset="0"/>
              </a:rPr>
              <a:t>. Poiché dovevano pagare una multa, </a:t>
            </a:r>
            <a:r>
              <a:rPr lang="it-IT" i="1" dirty="0">
                <a:effectLst/>
                <a:ea typeface="Calibri" panose="020F0502020204030204" pitchFamily="34" charset="0"/>
              </a:rPr>
              <a:t>allora non si sentivano in colpa</a:t>
            </a:r>
            <a:r>
              <a:rPr lang="it-IT" dirty="0">
                <a:effectLst/>
                <a:ea typeface="Calibri" panose="020F0502020204030204" pitchFamily="34" charset="0"/>
              </a:rPr>
              <a:t>. Inoltre, […] la multa […] era un </a:t>
            </a:r>
            <a:r>
              <a:rPr lang="it-IT" i="1" dirty="0">
                <a:effectLst/>
                <a:ea typeface="Calibri" panose="020F0502020204030204" pitchFamily="34" charset="0"/>
              </a:rPr>
              <a:t>rimedio</a:t>
            </a:r>
            <a:r>
              <a:rPr lang="it-IT" dirty="0">
                <a:effectLst/>
                <a:ea typeface="Calibri" panose="020F0502020204030204" pitchFamily="34" charset="0"/>
              </a:rPr>
              <a:t> per il fatto di arrivare in ritardo (ora bastava pagare) […]. </a:t>
            </a:r>
            <a:r>
              <a:rPr lang="it-IT" b="1" u="sng" dirty="0">
                <a:solidFill>
                  <a:srgbClr val="FF0000"/>
                </a:solidFill>
                <a:effectLst/>
                <a:ea typeface="Calibri" panose="020F0502020204030204" pitchFamily="34" charset="0"/>
              </a:rPr>
              <a:t>L’introduzione di una multa aveva trasformato ciò che in origine era un comportamento normativo (si dovrebbe essere cortesi e far sì che i dipendenti dell’asilo non siano costretti a rimanere più a lungo) </a:t>
            </a:r>
            <a:r>
              <a:rPr lang="it-IT" b="1" i="1" u="sng" dirty="0">
                <a:solidFill>
                  <a:srgbClr val="FF0000"/>
                </a:solidFill>
                <a:effectLst/>
                <a:ea typeface="Calibri" panose="020F0502020204030204" pitchFamily="34" charset="0"/>
              </a:rPr>
              <a:t>in una transazione di mercato</a:t>
            </a:r>
            <a:r>
              <a:rPr lang="it-IT" dirty="0">
                <a:effectLst/>
                <a:ea typeface="Calibri" panose="020F0502020204030204" pitchFamily="34" charset="0"/>
              </a:rPr>
              <a:t> […]." (C. Bicchieri, </a:t>
            </a:r>
            <a:r>
              <a:rPr lang="it-IT" dirty="0" err="1">
                <a:effectLst/>
                <a:ea typeface="Calibri" panose="020F0502020204030204" pitchFamily="34" charset="0"/>
              </a:rPr>
              <a:t>Norms</a:t>
            </a:r>
            <a:r>
              <a:rPr lang="it-IT" dirty="0">
                <a:effectLst/>
                <a:ea typeface="Calibri" panose="020F0502020204030204" pitchFamily="34" charset="0"/>
              </a:rPr>
              <a:t> in the Wild, 131-132).</a:t>
            </a:r>
            <a:endParaRPr lang="it-IT" dirty="0"/>
          </a:p>
        </p:txBody>
      </p:sp>
    </p:spTree>
    <p:extLst>
      <p:ext uri="{BB962C8B-B14F-4D97-AF65-F5344CB8AC3E}">
        <p14:creationId xmlns:p14="http://schemas.microsoft.com/office/powerpoint/2010/main" val="1734940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E31713-5B66-2FB5-2090-018C676BB281}"/>
              </a:ext>
            </a:extLst>
          </p:cNvPr>
          <p:cNvSpPr>
            <a:spLocks noGrp="1"/>
          </p:cNvSpPr>
          <p:nvPr>
            <p:ph type="title"/>
          </p:nvPr>
        </p:nvSpPr>
        <p:spPr/>
        <p:txBody>
          <a:bodyPr/>
          <a:lstStyle/>
          <a:p>
            <a:r>
              <a:rPr lang="it-IT" dirty="0"/>
              <a:t>Impossibilità di "mercificare"</a:t>
            </a:r>
          </a:p>
        </p:txBody>
      </p:sp>
      <p:sp>
        <p:nvSpPr>
          <p:cNvPr id="3" name="Segnaposto contenuto 2">
            <a:extLst>
              <a:ext uri="{FF2B5EF4-FFF2-40B4-BE49-F238E27FC236}">
                <a16:creationId xmlns:a16="http://schemas.microsoft.com/office/drawing/2014/main" id="{F370BA1D-96DB-560F-99C3-E751CC7D283B}"/>
              </a:ext>
            </a:extLst>
          </p:cNvPr>
          <p:cNvSpPr>
            <a:spLocks noGrp="1"/>
          </p:cNvSpPr>
          <p:nvPr>
            <p:ph idx="1"/>
          </p:nvPr>
        </p:nvSpPr>
        <p:spPr/>
        <p:txBody>
          <a:bodyPr/>
          <a:lstStyle/>
          <a:p>
            <a:pPr marL="0" indent="0">
              <a:buNone/>
            </a:pPr>
            <a:r>
              <a:rPr lang="it-IT" dirty="0"/>
              <a:t>Proverbio corso: "</a:t>
            </a:r>
            <a:r>
              <a:rPr lang="it-IT" i="1" dirty="0"/>
              <a:t>u sangue un si vende micca à </a:t>
            </a:r>
            <a:r>
              <a:rPr lang="it-IT" i="1" dirty="0" err="1"/>
              <a:t>baiocche</a:t>
            </a:r>
            <a:r>
              <a:rPr lang="it-IT" i="1" dirty="0"/>
              <a:t> </a:t>
            </a:r>
            <a:r>
              <a:rPr lang="it-IT" i="1" dirty="0" err="1"/>
              <a:t>sunanti</a:t>
            </a:r>
            <a:r>
              <a:rPr lang="it-IT" dirty="0"/>
              <a:t>" (il sangue non si vende in contanti)</a:t>
            </a:r>
          </a:p>
          <a:p>
            <a:pPr marL="0" indent="0">
              <a:buNone/>
            </a:pPr>
            <a:endParaRPr lang="it-IT" dirty="0"/>
          </a:p>
          <a:p>
            <a:pPr marL="0" indent="0">
              <a:buNone/>
            </a:pPr>
            <a:r>
              <a:rPr lang="it-IT" dirty="0">
                <a:effectLst/>
              </a:rPr>
              <a:t>art. 598 del </a:t>
            </a:r>
            <a:r>
              <a:rPr lang="it-IT" dirty="0" err="1">
                <a:effectLst/>
              </a:rPr>
              <a:t>Kanûn</a:t>
            </a:r>
            <a:r>
              <a:rPr lang="it-IT" dirty="0">
                <a:effectLst/>
              </a:rPr>
              <a:t> albanese: “[i]l disonore non si vendica con compensi, ma con spargimento di sangue o con un perdono generoso” [</a:t>
            </a:r>
            <a:r>
              <a:rPr lang="it-IT" i="1" dirty="0" err="1">
                <a:effectLst/>
              </a:rPr>
              <a:t>Ndera</a:t>
            </a:r>
            <a:r>
              <a:rPr lang="it-IT" i="1" dirty="0">
                <a:effectLst/>
              </a:rPr>
              <a:t> e </a:t>
            </a:r>
            <a:r>
              <a:rPr lang="it-IT" i="1" dirty="0" err="1">
                <a:effectLst/>
              </a:rPr>
              <a:t>mârrun</a:t>
            </a:r>
            <a:r>
              <a:rPr lang="it-IT" i="1" dirty="0">
                <a:effectLst/>
              </a:rPr>
              <a:t> </a:t>
            </a:r>
            <a:r>
              <a:rPr lang="it-IT" i="1" dirty="0" err="1">
                <a:effectLst/>
              </a:rPr>
              <a:t>nuk</a:t>
            </a:r>
            <a:r>
              <a:rPr lang="it-IT" i="1" dirty="0">
                <a:effectLst/>
              </a:rPr>
              <a:t> </a:t>
            </a:r>
            <a:r>
              <a:rPr lang="it-IT" i="1" dirty="0" err="1">
                <a:effectLst/>
              </a:rPr>
              <a:t>shperblehet</a:t>
            </a:r>
            <a:r>
              <a:rPr lang="it-IT" i="1" dirty="0">
                <a:effectLst/>
              </a:rPr>
              <a:t> me </a:t>
            </a:r>
            <a:r>
              <a:rPr lang="it-IT" i="1" dirty="0" err="1">
                <a:effectLst/>
              </a:rPr>
              <a:t>gjâ</a:t>
            </a:r>
            <a:r>
              <a:rPr lang="it-IT" i="1" dirty="0">
                <a:effectLst/>
              </a:rPr>
              <a:t>, por a me </a:t>
            </a:r>
            <a:r>
              <a:rPr lang="it-IT" i="1" dirty="0" err="1">
                <a:effectLst/>
              </a:rPr>
              <a:t>të</a:t>
            </a:r>
            <a:r>
              <a:rPr lang="it-IT" i="1" dirty="0">
                <a:effectLst/>
              </a:rPr>
              <a:t> </a:t>
            </a:r>
            <a:r>
              <a:rPr lang="it-IT" i="1" dirty="0" err="1">
                <a:effectLst/>
              </a:rPr>
              <a:t>derdhun</a:t>
            </a:r>
            <a:r>
              <a:rPr lang="it-IT" i="1" dirty="0">
                <a:effectLst/>
              </a:rPr>
              <a:t> </a:t>
            </a:r>
            <a:r>
              <a:rPr lang="it-IT" i="1" dirty="0" err="1">
                <a:effectLst/>
              </a:rPr>
              <a:t>të</a:t>
            </a:r>
            <a:r>
              <a:rPr lang="it-IT" i="1" dirty="0">
                <a:effectLst/>
              </a:rPr>
              <a:t> </a:t>
            </a:r>
            <a:r>
              <a:rPr lang="it-IT" i="1" dirty="0" err="1">
                <a:effectLst/>
              </a:rPr>
              <a:t>gjakut</a:t>
            </a:r>
            <a:r>
              <a:rPr lang="it-IT" i="1" dirty="0">
                <a:effectLst/>
              </a:rPr>
              <a:t>, a me </a:t>
            </a:r>
            <a:r>
              <a:rPr lang="it-IT" i="1" dirty="0" err="1">
                <a:effectLst/>
              </a:rPr>
              <a:t>të</a:t>
            </a:r>
            <a:r>
              <a:rPr lang="it-IT" i="1" dirty="0">
                <a:effectLst/>
              </a:rPr>
              <a:t> </a:t>
            </a:r>
            <a:r>
              <a:rPr lang="it-IT" i="1" dirty="0" err="1">
                <a:effectLst/>
              </a:rPr>
              <a:t>falun</a:t>
            </a:r>
            <a:r>
              <a:rPr lang="it-IT" i="1" dirty="0">
                <a:effectLst/>
              </a:rPr>
              <a:t> </a:t>
            </a:r>
            <a:r>
              <a:rPr lang="it-IT" i="1" dirty="0" err="1">
                <a:effectLst/>
              </a:rPr>
              <a:t>fisnikisht</a:t>
            </a:r>
            <a:r>
              <a:rPr lang="it-IT" dirty="0">
                <a:effectLst/>
              </a:rPr>
              <a:t>].</a:t>
            </a:r>
          </a:p>
          <a:p>
            <a:pPr marL="0" indent="0">
              <a:buNone/>
            </a:pPr>
            <a:endParaRPr lang="it-IT" dirty="0"/>
          </a:p>
        </p:txBody>
      </p:sp>
    </p:spTree>
    <p:extLst>
      <p:ext uri="{BB962C8B-B14F-4D97-AF65-F5344CB8AC3E}">
        <p14:creationId xmlns:p14="http://schemas.microsoft.com/office/powerpoint/2010/main" val="1744751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33CD2D-E23A-57AD-E7AC-940F70E3A07F}"/>
              </a:ext>
            </a:extLst>
          </p:cNvPr>
          <p:cNvSpPr>
            <a:spLocks noGrp="1"/>
          </p:cNvSpPr>
          <p:nvPr>
            <p:ph type="title"/>
          </p:nvPr>
        </p:nvSpPr>
        <p:spPr/>
        <p:txBody>
          <a:bodyPr/>
          <a:lstStyle/>
          <a:p>
            <a:r>
              <a:rPr lang="it-IT" dirty="0"/>
              <a:t>Esempio (1)</a:t>
            </a:r>
          </a:p>
        </p:txBody>
      </p:sp>
      <p:sp>
        <p:nvSpPr>
          <p:cNvPr id="3" name="Segnaposto contenuto 2">
            <a:extLst>
              <a:ext uri="{FF2B5EF4-FFF2-40B4-BE49-F238E27FC236}">
                <a16:creationId xmlns:a16="http://schemas.microsoft.com/office/drawing/2014/main" id="{0BAF26FC-A9EF-680D-61A7-C41555F56E6E}"/>
              </a:ext>
            </a:extLst>
          </p:cNvPr>
          <p:cNvSpPr>
            <a:spLocks noGrp="1"/>
          </p:cNvSpPr>
          <p:nvPr>
            <p:ph idx="1"/>
          </p:nvPr>
        </p:nvSpPr>
        <p:spPr/>
        <p:txBody>
          <a:bodyPr>
            <a:normAutofit/>
          </a:bodyPr>
          <a:lstStyle/>
          <a:p>
            <a:pPr marL="0" indent="0">
              <a:buNone/>
            </a:pPr>
            <a:r>
              <a:rPr lang="it-IT" sz="3000" dirty="0">
                <a:effectLst/>
                <a:ea typeface="Calibri" panose="020F0502020204030204" pitchFamily="34" charset="0"/>
              </a:rPr>
              <a:t>Denaro elargito a titolo di risarcimento dalla Chiesa cattolica (nel 2003 a Boston) ad alcune vittime di abusi da parte di preti cattolici: una vittima ha riferito che “[</a:t>
            </a:r>
            <a:r>
              <a:rPr lang="it-IT" sz="3000" dirty="0" err="1">
                <a:effectLst/>
                <a:ea typeface="Calibri" panose="020F0502020204030204" pitchFamily="34" charset="0"/>
              </a:rPr>
              <a:t>q</a:t>
            </a:r>
            <a:r>
              <a:rPr lang="it-IT" sz="3000" dirty="0">
                <a:effectLst/>
                <a:ea typeface="Calibri" panose="020F0502020204030204" pitchFamily="34" charset="0"/>
              </a:rPr>
              <a:t>]</a:t>
            </a:r>
            <a:r>
              <a:rPr lang="it-IT" sz="3000" dirty="0" err="1">
                <a:effectLst/>
                <a:ea typeface="Calibri" panose="020F0502020204030204" pitchFamily="34" charset="0"/>
              </a:rPr>
              <a:t>uesti</a:t>
            </a:r>
            <a:r>
              <a:rPr lang="it-IT" sz="3000" dirty="0">
                <a:effectLst/>
                <a:ea typeface="Calibri" panose="020F0502020204030204" pitchFamily="34" charset="0"/>
              </a:rPr>
              <a:t> soldi non significano niente per me. In un certo senso, preferirei non averli mai ricevuti […]. Pensavo di sentirmi sollevata, invece mi sento appesantita […] </a:t>
            </a:r>
            <a:r>
              <a:rPr lang="it-IT" sz="3000" dirty="0">
                <a:solidFill>
                  <a:srgbClr val="FF0000"/>
                </a:solidFill>
                <a:effectLst/>
                <a:ea typeface="Calibri" panose="020F0502020204030204" pitchFamily="34" charset="0"/>
              </a:rPr>
              <a:t>è come se fosse stato apposto un prezzo sulla mia testa</a:t>
            </a:r>
            <a:r>
              <a:rPr lang="it-IT" sz="3000" dirty="0">
                <a:effectLst/>
                <a:ea typeface="Calibri" panose="020F0502020204030204" pitchFamily="34" charset="0"/>
              </a:rPr>
              <a:t>. Non è ciò che volevo”. Una seconda vittima “ha detto che gli attori [processuali] </a:t>
            </a:r>
            <a:r>
              <a:rPr lang="it-IT" sz="3000" dirty="0">
                <a:solidFill>
                  <a:srgbClr val="FF0000"/>
                </a:solidFill>
                <a:effectLst/>
                <a:ea typeface="Calibri" panose="020F0502020204030204" pitchFamily="34" charset="0"/>
              </a:rPr>
              <a:t>si sentono quasi come prostitute ora che hanno ricevuto una compensazione economica per essere stati violentati sessualmente</a:t>
            </a:r>
            <a:r>
              <a:rPr lang="it-IT" sz="3000" dirty="0">
                <a:effectLst/>
                <a:ea typeface="Calibri" panose="020F0502020204030204" pitchFamily="34" charset="0"/>
              </a:rPr>
              <a:t>”</a:t>
            </a:r>
            <a:r>
              <a:rPr lang="it-IT" sz="3000" dirty="0">
                <a:effectLst/>
              </a:rPr>
              <a:t> </a:t>
            </a:r>
            <a:endParaRPr lang="it-IT" sz="3000" dirty="0"/>
          </a:p>
        </p:txBody>
      </p:sp>
    </p:spTree>
    <p:extLst>
      <p:ext uri="{BB962C8B-B14F-4D97-AF65-F5344CB8AC3E}">
        <p14:creationId xmlns:p14="http://schemas.microsoft.com/office/powerpoint/2010/main" val="134639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13D67E-E755-2398-D794-18BC2C970B24}"/>
              </a:ext>
            </a:extLst>
          </p:cNvPr>
          <p:cNvSpPr>
            <a:spLocks noGrp="1"/>
          </p:cNvSpPr>
          <p:nvPr>
            <p:ph type="title"/>
          </p:nvPr>
        </p:nvSpPr>
        <p:spPr/>
        <p:txBody>
          <a:bodyPr/>
          <a:lstStyle/>
          <a:p>
            <a:r>
              <a:rPr lang="it-IT" dirty="0"/>
              <a:t>Esempio (2)</a:t>
            </a:r>
          </a:p>
        </p:txBody>
      </p:sp>
      <p:sp>
        <p:nvSpPr>
          <p:cNvPr id="3" name="Segnaposto contenuto 2">
            <a:extLst>
              <a:ext uri="{FF2B5EF4-FFF2-40B4-BE49-F238E27FC236}">
                <a16:creationId xmlns:a16="http://schemas.microsoft.com/office/drawing/2014/main" id="{E7770069-99D1-F730-EE1E-EBF032E31524}"/>
              </a:ext>
            </a:extLst>
          </p:cNvPr>
          <p:cNvSpPr>
            <a:spLocks noGrp="1"/>
          </p:cNvSpPr>
          <p:nvPr>
            <p:ph idx="1"/>
          </p:nvPr>
        </p:nvSpPr>
        <p:spPr/>
        <p:txBody>
          <a:bodyPr>
            <a:normAutofit/>
          </a:bodyPr>
          <a:lstStyle/>
          <a:p>
            <a:pPr marL="0" indent="0">
              <a:buNone/>
            </a:pPr>
            <a:r>
              <a:rPr lang="it-IT" sz="3000" dirty="0">
                <a:effectLst/>
                <a:ea typeface="Calibri" panose="020F0502020204030204" pitchFamily="34" charset="0"/>
              </a:rPr>
              <a:t>Denaro elargito dal governo statunitense a titolo di risarcimento (20.000 dollari) a un cittadino statunitense di origine giapponese costretto per quattro anni, durante la Seconda guerra mondiale, in un campo di prigionia. Secondo la vittima: “il governo americano </a:t>
            </a:r>
            <a:r>
              <a:rPr lang="it-IT" sz="3000" dirty="0">
                <a:solidFill>
                  <a:srgbClr val="FF0000"/>
                </a:solidFill>
                <a:effectLst/>
                <a:ea typeface="Calibri" panose="020F0502020204030204" pitchFamily="34" charset="0"/>
              </a:rPr>
              <a:t>ha rubato quattro anni della mia infanzia e ha stabilito un prezzo di 5.000 dollari per ciascuno degli anni rubati</a:t>
            </a:r>
            <a:r>
              <a:rPr lang="it-IT" sz="3000" dirty="0">
                <a:effectLst/>
                <a:ea typeface="Calibri" panose="020F0502020204030204" pitchFamily="34" charset="0"/>
              </a:rPr>
              <a:t> […] sarebbe stato meglio non aver ricevuto alcun risarcimento economico”.</a:t>
            </a:r>
            <a:r>
              <a:rPr lang="it-IT" sz="3000" dirty="0">
                <a:effectLst/>
              </a:rPr>
              <a:t> </a:t>
            </a:r>
            <a:endParaRPr lang="it-IT" sz="3000" dirty="0"/>
          </a:p>
        </p:txBody>
      </p:sp>
    </p:spTree>
    <p:extLst>
      <p:ext uri="{BB962C8B-B14F-4D97-AF65-F5344CB8AC3E}">
        <p14:creationId xmlns:p14="http://schemas.microsoft.com/office/powerpoint/2010/main" val="17757223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903</TotalTime>
  <Words>1901</Words>
  <Application>Microsoft Macintosh PowerPoint</Application>
  <PresentationFormat>Widescreen</PresentationFormat>
  <Paragraphs>51</Paragraphs>
  <Slides>24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24</vt:i4>
      </vt:variant>
    </vt:vector>
  </HeadingPairs>
  <TitlesOfParts>
    <vt:vector size="28" baseType="lpstr">
      <vt:lpstr>Arial</vt:lpstr>
      <vt:lpstr>Calibri</vt:lpstr>
      <vt:lpstr>Calibri Light</vt:lpstr>
      <vt:lpstr>Tema di Office</vt:lpstr>
      <vt:lpstr>Moneta, debito, uguaglianza (2)</vt:lpstr>
      <vt:lpstr>Margaret Radin</vt:lpstr>
      <vt:lpstr>Mercificazione</vt:lpstr>
      <vt:lpstr>Schema e script (psicologia)</vt:lpstr>
      <vt:lpstr>Esempio: l'asilo israeliano (1)</vt:lpstr>
      <vt:lpstr>Esempio: l'asilo israeliano (2)</vt:lpstr>
      <vt:lpstr>Impossibilità di "mercificare"</vt:lpstr>
      <vt:lpstr>Esempio (1)</vt:lpstr>
      <vt:lpstr>Esempio (2)</vt:lpstr>
      <vt:lpstr>Georg Simmel</vt:lpstr>
      <vt:lpstr>Fassin</vt:lpstr>
      <vt:lpstr>Fassin</vt:lpstr>
      <vt:lpstr>Simmel</vt:lpstr>
      <vt:lpstr>Fassin</vt:lpstr>
      <vt:lpstr>Esempio</vt:lpstr>
      <vt:lpstr>Fassin</vt:lpstr>
      <vt:lpstr>Viviana Zelizer</vt:lpstr>
      <vt:lpstr>Fassin</vt:lpstr>
      <vt:lpstr>Fassin</vt:lpstr>
      <vt:lpstr>Fassin</vt:lpstr>
      <vt:lpstr>Esempio (1)</vt:lpstr>
      <vt:lpstr>Esempio (2)</vt:lpstr>
      <vt:lpstr>Kapporot (Kapparot) </vt:lpstr>
      <vt:lpstr>Kapporot (Celermajer)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Moneta, debito, uguaglianza (2)</dc:title>
  <dc:creator>Anonimo</dc:creator>
  <cp:lastModifiedBy>Anonimo</cp:lastModifiedBy>
  <cp:revision>11</cp:revision>
  <dcterms:created xsi:type="dcterms:W3CDTF">2023-02-27T09:12:08Z</dcterms:created>
  <dcterms:modified xsi:type="dcterms:W3CDTF">2023-02-28T14:03:59Z</dcterms:modified>
</cp:coreProperties>
</file>