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2" r:id="rId3"/>
    <p:sldId id="29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6" r:id="rId18"/>
    <p:sldId id="277" r:id="rId19"/>
    <p:sldId id="258" r:id="rId20"/>
    <p:sldId id="259" r:id="rId21"/>
    <p:sldId id="291" r:id="rId22"/>
    <p:sldId id="288" r:id="rId23"/>
    <p:sldId id="289" r:id="rId24"/>
    <p:sldId id="279" r:id="rId25"/>
    <p:sldId id="280" r:id="rId26"/>
    <p:sldId id="290" r:id="rId27"/>
    <p:sldId id="281" r:id="rId28"/>
    <p:sldId id="287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61"/>
  </p:normalViewPr>
  <p:slideViewPr>
    <p:cSldViewPr snapToGrid="0">
      <p:cViewPr>
        <p:scale>
          <a:sx n="106" d="100"/>
          <a:sy n="106" d="100"/>
        </p:scale>
        <p:origin x="7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BAEADA-8577-96FA-4C84-9B36D9561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422B5BB-FC62-CAD0-7D50-0DB7E7A4E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65EF43-F749-E1E2-8189-401910B9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2754-E121-2048-ABC5-7EC852DF373C}" type="datetimeFigureOut">
              <a:rPr lang="it-IT" smtClean="0"/>
              <a:t>08/03/23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5348BC-5E3F-6F42-CEEF-0374555E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B4A478-876B-B084-C682-29BBBEF7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EA62-3418-A448-9FBA-DD4E7C825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74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42A75A-31DF-CC71-BCE8-899EBE1D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01027F-5E5F-46B5-3EC4-D453849EC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4C85A5-F81B-C880-48D0-48F46D5C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2754-E121-2048-ABC5-7EC852DF373C}" type="datetimeFigureOut">
              <a:rPr lang="it-IT" smtClean="0"/>
              <a:t>08/03/23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4FA1B2-F865-DD54-3DA1-8218F200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7958BD-41A9-B297-E3C0-1A761CA0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EA62-3418-A448-9FBA-DD4E7C825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13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AEF2E7-9942-03E9-8B69-67836FEE1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5E76CD-18B1-4600-DB01-55430267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A32863-67B6-D00C-3EEC-E029A7E0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2754-E121-2048-ABC5-7EC852DF373C}" type="datetimeFigureOut">
              <a:rPr lang="it-IT" smtClean="0"/>
              <a:t>08/03/23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8361DC-81E5-D093-2846-EBAD6419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36ABBA-A19E-CC36-E504-C3ADD68F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EA62-3418-A448-9FBA-DD4E7C825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88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AFE3F5-C8E0-DE41-55F5-8B8A773C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E99E1-CD96-9F24-2DE0-6921A5EDC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15B31E-17AE-5F44-81E1-BEFF1583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2754-E121-2048-ABC5-7EC852DF373C}" type="datetimeFigureOut">
              <a:rPr lang="it-IT" smtClean="0"/>
              <a:t>08/03/23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5C4222-A61A-4F92-914A-E0C4495D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012482-94B3-C802-4CA7-38F91FC8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EA62-3418-A448-9FBA-DD4E7C825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22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EF42F5-A878-6D3D-38A0-578A5D42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DCAB96-75B4-1D8C-D565-286070CF0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3573C7-1E46-DB8D-5C08-418F06F5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2754-E121-2048-ABC5-7EC852DF373C}" type="datetimeFigureOut">
              <a:rPr lang="it-IT" smtClean="0"/>
              <a:t>08/03/23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D9D8B3-530D-C667-3D82-43EBD53B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3B97CF-0662-0EBC-54A7-989FA60C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EA62-3418-A448-9FBA-DD4E7C825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01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F9A62-742F-C8C3-9F73-95B6AE63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8833BB-F2F2-CA4F-D72D-7DE22F782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DD7EA2-75B1-8274-B815-69BC82FD9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731D9B-AE67-EF7A-9111-AF85A0AE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2754-E121-2048-ABC5-7EC852DF373C}" type="datetimeFigureOut">
              <a:rPr lang="it-IT" smtClean="0"/>
              <a:t>08/03/23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3F8058-0E8B-2987-EA00-FAC05A07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58C8EA-59AC-ABD9-7831-627931C6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EA62-3418-A448-9FBA-DD4E7C825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21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B2DA8D-F9A4-BC6A-0B4A-BAD591C4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F81412-90CE-F2BE-9E90-C9BCFA7EF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3BFDCB-E740-3485-C66D-1869B4F82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1BC8EA-D226-69CA-8AF6-5A5D53756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9A1538D-1E33-FE8F-BDAA-213ADF010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C9A4843-0E03-FD08-D172-60989232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2754-E121-2048-ABC5-7EC852DF373C}" type="datetimeFigureOut">
              <a:rPr lang="it-IT" smtClean="0"/>
              <a:t>08/03/23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F18CD5F-B31F-21E6-03E9-5D31FD91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0F2DA14-4737-A6A0-6027-9D7EE0C0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EA62-3418-A448-9FBA-DD4E7C825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34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90FFB4-C0F4-D506-2358-F541AE93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9392034-0A00-9444-EBF7-9E3FA653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2754-E121-2048-ABC5-7EC852DF373C}" type="datetimeFigureOut">
              <a:rPr lang="it-IT" smtClean="0"/>
              <a:t>08/03/23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6EA63AD-D46B-17A2-4AFD-D513F355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FDF239-5986-FC2D-FC3E-6DD88121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EA62-3418-A448-9FBA-DD4E7C825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22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57C0D56-B1F0-3ECD-4A1C-B986052A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2754-E121-2048-ABC5-7EC852DF373C}" type="datetimeFigureOut">
              <a:rPr lang="it-IT" smtClean="0"/>
              <a:t>08/03/23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B9BE0FE-8AAD-1063-6649-2F08BFC7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570B5C-3122-55E3-AE43-E138E6AC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EA62-3418-A448-9FBA-DD4E7C825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40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E97ED4-5016-1140-0741-BD27ABEC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BC2F13-8634-ADF8-B27E-ADB1DF0DD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118005-E997-FE49-B085-44EF1F947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6904CB-0180-44C5-FE04-1D6587E8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2754-E121-2048-ABC5-7EC852DF373C}" type="datetimeFigureOut">
              <a:rPr lang="it-IT" smtClean="0"/>
              <a:t>08/03/23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DA10DF-1D2E-AE46-CCD1-3652C482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A72FFF-DAFC-2268-F41E-E692E996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EA62-3418-A448-9FBA-DD4E7C825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27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EA6EFE-F0DB-2C51-8BF1-DBC7706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FA2A567-1794-7106-105D-82D1D350E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562CAB-BFF7-30BC-4F8E-B66E69EE3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47A562-E8A1-B27E-277D-0F1CD5A8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2754-E121-2048-ABC5-7EC852DF373C}" type="datetimeFigureOut">
              <a:rPr lang="it-IT" smtClean="0"/>
              <a:t>08/03/23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D43E88-4239-EDF7-192D-87BA8148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65E856-C3E6-C536-1BD6-310C059F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EA62-3418-A448-9FBA-DD4E7C825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61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AF1180B-6B5C-F81A-EFC8-1E83F5C1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047958-F970-C248-726B-204F9899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0897EF-B4EF-259C-29AB-019010868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2754-E121-2048-ABC5-7EC852DF373C}" type="datetimeFigureOut">
              <a:rPr lang="it-IT" smtClean="0"/>
              <a:t>08/03/23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9C49DA-C920-B6AE-AE1C-4810573E3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395000-10B3-E51A-8398-C5202EF8C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2EA62-3418-A448-9FBA-DD4E7C825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09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6AA2A6-3C17-7270-F584-E565B7AFB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200" dirty="0"/>
              <a:t>La giustizia vendicatoria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E8DC97-490C-D690-89D8-BCC937FC8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/>
          <a:lstStyle/>
          <a:p>
            <a:r>
              <a:rPr lang="it-IT" b="1" dirty="0"/>
              <a:t>Teorie e politiche dell'uguaglianza</a:t>
            </a:r>
          </a:p>
          <a:p>
            <a:r>
              <a:rPr lang="it-IT" u="sng" dirty="0"/>
              <a:t>Lezione 7 – 8 marzo 2023</a:t>
            </a:r>
          </a:p>
          <a:p>
            <a:endParaRPr lang="it-IT" dirty="0"/>
          </a:p>
          <a:p>
            <a:r>
              <a:rPr lang="it-IT" sz="2800" u="sng" dirty="0" err="1"/>
              <a:t>riccardo.mazzola@unimc.it</a:t>
            </a:r>
            <a:endParaRPr lang="it-IT" sz="2800" u="sng" dirty="0"/>
          </a:p>
        </p:txBody>
      </p:sp>
    </p:spTree>
    <p:extLst>
      <p:ext uri="{BB962C8B-B14F-4D97-AF65-F5344CB8AC3E}">
        <p14:creationId xmlns:p14="http://schemas.microsoft.com/office/powerpoint/2010/main" val="396226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31B76E-4E5B-F54B-93C3-60AFB014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L’atto di vendetta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D099A8-CE95-3B44-B1F8-631950ECC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All’intersezione tra “vendicativo” e “vendicatorio” si colloca l’</a:t>
            </a:r>
            <a:r>
              <a:rPr lang="it-IT" b="1" u="sng" dirty="0"/>
              <a:t>atto</a:t>
            </a:r>
            <a:r>
              <a:rPr lang="it-IT" dirty="0"/>
              <a:t> di vendetta: </a:t>
            </a:r>
            <a:r>
              <a:rPr lang="it-IT" b="1" u="sng" dirty="0">
                <a:solidFill>
                  <a:srgbClr val="FF0000"/>
                </a:solidFill>
              </a:rPr>
              <a:t>l’atto che infligge un’offesa in risposta a un’offesa subìta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V’è però, tra atto </a:t>
            </a:r>
            <a:r>
              <a:rPr lang="it-IT" b="1" dirty="0"/>
              <a:t>vendicativo</a:t>
            </a:r>
            <a:r>
              <a:rPr lang="it-IT" dirty="0"/>
              <a:t> e atto </a:t>
            </a:r>
            <a:r>
              <a:rPr lang="it-IT" b="1" dirty="0"/>
              <a:t>vendicatorio</a:t>
            </a:r>
            <a:r>
              <a:rPr lang="it-IT" dirty="0"/>
              <a:t>, una fondamentale differenza: all’atto </a:t>
            </a:r>
            <a:r>
              <a:rPr lang="it-IT" i="1" dirty="0"/>
              <a:t>vendicativo</a:t>
            </a:r>
            <a:r>
              <a:rPr lang="it-IT" dirty="0"/>
              <a:t> è attribuito significato da </a:t>
            </a:r>
            <a:r>
              <a:rPr lang="it-IT" b="1" u="sng" dirty="0">
                <a:solidFill>
                  <a:schemeClr val="accent1"/>
                </a:solidFill>
              </a:rPr>
              <a:t>processi interni alla psiche</a:t>
            </a:r>
            <a:r>
              <a:rPr lang="it-IT" i="1" dirty="0"/>
              <a:t> </a:t>
            </a:r>
            <a:r>
              <a:rPr lang="it-IT" dirty="0"/>
              <a:t>della persona offesa; all’atto </a:t>
            </a:r>
            <a:r>
              <a:rPr lang="it-IT" i="1" dirty="0"/>
              <a:t>vendicatorio</a:t>
            </a:r>
            <a:r>
              <a:rPr lang="it-IT" dirty="0"/>
              <a:t> è attribuito significato da una </a:t>
            </a:r>
            <a:r>
              <a:rPr lang="it-IT" b="1" u="sng" dirty="0">
                <a:solidFill>
                  <a:schemeClr val="accent1"/>
                </a:solidFill>
              </a:rPr>
              <a:t>norma</a:t>
            </a:r>
            <a:r>
              <a:rPr lang="it-IT" i="1" dirty="0"/>
              <a:t> </a:t>
            </a:r>
            <a:r>
              <a:rPr lang="it-IT" dirty="0"/>
              <a:t>(sociale o giuridica).</a:t>
            </a:r>
          </a:p>
          <a:p>
            <a:pPr marL="0" indent="0">
              <a:buNone/>
            </a:pPr>
            <a:r>
              <a:rPr lang="it-IT" dirty="0"/>
              <a:t>L’atto </a:t>
            </a:r>
            <a:r>
              <a:rPr lang="it-IT" i="1" dirty="0"/>
              <a:t>vendicativo</a:t>
            </a:r>
            <a:r>
              <a:rPr lang="it-IT" dirty="0"/>
              <a:t> è «intimamente connesso» alla sofferenza patita a causa dell’offesa ed è meramente inteso a «sfogare la passione» (</a:t>
            </a:r>
            <a:r>
              <a:rPr lang="it-IT" dirty="0" err="1"/>
              <a:t>Westermarck</a:t>
            </a:r>
            <a:r>
              <a:rPr lang="it-IT" dirty="0"/>
              <a:t> 1932) della persona offesa; l’atto </a:t>
            </a:r>
            <a:r>
              <a:rPr lang="it-IT" i="1" dirty="0"/>
              <a:t>vendicatorio</a:t>
            </a:r>
            <a:r>
              <a:rPr lang="it-IT" dirty="0"/>
              <a:t> è invece «imposto all’individuo come un </a:t>
            </a:r>
            <a:r>
              <a:rPr lang="it-IT" i="1" dirty="0"/>
              <a:t>dovere</a:t>
            </a:r>
            <a:r>
              <a:rPr lang="it-IT" dirty="0"/>
              <a:t>, che lo costringe ad agire </a:t>
            </a:r>
            <a:r>
              <a:rPr lang="it-IT" b="1" u="sng" dirty="0">
                <a:solidFill>
                  <a:srgbClr val="FF0000"/>
                </a:solidFill>
              </a:rPr>
              <a:t>anche nel caso in cui il sentimento vendicativo sia del tutto assente</a:t>
            </a:r>
            <a:r>
              <a:rPr lang="it-IT" dirty="0"/>
              <a:t>» (</a:t>
            </a:r>
            <a:r>
              <a:rPr lang="it-IT" dirty="0" err="1"/>
              <a:t>Breteau</a:t>
            </a:r>
            <a:r>
              <a:rPr lang="it-IT" dirty="0"/>
              <a:t> &amp; Zagnoli 1984)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786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B5B515-3298-F142-ABF1-4DDF11A8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/>
              <a:t>Quale norma?</a:t>
            </a:r>
            <a:br>
              <a:rPr lang="it-IT" u="sng" dirty="0"/>
            </a:br>
            <a:r>
              <a:rPr lang="it-IT" u="sng" dirty="0"/>
              <a:t>La reciprocità vendicatoria</a:t>
            </a:r>
          </a:p>
        </p:txBody>
      </p:sp>
    </p:spTree>
    <p:extLst>
      <p:ext uri="{BB962C8B-B14F-4D97-AF65-F5344CB8AC3E}">
        <p14:creationId xmlns:p14="http://schemas.microsoft.com/office/powerpoint/2010/main" val="1477524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. E. Evans-Pritchard - Wikipedia">
            <a:extLst>
              <a:ext uri="{FF2B5EF4-FFF2-40B4-BE49-F238E27FC236}">
                <a16:creationId xmlns:a16="http://schemas.microsoft.com/office/drawing/2014/main" id="{14C33933-1BC5-C049-968B-C862A639C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7" y="1784350"/>
            <a:ext cx="27940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F73972-2BD3-6C4B-BFE8-BA487652CFB7}"/>
              </a:ext>
            </a:extLst>
          </p:cNvPr>
          <p:cNvSpPr txBox="1"/>
          <p:nvPr/>
        </p:nvSpPr>
        <p:spPr>
          <a:xfrm>
            <a:off x="1808609" y="5257800"/>
            <a:ext cx="288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Edward </a:t>
            </a:r>
            <a:r>
              <a:rPr lang="it-IT" dirty="0" err="1"/>
              <a:t>Evan</a:t>
            </a:r>
            <a:r>
              <a:rPr lang="it-IT" dirty="0"/>
              <a:t> Evans-</a:t>
            </a:r>
            <a:r>
              <a:rPr lang="it-IT" dirty="0" err="1"/>
              <a:t>Pritchard</a:t>
            </a:r>
            <a:endParaRPr lang="it-IT" dirty="0"/>
          </a:p>
          <a:p>
            <a:pPr algn="ctr"/>
            <a:r>
              <a:rPr lang="it-IT" dirty="0"/>
              <a:t>(1902-1973)</a:t>
            </a:r>
          </a:p>
        </p:txBody>
      </p:sp>
      <p:pic>
        <p:nvPicPr>
          <p:cNvPr id="2052" name="Picture 4" descr="Vintage foto di ritratto di max Gluckman. : Amazon.it: Casa e cucina">
            <a:extLst>
              <a:ext uri="{FF2B5EF4-FFF2-40B4-BE49-F238E27FC236}">
                <a16:creationId xmlns:a16="http://schemas.microsoft.com/office/drawing/2014/main" id="{BFF9B54D-CD47-754F-AE2A-AAE6B51A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1773413"/>
            <a:ext cx="2443162" cy="32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30EBE4-1B40-5142-BC27-32B05A93F193}"/>
              </a:ext>
            </a:extLst>
          </p:cNvPr>
          <p:cNvSpPr txBox="1"/>
          <p:nvPr/>
        </p:nvSpPr>
        <p:spPr>
          <a:xfrm>
            <a:off x="7560058" y="5257800"/>
            <a:ext cx="158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Max </a:t>
            </a:r>
            <a:r>
              <a:rPr lang="it-IT" dirty="0" err="1"/>
              <a:t>Gluckman</a:t>
            </a:r>
            <a:endParaRPr lang="it-IT" dirty="0"/>
          </a:p>
          <a:p>
            <a:pPr algn="ctr"/>
            <a:r>
              <a:rPr lang="it-IT" dirty="0"/>
              <a:t>(1911-1975)</a:t>
            </a:r>
          </a:p>
        </p:txBody>
      </p:sp>
    </p:spTree>
    <p:extLst>
      <p:ext uri="{BB962C8B-B14F-4D97-AF65-F5344CB8AC3E}">
        <p14:creationId xmlns:p14="http://schemas.microsoft.com/office/powerpoint/2010/main" val="416069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BFB05C-6ED0-0B48-9A7F-D88125CDC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0088"/>
            <a:ext cx="10515600" cy="5476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L’approccio allo studio della vendetta inaugurato da </a:t>
            </a:r>
            <a:r>
              <a:rPr lang="it-IT" dirty="0" err="1"/>
              <a:t>Verdier</a:t>
            </a:r>
            <a:r>
              <a:rPr lang="it-IT" dirty="0"/>
              <a:t> si discosta dal metodo della ricerca cd. </a:t>
            </a:r>
            <a:r>
              <a:rPr lang="it-IT" dirty="0" err="1"/>
              <a:t>struttural</a:t>
            </a:r>
            <a:r>
              <a:rPr lang="it-IT" dirty="0"/>
              <a:t>-funzionalista, che indaga la </a:t>
            </a:r>
            <a:r>
              <a:rPr lang="it-IT" b="1" u="sng" dirty="0"/>
              <a:t>funzione sociale della vendetta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Tra i funzionalisti, Evans-</a:t>
            </a:r>
            <a:r>
              <a:rPr lang="it-IT" dirty="0" err="1"/>
              <a:t>Pritchard</a:t>
            </a:r>
            <a:r>
              <a:rPr lang="it-IT" dirty="0"/>
              <a:t> ha definito la vendetta come «movimento strutturale di segmenti politici» </a:t>
            </a:r>
            <a:r>
              <a:rPr lang="it-IT" b="1" u="sng" dirty="0"/>
              <a:t>finalizzato a contenere il fenomeno del conflitto nella società</a:t>
            </a:r>
            <a:r>
              <a:rPr lang="it-IT" dirty="0"/>
              <a:t>. La stessa tesi, rielaborata da </a:t>
            </a:r>
            <a:r>
              <a:rPr lang="it-IT" dirty="0" err="1"/>
              <a:t>Gluckman</a:t>
            </a:r>
            <a:r>
              <a:rPr lang="it-IT" dirty="0"/>
              <a:t>, attribuisce alla vendetta, a certe condizioni, un’efficacia </a:t>
            </a:r>
            <a:r>
              <a:rPr lang="it-IT" b="1" u="sng" dirty="0"/>
              <a:t>deterrente</a:t>
            </a:r>
            <a:r>
              <a:rPr lang="it-IT" dirty="0"/>
              <a:t>: la potenziale minaccia della vendetta </a:t>
            </a:r>
            <a:r>
              <a:rPr lang="it-IT" b="1" u="sng" dirty="0"/>
              <a:t>scoraggia</a:t>
            </a:r>
            <a:r>
              <a:rPr lang="it-IT" dirty="0"/>
              <a:t> la commissione di atti offensivi, dando luogo a un fenomeno sociale, apparentemente paradossale, denominato (dal titolo inglese del celebre articolo di </a:t>
            </a:r>
            <a:r>
              <a:rPr lang="it-IT" dirty="0" err="1"/>
              <a:t>Gluckman</a:t>
            </a:r>
            <a:r>
              <a:rPr lang="it-IT" dirty="0"/>
              <a:t>) «</a:t>
            </a:r>
            <a:r>
              <a:rPr lang="it-IT" b="1" u="sng" dirty="0">
                <a:solidFill>
                  <a:srgbClr val="FF0000"/>
                </a:solidFill>
              </a:rPr>
              <a:t>pace-nella-faida</a:t>
            </a:r>
            <a:r>
              <a:rPr lang="it-IT" dirty="0"/>
              <a:t>» (</a:t>
            </a:r>
            <a:r>
              <a:rPr lang="it-IT" i="1" dirty="0" err="1"/>
              <a:t>peace</a:t>
            </a:r>
            <a:r>
              <a:rPr lang="it-IT" i="1" dirty="0"/>
              <a:t> in the </a:t>
            </a:r>
            <a:r>
              <a:rPr lang="it-IT" i="1" dirty="0" err="1"/>
              <a:t>feud</a:t>
            </a:r>
            <a:r>
              <a:rPr lang="it-IT" dirty="0"/>
              <a:t>). </a:t>
            </a:r>
          </a:p>
          <a:p>
            <a:pPr marL="0" indent="0">
              <a:buNone/>
            </a:pPr>
            <a:r>
              <a:rPr lang="it-IT" dirty="0" err="1"/>
              <a:t>Verdier</a:t>
            </a:r>
            <a:r>
              <a:rPr lang="it-IT" dirty="0"/>
              <a:t>, invece, indaga non solo la funzione assolta dall’atto vendicatorio, ma anche le </a:t>
            </a:r>
            <a:r>
              <a:rPr lang="it-IT" b="1" u="sng" dirty="0"/>
              <a:t>relazioni sociali che ne identificano il necessario presupposto</a:t>
            </a:r>
            <a:r>
              <a:rPr lang="it-IT" dirty="0"/>
              <a:t>. In tal senso, secondo Verdier, l’atto vendicatorio è parte di un </a:t>
            </a:r>
            <a:r>
              <a:rPr lang="it-IT" b="1" u="sng" dirty="0">
                <a:solidFill>
                  <a:srgbClr val="FF0000"/>
                </a:solidFill>
              </a:rPr>
              <a:t>processo regolato dalla reciprocità (negativa omeomorfica/eteromorfica)</a:t>
            </a:r>
            <a:r>
              <a:rPr lang="it-IT" dirty="0"/>
              <a:t>.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024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1E1C2-2906-9A44-AAFC-118FD56B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/>
              <a:t>Quale valore?</a:t>
            </a:r>
            <a:br>
              <a:rPr lang="it-IT" u="sng" dirty="0"/>
            </a:br>
            <a:r>
              <a:rPr lang="it-IT" u="sng" dirty="0"/>
              <a:t>Onore, composizione, vendetta</a:t>
            </a:r>
          </a:p>
        </p:txBody>
      </p:sp>
    </p:spTree>
    <p:extLst>
      <p:ext uri="{BB962C8B-B14F-4D97-AF65-F5344CB8AC3E}">
        <p14:creationId xmlns:p14="http://schemas.microsoft.com/office/powerpoint/2010/main" val="164935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gnasi Terradas Saborit - Universitat de Barcelona">
            <a:extLst>
              <a:ext uri="{FF2B5EF4-FFF2-40B4-BE49-F238E27FC236}">
                <a16:creationId xmlns:a16="http://schemas.microsoft.com/office/drawing/2014/main" id="{8B41626E-DBD8-2C47-9A59-F41B6C2A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2" y="1160462"/>
            <a:ext cx="453707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A322ED-4183-564E-9F1C-724F7A301BB2}"/>
              </a:ext>
            </a:extLst>
          </p:cNvPr>
          <p:cNvSpPr txBox="1"/>
          <p:nvPr/>
        </p:nvSpPr>
        <p:spPr>
          <a:xfrm>
            <a:off x="4947094" y="5957888"/>
            <a:ext cx="229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Ignasi</a:t>
            </a:r>
            <a:r>
              <a:rPr lang="it-IT" dirty="0"/>
              <a:t> </a:t>
            </a:r>
            <a:r>
              <a:rPr lang="it-IT" dirty="0" err="1"/>
              <a:t>Terradas</a:t>
            </a:r>
            <a:r>
              <a:rPr lang="it-IT" dirty="0"/>
              <a:t> </a:t>
            </a:r>
            <a:r>
              <a:rPr lang="it-IT" dirty="0" err="1"/>
              <a:t>Saborit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178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E4D38-CC23-134B-A676-2D85E3B5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sistema vendicatorio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E5E42F7A-6A4B-D74E-AA70-9E5E911CFAEB}"/>
              </a:ext>
            </a:extLst>
          </p:cNvPr>
          <p:cNvCxnSpPr>
            <a:cxnSpLocks/>
          </p:cNvCxnSpPr>
          <p:nvPr/>
        </p:nvCxnSpPr>
        <p:spPr>
          <a:xfrm>
            <a:off x="2049161" y="4028303"/>
            <a:ext cx="2794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62BA0260-6EAA-AA40-AE3D-23C66F274186}"/>
              </a:ext>
            </a:extLst>
          </p:cNvPr>
          <p:cNvSpPr/>
          <p:nvPr/>
        </p:nvSpPr>
        <p:spPr>
          <a:xfrm>
            <a:off x="1816443" y="3917105"/>
            <a:ext cx="232718" cy="2347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29EFE51C-DF52-5345-B6E9-59070BD6EC67}"/>
              </a:ext>
            </a:extLst>
          </p:cNvPr>
          <p:cNvSpPr/>
          <p:nvPr/>
        </p:nvSpPr>
        <p:spPr>
          <a:xfrm>
            <a:off x="4806649" y="3917105"/>
            <a:ext cx="232718" cy="2347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0875531-1FA2-344F-8CD7-103CA2380387}"/>
              </a:ext>
            </a:extLst>
          </p:cNvPr>
          <p:cNvSpPr/>
          <p:nvPr/>
        </p:nvSpPr>
        <p:spPr>
          <a:xfrm>
            <a:off x="6882014" y="3304417"/>
            <a:ext cx="232718" cy="2347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3F685665-F3A7-7246-B0F2-9BDF77CE3407}"/>
              </a:ext>
            </a:extLst>
          </p:cNvPr>
          <p:cNvCxnSpPr>
            <a:cxnSpLocks/>
          </p:cNvCxnSpPr>
          <p:nvPr/>
        </p:nvCxnSpPr>
        <p:spPr>
          <a:xfrm flipV="1">
            <a:off x="5039367" y="3429000"/>
            <a:ext cx="1846435" cy="599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68F8BF5B-734D-3F49-88AA-2F46ADDFA07C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5039367" y="4034488"/>
            <a:ext cx="1846435" cy="597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DE8D6BA0-0382-6944-B2B3-B54066D8456B}"/>
              </a:ext>
            </a:extLst>
          </p:cNvPr>
          <p:cNvSpPr/>
          <p:nvPr/>
        </p:nvSpPr>
        <p:spPr>
          <a:xfrm>
            <a:off x="6873038" y="4515018"/>
            <a:ext cx="232718" cy="2347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C904DAF-86C6-1143-AA64-7C4A582B88C2}"/>
              </a:ext>
            </a:extLst>
          </p:cNvPr>
          <p:cNvSpPr txBox="1"/>
          <p:nvPr/>
        </p:nvSpPr>
        <p:spPr>
          <a:xfrm>
            <a:off x="1555134" y="426306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offesa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F68AE23-F004-754D-AD38-6728F8AA53CC}"/>
              </a:ext>
            </a:extLst>
          </p:cNvPr>
          <p:cNvSpPr txBox="1"/>
          <p:nvPr/>
        </p:nvSpPr>
        <p:spPr>
          <a:xfrm>
            <a:off x="4286455" y="426306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mediazione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1A95B35-4B73-7146-95A4-6842BF213C29}"/>
              </a:ext>
            </a:extLst>
          </p:cNvPr>
          <p:cNvSpPr txBox="1"/>
          <p:nvPr/>
        </p:nvSpPr>
        <p:spPr>
          <a:xfrm>
            <a:off x="7148813" y="3237133"/>
            <a:ext cx="147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composizione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8136B50-97F3-944A-867F-D9E3659CF146}"/>
              </a:ext>
            </a:extLst>
          </p:cNvPr>
          <p:cNvSpPr txBox="1"/>
          <p:nvPr/>
        </p:nvSpPr>
        <p:spPr>
          <a:xfrm>
            <a:off x="7148813" y="4447734"/>
            <a:ext cx="101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vendetta</a:t>
            </a:r>
          </a:p>
        </p:txBody>
      </p: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FAE61C8F-BED4-AC4E-A0F7-B496C9B178FE}"/>
              </a:ext>
            </a:extLst>
          </p:cNvPr>
          <p:cNvCxnSpPr/>
          <p:nvPr/>
        </p:nvCxnSpPr>
        <p:spPr>
          <a:xfrm>
            <a:off x="6400800" y="2471738"/>
            <a:ext cx="0" cy="33575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id="{50845896-30B8-E14A-858A-F059F9C8B908}"/>
              </a:ext>
            </a:extLst>
          </p:cNvPr>
          <p:cNvCxnSpPr/>
          <p:nvPr/>
        </p:nvCxnSpPr>
        <p:spPr>
          <a:xfrm>
            <a:off x="8939213" y="2471738"/>
            <a:ext cx="0" cy="33575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A329334-E7BE-E144-8335-39412169D493}"/>
              </a:ext>
            </a:extLst>
          </p:cNvPr>
          <p:cNvSpPr txBox="1"/>
          <p:nvPr/>
        </p:nvSpPr>
        <p:spPr>
          <a:xfrm>
            <a:off x="6947731" y="1896547"/>
            <a:ext cx="143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contro-offesa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5CDE9B3-C8E5-157A-F402-C738C58B7B62}"/>
              </a:ext>
            </a:extLst>
          </p:cNvPr>
          <p:cNvSpPr/>
          <p:nvPr/>
        </p:nvSpPr>
        <p:spPr>
          <a:xfrm>
            <a:off x="4132162" y="3606465"/>
            <a:ext cx="1643605" cy="1210601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847544B-9340-6111-12C9-479A64474CE7}"/>
              </a:ext>
            </a:extLst>
          </p:cNvPr>
          <p:cNvSpPr/>
          <p:nvPr/>
        </p:nvSpPr>
        <p:spPr>
          <a:xfrm>
            <a:off x="7071533" y="2823699"/>
            <a:ext cx="1643605" cy="1210601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11934-3AE0-4343-AA4F-6E89B0DB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Offesa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A93D1-73A9-754A-B09D-D14E421A6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Secondo </a:t>
            </a:r>
            <a:r>
              <a:rPr lang="it-IT" dirty="0" err="1"/>
              <a:t>Verdier</a:t>
            </a:r>
            <a:r>
              <a:rPr lang="it-IT" dirty="0"/>
              <a:t>, l’offesa è un </a:t>
            </a:r>
            <a:r>
              <a:rPr lang="it-IT" b="1" u="sng" dirty="0"/>
              <a:t>danno al capitale-vita</a:t>
            </a:r>
            <a:r>
              <a:rPr lang="it-IT" dirty="0"/>
              <a:t>: «insieme di persone, beni, forze, valori, credenze e riti che fondano l’unità e la coesione del gruppo […] rappresentato da due simboli: il </a:t>
            </a:r>
            <a:r>
              <a:rPr lang="it-IT" b="1" dirty="0"/>
              <a:t>sangue</a:t>
            </a:r>
            <a:r>
              <a:rPr lang="it-IT" dirty="0"/>
              <a:t> […] e l’</a:t>
            </a:r>
            <a:r>
              <a:rPr lang="it-IT" b="1" dirty="0"/>
              <a:t>onore</a:t>
            </a:r>
            <a:r>
              <a:rPr lang="it-IT" dirty="0"/>
              <a:t>».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 partire da </a:t>
            </a:r>
            <a:r>
              <a:rPr lang="it-IT" dirty="0" err="1"/>
              <a:t>Verdier</a:t>
            </a:r>
            <a:r>
              <a:rPr lang="it-IT" dirty="0"/>
              <a:t>, </a:t>
            </a:r>
            <a:r>
              <a:rPr lang="it-IT" dirty="0" err="1"/>
              <a:t>Terradas</a:t>
            </a:r>
            <a:r>
              <a:rPr lang="it-IT" dirty="0"/>
              <a:t> ritiene che </a:t>
            </a:r>
            <a:r>
              <a:rPr lang="it-IT" b="1" u="sng" dirty="0"/>
              <a:t>tutte</a:t>
            </a:r>
            <a:r>
              <a:rPr lang="it-IT" dirty="0"/>
              <a:t> le offese rilevanti per il sistema vendicatorio siano (anche) </a:t>
            </a:r>
            <a:r>
              <a:rPr lang="it-IT" b="1" u="sng" dirty="0">
                <a:solidFill>
                  <a:srgbClr val="FF0000"/>
                </a:solidFill>
              </a:rPr>
              <a:t>lesioni dell’onore</a:t>
            </a:r>
            <a:r>
              <a:rPr lang="it-IT" dirty="0"/>
              <a:t> (anche le offese apparentemente soltanto fisiche/economiche). Il disonore è pertanto il </a:t>
            </a:r>
            <a:r>
              <a:rPr lang="it-IT" b="1" u="sng" dirty="0"/>
              <a:t>disvalore</a:t>
            </a:r>
            <a:r>
              <a:rPr lang="it-IT" dirty="0"/>
              <a:t> (</a:t>
            </a:r>
            <a:r>
              <a:rPr lang="it-IT" b="1" u="sng" dirty="0"/>
              <a:t>valore negativo</a:t>
            </a:r>
            <a:r>
              <a:rPr lang="it-IT" dirty="0"/>
              <a:t>) determinato dall’offesa.</a:t>
            </a:r>
          </a:p>
        </p:txBody>
      </p:sp>
    </p:spTree>
    <p:extLst>
      <p:ext uri="{BB962C8B-B14F-4D97-AF65-F5344CB8AC3E}">
        <p14:creationId xmlns:p14="http://schemas.microsoft.com/office/powerpoint/2010/main" val="19260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84C0F-FC39-F941-8089-A7E0348E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Offesa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C3A68-7262-5F45-A83C-759BFC87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Offesa</a:t>
            </a:r>
            <a:r>
              <a:rPr lang="it-IT" dirty="0"/>
              <a:t>: ogni </a:t>
            </a:r>
            <a:r>
              <a:rPr lang="it-IT" b="1" u="sng" dirty="0"/>
              <a:t>atto di (indebita)</a:t>
            </a:r>
            <a:r>
              <a:rPr lang="it-IT" b="1" i="1" u="sng" dirty="0"/>
              <a:t> </a:t>
            </a:r>
            <a:r>
              <a:rPr lang="it-IT" b="1" u="sng" dirty="0"/>
              <a:t>sottrazione</a:t>
            </a:r>
            <a:r>
              <a:rPr lang="it-IT" b="1" i="1" u="sng" dirty="0"/>
              <a:t> </a:t>
            </a:r>
            <a:r>
              <a:rPr lang="it-IT" b="1" u="sng" dirty="0"/>
              <a:t>dell’onore</a:t>
            </a:r>
            <a:r>
              <a:rPr lang="it-IT" dirty="0"/>
              <a:t>, perpetrato dall’offensore ai danni della persona offesa: una certa “quantità” di onore è </a:t>
            </a:r>
            <a:r>
              <a:rPr lang="it-IT" b="1" dirty="0"/>
              <a:t>rimossa dal capitale-vita dell’offeso</a:t>
            </a:r>
            <a:r>
              <a:rPr lang="it-IT" dirty="0"/>
              <a:t>. Chi stabilisce se un certo atto è, in effetti, un’offesa è, nel lessico di </a:t>
            </a:r>
            <a:r>
              <a:rPr lang="it-IT" dirty="0" err="1"/>
              <a:t>Terradas</a:t>
            </a:r>
            <a:r>
              <a:rPr lang="it-IT" dirty="0"/>
              <a:t>, un </a:t>
            </a:r>
            <a:r>
              <a:rPr lang="it-IT" b="1" u="sng" dirty="0"/>
              <a:t>giudice</a:t>
            </a:r>
            <a:r>
              <a:rPr lang="it-IT" dirty="0"/>
              <a:t> (non per forza simile al giudice «occidentale»: l’assemblea degli anziani, una divinità…) a seguito di un processo di </a:t>
            </a:r>
            <a:r>
              <a:rPr lang="it-IT" b="1" u="sng" dirty="0"/>
              <a:t>mediazione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Contro-offesa</a:t>
            </a:r>
            <a:r>
              <a:rPr lang="it-IT" dirty="0"/>
              <a:t> (composizione o vendetta): </a:t>
            </a:r>
            <a:r>
              <a:rPr lang="it-IT" b="1" u="sng" dirty="0"/>
              <a:t>ogni atto di riabilitazione (</a:t>
            </a:r>
            <a:r>
              <a:rPr lang="it-IT" b="1" u="sng" dirty="0" err="1"/>
              <a:t>ri</a:t>
            </a:r>
            <a:r>
              <a:rPr lang="it-IT" b="1" u="sng" dirty="0"/>
              <a:t>-acquisizione) dell’onore</a:t>
            </a:r>
            <a:r>
              <a:rPr lang="it-IT" b="1" i="1" u="sng" dirty="0"/>
              <a:t> </a:t>
            </a:r>
            <a:r>
              <a:rPr lang="it-IT" b="1" u="sng" dirty="0"/>
              <a:t>sottratto dall’offesa</a:t>
            </a:r>
            <a:r>
              <a:rPr lang="it-IT" dirty="0"/>
              <a:t>, un nuovo atto di sottrazione perpetrato, stavolta, dalla persona offesa nei confronti dell’offensore: nel caso della vendetta, una certa “quantità” di onore </a:t>
            </a:r>
            <a:r>
              <a:rPr lang="it-IT" b="1" dirty="0"/>
              <a:t>ritorna nel capitale-vita dell’offeso</a:t>
            </a:r>
            <a:r>
              <a:rPr lang="it-IT" dirty="0"/>
              <a:t>. La contro-offesa è sempre </a:t>
            </a:r>
            <a:r>
              <a:rPr lang="it-IT" b="1" u="sng" dirty="0"/>
              <a:t>autorizzata</a:t>
            </a:r>
            <a:r>
              <a:rPr lang="it-IT" dirty="0"/>
              <a:t> dal giudice; della contro-offesa si incarica </a:t>
            </a:r>
            <a:r>
              <a:rPr lang="it-IT" b="1" u="sng" dirty="0"/>
              <a:t>direttamente</a:t>
            </a:r>
            <a:r>
              <a:rPr lang="it-IT" dirty="0"/>
              <a:t> l’offeso.</a:t>
            </a:r>
          </a:p>
        </p:txBody>
      </p:sp>
    </p:spTree>
    <p:extLst>
      <p:ext uri="{BB962C8B-B14F-4D97-AF65-F5344CB8AC3E}">
        <p14:creationId xmlns:p14="http://schemas.microsoft.com/office/powerpoint/2010/main" val="2933907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642424-C0EE-73C2-E85F-1FAA5AE5B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Giovanni (Nino) Tamassia, 1860-1931</a:t>
            </a:r>
          </a:p>
        </p:txBody>
      </p:sp>
      <p:pic>
        <p:nvPicPr>
          <p:cNvPr id="1026" name="Picture 2" descr="Il senatore Giovanni &quot;Nino&quot; Tamassia - 1922">
            <a:extLst>
              <a:ext uri="{FF2B5EF4-FFF2-40B4-BE49-F238E27FC236}">
                <a16:creationId xmlns:a16="http://schemas.microsoft.com/office/drawing/2014/main" id="{8B4547D4-DCB4-97B5-B0AF-4474B6700A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45" y="1995789"/>
            <a:ext cx="2808709" cy="38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8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27B9419-1EF4-984B-149F-6CAE8FE2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397" y="371475"/>
            <a:ext cx="432120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4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9751CF-E08B-A288-0B49-788CB674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Tamassia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FF7FE2-49F4-E546-8D13-DB8EEE166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"Per esprimere il concetto tedesco con linguaggio latino, il legislatore germanico era costretto a servirsi di parole e di formule che </a:t>
            </a:r>
            <a:r>
              <a:rPr lang="it-IT" u="sng" dirty="0">
                <a:effectLst/>
              </a:rPr>
              <a:t>nel diritto romano avevano una significazione, la quale non era precisamente quella che rispondeva all’idea tedesca</a:t>
            </a:r>
            <a:r>
              <a:rPr lang="it-IT" dirty="0">
                <a:effectLst/>
              </a:rPr>
              <a:t> [...]. Così si venne formando, a spese della terminologia classica, la nuova germanica, la quale ebbe curiose vicende, in quanto </a:t>
            </a:r>
            <a:r>
              <a:rPr lang="it-IT" u="sng" dirty="0">
                <a:effectLst/>
              </a:rPr>
              <a:t>la deviazione e l’alterazione del senso antico di alcune tipiche espressioni</a:t>
            </a:r>
            <a:r>
              <a:rPr lang="it-IT" dirty="0">
                <a:effectLst/>
              </a:rPr>
              <a:t>, cagionate dal modo con cui esse dalle leggi e più dalla pratica furono intese e usate, per tanti secoli, diedero a tali voci il senso che attualmente è loro comune, nelle lingue romanze. </a:t>
            </a:r>
            <a:r>
              <a:rPr lang="it-IT" i="1" dirty="0" err="1">
                <a:effectLst/>
              </a:rPr>
              <a:t>Vindicare</a:t>
            </a:r>
            <a:r>
              <a:rPr lang="it-IT" dirty="0">
                <a:effectLst/>
              </a:rPr>
              <a:t>, </a:t>
            </a:r>
            <a:r>
              <a:rPr lang="it-IT" i="1" dirty="0" err="1">
                <a:effectLst/>
              </a:rPr>
              <a:t>ulcisci</a:t>
            </a:r>
            <a:r>
              <a:rPr lang="it-IT" dirty="0">
                <a:effectLst/>
              </a:rPr>
              <a:t>, </a:t>
            </a:r>
            <a:r>
              <a:rPr lang="it-IT" i="1" dirty="0" err="1">
                <a:effectLst/>
              </a:rPr>
              <a:t>requirere</a:t>
            </a:r>
            <a:r>
              <a:rPr lang="it-IT" dirty="0">
                <a:effectLst/>
              </a:rPr>
              <a:t>, </a:t>
            </a:r>
            <a:r>
              <a:rPr lang="it-IT" i="1" dirty="0" err="1">
                <a:effectLst/>
              </a:rPr>
              <a:t>componere</a:t>
            </a:r>
            <a:r>
              <a:rPr lang="it-IT" dirty="0">
                <a:effectLst/>
              </a:rPr>
              <a:t>, ecc., perdettero quella mitigazione di senso, che l’impero della legge e del diritto aveva loro imposto. Inconsciamente, quindi, </a:t>
            </a:r>
            <a:r>
              <a:rPr lang="it-IT" u="sng" dirty="0">
                <a:effectLst/>
              </a:rPr>
              <a:t>la parola classica era ricondotta ad esprimere quei concetti antichi di vendetta privata, di prezzo del sangue o delle offese, ai quali Roma aveva sostituito, o congiunto, una significazione degna della civilt</a:t>
            </a:r>
            <a:r>
              <a:rPr lang="it-IT" u="sng" dirty="0"/>
              <a:t>à</a:t>
            </a:r>
            <a:r>
              <a:rPr lang="it-IT" u="sng" dirty="0">
                <a:effectLst/>
              </a:rPr>
              <a:t> a cui essa tendeva</a:t>
            </a:r>
            <a:r>
              <a:rPr lang="it-IT" dirty="0">
                <a:effectLst/>
              </a:rPr>
              <a:t>."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544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B58C47-7E30-7611-0A70-B0BE8F01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Terradas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B2074D-D758-3F00-1308-1FB15858A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Tamassia esordisce affermando come “faida” [</a:t>
            </a:r>
            <a:r>
              <a:rPr lang="it-IT" i="1" dirty="0" err="1">
                <a:effectLst/>
              </a:rPr>
              <a:t>Fehde</a:t>
            </a:r>
            <a:r>
              <a:rPr lang="it-IT" dirty="0">
                <a:effectLst/>
              </a:rPr>
              <a:t>] non significhi necessariamente “lotta cruenta tra due fazioni”, come si dà (e si continua a dare) per scontato, generalmente, nell’ambito delle molte narrazioni del </a:t>
            </a:r>
            <a:r>
              <a:rPr lang="it-IT" i="1" dirty="0" err="1">
                <a:effectLst/>
              </a:rPr>
              <a:t>feud</a:t>
            </a:r>
            <a:r>
              <a:rPr lang="it-IT" dirty="0">
                <a:effectLst/>
              </a:rPr>
              <a:t> anglosassone. Tuttavia, almeno in linea di principio, “faida” indica uno stato di inimicizia, che pu</a:t>
            </a:r>
            <a:r>
              <a:rPr lang="it-IT" dirty="0"/>
              <a:t>ò</a:t>
            </a:r>
            <a:r>
              <a:rPr lang="it-IT" dirty="0">
                <a:effectLst/>
              </a:rPr>
              <a:t> dare luogo a una vendetta cruenta, </a:t>
            </a:r>
            <a:r>
              <a:rPr lang="it-IT" b="1" dirty="0">
                <a:solidFill>
                  <a:srgbClr val="FF0000"/>
                </a:solidFill>
                <a:effectLst/>
              </a:rPr>
              <a:t>ma non necessariamente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[...]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effectLst/>
              </a:rPr>
              <a:t>Tacito – scrive Tamassia – asseriva chiaramente che tra i Germani i figli e i parenti dei caduti si facevano carico delle inimicizie e delle amicizie dei loro antenati e dei membri del loro </a:t>
            </a:r>
            <a:r>
              <a:rPr lang="it-IT" i="1" dirty="0">
                <a:effectLst/>
              </a:rPr>
              <a:t>gruppo</a:t>
            </a:r>
            <a:r>
              <a:rPr lang="it-IT" dirty="0">
                <a:effectLst/>
              </a:rPr>
              <a:t>. Tamassia definisce tale “prendere su di s.”, “riconoscere”, “assumere” [</a:t>
            </a:r>
            <a:r>
              <a:rPr lang="it-IT" dirty="0" err="1">
                <a:effectLst/>
              </a:rPr>
              <a:t>suscipere</a:t>
            </a:r>
            <a:r>
              <a:rPr lang="it-IT" dirty="0">
                <a:effectLst/>
              </a:rPr>
              <a:t>] come un “ereditare” le faide o le inimicizie, un atto già conosciuto dai Romani (Tamassia cita infatti, sul punto, Cicerone e Quintiliano)."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6304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AB1202-10AE-2BDE-A678-F5C77E2C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Composizione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C1EFA5-17C8-4AFA-02B0-375BF07FE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Composizione tra i Germani = </a:t>
            </a:r>
            <a:r>
              <a:rPr lang="it-IT" b="1" i="1" u="sng" dirty="0">
                <a:solidFill>
                  <a:srgbClr val="FF0000"/>
                </a:solidFill>
              </a:rPr>
              <a:t>Busse</a:t>
            </a:r>
            <a:r>
              <a:rPr lang="it-IT" b="1" dirty="0"/>
              <a:t> (per omicidio: </a:t>
            </a:r>
            <a:r>
              <a:rPr lang="it-IT" b="1" i="1" dirty="0" err="1"/>
              <a:t>pretium</a:t>
            </a:r>
            <a:r>
              <a:rPr lang="it-IT" b="1" i="1" dirty="0"/>
              <a:t> </a:t>
            </a:r>
            <a:r>
              <a:rPr lang="it-IT" b="1" i="1" dirty="0" err="1"/>
              <a:t>hominis</a:t>
            </a:r>
            <a:r>
              <a:rPr lang="it-IT" b="1" dirty="0"/>
              <a:t>)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r>
              <a:rPr lang="it-IT" dirty="0">
                <a:effectLst/>
              </a:rPr>
              <a:t>Tamassia: "</a:t>
            </a:r>
            <a:r>
              <a:rPr lang="it-IT" i="1" dirty="0" err="1">
                <a:effectLst/>
              </a:rPr>
              <a:t>Luere</a:t>
            </a:r>
            <a:r>
              <a:rPr lang="it-IT" i="1" dirty="0">
                <a:effectLst/>
              </a:rPr>
              <a:t> </a:t>
            </a:r>
            <a:r>
              <a:rPr lang="it-IT" i="1" dirty="0" err="1">
                <a:effectLst/>
              </a:rPr>
              <a:t>homicidium</a:t>
            </a:r>
            <a:r>
              <a:rPr lang="it-IT" i="1" dirty="0">
                <a:effectLst/>
              </a:rPr>
              <a:t> certo </a:t>
            </a:r>
            <a:r>
              <a:rPr lang="it-IT" i="1" dirty="0" err="1">
                <a:effectLst/>
              </a:rPr>
              <a:t>armentorum</a:t>
            </a:r>
            <a:r>
              <a:rPr lang="it-IT" i="1" dirty="0">
                <a:effectLst/>
              </a:rPr>
              <a:t> </a:t>
            </a:r>
            <a:r>
              <a:rPr lang="it-IT" i="1" dirty="0" err="1">
                <a:effectLst/>
              </a:rPr>
              <a:t>ac</a:t>
            </a:r>
            <a:r>
              <a:rPr lang="it-IT" i="1" dirty="0">
                <a:effectLst/>
              </a:rPr>
              <a:t> </a:t>
            </a:r>
            <a:r>
              <a:rPr lang="it-IT" i="1" dirty="0" err="1">
                <a:effectLst/>
              </a:rPr>
              <a:t>pecorum</a:t>
            </a:r>
            <a:r>
              <a:rPr lang="it-IT" i="1" dirty="0">
                <a:effectLst/>
              </a:rPr>
              <a:t> numero</a:t>
            </a:r>
            <a:r>
              <a:rPr lang="it-IT" dirty="0">
                <a:effectLst/>
              </a:rPr>
              <a:t> vuol dire </a:t>
            </a:r>
            <a:r>
              <a:rPr lang="it-IT" u="sng" dirty="0">
                <a:effectLst/>
              </a:rPr>
              <a:t>pagare il guidrigildo</a:t>
            </a:r>
            <a:r>
              <a:rPr lang="it-IT" dirty="0">
                <a:effectLst/>
              </a:rPr>
              <a:t>, cio</a:t>
            </a:r>
            <a:r>
              <a:rPr lang="it-IT" dirty="0"/>
              <a:t>è</a:t>
            </a:r>
            <a:r>
              <a:rPr lang="it-IT" dirty="0">
                <a:effectLst/>
              </a:rPr>
              <a:t> il </a:t>
            </a:r>
            <a:r>
              <a:rPr lang="it-IT" dirty="0" err="1">
                <a:effectLst/>
              </a:rPr>
              <a:t>pretium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hominis</a:t>
            </a:r>
            <a:r>
              <a:rPr lang="it-IT" dirty="0">
                <a:effectLst/>
              </a:rPr>
              <a:t> con numero fisso (e quindi non più soggetto al mercanteggiare delle parti) di capi di bestiame, come già nell’India e in Grecia (ecatombe)." </a:t>
            </a:r>
            <a:r>
              <a:rPr lang="it-IT" dirty="0" err="1">
                <a:effectLst/>
              </a:rPr>
              <a:t>Terradas</a:t>
            </a:r>
            <a:r>
              <a:rPr lang="it-IT" dirty="0">
                <a:effectLst/>
              </a:rPr>
              <a:t>: "il numero certo, la quantit</a:t>
            </a:r>
            <a:r>
              <a:rPr lang="it-IT" dirty="0"/>
              <a:t>à</a:t>
            </a:r>
            <a:r>
              <a:rPr lang="it-IT" dirty="0">
                <a:effectLst/>
              </a:rPr>
              <a:t> prefissata di capi di bestiame per la soddisfazione della composizione, </a:t>
            </a:r>
            <a:r>
              <a:rPr lang="it-IT" u="sng" dirty="0">
                <a:effectLst/>
              </a:rPr>
              <a:t>assume l’ulteriore funzione di salvaguardia dei princip</a:t>
            </a:r>
            <a:r>
              <a:rPr lang="it-IT" u="sng" dirty="0"/>
              <a:t>i</a:t>
            </a:r>
            <a:r>
              <a:rPr lang="it-IT" u="sng" dirty="0">
                <a:effectLst/>
              </a:rPr>
              <a:t> di uguaglianza e proporzionalit</a:t>
            </a:r>
            <a:r>
              <a:rPr lang="it-IT" u="sng" dirty="0"/>
              <a:t>à</a:t>
            </a:r>
            <a:r>
              <a:rPr lang="it-IT" u="sng" dirty="0">
                <a:effectLst/>
              </a:rPr>
              <a:t> del giudizio</a:t>
            </a:r>
            <a:r>
              <a:rPr lang="it-IT" dirty="0">
                <a:effectLst/>
              </a:rPr>
              <a:t>."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r>
              <a:rPr lang="it-IT" i="1" dirty="0"/>
              <a:t>Busse </a:t>
            </a:r>
            <a:r>
              <a:rPr lang="it-IT" dirty="0"/>
              <a:t>= </a:t>
            </a:r>
            <a:r>
              <a:rPr lang="it-IT" b="1" i="1" u="sng" dirty="0" err="1"/>
              <a:t>Fredum</a:t>
            </a:r>
            <a:r>
              <a:rPr lang="it-IT" i="1" dirty="0"/>
              <a:t> </a:t>
            </a:r>
            <a:r>
              <a:rPr lang="it-IT" dirty="0"/>
              <a:t>(multa pagata al sovrano) + </a:t>
            </a:r>
            <a:r>
              <a:rPr lang="it-IT" u="sng" dirty="0">
                <a:solidFill>
                  <a:srgbClr val="FF0000"/>
                </a:solidFill>
              </a:rPr>
              <a:t>somma destinata </a:t>
            </a:r>
            <a:r>
              <a:rPr lang="it-IT" i="1" u="sng" dirty="0">
                <a:solidFill>
                  <a:srgbClr val="FF0000"/>
                </a:solidFill>
              </a:rPr>
              <a:t>a </a:t>
            </a:r>
            <a:r>
              <a:rPr lang="it-IT" b="1" i="1" u="sng" dirty="0" err="1">
                <a:solidFill>
                  <a:srgbClr val="FF0000"/>
                </a:solidFill>
              </a:rPr>
              <a:t>componere</a:t>
            </a:r>
            <a:endParaRPr lang="it-IT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14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0BABF6-46B8-3A31-433A-1F0347FB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Terradas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C027D8-57B4-5859-365F-4B6936BA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effectLst/>
              </a:rPr>
              <a:t>"Tamassia comprende, a partire da Tacito, come l’atto composizionale </a:t>
            </a:r>
            <a:r>
              <a:rPr lang="it-IT" dirty="0">
                <a:solidFill>
                  <a:srgbClr val="FF0000"/>
                </a:solidFill>
                <a:effectLst/>
              </a:rPr>
              <a:t>non si riduca a un indennizzo materiale</a:t>
            </a:r>
            <a:r>
              <a:rPr lang="it-IT" dirty="0">
                <a:effectLst/>
              </a:rPr>
              <a:t>, ma si connoti necessariamente di </a:t>
            </a:r>
            <a:r>
              <a:rPr lang="it-IT" dirty="0">
                <a:solidFill>
                  <a:srgbClr val="FF0000"/>
                </a:solidFill>
                <a:effectLst/>
              </a:rPr>
              <a:t>caratteri che simboleggiano il legame umano instaurato tra l’offensore e la parte offesa</a:t>
            </a:r>
            <a:r>
              <a:rPr lang="it-IT" dirty="0">
                <a:effectLst/>
              </a:rPr>
              <a:t>. In assenza di tali caratteri, il solo indennizzo non produce il vincolo morale e giuridico che legittima la composizione agli occhi della societ</a:t>
            </a:r>
            <a:r>
              <a:rPr lang="it-IT" dirty="0"/>
              <a:t>à</a:t>
            </a:r>
            <a:r>
              <a:rPr lang="it-IT" dirty="0">
                <a:effectLst/>
              </a:rPr>
              <a:t>."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4687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A7320A-71F9-8C49-9225-C4F0809F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Indizi?</a:t>
            </a:r>
          </a:p>
        </p:txBody>
      </p:sp>
      <p:pic>
        <p:nvPicPr>
          <p:cNvPr id="2050" name="Picture 2" descr="Payment of weregild depicted in the Heidelberger Sachsenspiegel, early... |  Download Scientific Diagram">
            <a:extLst>
              <a:ext uri="{FF2B5EF4-FFF2-40B4-BE49-F238E27FC236}">
                <a16:creationId xmlns:a16="http://schemas.microsoft.com/office/drawing/2014/main" id="{DFC72916-19D6-E345-82EF-9B24D5E2BD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44" y="1690688"/>
            <a:ext cx="7351712" cy="427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2276CE0-0DEC-6E49-9636-152FB44AA2AF}"/>
              </a:ext>
            </a:extLst>
          </p:cNvPr>
          <p:cNvSpPr/>
          <p:nvPr/>
        </p:nvSpPr>
        <p:spPr>
          <a:xfrm>
            <a:off x="4019950" y="6123543"/>
            <a:ext cx="415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>
                <a:solidFill>
                  <a:srgbClr val="111111"/>
                </a:solidFill>
                <a:latin typeface="Roboto" panose="020F0502020204030204" pitchFamily="34" charset="0"/>
              </a:rPr>
              <a:t>Heidelberger</a:t>
            </a:r>
            <a:r>
              <a:rPr lang="it-IT" i="1" dirty="0">
                <a:solidFill>
                  <a:srgbClr val="111111"/>
                </a:solidFill>
                <a:latin typeface="Roboto" panose="020F0502020204030204" pitchFamily="34" charset="0"/>
              </a:rPr>
              <a:t> </a:t>
            </a:r>
            <a:r>
              <a:rPr lang="it-IT" i="1" dirty="0" err="1">
                <a:solidFill>
                  <a:srgbClr val="111111"/>
                </a:solidFill>
                <a:latin typeface="Roboto" panose="020F0502020204030204" pitchFamily="34" charset="0"/>
              </a:rPr>
              <a:t>Sachsenspiegel</a:t>
            </a:r>
            <a:r>
              <a:rPr lang="it-IT" dirty="0">
                <a:solidFill>
                  <a:srgbClr val="111111"/>
                </a:solidFill>
                <a:latin typeface="Roboto" panose="020F0502020204030204" pitchFamily="34" charset="0"/>
              </a:rPr>
              <a:t>, 1300 </a:t>
            </a:r>
            <a:r>
              <a:rPr lang="it-IT" dirty="0" err="1">
                <a:solidFill>
                  <a:srgbClr val="111111"/>
                </a:solidFill>
                <a:latin typeface="Roboto" panose="020F0502020204030204" pitchFamily="34" charset="0"/>
              </a:rPr>
              <a:t>ca</a:t>
            </a:r>
            <a:r>
              <a:rPr lang="it-IT" dirty="0">
                <a:solidFill>
                  <a:srgbClr val="111111"/>
                </a:solidFill>
                <a:latin typeface="Roboto" panose="020F0502020204030204" pitchFamily="34" charset="0"/>
              </a:rPr>
              <a:t>.</a:t>
            </a:r>
            <a:endParaRPr lang="it-IT" b="0" i="0" u="none" strike="noStrike" dirty="0">
              <a:solidFill>
                <a:srgbClr val="111111"/>
              </a:solidFill>
              <a:effectLst/>
              <a:latin typeface="Robo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00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70CA7B-CE9B-B04F-AAD8-4C93280C3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4375"/>
            <a:ext cx="10515600" cy="546258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nel Wessex, l’ammontare della composizione per una ferita inferta </a:t>
            </a:r>
            <a:r>
              <a:rPr lang="it-IT" b="1" dirty="0"/>
              <a:t>sotto il ginocchio</a:t>
            </a:r>
            <a:r>
              <a:rPr lang="it-IT" dirty="0"/>
              <a:t> era doppio rispetto all’ammontare della composizione per una generica ferita alla gamba, </a:t>
            </a:r>
            <a:r>
              <a:rPr lang="it-IT" u="sng" dirty="0"/>
              <a:t>poiché l’orlo della tunica terminava all’altezza del ginocchio</a:t>
            </a:r>
            <a:r>
              <a:rPr lang="it-IT" dirty="0"/>
              <a:t>;</a:t>
            </a:r>
          </a:p>
          <a:p>
            <a:r>
              <a:rPr lang="it-IT" dirty="0"/>
              <a:t>la maggior parte dei tariffari composizionali prevedeva il pagamento di una composizione più alta per la lesione inferta ai </a:t>
            </a:r>
            <a:r>
              <a:rPr lang="it-IT" b="1" dirty="0"/>
              <a:t>denti frontali</a:t>
            </a:r>
            <a:r>
              <a:rPr lang="it-IT" dirty="0"/>
              <a:t> rispetto alla composizione prevista per la lesione inferta ai denti laterali, sebbene i denti laterali svolgano (era già noto all’epoca) una funzione più importante nel processo di masticazione: la ragione è spiegata nell’Editto di Rotari, che attribuiva esplicitamente una maggiore importanza ai </a:t>
            </a:r>
            <a:r>
              <a:rPr lang="it-IT" u="sng" dirty="0"/>
              <a:t>denti che si mostravano nel sorriso</a:t>
            </a:r>
            <a:r>
              <a:rPr lang="it-IT" dirty="0"/>
              <a:t> (</a:t>
            </a:r>
            <a:r>
              <a:rPr lang="it-IT" i="1" dirty="0"/>
              <a:t>qui in </a:t>
            </a:r>
            <a:r>
              <a:rPr lang="it-IT" i="1" dirty="0" err="1"/>
              <a:t>risu</a:t>
            </a:r>
            <a:r>
              <a:rPr lang="it-IT" i="1" dirty="0"/>
              <a:t> </a:t>
            </a:r>
            <a:r>
              <a:rPr lang="it-IT" i="1" dirty="0" err="1"/>
              <a:t>apparit</a:t>
            </a:r>
            <a:r>
              <a:rPr lang="it-IT" dirty="0"/>
              <a:t>); </a:t>
            </a:r>
          </a:p>
          <a:p>
            <a:r>
              <a:rPr lang="it-IT" dirty="0"/>
              <a:t>sia nel Wessex, sia in Frisia era prevista una composizione più elevata, rispetto alla composizione dovuta per il taglio delle altre dita, per il </a:t>
            </a:r>
            <a:r>
              <a:rPr lang="it-IT" b="1" dirty="0"/>
              <a:t>taglio dell’anulare</a:t>
            </a:r>
            <a:r>
              <a:rPr lang="it-IT" dirty="0"/>
              <a:t>: «l’unica possibile motivazione» era che «l’offesa visibile [</a:t>
            </a:r>
            <a:r>
              <a:rPr lang="it-IT" i="1" dirty="0" err="1"/>
              <a:t>visible</a:t>
            </a:r>
            <a:r>
              <a:rPr lang="it-IT" i="1" dirty="0"/>
              <a:t> </a:t>
            </a:r>
            <a:r>
              <a:rPr lang="it-IT" i="1" dirty="0" err="1"/>
              <a:t>insult</a:t>
            </a:r>
            <a:r>
              <a:rPr lang="it-IT" dirty="0"/>
              <a:t>] al dito che portava l’anello» (</a:t>
            </a:r>
            <a:r>
              <a:rPr lang="it-IT" u="sng" dirty="0"/>
              <a:t>il dito che suscitava più attenzioni</a:t>
            </a:r>
            <a:r>
              <a:rPr lang="it-IT" dirty="0"/>
              <a:t>) aggravava «la pura perdita anatomica» (Oliver 2011).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7760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513B14-D921-2A47-237E-86621ACF6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Terradas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7110BF-A56C-D18A-F6DF-96880FD50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effectLst/>
              </a:rPr>
              <a:t>"Secondo Tamassia, questo uso del verbo ‘</a:t>
            </a:r>
            <a:r>
              <a:rPr lang="it-IT" i="1" dirty="0" err="1">
                <a:effectLst/>
              </a:rPr>
              <a:t>vindicare</a:t>
            </a:r>
            <a:r>
              <a:rPr lang="it-IT" dirty="0">
                <a:effectLst/>
              </a:rPr>
              <a:t>’, da parte di Tacito, non si riferisce alla vendetta [</a:t>
            </a:r>
            <a:r>
              <a:rPr lang="it-IT" dirty="0" err="1">
                <a:effectLst/>
              </a:rPr>
              <a:t>venganza</a:t>
            </a:r>
            <a:r>
              <a:rPr lang="it-IT" dirty="0">
                <a:effectLst/>
              </a:rPr>
              <a:t>], ma solo al “riconoscimento giudiziale del diritto di ottenere una composizione”.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3411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30782-74BA-DE45-8CA2-6FCBC0E4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Verdier</a:t>
            </a:r>
            <a:r>
              <a:rPr lang="it-IT" dirty="0"/>
              <a:t> </a:t>
            </a:r>
            <a:r>
              <a:rPr lang="it-IT" i="1" dirty="0"/>
              <a:t>vs</a:t>
            </a:r>
            <a:r>
              <a:rPr lang="it-IT" dirty="0"/>
              <a:t>. </a:t>
            </a:r>
            <a:r>
              <a:rPr lang="it-IT" dirty="0" err="1"/>
              <a:t>Terradas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14BAF6-3CAC-7F49-A089-AB1884244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Come abbiamo visto, </a:t>
            </a:r>
            <a:r>
              <a:rPr lang="it-IT" b="1" dirty="0" err="1"/>
              <a:t>Verdier</a:t>
            </a:r>
            <a:r>
              <a:rPr lang="it-IT" dirty="0"/>
              <a:t> indaga principalmente i </a:t>
            </a:r>
            <a:r>
              <a:rPr lang="it-IT" u="sng" dirty="0"/>
              <a:t>presupposti</a:t>
            </a:r>
            <a:r>
              <a:rPr lang="it-IT" dirty="0"/>
              <a:t> della giustizia vendicatoria e non la </a:t>
            </a:r>
            <a:r>
              <a:rPr lang="it-IT" u="sng" dirty="0"/>
              <a:t>funzione sociale </a:t>
            </a:r>
            <a:r>
              <a:rPr lang="it-IT" dirty="0"/>
              <a:t>dell’atto vendicatorio. Verdier, in ogni caso, sembra concordare con l’idea che scopo del sistema vendicatorio sia esercitare </a:t>
            </a:r>
            <a:r>
              <a:rPr lang="it-IT" b="1" u="sng" dirty="0"/>
              <a:t>deterrenza</a:t>
            </a:r>
            <a:r>
              <a:rPr lang="it-IT" dirty="0"/>
              <a:t>: </a:t>
            </a:r>
            <a:r>
              <a:rPr lang="it-IT" b="1" dirty="0">
                <a:solidFill>
                  <a:srgbClr val="FF0000"/>
                </a:solidFill>
              </a:rPr>
              <a:t>scoraggiare i consociati dal commettere offese </a:t>
            </a:r>
            <a:r>
              <a:rPr lang="it-IT" dirty="0"/>
              <a:t>(concorda in questo senso con Evans-</a:t>
            </a:r>
            <a:r>
              <a:rPr lang="it-IT" dirty="0" err="1"/>
              <a:t>Pritchard</a:t>
            </a:r>
            <a:r>
              <a:rPr lang="it-IT" dirty="0"/>
              <a:t> e </a:t>
            </a:r>
            <a:r>
              <a:rPr lang="it-IT" dirty="0" err="1"/>
              <a:t>Gluckman</a:t>
            </a:r>
            <a:r>
              <a:rPr lang="it-IT" dirty="0"/>
              <a:t>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Secondo </a:t>
            </a:r>
            <a:r>
              <a:rPr lang="it-IT" b="1" dirty="0" err="1"/>
              <a:t>Terradas</a:t>
            </a:r>
            <a:r>
              <a:rPr lang="it-IT" dirty="0"/>
              <a:t>, scopo del sistema vendicatorio non è (solo) esercitare deterrenza, ma soprattutto </a:t>
            </a:r>
            <a:r>
              <a:rPr lang="it-IT" b="1" dirty="0">
                <a:solidFill>
                  <a:srgbClr val="FF0000"/>
                </a:solidFill>
              </a:rPr>
              <a:t>ricostituire il tessuto sociale danneggiato dall’offesa</a:t>
            </a:r>
            <a:r>
              <a:rPr lang="it-IT" dirty="0"/>
              <a:t> e in particolare (attraverso una preferenza per la composizione rispetto alla vendetta) il </a:t>
            </a:r>
            <a:r>
              <a:rPr lang="it-IT" b="1" dirty="0">
                <a:solidFill>
                  <a:srgbClr val="FF0000"/>
                </a:solidFill>
              </a:rPr>
              <a:t>rapporto tra le parti in conflitto </a:t>
            </a:r>
            <a:r>
              <a:rPr lang="it-IT" dirty="0"/>
              <a:t>(la deterrenza gioca comunque anche qui un ruolo importante). [Base per comparazione con giustizia riparativa]</a:t>
            </a:r>
          </a:p>
        </p:txBody>
      </p:sp>
    </p:spTree>
    <p:extLst>
      <p:ext uri="{BB962C8B-B14F-4D97-AF65-F5344CB8AC3E}">
        <p14:creationId xmlns:p14="http://schemas.microsoft.com/office/powerpoint/2010/main" val="194076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5CA4D0-363E-474D-9419-9A899F8B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Jan</a:t>
            </a:r>
            <a:r>
              <a:rPr lang="it-IT" dirty="0"/>
              <a:t> </a:t>
            </a:r>
            <a:r>
              <a:rPr lang="it-IT" dirty="0" err="1"/>
              <a:t>Rothmann</a:t>
            </a:r>
            <a:r>
              <a:rPr lang="it-IT" dirty="0"/>
              <a:t>, </a:t>
            </a:r>
            <a:r>
              <a:rPr lang="it-IT" i="1" dirty="0" err="1"/>
              <a:t>Talio</a:t>
            </a:r>
            <a:r>
              <a:rPr lang="it-IT" i="1" dirty="0"/>
              <a:t> esto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27EB55-B0FD-6245-8823-4E15DBFC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In alcuni casi, taglione «riparatore» (per l’omicidio di membri del gruppo). Dimenticato dal pensiero occidentale, che considera solo la variante «penale» del taglione.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u="sng" dirty="0"/>
              <a:t>Codice di </a:t>
            </a:r>
            <a:r>
              <a:rPr lang="it-IT" u="sng" dirty="0" err="1"/>
              <a:t>Lipit</a:t>
            </a:r>
            <a:r>
              <a:rPr lang="it-IT" u="sng" dirty="0"/>
              <a:t> </a:t>
            </a:r>
            <a:r>
              <a:rPr lang="it-IT" u="sng" dirty="0" err="1"/>
              <a:t>Ishtar</a:t>
            </a:r>
            <a:r>
              <a:rPr lang="it-IT" u="sng" dirty="0"/>
              <a:t>, § 12</a:t>
            </a:r>
            <a:r>
              <a:rPr lang="it-IT" dirty="0"/>
              <a:t> (Mesopotamia, 1934-1924 </a:t>
            </a:r>
            <a:r>
              <a:rPr lang="it-IT" dirty="0" err="1"/>
              <a:t>ca</a:t>
            </a:r>
            <a:r>
              <a:rPr lang="it-IT" dirty="0"/>
              <a:t>., lingua sumera)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 err="1"/>
              <a:t>sag</a:t>
            </a:r>
            <a:r>
              <a:rPr lang="it-IT" i="1" dirty="0"/>
              <a:t> </a:t>
            </a:r>
            <a:r>
              <a:rPr lang="it-IT" i="1" dirty="0" err="1"/>
              <a:t>sag.gin</a:t>
            </a:r>
            <a:endParaRPr lang="it-IT" i="1" dirty="0"/>
          </a:p>
          <a:p>
            <a:pPr marL="0" indent="0">
              <a:buNone/>
            </a:pPr>
            <a:r>
              <a:rPr lang="it-IT" i="1" dirty="0" err="1"/>
              <a:t>ba.ab.sum.mu</a:t>
            </a:r>
            <a:endParaRPr lang="it-IT" i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(testa per testa /</a:t>
            </a:r>
          </a:p>
          <a:p>
            <a:pPr marL="0" indent="0">
              <a:buNone/>
            </a:pPr>
            <a:r>
              <a:rPr lang="it-IT" dirty="0"/>
              <a:t>L’altro restituirà)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Equativo «gin» mette l’accento sulla </a:t>
            </a:r>
            <a:r>
              <a:rPr lang="it-IT" b="1" u="sng" dirty="0"/>
              <a:t>cooperazione</a:t>
            </a:r>
            <a:r>
              <a:rPr lang="it-IT" dirty="0"/>
              <a:t> (e non sulla punizione).</a:t>
            </a:r>
          </a:p>
        </p:txBody>
      </p:sp>
    </p:spTree>
    <p:extLst>
      <p:ext uri="{BB962C8B-B14F-4D97-AF65-F5344CB8AC3E}">
        <p14:creationId xmlns:p14="http://schemas.microsoft.com/office/powerpoint/2010/main" val="353661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F9DB36-F867-936F-7DB8-1BC6DB3C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396" y="643466"/>
            <a:ext cx="3941208" cy="5571067"/>
          </a:xfrm>
          <a:prstGeom prst="rect">
            <a:avLst/>
          </a:prstGeom>
        </p:spPr>
      </p:pic>
      <p:sp>
        <p:nvSpPr>
          <p:cNvPr id="4" name="Freccia destra 3">
            <a:extLst>
              <a:ext uri="{FF2B5EF4-FFF2-40B4-BE49-F238E27FC236}">
                <a16:creationId xmlns:a16="http://schemas.microsoft.com/office/drawing/2014/main" id="{9C50ED4D-6FD5-86D6-CD4D-B6833B494212}"/>
              </a:ext>
            </a:extLst>
          </p:cNvPr>
          <p:cNvSpPr/>
          <p:nvPr/>
        </p:nvSpPr>
        <p:spPr>
          <a:xfrm>
            <a:off x="4614863" y="4000500"/>
            <a:ext cx="828675" cy="2571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780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AD22E2-B13C-4241-8AEA-E0E0F752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/>
              <a:t>Vendicativo </a:t>
            </a:r>
            <a:r>
              <a:rPr lang="it-IT" i="1" u="sng" dirty="0"/>
              <a:t>vs</a:t>
            </a:r>
            <a:r>
              <a:rPr lang="it-IT" u="sng" dirty="0"/>
              <a:t>. vendicatorio</a:t>
            </a:r>
          </a:p>
        </p:txBody>
      </p:sp>
    </p:spTree>
    <p:extLst>
      <p:ext uri="{BB962C8B-B14F-4D97-AF65-F5344CB8AC3E}">
        <p14:creationId xmlns:p14="http://schemas.microsoft.com/office/powerpoint/2010/main" val="217348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9CB5E1-DBCC-434D-BFBA-CF31C7B4C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032"/>
            <a:ext cx="10515600" cy="436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«[</a:t>
            </a:r>
            <a:r>
              <a:rPr lang="it-IT" dirty="0" err="1"/>
              <a:t>N</a:t>
            </a:r>
            <a:r>
              <a:rPr lang="it-IT" dirty="0"/>
              <a:t>]</a:t>
            </a:r>
            <a:r>
              <a:rPr lang="it-IT" dirty="0" err="1"/>
              <a:t>el</a:t>
            </a:r>
            <a:r>
              <a:rPr lang="it-IT" dirty="0"/>
              <a:t> sistema barbarico il sovrano poté succedere nel </a:t>
            </a:r>
            <a:r>
              <a:rPr lang="it-IT" u="sng" dirty="0">
                <a:solidFill>
                  <a:srgbClr val="FF0000"/>
                </a:solidFill>
              </a:rPr>
              <a:t>diritto vendicatorio</a:t>
            </a:r>
            <a:r>
              <a:rPr lang="it-IT" dirty="0"/>
              <a:t> de’ sudditi, [… nel] diritto [soggettivo] prezioso e inviolabile alla privata vendetta».</a:t>
            </a:r>
          </a:p>
          <a:p>
            <a:pPr marL="0" indent="0" algn="r">
              <a:buNone/>
            </a:pPr>
            <a:r>
              <a:rPr lang="it-IT" dirty="0"/>
              <a:t>P. Ellero, </a:t>
            </a:r>
            <a:r>
              <a:rPr lang="it-IT" i="1" dirty="0"/>
              <a:t>Delle origini storiche del diritto di punire</a:t>
            </a:r>
            <a:r>
              <a:rPr lang="it-IT" dirty="0"/>
              <a:t> ([1861]1874)</a:t>
            </a:r>
          </a:p>
          <a:p>
            <a:pPr marL="0" indent="0" algn="r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Al di là di questa anticipazione, ‘vendicatorio’, nel linguaggio tecnico dell’antropologia giuridica, è perlopiù </a:t>
            </a:r>
            <a:r>
              <a:rPr lang="it-IT" b="1" u="sng" dirty="0"/>
              <a:t>calco del francese ‘</a:t>
            </a:r>
            <a:r>
              <a:rPr lang="it-IT" b="1" i="1" u="sng" dirty="0" err="1"/>
              <a:t>vindicatoire</a:t>
            </a:r>
            <a:r>
              <a:rPr lang="it-IT" b="1" u="sng" dirty="0"/>
              <a:t>’</a:t>
            </a:r>
            <a:r>
              <a:rPr lang="it-IT" dirty="0"/>
              <a:t>, impiegato, a partire dal 1980, dall’antropologo Raymond </a:t>
            </a:r>
            <a:r>
              <a:rPr lang="it-IT" dirty="0" err="1"/>
              <a:t>Verdier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99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ymond VERDIER - CHAD">
            <a:extLst>
              <a:ext uri="{FF2B5EF4-FFF2-40B4-BE49-F238E27FC236}">
                <a16:creationId xmlns:a16="http://schemas.microsoft.com/office/drawing/2014/main" id="{F50DEF21-1A13-E944-9726-326188D0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31" y="856567"/>
            <a:ext cx="3030537" cy="514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00F80D-5E09-794E-93C9-BD6CF38CC424}"/>
              </a:ext>
            </a:extLst>
          </p:cNvPr>
          <p:cNvSpPr txBox="1"/>
          <p:nvPr/>
        </p:nvSpPr>
        <p:spPr>
          <a:xfrm>
            <a:off x="5193187" y="6174130"/>
            <a:ext cx="180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Raymond </a:t>
            </a:r>
            <a:r>
              <a:rPr lang="it-IT" dirty="0" err="1"/>
              <a:t>Verdier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441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C9E0FE-C1AB-2243-B860-62E4820EA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4375"/>
            <a:ext cx="10515600" cy="54625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Nel primo volume della tetralogia </a:t>
            </a:r>
            <a:r>
              <a:rPr lang="it-IT" i="1" dirty="0"/>
              <a:t>La </a:t>
            </a:r>
            <a:r>
              <a:rPr lang="it-IT" i="1" dirty="0" err="1"/>
              <a:t>vengeance</a:t>
            </a:r>
            <a:r>
              <a:rPr lang="it-IT" dirty="0"/>
              <a:t> (1980-1984), </a:t>
            </a:r>
            <a:r>
              <a:rPr lang="it-IT" dirty="0" err="1"/>
              <a:t>Verdier</a:t>
            </a:r>
            <a:r>
              <a:rPr lang="it-IT" dirty="0"/>
              <a:t> accenna alla contrapposizione tra due «registri» linguistici, due «variazioni funzionali» del discorso sulla vendetta: un registro </a:t>
            </a:r>
            <a:r>
              <a:rPr lang="it-IT" b="1" u="sng" dirty="0"/>
              <a:t>vendicativo</a:t>
            </a:r>
            <a:r>
              <a:rPr lang="it-IT" dirty="0"/>
              <a:t> (in francese: </a:t>
            </a:r>
            <a:r>
              <a:rPr lang="it-IT" i="1" dirty="0" err="1"/>
              <a:t>vindicatif</a:t>
            </a:r>
            <a:r>
              <a:rPr lang="it-IT" dirty="0"/>
              <a:t>) e un registro </a:t>
            </a:r>
            <a:r>
              <a:rPr lang="it-IT" b="1" u="sng" dirty="0"/>
              <a:t>vendicatorio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Prefigurata da </a:t>
            </a:r>
            <a:r>
              <a:rPr lang="it-IT" dirty="0" err="1"/>
              <a:t>Verdier</a:t>
            </a:r>
            <a:r>
              <a:rPr lang="it-IT" dirty="0"/>
              <a:t>, la distinzione tra i due registri è tuttavia evocata per la prima volta in modo esplicito dagli antropologi Claude-Henri </a:t>
            </a:r>
            <a:r>
              <a:rPr lang="it-IT" dirty="0" err="1"/>
              <a:t>Breteau</a:t>
            </a:r>
            <a:r>
              <a:rPr lang="it-IT" dirty="0"/>
              <a:t> e Nello Zagnoli, secondo cui «è essenziale [...] distinguere il vendicativo dal vendicatorio, o, in altre parole, lo </a:t>
            </a:r>
            <a:r>
              <a:rPr lang="it-IT" b="1" u="sng" dirty="0"/>
              <a:t>psicologico</a:t>
            </a:r>
            <a:r>
              <a:rPr lang="it-IT" dirty="0"/>
              <a:t> dal </a:t>
            </a:r>
            <a:r>
              <a:rPr lang="it-IT" b="1" u="sng" dirty="0"/>
              <a:t>sociale</a:t>
            </a:r>
            <a:r>
              <a:rPr lang="it-IT" dirty="0"/>
              <a:t>». Secondo </a:t>
            </a:r>
            <a:r>
              <a:rPr lang="it-IT" dirty="0" err="1"/>
              <a:t>Breteau</a:t>
            </a:r>
            <a:r>
              <a:rPr lang="it-IT" dirty="0"/>
              <a:t> e Zagnoli, la distinzione concettuale tra “vendicativo” e “vendicatorio” è lessicalizzata nel dialetto del nord-est dell’Algeria, che si riferisce al “vendicativo” con il verbo ‘</a:t>
            </a:r>
            <a:r>
              <a:rPr lang="it-IT" i="1" dirty="0" err="1"/>
              <a:t>entegâm</a:t>
            </a:r>
            <a:r>
              <a:rPr lang="it-IT" dirty="0"/>
              <a:t>’ (‘</a:t>
            </a:r>
            <a:r>
              <a:rPr lang="it-IT" dirty="0" err="1"/>
              <a:t>انتقام</a:t>
            </a:r>
            <a:r>
              <a:rPr lang="it-IT" dirty="0"/>
              <a:t>’; in italiano: “vendicarsi”) e al “vendicatorio” con l’aggettivo sostantivato ‘</a:t>
            </a:r>
            <a:r>
              <a:rPr lang="it-IT" i="1" dirty="0" err="1"/>
              <a:t>sahib</a:t>
            </a:r>
            <a:r>
              <a:rPr lang="it-IT" i="1" dirty="0"/>
              <a:t> </a:t>
            </a:r>
            <a:r>
              <a:rPr lang="it-IT" i="1" dirty="0" err="1"/>
              <a:t>el</a:t>
            </a:r>
            <a:r>
              <a:rPr lang="it-IT" i="1" dirty="0"/>
              <a:t> dam</a:t>
            </a:r>
            <a:r>
              <a:rPr lang="it-IT" dirty="0"/>
              <a:t>’ (‘</a:t>
            </a:r>
            <a:r>
              <a:rPr lang="it-IT" dirty="0" err="1"/>
              <a:t>صاحب</a:t>
            </a:r>
            <a:r>
              <a:rPr lang="it-IT" dirty="0"/>
              <a:t> </a:t>
            </a:r>
            <a:r>
              <a:rPr lang="it-IT" dirty="0" err="1"/>
              <a:t>دَم</a:t>
            </a:r>
            <a:r>
              <a:rPr lang="it-IT" dirty="0"/>
              <a:t>’; letteralmente: “padrone del sangue”).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683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A99D97-22EB-7B42-8E0E-E647CC1F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500" dirty="0"/>
              <a:t>G. </a:t>
            </a:r>
            <a:r>
              <a:rPr lang="it-IT" sz="3500" dirty="0" err="1"/>
              <a:t>Courtois</a:t>
            </a:r>
            <a:r>
              <a:rPr lang="it-IT" sz="3500" dirty="0"/>
              <a:t>, </a:t>
            </a:r>
            <a:r>
              <a:rPr lang="it-IT" sz="3500" i="1" dirty="0"/>
              <a:t>La </a:t>
            </a:r>
            <a:r>
              <a:rPr lang="it-IT" sz="3500" i="1" dirty="0" err="1"/>
              <a:t>vengeance</a:t>
            </a:r>
            <a:r>
              <a:rPr lang="it-IT" sz="3500" i="1" dirty="0"/>
              <a:t> </a:t>
            </a:r>
            <a:r>
              <a:rPr lang="it-IT" sz="3500" i="1" dirty="0" err="1"/>
              <a:t>du</a:t>
            </a:r>
            <a:r>
              <a:rPr lang="it-IT" sz="3500" i="1" dirty="0"/>
              <a:t> </a:t>
            </a:r>
            <a:r>
              <a:rPr lang="it-IT" sz="3500" i="1" dirty="0" err="1"/>
              <a:t>désir</a:t>
            </a:r>
            <a:r>
              <a:rPr lang="it-IT" sz="3500" i="1" dirty="0"/>
              <a:t> </a:t>
            </a:r>
            <a:r>
              <a:rPr lang="it-IT" sz="3500" i="1" dirty="0" err="1"/>
              <a:t>aux</a:t>
            </a:r>
            <a:r>
              <a:rPr lang="it-IT" sz="3500" i="1" dirty="0"/>
              <a:t> </a:t>
            </a:r>
            <a:r>
              <a:rPr lang="it-IT" sz="3500" i="1" dirty="0" err="1"/>
              <a:t>institutions</a:t>
            </a:r>
            <a:r>
              <a:rPr lang="it-IT" sz="3500" dirty="0"/>
              <a:t> (1984)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4CB653-B00C-3B4D-934D-8229558A4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VENDETTA: </a:t>
            </a:r>
          </a:p>
          <a:p>
            <a:r>
              <a:rPr lang="it-IT" dirty="0"/>
              <a:t>in senso </a:t>
            </a:r>
            <a:r>
              <a:rPr lang="it-IT" b="1" dirty="0"/>
              <a:t>vendicativo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impulso volitivo: «il </a:t>
            </a:r>
            <a:r>
              <a:rPr lang="it-IT" u="sng" dirty="0"/>
              <a:t>desiderio</a:t>
            </a:r>
            <a:r>
              <a:rPr lang="it-IT" dirty="0"/>
              <a:t> di restituire le offese subite»;</a:t>
            </a:r>
          </a:p>
          <a:p>
            <a:pPr lvl="1"/>
            <a:r>
              <a:rPr lang="it-IT" dirty="0"/>
              <a:t>atto: «la </a:t>
            </a:r>
            <a:r>
              <a:rPr lang="it-IT" u="sng" dirty="0"/>
              <a:t>scarica emozionale</a:t>
            </a:r>
            <a:r>
              <a:rPr lang="it-IT" dirty="0"/>
              <a:t> che il soggetto […] deve effettuare per mantenere a livello di guardia la tensione del proprio apparato psichico, pericolosamente accresciuta a causa di un’aggressione»;</a:t>
            </a:r>
          </a:p>
          <a:p>
            <a:r>
              <a:rPr lang="it-IT" dirty="0"/>
              <a:t>in senso </a:t>
            </a:r>
            <a:r>
              <a:rPr lang="it-IT" b="1" dirty="0"/>
              <a:t>vendicatorio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(solo) un atto: «il momento di un </a:t>
            </a:r>
            <a:r>
              <a:rPr lang="it-IT" u="sng" dirty="0"/>
              <a:t>processo regolato dalla reciprocità</a:t>
            </a:r>
            <a:r>
              <a:rPr lang="it-IT" dirty="0"/>
              <a:t>», di «uno </a:t>
            </a:r>
            <a:r>
              <a:rPr lang="it-IT" u="sng" dirty="0"/>
              <a:t>scambio di valori negativi</a:t>
            </a:r>
            <a:r>
              <a:rPr lang="it-IT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8221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382E57ED-EE7F-0A4D-8FE7-81D2115D8850}"/>
              </a:ext>
            </a:extLst>
          </p:cNvPr>
          <p:cNvSpPr/>
          <p:nvPr/>
        </p:nvSpPr>
        <p:spPr>
          <a:xfrm>
            <a:off x="3344047" y="1611784"/>
            <a:ext cx="3447535" cy="33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C584D77B-B92D-CC4F-8B70-704FA14ECEF5}"/>
              </a:ext>
            </a:extLst>
          </p:cNvPr>
          <p:cNvSpPr/>
          <p:nvPr/>
        </p:nvSpPr>
        <p:spPr>
          <a:xfrm>
            <a:off x="5282385" y="1611784"/>
            <a:ext cx="3447535" cy="33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2EE2E2-9B03-B94D-AF69-C98273146C90}"/>
              </a:ext>
            </a:extLst>
          </p:cNvPr>
          <p:cNvSpPr txBox="1"/>
          <p:nvPr/>
        </p:nvSpPr>
        <p:spPr>
          <a:xfrm>
            <a:off x="3611158" y="3543300"/>
            <a:ext cx="167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Impulso volitivo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D387F3-F140-C845-930E-CB3A0811D8C2}"/>
              </a:ext>
            </a:extLst>
          </p:cNvPr>
          <p:cNvSpPr txBox="1"/>
          <p:nvPr/>
        </p:nvSpPr>
        <p:spPr>
          <a:xfrm>
            <a:off x="5804959" y="3119994"/>
            <a:ext cx="58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Atto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895A2A-8132-274B-851E-8B37665BDB98}"/>
              </a:ext>
            </a:extLst>
          </p:cNvPr>
          <p:cNvSpPr txBox="1"/>
          <p:nvPr/>
        </p:nvSpPr>
        <p:spPr>
          <a:xfrm>
            <a:off x="4430460" y="108585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Vendicativo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C064A3-21AF-7148-8BE4-566088DA957A}"/>
              </a:ext>
            </a:extLst>
          </p:cNvPr>
          <p:cNvSpPr txBox="1"/>
          <p:nvPr/>
        </p:nvSpPr>
        <p:spPr>
          <a:xfrm>
            <a:off x="6319970" y="1085850"/>
            <a:ext cx="137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Vendicatorio</a:t>
            </a:r>
          </a:p>
        </p:txBody>
      </p:sp>
    </p:spTree>
    <p:extLst>
      <p:ext uri="{BB962C8B-B14F-4D97-AF65-F5344CB8AC3E}">
        <p14:creationId xmlns:p14="http://schemas.microsoft.com/office/powerpoint/2010/main" val="3619490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1901</Words>
  <Application>Microsoft Macintosh PowerPoint</Application>
  <PresentationFormat>Widescreen</PresentationFormat>
  <Paragraphs>94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Tema di Office</vt:lpstr>
      <vt:lpstr>La giustizia vendicatoria</vt:lpstr>
      <vt:lpstr>Presentazione standard di PowerPoint</vt:lpstr>
      <vt:lpstr>Presentazione standard di PowerPoint</vt:lpstr>
      <vt:lpstr>Vendicativo vs. vendicatorio</vt:lpstr>
      <vt:lpstr>Presentazione standard di PowerPoint</vt:lpstr>
      <vt:lpstr>Presentazione standard di PowerPoint</vt:lpstr>
      <vt:lpstr>Presentazione standard di PowerPoint</vt:lpstr>
      <vt:lpstr>G. Courtois, La vengeance du désir aux institutions (1984)</vt:lpstr>
      <vt:lpstr>Presentazione standard di PowerPoint</vt:lpstr>
      <vt:lpstr>L’atto di vendetta</vt:lpstr>
      <vt:lpstr>Quale norma? La reciprocità vendicatoria</vt:lpstr>
      <vt:lpstr>Presentazione standard di PowerPoint</vt:lpstr>
      <vt:lpstr>Presentazione standard di PowerPoint</vt:lpstr>
      <vt:lpstr>Quale valore? Onore, composizione, vendetta</vt:lpstr>
      <vt:lpstr>Presentazione standard di PowerPoint</vt:lpstr>
      <vt:lpstr>Il sistema vendicatorio</vt:lpstr>
      <vt:lpstr>Offesa</vt:lpstr>
      <vt:lpstr>Offesa</vt:lpstr>
      <vt:lpstr>Giovanni (Nino) Tamassia, 1860-1931</vt:lpstr>
      <vt:lpstr>Tamassia</vt:lpstr>
      <vt:lpstr>Terradas</vt:lpstr>
      <vt:lpstr>Composizione</vt:lpstr>
      <vt:lpstr>Terradas</vt:lpstr>
      <vt:lpstr>Indizi?</vt:lpstr>
      <vt:lpstr>Presentazione standard di PowerPoint</vt:lpstr>
      <vt:lpstr>Terradas</vt:lpstr>
      <vt:lpstr>Verdier vs. Terradas</vt:lpstr>
      <vt:lpstr>Jan Rothmann, Talio esto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giustizia vendicatoria</dc:title>
  <dc:creator>Anonimo</dc:creator>
  <cp:lastModifiedBy>Anonimo</cp:lastModifiedBy>
  <cp:revision>9</cp:revision>
  <dcterms:created xsi:type="dcterms:W3CDTF">2023-03-04T10:34:33Z</dcterms:created>
  <dcterms:modified xsi:type="dcterms:W3CDTF">2023-03-08T12:29:53Z</dcterms:modified>
</cp:coreProperties>
</file>