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8" r:id="rId4"/>
    <p:sldId id="260" r:id="rId5"/>
    <p:sldId id="261" r:id="rId6"/>
    <p:sldId id="262" r:id="rId7"/>
    <p:sldId id="273" r:id="rId8"/>
    <p:sldId id="263" r:id="rId9"/>
    <p:sldId id="264" r:id="rId10"/>
    <p:sldId id="268" r:id="rId11"/>
    <p:sldId id="269" r:id="rId12"/>
    <p:sldId id="266" r:id="rId13"/>
    <p:sldId id="271" r:id="rId14"/>
    <p:sldId id="270" r:id="rId15"/>
    <p:sldId id="265" r:id="rId16"/>
    <p:sldId id="272" r:id="rId17"/>
    <p:sldId id="293" r:id="rId18"/>
    <p:sldId id="274" r:id="rId19"/>
    <p:sldId id="275" r:id="rId20"/>
    <p:sldId id="277" r:id="rId21"/>
    <p:sldId id="290" r:id="rId22"/>
    <p:sldId id="27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61"/>
  </p:normalViewPr>
  <p:slideViewPr>
    <p:cSldViewPr snapToGrid="0">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BC612-ECAC-806E-AA18-707F024FD96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1B46E7-F768-8B26-769F-FB16A4F19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F80D12F-5A84-30F4-A7CB-D9AAB1D003B2}"/>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0E659874-DB20-0F6B-14AA-D8AA874750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0037074-2F25-42ED-D645-FE4ED713D287}"/>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307024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76D40-0221-804C-F530-CBF48A0CBF2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30BB37-0E7F-E773-CD4B-7B3A18A0538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596F1E-FB89-54C2-DAF9-0949AA30B35A}"/>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29F84B37-DF0B-9C08-D41A-F8A82A6F3E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A9B371-F755-D65F-B36A-E46457D41628}"/>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382202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9993FEF-D1FE-D7F2-4EB5-4051A62A0E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846BC2-8064-F7A3-642D-88A0EC04F5F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FB2A1D-2FDC-3F6A-0D8D-024C243DC1BC}"/>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18CBFC5B-EEA7-ACD7-7DDC-802EB1142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C1C806-A754-FC58-C532-38C4FF208E6E}"/>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421477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C8C00-151A-2E4C-E6E3-0A5D4ED5BA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E230F3-BF92-BD8C-90A5-53FE99D39D7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FF2013-24BF-717A-3A80-65BE972E8300}"/>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5FF6D7C7-1E58-4BC5-2E31-0A085D441C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7DA096-9A03-F7DA-D806-26E5634CB1C5}"/>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290107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2750D-BCE0-CA43-EA14-E0E30677D25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81A239-F299-6E3D-2855-F1331DDEF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D42E96-A8CD-4B1C-41B5-4059E8A3D04B}"/>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28B6CAD1-C869-5141-6045-DD8AE1110B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A0C121-BF2F-0AD7-2E57-181456830E1C}"/>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31275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C4783-7799-D2EE-CCB7-46861F20B1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0DACCD-DEEB-9CF4-222D-32462FBF72A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69F5775-6CDB-3B62-06C4-82080C0C2D6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BC13DC5-B14B-89E9-45B9-EB42BDAD8393}"/>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6" name="Segnaposto piè di pagina 5">
            <a:extLst>
              <a:ext uri="{FF2B5EF4-FFF2-40B4-BE49-F238E27FC236}">
                <a16:creationId xmlns:a16="http://schemas.microsoft.com/office/drawing/2014/main" id="{3F0B08CF-0A13-905E-1374-A154B27F05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25A1E4-24C5-FA91-1EC8-3F73EB8C2757}"/>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414697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0B427-8BCF-8885-1F80-704839EE20F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04F78E-08C3-F08E-9142-D28E66B87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729C574-C50A-5C3C-B916-7624DA61A2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338791-D9ED-531A-C7AD-FF9188FD4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25E2DC-A4D4-D3A3-7220-134B090338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88EAA33-2487-4424-7935-86E661494FFF}"/>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8" name="Segnaposto piè di pagina 7">
            <a:extLst>
              <a:ext uri="{FF2B5EF4-FFF2-40B4-BE49-F238E27FC236}">
                <a16:creationId xmlns:a16="http://schemas.microsoft.com/office/drawing/2014/main" id="{D9BB6153-D44D-D55B-2800-D280257697B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992458D-7630-DCDB-137D-E7BDE6B663CF}"/>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402526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2C7D19-B36D-E971-2091-F43AFAE4CB2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FCDECE1-BA57-8444-6337-DC41732EB545}"/>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4" name="Segnaposto piè di pagina 3">
            <a:extLst>
              <a:ext uri="{FF2B5EF4-FFF2-40B4-BE49-F238E27FC236}">
                <a16:creationId xmlns:a16="http://schemas.microsoft.com/office/drawing/2014/main" id="{143E3035-FA59-E4F7-AB68-691DEEF4099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8066923-CDA6-D604-C808-8BCA6CB6094C}"/>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96086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32DBAF4-61CA-1928-10D5-A5E423307D07}"/>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3" name="Segnaposto piè di pagina 2">
            <a:extLst>
              <a:ext uri="{FF2B5EF4-FFF2-40B4-BE49-F238E27FC236}">
                <a16:creationId xmlns:a16="http://schemas.microsoft.com/office/drawing/2014/main" id="{FE94668B-CDF0-0A1D-E0D3-2E70DA8ABE6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34893F5-6964-218D-B00E-F57A60CB51AB}"/>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37125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4299E-7133-D6BE-CD2A-67157E0275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2CD048-5E72-C8B9-2B5C-DBC0F500B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ADECB1B-5711-36EE-E64A-DBE36B957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16A55FB-2D0C-2FC3-7A92-F007B0AB22EB}"/>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6" name="Segnaposto piè di pagina 5">
            <a:extLst>
              <a:ext uri="{FF2B5EF4-FFF2-40B4-BE49-F238E27FC236}">
                <a16:creationId xmlns:a16="http://schemas.microsoft.com/office/drawing/2014/main" id="{92E23A45-1EA9-6BEA-B906-97F1728E4E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3FA934-A77C-0363-7C43-A7A51403B7F9}"/>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373322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096928-F8B6-1B24-51C6-BBBA0D1845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31CCF0-4223-7DC3-6D38-D3EB09BDB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A97F363-CB62-6B1D-54C4-76238EAB5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C8AAC3-3CE3-7B63-A360-2AEE2B8B994C}"/>
              </a:ext>
            </a:extLst>
          </p:cNvPr>
          <p:cNvSpPr>
            <a:spLocks noGrp="1"/>
          </p:cNvSpPr>
          <p:nvPr>
            <p:ph type="dt" sz="half" idx="10"/>
          </p:nvPr>
        </p:nvSpPr>
        <p:spPr/>
        <p:txBody>
          <a:bodyPr/>
          <a:lstStyle/>
          <a:p>
            <a:fld id="{56375A98-275A-FA4B-AA5D-D438CB733768}" type="datetimeFigureOut">
              <a:rPr lang="it-IT" smtClean="0"/>
              <a:t>08/03/23</a:t>
            </a:fld>
            <a:endParaRPr lang="it-IT"/>
          </a:p>
        </p:txBody>
      </p:sp>
      <p:sp>
        <p:nvSpPr>
          <p:cNvPr id="6" name="Segnaposto piè di pagina 5">
            <a:extLst>
              <a:ext uri="{FF2B5EF4-FFF2-40B4-BE49-F238E27FC236}">
                <a16:creationId xmlns:a16="http://schemas.microsoft.com/office/drawing/2014/main" id="{DBCA727F-9BB2-0C06-A854-75A55FEC60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3807E6-77B1-2754-54F0-D02C5B38E321}"/>
              </a:ext>
            </a:extLst>
          </p:cNvPr>
          <p:cNvSpPr>
            <a:spLocks noGrp="1"/>
          </p:cNvSpPr>
          <p:nvPr>
            <p:ph type="sldNum" sz="quarter" idx="12"/>
          </p:nvPr>
        </p:nvSpPr>
        <p:spPr/>
        <p:txBody>
          <a:bodyPr/>
          <a:lstStyle/>
          <a:p>
            <a:fld id="{50F1D281-8349-F34B-AA23-4A19BECCAD28}" type="slidenum">
              <a:rPr lang="it-IT" smtClean="0"/>
              <a:t>‹N›</a:t>
            </a:fld>
            <a:endParaRPr lang="it-IT"/>
          </a:p>
        </p:txBody>
      </p:sp>
    </p:spTree>
    <p:extLst>
      <p:ext uri="{BB962C8B-B14F-4D97-AF65-F5344CB8AC3E}">
        <p14:creationId xmlns:p14="http://schemas.microsoft.com/office/powerpoint/2010/main" val="201790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C8A2128-C186-CFA5-B5BD-990179939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0E8641-AA0F-E14A-3CF2-6578326B5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D24183-652F-ACF5-308B-2C6AC2F4F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75A98-275A-FA4B-AA5D-D438CB733768}" type="datetimeFigureOut">
              <a:rPr lang="it-IT" smtClean="0"/>
              <a:t>08/03/23</a:t>
            </a:fld>
            <a:endParaRPr lang="it-IT"/>
          </a:p>
        </p:txBody>
      </p:sp>
      <p:sp>
        <p:nvSpPr>
          <p:cNvPr id="5" name="Segnaposto piè di pagina 4">
            <a:extLst>
              <a:ext uri="{FF2B5EF4-FFF2-40B4-BE49-F238E27FC236}">
                <a16:creationId xmlns:a16="http://schemas.microsoft.com/office/drawing/2014/main" id="{8F59B8F1-3A31-5062-E79F-7F1FE5199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835BFF1-0753-DFE3-6AAC-F756F7C84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1D281-8349-F34B-AA23-4A19BECCAD28}" type="slidenum">
              <a:rPr lang="it-IT" smtClean="0"/>
              <a:t>‹N›</a:t>
            </a:fld>
            <a:endParaRPr lang="it-IT"/>
          </a:p>
        </p:txBody>
      </p:sp>
    </p:spTree>
    <p:extLst>
      <p:ext uri="{BB962C8B-B14F-4D97-AF65-F5344CB8AC3E}">
        <p14:creationId xmlns:p14="http://schemas.microsoft.com/office/powerpoint/2010/main" val="211662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B4ON_6m95Q" TargetMode="External"/><Relationship Id="rId2" Type="http://schemas.openxmlformats.org/officeDocument/2006/relationships/hyperlink" Target="https://www.youtube.com/watch?v=WhJDHqK39WA" TargetMode="External"/><Relationship Id="rId1" Type="http://schemas.openxmlformats.org/officeDocument/2006/relationships/slideLayout" Target="../slideLayouts/slideLayout2.xml"/><Relationship Id="rId4" Type="http://schemas.openxmlformats.org/officeDocument/2006/relationships/hyperlink" Target="https://www.youtube.com/watch?v=xgMTC1lAaS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AA2A6-3C17-7270-F584-E565B7AFB1FC}"/>
              </a:ext>
            </a:extLst>
          </p:cNvPr>
          <p:cNvSpPr>
            <a:spLocks noGrp="1"/>
          </p:cNvSpPr>
          <p:nvPr>
            <p:ph type="ctrTitle"/>
          </p:nvPr>
        </p:nvSpPr>
        <p:spPr/>
        <p:txBody>
          <a:bodyPr>
            <a:normAutofit/>
          </a:bodyPr>
          <a:lstStyle/>
          <a:p>
            <a:r>
              <a:rPr lang="it-IT" sz="6200" dirty="0"/>
              <a:t>La giustizia riparativa</a:t>
            </a:r>
          </a:p>
        </p:txBody>
      </p:sp>
      <p:sp>
        <p:nvSpPr>
          <p:cNvPr id="3" name="Sottotitolo 2">
            <a:extLst>
              <a:ext uri="{FF2B5EF4-FFF2-40B4-BE49-F238E27FC236}">
                <a16:creationId xmlns:a16="http://schemas.microsoft.com/office/drawing/2014/main" id="{C2E8DC97-490C-D690-89D8-BCC937FC87C7}"/>
              </a:ext>
            </a:extLst>
          </p:cNvPr>
          <p:cNvSpPr>
            <a:spLocks noGrp="1"/>
          </p:cNvSpPr>
          <p:nvPr>
            <p:ph type="subTitle" idx="1"/>
          </p:nvPr>
        </p:nvSpPr>
        <p:spPr>
          <a:xfrm>
            <a:off x="1524000" y="3602038"/>
            <a:ext cx="9144000" cy="2387600"/>
          </a:xfrm>
        </p:spPr>
        <p:txBody>
          <a:bodyPr/>
          <a:lstStyle/>
          <a:p>
            <a:r>
              <a:rPr lang="it-IT" b="1" dirty="0"/>
              <a:t>Teorie e politiche dell'uguaglianza</a:t>
            </a:r>
          </a:p>
          <a:p>
            <a:r>
              <a:rPr lang="it-IT" u="sng" dirty="0"/>
              <a:t>Lezione 7 – 8 marzo 2023</a:t>
            </a:r>
          </a:p>
          <a:p>
            <a:endParaRPr lang="it-IT" dirty="0"/>
          </a:p>
          <a:p>
            <a:r>
              <a:rPr lang="it-IT" sz="2800" u="sng" dirty="0" err="1"/>
              <a:t>riccardo.mazzola@unimc.it</a:t>
            </a:r>
            <a:endParaRPr lang="it-IT" sz="2800" u="sng" dirty="0"/>
          </a:p>
        </p:txBody>
      </p:sp>
    </p:spTree>
    <p:extLst>
      <p:ext uri="{BB962C8B-B14F-4D97-AF65-F5344CB8AC3E}">
        <p14:creationId xmlns:p14="http://schemas.microsoft.com/office/powerpoint/2010/main" val="396226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955FF-D7AC-D96E-B70C-581F280ABF11}"/>
              </a:ext>
            </a:extLst>
          </p:cNvPr>
          <p:cNvSpPr>
            <a:spLocks noGrp="1"/>
          </p:cNvSpPr>
          <p:nvPr>
            <p:ph type="title"/>
          </p:nvPr>
        </p:nvSpPr>
        <p:spPr/>
        <p:txBody>
          <a:bodyPr/>
          <a:lstStyle/>
          <a:p>
            <a:r>
              <a:rPr lang="it-IT" dirty="0"/>
              <a:t>Definizioni</a:t>
            </a:r>
          </a:p>
        </p:txBody>
      </p:sp>
      <p:sp>
        <p:nvSpPr>
          <p:cNvPr id="3" name="Segnaposto contenuto 2">
            <a:extLst>
              <a:ext uri="{FF2B5EF4-FFF2-40B4-BE49-F238E27FC236}">
                <a16:creationId xmlns:a16="http://schemas.microsoft.com/office/drawing/2014/main" id="{B95CD185-B537-6F75-DD66-927AEBA11ABE}"/>
              </a:ext>
            </a:extLst>
          </p:cNvPr>
          <p:cNvSpPr>
            <a:spLocks noGrp="1"/>
          </p:cNvSpPr>
          <p:nvPr>
            <p:ph idx="1"/>
          </p:nvPr>
        </p:nvSpPr>
        <p:spPr/>
        <p:txBody>
          <a:bodyPr>
            <a:normAutofit lnSpcReduction="10000"/>
          </a:bodyPr>
          <a:lstStyle/>
          <a:p>
            <a:pPr marL="0" indent="0">
              <a:buNone/>
            </a:pPr>
            <a:r>
              <a:rPr lang="it-IT" dirty="0" err="1">
                <a:effectLst/>
              </a:rPr>
              <a:t>Zehr</a:t>
            </a:r>
            <a:r>
              <a:rPr lang="it-IT" dirty="0">
                <a:effectLst/>
              </a:rPr>
              <a:t>: la giustizia riparativa è un modello di giustizia che "coinvolge la vittima, il reo e la comunità nella ricerca di una soluzione che promuova la riparazione, la riconciliazione e il senso di sicurezza collettivo [...]." Da gioco </a:t>
            </a:r>
            <a:r>
              <a:rPr lang="it-IT" b="1" u="sng" dirty="0">
                <a:effectLst/>
              </a:rPr>
              <a:t>zero-sum</a:t>
            </a:r>
            <a:r>
              <a:rPr lang="it-IT" dirty="0">
                <a:effectLst/>
              </a:rPr>
              <a:t> a </a:t>
            </a:r>
            <a:r>
              <a:rPr lang="it-IT" b="1" u="sng" dirty="0" err="1">
                <a:effectLst/>
              </a:rPr>
              <a:t>win-win</a:t>
            </a:r>
            <a:r>
              <a:rPr lang="it-IT" dirty="0">
                <a:effectLst/>
              </a:rPr>
              <a:t>.</a:t>
            </a:r>
          </a:p>
          <a:p>
            <a:pPr marL="0" indent="0">
              <a:buNone/>
            </a:pPr>
            <a:endParaRPr lang="it-IT" dirty="0"/>
          </a:p>
          <a:p>
            <a:pPr marL="0" indent="0">
              <a:buNone/>
            </a:pPr>
            <a:r>
              <a:rPr lang="it-IT" b="1" dirty="0"/>
              <a:t>T</a:t>
            </a:r>
            <a:r>
              <a:rPr lang="it-IT" b="1" dirty="0">
                <a:effectLst/>
              </a:rPr>
              <a:t>re</a:t>
            </a:r>
            <a:r>
              <a:rPr lang="it-IT" dirty="0">
                <a:effectLst/>
              </a:rPr>
              <a:t> pilastri della giustizia riparativa: </a:t>
            </a:r>
          </a:p>
          <a:p>
            <a:r>
              <a:rPr lang="it-IT" u="sng" dirty="0">
                <a:effectLst/>
              </a:rPr>
              <a:t>attenzione al danno e ai bisogni della vittima</a:t>
            </a:r>
            <a:r>
              <a:rPr lang="it-IT" dirty="0">
                <a:effectLst/>
              </a:rPr>
              <a:t>; </a:t>
            </a:r>
          </a:p>
          <a:p>
            <a:r>
              <a:rPr lang="it-IT" u="sng" dirty="0">
                <a:effectLst/>
              </a:rPr>
              <a:t>obbligazione a riparare </a:t>
            </a:r>
            <a:r>
              <a:rPr lang="it-IT" dirty="0">
                <a:effectLst/>
              </a:rPr>
              <a:t>che nasce da un percorso </a:t>
            </a:r>
            <a:r>
              <a:rPr lang="it-IT" dirty="0"/>
              <a:t>di </a:t>
            </a:r>
            <a:r>
              <a:rPr lang="it-IT" dirty="0">
                <a:effectLst/>
              </a:rPr>
              <a:t>auto-responsabilizzazione dell’autore dell’illecito; </a:t>
            </a:r>
          </a:p>
          <a:p>
            <a:r>
              <a:rPr lang="it-IT" u="sng" dirty="0">
                <a:effectLst/>
              </a:rPr>
              <a:t>coinvolgimento delle parti</a:t>
            </a:r>
            <a:r>
              <a:rPr lang="it-IT" dirty="0">
                <a:effectLst/>
              </a:rPr>
              <a:t> nella soluzione del conflitto.</a:t>
            </a:r>
          </a:p>
          <a:p>
            <a:endParaRPr lang="it-IT" dirty="0">
              <a:effectLst/>
              <a:latin typeface="Times" pitchFamily="2" charset="0"/>
            </a:endParaRPr>
          </a:p>
          <a:p>
            <a:pPr marL="0" indent="0">
              <a:buNone/>
            </a:pPr>
            <a:endParaRPr lang="it-IT" dirty="0"/>
          </a:p>
        </p:txBody>
      </p:sp>
    </p:spTree>
    <p:extLst>
      <p:ext uri="{BB962C8B-B14F-4D97-AF65-F5344CB8AC3E}">
        <p14:creationId xmlns:p14="http://schemas.microsoft.com/office/powerpoint/2010/main" val="144266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8AE2A-2EBF-005C-A789-A8B12E7197FD}"/>
              </a:ext>
            </a:extLst>
          </p:cNvPr>
          <p:cNvSpPr>
            <a:spLocks noGrp="1"/>
          </p:cNvSpPr>
          <p:nvPr>
            <p:ph type="title"/>
          </p:nvPr>
        </p:nvSpPr>
        <p:spPr/>
        <p:txBody>
          <a:bodyPr/>
          <a:lstStyle/>
          <a:p>
            <a:r>
              <a:rPr lang="it-IT" dirty="0"/>
              <a:t>Definizioni</a:t>
            </a:r>
          </a:p>
        </p:txBody>
      </p:sp>
      <p:sp>
        <p:nvSpPr>
          <p:cNvPr id="3" name="Segnaposto contenuto 2">
            <a:extLst>
              <a:ext uri="{FF2B5EF4-FFF2-40B4-BE49-F238E27FC236}">
                <a16:creationId xmlns:a16="http://schemas.microsoft.com/office/drawing/2014/main" id="{9C58F17F-C527-91DA-754D-75BA96687437}"/>
              </a:ext>
            </a:extLst>
          </p:cNvPr>
          <p:cNvSpPr>
            <a:spLocks noGrp="1"/>
          </p:cNvSpPr>
          <p:nvPr>
            <p:ph idx="1"/>
          </p:nvPr>
        </p:nvSpPr>
        <p:spPr/>
        <p:txBody>
          <a:bodyPr>
            <a:normAutofit/>
          </a:bodyPr>
          <a:lstStyle/>
          <a:p>
            <a:pPr marL="0" indent="0">
              <a:buNone/>
            </a:pPr>
            <a:r>
              <a:rPr lang="it-IT" dirty="0">
                <a:effectLst/>
              </a:rPr>
              <a:t>Van </a:t>
            </a:r>
            <a:r>
              <a:rPr lang="it-IT" dirty="0" err="1">
                <a:effectLst/>
              </a:rPr>
              <a:t>Ness</a:t>
            </a:r>
            <a:r>
              <a:rPr lang="it-IT" dirty="0">
                <a:effectLst/>
              </a:rPr>
              <a:t> e </a:t>
            </a:r>
            <a:r>
              <a:rPr lang="it-IT" dirty="0" err="1">
                <a:effectLst/>
              </a:rPr>
              <a:t>Heetderks</a:t>
            </a:r>
            <a:r>
              <a:rPr lang="it-IT" dirty="0">
                <a:effectLst/>
              </a:rPr>
              <a:t> Strong: la </a:t>
            </a:r>
            <a:r>
              <a:rPr lang="it-IT" dirty="0" err="1">
                <a:effectLst/>
              </a:rPr>
              <a:t>restorative</a:t>
            </a:r>
            <a:r>
              <a:rPr lang="it-IT" dirty="0">
                <a:effectLst/>
              </a:rPr>
              <a:t> </a:t>
            </a:r>
            <a:r>
              <a:rPr lang="it-IT" dirty="0" err="1">
                <a:effectLst/>
              </a:rPr>
              <a:t>justice</a:t>
            </a:r>
            <a:r>
              <a:rPr lang="it-IT" dirty="0">
                <a:effectLst/>
              </a:rPr>
              <a:t> "</a:t>
            </a:r>
            <a:r>
              <a:rPr lang="it-IT" i="1" dirty="0" err="1">
                <a:effectLst/>
              </a:rPr>
              <a:t>promotes</a:t>
            </a:r>
            <a:r>
              <a:rPr lang="it-IT" i="1" dirty="0">
                <a:effectLst/>
              </a:rPr>
              <a:t> </a:t>
            </a:r>
            <a:r>
              <a:rPr lang="it-IT" i="1" dirty="0" err="1">
                <a:effectLst/>
              </a:rPr>
              <a:t>healing</a:t>
            </a:r>
            <a:r>
              <a:rPr lang="it-IT" dirty="0"/>
              <a:t>"</a:t>
            </a:r>
            <a:r>
              <a:rPr lang="it-IT" dirty="0">
                <a:effectLst/>
              </a:rPr>
              <a:t>, cerca cioè di "curare" il </a:t>
            </a:r>
            <a:r>
              <a:rPr lang="it-IT" u="sng" dirty="0">
                <a:effectLst/>
              </a:rPr>
              <a:t>male arrecato attraverso il reato alla vittima e/o alla </a:t>
            </a:r>
            <a:r>
              <a:rPr lang="it-IT" b="1" u="sng" dirty="0">
                <a:effectLst/>
              </a:rPr>
              <a:t>comunità</a:t>
            </a:r>
            <a:r>
              <a:rPr lang="it-IT" dirty="0">
                <a:effectLst/>
              </a:rPr>
              <a:t>. Il cambiamento di prospettiva rispetto alla visione penalistica del conflitto è evidente: il </a:t>
            </a:r>
            <a:r>
              <a:rPr lang="it-IT" u="sng" dirty="0">
                <a:effectLst/>
              </a:rPr>
              <a:t>reato non viene più visto come mera "violazione di una norma giuridica"</a:t>
            </a:r>
            <a:r>
              <a:rPr lang="it-IT" dirty="0">
                <a:effectLst/>
              </a:rPr>
              <a:t>, bensì come "violazione dei diritti individuali" e come </a:t>
            </a:r>
            <a:r>
              <a:rPr lang="it-IT" b="1" dirty="0">
                <a:effectLst/>
              </a:rPr>
              <a:t>frattura delle relazioni sociali</a:t>
            </a:r>
            <a:r>
              <a:rPr lang="it-IT" dirty="0">
                <a:effectLst/>
              </a:rPr>
              <a:t>. Analogia con l'idea della "giustizia relazionale".</a:t>
            </a:r>
          </a:p>
          <a:p>
            <a:pPr marL="0" indent="0">
              <a:buNone/>
            </a:pPr>
            <a:endParaRPr lang="it-IT" dirty="0"/>
          </a:p>
        </p:txBody>
      </p:sp>
    </p:spTree>
    <p:extLst>
      <p:ext uri="{BB962C8B-B14F-4D97-AF65-F5344CB8AC3E}">
        <p14:creationId xmlns:p14="http://schemas.microsoft.com/office/powerpoint/2010/main" val="348082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012F11-B218-2B71-DB07-02255E15F5A0}"/>
              </a:ext>
            </a:extLst>
          </p:cNvPr>
          <p:cNvSpPr>
            <a:spLocks noGrp="1"/>
          </p:cNvSpPr>
          <p:nvPr>
            <p:ph type="title"/>
          </p:nvPr>
        </p:nvSpPr>
        <p:spPr/>
        <p:txBody>
          <a:bodyPr/>
          <a:lstStyle/>
          <a:p>
            <a:r>
              <a:rPr lang="it-IT" dirty="0" err="1"/>
              <a:t>Zehr</a:t>
            </a:r>
            <a:endParaRPr lang="it-IT" dirty="0"/>
          </a:p>
        </p:txBody>
      </p:sp>
      <p:sp>
        <p:nvSpPr>
          <p:cNvPr id="3" name="Segnaposto contenuto 2">
            <a:extLst>
              <a:ext uri="{FF2B5EF4-FFF2-40B4-BE49-F238E27FC236}">
                <a16:creationId xmlns:a16="http://schemas.microsoft.com/office/drawing/2014/main" id="{471C649E-A28D-715F-A16E-4CE496E0735B}"/>
              </a:ext>
            </a:extLst>
          </p:cNvPr>
          <p:cNvSpPr>
            <a:spLocks noGrp="1"/>
          </p:cNvSpPr>
          <p:nvPr>
            <p:ph idx="1"/>
          </p:nvPr>
        </p:nvSpPr>
        <p:spPr/>
        <p:txBody>
          <a:bodyPr>
            <a:normAutofit fontScale="92500" lnSpcReduction="10000"/>
          </a:bodyPr>
          <a:lstStyle/>
          <a:p>
            <a:pPr algn="just"/>
            <a:r>
              <a:rPr lang="it-IT" b="1" u="sng" dirty="0"/>
              <a:t>Giustizia retributiva</a:t>
            </a:r>
            <a:r>
              <a:rPr lang="it-IT" dirty="0"/>
              <a:t>: il reato è un'offesa </a:t>
            </a:r>
            <a:r>
              <a:rPr lang="it-IT" b="1" u="sng" dirty="0"/>
              <a:t>contro l'ordinamento/lo Stato</a:t>
            </a:r>
            <a:r>
              <a:rPr lang="it-IT" b="1" dirty="0"/>
              <a:t> </a:t>
            </a:r>
            <a:r>
              <a:rPr lang="it-IT" dirty="0">
                <a:sym typeface="Wingdings" panose="05000000000000000000" pitchFamily="2" charset="2"/>
              </a:rPr>
              <a:t> è lo Stato a intervenire contro l'autore del reato, </a:t>
            </a:r>
            <a:r>
              <a:rPr lang="it-IT" b="1" u="sng" dirty="0">
                <a:sym typeface="Wingdings" panose="05000000000000000000" pitchFamily="2" charset="2"/>
              </a:rPr>
              <a:t>non</a:t>
            </a:r>
            <a:r>
              <a:rPr lang="it-IT" dirty="0">
                <a:sym typeface="Wingdings" panose="05000000000000000000" pitchFamily="2" charset="2"/>
              </a:rPr>
              <a:t> la vittima.</a:t>
            </a:r>
          </a:p>
          <a:p>
            <a:pPr algn="just"/>
            <a:r>
              <a:rPr lang="it-IT" b="1" u="sng" dirty="0">
                <a:sym typeface="Wingdings" panose="05000000000000000000" pitchFamily="2" charset="2"/>
              </a:rPr>
              <a:t>Giustizia riparativa</a:t>
            </a:r>
            <a:r>
              <a:rPr lang="it-IT" dirty="0">
                <a:sym typeface="Wingdings" panose="05000000000000000000" pitchFamily="2" charset="2"/>
              </a:rPr>
              <a:t>: il reato è un'offesa </a:t>
            </a:r>
            <a:r>
              <a:rPr lang="it-IT" b="1" u="sng" dirty="0">
                <a:sym typeface="Wingdings" panose="05000000000000000000" pitchFamily="2" charset="2"/>
              </a:rPr>
              <a:t>contro la vittima e il sistema delle relazioni sociali nel suo complesso</a:t>
            </a:r>
            <a:r>
              <a:rPr lang="it-IT" dirty="0">
                <a:sym typeface="Wingdings" panose="05000000000000000000" pitchFamily="2" charset="2"/>
              </a:rPr>
              <a:t>  la vittima deve assumere un </a:t>
            </a:r>
            <a:r>
              <a:rPr lang="it-IT" b="1" u="sng" dirty="0">
                <a:sym typeface="Wingdings" panose="05000000000000000000" pitchFamily="2" charset="2"/>
              </a:rPr>
              <a:t>ruolo attivo </a:t>
            </a:r>
            <a:r>
              <a:rPr lang="it-IT" dirty="0">
                <a:sym typeface="Wingdings" panose="05000000000000000000" pitchFamily="2" charset="2"/>
              </a:rPr>
              <a:t>nella gestione delle conseguenze del reato.</a:t>
            </a:r>
          </a:p>
          <a:p>
            <a:pPr algn="just"/>
            <a:endParaRPr lang="it-IT" dirty="0">
              <a:sym typeface="Wingdings" panose="05000000000000000000" pitchFamily="2" charset="2"/>
            </a:endParaRPr>
          </a:p>
          <a:p>
            <a:pPr algn="just"/>
            <a:r>
              <a:rPr lang="it-IT" b="1" u="sng" dirty="0">
                <a:sym typeface="Wingdings" panose="05000000000000000000" pitchFamily="2" charset="2"/>
              </a:rPr>
              <a:t>Giustizia retributiva</a:t>
            </a:r>
            <a:r>
              <a:rPr lang="it-IT" dirty="0">
                <a:sym typeface="Wingdings" panose="05000000000000000000" pitchFamily="2" charset="2"/>
              </a:rPr>
              <a:t>: </a:t>
            </a:r>
            <a:r>
              <a:rPr lang="it-IT" dirty="0">
                <a:solidFill>
                  <a:srgbClr val="FF0000"/>
                </a:solidFill>
                <a:sym typeface="Wingdings" panose="05000000000000000000" pitchFamily="2" charset="2"/>
              </a:rPr>
              <a:t>quale norma </a:t>
            </a:r>
            <a:r>
              <a:rPr lang="it-IT" dirty="0">
                <a:sym typeface="Wingdings" panose="05000000000000000000" pitchFamily="2" charset="2"/>
              </a:rPr>
              <a:t>è stata violata? Chi occorre punire? Come punire l'autore del reato?</a:t>
            </a:r>
          </a:p>
          <a:p>
            <a:pPr algn="just"/>
            <a:r>
              <a:rPr lang="it-IT" b="1" u="sng" dirty="0">
                <a:sym typeface="Wingdings" panose="05000000000000000000" pitchFamily="2" charset="2"/>
              </a:rPr>
              <a:t>Giustizia riparativa</a:t>
            </a:r>
            <a:r>
              <a:rPr lang="it-IT" dirty="0">
                <a:sym typeface="Wingdings" panose="05000000000000000000" pitchFamily="2" charset="2"/>
              </a:rPr>
              <a:t>: </a:t>
            </a:r>
            <a:r>
              <a:rPr lang="it-IT" dirty="0">
                <a:solidFill>
                  <a:srgbClr val="FF0000"/>
                </a:solidFill>
                <a:sym typeface="Wingdings" panose="05000000000000000000" pitchFamily="2" charset="2"/>
              </a:rPr>
              <a:t>chi</a:t>
            </a:r>
            <a:r>
              <a:rPr lang="it-IT" dirty="0">
                <a:sym typeface="Wingdings" panose="05000000000000000000" pitchFamily="2" charset="2"/>
              </a:rPr>
              <a:t> è stato colpito dal reato [formante </a:t>
            </a:r>
            <a:r>
              <a:rPr lang="it-IT" dirty="0" err="1">
                <a:sym typeface="Wingdings" panose="05000000000000000000" pitchFamily="2" charset="2"/>
              </a:rPr>
              <a:t>vittimologico</a:t>
            </a:r>
            <a:r>
              <a:rPr lang="it-IT" dirty="0">
                <a:sym typeface="Wingdings" panose="05000000000000000000" pitchFamily="2" charset="2"/>
              </a:rPr>
              <a:t>]? Quali bisogni manifesta la vittima? Chi deve incaricarsi di soddisfare tali bisogni? In che modo è possibile recuperare la situazione?</a:t>
            </a:r>
            <a:endParaRPr lang="it-IT" dirty="0"/>
          </a:p>
          <a:p>
            <a:pPr marL="0" indent="0">
              <a:buNone/>
            </a:pPr>
            <a:endParaRPr lang="it-IT" dirty="0"/>
          </a:p>
        </p:txBody>
      </p:sp>
    </p:spTree>
    <p:extLst>
      <p:ext uri="{BB962C8B-B14F-4D97-AF65-F5344CB8AC3E}">
        <p14:creationId xmlns:p14="http://schemas.microsoft.com/office/powerpoint/2010/main" val="197876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8989BF4-F9FB-F93C-E153-9C6635880458}"/>
              </a:ext>
            </a:extLst>
          </p:cNvPr>
          <p:cNvSpPr txBox="1"/>
          <p:nvPr/>
        </p:nvSpPr>
        <p:spPr>
          <a:xfrm>
            <a:off x="852668" y="3267483"/>
            <a:ext cx="10486664" cy="553998"/>
          </a:xfrm>
          <a:prstGeom prst="rect">
            <a:avLst/>
          </a:prstGeom>
          <a:noFill/>
        </p:spPr>
        <p:txBody>
          <a:bodyPr wrap="square">
            <a:spAutoFit/>
          </a:bodyPr>
          <a:lstStyle/>
          <a:p>
            <a:r>
              <a:rPr lang="it-IT" sz="3000" b="0" i="1" u="none" strike="noStrike" dirty="0">
                <a:solidFill>
                  <a:srgbClr val="202122"/>
                </a:solidFill>
                <a:effectLst/>
                <a:latin typeface="Arial" panose="020B0604020202020204" pitchFamily="34" charset="0"/>
              </a:rPr>
              <a:t>People of the State of California v. </a:t>
            </a:r>
            <a:r>
              <a:rPr lang="it-IT" sz="3000" b="0" i="1" u="none" strike="noStrike" dirty="0" err="1">
                <a:solidFill>
                  <a:srgbClr val="202122"/>
                </a:solidFill>
                <a:effectLst/>
                <a:latin typeface="Arial" panose="020B0604020202020204" pitchFamily="34" charset="0"/>
              </a:rPr>
              <a:t>Orenthal</a:t>
            </a:r>
            <a:r>
              <a:rPr lang="it-IT" sz="3000" b="0" i="1" u="none" strike="noStrike" dirty="0">
                <a:solidFill>
                  <a:srgbClr val="202122"/>
                </a:solidFill>
                <a:effectLst/>
                <a:latin typeface="Arial" panose="020B0604020202020204" pitchFamily="34" charset="0"/>
              </a:rPr>
              <a:t> James Simpson</a:t>
            </a:r>
            <a:endParaRPr lang="it-IT" sz="3000" dirty="0"/>
          </a:p>
        </p:txBody>
      </p:sp>
    </p:spTree>
    <p:extLst>
      <p:ext uri="{BB962C8B-B14F-4D97-AF65-F5344CB8AC3E}">
        <p14:creationId xmlns:p14="http://schemas.microsoft.com/office/powerpoint/2010/main" val="363438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EEFD2B-4E14-A991-A3FD-E693E7AC10D0}"/>
              </a:ext>
            </a:extLst>
          </p:cNvPr>
          <p:cNvSpPr>
            <a:spLocks noGrp="1"/>
          </p:cNvSpPr>
          <p:nvPr>
            <p:ph type="title"/>
          </p:nvPr>
        </p:nvSpPr>
        <p:spPr/>
        <p:txBody>
          <a:bodyPr/>
          <a:lstStyle/>
          <a:p>
            <a:r>
              <a:rPr lang="it-IT" dirty="0"/>
              <a:t>G. retributiva vs GR</a:t>
            </a:r>
          </a:p>
        </p:txBody>
      </p:sp>
      <p:sp>
        <p:nvSpPr>
          <p:cNvPr id="4" name="Segnaposto testo 2">
            <a:extLst>
              <a:ext uri="{FF2B5EF4-FFF2-40B4-BE49-F238E27FC236}">
                <a16:creationId xmlns:a16="http://schemas.microsoft.com/office/drawing/2014/main" id="{48C05D96-3592-F067-7C78-D06A2017EB68}"/>
              </a:ext>
            </a:extLst>
          </p:cNvPr>
          <p:cNvSpPr txBox="1">
            <a:spLocks/>
          </p:cNvSpPr>
          <p:nvPr/>
        </p:nvSpPr>
        <p:spPr>
          <a:xfrm>
            <a:off x="1805054" y="1937979"/>
            <a:ext cx="3992732"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a:t>Giustizia retributiva</a:t>
            </a:r>
            <a:endParaRPr lang="it-IT" b="1" dirty="0"/>
          </a:p>
        </p:txBody>
      </p:sp>
      <p:sp>
        <p:nvSpPr>
          <p:cNvPr id="5" name="Segnaposto contenuto 3">
            <a:extLst>
              <a:ext uri="{FF2B5EF4-FFF2-40B4-BE49-F238E27FC236}">
                <a16:creationId xmlns:a16="http://schemas.microsoft.com/office/drawing/2014/main" id="{4888BA44-D47C-870F-6DDF-1BC68386B3F7}"/>
              </a:ext>
            </a:extLst>
          </p:cNvPr>
          <p:cNvSpPr txBox="1">
            <a:spLocks/>
          </p:cNvSpPr>
          <p:nvPr/>
        </p:nvSpPr>
        <p:spPr>
          <a:xfrm>
            <a:off x="1454893" y="2514242"/>
            <a:ext cx="4342893" cy="33540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a:t>Reato come </a:t>
            </a:r>
            <a:r>
              <a:rPr lang="it-IT" b="1" u="sng" dirty="0"/>
              <a:t>violazione di una norma giuridica</a:t>
            </a:r>
            <a:r>
              <a:rPr lang="it-IT" dirty="0"/>
              <a:t>.</a:t>
            </a:r>
          </a:p>
          <a:p>
            <a:pPr algn="just"/>
            <a:r>
              <a:rPr lang="it-IT" dirty="0"/>
              <a:t>Focus sulla </a:t>
            </a:r>
            <a:r>
              <a:rPr lang="it-IT" b="1" u="sng" dirty="0"/>
              <a:t>colpa</a:t>
            </a:r>
            <a:r>
              <a:rPr lang="it-IT" dirty="0"/>
              <a:t> (focus sul </a:t>
            </a:r>
            <a:r>
              <a:rPr lang="it-IT" b="1" u="sng" dirty="0"/>
              <a:t>passato</a:t>
            </a:r>
            <a:r>
              <a:rPr lang="it-IT" dirty="0"/>
              <a:t>).</a:t>
            </a:r>
          </a:p>
          <a:p>
            <a:pPr algn="just"/>
            <a:r>
              <a:rPr lang="it-IT" dirty="0"/>
              <a:t>Autore del reato e vittima </a:t>
            </a:r>
            <a:r>
              <a:rPr lang="it-IT" b="1" u="sng" dirty="0"/>
              <a:t>non sono in contatto</a:t>
            </a:r>
            <a:r>
              <a:rPr lang="it-IT" dirty="0"/>
              <a:t>.</a:t>
            </a:r>
          </a:p>
          <a:p>
            <a:pPr algn="just"/>
            <a:r>
              <a:rPr lang="it-IT" dirty="0"/>
              <a:t>Retribuzione del "male con il male" (</a:t>
            </a:r>
            <a:r>
              <a:rPr lang="it-IT" b="1" u="sng" dirty="0"/>
              <a:t>pena</a:t>
            </a:r>
            <a:r>
              <a:rPr lang="it-IT" dirty="0"/>
              <a:t>).</a:t>
            </a:r>
          </a:p>
          <a:p>
            <a:pPr marL="0" indent="0" algn="just">
              <a:buFont typeface="Arial" panose="020B0604020202020204" pitchFamily="34" charset="0"/>
              <a:buNone/>
            </a:pPr>
            <a:endParaRPr lang="it-IT" dirty="0"/>
          </a:p>
        </p:txBody>
      </p:sp>
      <p:sp>
        <p:nvSpPr>
          <p:cNvPr id="6" name="Segnaposto testo 4">
            <a:extLst>
              <a:ext uri="{FF2B5EF4-FFF2-40B4-BE49-F238E27FC236}">
                <a16:creationId xmlns:a16="http://schemas.microsoft.com/office/drawing/2014/main" id="{838F52DC-76E5-ED97-9D59-00158FF917AE}"/>
              </a:ext>
            </a:extLst>
          </p:cNvPr>
          <p:cNvSpPr txBox="1">
            <a:spLocks/>
          </p:cNvSpPr>
          <p:nvPr/>
        </p:nvSpPr>
        <p:spPr>
          <a:xfrm>
            <a:off x="6372310" y="1934751"/>
            <a:ext cx="3999001"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a:t>Giustizia riparativa</a:t>
            </a:r>
            <a:endParaRPr lang="it-IT" b="1" dirty="0"/>
          </a:p>
        </p:txBody>
      </p:sp>
      <p:sp>
        <p:nvSpPr>
          <p:cNvPr id="7" name="Segnaposto contenuto 5">
            <a:extLst>
              <a:ext uri="{FF2B5EF4-FFF2-40B4-BE49-F238E27FC236}">
                <a16:creationId xmlns:a16="http://schemas.microsoft.com/office/drawing/2014/main" id="{250A30F2-9E29-076D-73AA-A9501C4CB9CA}"/>
              </a:ext>
            </a:extLst>
          </p:cNvPr>
          <p:cNvSpPr txBox="1">
            <a:spLocks/>
          </p:cNvSpPr>
          <p:nvPr/>
        </p:nvSpPr>
        <p:spPr>
          <a:xfrm>
            <a:off x="6032638" y="2511014"/>
            <a:ext cx="4338674" cy="335406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a:t>Reato come </a:t>
            </a:r>
            <a:r>
              <a:rPr lang="it-IT" b="1" u="sng"/>
              <a:t>danneggiamento di una relazione interpersonale </a:t>
            </a:r>
            <a:r>
              <a:rPr lang="it-IT"/>
              <a:t>(senso a-giuridico?)</a:t>
            </a:r>
          </a:p>
          <a:p>
            <a:pPr algn="just"/>
            <a:r>
              <a:rPr lang="it-IT"/>
              <a:t>Focus sulla </a:t>
            </a:r>
            <a:r>
              <a:rPr lang="it-IT" b="1" u="sng"/>
              <a:t>riparazione della relazione</a:t>
            </a:r>
            <a:r>
              <a:rPr lang="it-IT" b="1"/>
              <a:t> </a:t>
            </a:r>
            <a:r>
              <a:rPr lang="it-IT"/>
              <a:t>danneggiata dal reato (focus sul </a:t>
            </a:r>
            <a:r>
              <a:rPr lang="it-IT" b="1" u="sng"/>
              <a:t>futuro</a:t>
            </a:r>
            <a:r>
              <a:rPr lang="it-IT"/>
              <a:t>).</a:t>
            </a:r>
          </a:p>
          <a:p>
            <a:pPr algn="just"/>
            <a:r>
              <a:rPr lang="it-IT"/>
              <a:t>Autore del reato e vittima </a:t>
            </a:r>
            <a:r>
              <a:rPr lang="it-IT" b="1" u="sng"/>
              <a:t>intraprendono un dialogo</a:t>
            </a:r>
            <a:r>
              <a:rPr lang="it-IT"/>
              <a:t>.</a:t>
            </a:r>
          </a:p>
          <a:p>
            <a:pPr algn="just"/>
            <a:r>
              <a:rPr lang="it-IT"/>
              <a:t>Retribuzione del "male con il bene" (</a:t>
            </a:r>
            <a:r>
              <a:rPr lang="it-IT" b="1" u="sng"/>
              <a:t>riconciliazione</a:t>
            </a:r>
            <a:r>
              <a:rPr lang="it-IT"/>
              <a:t>). Forma estrema: </a:t>
            </a:r>
            <a:r>
              <a:rPr lang="it-IT" b="1" u="sng"/>
              <a:t>abolizione del carcere</a:t>
            </a:r>
            <a:r>
              <a:rPr lang="it-IT"/>
              <a:t>.</a:t>
            </a:r>
            <a:endParaRPr lang="it-IT" dirty="0"/>
          </a:p>
        </p:txBody>
      </p:sp>
    </p:spTree>
    <p:extLst>
      <p:ext uri="{BB962C8B-B14F-4D97-AF65-F5344CB8AC3E}">
        <p14:creationId xmlns:p14="http://schemas.microsoft.com/office/powerpoint/2010/main" val="243147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536D1-DAE3-6AD1-157C-8A02A8F9D5B1}"/>
              </a:ext>
            </a:extLst>
          </p:cNvPr>
          <p:cNvSpPr>
            <a:spLocks noGrp="1"/>
          </p:cNvSpPr>
          <p:nvPr>
            <p:ph type="title"/>
          </p:nvPr>
        </p:nvSpPr>
        <p:spPr/>
        <p:txBody>
          <a:bodyPr/>
          <a:lstStyle/>
          <a:p>
            <a:r>
              <a:rPr lang="it-IT" dirty="0"/>
              <a:t>GR vs ADR</a:t>
            </a:r>
          </a:p>
        </p:txBody>
      </p:sp>
      <p:sp>
        <p:nvSpPr>
          <p:cNvPr id="3" name="Segnaposto contenuto 2">
            <a:extLst>
              <a:ext uri="{FF2B5EF4-FFF2-40B4-BE49-F238E27FC236}">
                <a16:creationId xmlns:a16="http://schemas.microsoft.com/office/drawing/2014/main" id="{DCA4A1B4-0225-7121-FF85-8CE4E8279A3E}"/>
              </a:ext>
            </a:extLst>
          </p:cNvPr>
          <p:cNvSpPr>
            <a:spLocks noGrp="1"/>
          </p:cNvSpPr>
          <p:nvPr>
            <p:ph idx="1"/>
          </p:nvPr>
        </p:nvSpPr>
        <p:spPr/>
        <p:txBody>
          <a:bodyPr>
            <a:normAutofit fontScale="85000" lnSpcReduction="20000"/>
          </a:bodyPr>
          <a:lstStyle/>
          <a:p>
            <a:pPr marL="0" indent="0">
              <a:buNone/>
            </a:pPr>
            <a:r>
              <a:rPr lang="it-IT" dirty="0"/>
              <a:t>ADR: </a:t>
            </a:r>
            <a:r>
              <a:rPr lang="it-IT" i="1" dirty="0"/>
              <a:t>Alternative Dispute </a:t>
            </a:r>
            <a:r>
              <a:rPr lang="it-IT" i="1" dirty="0" err="1"/>
              <a:t>Resolution</a:t>
            </a:r>
            <a:r>
              <a:rPr lang="it-IT" dirty="0"/>
              <a:t> (strumento per dirimere controversie in ambito civile-commerciale) [scopo: snellire ricorso a giudice].</a:t>
            </a:r>
          </a:p>
          <a:p>
            <a:pPr marL="0" indent="0">
              <a:buNone/>
            </a:pPr>
            <a:endParaRPr lang="it-IT" dirty="0"/>
          </a:p>
          <a:p>
            <a:pPr marL="0" indent="0">
              <a:buNone/>
            </a:pPr>
            <a:r>
              <a:rPr lang="it-IT" b="1" u="sng" dirty="0"/>
              <a:t>Differenze</a:t>
            </a:r>
            <a:r>
              <a:rPr lang="it-IT" dirty="0"/>
              <a:t>: </a:t>
            </a:r>
          </a:p>
          <a:p>
            <a:pPr marL="0" indent="0">
              <a:buNone/>
            </a:pPr>
            <a:endParaRPr lang="it-IT" dirty="0"/>
          </a:p>
          <a:p>
            <a:r>
              <a:rPr lang="it-IT" dirty="0">
                <a:effectLst/>
              </a:rPr>
              <a:t>GR (in particolare: mediazione penale) </a:t>
            </a:r>
            <a:r>
              <a:rPr lang="it-IT" b="1" u="sng" dirty="0">
                <a:solidFill>
                  <a:srgbClr val="FF0000"/>
                </a:solidFill>
                <a:effectLst/>
              </a:rPr>
              <a:t>non implica reciproche concessioni</a:t>
            </a:r>
            <a:r>
              <a:rPr lang="it-IT" dirty="0">
                <a:effectLst/>
              </a:rPr>
              <a:t> tra le parti come il modello conciliativo/transattivo di matrice civilistica (ADR);</a:t>
            </a:r>
          </a:p>
          <a:p>
            <a:r>
              <a:rPr lang="it-IT" dirty="0">
                <a:effectLst/>
              </a:rPr>
              <a:t>GR è </a:t>
            </a:r>
            <a:r>
              <a:rPr lang="it-IT" b="1" u="sng" dirty="0">
                <a:solidFill>
                  <a:srgbClr val="FF0000"/>
                </a:solidFill>
                <a:effectLst/>
              </a:rPr>
              <a:t>insuscettibile di essere imposta</a:t>
            </a:r>
            <a:r>
              <a:rPr lang="it-IT" dirty="0">
                <a:effectLst/>
              </a:rPr>
              <a:t> (come ADR), ma richiede la volontarietà dell'incontro” tra le parti; </a:t>
            </a:r>
          </a:p>
          <a:p>
            <a:r>
              <a:rPr lang="it-IT" dirty="0">
                <a:effectLst/>
              </a:rPr>
              <a:t>GR cerca di favorire, nell’ambito di questo incontro, il </a:t>
            </a:r>
            <a:r>
              <a:rPr lang="it-IT" b="1" u="sng" dirty="0">
                <a:solidFill>
                  <a:srgbClr val="FF0000"/>
                </a:solidFill>
                <a:effectLst/>
              </a:rPr>
              <a:t>“riconoscimento” dell’altro, della sua umanità, della sua dignità</a:t>
            </a:r>
            <a:r>
              <a:rPr lang="it-IT" dirty="0">
                <a:effectLst/>
              </a:rPr>
              <a:t>, non necessariamente richiesto nell’ambito civilistico dell’ADR.</a:t>
            </a:r>
          </a:p>
          <a:p>
            <a:pPr marL="0" indent="0">
              <a:buNone/>
            </a:pPr>
            <a:endParaRPr lang="it-IT" dirty="0"/>
          </a:p>
        </p:txBody>
      </p:sp>
    </p:spTree>
    <p:extLst>
      <p:ext uri="{BB962C8B-B14F-4D97-AF65-F5344CB8AC3E}">
        <p14:creationId xmlns:p14="http://schemas.microsoft.com/office/powerpoint/2010/main" val="96923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7D170-3888-64B4-0856-0536AD3C84A5}"/>
              </a:ext>
            </a:extLst>
          </p:cNvPr>
          <p:cNvSpPr>
            <a:spLocks noGrp="1"/>
          </p:cNvSpPr>
          <p:nvPr>
            <p:ph type="title"/>
          </p:nvPr>
        </p:nvSpPr>
        <p:spPr/>
        <p:txBody>
          <a:bodyPr/>
          <a:lstStyle/>
          <a:p>
            <a:r>
              <a:rPr lang="it-IT" dirty="0"/>
              <a:t>Ambiti di applicazione</a:t>
            </a:r>
          </a:p>
        </p:txBody>
      </p:sp>
      <p:sp>
        <p:nvSpPr>
          <p:cNvPr id="3" name="Segnaposto contenuto 2">
            <a:extLst>
              <a:ext uri="{FF2B5EF4-FFF2-40B4-BE49-F238E27FC236}">
                <a16:creationId xmlns:a16="http://schemas.microsoft.com/office/drawing/2014/main" id="{46044F15-5641-EB76-506E-3AE8B0E45391}"/>
              </a:ext>
            </a:extLst>
          </p:cNvPr>
          <p:cNvSpPr>
            <a:spLocks noGrp="1"/>
          </p:cNvSpPr>
          <p:nvPr>
            <p:ph idx="1"/>
          </p:nvPr>
        </p:nvSpPr>
        <p:spPr/>
        <p:txBody>
          <a:bodyPr/>
          <a:lstStyle/>
          <a:p>
            <a:r>
              <a:rPr lang="it-IT" dirty="0"/>
              <a:t>micro-livello di conflittualità inter-individuale (es. bullismo)</a:t>
            </a:r>
          </a:p>
          <a:p>
            <a:endParaRPr lang="it-IT" dirty="0"/>
          </a:p>
          <a:p>
            <a:r>
              <a:rPr lang="it-IT" dirty="0"/>
              <a:t>meso-livello di conflittualità inter-individuale e sociale (es. reati commessi da adulti punibili con pena non superiore a 4 anni di reclusione)</a:t>
            </a:r>
          </a:p>
          <a:p>
            <a:endParaRPr lang="it-IT" dirty="0"/>
          </a:p>
          <a:p>
            <a:r>
              <a:rPr lang="it-IT" dirty="0"/>
              <a:t>macro-livello di conflittualità inter-individuale e tra gruppi (es. giustizia di transizione)</a:t>
            </a:r>
          </a:p>
        </p:txBody>
      </p:sp>
    </p:spTree>
    <p:extLst>
      <p:ext uri="{BB962C8B-B14F-4D97-AF65-F5344CB8AC3E}">
        <p14:creationId xmlns:p14="http://schemas.microsoft.com/office/powerpoint/2010/main" val="98781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113C7-16C0-72AA-2D15-43CC8BC78BBC}"/>
              </a:ext>
            </a:extLst>
          </p:cNvPr>
          <p:cNvSpPr>
            <a:spLocks noGrp="1"/>
          </p:cNvSpPr>
          <p:nvPr>
            <p:ph type="title"/>
          </p:nvPr>
        </p:nvSpPr>
        <p:spPr/>
        <p:txBody>
          <a:bodyPr/>
          <a:lstStyle/>
          <a:p>
            <a:r>
              <a:rPr lang="it-IT" dirty="0"/>
              <a:t>Metodi (principali)</a:t>
            </a:r>
          </a:p>
        </p:txBody>
      </p:sp>
      <p:sp>
        <p:nvSpPr>
          <p:cNvPr id="4" name="Segnaposto contenuto 2">
            <a:extLst>
              <a:ext uri="{FF2B5EF4-FFF2-40B4-BE49-F238E27FC236}">
                <a16:creationId xmlns:a16="http://schemas.microsoft.com/office/drawing/2014/main" id="{4CBAD200-88B7-1DEB-BBF1-39EE4B0FD4CA}"/>
              </a:ext>
            </a:extLst>
          </p:cNvPr>
          <p:cNvSpPr>
            <a:spLocks noGrp="1"/>
          </p:cNvSpPr>
          <p:nvPr>
            <p:ph idx="1"/>
          </p:nvPr>
        </p:nvSpPr>
        <p:spPr/>
        <p:txBody>
          <a:bodyPr>
            <a:normAutofit fontScale="85000" lnSpcReduction="20000"/>
          </a:bodyPr>
          <a:lstStyle/>
          <a:p>
            <a:pPr algn="just"/>
            <a:r>
              <a:rPr lang="it-IT" b="1" u="sng" dirty="0" err="1"/>
              <a:t>Victim</a:t>
            </a:r>
            <a:r>
              <a:rPr lang="it-IT" b="1" u="sng" dirty="0"/>
              <a:t>-offender </a:t>
            </a:r>
            <a:r>
              <a:rPr lang="it-IT" b="1" u="sng" dirty="0" err="1"/>
              <a:t>dialogue</a:t>
            </a:r>
            <a:r>
              <a:rPr lang="it-IT" b="1" u="sng" dirty="0"/>
              <a:t> (VOD)</a:t>
            </a:r>
            <a:r>
              <a:rPr lang="it-IT" dirty="0"/>
              <a:t>: incontro tra vittima, autore del reato e uno/due </a:t>
            </a:r>
            <a:r>
              <a:rPr lang="it-IT" dirty="0">
                <a:solidFill>
                  <a:srgbClr val="FF0000"/>
                </a:solidFill>
              </a:rPr>
              <a:t>facilitatori</a:t>
            </a:r>
            <a:r>
              <a:rPr lang="it-IT" dirty="0"/>
              <a:t>. Utilizzato per la prima volta in Canada nel 1974. Soluzione più agevole quando l'autore del reato è in carcere. </a:t>
            </a:r>
          </a:p>
          <a:p>
            <a:pPr marL="0" indent="0" algn="just">
              <a:buNone/>
            </a:pPr>
            <a:r>
              <a:rPr lang="it-IT" dirty="0"/>
              <a:t>     Video: </a:t>
            </a:r>
            <a:r>
              <a:rPr lang="it-IT" dirty="0">
                <a:hlinkClick r:id="rId2"/>
              </a:rPr>
              <a:t>https://www.youtube.com/watch?v=WhJDHqK39WA</a:t>
            </a:r>
            <a:r>
              <a:rPr lang="it-IT" dirty="0"/>
              <a:t> </a:t>
            </a:r>
          </a:p>
          <a:p>
            <a:pPr algn="just"/>
            <a:r>
              <a:rPr lang="it-IT" b="1" u="sng" dirty="0"/>
              <a:t>Family group </a:t>
            </a:r>
            <a:r>
              <a:rPr lang="it-IT" b="1" u="sng" dirty="0" err="1"/>
              <a:t>conferencing</a:t>
            </a:r>
            <a:r>
              <a:rPr lang="it-IT" b="1" u="sng" dirty="0"/>
              <a:t> (FGC)</a:t>
            </a:r>
            <a:r>
              <a:rPr lang="it-IT" dirty="0"/>
              <a:t>: aggiunge ulteriori partecipanti all'incontro rispetto al VOD: ad esempio parenti e amici della vittima e dell'autore del reato. Utilizzato per la prima volta in Nuova Zelanda nel 1989. Soluzione più agevole nel caso di reati commessi da/contro minori.</a:t>
            </a:r>
          </a:p>
          <a:p>
            <a:pPr marL="0" indent="0" algn="just">
              <a:buNone/>
            </a:pPr>
            <a:r>
              <a:rPr lang="it-IT" dirty="0"/>
              <a:t>     Video: </a:t>
            </a:r>
            <a:r>
              <a:rPr lang="it-IT" dirty="0">
                <a:hlinkClick r:id="rId3"/>
              </a:rPr>
              <a:t>https://www.youtube.com/watch?v=aB4ON_6m95Q</a:t>
            </a:r>
            <a:r>
              <a:rPr lang="it-IT" dirty="0"/>
              <a:t> </a:t>
            </a:r>
          </a:p>
          <a:p>
            <a:pPr algn="just"/>
            <a:r>
              <a:rPr lang="it-IT" b="1" u="sng" dirty="0" err="1"/>
              <a:t>Restorative</a:t>
            </a:r>
            <a:r>
              <a:rPr lang="it-IT" b="1" u="sng" dirty="0"/>
              <a:t> conferences (RC)</a:t>
            </a:r>
            <a:r>
              <a:rPr lang="it-IT" dirty="0"/>
              <a:t>: aggiunge ulteriori partecipanti rispetto al FGC: in genere membri della comunità a cui appartiene la vittima. Utilizzato nel 1990 per interrompere una serie di faide secolari (</a:t>
            </a:r>
            <a:r>
              <a:rPr lang="it-IT" i="1" dirty="0" err="1"/>
              <a:t>Gjakmarrja</a:t>
            </a:r>
            <a:r>
              <a:rPr lang="it-IT" dirty="0"/>
              <a:t>) in Kosovo.</a:t>
            </a:r>
          </a:p>
          <a:p>
            <a:pPr marL="0" indent="0" algn="just">
              <a:buNone/>
            </a:pPr>
            <a:r>
              <a:rPr lang="it-IT" dirty="0"/>
              <a:t>     Video: </a:t>
            </a:r>
            <a:r>
              <a:rPr lang="it-IT" dirty="0">
                <a:hlinkClick r:id="rId4"/>
              </a:rPr>
              <a:t>https://www.youtube.com/watch?v=xgMTC1lAaSg</a:t>
            </a:r>
            <a:r>
              <a:rPr lang="it-IT" dirty="0"/>
              <a:t> </a:t>
            </a:r>
          </a:p>
        </p:txBody>
      </p:sp>
    </p:spTree>
    <p:extLst>
      <p:ext uri="{BB962C8B-B14F-4D97-AF65-F5344CB8AC3E}">
        <p14:creationId xmlns:p14="http://schemas.microsoft.com/office/powerpoint/2010/main" val="17620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D1D0D-75A7-4993-8831-9D6BEF7C78E2}"/>
              </a:ext>
            </a:extLst>
          </p:cNvPr>
          <p:cNvSpPr>
            <a:spLocks noGrp="1"/>
          </p:cNvSpPr>
          <p:nvPr>
            <p:ph type="title"/>
          </p:nvPr>
        </p:nvSpPr>
        <p:spPr/>
        <p:txBody>
          <a:bodyPr/>
          <a:lstStyle/>
          <a:p>
            <a:r>
              <a:rPr lang="it-IT" dirty="0"/>
              <a:t>La riparazione pecuniaria</a:t>
            </a:r>
          </a:p>
        </p:txBody>
      </p:sp>
      <p:sp>
        <p:nvSpPr>
          <p:cNvPr id="3" name="Segnaposto contenuto 2">
            <a:extLst>
              <a:ext uri="{FF2B5EF4-FFF2-40B4-BE49-F238E27FC236}">
                <a16:creationId xmlns:a16="http://schemas.microsoft.com/office/drawing/2014/main" id="{B8AA0FEE-99DB-29C8-D09A-2358A8002DFB}"/>
              </a:ext>
            </a:extLst>
          </p:cNvPr>
          <p:cNvSpPr>
            <a:spLocks noGrp="1"/>
          </p:cNvSpPr>
          <p:nvPr>
            <p:ph idx="1"/>
          </p:nvPr>
        </p:nvSpPr>
        <p:spPr/>
        <p:txBody>
          <a:bodyPr>
            <a:normAutofit lnSpcReduction="10000"/>
          </a:bodyPr>
          <a:lstStyle/>
          <a:p>
            <a:pPr marL="0" indent="0">
              <a:buNone/>
            </a:pPr>
            <a:r>
              <a:rPr lang="it-IT" dirty="0"/>
              <a:t>Inadeguata per tre motivi: </a:t>
            </a:r>
          </a:p>
          <a:p>
            <a:pPr marL="0" indent="0">
              <a:buNone/>
            </a:pPr>
            <a:endParaRPr lang="it-IT" dirty="0"/>
          </a:p>
          <a:p>
            <a:pPr marL="0" indent="0">
              <a:buNone/>
            </a:pPr>
            <a:r>
              <a:rPr lang="it-IT" dirty="0"/>
              <a:t>1) difficile equivalenza tra denaro e sofferenza;</a:t>
            </a:r>
          </a:p>
          <a:p>
            <a:pPr marL="0" indent="0">
              <a:buNone/>
            </a:pPr>
            <a:endParaRPr lang="it-IT" dirty="0"/>
          </a:p>
          <a:p>
            <a:pPr marL="0" indent="0">
              <a:buNone/>
            </a:pPr>
            <a:r>
              <a:rPr lang="it-IT" dirty="0"/>
              <a:t>2) denaro "</a:t>
            </a:r>
            <a:r>
              <a:rPr lang="it-IT" dirty="0" err="1"/>
              <a:t>desingolarizza</a:t>
            </a:r>
            <a:r>
              <a:rPr lang="it-IT" dirty="0"/>
              <a:t>" l'esperienza della GR;</a:t>
            </a:r>
          </a:p>
          <a:p>
            <a:pPr marL="0" indent="0">
              <a:buNone/>
            </a:pPr>
            <a:endParaRPr lang="it-IT" dirty="0"/>
          </a:p>
          <a:p>
            <a:pPr marL="0" indent="0">
              <a:buNone/>
            </a:pPr>
            <a:r>
              <a:rPr lang="it-IT" dirty="0"/>
              <a:t>3) denaro fatica a promuovere l'</a:t>
            </a:r>
            <a:r>
              <a:rPr lang="it-IT" i="1" dirty="0"/>
              <a:t>empowerment</a:t>
            </a:r>
            <a:r>
              <a:rPr lang="it-IT" dirty="0"/>
              <a:t> dell'offeso.</a:t>
            </a:r>
          </a:p>
          <a:p>
            <a:pPr marL="0" indent="0">
              <a:buNone/>
            </a:pPr>
            <a:endParaRPr lang="it-IT" dirty="0"/>
          </a:p>
          <a:p>
            <a:pPr marL="0" indent="0">
              <a:buNone/>
            </a:pPr>
            <a:r>
              <a:rPr lang="it-IT" dirty="0"/>
              <a:t>La riparazione pecuniaria deve essere, al limite, anche </a:t>
            </a:r>
            <a:r>
              <a:rPr lang="it-IT" b="1" dirty="0">
                <a:solidFill>
                  <a:srgbClr val="FF0000"/>
                </a:solidFill>
              </a:rPr>
              <a:t>simbolica</a:t>
            </a:r>
            <a:r>
              <a:rPr lang="it-IT" dirty="0"/>
              <a:t>.</a:t>
            </a:r>
          </a:p>
        </p:txBody>
      </p:sp>
    </p:spTree>
    <p:extLst>
      <p:ext uri="{BB962C8B-B14F-4D97-AF65-F5344CB8AC3E}">
        <p14:creationId xmlns:p14="http://schemas.microsoft.com/office/powerpoint/2010/main" val="371108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9F3A9-9BBB-9302-75A1-E1401C7B3EDF}"/>
              </a:ext>
            </a:extLst>
          </p:cNvPr>
          <p:cNvSpPr>
            <a:spLocks noGrp="1"/>
          </p:cNvSpPr>
          <p:nvPr>
            <p:ph type="title"/>
          </p:nvPr>
        </p:nvSpPr>
        <p:spPr/>
        <p:txBody>
          <a:bodyPr/>
          <a:lstStyle/>
          <a:p>
            <a:r>
              <a:rPr lang="it-IT" dirty="0"/>
              <a:t>Riparazione simbolica</a:t>
            </a:r>
          </a:p>
        </p:txBody>
      </p:sp>
      <p:sp>
        <p:nvSpPr>
          <p:cNvPr id="3" name="Segnaposto contenuto 2">
            <a:extLst>
              <a:ext uri="{FF2B5EF4-FFF2-40B4-BE49-F238E27FC236}">
                <a16:creationId xmlns:a16="http://schemas.microsoft.com/office/drawing/2014/main" id="{C8859DB6-A85A-7490-F1F0-54F05EFE4D44}"/>
              </a:ext>
            </a:extLst>
          </p:cNvPr>
          <p:cNvSpPr>
            <a:spLocks noGrp="1"/>
          </p:cNvSpPr>
          <p:nvPr>
            <p:ph idx="1"/>
          </p:nvPr>
        </p:nvSpPr>
        <p:spPr/>
        <p:txBody>
          <a:bodyPr/>
          <a:lstStyle/>
          <a:p>
            <a:r>
              <a:rPr lang="it-IT" dirty="0"/>
              <a:t>consente superamento dell'esperienza di vittimizzazione;</a:t>
            </a:r>
          </a:p>
          <a:p>
            <a:endParaRPr lang="it-IT" dirty="0"/>
          </a:p>
          <a:p>
            <a:r>
              <a:rPr lang="it-IT" dirty="0"/>
              <a:t>offre all'offeso ascolto e centralità: </a:t>
            </a:r>
            <a:r>
              <a:rPr lang="it-IT" i="1" dirty="0"/>
              <a:t>empowerment</a:t>
            </a:r>
            <a:r>
              <a:rPr lang="it-IT" dirty="0"/>
              <a:t>;</a:t>
            </a:r>
          </a:p>
          <a:p>
            <a:endParaRPr lang="it-IT" dirty="0"/>
          </a:p>
          <a:p>
            <a:r>
              <a:rPr lang="it-IT" dirty="0"/>
              <a:t>caratterizzata da "narrazione di giustizia" (anche sottoforma di </a:t>
            </a:r>
            <a:r>
              <a:rPr lang="it-IT" i="1" dirty="0"/>
              <a:t>storytelling</a:t>
            </a:r>
            <a:r>
              <a:rPr lang="it-IT" dirty="0"/>
              <a:t>);</a:t>
            </a:r>
          </a:p>
          <a:p>
            <a:endParaRPr lang="it-IT" dirty="0"/>
          </a:p>
          <a:p>
            <a:r>
              <a:rPr lang="it-IT" dirty="0"/>
              <a:t>non prevedibile nei contenuti (es. nel </a:t>
            </a:r>
            <a:r>
              <a:rPr lang="it-IT" i="1" dirty="0"/>
              <a:t>making </a:t>
            </a:r>
            <a:r>
              <a:rPr lang="it-IT" i="1" dirty="0" err="1"/>
              <a:t>amend</a:t>
            </a:r>
            <a:r>
              <a:rPr lang="it-IT" dirty="0"/>
              <a:t>: scuse formali)</a:t>
            </a:r>
          </a:p>
        </p:txBody>
      </p:sp>
    </p:spTree>
    <p:extLst>
      <p:ext uri="{BB962C8B-B14F-4D97-AF65-F5344CB8AC3E}">
        <p14:creationId xmlns:p14="http://schemas.microsoft.com/office/powerpoint/2010/main" val="286182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DDCE7-C477-9835-9417-41F11C3A4456}"/>
              </a:ext>
            </a:extLst>
          </p:cNvPr>
          <p:cNvSpPr>
            <a:spLocks noGrp="1"/>
          </p:cNvSpPr>
          <p:nvPr>
            <p:ph type="title"/>
          </p:nvPr>
        </p:nvSpPr>
        <p:spPr/>
        <p:txBody>
          <a:bodyPr/>
          <a:lstStyle/>
          <a:p>
            <a:r>
              <a:rPr lang="it-IT" dirty="0"/>
              <a:t>Giustizia riparativa (GR)</a:t>
            </a:r>
          </a:p>
        </p:txBody>
      </p:sp>
      <p:sp>
        <p:nvSpPr>
          <p:cNvPr id="3" name="Segnaposto contenuto 2">
            <a:extLst>
              <a:ext uri="{FF2B5EF4-FFF2-40B4-BE49-F238E27FC236}">
                <a16:creationId xmlns:a16="http://schemas.microsoft.com/office/drawing/2014/main" id="{D09944D7-48E7-85C1-8946-3AE20FE41429}"/>
              </a:ext>
            </a:extLst>
          </p:cNvPr>
          <p:cNvSpPr>
            <a:spLocks noGrp="1"/>
          </p:cNvSpPr>
          <p:nvPr>
            <p:ph idx="1"/>
          </p:nvPr>
        </p:nvSpPr>
        <p:spPr/>
        <p:txBody>
          <a:bodyPr/>
          <a:lstStyle/>
          <a:p>
            <a:pPr marL="0" indent="0">
              <a:buNone/>
            </a:pPr>
            <a:r>
              <a:rPr lang="it-IT" dirty="0"/>
              <a:t>Idea in apparenza moderna, se ne parla in tre saggi del 1977: </a:t>
            </a:r>
          </a:p>
          <a:p>
            <a:pPr marL="0" indent="0">
              <a:buNone/>
            </a:pPr>
            <a:endParaRPr lang="it-IT" dirty="0"/>
          </a:p>
          <a:p>
            <a:pPr algn="just"/>
            <a:r>
              <a:rPr lang="it-IT" dirty="0">
                <a:ea typeface="Calibri" panose="020F0502020204030204" pitchFamily="34" charset="0"/>
              </a:rPr>
              <a:t>Albert </a:t>
            </a:r>
            <a:r>
              <a:rPr lang="it-IT" dirty="0" err="1">
                <a:effectLst/>
                <a:ea typeface="Calibri" panose="020F0502020204030204" pitchFamily="34" charset="0"/>
              </a:rPr>
              <a:t>Eglash</a:t>
            </a:r>
            <a:r>
              <a:rPr lang="it-IT" dirty="0">
                <a:effectLst/>
                <a:ea typeface="Calibri" panose="020F0502020204030204" pitchFamily="34" charset="0"/>
              </a:rPr>
              <a:t>, </a:t>
            </a:r>
            <a:r>
              <a:rPr lang="it-IT" i="1" dirty="0">
                <a:effectLst/>
                <a:ea typeface="Calibri" panose="020F0502020204030204" pitchFamily="34" charset="0"/>
              </a:rPr>
              <a:t>Beyond </a:t>
            </a:r>
            <a:r>
              <a:rPr lang="it-IT" i="1" dirty="0" err="1">
                <a:effectLst/>
                <a:ea typeface="Calibri" panose="020F0502020204030204" pitchFamily="34" charset="0"/>
              </a:rPr>
              <a:t>Restitution</a:t>
            </a:r>
            <a:r>
              <a:rPr lang="it-IT" i="1" dirty="0">
                <a:effectLst/>
                <a:ea typeface="Calibri" panose="020F0502020204030204" pitchFamily="34" charset="0"/>
              </a:rPr>
              <a:t>, Creative </a:t>
            </a:r>
            <a:r>
              <a:rPr lang="it-IT" i="1" dirty="0" err="1">
                <a:effectLst/>
                <a:ea typeface="Calibri" panose="020F0502020204030204" pitchFamily="34" charset="0"/>
              </a:rPr>
              <a:t>Restitution</a:t>
            </a:r>
            <a:r>
              <a:rPr lang="it-IT" dirty="0">
                <a:effectLst/>
                <a:ea typeface="Calibri" panose="020F0502020204030204" pitchFamily="34" charset="0"/>
              </a:rPr>
              <a:t>; </a:t>
            </a:r>
          </a:p>
          <a:p>
            <a:pPr algn="just"/>
            <a:endParaRPr lang="it-IT" dirty="0">
              <a:ea typeface="Calibri" panose="020F0502020204030204" pitchFamily="34" charset="0"/>
            </a:endParaRPr>
          </a:p>
          <a:p>
            <a:pPr algn="just"/>
            <a:r>
              <a:rPr lang="it-IT" dirty="0" err="1">
                <a:effectLst/>
                <a:ea typeface="Calibri" panose="020F0502020204030204" pitchFamily="34" charset="0"/>
              </a:rPr>
              <a:t>Randy</a:t>
            </a:r>
            <a:r>
              <a:rPr lang="it-IT" dirty="0">
                <a:effectLst/>
                <a:ea typeface="Calibri" panose="020F0502020204030204" pitchFamily="34" charset="0"/>
              </a:rPr>
              <a:t> E. Barnett, “A New </a:t>
            </a:r>
            <a:r>
              <a:rPr lang="it-IT" dirty="0" err="1">
                <a:effectLst/>
                <a:ea typeface="Calibri" panose="020F0502020204030204" pitchFamily="34" charset="0"/>
              </a:rPr>
              <a:t>Paradigm</a:t>
            </a:r>
            <a:r>
              <a:rPr lang="it-IT" dirty="0">
                <a:effectLst/>
                <a:ea typeface="Calibri" panose="020F0502020204030204" pitchFamily="34" charset="0"/>
              </a:rPr>
              <a:t> for </a:t>
            </a:r>
            <a:r>
              <a:rPr lang="it-IT" dirty="0" err="1">
                <a:effectLst/>
                <a:ea typeface="Calibri" panose="020F0502020204030204" pitchFamily="34" charset="0"/>
              </a:rPr>
              <a:t>Criminal</a:t>
            </a:r>
            <a:r>
              <a:rPr lang="it-IT" dirty="0">
                <a:effectLst/>
                <a:ea typeface="Calibri" panose="020F0502020204030204" pitchFamily="34" charset="0"/>
              </a:rPr>
              <a:t> Justice"; </a:t>
            </a:r>
          </a:p>
          <a:p>
            <a:pPr algn="just"/>
            <a:endParaRPr lang="it-IT" dirty="0">
              <a:ea typeface="Calibri" panose="020F0502020204030204" pitchFamily="34" charset="0"/>
            </a:endParaRPr>
          </a:p>
          <a:p>
            <a:pPr algn="just"/>
            <a:r>
              <a:rPr lang="it-IT" dirty="0">
                <a:effectLst/>
                <a:ea typeface="Calibri" panose="020F0502020204030204" pitchFamily="34" charset="0"/>
              </a:rPr>
              <a:t>N</a:t>
            </a:r>
            <a:r>
              <a:rPr lang="it-IT" dirty="0">
                <a:ea typeface="Calibri" panose="020F0502020204030204" pitchFamily="34" charset="0"/>
              </a:rPr>
              <a:t>ils</a:t>
            </a:r>
            <a:r>
              <a:rPr lang="it-IT" dirty="0">
                <a:effectLst/>
                <a:ea typeface="Calibri" panose="020F0502020204030204" pitchFamily="34" charset="0"/>
              </a:rPr>
              <a:t> Christie, “</a:t>
            </a:r>
            <a:r>
              <a:rPr lang="it-IT" b="1" u="sng" dirty="0" err="1">
                <a:solidFill>
                  <a:srgbClr val="FF0000"/>
                </a:solidFill>
                <a:effectLst/>
                <a:ea typeface="Calibri" panose="020F0502020204030204" pitchFamily="34" charset="0"/>
              </a:rPr>
              <a:t>Conflicts</a:t>
            </a:r>
            <a:r>
              <a:rPr lang="it-IT" b="1" u="sng" dirty="0">
                <a:solidFill>
                  <a:srgbClr val="FF0000"/>
                </a:solidFill>
                <a:effectLst/>
                <a:ea typeface="Calibri" panose="020F0502020204030204" pitchFamily="34" charset="0"/>
              </a:rPr>
              <a:t> </a:t>
            </a:r>
            <a:r>
              <a:rPr lang="it-IT" b="1" u="sng" dirty="0" err="1">
                <a:solidFill>
                  <a:srgbClr val="FF0000"/>
                </a:solidFill>
                <a:effectLst/>
                <a:ea typeface="Calibri" panose="020F0502020204030204" pitchFamily="34" charset="0"/>
              </a:rPr>
              <a:t>as</a:t>
            </a:r>
            <a:r>
              <a:rPr lang="it-IT" b="1" u="sng" dirty="0">
                <a:solidFill>
                  <a:srgbClr val="FF0000"/>
                </a:solidFill>
                <a:effectLst/>
                <a:ea typeface="Calibri" panose="020F0502020204030204" pitchFamily="34" charset="0"/>
              </a:rPr>
              <a:t> </a:t>
            </a:r>
            <a:r>
              <a:rPr lang="it-IT" b="1" u="sng" dirty="0" err="1">
                <a:solidFill>
                  <a:srgbClr val="FF0000"/>
                </a:solidFill>
                <a:effectLst/>
                <a:ea typeface="Calibri" panose="020F0502020204030204" pitchFamily="34" charset="0"/>
              </a:rPr>
              <a:t>Property</a:t>
            </a:r>
            <a:r>
              <a:rPr lang="it-IT" dirty="0">
                <a:effectLst/>
                <a:ea typeface="Calibri" panose="020F0502020204030204" pitchFamily="34" charset="0"/>
              </a:rPr>
              <a:t>”.</a:t>
            </a:r>
            <a:endParaRPr lang="it-IT" dirty="0"/>
          </a:p>
        </p:txBody>
      </p:sp>
    </p:spTree>
    <p:extLst>
      <p:ext uri="{BB962C8B-B14F-4D97-AF65-F5344CB8AC3E}">
        <p14:creationId xmlns:p14="http://schemas.microsoft.com/office/powerpoint/2010/main" val="383475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16C93-0079-471F-0223-FFBA0E093DAD}"/>
              </a:ext>
            </a:extLst>
          </p:cNvPr>
          <p:cNvSpPr>
            <a:spLocks noGrp="1"/>
          </p:cNvSpPr>
          <p:nvPr>
            <p:ph type="title"/>
          </p:nvPr>
        </p:nvSpPr>
        <p:spPr/>
        <p:txBody>
          <a:bodyPr/>
          <a:lstStyle/>
          <a:p>
            <a:r>
              <a:rPr lang="it-IT" dirty="0"/>
              <a:t>Vergogna reintegrativa</a:t>
            </a:r>
          </a:p>
        </p:txBody>
      </p:sp>
      <p:sp>
        <p:nvSpPr>
          <p:cNvPr id="4" name="Segnaposto contenuto 2">
            <a:extLst>
              <a:ext uri="{FF2B5EF4-FFF2-40B4-BE49-F238E27FC236}">
                <a16:creationId xmlns:a16="http://schemas.microsoft.com/office/drawing/2014/main" id="{7F4205CD-2BAE-0DB7-A3F5-243B8E55F675}"/>
              </a:ext>
            </a:extLst>
          </p:cNvPr>
          <p:cNvSpPr txBox="1">
            <a:spLocks/>
          </p:cNvSpPr>
          <p:nvPr/>
        </p:nvSpPr>
        <p:spPr>
          <a:xfrm>
            <a:off x="1061352" y="1989210"/>
            <a:ext cx="6288571" cy="37776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u="sng" dirty="0"/>
              <a:t>Disintegrative Shaming</a:t>
            </a:r>
            <a:r>
              <a:rPr lang="en-US" dirty="0"/>
              <a:t>: stigmatizes and exclude, thereby creating a class of outcasts.</a:t>
            </a:r>
          </a:p>
          <a:p>
            <a:pPr algn="just"/>
            <a:endParaRPr lang="en-US" dirty="0"/>
          </a:p>
          <a:p>
            <a:pPr algn="just"/>
            <a:r>
              <a:rPr lang="en-US" b="1" u="sng" dirty="0"/>
              <a:t>Reintegrative Shaming/Stigmatization</a:t>
            </a:r>
            <a:r>
              <a:rPr lang="en-US" dirty="0"/>
              <a:t>: an offense initially evokes community disapproval but then is followed by attempts to reintegrate the offender back into the community through gestures of forgiveness and reconciliation (Braithwaite 1990). Initially studied within family-like society (1970s Japan).</a:t>
            </a:r>
          </a:p>
        </p:txBody>
      </p:sp>
      <p:pic>
        <p:nvPicPr>
          <p:cNvPr id="5" name="Picture 4" descr="Professor John Braithwaite - Researchers - ANU">
            <a:extLst>
              <a:ext uri="{FF2B5EF4-FFF2-40B4-BE49-F238E27FC236}">
                <a16:creationId xmlns:a16="http://schemas.microsoft.com/office/drawing/2014/main" id="{10238220-4C5E-6A1D-376A-F01E4997D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62" y="1905000"/>
            <a:ext cx="2324100" cy="34925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54C517B0-FB25-B1FA-591D-2766EE864E58}"/>
              </a:ext>
            </a:extLst>
          </p:cNvPr>
          <p:cNvSpPr txBox="1"/>
          <p:nvPr/>
        </p:nvSpPr>
        <p:spPr>
          <a:xfrm>
            <a:off x="8285162" y="5397500"/>
            <a:ext cx="2324100" cy="369332"/>
          </a:xfrm>
          <a:prstGeom prst="rect">
            <a:avLst/>
          </a:prstGeom>
          <a:noFill/>
        </p:spPr>
        <p:txBody>
          <a:bodyPr wrap="square" rtlCol="0">
            <a:spAutoFit/>
          </a:bodyPr>
          <a:lstStyle/>
          <a:p>
            <a:pPr algn="ctr"/>
            <a:r>
              <a:rPr lang="en-US" dirty="0"/>
              <a:t>John Braithwaite</a:t>
            </a:r>
          </a:p>
        </p:txBody>
      </p:sp>
    </p:spTree>
    <p:extLst>
      <p:ext uri="{BB962C8B-B14F-4D97-AF65-F5344CB8AC3E}">
        <p14:creationId xmlns:p14="http://schemas.microsoft.com/office/powerpoint/2010/main" val="7933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egnale, esterni&#10;&#10;Descrizione generata automaticamente">
            <a:extLst>
              <a:ext uri="{FF2B5EF4-FFF2-40B4-BE49-F238E27FC236}">
                <a16:creationId xmlns:a16="http://schemas.microsoft.com/office/drawing/2014/main" id="{EF2FBDC0-38A2-5F4C-8F53-984AE901A38F}"/>
              </a:ext>
            </a:extLst>
          </p:cNvPr>
          <p:cNvPicPr>
            <a:picLocks noChangeAspect="1"/>
          </p:cNvPicPr>
          <p:nvPr/>
        </p:nvPicPr>
        <p:blipFill>
          <a:blip r:embed="rId2"/>
          <a:stretch>
            <a:fillRect/>
          </a:stretch>
        </p:blipFill>
        <p:spPr>
          <a:xfrm>
            <a:off x="1481329" y="1856002"/>
            <a:ext cx="4189053" cy="3145996"/>
          </a:xfrm>
          <a:prstGeom prst="rect">
            <a:avLst/>
          </a:prstGeom>
        </p:spPr>
      </p:pic>
      <p:pic>
        <p:nvPicPr>
          <p:cNvPr id="5" name="Immagine 4" descr="Immagine che contiene testo, segnale, esterni&#10;&#10;Descrizione generata automaticamente">
            <a:extLst>
              <a:ext uri="{FF2B5EF4-FFF2-40B4-BE49-F238E27FC236}">
                <a16:creationId xmlns:a16="http://schemas.microsoft.com/office/drawing/2014/main" id="{234D4ACC-7725-E24F-A622-BCB31D04BD4B}"/>
              </a:ext>
            </a:extLst>
          </p:cNvPr>
          <p:cNvPicPr>
            <a:picLocks noChangeAspect="1"/>
          </p:cNvPicPr>
          <p:nvPr/>
        </p:nvPicPr>
        <p:blipFill>
          <a:blip r:embed="rId3"/>
          <a:stretch>
            <a:fillRect/>
          </a:stretch>
        </p:blipFill>
        <p:spPr>
          <a:xfrm>
            <a:off x="6947062" y="601834"/>
            <a:ext cx="3763609" cy="5654332"/>
          </a:xfrm>
          <a:prstGeom prst="rect">
            <a:avLst/>
          </a:prstGeom>
        </p:spPr>
      </p:pic>
    </p:spTree>
    <p:extLst>
      <p:ext uri="{BB962C8B-B14F-4D97-AF65-F5344CB8AC3E}">
        <p14:creationId xmlns:p14="http://schemas.microsoft.com/office/powerpoint/2010/main" val="572592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3FA407-F0B5-5DD3-02EF-DF4429AA0CB3}"/>
              </a:ext>
            </a:extLst>
          </p:cNvPr>
          <p:cNvSpPr>
            <a:spLocks noGrp="1"/>
          </p:cNvSpPr>
          <p:nvPr>
            <p:ph type="title"/>
          </p:nvPr>
        </p:nvSpPr>
        <p:spPr/>
        <p:txBody>
          <a:bodyPr/>
          <a:lstStyle/>
          <a:p>
            <a:r>
              <a:rPr lang="it-IT" dirty="0"/>
              <a:t>Critiche</a:t>
            </a:r>
          </a:p>
        </p:txBody>
      </p:sp>
      <p:sp>
        <p:nvSpPr>
          <p:cNvPr id="4" name="Segnaposto contenuto 2">
            <a:extLst>
              <a:ext uri="{FF2B5EF4-FFF2-40B4-BE49-F238E27FC236}">
                <a16:creationId xmlns:a16="http://schemas.microsoft.com/office/drawing/2014/main" id="{D6DED812-C935-0303-07EC-44B55E13C562}"/>
              </a:ext>
            </a:extLst>
          </p:cNvPr>
          <p:cNvSpPr>
            <a:spLocks noGrp="1"/>
          </p:cNvSpPr>
          <p:nvPr>
            <p:ph idx="1"/>
          </p:nvPr>
        </p:nvSpPr>
        <p:spPr/>
        <p:txBody>
          <a:bodyPr>
            <a:normAutofit fontScale="92500"/>
          </a:bodyPr>
          <a:lstStyle/>
          <a:p>
            <a:pPr algn="just"/>
            <a:r>
              <a:rPr lang="it-IT" dirty="0"/>
              <a:t>Sul piano teorico/concettuale:</a:t>
            </a:r>
          </a:p>
          <a:p>
            <a:pPr lvl="1" algn="just"/>
            <a:r>
              <a:rPr lang="it-IT" dirty="0"/>
              <a:t>rischia di </a:t>
            </a:r>
            <a:r>
              <a:rPr lang="it-IT" b="1" u="sng" dirty="0"/>
              <a:t>"minimizzare" la gravità di alcuni reati</a:t>
            </a:r>
            <a:r>
              <a:rPr lang="it-IT" dirty="0"/>
              <a:t> (ad es. violenza sulle donne);</a:t>
            </a:r>
          </a:p>
          <a:p>
            <a:pPr lvl="1" algn="just"/>
            <a:r>
              <a:rPr lang="it-IT" dirty="0"/>
              <a:t>può condurre a pratiche di </a:t>
            </a:r>
            <a:r>
              <a:rPr lang="it-IT" b="1" u="sng" dirty="0"/>
              <a:t>vigilantismo</a:t>
            </a:r>
            <a:r>
              <a:rPr lang="it-IT" dirty="0"/>
              <a:t>;</a:t>
            </a:r>
          </a:p>
          <a:p>
            <a:pPr lvl="1" algn="just"/>
            <a:r>
              <a:rPr lang="it-IT" dirty="0"/>
              <a:t>lascia eccessivo spazio all'</a:t>
            </a:r>
            <a:r>
              <a:rPr lang="it-IT" b="1" u="sng" dirty="0"/>
              <a:t>individualità</a:t>
            </a:r>
            <a:r>
              <a:rPr lang="it-IT" dirty="0"/>
              <a:t>;</a:t>
            </a:r>
          </a:p>
          <a:p>
            <a:pPr lvl="1" algn="just"/>
            <a:r>
              <a:rPr lang="it-IT" dirty="0"/>
              <a:t>ripara la relazione danneggiata, ma non le </a:t>
            </a:r>
            <a:r>
              <a:rPr lang="it-IT" b="1" u="sng" dirty="0"/>
              <a:t>disuguaglianze strutturali della società</a:t>
            </a:r>
            <a:r>
              <a:rPr lang="it-IT" dirty="0"/>
              <a:t> che conducono alcuni individui (più di altri) a commettere reati.</a:t>
            </a:r>
          </a:p>
          <a:p>
            <a:pPr algn="just"/>
            <a:r>
              <a:rPr lang="it-IT" dirty="0"/>
              <a:t>Sul piano pratico: </a:t>
            </a:r>
          </a:p>
          <a:p>
            <a:pPr lvl="1" algn="just"/>
            <a:r>
              <a:rPr lang="it-IT" dirty="0"/>
              <a:t>i tribunali riconoscono spesso </a:t>
            </a:r>
            <a:r>
              <a:rPr lang="it-IT" b="1" u="sng" dirty="0"/>
              <a:t>solo il segmento "monetario" </a:t>
            </a:r>
            <a:r>
              <a:rPr lang="it-IT" dirty="0"/>
              <a:t>della riparazione;</a:t>
            </a:r>
          </a:p>
          <a:p>
            <a:pPr lvl="1" algn="just"/>
            <a:r>
              <a:rPr lang="it-IT" dirty="0"/>
              <a:t>in alcuni Paesi, il diritto del lavoro limita la possibilità di alcune riparazioni da parte di individui </a:t>
            </a:r>
            <a:r>
              <a:rPr lang="it-IT" b="1" u="sng" dirty="0"/>
              <a:t>minorenni</a:t>
            </a:r>
            <a:r>
              <a:rPr lang="it-IT" dirty="0"/>
              <a:t>;</a:t>
            </a:r>
          </a:p>
          <a:p>
            <a:pPr lvl="1" algn="just"/>
            <a:r>
              <a:rPr lang="it-IT" dirty="0"/>
              <a:t>autore e vittima del reato possono </a:t>
            </a:r>
            <a:r>
              <a:rPr lang="it-IT" b="1" u="sng" dirty="0"/>
              <a:t>esitare</a:t>
            </a:r>
            <a:r>
              <a:rPr lang="it-IT" dirty="0"/>
              <a:t> nell'intraprendere un dialogo riparativo.</a:t>
            </a:r>
          </a:p>
        </p:txBody>
      </p:sp>
    </p:spTree>
    <p:extLst>
      <p:ext uri="{BB962C8B-B14F-4D97-AF65-F5344CB8AC3E}">
        <p14:creationId xmlns:p14="http://schemas.microsoft.com/office/powerpoint/2010/main" val="336706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C0B52-C852-115F-5DEC-64383D1EDD8E}"/>
              </a:ext>
            </a:extLst>
          </p:cNvPr>
          <p:cNvSpPr>
            <a:spLocks noGrp="1"/>
          </p:cNvSpPr>
          <p:nvPr>
            <p:ph type="title"/>
          </p:nvPr>
        </p:nvSpPr>
        <p:spPr/>
        <p:txBody>
          <a:bodyPr/>
          <a:lstStyle/>
          <a:p>
            <a:r>
              <a:rPr lang="it-IT" dirty="0"/>
              <a:t>"Formanti" della GR</a:t>
            </a:r>
          </a:p>
        </p:txBody>
      </p:sp>
      <p:sp>
        <p:nvSpPr>
          <p:cNvPr id="3" name="Segnaposto contenuto 2">
            <a:extLst>
              <a:ext uri="{FF2B5EF4-FFF2-40B4-BE49-F238E27FC236}">
                <a16:creationId xmlns:a16="http://schemas.microsoft.com/office/drawing/2014/main" id="{E3BABCBC-D58C-EBE6-E6EF-4A62F95B779F}"/>
              </a:ext>
            </a:extLst>
          </p:cNvPr>
          <p:cNvSpPr>
            <a:spLocks noGrp="1"/>
          </p:cNvSpPr>
          <p:nvPr>
            <p:ph idx="1"/>
          </p:nvPr>
        </p:nvSpPr>
        <p:spPr/>
        <p:txBody>
          <a:bodyPr/>
          <a:lstStyle/>
          <a:p>
            <a:pPr marL="0" indent="0">
              <a:buNone/>
            </a:pPr>
            <a:r>
              <a:rPr lang="it-IT" dirty="0"/>
              <a:t>Formanti = da cui la GR prende forma (forme di </a:t>
            </a:r>
            <a:r>
              <a:rPr lang="it-IT" dirty="0" err="1"/>
              <a:t>pre</a:t>
            </a:r>
            <a:r>
              <a:rPr lang="it-IT" dirty="0"/>
              <a:t>-diritto?):</a:t>
            </a:r>
          </a:p>
          <a:p>
            <a:pPr marL="0" indent="0">
              <a:buNone/>
            </a:pPr>
            <a:endParaRPr lang="it-IT" dirty="0"/>
          </a:p>
          <a:p>
            <a:r>
              <a:rPr lang="it-IT" dirty="0"/>
              <a:t>formante </a:t>
            </a:r>
            <a:r>
              <a:rPr lang="it-IT" b="1" dirty="0"/>
              <a:t>teologico</a:t>
            </a:r>
            <a:r>
              <a:rPr lang="it-IT" dirty="0"/>
              <a:t> (in molti paesi, idea di GR nasce da studi con forte connotazione religiosa);</a:t>
            </a:r>
          </a:p>
          <a:p>
            <a:endParaRPr lang="it-IT" dirty="0"/>
          </a:p>
          <a:p>
            <a:r>
              <a:rPr lang="it-IT" dirty="0"/>
              <a:t>formante </a:t>
            </a:r>
            <a:r>
              <a:rPr lang="it-IT" b="1" dirty="0"/>
              <a:t>antropologico</a:t>
            </a:r>
            <a:r>
              <a:rPr lang="it-IT" dirty="0"/>
              <a:t> (antropologica giuridica);</a:t>
            </a:r>
          </a:p>
          <a:p>
            <a:endParaRPr lang="it-IT" dirty="0"/>
          </a:p>
          <a:p>
            <a:r>
              <a:rPr lang="it-IT" dirty="0"/>
              <a:t>formante </a:t>
            </a:r>
            <a:r>
              <a:rPr lang="it-IT" b="1" dirty="0" err="1"/>
              <a:t>vittimologico</a:t>
            </a:r>
            <a:r>
              <a:rPr lang="it-IT" dirty="0"/>
              <a:t> (della vittimologia).</a:t>
            </a:r>
          </a:p>
          <a:p>
            <a:endParaRPr lang="it-IT" dirty="0"/>
          </a:p>
          <a:p>
            <a:endParaRPr lang="it-IT" dirty="0"/>
          </a:p>
        </p:txBody>
      </p:sp>
    </p:spTree>
    <p:extLst>
      <p:ext uri="{BB962C8B-B14F-4D97-AF65-F5344CB8AC3E}">
        <p14:creationId xmlns:p14="http://schemas.microsoft.com/office/powerpoint/2010/main" val="31234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C6FFDC-424B-43A7-36DF-FBE5EC476F63}"/>
              </a:ext>
            </a:extLst>
          </p:cNvPr>
          <p:cNvSpPr>
            <a:spLocks noGrp="1"/>
          </p:cNvSpPr>
          <p:nvPr>
            <p:ph type="title"/>
          </p:nvPr>
        </p:nvSpPr>
        <p:spPr/>
        <p:txBody>
          <a:bodyPr/>
          <a:lstStyle/>
          <a:p>
            <a:r>
              <a:rPr lang="it-IT" dirty="0"/>
              <a:t>Rib / </a:t>
            </a:r>
            <a:r>
              <a:rPr lang="it-IT" dirty="0" err="1"/>
              <a:t>Mishpat</a:t>
            </a:r>
            <a:endParaRPr lang="it-IT" dirty="0"/>
          </a:p>
        </p:txBody>
      </p:sp>
      <p:sp>
        <p:nvSpPr>
          <p:cNvPr id="3" name="Segnaposto contenuto 2">
            <a:extLst>
              <a:ext uri="{FF2B5EF4-FFF2-40B4-BE49-F238E27FC236}">
                <a16:creationId xmlns:a16="http://schemas.microsoft.com/office/drawing/2014/main" id="{A8244313-0FE7-8A56-59E8-AF9D026D923A}"/>
              </a:ext>
            </a:extLst>
          </p:cNvPr>
          <p:cNvSpPr>
            <a:spLocks noGrp="1"/>
          </p:cNvSpPr>
          <p:nvPr>
            <p:ph idx="1"/>
          </p:nvPr>
        </p:nvSpPr>
        <p:spPr/>
        <p:txBody>
          <a:bodyPr>
            <a:normAutofit fontScale="85000" lnSpcReduction="20000"/>
          </a:bodyPr>
          <a:lstStyle/>
          <a:p>
            <a:pPr marL="0" indent="0" algn="just">
              <a:buNone/>
            </a:pPr>
            <a:r>
              <a:rPr lang="it-IT" dirty="0">
                <a:effectLst/>
              </a:rPr>
              <a:t>"Nella prospettiva della giustizia riparativa è ben visibile il legame tra le modalità di soluzione dei conflitti riparative e riconciliative e la tradizione scritturistica ebraico-cristiana. Nel </a:t>
            </a:r>
            <a:r>
              <a:rPr lang="it-IT" i="1" u="sng" dirty="0" err="1">
                <a:solidFill>
                  <a:srgbClr val="FF0000"/>
                </a:solidFill>
                <a:effectLst/>
              </a:rPr>
              <a:t>rîb</a:t>
            </a:r>
            <a:r>
              <a:rPr lang="it-IT" dirty="0">
                <a:effectLst/>
              </a:rPr>
              <a:t>, di cui si parla nell’Antico Testamento, la mediazione trova infatti un formante tanto antico quanto significativo. Assieme al </a:t>
            </a:r>
            <a:r>
              <a:rPr lang="it-IT" i="1" u="sng" dirty="0" err="1">
                <a:solidFill>
                  <a:schemeClr val="accent6"/>
                </a:solidFill>
                <a:effectLst/>
              </a:rPr>
              <a:t>mišhpat</a:t>
            </a:r>
            <a:r>
              <a:rPr lang="it-IT" dirty="0">
                <a:effectLst/>
              </a:rPr>
              <a:t> (giudizio), il </a:t>
            </a:r>
            <a:r>
              <a:rPr lang="it-IT" i="1" dirty="0" err="1">
                <a:effectLst/>
              </a:rPr>
              <a:t>rîb</a:t>
            </a:r>
            <a:r>
              <a:rPr lang="it-IT" dirty="0"/>
              <a:t> </a:t>
            </a:r>
            <a:r>
              <a:rPr lang="it-IT" dirty="0">
                <a:effectLst/>
              </a:rPr>
              <a:t>(lite bilaterale) è una delle due procedure descritte nel Pentateuco per ristabilire la giustizia. Il </a:t>
            </a:r>
            <a:r>
              <a:rPr lang="it-IT" i="1" dirty="0" err="1">
                <a:effectLst/>
              </a:rPr>
              <a:t>mišhpat</a:t>
            </a:r>
            <a:r>
              <a:rPr lang="it-IT" dirty="0">
                <a:effectLst/>
              </a:rPr>
              <a:t> è un </a:t>
            </a:r>
            <a:r>
              <a:rPr lang="it-IT" u="sng" dirty="0">
                <a:solidFill>
                  <a:schemeClr val="accent6"/>
                </a:solidFill>
                <a:effectLst/>
              </a:rPr>
              <a:t>iter di tipo dibattimentale, dove si confrontano accusa e difesa, e culmina nell’emissione di una sentenza</a:t>
            </a:r>
            <a:r>
              <a:rPr lang="it-IT" dirty="0">
                <a:effectLst/>
              </a:rPr>
              <a:t> mentre il </a:t>
            </a:r>
            <a:r>
              <a:rPr lang="it-IT" dirty="0" err="1">
                <a:effectLst/>
              </a:rPr>
              <a:t>rîb</a:t>
            </a:r>
            <a:r>
              <a:rPr lang="it-IT" dirty="0">
                <a:effectLst/>
              </a:rPr>
              <a:t>, che </a:t>
            </a:r>
            <a:r>
              <a:rPr lang="it-IT" u="sng" dirty="0">
                <a:solidFill>
                  <a:srgbClr val="FF0000"/>
                </a:solidFill>
                <a:effectLst/>
              </a:rPr>
              <a:t>tende alla </a:t>
            </a:r>
            <a:r>
              <a:rPr lang="it-IT" b="1" u="sng" dirty="0">
                <a:solidFill>
                  <a:srgbClr val="FF0000"/>
                </a:solidFill>
                <a:effectLst/>
              </a:rPr>
              <a:t>riconciliazione</a:t>
            </a:r>
            <a:r>
              <a:rPr lang="it-IT" u="sng" dirty="0">
                <a:solidFill>
                  <a:srgbClr val="FF0000"/>
                </a:solidFill>
                <a:effectLst/>
              </a:rPr>
              <a:t> del colpevole con l’offeso</a:t>
            </a:r>
            <a:r>
              <a:rPr lang="it-IT" dirty="0">
                <a:effectLst/>
              </a:rPr>
              <a:t>, si configura come </a:t>
            </a:r>
            <a:r>
              <a:rPr lang="it-IT" u="sng" dirty="0">
                <a:solidFill>
                  <a:srgbClr val="FF0000"/>
                </a:solidFill>
                <a:effectLst/>
              </a:rPr>
              <a:t>un’azione giuridica gestita nell’ambito del clan, dove l’esito della controversia e il ristabilimento della giustizia dipendono </a:t>
            </a:r>
            <a:r>
              <a:rPr lang="it-IT" b="1" u="sng" dirty="0">
                <a:solidFill>
                  <a:srgbClr val="FF0000"/>
                </a:solidFill>
                <a:effectLst/>
              </a:rPr>
              <a:t>solo</a:t>
            </a:r>
            <a:r>
              <a:rPr lang="it-IT" u="sng" dirty="0">
                <a:solidFill>
                  <a:srgbClr val="FF0000"/>
                </a:solidFill>
                <a:effectLst/>
              </a:rPr>
              <a:t> dalle parti in conflitto</a:t>
            </a:r>
            <a:r>
              <a:rPr lang="it-IT" dirty="0">
                <a:effectLst/>
              </a:rPr>
              <a:t>. Il </a:t>
            </a:r>
            <a:r>
              <a:rPr lang="it-IT" dirty="0" err="1">
                <a:effectLst/>
              </a:rPr>
              <a:t>rîb</a:t>
            </a:r>
            <a:r>
              <a:rPr lang="it-IT" dirty="0">
                <a:effectLst/>
              </a:rPr>
              <a:t>, con la sua procedura bilaterale, ordinariamente riservata, pone e </a:t>
            </a:r>
            <a:r>
              <a:rPr lang="it-IT" u="sng" dirty="0">
                <a:solidFill>
                  <a:srgbClr val="FF0000"/>
                </a:solidFill>
                <a:effectLst/>
              </a:rPr>
              <a:t>racchiude ogni controversia nella sfera privata dell’accusatore e dell’accusato</a:t>
            </a:r>
            <a:r>
              <a:rPr lang="it-IT" dirty="0">
                <a:effectLst/>
              </a:rPr>
              <a:t>. In tale procedimento, il clima familiare consente di arginare e superare lo stato di conflitto perché </a:t>
            </a:r>
            <a:r>
              <a:rPr lang="it-IT" u="sng" dirty="0">
                <a:solidFill>
                  <a:srgbClr val="FF0000"/>
                </a:solidFill>
                <a:effectLst/>
              </a:rPr>
              <a:t>prevale il bene superiore del </a:t>
            </a:r>
            <a:r>
              <a:rPr lang="it-IT" b="1" u="sng" dirty="0">
                <a:solidFill>
                  <a:srgbClr val="FF0000"/>
                </a:solidFill>
                <a:effectLst/>
              </a:rPr>
              <a:t>recupero della relazione interrotta</a:t>
            </a:r>
            <a:r>
              <a:rPr lang="it-IT" u="sng" dirty="0">
                <a:solidFill>
                  <a:srgbClr val="FF0000"/>
                </a:solidFill>
                <a:effectLst/>
              </a:rPr>
              <a:t> più che la soddisfazione procurata alla vittima per il ristabilimento</a:t>
            </a:r>
            <a:r>
              <a:rPr lang="it-IT" dirty="0">
                <a:effectLst/>
              </a:rPr>
              <a:t>."</a:t>
            </a:r>
          </a:p>
          <a:p>
            <a:pPr marL="0" indent="0">
              <a:buNone/>
            </a:pPr>
            <a:endParaRPr lang="it-IT" dirty="0"/>
          </a:p>
        </p:txBody>
      </p:sp>
    </p:spTree>
    <p:extLst>
      <p:ext uri="{BB962C8B-B14F-4D97-AF65-F5344CB8AC3E}">
        <p14:creationId xmlns:p14="http://schemas.microsoft.com/office/powerpoint/2010/main" val="29376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7F915-D171-DBDA-AD85-E00D4E15D706}"/>
              </a:ext>
            </a:extLst>
          </p:cNvPr>
          <p:cNvSpPr>
            <a:spLocks noGrp="1"/>
          </p:cNvSpPr>
          <p:nvPr>
            <p:ph type="title"/>
          </p:nvPr>
        </p:nvSpPr>
        <p:spPr/>
        <p:txBody>
          <a:bodyPr/>
          <a:lstStyle/>
          <a:p>
            <a:r>
              <a:rPr lang="it-IT" dirty="0"/>
              <a:t>Antropologia giuridica</a:t>
            </a:r>
          </a:p>
        </p:txBody>
      </p:sp>
      <p:sp>
        <p:nvSpPr>
          <p:cNvPr id="3" name="Segnaposto contenuto 2">
            <a:extLst>
              <a:ext uri="{FF2B5EF4-FFF2-40B4-BE49-F238E27FC236}">
                <a16:creationId xmlns:a16="http://schemas.microsoft.com/office/drawing/2014/main" id="{CA7F1076-440B-EC61-30EB-C0CAEFC09D65}"/>
              </a:ext>
            </a:extLst>
          </p:cNvPr>
          <p:cNvSpPr>
            <a:spLocks noGrp="1"/>
          </p:cNvSpPr>
          <p:nvPr>
            <p:ph idx="1"/>
          </p:nvPr>
        </p:nvSpPr>
        <p:spPr/>
        <p:txBody>
          <a:bodyPr>
            <a:normAutofit/>
          </a:bodyPr>
          <a:lstStyle/>
          <a:p>
            <a:pPr marL="0" indent="0">
              <a:buNone/>
            </a:pPr>
            <a:r>
              <a:rPr lang="it-IT" dirty="0">
                <a:solidFill>
                  <a:srgbClr val="FF0000"/>
                </a:solidFill>
              </a:rPr>
              <a:t>Pro</a:t>
            </a:r>
            <a:r>
              <a:rPr lang="it-IT" dirty="0"/>
              <a:t>: </a:t>
            </a:r>
            <a:r>
              <a:rPr lang="it-IT" dirty="0">
                <a:effectLst/>
              </a:rPr>
              <a:t>portare a conoscenza della comunità scientifica la struttura, i metodi e gli esiti dei modelli di gestione del conflitto non formalizzati, tipici delle cd. "società semplici", caratterizzate da un elevato livello di coesione interna (es. Africa, Australia, Nuova Zelanda, </a:t>
            </a:r>
            <a:r>
              <a:rPr lang="it-IT" i="1" dirty="0">
                <a:effectLst/>
              </a:rPr>
              <a:t>native communities</a:t>
            </a:r>
            <a:r>
              <a:rPr lang="it-IT" dirty="0">
                <a:effectLst/>
              </a:rPr>
              <a:t> americane).</a:t>
            </a:r>
          </a:p>
          <a:p>
            <a:pPr marL="0" indent="0">
              <a:buNone/>
            </a:pPr>
            <a:endParaRPr lang="it-IT" dirty="0"/>
          </a:p>
          <a:p>
            <a:pPr marL="0" indent="0">
              <a:buNone/>
            </a:pPr>
            <a:r>
              <a:rPr lang="it-IT" dirty="0">
                <a:solidFill>
                  <a:srgbClr val="FF0000"/>
                </a:solidFill>
              </a:rPr>
              <a:t>Contro</a:t>
            </a:r>
            <a:r>
              <a:rPr lang="it-IT" dirty="0"/>
              <a:t>: </a:t>
            </a:r>
            <a:r>
              <a:rPr lang="it-IT" dirty="0">
                <a:effectLst/>
              </a:rPr>
              <a:t>ombre in relazione ai rischi connessi al trapianto di dinamiche riconciliative ancestrali "decontestualizzate" nella cultura giuridica dei Paesi occidentali.</a:t>
            </a:r>
          </a:p>
          <a:p>
            <a:pPr marL="0" indent="0">
              <a:buNone/>
            </a:pPr>
            <a:endParaRPr lang="it-IT" dirty="0"/>
          </a:p>
        </p:txBody>
      </p:sp>
    </p:spTree>
    <p:extLst>
      <p:ext uri="{BB962C8B-B14F-4D97-AF65-F5344CB8AC3E}">
        <p14:creationId xmlns:p14="http://schemas.microsoft.com/office/powerpoint/2010/main" val="62975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3E20C-7B0D-C138-2BCB-89D69C9C3C99}"/>
              </a:ext>
            </a:extLst>
          </p:cNvPr>
          <p:cNvSpPr>
            <a:spLocks noGrp="1"/>
          </p:cNvSpPr>
          <p:nvPr>
            <p:ph type="title"/>
          </p:nvPr>
        </p:nvSpPr>
        <p:spPr/>
        <p:txBody>
          <a:bodyPr/>
          <a:lstStyle/>
          <a:p>
            <a:r>
              <a:rPr lang="it-IT" dirty="0"/>
              <a:t>Caratteristiche GR (da antropologia)</a:t>
            </a:r>
          </a:p>
        </p:txBody>
      </p:sp>
      <p:sp>
        <p:nvSpPr>
          <p:cNvPr id="3" name="Segnaposto contenuto 2">
            <a:extLst>
              <a:ext uri="{FF2B5EF4-FFF2-40B4-BE49-F238E27FC236}">
                <a16:creationId xmlns:a16="http://schemas.microsoft.com/office/drawing/2014/main" id="{BCD96113-81B0-B926-261B-7F79CE7FB8E8}"/>
              </a:ext>
            </a:extLst>
          </p:cNvPr>
          <p:cNvSpPr>
            <a:spLocks noGrp="1"/>
          </p:cNvSpPr>
          <p:nvPr>
            <p:ph idx="1"/>
          </p:nvPr>
        </p:nvSpPr>
        <p:spPr/>
        <p:txBody>
          <a:bodyPr>
            <a:normAutofit fontScale="85000" lnSpcReduction="20000"/>
          </a:bodyPr>
          <a:lstStyle/>
          <a:p>
            <a:pPr marL="0" indent="0">
              <a:buNone/>
            </a:pPr>
            <a:r>
              <a:rPr lang="it-IT" dirty="0"/>
              <a:t>M</a:t>
            </a:r>
            <a:r>
              <a:rPr lang="it-IT" dirty="0">
                <a:effectLst/>
              </a:rPr>
              <a:t>odello </a:t>
            </a:r>
            <a:r>
              <a:rPr lang="it-IT" b="1" u="sng" dirty="0">
                <a:effectLst/>
              </a:rPr>
              <a:t>conciliativo</a:t>
            </a:r>
            <a:r>
              <a:rPr lang="it-IT" dirty="0">
                <a:effectLst/>
              </a:rPr>
              <a:t> di soluzione delle controversie </a:t>
            </a:r>
            <a:r>
              <a:rPr lang="it-IT" b="1" u="sng" dirty="0">
                <a:effectLst/>
              </a:rPr>
              <a:t>a base </a:t>
            </a:r>
            <a:r>
              <a:rPr lang="it-IT" b="1" u="sng" dirty="0" err="1">
                <a:effectLst/>
              </a:rPr>
              <a:t>mediatoria</a:t>
            </a:r>
            <a:r>
              <a:rPr lang="it-IT" dirty="0">
                <a:effectLst/>
              </a:rPr>
              <a:t> caratterizzato da: </a:t>
            </a:r>
          </a:p>
          <a:p>
            <a:pPr marL="0" indent="0">
              <a:buNone/>
            </a:pPr>
            <a:endParaRPr lang="it-IT" dirty="0"/>
          </a:p>
          <a:p>
            <a:r>
              <a:rPr lang="it-IT" dirty="0">
                <a:effectLst/>
              </a:rPr>
              <a:t>atmosfera </a:t>
            </a:r>
            <a:r>
              <a:rPr lang="it-IT" b="1" u="sng" dirty="0">
                <a:effectLst/>
              </a:rPr>
              <a:t>informale</a:t>
            </a:r>
            <a:r>
              <a:rPr lang="it-IT" dirty="0">
                <a:effectLst/>
              </a:rPr>
              <a:t>;</a:t>
            </a:r>
          </a:p>
          <a:p>
            <a:r>
              <a:rPr lang="it-IT" dirty="0">
                <a:effectLst/>
              </a:rPr>
              <a:t>coinvolgimento della </a:t>
            </a:r>
            <a:r>
              <a:rPr lang="it-IT" b="1" u="sng" dirty="0">
                <a:effectLst/>
              </a:rPr>
              <a:t>comunità</a:t>
            </a:r>
            <a:r>
              <a:rPr lang="it-IT" dirty="0">
                <a:effectLst/>
              </a:rPr>
              <a:t> nella gestione del conflitto; </a:t>
            </a:r>
          </a:p>
          <a:p>
            <a:r>
              <a:rPr lang="it-IT" dirty="0">
                <a:effectLst/>
              </a:rPr>
              <a:t>verifica del grado di </a:t>
            </a:r>
            <a:r>
              <a:rPr lang="it-IT" b="1" u="sng" dirty="0">
                <a:effectLst/>
              </a:rPr>
              <a:t>condivisione, da parte della comunità, del punto di vista delle parti in conflitto</a:t>
            </a:r>
            <a:r>
              <a:rPr lang="it-IT" dirty="0">
                <a:effectLst/>
              </a:rPr>
              <a:t>; </a:t>
            </a:r>
          </a:p>
          <a:p>
            <a:r>
              <a:rPr lang="it-IT" dirty="0">
                <a:effectLst/>
              </a:rPr>
              <a:t>tentativo di favorire una </a:t>
            </a:r>
            <a:r>
              <a:rPr lang="it-IT" b="1" u="sng" dirty="0">
                <a:effectLst/>
              </a:rPr>
              <a:t>soluzione consensuale</a:t>
            </a:r>
            <a:r>
              <a:rPr lang="it-IT" dirty="0">
                <a:effectLst/>
              </a:rPr>
              <a:t> del conflitto; </a:t>
            </a:r>
          </a:p>
          <a:p>
            <a:r>
              <a:rPr lang="it-IT" dirty="0">
                <a:effectLst/>
              </a:rPr>
              <a:t>valenza </a:t>
            </a:r>
            <a:r>
              <a:rPr lang="it-IT" b="1" u="sng" dirty="0">
                <a:effectLst/>
              </a:rPr>
              <a:t>terapeutica</a:t>
            </a:r>
            <a:r>
              <a:rPr lang="it-IT" dirty="0">
                <a:effectLst/>
              </a:rPr>
              <a:t> del processo di mediazione; </a:t>
            </a:r>
          </a:p>
          <a:p>
            <a:r>
              <a:rPr lang="it-IT" dirty="0">
                <a:effectLst/>
              </a:rPr>
              <a:t>interesse alla </a:t>
            </a:r>
            <a:r>
              <a:rPr lang="it-IT" b="1" u="sng" dirty="0">
                <a:effectLst/>
              </a:rPr>
              <a:t>ricostituzione dell’armonia sociale</a:t>
            </a:r>
            <a:r>
              <a:rPr lang="it-IT" dirty="0">
                <a:effectLst/>
              </a:rPr>
              <a:t> all’interno della comunità;  </a:t>
            </a:r>
          </a:p>
          <a:p>
            <a:r>
              <a:rPr lang="it-IT" b="1" u="sng" dirty="0">
                <a:effectLst/>
              </a:rPr>
              <a:t>orientamento del risultato alla comunità</a:t>
            </a:r>
            <a:r>
              <a:rPr lang="it-IT" dirty="0">
                <a:effectLst/>
              </a:rPr>
              <a:t> e non, in via esclusiva, agli interessi delle singole parti in conflitto.</a:t>
            </a:r>
          </a:p>
          <a:p>
            <a:pPr marL="0" indent="0">
              <a:buNone/>
            </a:pPr>
            <a:endParaRPr lang="it-IT" dirty="0"/>
          </a:p>
        </p:txBody>
      </p:sp>
    </p:spTree>
    <p:extLst>
      <p:ext uri="{BB962C8B-B14F-4D97-AF65-F5344CB8AC3E}">
        <p14:creationId xmlns:p14="http://schemas.microsoft.com/office/powerpoint/2010/main" val="11088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F299D4-7446-8B08-5C93-C2168F574494}"/>
              </a:ext>
            </a:extLst>
          </p:cNvPr>
          <p:cNvSpPr>
            <a:spLocks noGrp="1"/>
          </p:cNvSpPr>
          <p:nvPr>
            <p:ph type="title"/>
          </p:nvPr>
        </p:nvSpPr>
        <p:spPr/>
        <p:txBody>
          <a:bodyPr/>
          <a:lstStyle/>
          <a:p>
            <a:r>
              <a:rPr lang="it-IT" dirty="0"/>
              <a:t>Esempi</a:t>
            </a:r>
          </a:p>
        </p:txBody>
      </p:sp>
      <p:pic>
        <p:nvPicPr>
          <p:cNvPr id="1026" name="Picture 2" descr="Yolngu hold Makarrata ceremony to build bridge between art world and  community over artefacts - ABC News">
            <a:extLst>
              <a:ext uri="{FF2B5EF4-FFF2-40B4-BE49-F238E27FC236}">
                <a16:creationId xmlns:a16="http://schemas.microsoft.com/office/drawing/2014/main" id="{AA752EAB-B0A5-411E-2155-BF1FD60837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425" y="2321719"/>
            <a:ext cx="547370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lha | Wi'am">
            <a:extLst>
              <a:ext uri="{FF2B5EF4-FFF2-40B4-BE49-F238E27FC236}">
                <a16:creationId xmlns:a16="http://schemas.microsoft.com/office/drawing/2014/main" id="{05187FA7-44FF-F3BD-0AD7-33655F900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2235259"/>
            <a:ext cx="4668837" cy="324631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607511A7-39D6-DBD8-7DFE-BDACCE6F441A}"/>
              </a:ext>
            </a:extLst>
          </p:cNvPr>
          <p:cNvSpPr txBox="1"/>
          <p:nvPr/>
        </p:nvSpPr>
        <p:spPr>
          <a:xfrm>
            <a:off x="2310619" y="5564485"/>
            <a:ext cx="2873031" cy="461665"/>
          </a:xfrm>
          <a:prstGeom prst="rect">
            <a:avLst/>
          </a:prstGeom>
          <a:noFill/>
        </p:spPr>
        <p:txBody>
          <a:bodyPr wrap="none" rtlCol="0">
            <a:spAutoFit/>
          </a:bodyPr>
          <a:lstStyle/>
          <a:p>
            <a:r>
              <a:rPr lang="it-IT" sz="2400" i="1" dirty="0" err="1"/>
              <a:t>Makarrata</a:t>
            </a:r>
            <a:r>
              <a:rPr lang="it-IT" sz="2400" dirty="0"/>
              <a:t> (Australia)</a:t>
            </a:r>
          </a:p>
        </p:txBody>
      </p:sp>
      <p:sp>
        <p:nvSpPr>
          <p:cNvPr id="5" name="CasellaDiTesto 4">
            <a:extLst>
              <a:ext uri="{FF2B5EF4-FFF2-40B4-BE49-F238E27FC236}">
                <a16:creationId xmlns:a16="http://schemas.microsoft.com/office/drawing/2014/main" id="{E4680901-9170-E4F9-F72A-2B1CC0E9CE9F}"/>
              </a:ext>
            </a:extLst>
          </p:cNvPr>
          <p:cNvSpPr txBox="1"/>
          <p:nvPr/>
        </p:nvSpPr>
        <p:spPr>
          <a:xfrm>
            <a:off x="8183878" y="5564484"/>
            <a:ext cx="2245679" cy="461665"/>
          </a:xfrm>
          <a:prstGeom prst="rect">
            <a:avLst/>
          </a:prstGeom>
          <a:noFill/>
        </p:spPr>
        <p:txBody>
          <a:bodyPr wrap="none" rtlCol="0">
            <a:spAutoFit/>
          </a:bodyPr>
          <a:lstStyle/>
          <a:p>
            <a:r>
              <a:rPr lang="it-IT" sz="2400" i="1" dirty="0" err="1"/>
              <a:t>Sulha</a:t>
            </a:r>
            <a:r>
              <a:rPr lang="it-IT" sz="2400" dirty="0"/>
              <a:t> (Palestina)</a:t>
            </a:r>
          </a:p>
        </p:txBody>
      </p:sp>
    </p:spTree>
    <p:extLst>
      <p:ext uri="{BB962C8B-B14F-4D97-AF65-F5344CB8AC3E}">
        <p14:creationId xmlns:p14="http://schemas.microsoft.com/office/powerpoint/2010/main" val="59440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44CC1-1C3A-2BA4-B0F8-76470C769A74}"/>
              </a:ext>
            </a:extLst>
          </p:cNvPr>
          <p:cNvSpPr>
            <a:spLocks noGrp="1"/>
          </p:cNvSpPr>
          <p:nvPr>
            <p:ph type="title"/>
          </p:nvPr>
        </p:nvSpPr>
        <p:spPr/>
        <p:txBody>
          <a:bodyPr/>
          <a:lstStyle/>
          <a:p>
            <a:r>
              <a:rPr lang="it-IT" dirty="0"/>
              <a:t>"Mediazione"</a:t>
            </a:r>
          </a:p>
        </p:txBody>
      </p:sp>
      <p:sp>
        <p:nvSpPr>
          <p:cNvPr id="3" name="Segnaposto contenuto 2">
            <a:extLst>
              <a:ext uri="{FF2B5EF4-FFF2-40B4-BE49-F238E27FC236}">
                <a16:creationId xmlns:a16="http://schemas.microsoft.com/office/drawing/2014/main" id="{A7668A76-7D0F-7DA0-B871-77D32C57BFE9}"/>
              </a:ext>
            </a:extLst>
          </p:cNvPr>
          <p:cNvSpPr>
            <a:spLocks noGrp="1"/>
          </p:cNvSpPr>
          <p:nvPr>
            <p:ph idx="1"/>
          </p:nvPr>
        </p:nvSpPr>
        <p:spPr/>
        <p:txBody>
          <a:bodyPr/>
          <a:lstStyle/>
          <a:p>
            <a:pPr marL="0" indent="0">
              <a:buNone/>
            </a:pPr>
            <a:r>
              <a:rPr lang="it-IT" dirty="0"/>
              <a:t>Il termine 'mediazione' può designare fenomeni tra loro diversi. In linea di principio, tuttavia, tali fenomeni condividono almeno due caratteristiche: </a:t>
            </a:r>
          </a:p>
          <a:p>
            <a:pPr marL="0" indent="0">
              <a:buNone/>
            </a:pPr>
            <a:endParaRPr lang="it-IT" dirty="0"/>
          </a:p>
          <a:p>
            <a:pPr marL="514350" indent="-514350">
              <a:buAutoNum type="arabicParenR"/>
            </a:pPr>
            <a:r>
              <a:rPr lang="it-IT" dirty="0"/>
              <a:t>una logica e una struttura </a:t>
            </a:r>
            <a:r>
              <a:rPr lang="it-IT" b="1" u="sng" dirty="0"/>
              <a:t>ternaria</a:t>
            </a:r>
            <a:r>
              <a:rPr lang="it-IT" dirty="0"/>
              <a:t>, che si sviluppa cioè intorno alla triade </a:t>
            </a:r>
            <a:r>
              <a:rPr lang="it-IT" u="sng" dirty="0"/>
              <a:t>offeso-offensore-mediatore</a:t>
            </a:r>
            <a:r>
              <a:rPr lang="it-IT" dirty="0"/>
              <a:t>; </a:t>
            </a:r>
          </a:p>
          <a:p>
            <a:pPr marL="514350" indent="-514350">
              <a:buAutoNum type="arabicParenR"/>
            </a:pPr>
            <a:endParaRPr lang="it-IT" dirty="0"/>
          </a:p>
          <a:p>
            <a:pPr marL="514350" indent="-514350">
              <a:buAutoNum type="arabicParenR"/>
            </a:pPr>
            <a:r>
              <a:rPr lang="it-IT" dirty="0"/>
              <a:t>scopo di raggiungere una </a:t>
            </a:r>
            <a:r>
              <a:rPr lang="it-IT" b="1" u="sng" dirty="0"/>
              <a:t>riorganizzazione delle relazioni sociali</a:t>
            </a:r>
            <a:r>
              <a:rPr lang="it-IT" dirty="0"/>
              <a:t> (e in particolare della relazione tra offeso e offensore). </a:t>
            </a:r>
          </a:p>
          <a:p>
            <a:pPr marL="514350" indent="-514350">
              <a:buAutoNum type="arabicParenR"/>
            </a:pPr>
            <a:endParaRPr lang="it-IT" dirty="0"/>
          </a:p>
          <a:p>
            <a:pPr marL="514350" indent="-514350">
              <a:buAutoNum type="arabicParenR"/>
            </a:pPr>
            <a:endParaRPr lang="it-IT" dirty="0"/>
          </a:p>
        </p:txBody>
      </p:sp>
    </p:spTree>
    <p:extLst>
      <p:ext uri="{BB962C8B-B14F-4D97-AF65-F5344CB8AC3E}">
        <p14:creationId xmlns:p14="http://schemas.microsoft.com/office/powerpoint/2010/main" val="317719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666654-7960-4D50-61DF-833FA9938646}"/>
              </a:ext>
            </a:extLst>
          </p:cNvPr>
          <p:cNvSpPr>
            <a:spLocks noGrp="1"/>
          </p:cNvSpPr>
          <p:nvPr>
            <p:ph type="title"/>
          </p:nvPr>
        </p:nvSpPr>
        <p:spPr/>
        <p:txBody>
          <a:bodyPr/>
          <a:lstStyle/>
          <a:p>
            <a:r>
              <a:rPr lang="it-IT" dirty="0" err="1"/>
              <a:t>Zehr</a:t>
            </a:r>
            <a:endParaRPr lang="it-IT" dirty="0"/>
          </a:p>
        </p:txBody>
      </p:sp>
      <p:pic>
        <p:nvPicPr>
          <p:cNvPr id="4" name="Segnaposto contenuto 3">
            <a:extLst>
              <a:ext uri="{FF2B5EF4-FFF2-40B4-BE49-F238E27FC236}">
                <a16:creationId xmlns:a16="http://schemas.microsoft.com/office/drawing/2014/main" id="{3287289D-3EFE-EE22-1719-F7D1C956672E}"/>
              </a:ext>
            </a:extLst>
          </p:cNvPr>
          <p:cNvPicPr>
            <a:picLocks noGrp="1" noChangeAspect="1"/>
          </p:cNvPicPr>
          <p:nvPr>
            <p:ph idx="1"/>
          </p:nvPr>
        </p:nvPicPr>
        <p:blipFill>
          <a:blip r:embed="rId2"/>
          <a:stretch>
            <a:fillRect/>
          </a:stretch>
        </p:blipFill>
        <p:spPr>
          <a:xfrm>
            <a:off x="4652360" y="1690688"/>
            <a:ext cx="2887280" cy="4437856"/>
          </a:xfrm>
          <a:prstGeom prst="rect">
            <a:avLst/>
          </a:prstGeom>
        </p:spPr>
      </p:pic>
    </p:spTree>
    <p:extLst>
      <p:ext uri="{BB962C8B-B14F-4D97-AF65-F5344CB8AC3E}">
        <p14:creationId xmlns:p14="http://schemas.microsoft.com/office/powerpoint/2010/main" val="31044301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1557</Words>
  <Application>Microsoft Macintosh PowerPoint</Application>
  <PresentationFormat>Widescreen</PresentationFormat>
  <Paragraphs>128</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Times</vt:lpstr>
      <vt:lpstr>Tema di Office</vt:lpstr>
      <vt:lpstr>La giustizia riparativa</vt:lpstr>
      <vt:lpstr>Giustizia riparativa (GR)</vt:lpstr>
      <vt:lpstr>"Formanti" della GR</vt:lpstr>
      <vt:lpstr>Rib / Mishpat</vt:lpstr>
      <vt:lpstr>Antropologia giuridica</vt:lpstr>
      <vt:lpstr>Caratteristiche GR (da antropologia)</vt:lpstr>
      <vt:lpstr>Esempi</vt:lpstr>
      <vt:lpstr>"Mediazione"</vt:lpstr>
      <vt:lpstr>Zehr</vt:lpstr>
      <vt:lpstr>Definizioni</vt:lpstr>
      <vt:lpstr>Definizioni</vt:lpstr>
      <vt:lpstr>Zehr</vt:lpstr>
      <vt:lpstr>Presentazione standard di PowerPoint</vt:lpstr>
      <vt:lpstr>G. retributiva vs GR</vt:lpstr>
      <vt:lpstr>GR vs ADR</vt:lpstr>
      <vt:lpstr>Ambiti di applicazione</vt:lpstr>
      <vt:lpstr>Metodi (principali)</vt:lpstr>
      <vt:lpstr>La riparazione pecuniaria</vt:lpstr>
      <vt:lpstr>Riparazione simbolica</vt:lpstr>
      <vt:lpstr>Vergogna reintegrativa</vt:lpstr>
      <vt:lpstr>Presentazione standard di PowerPoint</vt:lpstr>
      <vt:lpstr>Critiche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giustizia riparativa</dc:title>
  <dc:creator>Anonimo</dc:creator>
  <cp:lastModifiedBy>Anonimo</cp:lastModifiedBy>
  <cp:revision>17</cp:revision>
  <dcterms:created xsi:type="dcterms:W3CDTF">2023-03-04T10:37:33Z</dcterms:created>
  <dcterms:modified xsi:type="dcterms:W3CDTF">2023-03-08T11:34:06Z</dcterms:modified>
</cp:coreProperties>
</file>