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81" r:id="rId11"/>
    <p:sldId id="266" r:id="rId12"/>
    <p:sldId id="267" r:id="rId13"/>
    <p:sldId id="269" r:id="rId14"/>
    <p:sldId id="270" r:id="rId15"/>
    <p:sldId id="272" r:id="rId16"/>
    <p:sldId id="271" r:id="rId17"/>
    <p:sldId id="268" r:id="rId18"/>
    <p:sldId id="274" r:id="rId19"/>
    <p:sldId id="275" r:id="rId20"/>
    <p:sldId id="276" r:id="rId21"/>
    <p:sldId id="277" r:id="rId22"/>
    <p:sldId id="278" r:id="rId23"/>
    <p:sldId id="279" r:id="rId24"/>
    <p:sldId id="280" r:id="rId25"/>
    <p:sldId id="273" r:id="rId26"/>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62"/>
  </p:normalViewPr>
  <p:slideViewPr>
    <p:cSldViewPr snapToGrid="0">
      <p:cViewPr varScale="1">
        <p:scale>
          <a:sx n="104" d="100"/>
          <a:sy n="104" d="100"/>
        </p:scale>
        <p:origin x="89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AA5DA4-3A3D-C3C2-097D-888150FD57E8}"/>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0CE04C4-B0D1-50BE-684E-18FB65BB3E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5C5F229B-DF4E-CB80-DD71-0FFEC9E18390}"/>
              </a:ext>
            </a:extLst>
          </p:cNvPr>
          <p:cNvSpPr>
            <a:spLocks noGrp="1"/>
          </p:cNvSpPr>
          <p:nvPr>
            <p:ph type="dt" sz="half" idx="10"/>
          </p:nvPr>
        </p:nvSpPr>
        <p:spPr/>
        <p:txBody>
          <a:bodyPr/>
          <a:lstStyle/>
          <a:p>
            <a:fld id="{40F9047E-73EF-F241-A04D-6B1296F8C384}" type="datetimeFigureOut">
              <a:rPr lang="it-IT" smtClean="0"/>
              <a:t>13/03/23</a:t>
            </a:fld>
            <a:endParaRPr lang="it-IT"/>
          </a:p>
        </p:txBody>
      </p:sp>
      <p:sp>
        <p:nvSpPr>
          <p:cNvPr id="5" name="Segnaposto piè di pagina 4">
            <a:extLst>
              <a:ext uri="{FF2B5EF4-FFF2-40B4-BE49-F238E27FC236}">
                <a16:creationId xmlns:a16="http://schemas.microsoft.com/office/drawing/2014/main" id="{39948644-5C38-B0B1-5848-5C3F961E934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60E7251-7408-07C5-775F-0812012DA830}"/>
              </a:ext>
            </a:extLst>
          </p:cNvPr>
          <p:cNvSpPr>
            <a:spLocks noGrp="1"/>
          </p:cNvSpPr>
          <p:nvPr>
            <p:ph type="sldNum" sz="quarter" idx="12"/>
          </p:nvPr>
        </p:nvSpPr>
        <p:spPr/>
        <p:txBody>
          <a:bodyPr/>
          <a:lstStyle/>
          <a:p>
            <a:fld id="{02B92EC1-E95C-4142-A15F-85D422FC02DD}" type="slidenum">
              <a:rPr lang="it-IT" smtClean="0"/>
              <a:t>‹N›</a:t>
            </a:fld>
            <a:endParaRPr lang="it-IT"/>
          </a:p>
        </p:txBody>
      </p:sp>
    </p:spTree>
    <p:extLst>
      <p:ext uri="{BB962C8B-B14F-4D97-AF65-F5344CB8AC3E}">
        <p14:creationId xmlns:p14="http://schemas.microsoft.com/office/powerpoint/2010/main" val="3649891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BB8C127-EB02-E514-D670-52505DEC3384}"/>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7BFA0D0-3B77-FD8C-D9D6-09EDA2D20F6E}"/>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5FAF788-C55B-C98D-E055-1450DB76DF43}"/>
              </a:ext>
            </a:extLst>
          </p:cNvPr>
          <p:cNvSpPr>
            <a:spLocks noGrp="1"/>
          </p:cNvSpPr>
          <p:nvPr>
            <p:ph type="dt" sz="half" idx="10"/>
          </p:nvPr>
        </p:nvSpPr>
        <p:spPr/>
        <p:txBody>
          <a:bodyPr/>
          <a:lstStyle/>
          <a:p>
            <a:fld id="{40F9047E-73EF-F241-A04D-6B1296F8C384}" type="datetimeFigureOut">
              <a:rPr lang="it-IT" smtClean="0"/>
              <a:t>13/03/23</a:t>
            </a:fld>
            <a:endParaRPr lang="it-IT"/>
          </a:p>
        </p:txBody>
      </p:sp>
      <p:sp>
        <p:nvSpPr>
          <p:cNvPr id="5" name="Segnaposto piè di pagina 4">
            <a:extLst>
              <a:ext uri="{FF2B5EF4-FFF2-40B4-BE49-F238E27FC236}">
                <a16:creationId xmlns:a16="http://schemas.microsoft.com/office/drawing/2014/main" id="{2539803F-4B2A-2657-77DC-38BF30A8386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BDF00F4-D4E0-5418-EE45-C00B08EF5A42}"/>
              </a:ext>
            </a:extLst>
          </p:cNvPr>
          <p:cNvSpPr>
            <a:spLocks noGrp="1"/>
          </p:cNvSpPr>
          <p:nvPr>
            <p:ph type="sldNum" sz="quarter" idx="12"/>
          </p:nvPr>
        </p:nvSpPr>
        <p:spPr/>
        <p:txBody>
          <a:bodyPr/>
          <a:lstStyle/>
          <a:p>
            <a:fld id="{02B92EC1-E95C-4142-A15F-85D422FC02DD}" type="slidenum">
              <a:rPr lang="it-IT" smtClean="0"/>
              <a:t>‹N›</a:t>
            </a:fld>
            <a:endParaRPr lang="it-IT"/>
          </a:p>
        </p:txBody>
      </p:sp>
    </p:spTree>
    <p:extLst>
      <p:ext uri="{BB962C8B-B14F-4D97-AF65-F5344CB8AC3E}">
        <p14:creationId xmlns:p14="http://schemas.microsoft.com/office/powerpoint/2010/main" val="3104427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83B4653E-BC94-FB84-A6C2-1C0E5C8AB463}"/>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C71565D7-39C2-0306-93F8-98F3B808CB23}"/>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1D63C66-9D82-6234-E696-570B654610D9}"/>
              </a:ext>
            </a:extLst>
          </p:cNvPr>
          <p:cNvSpPr>
            <a:spLocks noGrp="1"/>
          </p:cNvSpPr>
          <p:nvPr>
            <p:ph type="dt" sz="half" idx="10"/>
          </p:nvPr>
        </p:nvSpPr>
        <p:spPr/>
        <p:txBody>
          <a:bodyPr/>
          <a:lstStyle/>
          <a:p>
            <a:fld id="{40F9047E-73EF-F241-A04D-6B1296F8C384}" type="datetimeFigureOut">
              <a:rPr lang="it-IT" smtClean="0"/>
              <a:t>13/03/23</a:t>
            </a:fld>
            <a:endParaRPr lang="it-IT"/>
          </a:p>
        </p:txBody>
      </p:sp>
      <p:sp>
        <p:nvSpPr>
          <p:cNvPr id="5" name="Segnaposto piè di pagina 4">
            <a:extLst>
              <a:ext uri="{FF2B5EF4-FFF2-40B4-BE49-F238E27FC236}">
                <a16:creationId xmlns:a16="http://schemas.microsoft.com/office/drawing/2014/main" id="{7CBEFF1E-F7C2-0D86-86F3-7246D958E5E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0346E21-87F6-06FF-5EC3-8C8AF5E97CCF}"/>
              </a:ext>
            </a:extLst>
          </p:cNvPr>
          <p:cNvSpPr>
            <a:spLocks noGrp="1"/>
          </p:cNvSpPr>
          <p:nvPr>
            <p:ph type="sldNum" sz="quarter" idx="12"/>
          </p:nvPr>
        </p:nvSpPr>
        <p:spPr/>
        <p:txBody>
          <a:bodyPr/>
          <a:lstStyle/>
          <a:p>
            <a:fld id="{02B92EC1-E95C-4142-A15F-85D422FC02DD}" type="slidenum">
              <a:rPr lang="it-IT" smtClean="0"/>
              <a:t>‹N›</a:t>
            </a:fld>
            <a:endParaRPr lang="it-IT"/>
          </a:p>
        </p:txBody>
      </p:sp>
    </p:spTree>
    <p:extLst>
      <p:ext uri="{BB962C8B-B14F-4D97-AF65-F5344CB8AC3E}">
        <p14:creationId xmlns:p14="http://schemas.microsoft.com/office/powerpoint/2010/main" val="3641179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B934BB-E9EE-0773-5C46-0277A6CECF4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AA6F2D5-BF85-8B29-31C0-183C9A8223F2}"/>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FE68013-3C0A-B061-B480-C9C85AFF8C77}"/>
              </a:ext>
            </a:extLst>
          </p:cNvPr>
          <p:cNvSpPr>
            <a:spLocks noGrp="1"/>
          </p:cNvSpPr>
          <p:nvPr>
            <p:ph type="dt" sz="half" idx="10"/>
          </p:nvPr>
        </p:nvSpPr>
        <p:spPr/>
        <p:txBody>
          <a:bodyPr/>
          <a:lstStyle/>
          <a:p>
            <a:fld id="{40F9047E-73EF-F241-A04D-6B1296F8C384}" type="datetimeFigureOut">
              <a:rPr lang="it-IT" smtClean="0"/>
              <a:t>13/03/23</a:t>
            </a:fld>
            <a:endParaRPr lang="it-IT"/>
          </a:p>
        </p:txBody>
      </p:sp>
      <p:sp>
        <p:nvSpPr>
          <p:cNvPr id="5" name="Segnaposto piè di pagina 4">
            <a:extLst>
              <a:ext uri="{FF2B5EF4-FFF2-40B4-BE49-F238E27FC236}">
                <a16:creationId xmlns:a16="http://schemas.microsoft.com/office/drawing/2014/main" id="{9BD13914-A7F3-9B14-F155-273899DDCB3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EBC4AC-D188-6A4E-9C78-52CA0873BF44}"/>
              </a:ext>
            </a:extLst>
          </p:cNvPr>
          <p:cNvSpPr>
            <a:spLocks noGrp="1"/>
          </p:cNvSpPr>
          <p:nvPr>
            <p:ph type="sldNum" sz="quarter" idx="12"/>
          </p:nvPr>
        </p:nvSpPr>
        <p:spPr/>
        <p:txBody>
          <a:bodyPr/>
          <a:lstStyle/>
          <a:p>
            <a:fld id="{02B92EC1-E95C-4142-A15F-85D422FC02DD}" type="slidenum">
              <a:rPr lang="it-IT" smtClean="0"/>
              <a:t>‹N›</a:t>
            </a:fld>
            <a:endParaRPr lang="it-IT"/>
          </a:p>
        </p:txBody>
      </p:sp>
    </p:spTree>
    <p:extLst>
      <p:ext uri="{BB962C8B-B14F-4D97-AF65-F5344CB8AC3E}">
        <p14:creationId xmlns:p14="http://schemas.microsoft.com/office/powerpoint/2010/main" val="3255461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AAA52D-D90D-F729-1E71-08C3B9ACB74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EE158F13-3C17-D9F9-7E5C-BD25B1D824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300C2D3E-E1E4-85BE-4764-0267DF75D1DA}"/>
              </a:ext>
            </a:extLst>
          </p:cNvPr>
          <p:cNvSpPr>
            <a:spLocks noGrp="1"/>
          </p:cNvSpPr>
          <p:nvPr>
            <p:ph type="dt" sz="half" idx="10"/>
          </p:nvPr>
        </p:nvSpPr>
        <p:spPr/>
        <p:txBody>
          <a:bodyPr/>
          <a:lstStyle/>
          <a:p>
            <a:fld id="{40F9047E-73EF-F241-A04D-6B1296F8C384}" type="datetimeFigureOut">
              <a:rPr lang="it-IT" smtClean="0"/>
              <a:t>13/03/23</a:t>
            </a:fld>
            <a:endParaRPr lang="it-IT"/>
          </a:p>
        </p:txBody>
      </p:sp>
      <p:sp>
        <p:nvSpPr>
          <p:cNvPr id="5" name="Segnaposto piè di pagina 4">
            <a:extLst>
              <a:ext uri="{FF2B5EF4-FFF2-40B4-BE49-F238E27FC236}">
                <a16:creationId xmlns:a16="http://schemas.microsoft.com/office/drawing/2014/main" id="{AD21E99F-B63E-6053-DC51-869181E9C76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94546E6-C1D8-58CC-B4A5-6FDC07C68289}"/>
              </a:ext>
            </a:extLst>
          </p:cNvPr>
          <p:cNvSpPr>
            <a:spLocks noGrp="1"/>
          </p:cNvSpPr>
          <p:nvPr>
            <p:ph type="sldNum" sz="quarter" idx="12"/>
          </p:nvPr>
        </p:nvSpPr>
        <p:spPr/>
        <p:txBody>
          <a:bodyPr/>
          <a:lstStyle/>
          <a:p>
            <a:fld id="{02B92EC1-E95C-4142-A15F-85D422FC02DD}" type="slidenum">
              <a:rPr lang="it-IT" smtClean="0"/>
              <a:t>‹N›</a:t>
            </a:fld>
            <a:endParaRPr lang="it-IT"/>
          </a:p>
        </p:txBody>
      </p:sp>
    </p:spTree>
    <p:extLst>
      <p:ext uri="{BB962C8B-B14F-4D97-AF65-F5344CB8AC3E}">
        <p14:creationId xmlns:p14="http://schemas.microsoft.com/office/powerpoint/2010/main" val="2041150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04355D-D1D3-3885-1298-9EF96A22B80E}"/>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06C66CB-9B3B-8B8A-BCA1-C66B20F13A14}"/>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1142D219-2AFE-6A8A-983D-5EEBAA9D69E2}"/>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7308B59-B482-D3DE-6EDF-2DC9B2E5E0FA}"/>
              </a:ext>
            </a:extLst>
          </p:cNvPr>
          <p:cNvSpPr>
            <a:spLocks noGrp="1"/>
          </p:cNvSpPr>
          <p:nvPr>
            <p:ph type="dt" sz="half" idx="10"/>
          </p:nvPr>
        </p:nvSpPr>
        <p:spPr/>
        <p:txBody>
          <a:bodyPr/>
          <a:lstStyle/>
          <a:p>
            <a:fld id="{40F9047E-73EF-F241-A04D-6B1296F8C384}" type="datetimeFigureOut">
              <a:rPr lang="it-IT" smtClean="0"/>
              <a:t>13/03/23</a:t>
            </a:fld>
            <a:endParaRPr lang="it-IT"/>
          </a:p>
        </p:txBody>
      </p:sp>
      <p:sp>
        <p:nvSpPr>
          <p:cNvPr id="6" name="Segnaposto piè di pagina 5">
            <a:extLst>
              <a:ext uri="{FF2B5EF4-FFF2-40B4-BE49-F238E27FC236}">
                <a16:creationId xmlns:a16="http://schemas.microsoft.com/office/drawing/2014/main" id="{C27289C9-CC2C-AAAD-1514-5F7339814DF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6E31412-F7FF-A4A4-8795-CF25818FCCE7}"/>
              </a:ext>
            </a:extLst>
          </p:cNvPr>
          <p:cNvSpPr>
            <a:spLocks noGrp="1"/>
          </p:cNvSpPr>
          <p:nvPr>
            <p:ph type="sldNum" sz="quarter" idx="12"/>
          </p:nvPr>
        </p:nvSpPr>
        <p:spPr/>
        <p:txBody>
          <a:bodyPr/>
          <a:lstStyle/>
          <a:p>
            <a:fld id="{02B92EC1-E95C-4142-A15F-85D422FC02DD}" type="slidenum">
              <a:rPr lang="it-IT" smtClean="0"/>
              <a:t>‹N›</a:t>
            </a:fld>
            <a:endParaRPr lang="it-IT"/>
          </a:p>
        </p:txBody>
      </p:sp>
    </p:spTree>
    <p:extLst>
      <p:ext uri="{BB962C8B-B14F-4D97-AF65-F5344CB8AC3E}">
        <p14:creationId xmlns:p14="http://schemas.microsoft.com/office/powerpoint/2010/main" val="3601827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21C704-1C46-5BCB-8A93-5EF58B2578F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5289880-8013-68AF-CF13-D857C0FC84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F0125488-7B3B-D02B-5CF3-1CBD6CF61551}"/>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8ABAB11F-5361-1125-B934-4E1F503962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0FF7D55C-78E6-3398-7514-D78EF0FB8E59}"/>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7D5E239-F4D0-7DE4-4861-18E2A42ADBAD}"/>
              </a:ext>
            </a:extLst>
          </p:cNvPr>
          <p:cNvSpPr>
            <a:spLocks noGrp="1"/>
          </p:cNvSpPr>
          <p:nvPr>
            <p:ph type="dt" sz="half" idx="10"/>
          </p:nvPr>
        </p:nvSpPr>
        <p:spPr/>
        <p:txBody>
          <a:bodyPr/>
          <a:lstStyle/>
          <a:p>
            <a:fld id="{40F9047E-73EF-F241-A04D-6B1296F8C384}" type="datetimeFigureOut">
              <a:rPr lang="it-IT" smtClean="0"/>
              <a:t>13/03/23</a:t>
            </a:fld>
            <a:endParaRPr lang="it-IT"/>
          </a:p>
        </p:txBody>
      </p:sp>
      <p:sp>
        <p:nvSpPr>
          <p:cNvPr id="8" name="Segnaposto piè di pagina 7">
            <a:extLst>
              <a:ext uri="{FF2B5EF4-FFF2-40B4-BE49-F238E27FC236}">
                <a16:creationId xmlns:a16="http://schemas.microsoft.com/office/drawing/2014/main" id="{14D83A51-8684-230A-E8AB-94B461CAF74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92306A23-9784-B96C-AF44-47670C4FE068}"/>
              </a:ext>
            </a:extLst>
          </p:cNvPr>
          <p:cNvSpPr>
            <a:spLocks noGrp="1"/>
          </p:cNvSpPr>
          <p:nvPr>
            <p:ph type="sldNum" sz="quarter" idx="12"/>
          </p:nvPr>
        </p:nvSpPr>
        <p:spPr/>
        <p:txBody>
          <a:bodyPr/>
          <a:lstStyle/>
          <a:p>
            <a:fld id="{02B92EC1-E95C-4142-A15F-85D422FC02DD}" type="slidenum">
              <a:rPr lang="it-IT" smtClean="0"/>
              <a:t>‹N›</a:t>
            </a:fld>
            <a:endParaRPr lang="it-IT"/>
          </a:p>
        </p:txBody>
      </p:sp>
    </p:spTree>
    <p:extLst>
      <p:ext uri="{BB962C8B-B14F-4D97-AF65-F5344CB8AC3E}">
        <p14:creationId xmlns:p14="http://schemas.microsoft.com/office/powerpoint/2010/main" val="1800517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78921B-4E18-E4E8-FD7F-A5894CE398BD}"/>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FC4882FC-412A-3A24-8820-503209952DE3}"/>
              </a:ext>
            </a:extLst>
          </p:cNvPr>
          <p:cNvSpPr>
            <a:spLocks noGrp="1"/>
          </p:cNvSpPr>
          <p:nvPr>
            <p:ph type="dt" sz="half" idx="10"/>
          </p:nvPr>
        </p:nvSpPr>
        <p:spPr/>
        <p:txBody>
          <a:bodyPr/>
          <a:lstStyle/>
          <a:p>
            <a:fld id="{40F9047E-73EF-F241-A04D-6B1296F8C384}" type="datetimeFigureOut">
              <a:rPr lang="it-IT" smtClean="0"/>
              <a:t>13/03/23</a:t>
            </a:fld>
            <a:endParaRPr lang="it-IT"/>
          </a:p>
        </p:txBody>
      </p:sp>
      <p:sp>
        <p:nvSpPr>
          <p:cNvPr id="4" name="Segnaposto piè di pagina 3">
            <a:extLst>
              <a:ext uri="{FF2B5EF4-FFF2-40B4-BE49-F238E27FC236}">
                <a16:creationId xmlns:a16="http://schemas.microsoft.com/office/drawing/2014/main" id="{76C22DB4-5EBA-A150-8F1B-DE9416AE4710}"/>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C84055EE-45F5-66C1-00A4-B5D2B51184E6}"/>
              </a:ext>
            </a:extLst>
          </p:cNvPr>
          <p:cNvSpPr>
            <a:spLocks noGrp="1"/>
          </p:cNvSpPr>
          <p:nvPr>
            <p:ph type="sldNum" sz="quarter" idx="12"/>
          </p:nvPr>
        </p:nvSpPr>
        <p:spPr/>
        <p:txBody>
          <a:bodyPr/>
          <a:lstStyle/>
          <a:p>
            <a:fld id="{02B92EC1-E95C-4142-A15F-85D422FC02DD}" type="slidenum">
              <a:rPr lang="it-IT" smtClean="0"/>
              <a:t>‹N›</a:t>
            </a:fld>
            <a:endParaRPr lang="it-IT"/>
          </a:p>
        </p:txBody>
      </p:sp>
    </p:spTree>
    <p:extLst>
      <p:ext uri="{BB962C8B-B14F-4D97-AF65-F5344CB8AC3E}">
        <p14:creationId xmlns:p14="http://schemas.microsoft.com/office/powerpoint/2010/main" val="3956776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0A4DC5CD-0397-D99C-F6F1-CB22955D5D21}"/>
              </a:ext>
            </a:extLst>
          </p:cNvPr>
          <p:cNvSpPr>
            <a:spLocks noGrp="1"/>
          </p:cNvSpPr>
          <p:nvPr>
            <p:ph type="dt" sz="half" idx="10"/>
          </p:nvPr>
        </p:nvSpPr>
        <p:spPr/>
        <p:txBody>
          <a:bodyPr/>
          <a:lstStyle/>
          <a:p>
            <a:fld id="{40F9047E-73EF-F241-A04D-6B1296F8C384}" type="datetimeFigureOut">
              <a:rPr lang="it-IT" smtClean="0"/>
              <a:t>13/03/23</a:t>
            </a:fld>
            <a:endParaRPr lang="it-IT"/>
          </a:p>
        </p:txBody>
      </p:sp>
      <p:sp>
        <p:nvSpPr>
          <p:cNvPr id="3" name="Segnaposto piè di pagina 2">
            <a:extLst>
              <a:ext uri="{FF2B5EF4-FFF2-40B4-BE49-F238E27FC236}">
                <a16:creationId xmlns:a16="http://schemas.microsoft.com/office/drawing/2014/main" id="{9CDACA4C-EFE8-4910-4B7F-51956473D77C}"/>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1CB4EDC8-CA01-10B0-72A2-78118F5F5FC0}"/>
              </a:ext>
            </a:extLst>
          </p:cNvPr>
          <p:cNvSpPr>
            <a:spLocks noGrp="1"/>
          </p:cNvSpPr>
          <p:nvPr>
            <p:ph type="sldNum" sz="quarter" idx="12"/>
          </p:nvPr>
        </p:nvSpPr>
        <p:spPr/>
        <p:txBody>
          <a:bodyPr/>
          <a:lstStyle/>
          <a:p>
            <a:fld id="{02B92EC1-E95C-4142-A15F-85D422FC02DD}" type="slidenum">
              <a:rPr lang="it-IT" smtClean="0"/>
              <a:t>‹N›</a:t>
            </a:fld>
            <a:endParaRPr lang="it-IT"/>
          </a:p>
        </p:txBody>
      </p:sp>
    </p:spTree>
    <p:extLst>
      <p:ext uri="{BB962C8B-B14F-4D97-AF65-F5344CB8AC3E}">
        <p14:creationId xmlns:p14="http://schemas.microsoft.com/office/powerpoint/2010/main" val="2208585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0C9A50-A2A8-E1A0-5438-A75E4A8D9A7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2CA2884-5A51-637E-9B91-9E0AC547A7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E99D5515-BD1A-1C90-889B-35677B87C4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CDA52827-46D4-74EA-F6AB-FDC779E216FC}"/>
              </a:ext>
            </a:extLst>
          </p:cNvPr>
          <p:cNvSpPr>
            <a:spLocks noGrp="1"/>
          </p:cNvSpPr>
          <p:nvPr>
            <p:ph type="dt" sz="half" idx="10"/>
          </p:nvPr>
        </p:nvSpPr>
        <p:spPr/>
        <p:txBody>
          <a:bodyPr/>
          <a:lstStyle/>
          <a:p>
            <a:fld id="{40F9047E-73EF-F241-A04D-6B1296F8C384}" type="datetimeFigureOut">
              <a:rPr lang="it-IT" smtClean="0"/>
              <a:t>13/03/23</a:t>
            </a:fld>
            <a:endParaRPr lang="it-IT"/>
          </a:p>
        </p:txBody>
      </p:sp>
      <p:sp>
        <p:nvSpPr>
          <p:cNvPr id="6" name="Segnaposto piè di pagina 5">
            <a:extLst>
              <a:ext uri="{FF2B5EF4-FFF2-40B4-BE49-F238E27FC236}">
                <a16:creationId xmlns:a16="http://schemas.microsoft.com/office/drawing/2014/main" id="{96D1C724-5837-A656-E923-94A0DE8661A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05C63CA-6063-D82C-495D-1991622FBB5B}"/>
              </a:ext>
            </a:extLst>
          </p:cNvPr>
          <p:cNvSpPr>
            <a:spLocks noGrp="1"/>
          </p:cNvSpPr>
          <p:nvPr>
            <p:ph type="sldNum" sz="quarter" idx="12"/>
          </p:nvPr>
        </p:nvSpPr>
        <p:spPr/>
        <p:txBody>
          <a:bodyPr/>
          <a:lstStyle/>
          <a:p>
            <a:fld id="{02B92EC1-E95C-4142-A15F-85D422FC02DD}" type="slidenum">
              <a:rPr lang="it-IT" smtClean="0"/>
              <a:t>‹N›</a:t>
            </a:fld>
            <a:endParaRPr lang="it-IT"/>
          </a:p>
        </p:txBody>
      </p:sp>
    </p:spTree>
    <p:extLst>
      <p:ext uri="{BB962C8B-B14F-4D97-AF65-F5344CB8AC3E}">
        <p14:creationId xmlns:p14="http://schemas.microsoft.com/office/powerpoint/2010/main" val="3290654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B12F23-2A6B-F4B2-9005-D1CDF8E647D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282AA53-0D97-D585-3228-B4ECD09D4D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D2D5C444-5903-EB83-B9D6-99AA0921D3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ABAD23E-0B6E-44CB-6013-3605250E9B57}"/>
              </a:ext>
            </a:extLst>
          </p:cNvPr>
          <p:cNvSpPr>
            <a:spLocks noGrp="1"/>
          </p:cNvSpPr>
          <p:nvPr>
            <p:ph type="dt" sz="half" idx="10"/>
          </p:nvPr>
        </p:nvSpPr>
        <p:spPr/>
        <p:txBody>
          <a:bodyPr/>
          <a:lstStyle/>
          <a:p>
            <a:fld id="{40F9047E-73EF-F241-A04D-6B1296F8C384}" type="datetimeFigureOut">
              <a:rPr lang="it-IT" smtClean="0"/>
              <a:t>13/03/23</a:t>
            </a:fld>
            <a:endParaRPr lang="it-IT"/>
          </a:p>
        </p:txBody>
      </p:sp>
      <p:sp>
        <p:nvSpPr>
          <p:cNvPr id="6" name="Segnaposto piè di pagina 5">
            <a:extLst>
              <a:ext uri="{FF2B5EF4-FFF2-40B4-BE49-F238E27FC236}">
                <a16:creationId xmlns:a16="http://schemas.microsoft.com/office/drawing/2014/main" id="{18638F13-A6F1-EBF0-801A-AEBDFD46A31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BA893B1-2810-62F4-8B91-CDCFC0D1FCF6}"/>
              </a:ext>
            </a:extLst>
          </p:cNvPr>
          <p:cNvSpPr>
            <a:spLocks noGrp="1"/>
          </p:cNvSpPr>
          <p:nvPr>
            <p:ph type="sldNum" sz="quarter" idx="12"/>
          </p:nvPr>
        </p:nvSpPr>
        <p:spPr/>
        <p:txBody>
          <a:bodyPr/>
          <a:lstStyle/>
          <a:p>
            <a:fld id="{02B92EC1-E95C-4142-A15F-85D422FC02DD}" type="slidenum">
              <a:rPr lang="it-IT" smtClean="0"/>
              <a:t>‹N›</a:t>
            </a:fld>
            <a:endParaRPr lang="it-IT"/>
          </a:p>
        </p:txBody>
      </p:sp>
    </p:spTree>
    <p:extLst>
      <p:ext uri="{BB962C8B-B14F-4D97-AF65-F5344CB8AC3E}">
        <p14:creationId xmlns:p14="http://schemas.microsoft.com/office/powerpoint/2010/main" val="3663977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BEA5E262-F77B-ECD0-A849-7E5BD374EB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BEDD94B3-D359-D5B8-B773-C976B716E6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AFDABA7-1D53-8E31-AF76-6CB2AA31B1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F9047E-73EF-F241-A04D-6B1296F8C384}" type="datetimeFigureOut">
              <a:rPr lang="it-IT" smtClean="0"/>
              <a:t>13/03/23</a:t>
            </a:fld>
            <a:endParaRPr lang="it-IT"/>
          </a:p>
        </p:txBody>
      </p:sp>
      <p:sp>
        <p:nvSpPr>
          <p:cNvPr id="5" name="Segnaposto piè di pagina 4">
            <a:extLst>
              <a:ext uri="{FF2B5EF4-FFF2-40B4-BE49-F238E27FC236}">
                <a16:creationId xmlns:a16="http://schemas.microsoft.com/office/drawing/2014/main" id="{47F42010-6908-D6B9-65F5-4F1102632D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3CA63130-1DD4-85D9-63D2-ABD9F354F0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B92EC1-E95C-4142-A15F-85D422FC02DD}" type="slidenum">
              <a:rPr lang="it-IT" smtClean="0"/>
              <a:t>‹N›</a:t>
            </a:fld>
            <a:endParaRPr lang="it-IT"/>
          </a:p>
        </p:txBody>
      </p:sp>
    </p:spTree>
    <p:extLst>
      <p:ext uri="{BB962C8B-B14F-4D97-AF65-F5344CB8AC3E}">
        <p14:creationId xmlns:p14="http://schemas.microsoft.com/office/powerpoint/2010/main" val="27571197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6AA2A6-3C17-7270-F584-E565B7AFB1FC}"/>
              </a:ext>
            </a:extLst>
          </p:cNvPr>
          <p:cNvSpPr>
            <a:spLocks noGrp="1"/>
          </p:cNvSpPr>
          <p:nvPr>
            <p:ph type="ctrTitle"/>
          </p:nvPr>
        </p:nvSpPr>
        <p:spPr/>
        <p:txBody>
          <a:bodyPr>
            <a:normAutofit/>
          </a:bodyPr>
          <a:lstStyle/>
          <a:p>
            <a:r>
              <a:rPr lang="it-IT" sz="6200" dirty="0"/>
              <a:t>Disgusto </a:t>
            </a:r>
            <a:br>
              <a:rPr lang="it-IT" sz="6200" dirty="0"/>
            </a:br>
            <a:r>
              <a:rPr lang="it-IT" sz="6200" dirty="0"/>
              <a:t>e discriminazione (1)</a:t>
            </a:r>
          </a:p>
        </p:txBody>
      </p:sp>
      <p:sp>
        <p:nvSpPr>
          <p:cNvPr id="3" name="Sottotitolo 2">
            <a:extLst>
              <a:ext uri="{FF2B5EF4-FFF2-40B4-BE49-F238E27FC236}">
                <a16:creationId xmlns:a16="http://schemas.microsoft.com/office/drawing/2014/main" id="{C2E8DC97-490C-D690-89D8-BCC937FC87C7}"/>
              </a:ext>
            </a:extLst>
          </p:cNvPr>
          <p:cNvSpPr>
            <a:spLocks noGrp="1"/>
          </p:cNvSpPr>
          <p:nvPr>
            <p:ph type="subTitle" idx="1"/>
          </p:nvPr>
        </p:nvSpPr>
        <p:spPr>
          <a:xfrm>
            <a:off x="1524000" y="3602038"/>
            <a:ext cx="9144000" cy="2387600"/>
          </a:xfrm>
        </p:spPr>
        <p:txBody>
          <a:bodyPr/>
          <a:lstStyle/>
          <a:p>
            <a:r>
              <a:rPr lang="it-IT" b="1" dirty="0"/>
              <a:t>Teorie e politiche dell'uguaglianza</a:t>
            </a:r>
          </a:p>
          <a:p>
            <a:r>
              <a:rPr lang="it-IT" u="sng" dirty="0"/>
              <a:t>Lezione 9 – 15 marzo 2023</a:t>
            </a:r>
          </a:p>
          <a:p>
            <a:endParaRPr lang="it-IT" dirty="0"/>
          </a:p>
          <a:p>
            <a:r>
              <a:rPr lang="it-IT" sz="2800" u="sng" dirty="0" err="1"/>
              <a:t>riccardo.mazzola@unimc.it</a:t>
            </a:r>
            <a:endParaRPr lang="it-IT" sz="2800" u="sng" dirty="0"/>
          </a:p>
        </p:txBody>
      </p:sp>
    </p:spTree>
    <p:extLst>
      <p:ext uri="{BB962C8B-B14F-4D97-AF65-F5344CB8AC3E}">
        <p14:creationId xmlns:p14="http://schemas.microsoft.com/office/powerpoint/2010/main" val="39622608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E51FB25-D62C-0D3F-E09F-4BF563EBDF89}"/>
              </a:ext>
            </a:extLst>
          </p:cNvPr>
          <p:cNvSpPr>
            <a:spLocks noGrp="1"/>
          </p:cNvSpPr>
          <p:nvPr>
            <p:ph type="title"/>
          </p:nvPr>
        </p:nvSpPr>
        <p:spPr/>
        <p:txBody>
          <a:bodyPr/>
          <a:lstStyle/>
          <a:p>
            <a:r>
              <a:rPr lang="it-IT" dirty="0"/>
              <a:t>Disgusto come emozione normativa</a:t>
            </a:r>
          </a:p>
        </p:txBody>
      </p:sp>
      <p:sp>
        <p:nvSpPr>
          <p:cNvPr id="3" name="Segnaposto contenuto 2">
            <a:extLst>
              <a:ext uri="{FF2B5EF4-FFF2-40B4-BE49-F238E27FC236}">
                <a16:creationId xmlns:a16="http://schemas.microsoft.com/office/drawing/2014/main" id="{98A06A25-A746-53F4-9C9C-FD62A036A8CA}"/>
              </a:ext>
            </a:extLst>
          </p:cNvPr>
          <p:cNvSpPr>
            <a:spLocks noGrp="1"/>
          </p:cNvSpPr>
          <p:nvPr>
            <p:ph idx="1"/>
          </p:nvPr>
        </p:nvSpPr>
        <p:spPr/>
        <p:txBody>
          <a:bodyPr>
            <a:normAutofit fontScale="77500" lnSpcReduction="20000"/>
          </a:bodyPr>
          <a:lstStyle/>
          <a:p>
            <a:pPr marL="0" indent="0">
              <a:buNone/>
            </a:pPr>
            <a:r>
              <a:rPr lang="it-IT" dirty="0">
                <a:effectLst/>
              </a:rPr>
              <a:t>"</a:t>
            </a:r>
            <a:r>
              <a:rPr lang="it-IT" dirty="0" err="1">
                <a:effectLst/>
              </a:rPr>
              <a:t>Eliciting</a:t>
            </a:r>
            <a:r>
              <a:rPr lang="it-IT" dirty="0">
                <a:effectLst/>
              </a:rPr>
              <a:t> strong </a:t>
            </a:r>
            <a:r>
              <a:rPr lang="it-IT" dirty="0" err="1">
                <a:effectLst/>
              </a:rPr>
              <a:t>emotions</a:t>
            </a:r>
            <a:r>
              <a:rPr lang="it-IT" dirty="0">
                <a:effectLst/>
              </a:rPr>
              <a:t>, like </a:t>
            </a:r>
            <a:r>
              <a:rPr lang="it-IT" dirty="0" err="1">
                <a:effectLst/>
              </a:rPr>
              <a:t>fear</a:t>
            </a:r>
            <a:r>
              <a:rPr lang="it-IT" dirty="0">
                <a:effectLst/>
              </a:rPr>
              <a:t> and </a:t>
            </a:r>
            <a:r>
              <a:rPr lang="it-IT" dirty="0" err="1">
                <a:effectLst/>
              </a:rPr>
              <a:t>disgust</a:t>
            </a:r>
            <a:r>
              <a:rPr lang="it-IT" dirty="0">
                <a:effectLst/>
              </a:rPr>
              <a:t>, can </a:t>
            </a:r>
            <a:r>
              <a:rPr lang="it-IT" dirty="0" err="1">
                <a:effectLst/>
              </a:rPr>
              <a:t>succeed</a:t>
            </a:r>
            <a:r>
              <a:rPr lang="it-IT" dirty="0">
                <a:effectLst/>
              </a:rPr>
              <a:t> </a:t>
            </a:r>
            <a:r>
              <a:rPr lang="it-IT" dirty="0" err="1">
                <a:effectLst/>
              </a:rPr>
              <a:t>at</a:t>
            </a:r>
            <a:r>
              <a:rPr lang="it-IT" dirty="0">
                <a:effectLst/>
              </a:rPr>
              <a:t> </a:t>
            </a:r>
            <a:r>
              <a:rPr lang="it-IT" dirty="0" err="1">
                <a:effectLst/>
              </a:rPr>
              <a:t>changing</a:t>
            </a:r>
            <a:r>
              <a:rPr lang="it-IT" dirty="0">
                <a:effectLst/>
              </a:rPr>
              <a:t> </a:t>
            </a:r>
            <a:r>
              <a:rPr lang="it-IT" dirty="0" err="1">
                <a:effectLst/>
              </a:rPr>
              <a:t>people’s</a:t>
            </a:r>
            <a:r>
              <a:rPr lang="it-IT" dirty="0">
                <a:effectLst/>
              </a:rPr>
              <a:t> minds </a:t>
            </a:r>
            <a:r>
              <a:rPr lang="it-IT" dirty="0" err="1">
                <a:effectLst/>
              </a:rPr>
              <a:t>about</a:t>
            </a:r>
            <a:r>
              <a:rPr lang="it-IT" dirty="0"/>
              <a:t> </a:t>
            </a:r>
            <a:r>
              <a:rPr lang="it-IT" dirty="0">
                <a:effectLst/>
              </a:rPr>
              <a:t>some activity in </a:t>
            </a:r>
            <a:r>
              <a:rPr lang="it-IT" dirty="0" err="1">
                <a:effectLst/>
              </a:rPr>
              <a:t>lieu</a:t>
            </a:r>
            <a:r>
              <a:rPr lang="it-IT" dirty="0">
                <a:effectLst/>
              </a:rPr>
              <a:t> of </a:t>
            </a:r>
            <a:r>
              <a:rPr lang="it-IT" dirty="0" err="1">
                <a:effectLst/>
              </a:rPr>
              <a:t>reasoned</a:t>
            </a:r>
            <a:r>
              <a:rPr lang="it-IT" dirty="0">
                <a:effectLst/>
              </a:rPr>
              <a:t> </a:t>
            </a:r>
            <a:r>
              <a:rPr lang="it-IT" dirty="0" err="1">
                <a:effectLst/>
              </a:rPr>
              <a:t>arguments</a:t>
            </a:r>
            <a:r>
              <a:rPr lang="it-IT" dirty="0">
                <a:effectLst/>
              </a:rPr>
              <a:t> </a:t>
            </a:r>
            <a:r>
              <a:rPr lang="it-IT" dirty="0" err="1">
                <a:effectLst/>
              </a:rPr>
              <a:t>laced</a:t>
            </a:r>
            <a:r>
              <a:rPr lang="it-IT" dirty="0">
                <a:effectLst/>
              </a:rPr>
              <a:t> with </a:t>
            </a:r>
            <a:r>
              <a:rPr lang="it-IT" dirty="0" err="1">
                <a:effectLst/>
              </a:rPr>
              <a:t>medical</a:t>
            </a:r>
            <a:r>
              <a:rPr lang="it-IT" dirty="0">
                <a:effectLst/>
              </a:rPr>
              <a:t> data. </a:t>
            </a:r>
            <a:r>
              <a:rPr lang="it-IT" dirty="0" err="1">
                <a:effectLst/>
              </a:rPr>
              <a:t>As</a:t>
            </a:r>
            <a:r>
              <a:rPr lang="it-IT" dirty="0">
                <a:effectLst/>
              </a:rPr>
              <a:t> Valerie Curtis </a:t>
            </a:r>
            <a:r>
              <a:rPr lang="it-IT" dirty="0" err="1">
                <a:effectLst/>
              </a:rPr>
              <a:t>has</a:t>
            </a:r>
            <a:r>
              <a:rPr lang="it-IT" dirty="0">
                <a:effectLst/>
              </a:rPr>
              <a:t> </a:t>
            </a:r>
            <a:r>
              <a:rPr lang="it-IT" dirty="0" err="1">
                <a:effectLst/>
              </a:rPr>
              <a:t>extensively</a:t>
            </a:r>
            <a:r>
              <a:rPr lang="it-IT" dirty="0">
                <a:effectLst/>
              </a:rPr>
              <a:t> </a:t>
            </a:r>
            <a:r>
              <a:rPr lang="it-IT" dirty="0" err="1">
                <a:effectLst/>
              </a:rPr>
              <a:t>discussed</a:t>
            </a:r>
            <a:r>
              <a:rPr lang="it-IT" dirty="0">
                <a:effectLst/>
              </a:rPr>
              <a:t>, </a:t>
            </a:r>
            <a:r>
              <a:rPr lang="it-IT" dirty="0" err="1">
                <a:effectLst/>
              </a:rPr>
              <a:t>disgust</a:t>
            </a:r>
            <a:r>
              <a:rPr lang="it-IT" dirty="0">
                <a:effectLst/>
              </a:rPr>
              <a:t> </a:t>
            </a:r>
            <a:r>
              <a:rPr lang="it-IT" dirty="0" err="1">
                <a:effectLst/>
              </a:rPr>
              <a:t>has</a:t>
            </a:r>
            <a:r>
              <a:rPr lang="it-IT" dirty="0"/>
              <a:t> </a:t>
            </a:r>
            <a:r>
              <a:rPr lang="it-IT" dirty="0" err="1">
                <a:effectLst/>
              </a:rPr>
              <a:t>been</a:t>
            </a:r>
            <a:r>
              <a:rPr lang="it-IT" dirty="0">
                <a:effectLst/>
              </a:rPr>
              <a:t> </a:t>
            </a:r>
            <a:r>
              <a:rPr lang="it-IT" dirty="0" err="1">
                <a:effectLst/>
              </a:rPr>
              <a:t>successfully</a:t>
            </a:r>
            <a:r>
              <a:rPr lang="it-IT" dirty="0">
                <a:effectLst/>
              </a:rPr>
              <a:t> </a:t>
            </a:r>
            <a:r>
              <a:rPr lang="it-IT" dirty="0" err="1">
                <a:effectLst/>
              </a:rPr>
              <a:t>used</a:t>
            </a:r>
            <a:r>
              <a:rPr lang="it-IT" dirty="0">
                <a:effectLst/>
              </a:rPr>
              <a:t> </a:t>
            </a:r>
            <a:r>
              <a:rPr lang="it-IT" dirty="0" err="1">
                <a:effectLst/>
              </a:rPr>
              <a:t>as</a:t>
            </a:r>
            <a:r>
              <a:rPr lang="it-IT" dirty="0">
                <a:effectLst/>
              </a:rPr>
              <a:t> a </a:t>
            </a:r>
            <a:r>
              <a:rPr lang="it-IT" dirty="0" err="1">
                <a:effectLst/>
              </a:rPr>
              <a:t>powerful</a:t>
            </a:r>
            <a:r>
              <a:rPr lang="it-IT" dirty="0">
                <a:effectLst/>
              </a:rPr>
              <a:t> motivator of </a:t>
            </a:r>
            <a:r>
              <a:rPr lang="it-IT" dirty="0" err="1">
                <a:effectLst/>
              </a:rPr>
              <a:t>sanitation</a:t>
            </a:r>
            <a:r>
              <a:rPr lang="it-IT" dirty="0">
                <a:effectLst/>
              </a:rPr>
              <a:t> </a:t>
            </a:r>
            <a:r>
              <a:rPr lang="it-IT" dirty="0" err="1">
                <a:effectLst/>
              </a:rPr>
              <a:t>practices</a:t>
            </a:r>
            <a:r>
              <a:rPr lang="it-IT" dirty="0">
                <a:effectLst/>
              </a:rPr>
              <a:t>: “</a:t>
            </a:r>
            <a:r>
              <a:rPr lang="it-IT" dirty="0" err="1">
                <a:effectLst/>
              </a:rPr>
              <a:t>Disgust</a:t>
            </a:r>
            <a:r>
              <a:rPr lang="it-IT" dirty="0">
                <a:effectLst/>
              </a:rPr>
              <a:t> </a:t>
            </a:r>
            <a:r>
              <a:rPr lang="it-IT" dirty="0" err="1">
                <a:effectLst/>
              </a:rPr>
              <a:t>at</a:t>
            </a:r>
            <a:r>
              <a:rPr lang="it-IT" dirty="0">
                <a:effectLst/>
              </a:rPr>
              <a:t> the idea </a:t>
            </a:r>
            <a:r>
              <a:rPr lang="it-IT" dirty="0" err="1">
                <a:effectLst/>
              </a:rPr>
              <a:t>that</a:t>
            </a:r>
            <a:r>
              <a:rPr lang="it-IT" dirty="0">
                <a:effectLst/>
              </a:rPr>
              <a:t> </a:t>
            </a:r>
            <a:r>
              <a:rPr lang="it-IT" dirty="0" err="1">
                <a:effectLst/>
              </a:rPr>
              <a:t>fecal</a:t>
            </a:r>
            <a:r>
              <a:rPr lang="it-IT" dirty="0">
                <a:effectLst/>
              </a:rPr>
              <a:t> </a:t>
            </a:r>
            <a:r>
              <a:rPr lang="it-IT" dirty="0" err="1">
                <a:effectLst/>
              </a:rPr>
              <a:t>material</a:t>
            </a:r>
            <a:r>
              <a:rPr lang="it-IT" dirty="0">
                <a:effectLst/>
              </a:rPr>
              <a:t> </a:t>
            </a:r>
            <a:r>
              <a:rPr lang="it-IT" dirty="0" err="1">
                <a:effectLst/>
              </a:rPr>
              <a:t>might</a:t>
            </a:r>
            <a:r>
              <a:rPr lang="it-IT" dirty="0">
                <a:effectLst/>
              </a:rPr>
              <a:t> be </a:t>
            </a:r>
            <a:r>
              <a:rPr lang="it-IT" dirty="0" err="1">
                <a:effectLst/>
              </a:rPr>
              <a:t>present</a:t>
            </a:r>
            <a:r>
              <a:rPr lang="it-IT" dirty="0"/>
              <a:t> </a:t>
            </a:r>
            <a:r>
              <a:rPr lang="it-IT" dirty="0">
                <a:effectLst/>
              </a:rPr>
              <a:t>on hands </a:t>
            </a:r>
            <a:r>
              <a:rPr lang="it-IT" dirty="0" err="1">
                <a:effectLst/>
              </a:rPr>
              <a:t>was</a:t>
            </a:r>
            <a:r>
              <a:rPr lang="it-IT" dirty="0">
                <a:effectLst/>
              </a:rPr>
              <a:t> </a:t>
            </a:r>
            <a:r>
              <a:rPr lang="it-IT" dirty="0" err="1">
                <a:effectLst/>
              </a:rPr>
              <a:t>consistently</a:t>
            </a:r>
            <a:r>
              <a:rPr lang="it-IT" dirty="0">
                <a:effectLst/>
              </a:rPr>
              <a:t> </a:t>
            </a:r>
            <a:r>
              <a:rPr lang="it-IT" dirty="0" err="1">
                <a:effectLst/>
              </a:rPr>
              <a:t>reported</a:t>
            </a:r>
            <a:r>
              <a:rPr lang="it-IT" dirty="0">
                <a:effectLst/>
              </a:rPr>
              <a:t> to be the </a:t>
            </a:r>
            <a:r>
              <a:rPr lang="it-IT" dirty="0" err="1">
                <a:effectLst/>
              </a:rPr>
              <a:t>most</a:t>
            </a:r>
            <a:r>
              <a:rPr lang="it-IT" dirty="0">
                <a:effectLst/>
              </a:rPr>
              <a:t> </a:t>
            </a:r>
            <a:r>
              <a:rPr lang="it-IT" dirty="0" err="1">
                <a:effectLst/>
              </a:rPr>
              <a:t>powerful</a:t>
            </a:r>
            <a:r>
              <a:rPr lang="it-IT" dirty="0"/>
              <a:t> </a:t>
            </a:r>
            <a:r>
              <a:rPr lang="it-IT" dirty="0">
                <a:effectLst/>
              </a:rPr>
              <a:t>motivator of hand </a:t>
            </a:r>
            <a:r>
              <a:rPr lang="it-IT" dirty="0" err="1">
                <a:effectLst/>
              </a:rPr>
              <a:t>washing</a:t>
            </a:r>
            <a:r>
              <a:rPr lang="it-IT" dirty="0">
                <a:effectLst/>
              </a:rPr>
              <a:t> with soap after </a:t>
            </a:r>
            <a:r>
              <a:rPr lang="it-IT" dirty="0" err="1">
                <a:effectLst/>
              </a:rPr>
              <a:t>using</a:t>
            </a:r>
            <a:r>
              <a:rPr lang="it-IT" dirty="0">
                <a:effectLst/>
              </a:rPr>
              <a:t> the </a:t>
            </a:r>
            <a:r>
              <a:rPr lang="it-IT" dirty="0" err="1">
                <a:effectLst/>
              </a:rPr>
              <a:t>toilet</a:t>
            </a:r>
            <a:r>
              <a:rPr lang="it-IT" dirty="0">
                <a:effectLst/>
              </a:rPr>
              <a:t>” (2013, 97). In the case of open </a:t>
            </a:r>
            <a:r>
              <a:rPr lang="it-IT" dirty="0" err="1">
                <a:effectLst/>
              </a:rPr>
              <a:t>defecation</a:t>
            </a:r>
            <a:r>
              <a:rPr lang="it-IT" dirty="0">
                <a:effectLst/>
              </a:rPr>
              <a:t>, </a:t>
            </a:r>
            <a:r>
              <a:rPr lang="it-IT" dirty="0" err="1">
                <a:effectLst/>
              </a:rPr>
              <a:t>successful</a:t>
            </a:r>
            <a:r>
              <a:rPr lang="it-IT" dirty="0">
                <a:effectLst/>
              </a:rPr>
              <a:t> </a:t>
            </a:r>
            <a:r>
              <a:rPr lang="it-IT" dirty="0" err="1">
                <a:effectLst/>
              </a:rPr>
              <a:t>elicitation</a:t>
            </a:r>
            <a:r>
              <a:rPr lang="it-IT" dirty="0">
                <a:effectLst/>
              </a:rPr>
              <a:t> of </a:t>
            </a:r>
            <a:r>
              <a:rPr lang="it-IT" dirty="0" err="1">
                <a:effectLst/>
              </a:rPr>
              <a:t>disgust</a:t>
            </a:r>
            <a:r>
              <a:rPr lang="it-IT" dirty="0">
                <a:effectLst/>
              </a:rPr>
              <a:t> </a:t>
            </a:r>
            <a:r>
              <a:rPr lang="it-IT" dirty="0" err="1">
                <a:effectLst/>
              </a:rPr>
              <a:t>induced</a:t>
            </a:r>
            <a:r>
              <a:rPr lang="it-IT" dirty="0">
                <a:effectLst/>
              </a:rPr>
              <a:t> the </a:t>
            </a:r>
            <a:r>
              <a:rPr lang="it-IT" dirty="0" err="1">
                <a:effectLst/>
              </a:rPr>
              <a:t>necessary</a:t>
            </a:r>
            <a:r>
              <a:rPr lang="it-IT" dirty="0">
                <a:effectLst/>
              </a:rPr>
              <a:t> </a:t>
            </a:r>
            <a:r>
              <a:rPr lang="it-IT" dirty="0" err="1">
                <a:effectLst/>
              </a:rPr>
              <a:t>behavioral</a:t>
            </a:r>
            <a:r>
              <a:rPr lang="it-IT" dirty="0">
                <a:effectLst/>
              </a:rPr>
              <a:t> </a:t>
            </a:r>
            <a:r>
              <a:rPr lang="it-IT" dirty="0" err="1">
                <a:effectLst/>
              </a:rPr>
              <a:t>change</a:t>
            </a:r>
            <a:r>
              <a:rPr lang="it-IT" dirty="0">
                <a:effectLst/>
              </a:rPr>
              <a:t>. In some </a:t>
            </a:r>
            <a:r>
              <a:rPr lang="it-IT" dirty="0" err="1">
                <a:effectLst/>
              </a:rPr>
              <a:t>such</a:t>
            </a:r>
            <a:r>
              <a:rPr lang="it-IT" dirty="0">
                <a:effectLst/>
              </a:rPr>
              <a:t> </a:t>
            </a:r>
            <a:r>
              <a:rPr lang="it-IT" dirty="0" err="1">
                <a:effectLst/>
              </a:rPr>
              <a:t>interventions</a:t>
            </a:r>
            <a:r>
              <a:rPr lang="it-IT" dirty="0">
                <a:effectLst/>
              </a:rPr>
              <a:t>, </a:t>
            </a:r>
            <a:r>
              <a:rPr lang="it-IT" dirty="0" err="1">
                <a:effectLst/>
              </a:rPr>
              <a:t>facilitators</a:t>
            </a:r>
            <a:r>
              <a:rPr lang="it-IT" dirty="0">
                <a:effectLst/>
              </a:rPr>
              <a:t> </a:t>
            </a:r>
            <a:r>
              <a:rPr lang="it-IT" dirty="0" err="1">
                <a:effectLst/>
              </a:rPr>
              <a:t>will</a:t>
            </a:r>
            <a:r>
              <a:rPr lang="it-IT" dirty="0">
                <a:effectLst/>
              </a:rPr>
              <a:t> lead groups of</a:t>
            </a:r>
            <a:r>
              <a:rPr lang="it-IT" dirty="0"/>
              <a:t> </a:t>
            </a:r>
            <a:r>
              <a:rPr lang="it-IT" dirty="0">
                <a:effectLst/>
              </a:rPr>
              <a:t>people </a:t>
            </a:r>
            <a:r>
              <a:rPr lang="it-IT" dirty="0" err="1">
                <a:effectLst/>
              </a:rPr>
              <a:t>through</a:t>
            </a:r>
            <a:r>
              <a:rPr lang="it-IT" dirty="0">
                <a:effectLst/>
              </a:rPr>
              <a:t> the </a:t>
            </a:r>
            <a:r>
              <a:rPr lang="it-IT" dirty="0" err="1">
                <a:effectLst/>
              </a:rPr>
              <a:t>heart</a:t>
            </a:r>
            <a:r>
              <a:rPr lang="it-IT" dirty="0">
                <a:effectLst/>
              </a:rPr>
              <a:t> of open </a:t>
            </a:r>
            <a:r>
              <a:rPr lang="it-IT" dirty="0" err="1">
                <a:effectLst/>
              </a:rPr>
              <a:t>defecation</a:t>
            </a:r>
            <a:r>
              <a:rPr lang="it-IT" dirty="0">
                <a:effectLst/>
              </a:rPr>
              <a:t> fields, </a:t>
            </a:r>
            <a:r>
              <a:rPr lang="it-IT" dirty="0" err="1">
                <a:effectLst/>
              </a:rPr>
              <a:t>effectively</a:t>
            </a:r>
            <a:r>
              <a:rPr lang="it-IT" dirty="0"/>
              <a:t> </a:t>
            </a:r>
            <a:r>
              <a:rPr lang="it-IT" dirty="0" err="1">
                <a:effectLst/>
              </a:rPr>
              <a:t>triggering</a:t>
            </a:r>
            <a:r>
              <a:rPr lang="it-IT" dirty="0">
                <a:effectLst/>
              </a:rPr>
              <a:t> </a:t>
            </a:r>
            <a:r>
              <a:rPr lang="it-IT" dirty="0" err="1">
                <a:effectLst/>
              </a:rPr>
              <a:t>collective</a:t>
            </a:r>
            <a:r>
              <a:rPr lang="it-IT" dirty="0">
                <a:effectLst/>
              </a:rPr>
              <a:t> feelings of </a:t>
            </a:r>
            <a:r>
              <a:rPr lang="it-IT" dirty="0" err="1">
                <a:effectLst/>
              </a:rPr>
              <a:t>disgust</a:t>
            </a:r>
            <a:r>
              <a:rPr lang="it-IT" dirty="0">
                <a:effectLst/>
              </a:rPr>
              <a:t> and </a:t>
            </a:r>
            <a:r>
              <a:rPr lang="it-IT" dirty="0" err="1">
                <a:effectLst/>
              </a:rPr>
              <a:t>embarrassment</a:t>
            </a:r>
            <a:r>
              <a:rPr lang="it-IT" dirty="0">
                <a:effectLst/>
              </a:rPr>
              <a:t>.</a:t>
            </a:r>
            <a:r>
              <a:rPr lang="it-IT" dirty="0"/>
              <a:t> </a:t>
            </a:r>
            <a:r>
              <a:rPr lang="it-IT" dirty="0" err="1">
                <a:effectLst/>
              </a:rPr>
              <a:t>Later</a:t>
            </a:r>
            <a:r>
              <a:rPr lang="it-IT" dirty="0">
                <a:effectLst/>
              </a:rPr>
              <a:t> the </a:t>
            </a:r>
            <a:r>
              <a:rPr lang="it-IT" dirty="0" err="1">
                <a:effectLst/>
              </a:rPr>
              <a:t>facilitators</a:t>
            </a:r>
            <a:r>
              <a:rPr lang="it-IT" dirty="0">
                <a:effectLst/>
              </a:rPr>
              <a:t> </a:t>
            </a:r>
            <a:r>
              <a:rPr lang="it-IT" dirty="0" err="1">
                <a:effectLst/>
              </a:rPr>
              <a:t>will</a:t>
            </a:r>
            <a:r>
              <a:rPr lang="it-IT" dirty="0">
                <a:effectLst/>
              </a:rPr>
              <a:t> place </a:t>
            </a:r>
            <a:r>
              <a:rPr lang="it-IT" dirty="0" err="1">
                <a:effectLst/>
              </a:rPr>
              <a:t>feces</a:t>
            </a:r>
            <a:r>
              <a:rPr lang="it-IT" dirty="0">
                <a:effectLst/>
              </a:rPr>
              <a:t> </a:t>
            </a:r>
            <a:r>
              <a:rPr lang="it-IT" dirty="0" err="1">
                <a:effectLst/>
              </a:rPr>
              <a:t>next</a:t>
            </a:r>
            <a:r>
              <a:rPr lang="it-IT" dirty="0">
                <a:effectLst/>
              </a:rPr>
              <a:t> to food, and point</a:t>
            </a:r>
            <a:r>
              <a:rPr lang="it-IT" dirty="0"/>
              <a:t> </a:t>
            </a:r>
            <a:r>
              <a:rPr lang="it-IT" dirty="0">
                <a:effectLst/>
              </a:rPr>
              <a:t>out </a:t>
            </a:r>
            <a:r>
              <a:rPr lang="it-IT" dirty="0" err="1">
                <a:effectLst/>
              </a:rPr>
              <a:t>how</a:t>
            </a:r>
            <a:r>
              <a:rPr lang="it-IT" dirty="0">
                <a:effectLst/>
              </a:rPr>
              <a:t> </a:t>
            </a:r>
            <a:r>
              <a:rPr lang="it-IT" dirty="0" err="1">
                <a:effectLst/>
              </a:rPr>
              <a:t>flies</a:t>
            </a:r>
            <a:r>
              <a:rPr lang="it-IT" dirty="0">
                <a:effectLst/>
              </a:rPr>
              <a:t> </a:t>
            </a:r>
            <a:r>
              <a:rPr lang="it-IT" dirty="0" err="1">
                <a:effectLst/>
              </a:rPr>
              <a:t>will</a:t>
            </a:r>
            <a:r>
              <a:rPr lang="it-IT" dirty="0">
                <a:effectLst/>
              </a:rPr>
              <a:t> flit back and </a:t>
            </a:r>
            <a:r>
              <a:rPr lang="it-IT" dirty="0" err="1">
                <a:effectLst/>
              </a:rPr>
              <a:t>forth</a:t>
            </a:r>
            <a:r>
              <a:rPr lang="it-IT" dirty="0">
                <a:effectLst/>
              </a:rPr>
              <a:t> </a:t>
            </a:r>
            <a:r>
              <a:rPr lang="it-IT" dirty="0" err="1">
                <a:effectLst/>
              </a:rPr>
              <a:t>between</a:t>
            </a:r>
            <a:r>
              <a:rPr lang="it-IT" dirty="0">
                <a:effectLst/>
              </a:rPr>
              <a:t> </a:t>
            </a:r>
            <a:r>
              <a:rPr lang="it-IT" dirty="0" err="1">
                <a:effectLst/>
              </a:rPr>
              <a:t>them</a:t>
            </a:r>
            <a:r>
              <a:rPr lang="it-IT" dirty="0">
                <a:effectLst/>
              </a:rPr>
              <a:t>, </a:t>
            </a:r>
            <a:r>
              <a:rPr lang="it-IT" dirty="0" err="1">
                <a:effectLst/>
              </a:rPr>
              <a:t>effectively</a:t>
            </a:r>
            <a:r>
              <a:rPr lang="it-IT" dirty="0">
                <a:effectLst/>
              </a:rPr>
              <a:t> </a:t>
            </a:r>
            <a:r>
              <a:rPr lang="it-IT" dirty="0" err="1">
                <a:effectLst/>
              </a:rPr>
              <a:t>simulating</a:t>
            </a:r>
            <a:r>
              <a:rPr lang="it-IT" dirty="0">
                <a:effectLst/>
              </a:rPr>
              <a:t> the </a:t>
            </a:r>
            <a:r>
              <a:rPr lang="it-IT" dirty="0" err="1">
                <a:effectLst/>
              </a:rPr>
              <a:t>disease</a:t>
            </a:r>
            <a:r>
              <a:rPr lang="it-IT" dirty="0">
                <a:effectLst/>
              </a:rPr>
              <a:t> transmission </a:t>
            </a:r>
            <a:r>
              <a:rPr lang="it-IT" dirty="0" err="1">
                <a:effectLst/>
              </a:rPr>
              <a:t>process</a:t>
            </a:r>
            <a:r>
              <a:rPr lang="it-IT" dirty="0">
                <a:effectLst/>
              </a:rPr>
              <a:t>. </a:t>
            </a:r>
            <a:r>
              <a:rPr lang="it-IT" dirty="0" err="1">
                <a:effectLst/>
              </a:rPr>
              <a:t>Through</a:t>
            </a:r>
            <a:r>
              <a:rPr lang="it-IT" dirty="0">
                <a:effectLst/>
              </a:rPr>
              <a:t> </a:t>
            </a:r>
            <a:r>
              <a:rPr lang="it-IT" dirty="0" err="1">
                <a:effectLst/>
              </a:rPr>
              <a:t>this</a:t>
            </a:r>
            <a:r>
              <a:rPr lang="it-IT" dirty="0">
                <a:effectLst/>
              </a:rPr>
              <a:t> </a:t>
            </a:r>
            <a:r>
              <a:rPr lang="it-IT" dirty="0" err="1">
                <a:effectLst/>
              </a:rPr>
              <a:t>example</a:t>
            </a:r>
            <a:r>
              <a:rPr lang="it-IT" dirty="0">
                <a:effectLst/>
              </a:rPr>
              <a:t>,</a:t>
            </a:r>
            <a:r>
              <a:rPr lang="it-IT" dirty="0"/>
              <a:t> </a:t>
            </a:r>
            <a:r>
              <a:rPr lang="it-IT" dirty="0">
                <a:effectLst/>
              </a:rPr>
              <a:t>food </a:t>
            </a:r>
            <a:r>
              <a:rPr lang="it-IT" dirty="0" err="1">
                <a:effectLst/>
              </a:rPr>
              <a:t>that</a:t>
            </a:r>
            <a:r>
              <a:rPr lang="it-IT" dirty="0">
                <a:effectLst/>
              </a:rPr>
              <a:t> </a:t>
            </a:r>
            <a:r>
              <a:rPr lang="it-IT" dirty="0" err="1">
                <a:effectLst/>
              </a:rPr>
              <a:t>is</a:t>
            </a:r>
            <a:r>
              <a:rPr lang="it-IT" dirty="0">
                <a:effectLst/>
              </a:rPr>
              <a:t> </a:t>
            </a:r>
            <a:r>
              <a:rPr lang="it-IT" dirty="0" err="1">
                <a:effectLst/>
              </a:rPr>
              <a:t>left</a:t>
            </a:r>
            <a:r>
              <a:rPr lang="it-IT" dirty="0">
                <a:effectLst/>
              </a:rPr>
              <a:t> out </a:t>
            </a:r>
            <a:r>
              <a:rPr lang="it-IT" dirty="0" err="1">
                <a:effectLst/>
              </a:rPr>
              <a:t>near</a:t>
            </a:r>
            <a:r>
              <a:rPr lang="it-IT" dirty="0">
                <a:effectLst/>
              </a:rPr>
              <a:t> </a:t>
            </a:r>
            <a:r>
              <a:rPr lang="it-IT" dirty="0" err="1">
                <a:effectLst/>
              </a:rPr>
              <a:t>feces</a:t>
            </a:r>
            <a:r>
              <a:rPr lang="it-IT" dirty="0">
                <a:effectLst/>
              </a:rPr>
              <a:t> </a:t>
            </a:r>
            <a:r>
              <a:rPr lang="it-IT" dirty="0" err="1">
                <a:effectLst/>
              </a:rPr>
              <a:t>is</a:t>
            </a:r>
            <a:r>
              <a:rPr lang="it-IT" dirty="0">
                <a:effectLst/>
              </a:rPr>
              <a:t> </a:t>
            </a:r>
            <a:r>
              <a:rPr lang="it-IT" dirty="0" err="1">
                <a:effectLst/>
              </a:rPr>
              <a:t>linked</a:t>
            </a:r>
            <a:r>
              <a:rPr lang="it-IT" dirty="0">
                <a:effectLst/>
              </a:rPr>
              <a:t> with feelings of</a:t>
            </a:r>
            <a:r>
              <a:rPr lang="it-IT" dirty="0"/>
              <a:t> </a:t>
            </a:r>
            <a:r>
              <a:rPr lang="it-IT" dirty="0" err="1">
                <a:effectLst/>
              </a:rPr>
              <a:t>disgust</a:t>
            </a:r>
            <a:r>
              <a:rPr lang="it-IT" dirty="0">
                <a:effectLst/>
              </a:rPr>
              <a:t>. The facilitator can </a:t>
            </a:r>
            <a:r>
              <a:rPr lang="it-IT" dirty="0" err="1">
                <a:effectLst/>
              </a:rPr>
              <a:t>also</a:t>
            </a:r>
            <a:r>
              <a:rPr lang="it-IT" dirty="0">
                <a:effectLst/>
              </a:rPr>
              <a:t> </a:t>
            </a:r>
            <a:r>
              <a:rPr lang="it-IT" dirty="0" err="1">
                <a:effectLst/>
              </a:rPr>
              <a:t>smear</a:t>
            </a:r>
            <a:r>
              <a:rPr lang="it-IT" dirty="0">
                <a:effectLst/>
              </a:rPr>
              <a:t> </a:t>
            </a:r>
            <a:r>
              <a:rPr lang="it-IT" dirty="0" err="1">
                <a:effectLst/>
              </a:rPr>
              <a:t>her</a:t>
            </a:r>
            <a:r>
              <a:rPr lang="it-IT" dirty="0">
                <a:effectLst/>
              </a:rPr>
              <a:t> hands with </a:t>
            </a:r>
            <a:r>
              <a:rPr lang="it-IT" dirty="0" err="1">
                <a:effectLst/>
              </a:rPr>
              <a:t>clay</a:t>
            </a:r>
            <a:r>
              <a:rPr lang="it-IT" dirty="0">
                <a:effectLst/>
              </a:rPr>
              <a:t> or </a:t>
            </a:r>
            <a:r>
              <a:rPr lang="it-IT" dirty="0" err="1">
                <a:effectLst/>
              </a:rPr>
              <a:t>charcoal</a:t>
            </a:r>
            <a:r>
              <a:rPr lang="it-IT" dirty="0">
                <a:effectLst/>
              </a:rPr>
              <a:t>, </a:t>
            </a:r>
            <a:r>
              <a:rPr lang="it-IT" dirty="0" err="1">
                <a:effectLst/>
              </a:rPr>
              <a:t>wipe</a:t>
            </a:r>
            <a:r>
              <a:rPr lang="it-IT" dirty="0">
                <a:effectLst/>
              </a:rPr>
              <a:t> </a:t>
            </a:r>
            <a:r>
              <a:rPr lang="it-IT" dirty="0" err="1">
                <a:effectLst/>
              </a:rPr>
              <a:t>them</a:t>
            </a:r>
            <a:r>
              <a:rPr lang="it-IT" dirty="0">
                <a:effectLst/>
              </a:rPr>
              <a:t> on a </a:t>
            </a:r>
            <a:r>
              <a:rPr lang="it-IT" dirty="0" err="1">
                <a:effectLst/>
              </a:rPr>
              <a:t>leaf</a:t>
            </a:r>
            <a:r>
              <a:rPr lang="it-IT" dirty="0">
                <a:effectLst/>
              </a:rPr>
              <a:t> (</a:t>
            </a:r>
            <a:r>
              <a:rPr lang="it-IT" dirty="0" err="1">
                <a:effectLst/>
              </a:rPr>
              <a:t>simulating</a:t>
            </a:r>
            <a:r>
              <a:rPr lang="it-IT" dirty="0">
                <a:effectLst/>
              </a:rPr>
              <a:t> </a:t>
            </a:r>
            <a:r>
              <a:rPr lang="it-IT" dirty="0" err="1">
                <a:effectLst/>
              </a:rPr>
              <a:t>having</a:t>
            </a:r>
            <a:r>
              <a:rPr lang="it-IT" dirty="0">
                <a:effectLst/>
              </a:rPr>
              <a:t> </a:t>
            </a:r>
            <a:r>
              <a:rPr lang="it-IT" dirty="0" err="1">
                <a:effectLst/>
              </a:rPr>
              <a:t>fecal</a:t>
            </a:r>
            <a:r>
              <a:rPr lang="it-IT" dirty="0">
                <a:effectLst/>
              </a:rPr>
              <a:t> </a:t>
            </a:r>
            <a:r>
              <a:rPr lang="it-IT" dirty="0" err="1">
                <a:effectLst/>
              </a:rPr>
              <a:t>matter</a:t>
            </a:r>
            <a:r>
              <a:rPr lang="it-IT" dirty="0"/>
              <a:t> </a:t>
            </a:r>
            <a:r>
              <a:rPr lang="it-IT" dirty="0">
                <a:effectLst/>
              </a:rPr>
              <a:t>on </a:t>
            </a:r>
            <a:r>
              <a:rPr lang="it-IT" dirty="0" err="1">
                <a:effectLst/>
              </a:rPr>
              <a:t>one’s</a:t>
            </a:r>
            <a:r>
              <a:rPr lang="it-IT" dirty="0">
                <a:effectLst/>
              </a:rPr>
              <a:t> hands </a:t>
            </a:r>
            <a:r>
              <a:rPr lang="it-IT" dirty="0" err="1">
                <a:effectLst/>
              </a:rPr>
              <a:t>even</a:t>
            </a:r>
            <a:r>
              <a:rPr lang="it-IT" dirty="0">
                <a:effectLst/>
              </a:rPr>
              <a:t> after </a:t>
            </a:r>
            <a:r>
              <a:rPr lang="it-IT" dirty="0" err="1">
                <a:effectLst/>
              </a:rPr>
              <a:t>wiping</a:t>
            </a:r>
            <a:r>
              <a:rPr lang="it-IT" dirty="0">
                <a:effectLst/>
              </a:rPr>
              <a:t> </a:t>
            </a:r>
            <a:r>
              <a:rPr lang="it-IT" dirty="0" err="1">
                <a:effectLst/>
              </a:rPr>
              <a:t>them</a:t>
            </a:r>
            <a:r>
              <a:rPr lang="it-IT" dirty="0">
                <a:effectLst/>
              </a:rPr>
              <a:t> “</a:t>
            </a:r>
            <a:r>
              <a:rPr lang="it-IT" dirty="0" err="1">
                <a:effectLst/>
              </a:rPr>
              <a:t>clean</a:t>
            </a:r>
            <a:r>
              <a:rPr lang="it-IT" dirty="0">
                <a:effectLst/>
              </a:rPr>
              <a:t>”), and shake hands with </a:t>
            </a:r>
            <a:r>
              <a:rPr lang="it-IT" dirty="0" err="1">
                <a:effectLst/>
              </a:rPr>
              <a:t>members</a:t>
            </a:r>
            <a:r>
              <a:rPr lang="it-IT" dirty="0">
                <a:effectLst/>
              </a:rPr>
              <a:t> of the community. The community </a:t>
            </a:r>
            <a:r>
              <a:rPr lang="it-IT" dirty="0" err="1">
                <a:effectLst/>
              </a:rPr>
              <a:t>members</a:t>
            </a:r>
            <a:r>
              <a:rPr lang="it-IT" dirty="0">
                <a:effectLst/>
              </a:rPr>
              <a:t> </a:t>
            </a:r>
            <a:r>
              <a:rPr lang="it-IT" dirty="0" err="1">
                <a:effectLst/>
              </a:rPr>
              <a:t>will</a:t>
            </a:r>
            <a:r>
              <a:rPr lang="it-IT" dirty="0">
                <a:effectLst/>
              </a:rPr>
              <a:t> </a:t>
            </a:r>
            <a:r>
              <a:rPr lang="it-IT" dirty="0" err="1">
                <a:effectLst/>
              </a:rPr>
              <a:t>get</a:t>
            </a:r>
            <a:r>
              <a:rPr lang="it-IT" dirty="0">
                <a:effectLst/>
              </a:rPr>
              <a:t> a </a:t>
            </a:r>
            <a:r>
              <a:rPr lang="it-IT" dirty="0" err="1">
                <a:effectLst/>
              </a:rPr>
              <a:t>little</a:t>
            </a:r>
            <a:r>
              <a:rPr lang="it-IT" dirty="0">
                <a:effectLst/>
              </a:rPr>
              <a:t> </a:t>
            </a:r>
            <a:r>
              <a:rPr lang="it-IT" dirty="0" err="1">
                <a:effectLst/>
              </a:rPr>
              <a:t>clay</a:t>
            </a:r>
            <a:r>
              <a:rPr lang="it-IT" dirty="0">
                <a:effectLst/>
              </a:rPr>
              <a:t> or </a:t>
            </a:r>
            <a:r>
              <a:rPr lang="it-IT" dirty="0" err="1">
                <a:effectLst/>
              </a:rPr>
              <a:t>charcoal</a:t>
            </a:r>
            <a:r>
              <a:rPr lang="it-IT" dirty="0">
                <a:effectLst/>
              </a:rPr>
              <a:t> on </a:t>
            </a:r>
            <a:r>
              <a:rPr lang="it-IT" dirty="0" err="1">
                <a:effectLst/>
              </a:rPr>
              <a:t>their</a:t>
            </a:r>
            <a:r>
              <a:rPr lang="it-IT" dirty="0">
                <a:effectLst/>
              </a:rPr>
              <a:t> hands, and </a:t>
            </a:r>
            <a:r>
              <a:rPr lang="it-IT" dirty="0" err="1">
                <a:effectLst/>
              </a:rPr>
              <a:t>consequently</a:t>
            </a:r>
            <a:r>
              <a:rPr lang="it-IT" dirty="0"/>
              <a:t> </a:t>
            </a:r>
            <a:r>
              <a:rPr lang="it-IT" dirty="0" err="1">
                <a:effectLst/>
              </a:rPr>
              <a:t>those</a:t>
            </a:r>
            <a:r>
              <a:rPr lang="it-IT" dirty="0">
                <a:effectLst/>
              </a:rPr>
              <a:t> </a:t>
            </a:r>
            <a:r>
              <a:rPr lang="it-IT" dirty="0" err="1">
                <a:effectLst/>
              </a:rPr>
              <a:t>who</a:t>
            </a:r>
            <a:r>
              <a:rPr lang="it-IT" dirty="0">
                <a:effectLst/>
              </a:rPr>
              <a:t> do </a:t>
            </a:r>
            <a:r>
              <a:rPr lang="it-IT" dirty="0" err="1">
                <a:effectLst/>
              </a:rPr>
              <a:t>not</a:t>
            </a:r>
            <a:r>
              <a:rPr lang="it-IT" dirty="0">
                <a:effectLst/>
              </a:rPr>
              <a:t> </a:t>
            </a:r>
            <a:r>
              <a:rPr lang="it-IT" dirty="0" err="1">
                <a:effectLst/>
              </a:rPr>
              <a:t>adequately</a:t>
            </a:r>
            <a:r>
              <a:rPr lang="it-IT" dirty="0">
                <a:effectLst/>
              </a:rPr>
              <a:t> wash </a:t>
            </a:r>
            <a:r>
              <a:rPr lang="it-IT" dirty="0" err="1">
                <a:effectLst/>
              </a:rPr>
              <a:t>their</a:t>
            </a:r>
            <a:r>
              <a:rPr lang="it-IT" dirty="0">
                <a:effectLst/>
              </a:rPr>
              <a:t> hands </a:t>
            </a:r>
            <a:r>
              <a:rPr lang="it-IT" dirty="0" err="1">
                <a:effectLst/>
              </a:rPr>
              <a:t>will</a:t>
            </a:r>
            <a:r>
              <a:rPr lang="it-IT" dirty="0">
                <a:effectLst/>
              </a:rPr>
              <a:t> be</a:t>
            </a:r>
            <a:r>
              <a:rPr lang="it-IT" dirty="0"/>
              <a:t> </a:t>
            </a:r>
            <a:r>
              <a:rPr lang="it-IT" dirty="0" err="1">
                <a:effectLst/>
              </a:rPr>
              <a:t>seen</a:t>
            </a:r>
            <a:r>
              <a:rPr lang="it-IT" dirty="0">
                <a:effectLst/>
              </a:rPr>
              <a:t> </a:t>
            </a:r>
            <a:r>
              <a:rPr lang="it-IT" dirty="0" err="1">
                <a:effectLst/>
              </a:rPr>
              <a:t>as</a:t>
            </a:r>
            <a:r>
              <a:rPr lang="it-IT" dirty="0">
                <a:effectLst/>
              </a:rPr>
              <a:t> </a:t>
            </a:r>
            <a:r>
              <a:rPr lang="it-IT" dirty="0" err="1">
                <a:effectLst/>
              </a:rPr>
              <a:t>disgusting</a:t>
            </a:r>
            <a:r>
              <a:rPr lang="it-IT" dirty="0">
                <a:effectLst/>
              </a:rPr>
              <a:t>."</a:t>
            </a:r>
          </a:p>
          <a:p>
            <a:pPr marL="0" indent="0">
              <a:buNone/>
            </a:pPr>
            <a:r>
              <a:rPr lang="it-IT" dirty="0"/>
              <a:t>(C. Bicchieri, </a:t>
            </a:r>
            <a:r>
              <a:rPr lang="it-IT" i="1" dirty="0" err="1"/>
              <a:t>Norms</a:t>
            </a:r>
            <a:r>
              <a:rPr lang="it-IT" i="1" dirty="0"/>
              <a:t> in the Wild</a:t>
            </a:r>
            <a:r>
              <a:rPr lang="it-IT" dirty="0"/>
              <a:t>)</a:t>
            </a:r>
            <a:endParaRPr lang="it-IT" dirty="0">
              <a:effectLst/>
            </a:endParaRPr>
          </a:p>
          <a:p>
            <a:endParaRPr lang="it-IT" dirty="0">
              <a:effectLst/>
              <a:latin typeface="Times" pitchFamily="2" charset="0"/>
            </a:endParaRPr>
          </a:p>
          <a:p>
            <a:pPr marL="0" indent="0">
              <a:buNone/>
            </a:pPr>
            <a:endParaRPr lang="it-IT" dirty="0">
              <a:effectLst/>
            </a:endParaRPr>
          </a:p>
          <a:p>
            <a:pPr marL="0" indent="0">
              <a:buNone/>
            </a:pPr>
            <a:endParaRPr lang="it-IT" dirty="0"/>
          </a:p>
        </p:txBody>
      </p:sp>
    </p:spTree>
    <p:extLst>
      <p:ext uri="{BB962C8B-B14F-4D97-AF65-F5344CB8AC3E}">
        <p14:creationId xmlns:p14="http://schemas.microsoft.com/office/powerpoint/2010/main" val="3552288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F50216-BFB7-857A-9826-8C236BFF04A8}"/>
              </a:ext>
            </a:extLst>
          </p:cNvPr>
          <p:cNvSpPr>
            <a:spLocks noGrp="1"/>
          </p:cNvSpPr>
          <p:nvPr>
            <p:ph type="title"/>
          </p:nvPr>
        </p:nvSpPr>
        <p:spPr/>
        <p:txBody>
          <a:bodyPr/>
          <a:lstStyle/>
          <a:p>
            <a:r>
              <a:rPr lang="it-IT" dirty="0"/>
              <a:t>"Precursori proto-normativi"</a:t>
            </a:r>
          </a:p>
        </p:txBody>
      </p:sp>
      <p:sp>
        <p:nvSpPr>
          <p:cNvPr id="3" name="Segnaposto contenuto 2">
            <a:extLst>
              <a:ext uri="{FF2B5EF4-FFF2-40B4-BE49-F238E27FC236}">
                <a16:creationId xmlns:a16="http://schemas.microsoft.com/office/drawing/2014/main" id="{7751C052-D39B-2892-4A6C-3476A564FA06}"/>
              </a:ext>
            </a:extLst>
          </p:cNvPr>
          <p:cNvSpPr>
            <a:spLocks noGrp="1"/>
          </p:cNvSpPr>
          <p:nvPr>
            <p:ph idx="1"/>
          </p:nvPr>
        </p:nvSpPr>
        <p:spPr/>
        <p:txBody>
          <a:bodyPr>
            <a:normAutofit fontScale="70000" lnSpcReduction="20000"/>
          </a:bodyPr>
          <a:lstStyle/>
          <a:p>
            <a:pPr marL="0" indent="0">
              <a:buNone/>
            </a:pPr>
            <a:r>
              <a:rPr lang="it-IT" dirty="0"/>
              <a:t>Alcune emozioni dotate di natura normativa (poiché sono alla base, </a:t>
            </a:r>
            <a:r>
              <a:rPr lang="it-IT" i="1" dirty="0"/>
              <a:t>costituiscono</a:t>
            </a:r>
            <a:r>
              <a:rPr lang="it-IT" dirty="0"/>
              <a:t> norme sociali) conoscono chiari </a:t>
            </a:r>
            <a:r>
              <a:rPr lang="it-IT" b="1" u="sng" dirty="0"/>
              <a:t>precursori </a:t>
            </a:r>
            <a:r>
              <a:rPr lang="it-IT" b="1" u="sng" dirty="0" err="1"/>
              <a:t>protonormativi</a:t>
            </a:r>
            <a:r>
              <a:rPr lang="it-IT" dirty="0"/>
              <a:t>.</a:t>
            </a:r>
          </a:p>
          <a:p>
            <a:pPr marL="0" indent="0">
              <a:buNone/>
            </a:pPr>
            <a:endParaRPr lang="it-IT" dirty="0"/>
          </a:p>
          <a:p>
            <a:pPr marL="0" indent="0">
              <a:buNone/>
            </a:pPr>
            <a:r>
              <a:rPr lang="it-IT" dirty="0"/>
              <a:t>Ad esempio, precursori </a:t>
            </a:r>
            <a:r>
              <a:rPr lang="it-IT" dirty="0" err="1"/>
              <a:t>protonormativi</a:t>
            </a:r>
            <a:r>
              <a:rPr lang="it-IT" dirty="0"/>
              <a:t> di </a:t>
            </a:r>
            <a:r>
              <a:rPr lang="it-IT" dirty="0">
                <a:solidFill>
                  <a:srgbClr val="FF0000"/>
                </a:solidFill>
              </a:rPr>
              <a:t>ira</a:t>
            </a:r>
            <a:r>
              <a:rPr lang="it-IT" dirty="0"/>
              <a:t> e </a:t>
            </a:r>
            <a:r>
              <a:rPr lang="it-IT" dirty="0">
                <a:solidFill>
                  <a:schemeClr val="accent1"/>
                </a:solidFill>
              </a:rPr>
              <a:t>indignazione</a:t>
            </a:r>
            <a:r>
              <a:rPr lang="it-IT" dirty="0"/>
              <a:t> sono forme, rispettivamente, di </a:t>
            </a:r>
            <a:r>
              <a:rPr lang="it-IT" dirty="0">
                <a:solidFill>
                  <a:srgbClr val="FF0000"/>
                </a:solidFill>
              </a:rPr>
              <a:t>aggressività reattiva</a:t>
            </a:r>
            <a:r>
              <a:rPr lang="it-IT" dirty="0"/>
              <a:t> e </a:t>
            </a:r>
            <a:r>
              <a:rPr lang="it-IT" dirty="0">
                <a:solidFill>
                  <a:schemeClr val="accent1"/>
                </a:solidFill>
              </a:rPr>
              <a:t>aggressività proattiva</a:t>
            </a:r>
            <a:r>
              <a:rPr lang="it-IT" dirty="0"/>
              <a:t> "sopravvissute" a processi di repressione, rimodulazione, eradicazione e sostituzione.</a:t>
            </a:r>
          </a:p>
          <a:p>
            <a:pPr marL="0" indent="0">
              <a:buNone/>
            </a:pPr>
            <a:endParaRPr lang="it-IT" dirty="0"/>
          </a:p>
          <a:p>
            <a:pPr marL="0" indent="0">
              <a:buNone/>
            </a:pPr>
            <a:r>
              <a:rPr lang="it-IT" dirty="0"/>
              <a:t>[Da </a:t>
            </a:r>
            <a:r>
              <a:rPr lang="it-IT" dirty="0" err="1"/>
              <a:t>Wrangham</a:t>
            </a:r>
            <a:r>
              <a:rPr lang="it-IT" dirty="0"/>
              <a:t>]</a:t>
            </a:r>
          </a:p>
          <a:p>
            <a:pPr marL="0" indent="0">
              <a:buNone/>
            </a:pPr>
            <a:endParaRPr lang="it-IT" dirty="0"/>
          </a:p>
          <a:p>
            <a:r>
              <a:rPr lang="it-IT" dirty="0"/>
              <a:t>Aggressività reattiva: </a:t>
            </a:r>
            <a:r>
              <a:rPr lang="it-IT" dirty="0">
                <a:solidFill>
                  <a:srgbClr val="FF0000"/>
                </a:solidFill>
              </a:rPr>
              <a:t>risposta a una minaccia o a una frustrazione</a:t>
            </a:r>
            <a:r>
              <a:rPr lang="it-IT" dirty="0"/>
              <a:t> diretta solo alla </a:t>
            </a:r>
            <a:r>
              <a:rPr lang="it-IT" dirty="0">
                <a:solidFill>
                  <a:srgbClr val="FF0000"/>
                </a:solidFill>
              </a:rPr>
              <a:t>rimozione dello stimolo</a:t>
            </a:r>
            <a:r>
              <a:rPr lang="it-IT" dirty="0"/>
              <a:t>;</a:t>
            </a:r>
          </a:p>
          <a:p>
            <a:r>
              <a:rPr lang="it-IT" dirty="0"/>
              <a:t>Aggressività proattiva: attacco pianificato avente come obiettivo una </a:t>
            </a:r>
            <a:r>
              <a:rPr lang="it-IT" dirty="0">
                <a:solidFill>
                  <a:schemeClr val="accent1"/>
                </a:solidFill>
              </a:rPr>
              <a:t>ricompensa esterna o interna</a:t>
            </a:r>
            <a:r>
              <a:rPr lang="it-IT" dirty="0"/>
              <a:t>, caratterizzato dall'attenzione nei confronti di un obiettivo e spesso da </a:t>
            </a:r>
            <a:r>
              <a:rPr lang="it-IT" dirty="0">
                <a:solidFill>
                  <a:schemeClr val="accent1"/>
                </a:solidFill>
              </a:rPr>
              <a:t>mancanza di uno stato di eccitazione emotiva</a:t>
            </a:r>
            <a:r>
              <a:rPr lang="it-IT" dirty="0"/>
              <a:t> (es. omicidio premeditato, bullismo, stalking, nonnismo, ecc.) = forma di aggressività che si manifesta </a:t>
            </a:r>
            <a:r>
              <a:rPr lang="it-IT" dirty="0">
                <a:solidFill>
                  <a:schemeClr val="accent1"/>
                </a:solidFill>
              </a:rPr>
              <a:t>per motivi diversi da minaccia o frustrazione</a:t>
            </a:r>
            <a:r>
              <a:rPr lang="it-IT" dirty="0"/>
              <a:t>.</a:t>
            </a:r>
          </a:p>
        </p:txBody>
      </p:sp>
    </p:spTree>
    <p:extLst>
      <p:ext uri="{BB962C8B-B14F-4D97-AF65-F5344CB8AC3E}">
        <p14:creationId xmlns:p14="http://schemas.microsoft.com/office/powerpoint/2010/main" val="1200925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532509-9452-CAD8-5AAF-50CA2BEFE313}"/>
              </a:ext>
            </a:extLst>
          </p:cNvPr>
          <p:cNvSpPr>
            <a:spLocks noGrp="1"/>
          </p:cNvSpPr>
          <p:nvPr>
            <p:ph type="title"/>
          </p:nvPr>
        </p:nvSpPr>
        <p:spPr/>
        <p:txBody>
          <a:bodyPr/>
          <a:lstStyle/>
          <a:p>
            <a:r>
              <a:rPr lang="it-IT" dirty="0"/>
              <a:t>Precursori proto-normativi del disgusto?</a:t>
            </a:r>
          </a:p>
        </p:txBody>
      </p:sp>
      <p:sp>
        <p:nvSpPr>
          <p:cNvPr id="3" name="Segnaposto contenuto 2">
            <a:extLst>
              <a:ext uri="{FF2B5EF4-FFF2-40B4-BE49-F238E27FC236}">
                <a16:creationId xmlns:a16="http://schemas.microsoft.com/office/drawing/2014/main" id="{DDBA5381-05E9-923C-4651-99D660A46CA3}"/>
              </a:ext>
            </a:extLst>
          </p:cNvPr>
          <p:cNvSpPr>
            <a:spLocks noGrp="1"/>
          </p:cNvSpPr>
          <p:nvPr>
            <p:ph idx="1"/>
          </p:nvPr>
        </p:nvSpPr>
        <p:spPr/>
        <p:txBody>
          <a:bodyPr>
            <a:normAutofit fontScale="85000" lnSpcReduction="20000"/>
          </a:bodyPr>
          <a:lstStyle/>
          <a:p>
            <a:pPr marL="0" indent="0">
              <a:buNone/>
            </a:pPr>
            <a:r>
              <a:rPr lang="it-IT" dirty="0"/>
              <a:t>Apparentemente, "i</a:t>
            </a:r>
            <a:r>
              <a:rPr lang="it-IT" dirty="0">
                <a:effectLst/>
              </a:rPr>
              <a:t>l disgusto [...] sembra essere una risposta corporea profonda ad alcuni odori, sensazioni e alla vista di certe scene, che ha poco a che fare con ciò che abbiamo appreso o con il nostro modo di vedere il mondo". (</a:t>
            </a:r>
            <a:r>
              <a:rPr lang="it-IT" dirty="0" err="1">
                <a:effectLst/>
              </a:rPr>
              <a:t>Nussbaum</a:t>
            </a:r>
            <a:r>
              <a:rPr lang="it-IT" dirty="0">
                <a:effectLst/>
              </a:rPr>
              <a:t>)</a:t>
            </a:r>
          </a:p>
          <a:p>
            <a:pPr marL="0" indent="0">
              <a:buNone/>
            </a:pPr>
            <a:endParaRPr lang="it-IT" dirty="0"/>
          </a:p>
          <a:p>
            <a:pPr marL="0" indent="0">
              <a:buNone/>
            </a:pPr>
            <a:r>
              <a:rPr lang="it-IT" dirty="0"/>
              <a:t>Il disgusto però sembra avere, al limite, un solo precursore </a:t>
            </a:r>
            <a:r>
              <a:rPr lang="it-IT" dirty="0" err="1"/>
              <a:t>protonormativo</a:t>
            </a:r>
            <a:r>
              <a:rPr lang="it-IT" dirty="0"/>
              <a:t>: la tendenza (ad esempio, nei bambini piccoli), a </a:t>
            </a:r>
            <a:r>
              <a:rPr lang="it-IT" u="sng" dirty="0"/>
              <a:t>sputare cibi amari</a:t>
            </a:r>
            <a:r>
              <a:rPr lang="it-IT" dirty="0"/>
              <a:t>; è disgusto "trovare rivoltante la prospettiva di incorporare (oralmente) un oggetto capace di recare danno" (</a:t>
            </a:r>
            <a:r>
              <a:rPr lang="it-IT" dirty="0" err="1"/>
              <a:t>Rozin</a:t>
            </a:r>
            <a:r>
              <a:rPr lang="it-IT" dirty="0"/>
              <a:t>/</a:t>
            </a:r>
            <a:r>
              <a:rPr lang="it-IT" dirty="0" err="1"/>
              <a:t>Fanlon</a:t>
            </a:r>
            <a:r>
              <a:rPr lang="it-IT" dirty="0"/>
              <a:t>). Ma questa nozione è:</a:t>
            </a:r>
          </a:p>
          <a:p>
            <a:r>
              <a:rPr lang="it-IT" dirty="0"/>
              <a:t>troppo ampia: sembra implicare che dovremmo provare disgusto anche alla mera prospettiva di ingoiare, ad esempio, un bullone, cosa che invece ci fa paura ma non ci provoca disgusto;</a:t>
            </a:r>
          </a:p>
          <a:p>
            <a:r>
              <a:rPr lang="it-IT" dirty="0"/>
              <a:t>troppo ristretta: esclude il fenomeno del cd. disgusto "socio-morale", per esempio il disgusto che molti di noi provano nei confronti del nazional-socialismo. </a:t>
            </a:r>
          </a:p>
        </p:txBody>
      </p:sp>
    </p:spTree>
    <p:extLst>
      <p:ext uri="{BB962C8B-B14F-4D97-AF65-F5344CB8AC3E}">
        <p14:creationId xmlns:p14="http://schemas.microsoft.com/office/powerpoint/2010/main" val="21671268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AF069E-2294-723C-A38A-C9B37C16E937}"/>
              </a:ext>
            </a:extLst>
          </p:cNvPr>
          <p:cNvSpPr>
            <a:spLocks noGrp="1"/>
          </p:cNvSpPr>
          <p:nvPr>
            <p:ph type="title"/>
          </p:nvPr>
        </p:nvSpPr>
        <p:spPr/>
        <p:txBody>
          <a:bodyPr/>
          <a:lstStyle/>
          <a:p>
            <a:r>
              <a:rPr lang="it-IT" dirty="0"/>
              <a:t>Il disgusto come "emozione appresa"</a:t>
            </a:r>
          </a:p>
        </p:txBody>
      </p:sp>
      <p:sp>
        <p:nvSpPr>
          <p:cNvPr id="3" name="Segnaposto contenuto 2">
            <a:extLst>
              <a:ext uri="{FF2B5EF4-FFF2-40B4-BE49-F238E27FC236}">
                <a16:creationId xmlns:a16="http://schemas.microsoft.com/office/drawing/2014/main" id="{23743036-36A3-9B6E-FCE5-44232B435694}"/>
              </a:ext>
            </a:extLst>
          </p:cNvPr>
          <p:cNvSpPr>
            <a:spLocks noGrp="1"/>
          </p:cNvSpPr>
          <p:nvPr>
            <p:ph idx="1"/>
          </p:nvPr>
        </p:nvSpPr>
        <p:spPr/>
        <p:txBody>
          <a:bodyPr/>
          <a:lstStyle/>
          <a:p>
            <a:pPr marL="0" indent="0">
              <a:buNone/>
            </a:pPr>
            <a:r>
              <a:rPr lang="it-IT" dirty="0"/>
              <a:t>Il disgusto sembra pertanto essere un'emozione appresa (ha, come dice </a:t>
            </a:r>
            <a:r>
              <a:rPr lang="it-IT" dirty="0" err="1"/>
              <a:t>Nussbaum</a:t>
            </a:r>
            <a:r>
              <a:rPr lang="it-IT" dirty="0"/>
              <a:t>, una "componente cognitiva") durante la socializzazione primaria (= del bambino con i genitori o le figure di accudimento), specificamente nel contesto della </a:t>
            </a:r>
            <a:r>
              <a:rPr lang="it-IT" i="1" dirty="0" err="1"/>
              <a:t>Reinheitsangewohung</a:t>
            </a:r>
            <a:r>
              <a:rPr lang="it-IT" dirty="0"/>
              <a:t> (l'"abituare alla purezza", cioè, in molte civiltà, tra cui la nostra, alla gestione dei rifiuti umani). [in inglese l'espressione è '</a:t>
            </a:r>
            <a:r>
              <a:rPr lang="it-IT" i="1" dirty="0" err="1"/>
              <a:t>toilet</a:t>
            </a:r>
            <a:r>
              <a:rPr lang="it-IT" i="1" dirty="0"/>
              <a:t>-training</a:t>
            </a:r>
            <a:r>
              <a:rPr lang="it-IT" dirty="0"/>
              <a:t>', ma non è adatta a culture presso cui i bagni non esistono].</a:t>
            </a:r>
          </a:p>
        </p:txBody>
      </p:sp>
    </p:spTree>
    <p:extLst>
      <p:ext uri="{BB962C8B-B14F-4D97-AF65-F5344CB8AC3E}">
        <p14:creationId xmlns:p14="http://schemas.microsoft.com/office/powerpoint/2010/main" val="6243888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6C39AB-2D5F-962F-2812-D2F58620361D}"/>
              </a:ext>
            </a:extLst>
          </p:cNvPr>
          <p:cNvSpPr>
            <a:spLocks noGrp="1"/>
          </p:cNvSpPr>
          <p:nvPr>
            <p:ph type="title"/>
          </p:nvPr>
        </p:nvSpPr>
        <p:spPr/>
        <p:txBody>
          <a:bodyPr/>
          <a:lstStyle/>
          <a:p>
            <a:r>
              <a:rPr lang="it-IT" dirty="0"/>
              <a:t>Questione ontogenetica (individuale)</a:t>
            </a:r>
          </a:p>
        </p:txBody>
      </p:sp>
      <p:sp>
        <p:nvSpPr>
          <p:cNvPr id="3" name="Segnaposto contenuto 2">
            <a:extLst>
              <a:ext uri="{FF2B5EF4-FFF2-40B4-BE49-F238E27FC236}">
                <a16:creationId xmlns:a16="http://schemas.microsoft.com/office/drawing/2014/main" id="{F6C79EB7-53A5-24CC-9085-ED2FCC36362A}"/>
              </a:ext>
            </a:extLst>
          </p:cNvPr>
          <p:cNvSpPr>
            <a:spLocks noGrp="1"/>
          </p:cNvSpPr>
          <p:nvPr>
            <p:ph idx="1"/>
          </p:nvPr>
        </p:nvSpPr>
        <p:spPr/>
        <p:txBody>
          <a:bodyPr/>
          <a:lstStyle/>
          <a:p>
            <a:pPr marL="0" indent="0">
              <a:buNone/>
            </a:pPr>
            <a:r>
              <a:rPr lang="it-IT" dirty="0"/>
              <a:t>Come viene insegnato ai bambini a provare disgusto? La cosa non è al momento completamente chiara.</a:t>
            </a:r>
          </a:p>
          <a:p>
            <a:pPr marL="0" indent="0">
              <a:buNone/>
            </a:pPr>
            <a:endParaRPr lang="it-IT" dirty="0"/>
          </a:p>
          <a:p>
            <a:pPr marL="0" indent="0">
              <a:buNone/>
            </a:pPr>
            <a:r>
              <a:rPr lang="it-IT" dirty="0"/>
              <a:t>Un ruolo importante parrebbe essere svolto dalle </a:t>
            </a:r>
            <a:r>
              <a:rPr lang="it-IT" u="sng" dirty="0"/>
              <a:t>facce disgustate</a:t>
            </a:r>
            <a:r>
              <a:rPr lang="it-IT" dirty="0"/>
              <a:t> dei genitori, per esempio, quando cambiano il pannolino al loro bambino (Lewis 1992). Ma processo graduale: bambini tendono a interpretare facce disgustate dei genitori come espressioni d'ira, solo gradualmente riconoscono l'emozione del disgusto (</a:t>
            </a:r>
            <a:r>
              <a:rPr lang="it-IT" dirty="0" err="1"/>
              <a:t>Widen</a:t>
            </a:r>
            <a:r>
              <a:rPr lang="it-IT" dirty="0"/>
              <a:t> &amp; Russel 2010).</a:t>
            </a:r>
          </a:p>
        </p:txBody>
      </p:sp>
    </p:spTree>
    <p:extLst>
      <p:ext uri="{BB962C8B-B14F-4D97-AF65-F5344CB8AC3E}">
        <p14:creationId xmlns:p14="http://schemas.microsoft.com/office/powerpoint/2010/main" val="11085661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586EE0-FA5A-E170-3456-D54F2B7B1C99}"/>
              </a:ext>
            </a:extLst>
          </p:cNvPr>
          <p:cNvSpPr>
            <a:spLocks noGrp="1"/>
          </p:cNvSpPr>
          <p:nvPr>
            <p:ph type="title"/>
          </p:nvPr>
        </p:nvSpPr>
        <p:spPr/>
        <p:txBody>
          <a:bodyPr/>
          <a:lstStyle/>
          <a:p>
            <a:r>
              <a:rPr lang="it-IT" dirty="0"/>
              <a:t>Questione ontogenetica</a:t>
            </a:r>
          </a:p>
        </p:txBody>
      </p:sp>
      <p:sp>
        <p:nvSpPr>
          <p:cNvPr id="3" name="Segnaposto contenuto 2">
            <a:extLst>
              <a:ext uri="{FF2B5EF4-FFF2-40B4-BE49-F238E27FC236}">
                <a16:creationId xmlns:a16="http://schemas.microsoft.com/office/drawing/2014/main" id="{A8B55092-9B5F-C526-4707-7EF84DFE0A96}"/>
              </a:ext>
            </a:extLst>
          </p:cNvPr>
          <p:cNvSpPr>
            <a:spLocks noGrp="1"/>
          </p:cNvSpPr>
          <p:nvPr>
            <p:ph idx="1"/>
          </p:nvPr>
        </p:nvSpPr>
        <p:spPr/>
        <p:txBody>
          <a:bodyPr/>
          <a:lstStyle/>
          <a:p>
            <a:pPr marL="0" indent="0">
              <a:buNone/>
            </a:pPr>
            <a:r>
              <a:rPr lang="it-IT" dirty="0"/>
              <a:t>"se è molto probabile che il disgusto sia in larghissima parte un'emozione appresa durante la socializzazione primaria, dall'altro lato, una volta appresa, viene assoggettata, per così dire, a una seconda socializzazione, nel senso che le figure di accudimento cercano di limitarla e di indirizzarla [...]. Si pensi a quanto di frequente una figura di accudimento dice al bambino 'Non si dice Fa schifo!' o 'Non si dice Fa vomitare!'. Il questo senso il disgusto è l'esito di una doppia socializzazione primaria: prima si insegna a provarlo e poi si insegna a limitarlo" (Fittipaldi 2012).</a:t>
            </a:r>
          </a:p>
        </p:txBody>
      </p:sp>
    </p:spTree>
    <p:extLst>
      <p:ext uri="{BB962C8B-B14F-4D97-AF65-F5344CB8AC3E}">
        <p14:creationId xmlns:p14="http://schemas.microsoft.com/office/powerpoint/2010/main" val="28674618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5F017F-7274-A7B7-030C-8325C9561D93}"/>
              </a:ext>
            </a:extLst>
          </p:cNvPr>
          <p:cNvSpPr>
            <a:spLocks noGrp="1"/>
          </p:cNvSpPr>
          <p:nvPr>
            <p:ph type="title"/>
          </p:nvPr>
        </p:nvSpPr>
        <p:spPr/>
        <p:txBody>
          <a:bodyPr/>
          <a:lstStyle/>
          <a:p>
            <a:r>
              <a:rPr lang="it-IT" dirty="0"/>
              <a:t>Questione filogenetica (specie)</a:t>
            </a:r>
          </a:p>
        </p:txBody>
      </p:sp>
      <p:sp>
        <p:nvSpPr>
          <p:cNvPr id="3" name="Segnaposto contenuto 2">
            <a:extLst>
              <a:ext uri="{FF2B5EF4-FFF2-40B4-BE49-F238E27FC236}">
                <a16:creationId xmlns:a16="http://schemas.microsoft.com/office/drawing/2014/main" id="{FBE87066-DAC9-7220-E85D-E192D7768ABB}"/>
              </a:ext>
            </a:extLst>
          </p:cNvPr>
          <p:cNvSpPr>
            <a:spLocks noGrp="1"/>
          </p:cNvSpPr>
          <p:nvPr>
            <p:ph idx="1"/>
          </p:nvPr>
        </p:nvSpPr>
        <p:spPr/>
        <p:txBody>
          <a:bodyPr/>
          <a:lstStyle/>
          <a:p>
            <a:pPr marL="0" indent="0">
              <a:buNone/>
            </a:pPr>
            <a:r>
              <a:rPr lang="it-IT" dirty="0"/>
              <a:t>Tesi più diffusa: il disgusto origina dal fatto che gli esseri umani sono gli unici animali ad essere consapevoli del fatto che tanto loro quanto i loro cari dovranno un giorno morire. Nucleo del disgusto è quindi costituito da </a:t>
            </a:r>
            <a:r>
              <a:rPr lang="it-IT" u="sng" dirty="0"/>
              <a:t>tutto ciò che ci ricorda il destino di morte</a:t>
            </a:r>
            <a:r>
              <a:rPr lang="it-IT" dirty="0"/>
              <a:t>, nostro e dei nostri cari (Herz 2013) (ad esempio, escrementi, formaggi con la muffa, ecc.).  </a:t>
            </a:r>
          </a:p>
        </p:txBody>
      </p:sp>
    </p:spTree>
    <p:extLst>
      <p:ext uri="{BB962C8B-B14F-4D97-AF65-F5344CB8AC3E}">
        <p14:creationId xmlns:p14="http://schemas.microsoft.com/office/powerpoint/2010/main" val="26797700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BEB2B2-4384-FF85-0FED-1C601FE4DBAE}"/>
              </a:ext>
            </a:extLst>
          </p:cNvPr>
          <p:cNvSpPr>
            <a:spLocks noGrp="1"/>
          </p:cNvSpPr>
          <p:nvPr>
            <p:ph type="title"/>
          </p:nvPr>
        </p:nvSpPr>
        <p:spPr/>
        <p:txBody>
          <a:bodyPr/>
          <a:lstStyle/>
          <a:p>
            <a:r>
              <a:rPr lang="it-IT" dirty="0"/>
              <a:t>Paul </a:t>
            </a:r>
            <a:r>
              <a:rPr lang="it-IT" dirty="0" err="1"/>
              <a:t>Rozin</a:t>
            </a:r>
            <a:endParaRPr lang="it-IT" dirty="0"/>
          </a:p>
        </p:txBody>
      </p:sp>
      <p:pic>
        <p:nvPicPr>
          <p:cNvPr id="1026" name="Picture 2" descr="Paul Rozin's Homepage">
            <a:extLst>
              <a:ext uri="{FF2B5EF4-FFF2-40B4-BE49-F238E27FC236}">
                <a16:creationId xmlns:a16="http://schemas.microsoft.com/office/drawing/2014/main" id="{7D1287AC-293B-F8DD-8F4B-10C7E14BC64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857625" y="1901985"/>
            <a:ext cx="2476749" cy="35837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81309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4570CD-BD2A-2A6F-521B-D4C8E3328EE6}"/>
              </a:ext>
            </a:extLst>
          </p:cNvPr>
          <p:cNvSpPr>
            <a:spLocks noGrp="1"/>
          </p:cNvSpPr>
          <p:nvPr>
            <p:ph type="title"/>
          </p:nvPr>
        </p:nvSpPr>
        <p:spPr/>
        <p:txBody>
          <a:bodyPr/>
          <a:lstStyle/>
          <a:p>
            <a:r>
              <a:rPr lang="it-IT" dirty="0" err="1"/>
              <a:t>Nussbaum</a:t>
            </a:r>
            <a:endParaRPr lang="it-IT" dirty="0"/>
          </a:p>
        </p:txBody>
      </p:sp>
      <p:sp>
        <p:nvSpPr>
          <p:cNvPr id="3" name="Segnaposto contenuto 2">
            <a:extLst>
              <a:ext uri="{FF2B5EF4-FFF2-40B4-BE49-F238E27FC236}">
                <a16:creationId xmlns:a16="http://schemas.microsoft.com/office/drawing/2014/main" id="{705A9BEA-2CF2-B17B-D57D-71D34762BEEA}"/>
              </a:ext>
            </a:extLst>
          </p:cNvPr>
          <p:cNvSpPr>
            <a:spLocks noGrp="1"/>
          </p:cNvSpPr>
          <p:nvPr>
            <p:ph idx="1"/>
          </p:nvPr>
        </p:nvSpPr>
        <p:spPr/>
        <p:txBody>
          <a:bodyPr>
            <a:normAutofit fontScale="85000" lnSpcReduction="10000"/>
          </a:bodyPr>
          <a:lstStyle/>
          <a:p>
            <a:pPr marL="0" indent="0">
              <a:buNone/>
            </a:pPr>
            <a:r>
              <a:rPr lang="it-IT" dirty="0">
                <a:effectLst/>
              </a:rPr>
              <a:t>"Il disgusto dunque </a:t>
            </a:r>
            <a:r>
              <a:rPr lang="it-IT" dirty="0">
                <a:solidFill>
                  <a:srgbClr val="FF0000"/>
                </a:solidFill>
                <a:effectLst/>
              </a:rPr>
              <a:t>non è semplicemente un'avversione dei sensi</a:t>
            </a:r>
            <a:r>
              <a:rPr lang="it-IT" dirty="0">
                <a:effectLst/>
              </a:rPr>
              <a:t>: se ai soggetti di un esperimento si chiede di annusare lo stesso odore proveniente da due fiale diverse, e si dice loro che una contiene feci e l'altra formaggio, essi saranno perlopiù disgustati dalla prima ma non dalla seconda. Il disgusto </a:t>
            </a:r>
            <a:r>
              <a:rPr lang="it-IT" dirty="0">
                <a:solidFill>
                  <a:srgbClr val="FF0000"/>
                </a:solidFill>
                <a:effectLst/>
              </a:rPr>
              <a:t>non coincide neppure con il senso del pericolo</a:t>
            </a:r>
            <a:r>
              <a:rPr lang="it-IT" dirty="0">
                <a:effectLst/>
              </a:rPr>
              <a:t>: i soggetti di un altro esperimento mangeranno funghi velenosi se convinti che il veleno sia stato estratto, ma rifiuteranno di ingoiare uno scarafaggio anche se sono sicuri che sia stato disinfettato; rifiuteranno persino di ingoiare uno scarafaggio chiuso in una capsula di plastica che riemergerà, non digerita, nelle feci. Il disgusto, rileva </a:t>
            </a:r>
            <a:r>
              <a:rPr lang="it-IT" dirty="0" err="1">
                <a:effectLst/>
              </a:rPr>
              <a:t>Rozin</a:t>
            </a:r>
            <a:r>
              <a:rPr lang="it-IT" dirty="0">
                <a:effectLst/>
              </a:rPr>
              <a:t>, </a:t>
            </a:r>
            <a:r>
              <a:rPr lang="it-IT" dirty="0">
                <a:solidFill>
                  <a:srgbClr val="FF0000"/>
                </a:solidFill>
                <a:effectLst/>
              </a:rPr>
              <a:t>riguarda i confini del corpo</a:t>
            </a:r>
            <a:r>
              <a:rPr lang="it-IT" dirty="0">
                <a:effectLst/>
              </a:rPr>
              <a:t>. Il suo elemento fondamentale è l'idea di </a:t>
            </a:r>
            <a:r>
              <a:rPr lang="it-IT" b="1" u="sng" dirty="0">
                <a:solidFill>
                  <a:srgbClr val="FF0000"/>
                </a:solidFill>
                <a:effectLst/>
              </a:rPr>
              <a:t>contaminazione</a:t>
            </a:r>
            <a:r>
              <a:rPr lang="it-IT" dirty="0">
                <a:effectLst/>
              </a:rPr>
              <a:t>: la persona disgustata si sente infettata dall'oggetto, pensando che sia in qualche modo penetrato nel suo sé. Esperimenti ulteriori hanno dimostrato che dietro quest'idea di contaminazione personale risiede il concetto del «siamo quello che mangiamo»: se introduci nel tuo corpo qualcosa di spregevole o turpe, lo diventi anche tu."</a:t>
            </a:r>
          </a:p>
          <a:p>
            <a:pPr marL="0" indent="0">
              <a:buNone/>
            </a:pPr>
            <a:endParaRPr lang="it-IT" dirty="0"/>
          </a:p>
        </p:txBody>
      </p:sp>
    </p:spTree>
    <p:extLst>
      <p:ext uri="{BB962C8B-B14F-4D97-AF65-F5344CB8AC3E}">
        <p14:creationId xmlns:p14="http://schemas.microsoft.com/office/powerpoint/2010/main" val="4026599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B50151-60D1-0FF8-A812-6FD98E587A19}"/>
              </a:ext>
            </a:extLst>
          </p:cNvPr>
          <p:cNvSpPr>
            <a:spLocks noGrp="1"/>
          </p:cNvSpPr>
          <p:nvPr>
            <p:ph type="title"/>
          </p:nvPr>
        </p:nvSpPr>
        <p:spPr/>
        <p:txBody>
          <a:bodyPr/>
          <a:lstStyle/>
          <a:p>
            <a:r>
              <a:rPr lang="it-IT" dirty="0" err="1"/>
              <a:t>Nussbaum</a:t>
            </a:r>
            <a:endParaRPr lang="it-IT" dirty="0"/>
          </a:p>
        </p:txBody>
      </p:sp>
      <p:sp>
        <p:nvSpPr>
          <p:cNvPr id="3" name="Segnaposto contenuto 2">
            <a:extLst>
              <a:ext uri="{FF2B5EF4-FFF2-40B4-BE49-F238E27FC236}">
                <a16:creationId xmlns:a16="http://schemas.microsoft.com/office/drawing/2014/main" id="{296D3EFA-D009-6C43-A913-9F6CA07B345D}"/>
              </a:ext>
            </a:extLst>
          </p:cNvPr>
          <p:cNvSpPr>
            <a:spLocks noGrp="1"/>
          </p:cNvSpPr>
          <p:nvPr>
            <p:ph idx="1"/>
          </p:nvPr>
        </p:nvSpPr>
        <p:spPr/>
        <p:txBody>
          <a:bodyPr>
            <a:normAutofit fontScale="85000" lnSpcReduction="20000"/>
          </a:bodyPr>
          <a:lstStyle/>
          <a:p>
            <a:pPr marL="0" indent="0">
              <a:buNone/>
            </a:pPr>
            <a:r>
              <a:rPr lang="it-IT" dirty="0">
                <a:effectLst/>
              </a:rPr>
              <a:t>"Che cos'è, allora, che le persone non vogliono essere o diventare? I cosiddetti oggetti primari del disgusto sono quelli che ci ricordano </a:t>
            </a:r>
            <a:r>
              <a:rPr lang="it-IT" dirty="0">
                <a:solidFill>
                  <a:srgbClr val="FF0000"/>
                </a:solidFill>
                <a:effectLst/>
              </a:rPr>
              <a:t>l'animalità e la vulnerabilità umana</a:t>
            </a:r>
            <a:r>
              <a:rPr lang="it-IT" dirty="0">
                <a:effectLst/>
              </a:rPr>
              <a:t>: feci, altri fluidi corporei, cadaveri, animali, insetti soprattutto, dotati di caratteristiche analoghe (viscidi, sporchi, puzzolenti). </a:t>
            </a:r>
            <a:r>
              <a:rPr lang="it-IT" dirty="0" err="1">
                <a:effectLst/>
              </a:rPr>
              <a:t>Rozin</a:t>
            </a:r>
            <a:r>
              <a:rPr lang="it-IT" dirty="0">
                <a:effectLst/>
              </a:rPr>
              <a:t> conclude che sono la sporcizia e il tanfo dell'umanità stessa a fare da sottofondo a tutte le manifestazioni più circoscritte del disgusto. [...] Gli aspetti che troviamo repellenti sono quelli </a:t>
            </a:r>
            <a:r>
              <a:rPr lang="it-IT" dirty="0">
                <a:solidFill>
                  <a:srgbClr val="FF0000"/>
                </a:solidFill>
                <a:effectLst/>
              </a:rPr>
              <a:t>associati alla morte e alla decomposizione </a:t>
            </a:r>
            <a:r>
              <a:rPr lang="it-IT" dirty="0">
                <a:effectLst/>
              </a:rPr>
              <a:t>. Quando gli individui provano disgusto esprimono, di conseguenza, un'avversione nei confronti di aspetti fondamentali di ciò che definisce ogni essere umano. Si sentono contaminati da ciò che ricorda loro questi aspetti, che spesso preferiscono nascondere. Tali avversioni hanno quasi certamente una base evolutiva, rafforzata dal processo di apprendimento: i bambini non manifestano disgusto fino ai due o tre anni, quando imparano a usare il water. Questo significa che </a:t>
            </a:r>
            <a:r>
              <a:rPr lang="it-IT" dirty="0">
                <a:solidFill>
                  <a:srgbClr val="FF0000"/>
                </a:solidFill>
                <a:effectLst/>
              </a:rPr>
              <a:t>la società ha modo di dare forma e significato all'emozione, indirizzandola verso certi oggetti piuttosto che altri</a:t>
            </a:r>
            <a:r>
              <a:rPr lang="it-IT" dirty="0">
                <a:effectLst/>
              </a:rPr>
              <a:t>, come accade per la rabbia e la compassione."</a:t>
            </a:r>
          </a:p>
          <a:p>
            <a:pPr marL="0" indent="0">
              <a:buNone/>
            </a:pPr>
            <a:endParaRPr lang="it-IT" dirty="0"/>
          </a:p>
        </p:txBody>
      </p:sp>
    </p:spTree>
    <p:extLst>
      <p:ext uri="{BB962C8B-B14F-4D97-AF65-F5344CB8AC3E}">
        <p14:creationId xmlns:p14="http://schemas.microsoft.com/office/powerpoint/2010/main" val="1566780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44B67A-CC6F-1807-D3A3-CC22E8D8A782}"/>
              </a:ext>
            </a:extLst>
          </p:cNvPr>
          <p:cNvSpPr>
            <a:spLocks noGrp="1"/>
          </p:cNvSpPr>
          <p:nvPr>
            <p:ph type="title"/>
          </p:nvPr>
        </p:nvSpPr>
        <p:spPr/>
        <p:txBody>
          <a:bodyPr/>
          <a:lstStyle/>
          <a:p>
            <a:r>
              <a:rPr lang="it-IT" dirty="0"/>
              <a:t>Martha </a:t>
            </a:r>
            <a:r>
              <a:rPr lang="it-IT" dirty="0" err="1"/>
              <a:t>Nussbaum</a:t>
            </a:r>
            <a:endParaRPr lang="it-IT" dirty="0"/>
          </a:p>
        </p:txBody>
      </p:sp>
      <p:pic>
        <p:nvPicPr>
          <p:cNvPr id="1026" name="Picture 2" descr="Martha C. Nussbaum | Holbergprisen">
            <a:extLst>
              <a:ext uri="{FF2B5EF4-FFF2-40B4-BE49-F238E27FC236}">
                <a16:creationId xmlns:a16="http://schemas.microsoft.com/office/drawing/2014/main" id="{2601F33E-1CA7-831C-676F-56F65CA974C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789362" y="2464593"/>
            <a:ext cx="4613275" cy="2932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32730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9F1C73-4DE9-C115-7FF2-BD10DAD81C44}"/>
              </a:ext>
            </a:extLst>
          </p:cNvPr>
          <p:cNvSpPr>
            <a:spLocks noGrp="1"/>
          </p:cNvSpPr>
          <p:nvPr>
            <p:ph type="title"/>
          </p:nvPr>
        </p:nvSpPr>
        <p:spPr/>
        <p:txBody>
          <a:bodyPr/>
          <a:lstStyle/>
          <a:p>
            <a:r>
              <a:rPr lang="it-IT" dirty="0" err="1"/>
              <a:t>Nussbaum</a:t>
            </a:r>
            <a:endParaRPr lang="it-IT" dirty="0"/>
          </a:p>
        </p:txBody>
      </p:sp>
      <p:sp>
        <p:nvSpPr>
          <p:cNvPr id="3" name="Segnaposto contenuto 2">
            <a:extLst>
              <a:ext uri="{FF2B5EF4-FFF2-40B4-BE49-F238E27FC236}">
                <a16:creationId xmlns:a16="http://schemas.microsoft.com/office/drawing/2014/main" id="{EADBF040-4046-54CA-8B35-25AAA33D97CA}"/>
              </a:ext>
            </a:extLst>
          </p:cNvPr>
          <p:cNvSpPr>
            <a:spLocks noGrp="1"/>
          </p:cNvSpPr>
          <p:nvPr>
            <p:ph idx="1"/>
          </p:nvPr>
        </p:nvSpPr>
        <p:spPr/>
        <p:txBody>
          <a:bodyPr>
            <a:normAutofit fontScale="92500" lnSpcReduction="10000"/>
          </a:bodyPr>
          <a:lstStyle/>
          <a:p>
            <a:pPr marL="0" indent="0">
              <a:buNone/>
            </a:pPr>
            <a:r>
              <a:rPr lang="it-IT" dirty="0">
                <a:effectLst/>
              </a:rPr>
              <a:t>"Il disgusto </a:t>
            </a:r>
            <a:r>
              <a:rPr lang="it-IT" dirty="0">
                <a:solidFill>
                  <a:srgbClr val="FF0000"/>
                </a:solidFill>
                <a:effectLst/>
              </a:rPr>
              <a:t>passa quindi da un oggetto all'altro</a:t>
            </a:r>
            <a:r>
              <a:rPr lang="it-IT" dirty="0">
                <a:effectLst/>
              </a:rPr>
              <a:t> in modi che sfuggono al controllo del fondamento razionale. Questa sorta di disgusto esteso è ciò che chiamo </a:t>
            </a:r>
            <a:r>
              <a:rPr lang="it-IT" b="1" u="sng" dirty="0">
                <a:solidFill>
                  <a:srgbClr val="FF0000"/>
                </a:solidFill>
                <a:effectLst/>
              </a:rPr>
              <a:t>disgusto proiettivo</a:t>
            </a:r>
            <a:r>
              <a:rPr lang="it-IT" dirty="0">
                <a:effectLst/>
              </a:rPr>
              <a:t>. </a:t>
            </a:r>
            <a:r>
              <a:rPr lang="it-IT" dirty="0" err="1">
                <a:effectLst/>
              </a:rPr>
              <a:t>Rozin</a:t>
            </a:r>
            <a:r>
              <a:rPr lang="it-IT" dirty="0">
                <a:effectLst/>
              </a:rPr>
              <a:t> chiama i </a:t>
            </a:r>
            <a:r>
              <a:rPr lang="it-IT" dirty="0">
                <a:solidFill>
                  <a:srgbClr val="FF0000"/>
                </a:solidFill>
                <a:effectLst/>
              </a:rPr>
              <a:t>princìpi di proiezione del disgusto</a:t>
            </a:r>
            <a:r>
              <a:rPr lang="it-IT" dirty="0">
                <a:effectLst/>
              </a:rPr>
              <a:t> «leggi della magia simpatetica». Una di queste idee magiche è che se l'oggetto A è disgustoso e B assomiglia ad A, allora anche B è disgustoso. È per questo che gli individui rifiutano di mangiare una minestra rimestata con un acchiappamosche o di bere da un urinale sterilizzato. Un'altra idea magica è quella di contagio: gli oggetti che sono entrati in contatto fra loro anche una sola volta non smettono mai di esercitare effetti reciproci. Quindi, se si mette uno scarafaggio morto in un bicchiere di succo di frutta, gli individui rifiuteranno di bere quel tipo di succo di frutta anche in seguito; respingono abiti ben lavati che siano stati indossati da una persona con una malattia infettiva e alcuni rifiutano qualunque abito di seconda mano".</a:t>
            </a:r>
          </a:p>
          <a:p>
            <a:pPr marL="0" indent="0">
              <a:buNone/>
            </a:pPr>
            <a:endParaRPr lang="it-IT" dirty="0"/>
          </a:p>
        </p:txBody>
      </p:sp>
    </p:spTree>
    <p:extLst>
      <p:ext uri="{BB962C8B-B14F-4D97-AF65-F5344CB8AC3E}">
        <p14:creationId xmlns:p14="http://schemas.microsoft.com/office/powerpoint/2010/main" val="7118877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B19DE7-15AB-3F2B-8E0B-EC5DE7E67D76}"/>
              </a:ext>
            </a:extLst>
          </p:cNvPr>
          <p:cNvSpPr>
            <a:spLocks noGrp="1"/>
          </p:cNvSpPr>
          <p:nvPr>
            <p:ph type="title"/>
          </p:nvPr>
        </p:nvSpPr>
        <p:spPr/>
        <p:txBody>
          <a:bodyPr/>
          <a:lstStyle/>
          <a:p>
            <a:r>
              <a:rPr lang="it-IT" dirty="0" err="1"/>
              <a:t>Nussbaum</a:t>
            </a:r>
            <a:endParaRPr lang="it-IT" dirty="0"/>
          </a:p>
        </p:txBody>
      </p:sp>
      <p:sp>
        <p:nvSpPr>
          <p:cNvPr id="3" name="Segnaposto contenuto 2">
            <a:extLst>
              <a:ext uri="{FF2B5EF4-FFF2-40B4-BE49-F238E27FC236}">
                <a16:creationId xmlns:a16="http://schemas.microsoft.com/office/drawing/2014/main" id="{B2FE42CE-1022-F5B8-6F67-7815BE9D8E03}"/>
              </a:ext>
            </a:extLst>
          </p:cNvPr>
          <p:cNvSpPr>
            <a:spLocks noGrp="1"/>
          </p:cNvSpPr>
          <p:nvPr>
            <p:ph idx="1"/>
          </p:nvPr>
        </p:nvSpPr>
        <p:spPr/>
        <p:txBody>
          <a:bodyPr>
            <a:normAutofit fontScale="92500" lnSpcReduction="10000"/>
          </a:bodyPr>
          <a:lstStyle/>
          <a:p>
            <a:pPr marL="0" indent="0">
              <a:buNone/>
            </a:pPr>
            <a:r>
              <a:rPr lang="it-IT" dirty="0">
                <a:effectLst/>
              </a:rPr>
              <a:t>"Il disgusto proiettivo </a:t>
            </a:r>
            <a:r>
              <a:rPr lang="it-IT" dirty="0">
                <a:solidFill>
                  <a:srgbClr val="FF0000"/>
                </a:solidFill>
                <a:effectLst/>
              </a:rPr>
              <a:t>è determinato dalle norme sociali</a:t>
            </a:r>
            <a:r>
              <a:rPr lang="it-IT" dirty="0">
                <a:effectLst/>
              </a:rPr>
              <a:t>, perché le società insegnano ai propri membri a identificare gli ipotetici fattori contaminanti annidati al loro interno. Tutte le società, sembra, definiscono alcuni esseri umani come disgustosi. Molto probabilmente si tratta di uno stratagemma per proteggere in modo più sicuro il gruppo dominante dalla paura della sua stessa animalità: se questi semiumani stanno tra me e il mondo dell'animalità disgustosa, io sono più lontano dall'essere mortale/decadente/puzzolente/viscido. Il disgusto proiettivo </a:t>
            </a:r>
            <a:r>
              <a:rPr lang="it-IT" dirty="0">
                <a:solidFill>
                  <a:srgbClr val="FF0000"/>
                </a:solidFill>
                <a:effectLst/>
              </a:rPr>
              <a:t>raramente ha un legame attendibile con il pericolo vero e proprio, si nutre di fantasia e produce subordinazione</a:t>
            </a:r>
            <a:r>
              <a:rPr lang="it-IT" dirty="0">
                <a:effectLst/>
              </a:rPr>
              <a:t>. Benché risponda a un profondo bisogno umano - quello di percepire se stessi come puri e gli altri come impuri - si tratta di un bisogno il cui rapporto con l'equità sociale appare (ed è) altamente discutibile".</a:t>
            </a:r>
          </a:p>
          <a:p>
            <a:endParaRPr lang="it-IT" dirty="0">
              <a:effectLst/>
              <a:latin typeface="Helvetica" pitchFamily="2" charset="0"/>
            </a:endParaRPr>
          </a:p>
          <a:p>
            <a:pPr marL="0" indent="0">
              <a:buNone/>
            </a:pPr>
            <a:endParaRPr lang="it-IT" dirty="0"/>
          </a:p>
        </p:txBody>
      </p:sp>
    </p:spTree>
    <p:extLst>
      <p:ext uri="{BB962C8B-B14F-4D97-AF65-F5344CB8AC3E}">
        <p14:creationId xmlns:p14="http://schemas.microsoft.com/office/powerpoint/2010/main" val="39621584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EACC91-8C31-A002-05EA-63EB10C3FAA9}"/>
              </a:ext>
            </a:extLst>
          </p:cNvPr>
          <p:cNvSpPr>
            <a:spLocks noGrp="1"/>
          </p:cNvSpPr>
          <p:nvPr>
            <p:ph type="title"/>
          </p:nvPr>
        </p:nvSpPr>
        <p:spPr/>
        <p:txBody>
          <a:bodyPr/>
          <a:lstStyle/>
          <a:p>
            <a:r>
              <a:rPr lang="it-IT" dirty="0" err="1"/>
              <a:t>Nussbaum</a:t>
            </a:r>
            <a:endParaRPr lang="it-IT" dirty="0"/>
          </a:p>
        </p:txBody>
      </p:sp>
      <p:sp>
        <p:nvSpPr>
          <p:cNvPr id="3" name="Segnaposto contenuto 2">
            <a:extLst>
              <a:ext uri="{FF2B5EF4-FFF2-40B4-BE49-F238E27FC236}">
                <a16:creationId xmlns:a16="http://schemas.microsoft.com/office/drawing/2014/main" id="{9C596B30-FBDA-72AA-E6EE-8A928A392A0A}"/>
              </a:ext>
            </a:extLst>
          </p:cNvPr>
          <p:cNvSpPr>
            <a:spLocks noGrp="1"/>
          </p:cNvSpPr>
          <p:nvPr>
            <p:ph idx="1"/>
          </p:nvPr>
        </p:nvSpPr>
        <p:spPr/>
        <p:txBody>
          <a:bodyPr>
            <a:normAutofit fontScale="85000" lnSpcReduction="20000"/>
          </a:bodyPr>
          <a:lstStyle/>
          <a:p>
            <a:pPr marL="0" indent="0">
              <a:buNone/>
            </a:pPr>
            <a:r>
              <a:rPr lang="it-IT" dirty="0">
                <a:effectLst/>
              </a:rPr>
              <a:t>"Il disgusto proiettivo (che implica la proiezione delle caratteristiche del disgusto su un gruppo o un individuo) assume svariate forme, ma </a:t>
            </a:r>
            <a:r>
              <a:rPr lang="it-IT" dirty="0">
                <a:solidFill>
                  <a:srgbClr val="FF0000"/>
                </a:solidFill>
                <a:effectLst/>
              </a:rPr>
              <a:t>implica sempre un qualche tipo di associazione tra il gruppo ipoteticamente disgustoso e gli oggetti primari del disgusto</a:t>
            </a:r>
            <a:r>
              <a:rPr lang="it-IT" dirty="0">
                <a:effectLst/>
              </a:rPr>
              <a:t>. Talvolta questo accade tramite un'</a:t>
            </a:r>
            <a:r>
              <a:rPr lang="it-IT" dirty="0">
                <a:solidFill>
                  <a:schemeClr val="accent1"/>
                </a:solidFill>
                <a:effectLst/>
              </a:rPr>
              <a:t>insistenza sullo stretto legame concreto del gruppo con l'oggetto primario</a:t>
            </a:r>
            <a:r>
              <a:rPr lang="it-IT" dirty="0">
                <a:effectLst/>
              </a:rPr>
              <a:t>: gli intoccabili nel sistema castale indiano erano quelli che si occupavano di pulire le latrine e di portare via i cadaveri; le donne sono considerate da molti uomini particolarmente vicine al sangue e altri fluidi corporei in virtù della loro sessualità ricettiva, del parto e del mestruo, fonte ricorrente di norme di «intoccabilità». Spesso, tuttavia, questa associazione di idee </a:t>
            </a:r>
            <a:r>
              <a:rPr lang="it-IT" dirty="0">
                <a:solidFill>
                  <a:schemeClr val="accent6"/>
                </a:solidFill>
                <a:effectLst/>
              </a:rPr>
              <a:t>segue percorsi più fantasiosi, e imputa a individui o gruppi proprietà simili a quelle considerate disgustose ne gli oggetti primari</a:t>
            </a:r>
            <a:r>
              <a:rPr lang="it-IT" dirty="0">
                <a:effectLst/>
              </a:rPr>
              <a:t>: cattivo odore, vischiosità, putrefazione, infezione, decomposizione. Come al solito, queste proiezioni non hanno alcun fondamento reale. Gli ebrei non sono veramente viscidi o simili a scarafaggi, anche se gli antisemiti tedeschi, nonché Hitler, sostenevano fossero così; gli afroamericani non hanno un odore meno gradevole degli altri esseri umani, anche se i razzisti dicevano di sì".</a:t>
            </a:r>
          </a:p>
          <a:p>
            <a:endParaRPr lang="it-IT" dirty="0">
              <a:effectLst/>
              <a:latin typeface="Helvetica" pitchFamily="2" charset="0"/>
            </a:endParaRPr>
          </a:p>
          <a:p>
            <a:pPr marL="0" indent="0">
              <a:buNone/>
            </a:pPr>
            <a:endParaRPr lang="it-IT" dirty="0"/>
          </a:p>
        </p:txBody>
      </p:sp>
    </p:spTree>
    <p:extLst>
      <p:ext uri="{BB962C8B-B14F-4D97-AF65-F5344CB8AC3E}">
        <p14:creationId xmlns:p14="http://schemas.microsoft.com/office/powerpoint/2010/main" val="34721848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B35C15-B389-0380-4219-2E0E7DAED68E}"/>
              </a:ext>
            </a:extLst>
          </p:cNvPr>
          <p:cNvSpPr>
            <a:spLocks noGrp="1"/>
          </p:cNvSpPr>
          <p:nvPr>
            <p:ph type="title"/>
          </p:nvPr>
        </p:nvSpPr>
        <p:spPr/>
        <p:txBody>
          <a:bodyPr/>
          <a:lstStyle/>
          <a:p>
            <a:r>
              <a:rPr lang="it-IT" dirty="0" err="1"/>
              <a:t>Nussbaum</a:t>
            </a:r>
            <a:endParaRPr lang="it-IT" dirty="0"/>
          </a:p>
        </p:txBody>
      </p:sp>
      <p:sp>
        <p:nvSpPr>
          <p:cNvPr id="3" name="Segnaposto contenuto 2">
            <a:extLst>
              <a:ext uri="{FF2B5EF4-FFF2-40B4-BE49-F238E27FC236}">
                <a16:creationId xmlns:a16="http://schemas.microsoft.com/office/drawing/2014/main" id="{7F0F2525-623B-F239-EAD0-DB3FD6582385}"/>
              </a:ext>
            </a:extLst>
          </p:cNvPr>
          <p:cNvSpPr>
            <a:spLocks noGrp="1"/>
          </p:cNvSpPr>
          <p:nvPr>
            <p:ph idx="1"/>
          </p:nvPr>
        </p:nvSpPr>
        <p:spPr/>
        <p:txBody>
          <a:bodyPr>
            <a:normAutofit fontScale="77500" lnSpcReduction="20000"/>
          </a:bodyPr>
          <a:lstStyle/>
          <a:p>
            <a:pPr marL="0" indent="0">
              <a:buNone/>
            </a:pPr>
            <a:r>
              <a:rPr lang="it-IT" dirty="0">
                <a:effectLst/>
              </a:rPr>
              <a:t>"Non deve sorprenderci il fatto che la sessualità sia un ambito nel quale il disgusto compare di frequente. Il rapporto sessuale implica lo scambio di fluidi organici, e ci qualifica come esseri corporei piuttosto che come creature angeliche trascendenti, per questo motivo il sesso costituisce una fonte d'ansia per chiunque provi ambivalenza rispetto alla propria natura animale e mortale - il che include molte persone, se non la maggioranza. Il disgusto per l'oggetto primario gioca quindi un ruolo di rilievo nelle relazioni sessuali nella misura in cui le sostanze corporee con cui gli individui entrano in contatto durante il rapporto sessuale (sperma, sudore, feci, sangue mestruale) sono molto spesso percepite come disgustose e contaminanti. Non dovrebbe inoltre stupirci che anche il disgusto proiettivo abbia un ruolo prominente nel campo sessuale. I membri di quasi tutte le società identificano un gruppo di attori sessuali come disgustosi o patologici, in contrasto con quelli «normali» o «puri» (una categoria che il più delle volte include loro stessi e il loro gruppo). Questa stigmatizzazione assume forme diverse: la misoginia ne è un esempio nella maggior parte delle culture, nella misura in cui gli uomini prendono le distanze dal proprio disagio associando i fluidi corporei con la donna che li riceve e non con i propri corpi."</a:t>
            </a:r>
            <a:endParaRPr lang="it-IT" dirty="0"/>
          </a:p>
        </p:txBody>
      </p:sp>
    </p:spTree>
    <p:extLst>
      <p:ext uri="{BB962C8B-B14F-4D97-AF65-F5344CB8AC3E}">
        <p14:creationId xmlns:p14="http://schemas.microsoft.com/office/powerpoint/2010/main" val="41779416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F5DE28-8AAE-EFB7-7168-D6F2A15B61FB}"/>
              </a:ext>
            </a:extLst>
          </p:cNvPr>
          <p:cNvSpPr>
            <a:spLocks noGrp="1"/>
          </p:cNvSpPr>
          <p:nvPr>
            <p:ph type="title"/>
          </p:nvPr>
        </p:nvSpPr>
        <p:spPr/>
        <p:txBody>
          <a:bodyPr/>
          <a:lstStyle/>
          <a:p>
            <a:r>
              <a:rPr lang="it-IT" dirty="0" err="1"/>
              <a:t>Nussbaum</a:t>
            </a:r>
            <a:r>
              <a:rPr lang="it-IT" dirty="0"/>
              <a:t> - Tesi</a:t>
            </a:r>
          </a:p>
        </p:txBody>
      </p:sp>
      <p:sp>
        <p:nvSpPr>
          <p:cNvPr id="3" name="Segnaposto contenuto 2">
            <a:extLst>
              <a:ext uri="{FF2B5EF4-FFF2-40B4-BE49-F238E27FC236}">
                <a16:creationId xmlns:a16="http://schemas.microsoft.com/office/drawing/2014/main" id="{7F70FACB-4D48-77E8-1331-3A3611CA6D38}"/>
              </a:ext>
            </a:extLst>
          </p:cNvPr>
          <p:cNvSpPr>
            <a:spLocks noGrp="1"/>
          </p:cNvSpPr>
          <p:nvPr>
            <p:ph idx="1"/>
          </p:nvPr>
        </p:nvSpPr>
        <p:spPr/>
        <p:txBody>
          <a:bodyPr>
            <a:normAutofit fontScale="77500" lnSpcReduction="20000"/>
          </a:bodyPr>
          <a:lstStyle/>
          <a:p>
            <a:pPr marL="0" indent="0">
              <a:buNone/>
            </a:pPr>
            <a:r>
              <a:rPr lang="it-IT" dirty="0">
                <a:effectLst/>
              </a:rPr>
              <a:t>"A volte il richiamo al disgusto serve a difendere misure politiche che potrebbero essere giustificate in termini diversi e più pertinenti. Per esempio, siamo disgustati dall'idea di mangiare carne canina; i divieti sugli allevamenti canini per il consumo alimentare possono però essere difesi senza alludere a quella reazione e concentrandosi piuttosto sulla crudeltà contro i cani, che è già illegale di per sé. Potremmo quindi talvolta </a:t>
            </a:r>
            <a:r>
              <a:rPr lang="it-IT" u="sng" dirty="0">
                <a:effectLst/>
              </a:rPr>
              <a:t>far riferimento al disgusto senza perdere di vista la questione del danno</a:t>
            </a:r>
            <a:r>
              <a:rPr lang="it-IT" dirty="0">
                <a:effectLst/>
              </a:rPr>
              <a:t> e, anzi persino per sollecitare un'opposizione a quel danno. La mia tesi, tuttavia, è che </a:t>
            </a:r>
            <a:r>
              <a:rPr lang="it-IT" dirty="0">
                <a:solidFill>
                  <a:srgbClr val="FF0000"/>
                </a:solidFill>
                <a:effectLst/>
              </a:rPr>
              <a:t>la contaminazione del sé, il male al quale si riferisce il disgusto, costituisca un danno meritevole di regolamentazione solo quando si tratta di una contaminazione che produce un danno reale</a:t>
            </a:r>
            <a:r>
              <a:rPr lang="it-IT" dirty="0">
                <a:effectLst/>
              </a:rPr>
              <a:t>, come per esempio il fatto di essere costretti a vivere accanto a una fogna a cielo aperto. </a:t>
            </a:r>
            <a:r>
              <a:rPr lang="it-IT" dirty="0">
                <a:solidFill>
                  <a:schemeClr val="accent1"/>
                </a:solidFill>
                <a:effectLst/>
              </a:rPr>
              <a:t>Nel disgusto proiettivo, al contrario, la contaminazione non è letterale e fisica, bensì immaginaria</a:t>
            </a:r>
            <a:r>
              <a:rPr lang="it-IT" dirty="0">
                <a:effectLst/>
              </a:rPr>
              <a:t>; come abbiamo visto, la proiezione di proprietà disgustose sui gruppi subordinati costituisce un modo tipico di stigmatizzarli in quanto malati e inferiori, e le fantasie che sorreggono quell'associazione non superano l'esame del controllo del fondamento razionale. La mia tesi è che il disgusto proiettivo non abbia alcun ruolo nel giustificare la regolamentazione, a causa dell'irrazionalità normativa di questa emozione e del suo legame con lo stigma e la gerarchia."</a:t>
            </a:r>
          </a:p>
          <a:p>
            <a:pPr marL="0" indent="0">
              <a:buNone/>
            </a:pPr>
            <a:endParaRPr lang="it-IT" dirty="0"/>
          </a:p>
        </p:txBody>
      </p:sp>
    </p:spTree>
    <p:extLst>
      <p:ext uri="{BB962C8B-B14F-4D97-AF65-F5344CB8AC3E}">
        <p14:creationId xmlns:p14="http://schemas.microsoft.com/office/powerpoint/2010/main" val="27027267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5BEEBA-003D-CD7A-F1C3-A321715F40D2}"/>
              </a:ext>
            </a:extLst>
          </p:cNvPr>
          <p:cNvSpPr>
            <a:spLocks noGrp="1"/>
          </p:cNvSpPr>
          <p:nvPr>
            <p:ph type="title"/>
          </p:nvPr>
        </p:nvSpPr>
        <p:spPr/>
        <p:txBody>
          <a:bodyPr/>
          <a:lstStyle/>
          <a:p>
            <a:r>
              <a:rPr lang="it-IT" dirty="0"/>
              <a:t>Disvalori: comportamenti e persone</a:t>
            </a:r>
          </a:p>
        </p:txBody>
      </p:sp>
      <p:sp>
        <p:nvSpPr>
          <p:cNvPr id="3" name="Segnaposto contenuto 2">
            <a:extLst>
              <a:ext uri="{FF2B5EF4-FFF2-40B4-BE49-F238E27FC236}">
                <a16:creationId xmlns:a16="http://schemas.microsoft.com/office/drawing/2014/main" id="{05E6A7CB-8641-F2C4-3829-23C1FD015E03}"/>
              </a:ext>
            </a:extLst>
          </p:cNvPr>
          <p:cNvSpPr>
            <a:spLocks noGrp="1"/>
          </p:cNvSpPr>
          <p:nvPr>
            <p:ph idx="1"/>
          </p:nvPr>
        </p:nvSpPr>
        <p:spPr/>
        <p:txBody>
          <a:bodyPr>
            <a:normAutofit fontScale="92500" lnSpcReduction="20000"/>
          </a:bodyPr>
          <a:lstStyle/>
          <a:p>
            <a:pPr marL="0" indent="0">
              <a:buNone/>
            </a:pPr>
            <a:r>
              <a:rPr lang="it-IT" dirty="0"/>
              <a:t>Il disgusto svolge principalmente un ruolo rispetto ai valori e soprattutto ai disvalori (non solo gastronomici). A essere oggetto del disgusto, in questo senso, non sono comportamenti, ma cose o persone in quanto tali (è per questo che </a:t>
            </a:r>
            <a:r>
              <a:rPr lang="it-IT" dirty="0" err="1"/>
              <a:t>Nussbaum</a:t>
            </a:r>
            <a:r>
              <a:rPr lang="it-IT" dirty="0"/>
              <a:t> assume una posizione di forte critica nei confronti dell'uso del disgusto nella politica del diritto). Non ci si può astenere dall'osservare che la discriminazione contro gli omosessuali che ha caratterizzato gran parte della storia dell'umanità non può essere considerata come motivata esclusivamente dal disgusto che in taluni soggetti la sessualità omosessuale (intesa come comportamento) produceva o produce, ma dal disgusto provato da tali soggetti nei confronti di chi ha tendenze omosessuali in quanto tali. Fortunatamente, il numero di società in cui a essere oggetto di disgusto sono gli omofobi anziché gli omosessuali sta crescendo e si può sperare che l'omofobia, tra qualche decennio, verrà considerata alla stessa stregua della caccia alle streghe, della tortura, dei supplizi capitali e delle discriminazioni razziali.</a:t>
            </a:r>
          </a:p>
        </p:txBody>
      </p:sp>
    </p:spTree>
    <p:extLst>
      <p:ext uri="{BB962C8B-B14F-4D97-AF65-F5344CB8AC3E}">
        <p14:creationId xmlns:p14="http://schemas.microsoft.com/office/powerpoint/2010/main" val="1801653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15D20A-E540-0969-4B7C-7D8EB0FE3E5B}"/>
              </a:ext>
            </a:extLst>
          </p:cNvPr>
          <p:cNvSpPr>
            <a:spLocks noGrp="1"/>
          </p:cNvSpPr>
          <p:nvPr>
            <p:ph type="title"/>
          </p:nvPr>
        </p:nvSpPr>
        <p:spPr/>
        <p:txBody>
          <a:bodyPr/>
          <a:lstStyle/>
          <a:p>
            <a:r>
              <a:rPr lang="it-IT" dirty="0"/>
              <a:t>Punto di partenza</a:t>
            </a:r>
          </a:p>
        </p:txBody>
      </p:sp>
      <p:sp>
        <p:nvSpPr>
          <p:cNvPr id="3" name="Segnaposto contenuto 2">
            <a:extLst>
              <a:ext uri="{FF2B5EF4-FFF2-40B4-BE49-F238E27FC236}">
                <a16:creationId xmlns:a16="http://schemas.microsoft.com/office/drawing/2014/main" id="{E9002D7A-C14F-F084-2D7E-BA31FFF56360}"/>
              </a:ext>
            </a:extLst>
          </p:cNvPr>
          <p:cNvSpPr>
            <a:spLocks noGrp="1"/>
          </p:cNvSpPr>
          <p:nvPr>
            <p:ph idx="1"/>
          </p:nvPr>
        </p:nvSpPr>
        <p:spPr/>
        <p:txBody>
          <a:bodyPr/>
          <a:lstStyle/>
          <a:p>
            <a:pPr marL="0" indent="0">
              <a:buNone/>
            </a:pPr>
            <a:r>
              <a:rPr lang="it-IT" b="1" u="sng" dirty="0"/>
              <a:t>Tesi</a:t>
            </a:r>
            <a:r>
              <a:rPr lang="it-IT" dirty="0"/>
              <a:t> di </a:t>
            </a:r>
            <a:r>
              <a:rPr lang="it-IT" dirty="0" err="1"/>
              <a:t>Nussbaum</a:t>
            </a:r>
            <a:r>
              <a:rPr lang="it-IT" dirty="0"/>
              <a:t>: </a:t>
            </a:r>
          </a:p>
          <a:p>
            <a:pPr marL="0" indent="0">
              <a:buNone/>
            </a:pPr>
            <a:endParaRPr lang="it-IT" dirty="0"/>
          </a:p>
          <a:p>
            <a:pPr marL="0" indent="0">
              <a:buNone/>
            </a:pPr>
            <a:r>
              <a:rPr lang="it-IT" dirty="0"/>
              <a:t>le politiche legislative che (negli Stati Uniti) discriminano (o discriminavano) tra eguali a causa dell'orientamento sessuale fanno leva, fondamentalmente, sul </a:t>
            </a:r>
            <a:r>
              <a:rPr lang="it-IT" b="1" u="sng" dirty="0">
                <a:solidFill>
                  <a:srgbClr val="FF0000"/>
                </a:solidFill>
              </a:rPr>
              <a:t>disgusto</a:t>
            </a:r>
            <a:r>
              <a:rPr lang="it-IT" dirty="0"/>
              <a:t> (in particolare: su </a:t>
            </a:r>
            <a:r>
              <a:rPr lang="it-IT" b="1" dirty="0"/>
              <a:t>un tipo</a:t>
            </a:r>
            <a:r>
              <a:rPr lang="it-IT" dirty="0"/>
              <a:t> di disgusto: il </a:t>
            </a:r>
            <a:r>
              <a:rPr lang="it-IT" b="1" u="sng" dirty="0"/>
              <a:t>disgusto proiettivo</a:t>
            </a:r>
            <a:r>
              <a:rPr lang="it-IT" dirty="0"/>
              <a:t>). </a:t>
            </a:r>
          </a:p>
          <a:p>
            <a:pPr marL="0" indent="0">
              <a:buNone/>
            </a:pPr>
            <a:endParaRPr lang="it-IT" dirty="0"/>
          </a:p>
          <a:p>
            <a:pPr marL="0" indent="0">
              <a:buNone/>
            </a:pPr>
            <a:r>
              <a:rPr lang="it-IT" dirty="0"/>
              <a:t>Altre argomentazioni addotte a sostegno di tali politiche, infatti, "sono troppo fragili per reggersi a lungo senza il sostegno del disgusto".</a:t>
            </a:r>
          </a:p>
        </p:txBody>
      </p:sp>
    </p:spTree>
    <p:extLst>
      <p:ext uri="{BB962C8B-B14F-4D97-AF65-F5344CB8AC3E}">
        <p14:creationId xmlns:p14="http://schemas.microsoft.com/office/powerpoint/2010/main" val="2358113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375595-76B8-1B15-13F8-0E23E486B7BE}"/>
              </a:ext>
            </a:extLst>
          </p:cNvPr>
          <p:cNvSpPr>
            <a:spLocks noGrp="1"/>
          </p:cNvSpPr>
          <p:nvPr>
            <p:ph type="title"/>
          </p:nvPr>
        </p:nvSpPr>
        <p:spPr/>
        <p:txBody>
          <a:bodyPr/>
          <a:lstStyle/>
          <a:p>
            <a:r>
              <a:rPr lang="it-IT" dirty="0"/>
              <a:t>Paul Cameron</a:t>
            </a:r>
          </a:p>
        </p:txBody>
      </p:sp>
      <p:pic>
        <p:nvPicPr>
          <p:cNvPr id="2050" name="Picture 2">
            <a:extLst>
              <a:ext uri="{FF2B5EF4-FFF2-40B4-BE49-F238E27FC236}">
                <a16:creationId xmlns:a16="http://schemas.microsoft.com/office/drawing/2014/main" id="{C5DC6A59-E525-8469-083A-DF40E82ED6C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470400" y="1854994"/>
            <a:ext cx="3251200" cy="36058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6013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A1ECAE-8EB2-B1B9-E3AB-5D9EA10DAB44}"/>
              </a:ext>
            </a:extLst>
          </p:cNvPr>
          <p:cNvSpPr>
            <a:spLocks noGrp="1"/>
          </p:cNvSpPr>
          <p:nvPr>
            <p:ph type="title"/>
          </p:nvPr>
        </p:nvSpPr>
        <p:spPr/>
        <p:txBody>
          <a:bodyPr>
            <a:normAutofit/>
          </a:bodyPr>
          <a:lstStyle/>
          <a:p>
            <a:r>
              <a:rPr lang="it-IT" sz="4100" i="1" dirty="0" err="1"/>
              <a:t>Medical</a:t>
            </a:r>
            <a:r>
              <a:rPr lang="it-IT" sz="4100" i="1" dirty="0"/>
              <a:t> </a:t>
            </a:r>
            <a:r>
              <a:rPr lang="it-IT" sz="4100" i="1" dirty="0" err="1"/>
              <a:t>Consequences</a:t>
            </a:r>
            <a:r>
              <a:rPr lang="it-IT" sz="4100" i="1" dirty="0"/>
              <a:t> of </a:t>
            </a:r>
            <a:r>
              <a:rPr lang="it-IT" sz="4100" i="1" dirty="0" err="1"/>
              <a:t>What</a:t>
            </a:r>
            <a:r>
              <a:rPr lang="it-IT" sz="4100" i="1" dirty="0"/>
              <a:t> </a:t>
            </a:r>
            <a:r>
              <a:rPr lang="it-IT" sz="4100" i="1" dirty="0" err="1"/>
              <a:t>Homosexuals</a:t>
            </a:r>
            <a:r>
              <a:rPr lang="it-IT" sz="4100" i="1" dirty="0"/>
              <a:t> Do</a:t>
            </a:r>
          </a:p>
        </p:txBody>
      </p:sp>
      <p:sp>
        <p:nvSpPr>
          <p:cNvPr id="3" name="Segnaposto contenuto 2">
            <a:extLst>
              <a:ext uri="{FF2B5EF4-FFF2-40B4-BE49-F238E27FC236}">
                <a16:creationId xmlns:a16="http://schemas.microsoft.com/office/drawing/2014/main" id="{685B4768-F5A1-3F65-3C75-DCB8BE30284E}"/>
              </a:ext>
            </a:extLst>
          </p:cNvPr>
          <p:cNvSpPr>
            <a:spLocks noGrp="1"/>
          </p:cNvSpPr>
          <p:nvPr>
            <p:ph idx="1"/>
          </p:nvPr>
        </p:nvSpPr>
        <p:spPr/>
        <p:txBody>
          <a:bodyPr>
            <a:normAutofit fontScale="92500" lnSpcReduction="10000"/>
          </a:bodyPr>
          <a:lstStyle/>
          <a:p>
            <a:pPr marL="0" indent="0">
              <a:buNone/>
            </a:pPr>
            <a:r>
              <a:rPr lang="it-IT" dirty="0">
                <a:effectLst/>
              </a:rPr>
              <a:t>"Le pratiche sessuali tipiche degli omosessuali sono una storia dell'orrore da un punto di vista medico: immaginate di </a:t>
            </a:r>
            <a:r>
              <a:rPr lang="it-IT" dirty="0">
                <a:solidFill>
                  <a:srgbClr val="FF0000"/>
                </a:solidFill>
                <a:effectLst/>
              </a:rPr>
              <a:t>scambiare salive, feci, sperma e/o sangue con dozzine di uomini</a:t>
            </a:r>
            <a:r>
              <a:rPr lang="it-IT" dirty="0">
                <a:effectLst/>
              </a:rPr>
              <a:t> diversi all'anno. Immaginate di </a:t>
            </a:r>
            <a:r>
              <a:rPr lang="it-IT" dirty="0">
                <a:solidFill>
                  <a:srgbClr val="FF0000"/>
                </a:solidFill>
                <a:effectLst/>
              </a:rPr>
              <a:t>bere urina, ingerire feci e sperimentare traumi al retto</a:t>
            </a:r>
            <a:r>
              <a:rPr lang="it-IT" dirty="0">
                <a:effectLst/>
              </a:rPr>
              <a:t> periodicamente. Spesso questi incontri si svolgono tra persone ubriache, drogate, e/o in un contesto orgiastico. Per di più, molti di questi incontri avvengono in </a:t>
            </a:r>
            <a:r>
              <a:rPr lang="it-IT" dirty="0">
                <a:solidFill>
                  <a:srgbClr val="FF0000"/>
                </a:solidFill>
                <a:effectLst/>
              </a:rPr>
              <a:t>luoghi estremamente antiigienici</a:t>
            </a:r>
            <a:r>
              <a:rPr lang="it-IT" dirty="0">
                <a:effectLst/>
              </a:rPr>
              <a:t> (bagni, luridi </a:t>
            </a:r>
            <a:r>
              <a:rPr lang="it-IT" i="1" dirty="0">
                <a:effectLst/>
              </a:rPr>
              <a:t>peep show</a:t>
            </a:r>
            <a:r>
              <a:rPr lang="it-IT" dirty="0">
                <a:effectLst/>
              </a:rPr>
              <a:t>) o, dal momento che gli omosessuali viaggiano così spesso, in altre parti del mondo. Ogni anno, un quarto o più degli omosessuali visita un altro paese. Freschi germi americani vengono portati in Europa, Africa e Asia e </a:t>
            </a:r>
            <a:r>
              <a:rPr lang="it-IT" dirty="0">
                <a:solidFill>
                  <a:srgbClr val="FF0000"/>
                </a:solidFill>
                <a:effectLst/>
              </a:rPr>
              <a:t>freschi patogeni di quei continenti arrivano qui da noi</a:t>
            </a:r>
            <a:r>
              <a:rPr lang="it-IT" dirty="0">
                <a:effectLst/>
              </a:rPr>
              <a:t>. Omosessuali stranieri visitano regolarmente gli Stati Uniti e partecipano a questo traffico biologico."</a:t>
            </a:r>
          </a:p>
          <a:p>
            <a:pPr marL="0" indent="0">
              <a:buNone/>
            </a:pPr>
            <a:endParaRPr lang="it-IT" dirty="0"/>
          </a:p>
        </p:txBody>
      </p:sp>
    </p:spTree>
    <p:extLst>
      <p:ext uri="{BB962C8B-B14F-4D97-AF65-F5344CB8AC3E}">
        <p14:creationId xmlns:p14="http://schemas.microsoft.com/office/powerpoint/2010/main" val="670327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775678-2952-F820-AF5C-9E0F6579B503}"/>
              </a:ext>
            </a:extLst>
          </p:cNvPr>
          <p:cNvSpPr>
            <a:spLocks noGrp="1"/>
          </p:cNvSpPr>
          <p:nvPr>
            <p:ph type="title"/>
          </p:nvPr>
        </p:nvSpPr>
        <p:spPr/>
        <p:txBody>
          <a:bodyPr/>
          <a:lstStyle/>
          <a:p>
            <a:r>
              <a:rPr lang="it-IT" dirty="0" err="1"/>
              <a:t>Nussbaum</a:t>
            </a:r>
            <a:endParaRPr lang="it-IT" dirty="0"/>
          </a:p>
        </p:txBody>
      </p:sp>
      <p:sp>
        <p:nvSpPr>
          <p:cNvPr id="3" name="Segnaposto contenuto 2">
            <a:extLst>
              <a:ext uri="{FF2B5EF4-FFF2-40B4-BE49-F238E27FC236}">
                <a16:creationId xmlns:a16="http://schemas.microsoft.com/office/drawing/2014/main" id="{00B20A83-9E2F-38DD-9496-F4AFBB6C0CFE}"/>
              </a:ext>
            </a:extLst>
          </p:cNvPr>
          <p:cNvSpPr>
            <a:spLocks noGrp="1"/>
          </p:cNvSpPr>
          <p:nvPr>
            <p:ph idx="1"/>
          </p:nvPr>
        </p:nvSpPr>
        <p:spPr/>
        <p:txBody>
          <a:bodyPr>
            <a:normAutofit/>
          </a:bodyPr>
          <a:lstStyle/>
          <a:p>
            <a:pPr marL="0" indent="0">
              <a:buNone/>
            </a:pPr>
            <a:r>
              <a:rPr lang="it-IT" dirty="0">
                <a:effectLst/>
              </a:rPr>
              <a:t>"Quando Cameron e soci guardano all'omosessualità maschile sono ossessionati da immagini disgustose. Feci, saliva, urine, sperma, sangue: questi fluidi corporei sono continuamente presenti nei loro scritti, accanto alle numerose menzioni di germi infetti. Nel passaggio citato in apertura, Cameron innanzitutto riduce le pratiche sessuali degli uomini gay a un insieme di rifiuti corporei (ipoteticamente) disgustosi, per poi rincarare la dose, collegando quegli atti a «luoghi antiigienici» (ma i bagni non sono necessariamente luoghi antigienici, e i peep show, ammesso che siano luridi, lo sono in senso metaforico, non letterale), infine, aggiunge all'impasto un oggetto di disgusto tipicamente americano: i microbi stranieri."</a:t>
            </a:r>
          </a:p>
          <a:p>
            <a:endParaRPr lang="it-IT" dirty="0">
              <a:effectLst/>
              <a:latin typeface="Helvetica" pitchFamily="2" charset="0"/>
            </a:endParaRPr>
          </a:p>
          <a:p>
            <a:pPr marL="0" indent="0">
              <a:buNone/>
            </a:pPr>
            <a:endParaRPr lang="it-IT" dirty="0"/>
          </a:p>
        </p:txBody>
      </p:sp>
    </p:spTree>
    <p:extLst>
      <p:ext uri="{BB962C8B-B14F-4D97-AF65-F5344CB8AC3E}">
        <p14:creationId xmlns:p14="http://schemas.microsoft.com/office/powerpoint/2010/main" val="1042859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F25DB4-EF2A-797A-2970-66A5F69D0C86}"/>
              </a:ext>
            </a:extLst>
          </p:cNvPr>
          <p:cNvSpPr>
            <a:spLocks noGrp="1"/>
          </p:cNvSpPr>
          <p:nvPr>
            <p:ph type="title"/>
          </p:nvPr>
        </p:nvSpPr>
        <p:spPr/>
        <p:txBody>
          <a:bodyPr/>
          <a:lstStyle/>
          <a:p>
            <a:r>
              <a:rPr lang="it-IT" dirty="0" err="1"/>
              <a:t>Nussbaum</a:t>
            </a:r>
            <a:endParaRPr lang="it-IT" dirty="0"/>
          </a:p>
        </p:txBody>
      </p:sp>
      <p:sp>
        <p:nvSpPr>
          <p:cNvPr id="3" name="Segnaposto contenuto 2">
            <a:extLst>
              <a:ext uri="{FF2B5EF4-FFF2-40B4-BE49-F238E27FC236}">
                <a16:creationId xmlns:a16="http://schemas.microsoft.com/office/drawing/2014/main" id="{E0F850D9-6DFE-4E87-2F4C-4B5AB120DF01}"/>
              </a:ext>
            </a:extLst>
          </p:cNvPr>
          <p:cNvSpPr>
            <a:spLocks noGrp="1"/>
          </p:cNvSpPr>
          <p:nvPr>
            <p:ph idx="1"/>
          </p:nvPr>
        </p:nvSpPr>
        <p:spPr/>
        <p:txBody>
          <a:bodyPr/>
          <a:lstStyle/>
          <a:p>
            <a:pPr marL="0" indent="0">
              <a:buNone/>
            </a:pPr>
            <a:r>
              <a:rPr lang="it-IT" dirty="0"/>
              <a:t>"</a:t>
            </a:r>
            <a:r>
              <a:rPr lang="it-IT" u="sng" dirty="0">
                <a:solidFill>
                  <a:srgbClr val="FF0000"/>
                </a:solidFill>
              </a:rPr>
              <a:t>Cameron è evidentemente più interessato a </a:t>
            </a:r>
            <a:r>
              <a:rPr lang="it-IT" b="1" u="sng" dirty="0">
                <a:solidFill>
                  <a:srgbClr val="FF0000"/>
                </a:solidFill>
              </a:rPr>
              <a:t>suscitare disgusto</a:t>
            </a:r>
            <a:r>
              <a:rPr lang="it-IT" u="sng" dirty="0">
                <a:solidFill>
                  <a:srgbClr val="FF0000"/>
                </a:solidFill>
              </a:rPr>
              <a:t> che a offrire un'analisi razionale</a:t>
            </a:r>
            <a:r>
              <a:rPr lang="it-IT" dirty="0"/>
              <a:t>".</a:t>
            </a:r>
          </a:p>
          <a:p>
            <a:pPr marL="0" indent="0">
              <a:buNone/>
            </a:pPr>
            <a:endParaRPr lang="it-IT" dirty="0"/>
          </a:p>
          <a:p>
            <a:r>
              <a:rPr lang="it-IT" dirty="0"/>
              <a:t>evidenzia aspetti disgustosi che connoterebbero però anche i rapporti tra eterosessuali;</a:t>
            </a:r>
          </a:p>
          <a:p>
            <a:endParaRPr lang="it-IT" dirty="0"/>
          </a:p>
          <a:p>
            <a:r>
              <a:rPr lang="it-IT" dirty="0"/>
              <a:t>non offre supporto alla tesi relativa all'anti-igienicità di certi fluidi corporei (ad es., l'urina è notoriamente sterile a meno di infezioni ai reni o simili).</a:t>
            </a:r>
          </a:p>
        </p:txBody>
      </p:sp>
    </p:spTree>
    <p:extLst>
      <p:ext uri="{BB962C8B-B14F-4D97-AF65-F5344CB8AC3E}">
        <p14:creationId xmlns:p14="http://schemas.microsoft.com/office/powerpoint/2010/main" val="3816038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22FCD7-31B5-4738-AF02-4BAD615E758A}"/>
              </a:ext>
            </a:extLst>
          </p:cNvPr>
          <p:cNvSpPr>
            <a:spLocks noGrp="1"/>
          </p:cNvSpPr>
          <p:nvPr>
            <p:ph type="title"/>
          </p:nvPr>
        </p:nvSpPr>
        <p:spPr/>
        <p:txBody>
          <a:bodyPr/>
          <a:lstStyle/>
          <a:p>
            <a:r>
              <a:rPr lang="it-IT" dirty="0" err="1"/>
              <a:t>Nussbaum</a:t>
            </a:r>
            <a:endParaRPr lang="it-IT" dirty="0"/>
          </a:p>
        </p:txBody>
      </p:sp>
      <p:sp>
        <p:nvSpPr>
          <p:cNvPr id="3" name="Segnaposto contenuto 2">
            <a:extLst>
              <a:ext uri="{FF2B5EF4-FFF2-40B4-BE49-F238E27FC236}">
                <a16:creationId xmlns:a16="http://schemas.microsoft.com/office/drawing/2014/main" id="{8723C33D-2392-CF5D-2E4C-5F1DD956D74D}"/>
              </a:ext>
            </a:extLst>
          </p:cNvPr>
          <p:cNvSpPr>
            <a:spLocks noGrp="1"/>
          </p:cNvSpPr>
          <p:nvPr>
            <p:ph idx="1"/>
          </p:nvPr>
        </p:nvSpPr>
        <p:spPr/>
        <p:txBody>
          <a:bodyPr>
            <a:normAutofit fontScale="92500" lnSpcReduction="20000"/>
          </a:bodyPr>
          <a:lstStyle/>
          <a:p>
            <a:pPr marL="0" indent="0">
              <a:buNone/>
            </a:pPr>
            <a:r>
              <a:rPr lang="it-IT" dirty="0">
                <a:effectLst/>
              </a:rPr>
              <a:t>"In un certo senso, quello che Cameron sembra trovare disgustoso, e che vuole che anche il lettore trovi tale, è il corpo umano in sé nella sua quotidianità: i suoi fluidi, i suoi odori, il suo sangue... La sua natura animale, potremmo dire. Questa retorica colpisce nel segno perché la maggior parte degli esseri umani non è completamente a proprio agio con il fatto di avere un corpo animale. Concentrando l'attenzione su aspetti del corpo che molti individui, se non la maggioranza, vedono con disagio, Cameron gonfia quelle caratteristiche fino a trasformarle in qualcosa di davvero minaccioso e rivoltante. D'altra parte Cameron allevia questo disagio dicendo: quella roba disgustosa è là fuori, nel corpo dell'uomo gay. Non è dentro di voi e nelle vostre relazioni intime, gli etero non eiaculano, il loro sangue non contamina i corpi degli altri con sostanze pericolose, i loro baci sono asettici. Il lettore che Cameron ha in mente si sente disgustato, ma anche rassicurato: io non c'entro niente e la mia vita sessuale non ha niente a che vedere con queste cose."</a:t>
            </a:r>
          </a:p>
          <a:p>
            <a:pPr marL="0" indent="0">
              <a:buNone/>
            </a:pPr>
            <a:endParaRPr lang="it-IT" dirty="0"/>
          </a:p>
        </p:txBody>
      </p:sp>
    </p:spTree>
    <p:extLst>
      <p:ext uri="{BB962C8B-B14F-4D97-AF65-F5344CB8AC3E}">
        <p14:creationId xmlns:p14="http://schemas.microsoft.com/office/powerpoint/2010/main" val="38201365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E1DC84-2651-C8AB-D474-06FEB4761560}"/>
              </a:ext>
            </a:extLst>
          </p:cNvPr>
          <p:cNvSpPr>
            <a:spLocks noGrp="1"/>
          </p:cNvSpPr>
          <p:nvPr>
            <p:ph type="title"/>
          </p:nvPr>
        </p:nvSpPr>
        <p:spPr>
          <a:xfrm>
            <a:off x="838200" y="2766218"/>
            <a:ext cx="10515600" cy="1325563"/>
          </a:xfrm>
        </p:spPr>
        <p:txBody>
          <a:bodyPr/>
          <a:lstStyle/>
          <a:p>
            <a:r>
              <a:rPr lang="it-IT" dirty="0"/>
              <a:t>Ma cos'è il disgusto?</a:t>
            </a:r>
          </a:p>
        </p:txBody>
      </p:sp>
    </p:spTree>
    <p:extLst>
      <p:ext uri="{BB962C8B-B14F-4D97-AF65-F5344CB8AC3E}">
        <p14:creationId xmlns:p14="http://schemas.microsoft.com/office/powerpoint/2010/main" val="295775654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447</TotalTime>
  <Words>3199</Words>
  <Application>Microsoft Macintosh PowerPoint</Application>
  <PresentationFormat>Widescreen</PresentationFormat>
  <Paragraphs>72</Paragraphs>
  <Slides>25</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25</vt:i4>
      </vt:variant>
    </vt:vector>
  </HeadingPairs>
  <TitlesOfParts>
    <vt:vector size="31" baseType="lpstr">
      <vt:lpstr>Arial</vt:lpstr>
      <vt:lpstr>Calibri</vt:lpstr>
      <vt:lpstr>Calibri Light</vt:lpstr>
      <vt:lpstr>Helvetica</vt:lpstr>
      <vt:lpstr>Times</vt:lpstr>
      <vt:lpstr>Tema di Office</vt:lpstr>
      <vt:lpstr>Disgusto  e discriminazione (1)</vt:lpstr>
      <vt:lpstr>Martha Nussbaum</vt:lpstr>
      <vt:lpstr>Punto di partenza</vt:lpstr>
      <vt:lpstr>Paul Cameron</vt:lpstr>
      <vt:lpstr>Medical Consequences of What Homosexuals Do</vt:lpstr>
      <vt:lpstr>Nussbaum</vt:lpstr>
      <vt:lpstr>Nussbaum</vt:lpstr>
      <vt:lpstr>Nussbaum</vt:lpstr>
      <vt:lpstr>Ma cos'è il disgusto?</vt:lpstr>
      <vt:lpstr>Disgusto come emozione normativa</vt:lpstr>
      <vt:lpstr>"Precursori proto-normativi"</vt:lpstr>
      <vt:lpstr>Precursori proto-normativi del disgusto?</vt:lpstr>
      <vt:lpstr>Il disgusto come "emozione appresa"</vt:lpstr>
      <vt:lpstr>Questione ontogenetica (individuale)</vt:lpstr>
      <vt:lpstr>Questione ontogenetica</vt:lpstr>
      <vt:lpstr>Questione filogenetica (specie)</vt:lpstr>
      <vt:lpstr>Paul Rozin</vt:lpstr>
      <vt:lpstr>Nussbaum</vt:lpstr>
      <vt:lpstr>Nussbaum</vt:lpstr>
      <vt:lpstr>Nussbaum</vt:lpstr>
      <vt:lpstr>Nussbaum</vt:lpstr>
      <vt:lpstr>Nussbaum</vt:lpstr>
      <vt:lpstr>Nussbaum</vt:lpstr>
      <vt:lpstr>Nussbaum - Tesi</vt:lpstr>
      <vt:lpstr>Disvalori: comportamenti e persone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Disgusto  e discriminazione (1)</dc:title>
  <dc:creator>Anonimo</dc:creator>
  <cp:lastModifiedBy>Anonimo</cp:lastModifiedBy>
  <cp:revision>16</cp:revision>
  <dcterms:created xsi:type="dcterms:W3CDTF">2023-03-10T14:04:35Z</dcterms:created>
  <dcterms:modified xsi:type="dcterms:W3CDTF">2023-03-13T11:23:02Z</dcterms:modified>
</cp:coreProperties>
</file>