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535" r:id="rId2"/>
    <p:sldId id="600" r:id="rId3"/>
    <p:sldId id="601" r:id="rId4"/>
    <p:sldId id="300" r:id="rId5"/>
    <p:sldId id="525" r:id="rId6"/>
    <p:sldId id="602" r:id="rId7"/>
    <p:sldId id="603" r:id="rId8"/>
    <p:sldId id="604" r:id="rId9"/>
    <p:sldId id="605" r:id="rId10"/>
    <p:sldId id="606" r:id="rId11"/>
    <p:sldId id="609" r:id="rId12"/>
    <p:sldId id="655" r:id="rId13"/>
    <p:sldId id="721" r:id="rId14"/>
    <p:sldId id="611" r:id="rId15"/>
    <p:sldId id="612" r:id="rId16"/>
    <p:sldId id="720" r:id="rId17"/>
    <p:sldId id="709" r:id="rId18"/>
    <p:sldId id="712" r:id="rId19"/>
    <p:sldId id="711" r:id="rId20"/>
    <p:sldId id="719" r:id="rId21"/>
    <p:sldId id="685" r:id="rId22"/>
    <p:sldId id="724" r:id="rId23"/>
    <p:sldId id="704" r:id="rId24"/>
    <p:sldId id="325" r:id="rId25"/>
    <p:sldId id="722" r:id="rId26"/>
    <p:sldId id="723" r:id="rId27"/>
    <p:sldId id="660" r:id="rId28"/>
    <p:sldId id="651" r:id="rId29"/>
    <p:sldId id="714" r:id="rId30"/>
    <p:sldId id="652" r:id="rId31"/>
    <p:sldId id="661" r:id="rId32"/>
    <p:sldId id="662" r:id="rId33"/>
    <p:sldId id="256" r:id="rId34"/>
    <p:sldId id="716" r:id="rId35"/>
    <p:sldId id="717" r:id="rId36"/>
    <p:sldId id="259" r:id="rId37"/>
    <p:sldId id="718" r:id="rId38"/>
    <p:sldId id="725" r:id="rId3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55" d="100"/>
          <a:sy n="55" d="100"/>
        </p:scale>
        <p:origin x="9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AB439-C802-4EB5-8329-E50037083434}" type="datetimeFigureOut">
              <a:rPr lang="it-IT" smtClean="0"/>
              <a:t>12/04/2024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0888C-FFC3-4931-B64E-32484944833E}" type="slidenum">
              <a:rPr lang="it-IT" smtClean="0"/>
              <a:t>‹N›</a:t>
            </a:fld>
            <a:endParaRPr lang="it-IT"/>
          </a:p>
        </p:txBody>
      </p:sp>
    </p:spTree>
    <p:extLst>
      <p:ext uri="{BB962C8B-B14F-4D97-AF65-F5344CB8AC3E}">
        <p14:creationId xmlns:p14="http://schemas.microsoft.com/office/powerpoint/2010/main" val="400986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egnaposto immagine diapositiva 1"/>
          <p:cNvSpPr>
            <a:spLocks noGrp="1" noRot="1" noChangeAspect="1"/>
          </p:cNvSpPr>
          <p:nvPr>
            <p:ph type="sldImg"/>
          </p:nvPr>
        </p:nvSpPr>
        <p:spPr bwMode="auto">
          <a:noFill/>
          <a:ln>
            <a:solidFill>
              <a:srgbClr val="000000"/>
            </a:solidFill>
            <a:miter lim="800000"/>
            <a:headEnd/>
            <a:tailEnd/>
          </a:ln>
        </p:spPr>
      </p:sp>
      <p:sp>
        <p:nvSpPr>
          <p:cNvPr id="7782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on</a:t>
            </a:r>
          </a:p>
        </p:txBody>
      </p:sp>
      <p:sp>
        <p:nvSpPr>
          <p:cNvPr id="7270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903197-CB74-420A-A113-98A141AEBB09}" type="slidenum">
              <a:rPr lang="it-IT"/>
              <a:pPr fontAlgn="base">
                <a:spcBef>
                  <a:spcPct val="0"/>
                </a:spcBef>
                <a:spcAft>
                  <a:spcPct val="0"/>
                </a:spcAft>
                <a:defRPr/>
              </a:pPr>
              <a:t>1</a:t>
            </a:fld>
            <a:endParaRPr lang="it-IT"/>
          </a:p>
        </p:txBody>
      </p:sp>
    </p:spTree>
    <p:extLst>
      <p:ext uri="{BB962C8B-B14F-4D97-AF65-F5344CB8AC3E}">
        <p14:creationId xmlns:p14="http://schemas.microsoft.com/office/powerpoint/2010/main" val="900946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egnaposto immagine diapositiva 1"/>
          <p:cNvSpPr>
            <a:spLocks noGrp="1" noRot="1" noChangeAspect="1"/>
          </p:cNvSpPr>
          <p:nvPr>
            <p:ph type="sldImg"/>
          </p:nvPr>
        </p:nvSpPr>
        <p:spPr bwMode="auto">
          <a:noFill/>
          <a:ln>
            <a:solidFill>
              <a:srgbClr val="000000"/>
            </a:solidFill>
            <a:miter lim="800000"/>
            <a:headEnd/>
            <a:tailEnd/>
          </a:ln>
        </p:spPr>
      </p:sp>
      <p:sp>
        <p:nvSpPr>
          <p:cNvPr id="7782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on</a:t>
            </a:r>
          </a:p>
        </p:txBody>
      </p:sp>
      <p:sp>
        <p:nvSpPr>
          <p:cNvPr id="7270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903197-CB74-420A-A113-98A141AEBB09}" type="slidenum">
              <a:rPr lang="it-IT"/>
              <a:pPr fontAlgn="base">
                <a:spcBef>
                  <a:spcPct val="0"/>
                </a:spcBef>
                <a:spcAft>
                  <a:spcPct val="0"/>
                </a:spcAft>
                <a:defRPr/>
              </a:pPr>
              <a:t>4</a:t>
            </a:fld>
            <a:endParaRPr lang="it-IT"/>
          </a:p>
        </p:txBody>
      </p:sp>
    </p:spTree>
    <p:extLst>
      <p:ext uri="{BB962C8B-B14F-4D97-AF65-F5344CB8AC3E}">
        <p14:creationId xmlns:p14="http://schemas.microsoft.com/office/powerpoint/2010/main" val="1080848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egnaposto immagine diapositiva 1"/>
          <p:cNvSpPr>
            <a:spLocks noGrp="1" noRot="1" noChangeAspect="1"/>
          </p:cNvSpPr>
          <p:nvPr>
            <p:ph type="sldImg"/>
          </p:nvPr>
        </p:nvSpPr>
        <p:spPr bwMode="auto">
          <a:noFill/>
          <a:ln>
            <a:solidFill>
              <a:srgbClr val="000000"/>
            </a:solidFill>
            <a:miter lim="800000"/>
            <a:headEnd/>
            <a:tailEnd/>
          </a:ln>
        </p:spPr>
      </p:sp>
      <p:sp>
        <p:nvSpPr>
          <p:cNvPr id="7782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on</a:t>
            </a:r>
          </a:p>
        </p:txBody>
      </p:sp>
      <p:sp>
        <p:nvSpPr>
          <p:cNvPr id="7270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903197-CB74-420A-A113-98A141AEBB09}" type="slidenum">
              <a:rPr lang="it-IT"/>
              <a:pPr fontAlgn="base">
                <a:spcBef>
                  <a:spcPct val="0"/>
                </a:spcBef>
                <a:spcAft>
                  <a:spcPct val="0"/>
                </a:spcAft>
                <a:defRPr/>
              </a:pPr>
              <a:t>5</a:t>
            </a:fld>
            <a:endParaRPr lang="it-IT"/>
          </a:p>
        </p:txBody>
      </p:sp>
    </p:spTree>
    <p:extLst>
      <p:ext uri="{BB962C8B-B14F-4D97-AF65-F5344CB8AC3E}">
        <p14:creationId xmlns:p14="http://schemas.microsoft.com/office/powerpoint/2010/main" val="641488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625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on</a:t>
            </a:r>
          </a:p>
        </p:txBody>
      </p:sp>
      <p:sp>
        <p:nvSpPr>
          <p:cNvPr id="96259"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46714ED-ADE9-43B4-8D49-6FCF8BD5259B}" type="slidenum">
              <a:rPr lang="it-IT" sz="1200">
                <a:latin typeface="Calibri" pitchFamily="34" charset="0"/>
              </a:rPr>
              <a:pPr algn="r"/>
              <a:t>24</a:t>
            </a:fld>
            <a:endParaRPr lang="it-IT"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625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on</a:t>
            </a:r>
          </a:p>
        </p:txBody>
      </p:sp>
      <p:sp>
        <p:nvSpPr>
          <p:cNvPr id="96259"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46714ED-ADE9-43B4-8D49-6FCF8BD5259B}" type="slidenum">
              <a:rPr lang="it-IT" sz="1200">
                <a:latin typeface="Calibri" pitchFamily="34" charset="0"/>
              </a:rPr>
              <a:pPr algn="r"/>
              <a:t>25</a:t>
            </a:fld>
            <a:endParaRPr lang="it-IT" sz="1200">
              <a:latin typeface="Calibri" pitchFamily="34" charset="0"/>
            </a:endParaRPr>
          </a:p>
        </p:txBody>
      </p:sp>
    </p:spTree>
    <p:extLst>
      <p:ext uri="{BB962C8B-B14F-4D97-AF65-F5344CB8AC3E}">
        <p14:creationId xmlns:p14="http://schemas.microsoft.com/office/powerpoint/2010/main" val="2576799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625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on</a:t>
            </a:r>
          </a:p>
        </p:txBody>
      </p:sp>
      <p:sp>
        <p:nvSpPr>
          <p:cNvPr id="96259"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46714ED-ADE9-43B4-8D49-6FCF8BD5259B}" type="slidenum">
              <a:rPr lang="it-IT" sz="1200">
                <a:latin typeface="Calibri" pitchFamily="34" charset="0"/>
              </a:rPr>
              <a:pPr algn="r"/>
              <a:t>26</a:t>
            </a:fld>
            <a:endParaRPr lang="it-IT" sz="1200">
              <a:latin typeface="Calibri" pitchFamily="34" charset="0"/>
            </a:endParaRPr>
          </a:p>
        </p:txBody>
      </p:sp>
    </p:spTree>
    <p:extLst>
      <p:ext uri="{BB962C8B-B14F-4D97-AF65-F5344CB8AC3E}">
        <p14:creationId xmlns:p14="http://schemas.microsoft.com/office/powerpoint/2010/main" val="3173661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53340E-A647-830A-CFC4-7DECECD55F3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4AC4EB2-F267-22FF-818C-3614D044C7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85517C1-DCF2-B1CC-6E4E-CA6014FAC58B}"/>
              </a:ext>
            </a:extLst>
          </p:cNvPr>
          <p:cNvSpPr>
            <a:spLocks noGrp="1"/>
          </p:cNvSpPr>
          <p:nvPr>
            <p:ph type="dt" sz="half" idx="10"/>
          </p:nvPr>
        </p:nvSpPr>
        <p:spPr/>
        <p:txBody>
          <a:bodyPr/>
          <a:lstStyle/>
          <a:p>
            <a:fld id="{3A11949A-9F9A-42A2-8726-1A016D31C24D}" type="datetimeFigureOut">
              <a:rPr lang="it-IT" smtClean="0"/>
              <a:t>12/04/2024</a:t>
            </a:fld>
            <a:endParaRPr lang="it-IT"/>
          </a:p>
        </p:txBody>
      </p:sp>
      <p:sp>
        <p:nvSpPr>
          <p:cNvPr id="5" name="Segnaposto piè di pagina 4">
            <a:extLst>
              <a:ext uri="{FF2B5EF4-FFF2-40B4-BE49-F238E27FC236}">
                <a16:creationId xmlns:a16="http://schemas.microsoft.com/office/drawing/2014/main" id="{F0FF4C26-9A83-8D00-DF9C-84BDC828AF3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3026C39-2BC9-495E-284B-121738F95A7F}"/>
              </a:ext>
            </a:extLst>
          </p:cNvPr>
          <p:cNvSpPr>
            <a:spLocks noGrp="1"/>
          </p:cNvSpPr>
          <p:nvPr>
            <p:ph type="sldNum" sz="quarter" idx="12"/>
          </p:nvPr>
        </p:nvSpPr>
        <p:spPr/>
        <p:txBody>
          <a:bodyPr/>
          <a:lstStyle/>
          <a:p>
            <a:fld id="{933E464A-FB2F-4D69-91F0-A35FCFD5CCD0}" type="slidenum">
              <a:rPr lang="it-IT" smtClean="0"/>
              <a:t>‹N›</a:t>
            </a:fld>
            <a:endParaRPr lang="it-IT"/>
          </a:p>
        </p:txBody>
      </p:sp>
    </p:spTree>
    <p:extLst>
      <p:ext uri="{BB962C8B-B14F-4D97-AF65-F5344CB8AC3E}">
        <p14:creationId xmlns:p14="http://schemas.microsoft.com/office/powerpoint/2010/main" val="3672028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36803C-DFB0-E823-7881-71A279B42CE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BEE7A13-CAA6-B745-AA90-E5888BE461D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96AA54A-091C-3D8D-92F5-0603950FF01E}"/>
              </a:ext>
            </a:extLst>
          </p:cNvPr>
          <p:cNvSpPr>
            <a:spLocks noGrp="1"/>
          </p:cNvSpPr>
          <p:nvPr>
            <p:ph type="dt" sz="half" idx="10"/>
          </p:nvPr>
        </p:nvSpPr>
        <p:spPr/>
        <p:txBody>
          <a:bodyPr/>
          <a:lstStyle/>
          <a:p>
            <a:fld id="{3A11949A-9F9A-42A2-8726-1A016D31C24D}" type="datetimeFigureOut">
              <a:rPr lang="it-IT" smtClean="0"/>
              <a:t>12/04/2024</a:t>
            </a:fld>
            <a:endParaRPr lang="it-IT"/>
          </a:p>
        </p:txBody>
      </p:sp>
      <p:sp>
        <p:nvSpPr>
          <p:cNvPr id="5" name="Segnaposto piè di pagina 4">
            <a:extLst>
              <a:ext uri="{FF2B5EF4-FFF2-40B4-BE49-F238E27FC236}">
                <a16:creationId xmlns:a16="http://schemas.microsoft.com/office/drawing/2014/main" id="{6312CB5B-FFED-F2FA-244C-939E76657C6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26E3168-B8B6-D89C-44EB-31746133FC64}"/>
              </a:ext>
            </a:extLst>
          </p:cNvPr>
          <p:cNvSpPr>
            <a:spLocks noGrp="1"/>
          </p:cNvSpPr>
          <p:nvPr>
            <p:ph type="sldNum" sz="quarter" idx="12"/>
          </p:nvPr>
        </p:nvSpPr>
        <p:spPr/>
        <p:txBody>
          <a:bodyPr/>
          <a:lstStyle/>
          <a:p>
            <a:fld id="{933E464A-FB2F-4D69-91F0-A35FCFD5CCD0}" type="slidenum">
              <a:rPr lang="it-IT" smtClean="0"/>
              <a:t>‹N›</a:t>
            </a:fld>
            <a:endParaRPr lang="it-IT"/>
          </a:p>
        </p:txBody>
      </p:sp>
    </p:spTree>
    <p:extLst>
      <p:ext uri="{BB962C8B-B14F-4D97-AF65-F5344CB8AC3E}">
        <p14:creationId xmlns:p14="http://schemas.microsoft.com/office/powerpoint/2010/main" val="3453610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3B1D731-5571-7AFD-C054-025534AFCBB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77A8E51-7A11-D8E7-26B1-56C2532572E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B895E32-AC47-1F3E-2B5E-5417534E0EB3}"/>
              </a:ext>
            </a:extLst>
          </p:cNvPr>
          <p:cNvSpPr>
            <a:spLocks noGrp="1"/>
          </p:cNvSpPr>
          <p:nvPr>
            <p:ph type="dt" sz="half" idx="10"/>
          </p:nvPr>
        </p:nvSpPr>
        <p:spPr/>
        <p:txBody>
          <a:bodyPr/>
          <a:lstStyle/>
          <a:p>
            <a:fld id="{3A11949A-9F9A-42A2-8726-1A016D31C24D}" type="datetimeFigureOut">
              <a:rPr lang="it-IT" smtClean="0"/>
              <a:t>12/04/2024</a:t>
            </a:fld>
            <a:endParaRPr lang="it-IT"/>
          </a:p>
        </p:txBody>
      </p:sp>
      <p:sp>
        <p:nvSpPr>
          <p:cNvPr id="5" name="Segnaposto piè di pagina 4">
            <a:extLst>
              <a:ext uri="{FF2B5EF4-FFF2-40B4-BE49-F238E27FC236}">
                <a16:creationId xmlns:a16="http://schemas.microsoft.com/office/drawing/2014/main" id="{009E26D9-3509-2081-8D5C-6C74566686A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4BE7937-B434-FCF1-8569-2F565DC3C8CA}"/>
              </a:ext>
            </a:extLst>
          </p:cNvPr>
          <p:cNvSpPr>
            <a:spLocks noGrp="1"/>
          </p:cNvSpPr>
          <p:nvPr>
            <p:ph type="sldNum" sz="quarter" idx="12"/>
          </p:nvPr>
        </p:nvSpPr>
        <p:spPr/>
        <p:txBody>
          <a:bodyPr/>
          <a:lstStyle/>
          <a:p>
            <a:fld id="{933E464A-FB2F-4D69-91F0-A35FCFD5CCD0}" type="slidenum">
              <a:rPr lang="it-IT" smtClean="0"/>
              <a:t>‹N›</a:t>
            </a:fld>
            <a:endParaRPr lang="it-IT"/>
          </a:p>
        </p:txBody>
      </p:sp>
    </p:spTree>
    <p:extLst>
      <p:ext uri="{BB962C8B-B14F-4D97-AF65-F5344CB8AC3E}">
        <p14:creationId xmlns:p14="http://schemas.microsoft.com/office/powerpoint/2010/main" val="20901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20F470-98BF-FF6A-4C92-90B062A92B9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FC21135-C038-CE71-EC90-3797A761875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49E7209-4E3D-E5AF-4D03-4BF2FC2D1007}"/>
              </a:ext>
            </a:extLst>
          </p:cNvPr>
          <p:cNvSpPr>
            <a:spLocks noGrp="1"/>
          </p:cNvSpPr>
          <p:nvPr>
            <p:ph type="dt" sz="half" idx="10"/>
          </p:nvPr>
        </p:nvSpPr>
        <p:spPr/>
        <p:txBody>
          <a:bodyPr/>
          <a:lstStyle/>
          <a:p>
            <a:fld id="{3A11949A-9F9A-42A2-8726-1A016D31C24D}" type="datetimeFigureOut">
              <a:rPr lang="it-IT" smtClean="0"/>
              <a:t>12/04/2024</a:t>
            </a:fld>
            <a:endParaRPr lang="it-IT"/>
          </a:p>
        </p:txBody>
      </p:sp>
      <p:sp>
        <p:nvSpPr>
          <p:cNvPr id="5" name="Segnaposto piè di pagina 4">
            <a:extLst>
              <a:ext uri="{FF2B5EF4-FFF2-40B4-BE49-F238E27FC236}">
                <a16:creationId xmlns:a16="http://schemas.microsoft.com/office/drawing/2014/main" id="{62F48C44-7466-18F2-0971-87139BD4AF4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5637921-70C8-9AF3-E2D0-8F17D1646FDE}"/>
              </a:ext>
            </a:extLst>
          </p:cNvPr>
          <p:cNvSpPr>
            <a:spLocks noGrp="1"/>
          </p:cNvSpPr>
          <p:nvPr>
            <p:ph type="sldNum" sz="quarter" idx="12"/>
          </p:nvPr>
        </p:nvSpPr>
        <p:spPr/>
        <p:txBody>
          <a:bodyPr/>
          <a:lstStyle/>
          <a:p>
            <a:fld id="{933E464A-FB2F-4D69-91F0-A35FCFD5CCD0}" type="slidenum">
              <a:rPr lang="it-IT" smtClean="0"/>
              <a:t>‹N›</a:t>
            </a:fld>
            <a:endParaRPr lang="it-IT"/>
          </a:p>
        </p:txBody>
      </p:sp>
    </p:spTree>
    <p:extLst>
      <p:ext uri="{BB962C8B-B14F-4D97-AF65-F5344CB8AC3E}">
        <p14:creationId xmlns:p14="http://schemas.microsoft.com/office/powerpoint/2010/main" val="1545671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AE54EB-A655-A82B-A171-9A9517CFE0A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3CC49C4-401B-CE6A-220F-FD5FB85CC8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9AC0C38-5EB4-09E6-B237-6684D2E88E99}"/>
              </a:ext>
            </a:extLst>
          </p:cNvPr>
          <p:cNvSpPr>
            <a:spLocks noGrp="1"/>
          </p:cNvSpPr>
          <p:nvPr>
            <p:ph type="dt" sz="half" idx="10"/>
          </p:nvPr>
        </p:nvSpPr>
        <p:spPr/>
        <p:txBody>
          <a:bodyPr/>
          <a:lstStyle/>
          <a:p>
            <a:fld id="{3A11949A-9F9A-42A2-8726-1A016D31C24D}" type="datetimeFigureOut">
              <a:rPr lang="it-IT" smtClean="0"/>
              <a:t>12/04/2024</a:t>
            </a:fld>
            <a:endParaRPr lang="it-IT"/>
          </a:p>
        </p:txBody>
      </p:sp>
      <p:sp>
        <p:nvSpPr>
          <p:cNvPr id="5" name="Segnaposto piè di pagina 4">
            <a:extLst>
              <a:ext uri="{FF2B5EF4-FFF2-40B4-BE49-F238E27FC236}">
                <a16:creationId xmlns:a16="http://schemas.microsoft.com/office/drawing/2014/main" id="{DFCCE962-02B3-095B-49ED-60B463CA905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13A17E9-40A4-16CA-404B-9822F2E95DC8}"/>
              </a:ext>
            </a:extLst>
          </p:cNvPr>
          <p:cNvSpPr>
            <a:spLocks noGrp="1"/>
          </p:cNvSpPr>
          <p:nvPr>
            <p:ph type="sldNum" sz="quarter" idx="12"/>
          </p:nvPr>
        </p:nvSpPr>
        <p:spPr/>
        <p:txBody>
          <a:bodyPr/>
          <a:lstStyle/>
          <a:p>
            <a:fld id="{933E464A-FB2F-4D69-91F0-A35FCFD5CCD0}" type="slidenum">
              <a:rPr lang="it-IT" smtClean="0"/>
              <a:t>‹N›</a:t>
            </a:fld>
            <a:endParaRPr lang="it-IT"/>
          </a:p>
        </p:txBody>
      </p:sp>
    </p:spTree>
    <p:extLst>
      <p:ext uri="{BB962C8B-B14F-4D97-AF65-F5344CB8AC3E}">
        <p14:creationId xmlns:p14="http://schemas.microsoft.com/office/powerpoint/2010/main" val="3397576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75B955-1D13-D563-ADAF-00F294EECDD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393214A-450A-9C7F-9638-3BB60169BB1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D95B704-56E2-535A-D710-3F632BBCC21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C60795F-1FCD-1106-A3F7-4278567C1D6E}"/>
              </a:ext>
            </a:extLst>
          </p:cNvPr>
          <p:cNvSpPr>
            <a:spLocks noGrp="1"/>
          </p:cNvSpPr>
          <p:nvPr>
            <p:ph type="dt" sz="half" idx="10"/>
          </p:nvPr>
        </p:nvSpPr>
        <p:spPr/>
        <p:txBody>
          <a:bodyPr/>
          <a:lstStyle/>
          <a:p>
            <a:fld id="{3A11949A-9F9A-42A2-8726-1A016D31C24D}" type="datetimeFigureOut">
              <a:rPr lang="it-IT" smtClean="0"/>
              <a:t>12/04/2024</a:t>
            </a:fld>
            <a:endParaRPr lang="it-IT"/>
          </a:p>
        </p:txBody>
      </p:sp>
      <p:sp>
        <p:nvSpPr>
          <p:cNvPr id="6" name="Segnaposto piè di pagina 5">
            <a:extLst>
              <a:ext uri="{FF2B5EF4-FFF2-40B4-BE49-F238E27FC236}">
                <a16:creationId xmlns:a16="http://schemas.microsoft.com/office/drawing/2014/main" id="{3089A00D-357F-C1A0-9135-21DE7063680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1444D78-0C9D-5667-9F92-9D576BD12BC6}"/>
              </a:ext>
            </a:extLst>
          </p:cNvPr>
          <p:cNvSpPr>
            <a:spLocks noGrp="1"/>
          </p:cNvSpPr>
          <p:nvPr>
            <p:ph type="sldNum" sz="quarter" idx="12"/>
          </p:nvPr>
        </p:nvSpPr>
        <p:spPr/>
        <p:txBody>
          <a:bodyPr/>
          <a:lstStyle/>
          <a:p>
            <a:fld id="{933E464A-FB2F-4D69-91F0-A35FCFD5CCD0}" type="slidenum">
              <a:rPr lang="it-IT" smtClean="0"/>
              <a:t>‹N›</a:t>
            </a:fld>
            <a:endParaRPr lang="it-IT"/>
          </a:p>
        </p:txBody>
      </p:sp>
    </p:spTree>
    <p:extLst>
      <p:ext uri="{BB962C8B-B14F-4D97-AF65-F5344CB8AC3E}">
        <p14:creationId xmlns:p14="http://schemas.microsoft.com/office/powerpoint/2010/main" val="3144714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06AC29-D0E0-18A6-2D47-A06C7341BCD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376BB1F-4728-FBF9-9EBE-03A363CB52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91FA031-4E47-FBF9-C29E-9A3546F29EB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CC0B76F-1AC4-41E6-6449-32737CCE6C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1EA633C-E356-BDE5-45DF-1ACF7DA6D7D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C0DD454-B612-F837-A3C2-EE66A4CAA6E0}"/>
              </a:ext>
            </a:extLst>
          </p:cNvPr>
          <p:cNvSpPr>
            <a:spLocks noGrp="1"/>
          </p:cNvSpPr>
          <p:nvPr>
            <p:ph type="dt" sz="half" idx="10"/>
          </p:nvPr>
        </p:nvSpPr>
        <p:spPr/>
        <p:txBody>
          <a:bodyPr/>
          <a:lstStyle/>
          <a:p>
            <a:fld id="{3A11949A-9F9A-42A2-8726-1A016D31C24D}" type="datetimeFigureOut">
              <a:rPr lang="it-IT" smtClean="0"/>
              <a:t>12/04/2024</a:t>
            </a:fld>
            <a:endParaRPr lang="it-IT"/>
          </a:p>
        </p:txBody>
      </p:sp>
      <p:sp>
        <p:nvSpPr>
          <p:cNvPr id="8" name="Segnaposto piè di pagina 7">
            <a:extLst>
              <a:ext uri="{FF2B5EF4-FFF2-40B4-BE49-F238E27FC236}">
                <a16:creationId xmlns:a16="http://schemas.microsoft.com/office/drawing/2014/main" id="{A7735F5C-9948-B426-35EB-0BD8EB45958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A329979-A899-AD0B-8BB4-150170197DC5}"/>
              </a:ext>
            </a:extLst>
          </p:cNvPr>
          <p:cNvSpPr>
            <a:spLocks noGrp="1"/>
          </p:cNvSpPr>
          <p:nvPr>
            <p:ph type="sldNum" sz="quarter" idx="12"/>
          </p:nvPr>
        </p:nvSpPr>
        <p:spPr/>
        <p:txBody>
          <a:bodyPr/>
          <a:lstStyle/>
          <a:p>
            <a:fld id="{933E464A-FB2F-4D69-91F0-A35FCFD5CCD0}" type="slidenum">
              <a:rPr lang="it-IT" smtClean="0"/>
              <a:t>‹N›</a:t>
            </a:fld>
            <a:endParaRPr lang="it-IT"/>
          </a:p>
        </p:txBody>
      </p:sp>
    </p:spTree>
    <p:extLst>
      <p:ext uri="{BB962C8B-B14F-4D97-AF65-F5344CB8AC3E}">
        <p14:creationId xmlns:p14="http://schemas.microsoft.com/office/powerpoint/2010/main" val="418597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916E57-1EAE-D5EB-87E6-C9B6A459692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FFDF01B-E30B-1DBF-5F30-BB8DC96F9C76}"/>
              </a:ext>
            </a:extLst>
          </p:cNvPr>
          <p:cNvSpPr>
            <a:spLocks noGrp="1"/>
          </p:cNvSpPr>
          <p:nvPr>
            <p:ph type="dt" sz="half" idx="10"/>
          </p:nvPr>
        </p:nvSpPr>
        <p:spPr/>
        <p:txBody>
          <a:bodyPr/>
          <a:lstStyle/>
          <a:p>
            <a:fld id="{3A11949A-9F9A-42A2-8726-1A016D31C24D}" type="datetimeFigureOut">
              <a:rPr lang="it-IT" smtClean="0"/>
              <a:t>12/04/2024</a:t>
            </a:fld>
            <a:endParaRPr lang="it-IT"/>
          </a:p>
        </p:txBody>
      </p:sp>
      <p:sp>
        <p:nvSpPr>
          <p:cNvPr id="4" name="Segnaposto piè di pagina 3">
            <a:extLst>
              <a:ext uri="{FF2B5EF4-FFF2-40B4-BE49-F238E27FC236}">
                <a16:creationId xmlns:a16="http://schemas.microsoft.com/office/drawing/2014/main" id="{51DDCC12-4816-FD32-8220-879831DF886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0DB0D1F-3051-1D81-C635-99F5E8633E58}"/>
              </a:ext>
            </a:extLst>
          </p:cNvPr>
          <p:cNvSpPr>
            <a:spLocks noGrp="1"/>
          </p:cNvSpPr>
          <p:nvPr>
            <p:ph type="sldNum" sz="quarter" idx="12"/>
          </p:nvPr>
        </p:nvSpPr>
        <p:spPr/>
        <p:txBody>
          <a:bodyPr/>
          <a:lstStyle/>
          <a:p>
            <a:fld id="{933E464A-FB2F-4D69-91F0-A35FCFD5CCD0}" type="slidenum">
              <a:rPr lang="it-IT" smtClean="0"/>
              <a:t>‹N›</a:t>
            </a:fld>
            <a:endParaRPr lang="it-IT"/>
          </a:p>
        </p:txBody>
      </p:sp>
    </p:spTree>
    <p:extLst>
      <p:ext uri="{BB962C8B-B14F-4D97-AF65-F5344CB8AC3E}">
        <p14:creationId xmlns:p14="http://schemas.microsoft.com/office/powerpoint/2010/main" val="667757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2186910-1F8E-60AB-44A4-5344CB7D28EE}"/>
              </a:ext>
            </a:extLst>
          </p:cNvPr>
          <p:cNvSpPr>
            <a:spLocks noGrp="1"/>
          </p:cNvSpPr>
          <p:nvPr>
            <p:ph type="dt" sz="half" idx="10"/>
          </p:nvPr>
        </p:nvSpPr>
        <p:spPr/>
        <p:txBody>
          <a:bodyPr/>
          <a:lstStyle/>
          <a:p>
            <a:fld id="{3A11949A-9F9A-42A2-8726-1A016D31C24D}" type="datetimeFigureOut">
              <a:rPr lang="it-IT" smtClean="0"/>
              <a:t>12/04/2024</a:t>
            </a:fld>
            <a:endParaRPr lang="it-IT"/>
          </a:p>
        </p:txBody>
      </p:sp>
      <p:sp>
        <p:nvSpPr>
          <p:cNvPr id="3" name="Segnaposto piè di pagina 2">
            <a:extLst>
              <a:ext uri="{FF2B5EF4-FFF2-40B4-BE49-F238E27FC236}">
                <a16:creationId xmlns:a16="http://schemas.microsoft.com/office/drawing/2014/main" id="{A66ACB53-7E58-AC20-80DD-6DA2C4BDA7C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D88876F-1B5B-C9D7-7740-8B532215E999}"/>
              </a:ext>
            </a:extLst>
          </p:cNvPr>
          <p:cNvSpPr>
            <a:spLocks noGrp="1"/>
          </p:cNvSpPr>
          <p:nvPr>
            <p:ph type="sldNum" sz="quarter" idx="12"/>
          </p:nvPr>
        </p:nvSpPr>
        <p:spPr/>
        <p:txBody>
          <a:bodyPr/>
          <a:lstStyle/>
          <a:p>
            <a:fld id="{933E464A-FB2F-4D69-91F0-A35FCFD5CCD0}" type="slidenum">
              <a:rPr lang="it-IT" smtClean="0"/>
              <a:t>‹N›</a:t>
            </a:fld>
            <a:endParaRPr lang="it-IT"/>
          </a:p>
        </p:txBody>
      </p:sp>
    </p:spTree>
    <p:extLst>
      <p:ext uri="{BB962C8B-B14F-4D97-AF65-F5344CB8AC3E}">
        <p14:creationId xmlns:p14="http://schemas.microsoft.com/office/powerpoint/2010/main" val="4205317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AE51B3-DCE3-7474-8586-17A5614A382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A66C0F4-2418-784F-47AD-BE14CE75F0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3E0535E-966C-CF85-D275-0D671F7B5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25D7B65-9A47-966C-B1F8-EF2A9E5A177D}"/>
              </a:ext>
            </a:extLst>
          </p:cNvPr>
          <p:cNvSpPr>
            <a:spLocks noGrp="1"/>
          </p:cNvSpPr>
          <p:nvPr>
            <p:ph type="dt" sz="half" idx="10"/>
          </p:nvPr>
        </p:nvSpPr>
        <p:spPr/>
        <p:txBody>
          <a:bodyPr/>
          <a:lstStyle/>
          <a:p>
            <a:fld id="{3A11949A-9F9A-42A2-8726-1A016D31C24D}" type="datetimeFigureOut">
              <a:rPr lang="it-IT" smtClean="0"/>
              <a:t>12/04/2024</a:t>
            </a:fld>
            <a:endParaRPr lang="it-IT"/>
          </a:p>
        </p:txBody>
      </p:sp>
      <p:sp>
        <p:nvSpPr>
          <p:cNvPr id="6" name="Segnaposto piè di pagina 5">
            <a:extLst>
              <a:ext uri="{FF2B5EF4-FFF2-40B4-BE49-F238E27FC236}">
                <a16:creationId xmlns:a16="http://schemas.microsoft.com/office/drawing/2014/main" id="{882EC48D-353C-BA84-0FD3-A45D483350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E85DF1F-00B5-4E62-366A-CBCE54563CF8}"/>
              </a:ext>
            </a:extLst>
          </p:cNvPr>
          <p:cNvSpPr>
            <a:spLocks noGrp="1"/>
          </p:cNvSpPr>
          <p:nvPr>
            <p:ph type="sldNum" sz="quarter" idx="12"/>
          </p:nvPr>
        </p:nvSpPr>
        <p:spPr/>
        <p:txBody>
          <a:bodyPr/>
          <a:lstStyle/>
          <a:p>
            <a:fld id="{933E464A-FB2F-4D69-91F0-A35FCFD5CCD0}" type="slidenum">
              <a:rPr lang="it-IT" smtClean="0"/>
              <a:t>‹N›</a:t>
            </a:fld>
            <a:endParaRPr lang="it-IT"/>
          </a:p>
        </p:txBody>
      </p:sp>
    </p:spTree>
    <p:extLst>
      <p:ext uri="{BB962C8B-B14F-4D97-AF65-F5344CB8AC3E}">
        <p14:creationId xmlns:p14="http://schemas.microsoft.com/office/powerpoint/2010/main" val="489618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4DACFB-B08B-0BA3-E330-50525646201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06FB673-DB26-21A1-5429-10419626FF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150AF2A-5938-C6A2-C78B-E7A313E935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9BCCD92-5EB4-0796-7D12-19119ED4EDB0}"/>
              </a:ext>
            </a:extLst>
          </p:cNvPr>
          <p:cNvSpPr>
            <a:spLocks noGrp="1"/>
          </p:cNvSpPr>
          <p:nvPr>
            <p:ph type="dt" sz="half" idx="10"/>
          </p:nvPr>
        </p:nvSpPr>
        <p:spPr/>
        <p:txBody>
          <a:bodyPr/>
          <a:lstStyle/>
          <a:p>
            <a:fld id="{3A11949A-9F9A-42A2-8726-1A016D31C24D}" type="datetimeFigureOut">
              <a:rPr lang="it-IT" smtClean="0"/>
              <a:t>12/04/2024</a:t>
            </a:fld>
            <a:endParaRPr lang="it-IT"/>
          </a:p>
        </p:txBody>
      </p:sp>
      <p:sp>
        <p:nvSpPr>
          <p:cNvPr id="6" name="Segnaposto piè di pagina 5">
            <a:extLst>
              <a:ext uri="{FF2B5EF4-FFF2-40B4-BE49-F238E27FC236}">
                <a16:creationId xmlns:a16="http://schemas.microsoft.com/office/drawing/2014/main" id="{E4B167C7-9F13-5023-0E36-FBFF5AA4144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A6FC3BE-5028-877B-D141-0A9952ED4A4A}"/>
              </a:ext>
            </a:extLst>
          </p:cNvPr>
          <p:cNvSpPr>
            <a:spLocks noGrp="1"/>
          </p:cNvSpPr>
          <p:nvPr>
            <p:ph type="sldNum" sz="quarter" idx="12"/>
          </p:nvPr>
        </p:nvSpPr>
        <p:spPr/>
        <p:txBody>
          <a:bodyPr/>
          <a:lstStyle/>
          <a:p>
            <a:fld id="{933E464A-FB2F-4D69-91F0-A35FCFD5CCD0}" type="slidenum">
              <a:rPr lang="it-IT" smtClean="0"/>
              <a:t>‹N›</a:t>
            </a:fld>
            <a:endParaRPr lang="it-IT"/>
          </a:p>
        </p:txBody>
      </p:sp>
    </p:spTree>
    <p:extLst>
      <p:ext uri="{BB962C8B-B14F-4D97-AF65-F5344CB8AC3E}">
        <p14:creationId xmlns:p14="http://schemas.microsoft.com/office/powerpoint/2010/main" val="116455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1EF3E75-2A7A-5EE4-E281-A2489174DB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3F91B64-161D-A647-5D39-CB270AB97F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898B5AD-6048-E09F-37A0-642BCA0592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1949A-9F9A-42A2-8726-1A016D31C24D}" type="datetimeFigureOut">
              <a:rPr lang="it-IT" smtClean="0"/>
              <a:t>12/04/2024</a:t>
            </a:fld>
            <a:endParaRPr lang="it-IT"/>
          </a:p>
        </p:txBody>
      </p:sp>
      <p:sp>
        <p:nvSpPr>
          <p:cNvPr id="5" name="Segnaposto piè di pagina 4">
            <a:extLst>
              <a:ext uri="{FF2B5EF4-FFF2-40B4-BE49-F238E27FC236}">
                <a16:creationId xmlns:a16="http://schemas.microsoft.com/office/drawing/2014/main" id="{9D106B4C-DB06-51FC-5D36-643496A549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AB31343-FAAB-8EB3-E1D9-9B2F240C2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E464A-FB2F-4D69-91F0-A35FCFD5CCD0}" type="slidenum">
              <a:rPr lang="it-IT" smtClean="0"/>
              <a:t>‹N›</a:t>
            </a:fld>
            <a:endParaRPr lang="it-IT"/>
          </a:p>
        </p:txBody>
      </p:sp>
    </p:spTree>
    <p:extLst>
      <p:ext uri="{BB962C8B-B14F-4D97-AF65-F5344CB8AC3E}">
        <p14:creationId xmlns:p14="http://schemas.microsoft.com/office/powerpoint/2010/main" val="4120881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pPr>
              <a:defRPr/>
            </a:pPr>
            <a:fld id="{3D723938-FC25-4F87-B7E9-C2086D39367D}" type="slidenum">
              <a:rPr lang="it-IT"/>
              <a:pPr>
                <a:defRPr/>
              </a:pPr>
              <a:t>1</a:t>
            </a:fld>
            <a:endParaRPr lang="it-IT"/>
          </a:p>
        </p:txBody>
      </p:sp>
      <p:sp>
        <p:nvSpPr>
          <p:cNvPr id="2" name="Titolo 1"/>
          <p:cNvSpPr>
            <a:spLocks noGrp="1"/>
          </p:cNvSpPr>
          <p:nvPr>
            <p:ph type="ctrTitle" idx="4294967295"/>
          </p:nvPr>
        </p:nvSpPr>
        <p:spPr>
          <a:xfrm>
            <a:off x="1990019" y="3429000"/>
            <a:ext cx="7772400" cy="494928"/>
          </a:xfrm>
        </p:spPr>
        <p:txBody>
          <a:bodyPr>
            <a:noAutofit/>
          </a:bodyPr>
          <a:lstStyle/>
          <a:p>
            <a:pPr algn="ctr">
              <a:defRPr/>
            </a:pPr>
            <a:br>
              <a:rPr lang="it-IT" sz="1200" b="1" u="sng" dirty="0">
                <a:solidFill>
                  <a:schemeClr val="accent1">
                    <a:lumMod val="50000"/>
                  </a:schemeClr>
                </a:solidFill>
              </a:rPr>
            </a:br>
            <a:br>
              <a:rPr lang="it-IT" sz="1200" b="1" u="sng" dirty="0">
                <a:solidFill>
                  <a:schemeClr val="accent1">
                    <a:lumMod val="50000"/>
                  </a:schemeClr>
                </a:solidFill>
              </a:rPr>
            </a:br>
            <a:br>
              <a:rPr lang="it-IT" sz="1200" b="1" u="sng" dirty="0">
                <a:solidFill>
                  <a:schemeClr val="accent1">
                    <a:lumMod val="50000"/>
                  </a:schemeClr>
                </a:solidFill>
              </a:rPr>
            </a:br>
            <a:br>
              <a:rPr lang="it-IT" sz="1200" b="1" u="sng" dirty="0">
                <a:solidFill>
                  <a:schemeClr val="accent1">
                    <a:lumMod val="50000"/>
                  </a:schemeClr>
                </a:solidFill>
              </a:rPr>
            </a:br>
            <a:br>
              <a:rPr lang="it-IT" sz="1200" b="1" u="sng" dirty="0">
                <a:solidFill>
                  <a:schemeClr val="accent1">
                    <a:lumMod val="50000"/>
                  </a:schemeClr>
                </a:solidFill>
              </a:rPr>
            </a:br>
            <a:r>
              <a:rPr lang="it-IT" sz="2400" u="sng"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Fabbisogni finanziari e ricorso al Debito Bancario</a:t>
            </a:r>
            <a:br>
              <a:rPr lang="it-IT" sz="2400" u="sng" dirty="0">
                <a:solidFill>
                  <a:schemeClr val="accent1">
                    <a:lumMod val="50000"/>
                  </a:schemeClr>
                </a:solidFill>
                <a:latin typeface="Calibri Light" panose="020F0302020204030204" pitchFamily="34" charset="0"/>
                <a:ea typeface="Calibri Light" panose="020F0302020204030204" pitchFamily="34" charset="0"/>
                <a:cs typeface="Calibri Light" panose="020F0302020204030204" pitchFamily="34" charset="0"/>
              </a:rPr>
            </a:br>
            <a:br>
              <a:rPr lang="it-IT" sz="2400" u="sng" dirty="0">
                <a:solidFill>
                  <a:schemeClr val="accent1">
                    <a:lumMod val="50000"/>
                  </a:schemeClr>
                </a:solidFill>
                <a:latin typeface="Calibri Light" panose="020F0302020204030204" pitchFamily="34" charset="0"/>
                <a:ea typeface="Calibri Light" panose="020F0302020204030204" pitchFamily="34" charset="0"/>
                <a:cs typeface="Calibri Light" panose="020F0302020204030204" pitchFamily="34" charset="0"/>
              </a:rPr>
            </a:br>
            <a:r>
              <a:rPr lang="it-IT" sz="2000" u="sng" dirty="0">
                <a:solidFill>
                  <a:schemeClr val="accent1">
                    <a:lumMod val="50000"/>
                  </a:schemeClr>
                </a:solidFill>
                <a:latin typeface="Calibri Light" panose="020F0302020204030204" pitchFamily="34" charset="0"/>
                <a:ea typeface="Calibri Light" panose="020F0302020204030204" pitchFamily="34" charset="0"/>
                <a:cs typeface="Calibri Light" panose="020F0302020204030204" pitchFamily="34" charset="0"/>
              </a:rPr>
              <a:t>5 – 12 Aprile 2024</a:t>
            </a:r>
            <a:br>
              <a:rPr lang="it-IT" sz="2400" u="sng" dirty="0">
                <a:solidFill>
                  <a:schemeClr val="accent1">
                    <a:lumMod val="50000"/>
                  </a:schemeClr>
                </a:solidFill>
                <a:latin typeface="Calibri Light" panose="020F0302020204030204" pitchFamily="34" charset="0"/>
                <a:ea typeface="Calibri Light" panose="020F0302020204030204" pitchFamily="34" charset="0"/>
                <a:cs typeface="Calibri Light" panose="020F0302020204030204" pitchFamily="34" charset="0"/>
              </a:rPr>
            </a:br>
            <a:br>
              <a:rPr lang="it-IT" sz="2400" u="sng" dirty="0">
                <a:solidFill>
                  <a:schemeClr val="accent1">
                    <a:lumMod val="50000"/>
                  </a:schemeClr>
                </a:solidFill>
                <a:latin typeface="Calibri Light" panose="020F0302020204030204" pitchFamily="34" charset="0"/>
                <a:ea typeface="Calibri Light" panose="020F0302020204030204" pitchFamily="34" charset="0"/>
                <a:cs typeface="Calibri Light" panose="020F0302020204030204" pitchFamily="34" charset="0"/>
              </a:rPr>
            </a:br>
            <a:br>
              <a:rPr lang="it-IT" sz="2400" u="sng" dirty="0">
                <a:solidFill>
                  <a:schemeClr val="accent1">
                    <a:lumMod val="50000"/>
                  </a:schemeClr>
                </a:solidFill>
                <a:latin typeface="Calibri Light" panose="020F0302020204030204" pitchFamily="34" charset="0"/>
                <a:ea typeface="Calibri Light" panose="020F0302020204030204" pitchFamily="34" charset="0"/>
                <a:cs typeface="Calibri Light" panose="020F0302020204030204" pitchFamily="34" charset="0"/>
              </a:rPr>
            </a:br>
            <a:r>
              <a:rPr lang="it-IT" sz="2000" dirty="0">
                <a:solidFill>
                  <a:schemeClr val="accent1">
                    <a:lumMod val="50000"/>
                  </a:schemeClr>
                </a:solidFill>
                <a:latin typeface="Calibri Light" panose="020F0302020204030204" pitchFamily="34" charset="0"/>
                <a:ea typeface="Calibri Light" panose="020F0302020204030204" pitchFamily="34" charset="0"/>
                <a:cs typeface="Calibri Light" panose="020F0302020204030204" pitchFamily="34" charset="0"/>
              </a:rPr>
              <a:t>Università di Macerata – Dipartimento di Diritto e Economia</a:t>
            </a:r>
            <a:br>
              <a:rPr lang="it-IT" sz="2000" dirty="0">
                <a:solidFill>
                  <a:schemeClr val="accent1">
                    <a:lumMod val="50000"/>
                  </a:schemeClr>
                </a:solidFill>
                <a:latin typeface="Calibri Light" panose="020F0302020204030204" pitchFamily="34" charset="0"/>
                <a:ea typeface="Calibri Light" panose="020F0302020204030204" pitchFamily="34" charset="0"/>
                <a:cs typeface="Calibri Light" panose="020F0302020204030204" pitchFamily="34" charset="0"/>
              </a:rPr>
            </a:br>
            <a:r>
              <a:rPr lang="it-IT" sz="2000" dirty="0">
                <a:solidFill>
                  <a:schemeClr val="accent1">
                    <a:lumMod val="50000"/>
                  </a:schemeClr>
                </a:solidFill>
                <a:latin typeface="Calibri Light" panose="020F0302020204030204" pitchFamily="34" charset="0"/>
                <a:ea typeface="Calibri Light" panose="020F0302020204030204" pitchFamily="34" charset="0"/>
                <a:cs typeface="Calibri Light" panose="020F0302020204030204" pitchFamily="34" charset="0"/>
              </a:rPr>
              <a:t>Finanza e Mercati</a:t>
            </a:r>
            <a:endParaRPr lang="it-IT" sz="20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CasellaDiTesto 6">
            <a:extLst>
              <a:ext uri="{FF2B5EF4-FFF2-40B4-BE49-F238E27FC236}">
                <a16:creationId xmlns:a16="http://schemas.microsoft.com/office/drawing/2014/main" id="{E1AB0F1F-5112-26BD-A41A-66A47CCFAA94}"/>
              </a:ext>
            </a:extLst>
          </p:cNvPr>
          <p:cNvSpPr txBox="1"/>
          <p:nvPr/>
        </p:nvSpPr>
        <p:spPr>
          <a:xfrm>
            <a:off x="1990019" y="980728"/>
            <a:ext cx="7992888" cy="864096"/>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 Finanza Innovativa per la </a:t>
            </a:r>
          </a:p>
          <a:p>
            <a:r>
              <a:rPr lang="it-IT" dirty="0"/>
              <a:t>Crescita Strategica e Sostenibile dell’Impresa</a:t>
            </a:r>
          </a:p>
        </p:txBody>
      </p:sp>
    </p:spTree>
    <p:extLst>
      <p:ext uri="{BB962C8B-B14F-4D97-AF65-F5344CB8AC3E}">
        <p14:creationId xmlns:p14="http://schemas.microsoft.com/office/powerpoint/2010/main" val="82987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989BA00-F160-D603-1FFF-C9364BAEF7EC}"/>
              </a:ext>
            </a:extLst>
          </p:cNvPr>
          <p:cNvSpPr txBox="1"/>
          <p:nvPr/>
        </p:nvSpPr>
        <p:spPr>
          <a:xfrm>
            <a:off x="104175" y="648182"/>
            <a:ext cx="11076970"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CALCOLO COSTO EFFETTIVO SCOPERTO DI C/C</a:t>
            </a:r>
          </a:p>
        </p:txBody>
      </p:sp>
      <p:sp>
        <p:nvSpPr>
          <p:cNvPr id="3" name="Rectangle 22">
            <a:extLst>
              <a:ext uri="{FF2B5EF4-FFF2-40B4-BE49-F238E27FC236}">
                <a16:creationId xmlns:a16="http://schemas.microsoft.com/office/drawing/2014/main" id="{ECD1D3B6-49DC-CD86-8CAB-54920E79700D}"/>
              </a:ext>
            </a:extLst>
          </p:cNvPr>
          <p:cNvSpPr txBox="1">
            <a:spLocks noChangeArrowheads="1"/>
          </p:cNvSpPr>
          <p:nvPr/>
        </p:nvSpPr>
        <p:spPr>
          <a:xfrm>
            <a:off x="350994" y="1340768"/>
            <a:ext cx="10725977" cy="3693319"/>
          </a:xfrm>
          <a:prstGeom prst="rect">
            <a:avLst/>
          </a:prstGeom>
          <a:noFill/>
          <a:ln w="19050">
            <a:noFill/>
            <a:prstDash val="dash"/>
          </a:ln>
        </p:spPr>
        <p:txBody>
          <a:bodyPr wrap="square" rtlCol="0">
            <a:spAutoFit/>
          </a:bodyPr>
          <a:lstStyle>
            <a:defPPr>
              <a:defRPr lang="it-IT"/>
            </a:defPPr>
            <a:lvl1pPr algn="just">
              <a:defRPr>
                <a:solidFill>
                  <a:schemeClr val="accent5">
                    <a:lumMod val="50000"/>
                  </a:schemeClr>
                </a:solidFill>
              </a:defRPr>
            </a:lvl1pPr>
          </a:lstStyle>
          <a:p>
            <a:r>
              <a:rPr lang="it-IT" b="1" u="sng" dirty="0"/>
              <a:t>Esempio di calcolo del costo effettivo dello scoperto di c/c:</a:t>
            </a:r>
          </a:p>
          <a:p>
            <a:pPr marL="285750" indent="-285750">
              <a:buFont typeface="Wingdings" panose="05000000000000000000" pitchFamily="2" charset="2"/>
              <a:buChar char="§"/>
            </a:pPr>
            <a:endParaRPr lang="it-IT" b="1" u="sng" dirty="0"/>
          </a:p>
          <a:p>
            <a:pPr marL="285750" indent="-285750">
              <a:buFont typeface="Wingdings" panose="05000000000000000000" pitchFamily="2" charset="2"/>
              <a:buChar char="§"/>
            </a:pPr>
            <a:r>
              <a:rPr lang="it-IT" b="1" u="sng" dirty="0"/>
              <a:t>Tasso nominale annuo: 10%</a:t>
            </a:r>
          </a:p>
          <a:p>
            <a:pPr marL="285750" indent="-285750">
              <a:buFont typeface="Wingdings" panose="05000000000000000000" pitchFamily="2" charset="2"/>
              <a:buChar char="§"/>
            </a:pPr>
            <a:r>
              <a:rPr lang="it-IT" b="1" u="sng" dirty="0"/>
              <a:t>Addebito interessi trimestrale</a:t>
            </a:r>
          </a:p>
          <a:p>
            <a:endParaRPr lang="it-IT" b="1" u="sng" dirty="0"/>
          </a:p>
          <a:p>
            <a:pPr marL="285750" indent="-285750">
              <a:buFont typeface="Wingdings" panose="05000000000000000000" pitchFamily="2" charset="2"/>
              <a:buChar char="§"/>
            </a:pPr>
            <a:endParaRPr lang="it-IT" b="1" u="sng" dirty="0"/>
          </a:p>
          <a:p>
            <a:r>
              <a:rPr lang="it-IT" dirty="0"/>
              <a:t>Considerando l’addebito trimestrale, abbiamo quattro periodi (n) e quindi il tasso nominale annuo del 10% è, in realtà, pari all’11,31%:</a:t>
            </a:r>
          </a:p>
          <a:p>
            <a:pPr marL="285750" indent="-285750">
              <a:buFont typeface="Wingdings" panose="05000000000000000000" pitchFamily="2" charset="2"/>
              <a:buChar char="§"/>
            </a:pPr>
            <a:endParaRPr lang="it-IT" b="1" u="sng" dirty="0"/>
          </a:p>
          <a:p>
            <a:pPr algn="ctr"/>
            <a:r>
              <a:rPr lang="it-IT" b="1" dirty="0"/>
              <a:t>Ie = (1+i)</a:t>
            </a:r>
            <a:r>
              <a:rPr lang="it-IT" b="1" baseline="30000" dirty="0"/>
              <a:t>n</a:t>
            </a:r>
            <a:r>
              <a:rPr lang="it-IT" b="1" dirty="0"/>
              <a:t> – 1 = (1+0,10)</a:t>
            </a:r>
            <a:r>
              <a:rPr lang="it-IT" b="1" baseline="30000" dirty="0"/>
              <a:t>4</a:t>
            </a:r>
            <a:r>
              <a:rPr lang="it-IT" b="1" dirty="0"/>
              <a:t> – 1 = 1,1307 = 11,31%</a:t>
            </a:r>
          </a:p>
          <a:p>
            <a:pPr marL="285750" indent="-285750">
              <a:buFont typeface="Wingdings" panose="05000000000000000000" pitchFamily="2" charset="2"/>
              <a:buChar char="§"/>
            </a:pPr>
            <a:endParaRPr lang="it-IT" b="1" u="sng" dirty="0"/>
          </a:p>
          <a:p>
            <a:pPr marL="285750" indent="-285750">
              <a:buFont typeface="Wingdings" panose="05000000000000000000" pitchFamily="2" charset="2"/>
              <a:buChar char="§"/>
            </a:pPr>
            <a:r>
              <a:rPr lang="it-IT" dirty="0"/>
              <a:t>Lo scoperto di conto corrente dovrebbe essere caratterizzato dall’alternanza tra saldi creditori e saldi debitori e dal tendenziale obiettivo del saldo zero del conto;</a:t>
            </a:r>
          </a:p>
        </p:txBody>
      </p:sp>
    </p:spTree>
    <p:extLst>
      <p:ext uri="{BB962C8B-B14F-4D97-AF65-F5344CB8AC3E}">
        <p14:creationId xmlns:p14="http://schemas.microsoft.com/office/powerpoint/2010/main" val="322842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up)">
                                      <p:cBhvr>
                                        <p:cTn id="18" dur="500"/>
                                        <p:tgtEl>
                                          <p:spTgt spid="3">
                                            <p:txEl>
                                              <p:pRg st="2" end="2"/>
                                            </p:txEl>
                                          </p:spTgt>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500"/>
                                        <p:tgtEl>
                                          <p:spTgt spid="3">
                                            <p:txEl>
                                              <p:pRg st="6" end="6"/>
                                            </p:txEl>
                                          </p:spTgt>
                                        </p:tgtEl>
                                      </p:cBhvr>
                                    </p:animEffec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up)">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wipe(up)">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5135DBF-BF57-9B4C-6100-88D8E8C0653B}"/>
              </a:ext>
            </a:extLst>
          </p:cNvPr>
          <p:cNvSpPr txBox="1"/>
          <p:nvPr/>
        </p:nvSpPr>
        <p:spPr>
          <a:xfrm>
            <a:off x="81024" y="704974"/>
            <a:ext cx="10822327"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ANTICIPO SU </a:t>
            </a:r>
            <a:r>
              <a:rPr lang="it-IT" dirty="0" err="1"/>
              <a:t>SU</a:t>
            </a:r>
            <a:r>
              <a:rPr lang="it-IT" dirty="0"/>
              <a:t> ORDINI E SU FATTURE</a:t>
            </a:r>
          </a:p>
        </p:txBody>
      </p:sp>
      <p:sp>
        <p:nvSpPr>
          <p:cNvPr id="3" name="Rectangle 22">
            <a:extLst>
              <a:ext uri="{FF2B5EF4-FFF2-40B4-BE49-F238E27FC236}">
                <a16:creationId xmlns:a16="http://schemas.microsoft.com/office/drawing/2014/main" id="{684A171C-4417-A480-8AB4-892F6A667836}"/>
              </a:ext>
            </a:extLst>
          </p:cNvPr>
          <p:cNvSpPr txBox="1">
            <a:spLocks noChangeArrowheads="1"/>
          </p:cNvSpPr>
          <p:nvPr/>
        </p:nvSpPr>
        <p:spPr>
          <a:xfrm>
            <a:off x="497153" y="1231007"/>
            <a:ext cx="10406198" cy="4247317"/>
          </a:xfrm>
          <a:prstGeom prst="rect">
            <a:avLst/>
          </a:prstGeom>
          <a:noFill/>
          <a:ln w="19050">
            <a:noFill/>
            <a:prstDash val="dash"/>
          </a:ln>
        </p:spPr>
        <p:txBody>
          <a:bodyPr wrap="square" rtlCol="0">
            <a:spAutoFit/>
          </a:bodyPr>
          <a:lstStyle>
            <a:defPPr>
              <a:defRPr lang="it-IT"/>
            </a:defPPr>
            <a:lvl1pPr algn="just">
              <a:defRPr>
                <a:solidFill>
                  <a:schemeClr val="accent5">
                    <a:lumMod val="50000"/>
                  </a:schemeClr>
                </a:solidFill>
              </a:defRPr>
            </a:lvl1pPr>
          </a:lstStyle>
          <a:p>
            <a:pPr marL="285750" indent="-285750">
              <a:buFont typeface="Wingdings" panose="05000000000000000000" pitchFamily="2" charset="2"/>
              <a:buChar char="§"/>
            </a:pPr>
            <a:endParaRPr lang="it-IT" b="1" u="sng" dirty="0"/>
          </a:p>
          <a:p>
            <a:pPr marL="285750" indent="-285750">
              <a:buFont typeface="Wingdings" panose="05000000000000000000" pitchFamily="2" charset="2"/>
              <a:buChar char="§"/>
            </a:pPr>
            <a:r>
              <a:rPr lang="it-IT" b="1" u="sng" dirty="0"/>
              <a:t>Anticipo su ordini</a:t>
            </a:r>
            <a:r>
              <a:rPr lang="it-IT" dirty="0"/>
              <a:t>: in alcuni casi, quando il ciclo di produzione del prodotto è particolarmente lungo (ad es. produzione stampi, di macchinari complessi, costruzione strutture e stand, </a:t>
            </a:r>
            <a:r>
              <a:rPr lang="it-IT" dirty="0" err="1"/>
              <a:t>ecc</a:t>
            </a:r>
            <a:r>
              <a:rPr lang="it-IT" dirty="0"/>
              <a:t>) la banca concede al cliente una linea di credito per l’anticipo di ordini firmati e confermati.</a:t>
            </a:r>
          </a:p>
          <a:p>
            <a:r>
              <a:rPr lang="it-IT" dirty="0"/>
              <a:t> </a:t>
            </a:r>
          </a:p>
          <a:p>
            <a:pPr marL="285750" indent="-285750">
              <a:buFont typeface="Wingdings" panose="05000000000000000000" pitchFamily="2" charset="2"/>
              <a:buChar char="§"/>
            </a:pPr>
            <a:r>
              <a:rPr lang="it-IT" b="1" u="sng" dirty="0"/>
              <a:t>Anticipo su fatture</a:t>
            </a:r>
            <a:r>
              <a:rPr lang="it-IT" dirty="0"/>
              <a:t>: alcuni debitori (ad esempio la Grande Distribuzione o grandi multinazionali quali Fincantieri, Leonardo </a:t>
            </a:r>
            <a:r>
              <a:rPr lang="it-IT" dirty="0" err="1"/>
              <a:t>ecc</a:t>
            </a:r>
            <a:r>
              <a:rPr lang="it-IT" dirty="0"/>
              <a:t>, non consentono ai propri fornitori di emettere ricevute bancarie a loro nome ma preferiscono pagare con bonifico alla scadenza pattuita. In questi casi la banca concede al proprio cliente di poter usufruire di un anticipo sulle fatture di vendita emesse</a:t>
            </a:r>
          </a:p>
          <a:p>
            <a:endParaRPr lang="it-IT" i="1" dirty="0"/>
          </a:p>
          <a:p>
            <a:r>
              <a:rPr lang="it-IT" i="1" dirty="0"/>
              <a:t>Sia relativamente all’anticipo fatture che all’anticipo ordini, la banca concederà al cliente soltanto </a:t>
            </a:r>
            <a:r>
              <a:rPr lang="it-IT" i="1" u="sng" dirty="0"/>
              <a:t>una parte del valore nominale</a:t>
            </a:r>
            <a:r>
              <a:rPr lang="it-IT" i="1" dirty="0"/>
              <a:t> presentato: intorno al 70-80% del valore della fattura e circa il 50% del valore dell’ordine. Le percentuali sono variabili e dipendono dai casi specifici.</a:t>
            </a:r>
          </a:p>
          <a:p>
            <a:pPr marL="285750" indent="-285750">
              <a:buFont typeface="Wingdings" panose="05000000000000000000" pitchFamily="2" charset="2"/>
              <a:buChar char="§"/>
            </a:pPr>
            <a:endParaRPr lang="it-IT" dirty="0"/>
          </a:p>
          <a:p>
            <a:pPr marL="285750" indent="-285750">
              <a:buFont typeface="Wingdings" panose="05000000000000000000" pitchFamily="2" charset="2"/>
              <a:buChar char="§"/>
            </a:pPr>
            <a:endParaRPr lang="it-IT" dirty="0"/>
          </a:p>
        </p:txBody>
      </p:sp>
    </p:spTree>
    <p:extLst>
      <p:ext uri="{BB962C8B-B14F-4D97-AF65-F5344CB8AC3E}">
        <p14:creationId xmlns:p14="http://schemas.microsoft.com/office/powerpoint/2010/main" val="237357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up)">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up)">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5135DBF-BF57-9B4C-6100-88D8E8C0653B}"/>
              </a:ext>
            </a:extLst>
          </p:cNvPr>
          <p:cNvSpPr txBox="1"/>
          <p:nvPr/>
        </p:nvSpPr>
        <p:spPr>
          <a:xfrm>
            <a:off x="138899" y="814847"/>
            <a:ext cx="11019096"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ANTICIPO PER FORNITORI E FINIMPORT</a:t>
            </a:r>
          </a:p>
        </p:txBody>
      </p:sp>
      <p:sp>
        <p:nvSpPr>
          <p:cNvPr id="3" name="Rectangle 22">
            <a:extLst>
              <a:ext uri="{FF2B5EF4-FFF2-40B4-BE49-F238E27FC236}">
                <a16:creationId xmlns:a16="http://schemas.microsoft.com/office/drawing/2014/main" id="{684A171C-4417-A480-8AB4-892F6A667836}"/>
              </a:ext>
            </a:extLst>
          </p:cNvPr>
          <p:cNvSpPr txBox="1">
            <a:spLocks noChangeArrowheads="1"/>
          </p:cNvSpPr>
          <p:nvPr/>
        </p:nvSpPr>
        <p:spPr>
          <a:xfrm>
            <a:off x="375679" y="1418570"/>
            <a:ext cx="10782316" cy="5078313"/>
          </a:xfrm>
          <a:prstGeom prst="rect">
            <a:avLst/>
          </a:prstGeom>
          <a:noFill/>
          <a:ln w="19050">
            <a:noFill/>
            <a:prstDash val="dash"/>
          </a:ln>
        </p:spPr>
        <p:txBody>
          <a:bodyPr wrap="square" rtlCol="0">
            <a:spAutoFit/>
          </a:bodyPr>
          <a:lstStyle>
            <a:defPPr>
              <a:defRPr lang="it-IT"/>
            </a:defPPr>
            <a:lvl1pPr algn="just">
              <a:defRPr>
                <a:solidFill>
                  <a:schemeClr val="accent5">
                    <a:lumMod val="50000"/>
                  </a:schemeClr>
                </a:solidFill>
              </a:defRPr>
            </a:lvl1pPr>
          </a:lstStyle>
          <a:p>
            <a:r>
              <a:rPr lang="it-IT" dirty="0"/>
              <a:t>Con gli anticipi di portafoglio, su ordini e su fatture la banca interviene nel </a:t>
            </a:r>
            <a:r>
              <a:rPr lang="it-IT" b="1" dirty="0"/>
              <a:t>CICLO ATTIVO </a:t>
            </a:r>
            <a:r>
              <a:rPr lang="it-IT" dirty="0"/>
              <a:t>dell’azienda </a:t>
            </a:r>
            <a:r>
              <a:rPr lang="it-IT" dirty="0" err="1"/>
              <a:t>cioe’</a:t>
            </a:r>
            <a:r>
              <a:rPr lang="it-IT" dirty="0"/>
              <a:t> relativo alle vendite ed agli incassi.</a:t>
            </a:r>
          </a:p>
          <a:p>
            <a:endParaRPr lang="it-IT" dirty="0"/>
          </a:p>
          <a:p>
            <a:r>
              <a:rPr lang="it-IT" dirty="0"/>
              <a:t>La banca può anche intervenire nel </a:t>
            </a:r>
            <a:r>
              <a:rPr lang="it-IT" b="1" dirty="0"/>
              <a:t>CICLO PASSIVO</a:t>
            </a:r>
            <a:r>
              <a:rPr lang="it-IT" dirty="0"/>
              <a:t>, vale a dire riferito al processo degli acquisti, al fine di fornire all’impresa le risorse necessarie per il pagamento dei fornitori. </a:t>
            </a:r>
          </a:p>
          <a:p>
            <a:endParaRPr lang="it-IT" dirty="0"/>
          </a:p>
          <a:p>
            <a:r>
              <a:rPr lang="it-IT" dirty="0"/>
              <a:t>Forme tecniche riferite al ciclo passivo sono:</a:t>
            </a:r>
          </a:p>
          <a:p>
            <a:endParaRPr lang="it-IT" dirty="0"/>
          </a:p>
          <a:p>
            <a:pPr marL="285750" indent="-285750">
              <a:buFont typeface="Arial" panose="020B0604020202020204" pitchFamily="34" charset="0"/>
              <a:buChar char="•"/>
            </a:pPr>
            <a:r>
              <a:rPr lang="it-IT" b="1" dirty="0"/>
              <a:t>L’Anticipo Fornitori</a:t>
            </a:r>
            <a:r>
              <a:rPr lang="it-IT" dirty="0"/>
              <a:t>: si tratta di una linea di credito finalizzata al pagamento di fornitori che presenta una durata solitamente di durata massima semestrale e che </a:t>
            </a:r>
            <a:r>
              <a:rPr lang="it-IT" dirty="0" err="1"/>
              <a:t>dovra’</a:t>
            </a:r>
            <a:r>
              <a:rPr lang="it-IT" dirty="0"/>
              <a:t> essere rimborsata con gli incassi rivenienti dalla fatturazione delle vendite.</a:t>
            </a:r>
          </a:p>
          <a:p>
            <a:endParaRPr lang="it-IT" dirty="0"/>
          </a:p>
          <a:p>
            <a:pPr marL="285750" indent="-285750">
              <a:buFont typeface="Arial" panose="020B0604020202020204" pitchFamily="34" charset="0"/>
              <a:buChar char="•"/>
            </a:pPr>
            <a:r>
              <a:rPr lang="it-IT" b="1" dirty="0"/>
              <a:t>Le Linee </a:t>
            </a:r>
            <a:r>
              <a:rPr lang="it-IT" b="1" dirty="0" err="1"/>
              <a:t>Finimport</a:t>
            </a:r>
            <a:r>
              <a:rPr lang="it-IT" dirty="0"/>
              <a:t>: si tratta di una forma tecnica analoga a quella precedente ma finalizzata al pagamento di fornitori esteri.</a:t>
            </a:r>
          </a:p>
          <a:p>
            <a:pPr marL="285750" indent="-285750">
              <a:buFont typeface="Arial" panose="020B0604020202020204" pitchFamily="34" charset="0"/>
              <a:buChar char="•"/>
            </a:pPr>
            <a:endParaRPr lang="it-IT" dirty="0"/>
          </a:p>
          <a:p>
            <a:r>
              <a:rPr lang="it-IT" dirty="0"/>
              <a:t> </a:t>
            </a:r>
          </a:p>
          <a:p>
            <a:pPr marL="285750" indent="-285750">
              <a:buFont typeface="Wingdings" panose="05000000000000000000" pitchFamily="2" charset="2"/>
              <a:buChar char="§"/>
            </a:pPr>
            <a:endParaRPr lang="it-IT" dirty="0"/>
          </a:p>
          <a:p>
            <a:pPr marL="285750" indent="-285750">
              <a:buFont typeface="Wingdings" panose="05000000000000000000" pitchFamily="2" charset="2"/>
              <a:buChar char="§"/>
            </a:pPr>
            <a:endParaRPr lang="it-IT" dirty="0"/>
          </a:p>
        </p:txBody>
      </p:sp>
    </p:spTree>
    <p:extLst>
      <p:ext uri="{BB962C8B-B14F-4D97-AF65-F5344CB8AC3E}">
        <p14:creationId xmlns:p14="http://schemas.microsoft.com/office/powerpoint/2010/main" val="192479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up)">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up)">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ipe(up)">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wipe(up)">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5135DBF-BF57-9B4C-6100-88D8E8C0653B}"/>
              </a:ext>
            </a:extLst>
          </p:cNvPr>
          <p:cNvSpPr txBox="1"/>
          <p:nvPr/>
        </p:nvSpPr>
        <p:spPr>
          <a:xfrm>
            <a:off x="289368" y="335667"/>
            <a:ext cx="11134843"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IL CONFIRMING ED IL CREDITO DI FILIERA</a:t>
            </a:r>
          </a:p>
        </p:txBody>
      </p:sp>
      <p:sp>
        <p:nvSpPr>
          <p:cNvPr id="3" name="Rectangle 22">
            <a:extLst>
              <a:ext uri="{FF2B5EF4-FFF2-40B4-BE49-F238E27FC236}">
                <a16:creationId xmlns:a16="http://schemas.microsoft.com/office/drawing/2014/main" id="{684A171C-4417-A480-8AB4-892F6A667836}"/>
              </a:ext>
            </a:extLst>
          </p:cNvPr>
          <p:cNvSpPr txBox="1">
            <a:spLocks noChangeArrowheads="1"/>
          </p:cNvSpPr>
          <p:nvPr/>
        </p:nvSpPr>
        <p:spPr>
          <a:xfrm>
            <a:off x="641898" y="897710"/>
            <a:ext cx="10782313" cy="5355312"/>
          </a:xfrm>
          <a:prstGeom prst="rect">
            <a:avLst/>
          </a:prstGeom>
          <a:noFill/>
          <a:ln w="19050">
            <a:noFill/>
            <a:prstDash val="dash"/>
          </a:ln>
        </p:spPr>
        <p:txBody>
          <a:bodyPr wrap="square" rtlCol="0">
            <a:spAutoFit/>
          </a:bodyPr>
          <a:lstStyle>
            <a:defPPr>
              <a:defRPr lang="it-IT"/>
            </a:defPPr>
            <a:lvl1pPr algn="just">
              <a:defRPr>
                <a:solidFill>
                  <a:schemeClr val="accent5">
                    <a:lumMod val="50000"/>
                  </a:schemeClr>
                </a:solidFill>
              </a:defRPr>
            </a:lvl1pPr>
          </a:lstStyle>
          <a:p>
            <a:r>
              <a:rPr lang="it-IT" dirty="0"/>
              <a:t>Il </a:t>
            </a:r>
            <a:r>
              <a:rPr lang="it-IT" dirty="0" err="1"/>
              <a:t>Confirming</a:t>
            </a:r>
            <a:r>
              <a:rPr lang="it-IT" dirty="0"/>
              <a:t> è un servizio che consente di ottimizzare la gestione dei crediti commerciali all’interno di una filiera produttiva composta da un Debitore Capofila (il Buyer) e dai suoi Fornitori.  Dal punto di vista del Buyer, è uno strumento che consente di supportare finanziariamente i Fornitori e di semplificare la gestione dei propri pagamenti.  Dal punto di vista del Fornitore, è uno strumento per smobilizzare i crediti vantati nei confronti del Buyer tramite un’operazione di factoring online.  Il servizio presuppone la stipula di un contratto tra la banca ed il Buyer e di un contratto tra la banca ed il Fornitore.  Il servizio di </a:t>
            </a:r>
            <a:r>
              <a:rPr lang="it-IT" dirty="0" err="1"/>
              <a:t>Confirming</a:t>
            </a:r>
            <a:r>
              <a:rPr lang="it-IT" dirty="0"/>
              <a:t> viene erogato come segue: Il Buyer comunica alla Banca i debiti maturati verso i propri Fornitori per le quali dà mandato di pagamento attraverso il caricamento su un Portale dedicato. alla Data di Scadenza indicata dal Buyer, la Banca provvede al pagamento in nome e per conto del Buyer, addebitando contestualmente - sul conto corrente del Buyer - i controvalori.  </a:t>
            </a:r>
          </a:p>
          <a:p>
            <a:endParaRPr lang="it-IT" dirty="0"/>
          </a:p>
          <a:p>
            <a:r>
              <a:rPr lang="it-IT" dirty="0"/>
              <a:t>In seguito al caricamento dei documenti (fatture, note credito, note debito) da parte del Buyer, fatto salvo il rispetto delle regole di caricamento concordate tra la Banca ed il Buyer, i Fornitori visualizzano tali documenti su un Portale loro dedicato. Ai Fornitori è concessa la facoltà di richiederne il pagamento anticipato.  Attraverso la richiesta di anticipo sul Portale, il Fornitore perfeziona una operazione di Factoring secondo lo schema legale della cessione di credito pro-soluto, da intendersi come trasferimento in via definitiva della titolarità del credito alla Banca.  </a:t>
            </a:r>
          </a:p>
          <a:p>
            <a:r>
              <a:rPr lang="it-IT" dirty="0"/>
              <a:t> </a:t>
            </a:r>
          </a:p>
          <a:p>
            <a:pPr marL="285750" indent="-285750">
              <a:buFont typeface="Wingdings" panose="05000000000000000000" pitchFamily="2" charset="2"/>
              <a:buChar char="§"/>
            </a:pPr>
            <a:endParaRPr lang="it-IT" dirty="0"/>
          </a:p>
          <a:p>
            <a:pPr marL="285750" indent="-285750">
              <a:buFont typeface="Wingdings" panose="05000000000000000000" pitchFamily="2" charset="2"/>
              <a:buChar char="§"/>
            </a:pPr>
            <a:endParaRPr lang="it-IT" dirty="0"/>
          </a:p>
        </p:txBody>
      </p:sp>
    </p:spTree>
    <p:extLst>
      <p:ext uri="{BB962C8B-B14F-4D97-AF65-F5344CB8AC3E}">
        <p14:creationId xmlns:p14="http://schemas.microsoft.com/office/powerpoint/2010/main" val="127187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up)">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98F0098-41B5-1EE6-23F9-FC05B8B0BFD6}"/>
              </a:ext>
            </a:extLst>
          </p:cNvPr>
          <p:cNvSpPr txBox="1"/>
          <p:nvPr/>
        </p:nvSpPr>
        <p:spPr>
          <a:xfrm>
            <a:off x="290025" y="732848"/>
            <a:ext cx="10798522"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LINEE DI CREDITO BANCARIE PER FINANZIARE GLI INVESTIMENTI </a:t>
            </a:r>
          </a:p>
        </p:txBody>
      </p:sp>
      <p:sp>
        <p:nvSpPr>
          <p:cNvPr id="3" name="Rectangle 22">
            <a:extLst>
              <a:ext uri="{FF2B5EF4-FFF2-40B4-BE49-F238E27FC236}">
                <a16:creationId xmlns:a16="http://schemas.microsoft.com/office/drawing/2014/main" id="{8D3340FA-381D-B3D7-16AA-FC7E0D178EF5}"/>
              </a:ext>
            </a:extLst>
          </p:cNvPr>
          <p:cNvSpPr txBox="1">
            <a:spLocks noChangeArrowheads="1"/>
          </p:cNvSpPr>
          <p:nvPr/>
        </p:nvSpPr>
        <p:spPr>
          <a:xfrm>
            <a:off x="497803" y="1457777"/>
            <a:ext cx="10590744" cy="2862322"/>
          </a:xfrm>
          <a:prstGeom prst="rect">
            <a:avLst/>
          </a:prstGeom>
          <a:noFill/>
          <a:ln w="19050">
            <a:noFill/>
            <a:prstDash val="dash"/>
          </a:ln>
        </p:spPr>
        <p:txBody>
          <a:bodyPr wrap="square" rtlCol="0">
            <a:spAutoFit/>
          </a:bodyPr>
          <a:lstStyle>
            <a:defPPr>
              <a:defRPr lang="it-IT"/>
            </a:defPPr>
            <a:lvl1pPr algn="just">
              <a:defRPr>
                <a:solidFill>
                  <a:schemeClr val="accent5">
                    <a:lumMod val="50000"/>
                  </a:schemeClr>
                </a:solidFill>
              </a:defRPr>
            </a:lvl1pPr>
          </a:lstStyle>
          <a:p>
            <a:pPr marL="285750" indent="-285750">
              <a:buFont typeface="Wingdings" panose="05000000000000000000" pitchFamily="2" charset="2"/>
              <a:buChar char="§"/>
            </a:pPr>
            <a:r>
              <a:rPr lang="it-IT" dirty="0"/>
              <a:t>Gli investimenti per acquistare beni mobili e immobili (di cui abbiamo affrontato i criteri di valutazione) che partecipano alla creazione del valore aziendale su orizzonti temporali di medio/lungo periodo (macchinari, immobili, automezzi, impianti ma anche brevetti, avviamento, acquisizione di altre aziende) devono essere finanziati, ai fini dell’ equilibrio finanziario, tramite fonti di medio/lungo periodo.</a:t>
            </a:r>
          </a:p>
          <a:p>
            <a:pPr marL="285750" indent="-285750">
              <a:buFont typeface="Wingdings" panose="05000000000000000000" pitchFamily="2" charset="2"/>
              <a:buChar char="§"/>
            </a:pPr>
            <a:endParaRPr lang="it-IT" dirty="0"/>
          </a:p>
          <a:p>
            <a:pPr marL="285750" indent="-285750">
              <a:buFont typeface="Wingdings" panose="05000000000000000000" pitchFamily="2" charset="2"/>
              <a:buChar char="§"/>
            </a:pPr>
            <a:r>
              <a:rPr lang="it-IT" dirty="0"/>
              <a:t>Gli strumenti di finanziamento a medio/lungo termine sono rappresentati dai Mutui.</a:t>
            </a:r>
          </a:p>
          <a:p>
            <a:endParaRPr lang="it-IT" dirty="0"/>
          </a:p>
          <a:p>
            <a:pPr marL="449263"/>
            <a:endParaRPr lang="it-IT" dirty="0"/>
          </a:p>
          <a:p>
            <a:pPr marL="285750" indent="-285750">
              <a:buFont typeface="Wingdings" panose="05000000000000000000" pitchFamily="2" charset="2"/>
              <a:buChar char="§"/>
            </a:pPr>
            <a:endParaRPr lang="it-IT" dirty="0"/>
          </a:p>
          <a:p>
            <a:pPr marL="285750" indent="-285750">
              <a:buFont typeface="Wingdings" panose="05000000000000000000" pitchFamily="2" charset="2"/>
              <a:buChar char="§"/>
            </a:pPr>
            <a:endParaRPr lang="it-IT" dirty="0"/>
          </a:p>
        </p:txBody>
      </p:sp>
    </p:spTree>
    <p:extLst>
      <p:ext uri="{BB962C8B-B14F-4D97-AF65-F5344CB8AC3E}">
        <p14:creationId xmlns:p14="http://schemas.microsoft.com/office/powerpoint/2010/main" val="86593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7B97E55-5902-59B8-358F-50E1F3DB3A2F}"/>
              </a:ext>
            </a:extLst>
          </p:cNvPr>
          <p:cNvSpPr txBox="1"/>
          <p:nvPr/>
        </p:nvSpPr>
        <p:spPr>
          <a:xfrm>
            <a:off x="57874" y="744702"/>
            <a:ext cx="11250591"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I MUTUI</a:t>
            </a:r>
          </a:p>
        </p:txBody>
      </p:sp>
      <p:sp>
        <p:nvSpPr>
          <p:cNvPr id="3" name="Rectangle 22">
            <a:extLst>
              <a:ext uri="{FF2B5EF4-FFF2-40B4-BE49-F238E27FC236}">
                <a16:creationId xmlns:a16="http://schemas.microsoft.com/office/drawing/2014/main" id="{FFFD7C31-B286-DEEB-3000-73D084DECBCB}"/>
              </a:ext>
            </a:extLst>
          </p:cNvPr>
          <p:cNvSpPr txBox="1">
            <a:spLocks noChangeArrowheads="1"/>
          </p:cNvSpPr>
          <p:nvPr/>
        </p:nvSpPr>
        <p:spPr>
          <a:xfrm>
            <a:off x="402185" y="1389811"/>
            <a:ext cx="11033601" cy="4801314"/>
          </a:xfrm>
          <a:prstGeom prst="rect">
            <a:avLst/>
          </a:prstGeom>
          <a:noFill/>
          <a:ln w="19050">
            <a:noFill/>
            <a:prstDash val="dash"/>
          </a:ln>
        </p:spPr>
        <p:txBody>
          <a:bodyPr wrap="square" rtlCol="0">
            <a:spAutoFit/>
          </a:bodyPr>
          <a:lstStyle>
            <a:defPPr>
              <a:defRPr lang="it-IT"/>
            </a:defPPr>
            <a:lvl1pPr algn="just">
              <a:defRPr>
                <a:solidFill>
                  <a:schemeClr val="accent5">
                    <a:lumMod val="50000"/>
                  </a:schemeClr>
                </a:solidFill>
              </a:defRPr>
            </a:lvl1pPr>
          </a:lstStyle>
          <a:p>
            <a:pPr marL="285750" indent="-285750">
              <a:buFont typeface="Wingdings" panose="05000000000000000000" pitchFamily="2" charset="2"/>
              <a:buChar char="§"/>
            </a:pPr>
            <a:r>
              <a:rPr lang="it-IT" dirty="0"/>
              <a:t>Il </a:t>
            </a:r>
            <a:r>
              <a:rPr lang="it-IT" b="1" u="sng" dirty="0"/>
              <a:t>mutuo</a:t>
            </a:r>
            <a:r>
              <a:rPr lang="it-IT" dirty="0"/>
              <a:t> è un finanziamento a medio/lungo termine (di durata solitamente dai 18 mesi fino ai 10 anni) che vede il beneficiario obbligato alla restituzione periodica di quote del capitale mutuato con l’aggiunta di interessi secondo un piano di ammortamento prestabilito. </a:t>
            </a:r>
          </a:p>
          <a:p>
            <a:endParaRPr lang="it-IT" dirty="0"/>
          </a:p>
          <a:p>
            <a:pPr marL="285750" indent="-285750">
              <a:buFont typeface="Wingdings" panose="05000000000000000000" pitchFamily="2" charset="2"/>
              <a:buChar char="§"/>
            </a:pPr>
            <a:r>
              <a:rPr lang="it-IT" dirty="0"/>
              <a:t>I mutui di importo rilevante e durata (generalmente quelli destinati all’acquisto di immobili) sono solitamente garantiti da ipoteca. Quando sono concessi senza garanzie sono definiti mutui chirografari.</a:t>
            </a:r>
          </a:p>
          <a:p>
            <a:r>
              <a:rPr lang="it-IT" dirty="0"/>
              <a:t> </a:t>
            </a:r>
          </a:p>
          <a:p>
            <a:pPr marL="285750" indent="-285750">
              <a:buFont typeface="Wingdings" panose="05000000000000000000" pitchFamily="2" charset="2"/>
              <a:buChar char="§"/>
            </a:pPr>
            <a:r>
              <a:rPr lang="it-IT" dirty="0"/>
              <a:t>La formula più utilizzata di piano di ammortamento è quello  c.d. </a:t>
            </a:r>
            <a:r>
              <a:rPr lang="it-IT" i="1" dirty="0"/>
              <a:t>alla francese </a:t>
            </a:r>
            <a:r>
              <a:rPr lang="it-IT" dirty="0"/>
              <a:t>a rate posticipate costanti (quote di capitale crescenti e quote di interessi decrescenti) ma possono anche prevedere un rimborso bullet o con balloon finale. Può essere previsto un tasso fisso o variabile.</a:t>
            </a:r>
          </a:p>
          <a:p>
            <a:pPr marL="285750" indent="-285750">
              <a:buFont typeface="Wingdings" panose="05000000000000000000" pitchFamily="2" charset="2"/>
              <a:buChar char="§"/>
            </a:pPr>
            <a:endParaRPr lang="it-IT" dirty="0"/>
          </a:p>
          <a:p>
            <a:pPr marL="285750" indent="-285750">
              <a:buFont typeface="Wingdings" panose="05000000000000000000" pitchFamily="2" charset="2"/>
              <a:buChar char="§"/>
            </a:pPr>
            <a:r>
              <a:rPr lang="it-IT" dirty="0"/>
              <a:t>Solitamente le Banche non finanziano il 100% dell’investimento ma max il 70-80% dell’importo totale, chiedendo all’azienda di coprire la restante parte del fabbisogno con autofinanziamento o immissioni di equity da parte dei soci.</a:t>
            </a:r>
          </a:p>
          <a:p>
            <a:endParaRPr lang="it-IT" dirty="0"/>
          </a:p>
          <a:p>
            <a:endParaRPr lang="it-IT" dirty="0"/>
          </a:p>
          <a:p>
            <a:pPr marL="285750" indent="-285750">
              <a:buFont typeface="Wingdings" panose="05000000000000000000" pitchFamily="2" charset="2"/>
              <a:buChar char="§"/>
            </a:pPr>
            <a:endParaRPr lang="it-IT" dirty="0"/>
          </a:p>
        </p:txBody>
      </p:sp>
    </p:spTree>
    <p:extLst>
      <p:ext uri="{BB962C8B-B14F-4D97-AF65-F5344CB8AC3E}">
        <p14:creationId xmlns:p14="http://schemas.microsoft.com/office/powerpoint/2010/main" val="186988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up)">
                                      <p:cBhvr>
                                        <p:cTn id="18" dur="500"/>
                                        <p:tgtEl>
                                          <p:spTgt spid="3">
                                            <p:txEl>
                                              <p:pRg st="2" end="2"/>
                                            </p:txEl>
                                          </p:spTgt>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up)">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7B97E55-5902-59B8-358F-50E1F3DB3A2F}"/>
              </a:ext>
            </a:extLst>
          </p:cNvPr>
          <p:cNvSpPr txBox="1"/>
          <p:nvPr/>
        </p:nvSpPr>
        <p:spPr>
          <a:xfrm>
            <a:off x="81024" y="744703"/>
            <a:ext cx="10972799" cy="470639"/>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I MUTUI</a:t>
            </a:r>
          </a:p>
        </p:txBody>
      </p:sp>
      <p:sp>
        <p:nvSpPr>
          <p:cNvPr id="3" name="Rectangle 22">
            <a:extLst>
              <a:ext uri="{FF2B5EF4-FFF2-40B4-BE49-F238E27FC236}">
                <a16:creationId xmlns:a16="http://schemas.microsoft.com/office/drawing/2014/main" id="{FFFD7C31-B286-DEEB-3000-73D084DECBCB}"/>
              </a:ext>
            </a:extLst>
          </p:cNvPr>
          <p:cNvSpPr txBox="1">
            <a:spLocks noChangeArrowheads="1"/>
          </p:cNvSpPr>
          <p:nvPr/>
        </p:nvSpPr>
        <p:spPr>
          <a:xfrm>
            <a:off x="402186" y="1389811"/>
            <a:ext cx="10570614" cy="4247317"/>
          </a:xfrm>
          <a:prstGeom prst="rect">
            <a:avLst/>
          </a:prstGeom>
          <a:noFill/>
          <a:ln w="19050">
            <a:noFill/>
            <a:prstDash val="dash"/>
          </a:ln>
        </p:spPr>
        <p:txBody>
          <a:bodyPr wrap="square" rtlCol="0">
            <a:spAutoFit/>
          </a:bodyPr>
          <a:lstStyle>
            <a:defPPr>
              <a:defRPr lang="it-IT"/>
            </a:defPPr>
            <a:lvl1pPr algn="just">
              <a:defRPr>
                <a:solidFill>
                  <a:schemeClr val="accent5">
                    <a:lumMod val="50000"/>
                  </a:schemeClr>
                </a:solidFill>
              </a:defRPr>
            </a:lvl1pPr>
          </a:lstStyle>
          <a:p>
            <a:pPr marL="449263"/>
            <a:r>
              <a:rPr lang="it-IT" dirty="0"/>
              <a:t>I mutui (ai fini centrale rischi classificati come 1^ rischio) possono assumere quindi diverse forme tecniche:</a:t>
            </a:r>
          </a:p>
          <a:p>
            <a:pPr marL="627063" indent="-177800">
              <a:buFont typeface="Arial" panose="020B0604020202020204" pitchFamily="34" charset="0"/>
              <a:buChar char="•"/>
            </a:pPr>
            <a:endParaRPr lang="it-IT" dirty="0"/>
          </a:p>
          <a:p>
            <a:pPr marL="627063" indent="-177800">
              <a:buFont typeface="Arial" panose="020B0604020202020204" pitchFamily="34" charset="0"/>
              <a:buChar char="•"/>
            </a:pPr>
            <a:r>
              <a:rPr lang="it-IT" dirty="0"/>
              <a:t>Mutui ipotecari (solitamente di durata superiore ai 5 anni)</a:t>
            </a:r>
          </a:p>
          <a:p>
            <a:pPr marL="449263"/>
            <a:endParaRPr lang="it-IT" dirty="0"/>
          </a:p>
          <a:p>
            <a:pPr marL="627063" indent="-177800">
              <a:buFont typeface="Arial" panose="020B0604020202020204" pitchFamily="34" charset="0"/>
              <a:buChar char="•"/>
            </a:pPr>
            <a:r>
              <a:rPr lang="it-IT" dirty="0"/>
              <a:t>Mutui chirografari senza garanzie (solitamente di durata entro i 5 anni)</a:t>
            </a:r>
          </a:p>
          <a:p>
            <a:pPr marL="627063" indent="-177800">
              <a:buFont typeface="Arial" panose="020B0604020202020204" pitchFamily="34" charset="0"/>
              <a:buChar char="•"/>
            </a:pPr>
            <a:endParaRPr lang="it-IT" dirty="0"/>
          </a:p>
          <a:p>
            <a:pPr marL="627063" indent="-177800">
              <a:buFont typeface="Arial" panose="020B0604020202020204" pitchFamily="34" charset="0"/>
              <a:buChar char="•"/>
            </a:pPr>
            <a:r>
              <a:rPr lang="it-IT" dirty="0"/>
              <a:t>Mutui chirografari garantiti da </a:t>
            </a:r>
            <a:r>
              <a:rPr lang="it-IT" b="1" dirty="0"/>
              <a:t>garanzie pubbliche </a:t>
            </a:r>
            <a:r>
              <a:rPr lang="it-IT" dirty="0"/>
              <a:t>quali il Fondo di Garanzia gestito dal Mediocredito Centrale (MCC) Legge 662/96 (vedi parte finale slide) o la garanzia rilasciata da SACE (che possono arrivare anche a 15 o 20 anni di durata)</a:t>
            </a:r>
          </a:p>
          <a:p>
            <a:pPr marL="449263"/>
            <a:endParaRPr lang="it-IT" dirty="0"/>
          </a:p>
          <a:p>
            <a:pPr marL="627063" indent="-177800">
              <a:buFont typeface="Arial" panose="020B0604020202020204" pitchFamily="34" charset="0"/>
              <a:buChar char="•"/>
            </a:pPr>
            <a:r>
              <a:rPr lang="it-IT" dirty="0"/>
              <a:t>Finanziamenti strutturati per operazioni di acquisizione di aziende o rami d’azienda (crescita per linee esterne – solitamente di durata 7 - 8 anni) o di project </a:t>
            </a:r>
            <a:r>
              <a:rPr lang="it-IT" dirty="0" err="1"/>
              <a:t>finance</a:t>
            </a:r>
            <a:r>
              <a:rPr lang="it-IT" dirty="0"/>
              <a:t> (solidamente di durata 10 - 15 anni)-</a:t>
            </a:r>
          </a:p>
          <a:p>
            <a:pPr marL="285750" indent="-285750">
              <a:buFont typeface="Wingdings" panose="05000000000000000000" pitchFamily="2" charset="2"/>
              <a:buChar char="§"/>
            </a:pPr>
            <a:endParaRPr lang="it-IT" dirty="0"/>
          </a:p>
          <a:p>
            <a:endParaRPr lang="it-IT" dirty="0"/>
          </a:p>
          <a:p>
            <a:pPr marL="285750" indent="-285750">
              <a:buFont typeface="Wingdings" panose="05000000000000000000" pitchFamily="2" charset="2"/>
              <a:buChar char="§"/>
            </a:pPr>
            <a:endParaRPr lang="it-IT" dirty="0"/>
          </a:p>
        </p:txBody>
      </p:sp>
    </p:spTree>
    <p:extLst>
      <p:ext uri="{BB962C8B-B14F-4D97-AF65-F5344CB8AC3E}">
        <p14:creationId xmlns:p14="http://schemas.microsoft.com/office/powerpoint/2010/main" val="259414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up)">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up)">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ipe(up)">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02FF09F-E7D8-B3B0-D3CF-F4E4D66D52BE}"/>
              </a:ext>
            </a:extLst>
          </p:cNvPr>
          <p:cNvSpPr txBox="1"/>
          <p:nvPr/>
        </p:nvSpPr>
        <p:spPr>
          <a:xfrm>
            <a:off x="1386124" y="1185734"/>
            <a:ext cx="9144000"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LINEE DI CREDITO BANCARIE E CLASSIFICAZIONE IN CENTRALE RISCHI</a:t>
            </a:r>
          </a:p>
        </p:txBody>
      </p:sp>
      <p:sp>
        <p:nvSpPr>
          <p:cNvPr id="4" name="CasellaDiTesto 3">
            <a:extLst>
              <a:ext uri="{FF2B5EF4-FFF2-40B4-BE49-F238E27FC236}">
                <a16:creationId xmlns:a16="http://schemas.microsoft.com/office/drawing/2014/main" id="{2DC29E86-F6C1-0A1D-DA42-10A75B9488DE}"/>
              </a:ext>
            </a:extLst>
          </p:cNvPr>
          <p:cNvSpPr txBox="1"/>
          <p:nvPr/>
        </p:nvSpPr>
        <p:spPr>
          <a:xfrm>
            <a:off x="331912" y="2588093"/>
            <a:ext cx="8424936" cy="369332"/>
          </a:xfrm>
          <a:prstGeom prst="rect">
            <a:avLst/>
          </a:prstGeom>
          <a:noFill/>
        </p:spPr>
        <p:txBody>
          <a:bodyPr wrap="square" rtlCol="0">
            <a:spAutoFit/>
          </a:bodyPr>
          <a:lstStyle/>
          <a:p>
            <a:pPr marL="285750" indent="-285750" algn="just">
              <a:buFontTx/>
              <a:buChar char="-"/>
            </a:pPr>
            <a:endParaRPr lang="it-IT" b="1" dirty="0">
              <a:solidFill>
                <a:schemeClr val="accent5">
                  <a:lumMod val="50000"/>
                </a:schemeClr>
              </a:solidFill>
            </a:endParaRPr>
          </a:p>
        </p:txBody>
      </p:sp>
      <p:pic>
        <p:nvPicPr>
          <p:cNvPr id="9" name="Immagine 8">
            <a:extLst>
              <a:ext uri="{FF2B5EF4-FFF2-40B4-BE49-F238E27FC236}">
                <a16:creationId xmlns:a16="http://schemas.microsoft.com/office/drawing/2014/main" id="{4DC244D9-51A6-359C-D532-6C920728BDBA}"/>
              </a:ext>
            </a:extLst>
          </p:cNvPr>
          <p:cNvPicPr>
            <a:picLocks noChangeAspect="1"/>
          </p:cNvPicPr>
          <p:nvPr/>
        </p:nvPicPr>
        <p:blipFill rotWithShape="1">
          <a:blip r:embed="rId2"/>
          <a:srcRect l="10708" t="22358" r="-228"/>
          <a:stretch/>
        </p:blipFill>
        <p:spPr bwMode="auto">
          <a:xfrm>
            <a:off x="1744043" y="2114852"/>
            <a:ext cx="8428162" cy="41115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603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nodePh="1">
                                  <p:stCondLst>
                                    <p:cond delay="0"/>
                                  </p:stCondLst>
                                  <p:endCondLst>
                                    <p:cond evt="begin" delay="0">
                                      <p:tn val="12"/>
                                    </p:cond>
                                  </p:end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DC29E86-F6C1-0A1D-DA42-10A75B9488DE}"/>
              </a:ext>
            </a:extLst>
          </p:cNvPr>
          <p:cNvSpPr txBox="1"/>
          <p:nvPr/>
        </p:nvSpPr>
        <p:spPr>
          <a:xfrm>
            <a:off x="331912" y="2588093"/>
            <a:ext cx="8424936" cy="369332"/>
          </a:xfrm>
          <a:prstGeom prst="rect">
            <a:avLst/>
          </a:prstGeom>
          <a:noFill/>
        </p:spPr>
        <p:txBody>
          <a:bodyPr wrap="square" rtlCol="0">
            <a:spAutoFit/>
          </a:bodyPr>
          <a:lstStyle/>
          <a:p>
            <a:pPr marL="285750" indent="-285750" algn="just">
              <a:buFontTx/>
              <a:buChar char="-"/>
            </a:pPr>
            <a:endParaRPr lang="it-IT" b="1" dirty="0">
              <a:solidFill>
                <a:schemeClr val="accent5">
                  <a:lumMod val="50000"/>
                </a:schemeClr>
              </a:solidFill>
            </a:endParaRPr>
          </a:p>
        </p:txBody>
      </p:sp>
      <p:pic>
        <p:nvPicPr>
          <p:cNvPr id="3" name="Immagine 2">
            <a:extLst>
              <a:ext uri="{FF2B5EF4-FFF2-40B4-BE49-F238E27FC236}">
                <a16:creationId xmlns:a16="http://schemas.microsoft.com/office/drawing/2014/main" id="{0FAAE831-F628-7086-AE63-9E0A782C5FB4}"/>
              </a:ext>
            </a:extLst>
          </p:cNvPr>
          <p:cNvPicPr>
            <a:picLocks noChangeAspect="1"/>
          </p:cNvPicPr>
          <p:nvPr/>
        </p:nvPicPr>
        <p:blipFill rotWithShape="1">
          <a:blip r:embed="rId2"/>
          <a:srcRect l="10512" t="22294" r="3036" b="20494"/>
          <a:stretch/>
        </p:blipFill>
        <p:spPr bwMode="auto">
          <a:xfrm>
            <a:off x="1750631" y="2283268"/>
            <a:ext cx="8690738" cy="3234615"/>
          </a:xfrm>
          <a:prstGeom prst="rect">
            <a:avLst/>
          </a:prstGeom>
          <a:ln>
            <a:noFill/>
          </a:ln>
          <a:extLst>
            <a:ext uri="{53640926-AAD7-44D8-BBD7-CCE9431645EC}">
              <a14:shadowObscured xmlns:a14="http://schemas.microsoft.com/office/drawing/2010/main"/>
            </a:ext>
          </a:extLst>
        </p:spPr>
      </p:pic>
      <p:sp>
        <p:nvSpPr>
          <p:cNvPr id="6" name="CasellaDiTesto 5">
            <a:extLst>
              <a:ext uri="{FF2B5EF4-FFF2-40B4-BE49-F238E27FC236}">
                <a16:creationId xmlns:a16="http://schemas.microsoft.com/office/drawing/2014/main" id="{2C5F5381-60EA-1586-75A1-2FD0A06C7263}"/>
              </a:ext>
            </a:extLst>
          </p:cNvPr>
          <p:cNvSpPr txBox="1"/>
          <p:nvPr/>
        </p:nvSpPr>
        <p:spPr>
          <a:xfrm>
            <a:off x="1524000" y="1204036"/>
            <a:ext cx="9144000"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LINEE DI CREDITO BANCARIE E CLASSIFICAZIONE IN CENTRALE RISCHI</a:t>
            </a:r>
          </a:p>
        </p:txBody>
      </p:sp>
    </p:spTree>
    <p:extLst>
      <p:ext uri="{BB962C8B-B14F-4D97-AF65-F5344CB8AC3E}">
        <p14:creationId xmlns:p14="http://schemas.microsoft.com/office/powerpoint/2010/main" val="157074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DC29E86-F6C1-0A1D-DA42-10A75B9488DE}"/>
              </a:ext>
            </a:extLst>
          </p:cNvPr>
          <p:cNvSpPr txBox="1"/>
          <p:nvPr/>
        </p:nvSpPr>
        <p:spPr>
          <a:xfrm>
            <a:off x="331912" y="2588093"/>
            <a:ext cx="8424936" cy="369332"/>
          </a:xfrm>
          <a:prstGeom prst="rect">
            <a:avLst/>
          </a:prstGeom>
          <a:noFill/>
        </p:spPr>
        <p:txBody>
          <a:bodyPr wrap="square" rtlCol="0">
            <a:spAutoFit/>
          </a:bodyPr>
          <a:lstStyle/>
          <a:p>
            <a:pPr marL="285750" indent="-285750" algn="just">
              <a:buFontTx/>
              <a:buChar char="-"/>
            </a:pPr>
            <a:endParaRPr lang="it-IT" b="1" dirty="0">
              <a:solidFill>
                <a:schemeClr val="accent5">
                  <a:lumMod val="50000"/>
                </a:schemeClr>
              </a:solidFill>
            </a:endParaRPr>
          </a:p>
        </p:txBody>
      </p:sp>
      <p:pic>
        <p:nvPicPr>
          <p:cNvPr id="3" name="Immagine 2">
            <a:extLst>
              <a:ext uri="{FF2B5EF4-FFF2-40B4-BE49-F238E27FC236}">
                <a16:creationId xmlns:a16="http://schemas.microsoft.com/office/drawing/2014/main" id="{41F98D41-2985-CB71-C958-36EFD8D9FC72}"/>
              </a:ext>
            </a:extLst>
          </p:cNvPr>
          <p:cNvPicPr>
            <a:picLocks noChangeAspect="1"/>
          </p:cNvPicPr>
          <p:nvPr/>
        </p:nvPicPr>
        <p:blipFill rotWithShape="1">
          <a:blip r:embed="rId2"/>
          <a:srcRect l="9711" t="11383" r="2282" b="21152"/>
          <a:stretch/>
        </p:blipFill>
        <p:spPr bwMode="auto">
          <a:xfrm>
            <a:off x="2003789" y="2084416"/>
            <a:ext cx="8424936" cy="3632320"/>
          </a:xfrm>
          <a:prstGeom prst="rect">
            <a:avLst/>
          </a:prstGeom>
          <a:ln>
            <a:noFill/>
          </a:ln>
          <a:extLst>
            <a:ext uri="{53640926-AAD7-44D8-BBD7-CCE9431645EC}">
              <a14:shadowObscured xmlns:a14="http://schemas.microsoft.com/office/drawing/2010/main"/>
            </a:ext>
          </a:extLst>
        </p:spPr>
      </p:pic>
      <p:sp>
        <p:nvSpPr>
          <p:cNvPr id="6" name="CasellaDiTesto 5">
            <a:extLst>
              <a:ext uri="{FF2B5EF4-FFF2-40B4-BE49-F238E27FC236}">
                <a16:creationId xmlns:a16="http://schemas.microsoft.com/office/drawing/2014/main" id="{4062087A-5D6D-63E3-4EC2-4657D91E4FB9}"/>
              </a:ext>
            </a:extLst>
          </p:cNvPr>
          <p:cNvSpPr txBox="1"/>
          <p:nvPr/>
        </p:nvSpPr>
        <p:spPr>
          <a:xfrm>
            <a:off x="1524000" y="1164541"/>
            <a:ext cx="9144000"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LINEE DI CREDITO BANCARIE E CLASSIFICAZIONE IN CENTRALE RISCHI</a:t>
            </a:r>
          </a:p>
        </p:txBody>
      </p:sp>
    </p:spTree>
    <p:extLst>
      <p:ext uri="{BB962C8B-B14F-4D97-AF65-F5344CB8AC3E}">
        <p14:creationId xmlns:p14="http://schemas.microsoft.com/office/powerpoint/2010/main" val="416728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0C05F90-F82A-E2EE-75A6-0F7121E5F46C}"/>
              </a:ext>
            </a:extLst>
          </p:cNvPr>
          <p:cNvSpPr txBox="1"/>
          <p:nvPr/>
        </p:nvSpPr>
        <p:spPr>
          <a:xfrm>
            <a:off x="286261" y="377763"/>
            <a:ext cx="11091654"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COME L’AZIENDA FINANZIA LA PROPRIA ATTIVITA’</a:t>
            </a:r>
          </a:p>
        </p:txBody>
      </p:sp>
      <p:sp>
        <p:nvSpPr>
          <p:cNvPr id="3" name="Rectangle 22">
            <a:extLst>
              <a:ext uri="{FF2B5EF4-FFF2-40B4-BE49-F238E27FC236}">
                <a16:creationId xmlns:a16="http://schemas.microsoft.com/office/drawing/2014/main" id="{69860DB6-726B-36F6-6415-4BF671592DDB}"/>
              </a:ext>
            </a:extLst>
          </p:cNvPr>
          <p:cNvSpPr txBox="1">
            <a:spLocks noChangeArrowheads="1"/>
          </p:cNvSpPr>
          <p:nvPr/>
        </p:nvSpPr>
        <p:spPr>
          <a:xfrm>
            <a:off x="1521626" y="1196752"/>
            <a:ext cx="8640960" cy="646331"/>
          </a:xfrm>
          <a:prstGeom prst="rect">
            <a:avLst/>
          </a:prstGeom>
          <a:noFill/>
          <a:ln w="19050">
            <a:noFill/>
            <a:prstDash val="dash"/>
          </a:ln>
        </p:spPr>
        <p:txBody>
          <a:bodyPr wrap="square" rtlCol="0">
            <a:spAutoFit/>
          </a:bodyPr>
          <a:lstStyle>
            <a:defPPr>
              <a:defRPr lang="it-IT"/>
            </a:defPPr>
            <a:lvl1pPr algn="just">
              <a:defRPr>
                <a:solidFill>
                  <a:schemeClr val="accent5">
                    <a:lumMod val="50000"/>
                  </a:schemeClr>
                </a:solidFill>
              </a:defRPr>
            </a:lvl1pPr>
          </a:lstStyle>
          <a:p>
            <a:pPr algn="ctr"/>
            <a:r>
              <a:rPr lang="it-IT" dirty="0"/>
              <a:t>La struttura finanziario/patrimoniale dell’azienda è rappresentata dallo Stato Patrimoniale, riclassificato secondo la logica Fonti/Impieghi</a:t>
            </a:r>
          </a:p>
        </p:txBody>
      </p:sp>
      <p:pic>
        <p:nvPicPr>
          <p:cNvPr id="4" name="Immagine 3">
            <a:extLst>
              <a:ext uri="{FF2B5EF4-FFF2-40B4-BE49-F238E27FC236}">
                <a16:creationId xmlns:a16="http://schemas.microsoft.com/office/drawing/2014/main" id="{F02FBE18-1CB9-22C7-1FEB-EB3BD5724CB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7655" y="2060848"/>
            <a:ext cx="3888432" cy="2952328"/>
          </a:xfrm>
          <a:prstGeom prst="rect">
            <a:avLst/>
          </a:prstGeom>
          <a:noFill/>
          <a:ln>
            <a:noFill/>
          </a:ln>
        </p:spPr>
      </p:pic>
      <p:sp>
        <p:nvSpPr>
          <p:cNvPr id="5" name="Rectangle 22">
            <a:extLst>
              <a:ext uri="{FF2B5EF4-FFF2-40B4-BE49-F238E27FC236}">
                <a16:creationId xmlns:a16="http://schemas.microsoft.com/office/drawing/2014/main" id="{5F2BE3B8-A2D5-961D-9D65-B39181B1EEF5}"/>
              </a:ext>
            </a:extLst>
          </p:cNvPr>
          <p:cNvSpPr txBox="1">
            <a:spLocks noChangeArrowheads="1"/>
          </p:cNvSpPr>
          <p:nvPr/>
        </p:nvSpPr>
        <p:spPr>
          <a:xfrm>
            <a:off x="1657175" y="1916832"/>
            <a:ext cx="4176464" cy="4185761"/>
          </a:xfrm>
          <a:prstGeom prst="rect">
            <a:avLst/>
          </a:prstGeom>
          <a:noFill/>
          <a:ln w="19050">
            <a:noFill/>
            <a:prstDash val="dash"/>
          </a:ln>
        </p:spPr>
        <p:txBody>
          <a:bodyPr wrap="square" lIns="0" tIns="0" rIns="0" bIns="0" rtlCol="0">
            <a:spAutoFit/>
          </a:bodyPr>
          <a:lstStyle>
            <a:defPPr>
              <a:defRPr lang="it-IT"/>
            </a:defPPr>
            <a:lvl1pPr algn="just">
              <a:defRPr>
                <a:solidFill>
                  <a:schemeClr val="accent5">
                    <a:lumMod val="50000"/>
                  </a:schemeClr>
                </a:solidFill>
              </a:defRPr>
            </a:lvl1pPr>
          </a:lstStyle>
          <a:p>
            <a:pPr algn="l"/>
            <a:r>
              <a:rPr lang="it-IT" sz="1600" dirty="0"/>
              <a:t>Di fianco uno schema esemplificativo. L’azienda presenta Immobilizzazioni (</a:t>
            </a:r>
            <a:r>
              <a:rPr lang="it-IT" sz="1600" i="1" dirty="0"/>
              <a:t>materiali, immateriali e finanziarie</a:t>
            </a:r>
            <a:r>
              <a:rPr lang="it-IT" sz="1600" dirty="0"/>
              <a:t>) pari al 60% del totale del Capitale Investito e un Attivo corrente (Banche attive, Clienti, Rimanenze ed altre a breve) pari al 40%.</a:t>
            </a:r>
          </a:p>
          <a:p>
            <a:pPr algn="l"/>
            <a:endParaRPr lang="it-IT" sz="1600" dirty="0"/>
          </a:p>
          <a:p>
            <a:pPr algn="l"/>
            <a:r>
              <a:rPr lang="it-IT" sz="1600" dirty="0"/>
              <a:t>Possiamo già notare un equilibrio finanziario di massima poiché registriamo un </a:t>
            </a:r>
            <a:r>
              <a:rPr lang="it-IT" sz="1600" b="1" u="sng" dirty="0"/>
              <a:t>CCN positivo</a:t>
            </a:r>
            <a:r>
              <a:rPr lang="it-IT" sz="1600" b="1" dirty="0"/>
              <a:t>     </a:t>
            </a:r>
            <a:r>
              <a:rPr lang="it-IT" sz="1600" dirty="0"/>
              <a:t>(AC – PC) indicante  che tutti i crediti che diventeranno liquidi entro un anno sono superiori a tutti i debiti che saranno  esigibili in un anno… </a:t>
            </a:r>
          </a:p>
          <a:p>
            <a:pPr algn="l"/>
            <a:endParaRPr lang="it-IT" sz="1600" dirty="0"/>
          </a:p>
          <a:p>
            <a:pPr algn="l"/>
            <a:r>
              <a:rPr lang="it-IT" sz="1600" dirty="0"/>
              <a:t>…e un conseguente </a:t>
            </a:r>
            <a:r>
              <a:rPr lang="it-IT" sz="1600" b="1" u="sng" dirty="0"/>
              <a:t>II Margine di struttura positivo</a:t>
            </a:r>
            <a:r>
              <a:rPr lang="it-IT" sz="1600" dirty="0"/>
              <a:t> (</a:t>
            </a:r>
            <a:r>
              <a:rPr lang="it-IT" sz="1600" dirty="0" err="1"/>
              <a:t>P.Cons+CN-AF</a:t>
            </a:r>
            <a:r>
              <a:rPr lang="it-IT" sz="1600" dirty="0"/>
              <a:t>) che indica che tutti gli investimenti in immobilizzazioni a M/L termine sono finanziati con fonti da restituire a M/L termine.</a:t>
            </a:r>
          </a:p>
        </p:txBody>
      </p:sp>
      <p:sp>
        <p:nvSpPr>
          <p:cNvPr id="6" name="Rectangle 22">
            <a:extLst>
              <a:ext uri="{FF2B5EF4-FFF2-40B4-BE49-F238E27FC236}">
                <a16:creationId xmlns:a16="http://schemas.microsoft.com/office/drawing/2014/main" id="{2D400088-1CF9-4BF5-DF51-FB3CB5D1B203}"/>
              </a:ext>
            </a:extLst>
          </p:cNvPr>
          <p:cNvSpPr txBox="1">
            <a:spLocks noChangeArrowheads="1"/>
          </p:cNvSpPr>
          <p:nvPr/>
        </p:nvSpPr>
        <p:spPr>
          <a:xfrm>
            <a:off x="5833638" y="5157192"/>
            <a:ext cx="5000265" cy="1477328"/>
          </a:xfrm>
          <a:prstGeom prst="rect">
            <a:avLst/>
          </a:prstGeom>
          <a:noFill/>
          <a:ln w="19050">
            <a:noFill/>
            <a:prstDash val="dash"/>
          </a:ln>
        </p:spPr>
        <p:txBody>
          <a:bodyPr wrap="square" lIns="0" tIns="0" rIns="0" bIns="0" rtlCol="0">
            <a:spAutoFit/>
          </a:bodyPr>
          <a:lstStyle>
            <a:defPPr>
              <a:defRPr lang="it-IT"/>
            </a:defPPr>
            <a:lvl1pPr algn="just">
              <a:defRPr>
                <a:solidFill>
                  <a:schemeClr val="accent5">
                    <a:lumMod val="50000"/>
                  </a:schemeClr>
                </a:solidFill>
              </a:defRPr>
            </a:lvl1pPr>
          </a:lstStyle>
          <a:p>
            <a:r>
              <a:rPr lang="it-IT" sz="1600" b="1" dirty="0"/>
              <a:t>Un Patrimonio Netto al 50% </a:t>
            </a:r>
            <a:r>
              <a:rPr lang="it-IT" sz="1600" dirty="0"/>
              <a:t>è indice di azienda ben capitalizzata. Il che darà garanzie circa la sua solidità  (indice di indebitamento basso PFN/CN) ma produrrà minor rendimento per i soci (RN/CN effetto leva)  Si ritiene ottimale una incidenza del capitale netto sul totale attivo almeno del 25%.</a:t>
            </a:r>
          </a:p>
        </p:txBody>
      </p:sp>
    </p:spTree>
    <p:extLst>
      <p:ext uri="{BB962C8B-B14F-4D97-AF65-F5344CB8AC3E}">
        <p14:creationId xmlns:p14="http://schemas.microsoft.com/office/powerpoint/2010/main" val="386372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up)">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wipe(up)">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wipe(up)">
                                      <p:cBhvr>
                                        <p:cTn id="36" dur="500"/>
                                        <p:tgtEl>
                                          <p:spTgt spid="5">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build="p"/>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7B97E55-5902-59B8-358F-50E1F3DB3A2F}"/>
              </a:ext>
            </a:extLst>
          </p:cNvPr>
          <p:cNvSpPr txBox="1"/>
          <p:nvPr/>
        </p:nvSpPr>
        <p:spPr>
          <a:xfrm>
            <a:off x="315910" y="423645"/>
            <a:ext cx="11157994"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I FINANZIAMENTI STRUTTURATI</a:t>
            </a:r>
          </a:p>
        </p:txBody>
      </p:sp>
      <p:sp>
        <p:nvSpPr>
          <p:cNvPr id="3" name="Rectangle 22">
            <a:extLst>
              <a:ext uri="{FF2B5EF4-FFF2-40B4-BE49-F238E27FC236}">
                <a16:creationId xmlns:a16="http://schemas.microsoft.com/office/drawing/2014/main" id="{FFFD7C31-B286-DEEB-3000-73D084DECBCB}"/>
              </a:ext>
            </a:extLst>
          </p:cNvPr>
          <p:cNvSpPr txBox="1">
            <a:spLocks noChangeArrowheads="1"/>
          </p:cNvSpPr>
          <p:nvPr/>
        </p:nvSpPr>
        <p:spPr>
          <a:xfrm>
            <a:off x="718095" y="793373"/>
            <a:ext cx="10755809" cy="6186309"/>
          </a:xfrm>
          <a:prstGeom prst="rect">
            <a:avLst/>
          </a:prstGeom>
          <a:noFill/>
          <a:ln w="19050">
            <a:noFill/>
            <a:prstDash val="dash"/>
          </a:ln>
        </p:spPr>
        <p:txBody>
          <a:bodyPr wrap="square" rtlCol="0">
            <a:spAutoFit/>
          </a:bodyPr>
          <a:lstStyle>
            <a:defPPr>
              <a:defRPr lang="it-IT"/>
            </a:defPPr>
            <a:lvl1pPr algn="just">
              <a:defRPr>
                <a:solidFill>
                  <a:schemeClr val="accent5">
                    <a:lumMod val="50000"/>
                  </a:schemeClr>
                </a:solidFill>
              </a:defRPr>
            </a:lvl1pPr>
          </a:lstStyle>
          <a:p>
            <a:endParaRPr lang="it-IT" dirty="0"/>
          </a:p>
          <a:p>
            <a:pPr marL="285750" indent="-285750">
              <a:buFont typeface="Wingdings" panose="05000000000000000000" pitchFamily="2" charset="2"/>
              <a:buChar char="§"/>
            </a:pPr>
            <a:r>
              <a:rPr lang="it-IT" dirty="0"/>
              <a:t>I finanziamenti strutturati sono finanziamenti a medio lungo termine in cui il servizio del debito (o rimborso per capitale ed interessi) è legato solitamente ai flussi di cassa degli asset oggetto di acquisizione (ad es, nel caso di acquisizioni aziendali con operazioni di LBO - </a:t>
            </a:r>
            <a:r>
              <a:rPr lang="it-IT" dirty="0" err="1"/>
              <a:t>Leveraged</a:t>
            </a:r>
            <a:r>
              <a:rPr lang="it-IT" dirty="0"/>
              <a:t> Buy Out -  o nella Finanza di progetto (Project Finance) e prevedono di solito la costituzione di una New Company (Newco) con cui viene realizzata l’Acquisizione o il Progetto nel caso di Project Finance (Società di Progetto o Società Veicolo: SPV, Special </a:t>
            </a:r>
            <a:r>
              <a:rPr lang="it-IT" dirty="0" err="1"/>
              <a:t>Purpose</a:t>
            </a:r>
            <a:r>
              <a:rPr lang="it-IT" dirty="0"/>
              <a:t> </a:t>
            </a:r>
            <a:r>
              <a:rPr lang="it-IT" dirty="0" err="1"/>
              <a:t>Vehicle</a:t>
            </a:r>
            <a:r>
              <a:rPr lang="it-IT" dirty="0"/>
              <a:t>). </a:t>
            </a:r>
          </a:p>
          <a:p>
            <a:pPr marL="285750" indent="-285750">
              <a:buFont typeface="Wingdings" panose="05000000000000000000" pitchFamily="2" charset="2"/>
              <a:buChar char="§"/>
            </a:pPr>
            <a:endParaRPr lang="it-IT" b="1" u="sng" dirty="0"/>
          </a:p>
          <a:p>
            <a:pPr marL="285750" indent="-285750">
              <a:buFont typeface="Wingdings" panose="05000000000000000000" pitchFamily="2" charset="2"/>
              <a:buChar char="§"/>
            </a:pPr>
            <a:r>
              <a:rPr lang="it-IT" b="1" u="sng" dirty="0"/>
              <a:t>In questi casi il finanziamento è strutturato in maniera tale da poter enucleare contrattualmente i flussi di cassa degli asset oggetto di acquisizione o di nuova realizzazione dai restanti flussi/impegni dell’azienda acquirente o sponsor del progetto al fine di porli al servizio del debito, attraverso garanzie (es. pegni), covenant ed altri impegni contrattuali.</a:t>
            </a:r>
          </a:p>
          <a:p>
            <a:endParaRPr lang="it-IT" b="1" u="sng" dirty="0"/>
          </a:p>
          <a:p>
            <a:pPr marL="285750" indent="-285750">
              <a:buFont typeface="Wingdings" panose="05000000000000000000" pitchFamily="2" charset="2"/>
              <a:buChar char="§"/>
            </a:pPr>
            <a:r>
              <a:rPr lang="it-IT" dirty="0"/>
              <a:t>Spesso i finanziamenti strutturati vengono organizzati, per importi rilevanti, </a:t>
            </a:r>
            <a:r>
              <a:rPr lang="it-IT" b="1" u="sng" dirty="0"/>
              <a:t>in pool</a:t>
            </a:r>
            <a:r>
              <a:rPr lang="it-IT" b="1" dirty="0"/>
              <a:t> (finanziamenti in pool). </a:t>
            </a:r>
            <a:r>
              <a:rPr lang="it-IT" i="1" dirty="0"/>
              <a:t>Il pool è costituito da un gruppo di banche organizzate da un istituto capofila con funzioni di manager dell’operazione (elaborazione e negoziazione del </a:t>
            </a:r>
            <a:r>
              <a:rPr lang="it-IT" i="1" dirty="0" err="1"/>
              <a:t>term</a:t>
            </a:r>
            <a:r>
              <a:rPr lang="it-IT" i="1" dirty="0"/>
              <a:t> </a:t>
            </a:r>
            <a:r>
              <a:rPr lang="it-IT" i="1" dirty="0" err="1"/>
              <a:t>sheet</a:t>
            </a:r>
            <a:r>
              <a:rPr lang="it-IT" i="1" dirty="0"/>
              <a:t> che riepiloga i termini dell’operazione con il beneficiario, tra cui, importo, durata, tasso, commissioni </a:t>
            </a:r>
            <a:r>
              <a:rPr lang="it-IT" i="1" dirty="0" err="1"/>
              <a:t>upfront</a:t>
            </a:r>
            <a:r>
              <a:rPr lang="it-IT" i="1" dirty="0"/>
              <a:t>, covenant ed altri impegni dell’azienda) e solitamente di banca arranger (che si occupa cioè anche della gestione amministrativa dell’operazione: tiraggio iniziale dei fondi dalla banche del pool ed erogazione del finanziamento all’azienda, incasso rate dall’azienda, </a:t>
            </a:r>
            <a:r>
              <a:rPr lang="it-IT" i="1" dirty="0" err="1"/>
              <a:t>ecc</a:t>
            </a:r>
            <a:r>
              <a:rPr lang="it-IT" i="1" dirty="0"/>
              <a:t>…).</a:t>
            </a:r>
            <a:endParaRPr lang="it-IT" dirty="0"/>
          </a:p>
          <a:p>
            <a:endParaRPr lang="it-IT" dirty="0"/>
          </a:p>
          <a:p>
            <a:pPr marL="285750" indent="-285750">
              <a:buFont typeface="Wingdings" panose="05000000000000000000" pitchFamily="2" charset="2"/>
              <a:buChar char="§"/>
            </a:pPr>
            <a:endParaRPr lang="it-IT" dirty="0"/>
          </a:p>
        </p:txBody>
      </p:sp>
    </p:spTree>
    <p:extLst>
      <p:ext uri="{BB962C8B-B14F-4D97-AF65-F5344CB8AC3E}">
        <p14:creationId xmlns:p14="http://schemas.microsoft.com/office/powerpoint/2010/main" val="407495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up)">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826D18-AFC5-C042-9073-1C16BE973CC5}"/>
              </a:ext>
            </a:extLst>
          </p:cNvPr>
          <p:cNvPicPr>
            <a:picLocks noChangeAspect="1" noChangeArrowheads="1"/>
          </p:cNvPicPr>
          <p:nvPr/>
        </p:nvPicPr>
        <p:blipFill>
          <a:blip r:embed="rId2" cstate="print"/>
          <a:srcRect/>
          <a:stretch>
            <a:fillRect/>
          </a:stretch>
        </p:blipFill>
        <p:spPr bwMode="auto">
          <a:xfrm>
            <a:off x="2427998" y="1634915"/>
            <a:ext cx="6069632" cy="4638826"/>
          </a:xfrm>
          <a:prstGeom prst="rect">
            <a:avLst/>
          </a:prstGeom>
          <a:noFill/>
          <a:ln w="9525">
            <a:noFill/>
            <a:miter lim="800000"/>
            <a:headEnd/>
            <a:tailEnd/>
          </a:ln>
        </p:spPr>
      </p:pic>
      <p:sp>
        <p:nvSpPr>
          <p:cNvPr id="4" name="CasellaDiTesto 3">
            <a:extLst>
              <a:ext uri="{FF2B5EF4-FFF2-40B4-BE49-F238E27FC236}">
                <a16:creationId xmlns:a16="http://schemas.microsoft.com/office/drawing/2014/main" id="{285B5019-D6E6-3BD7-EE5E-EE899C8FE876}"/>
              </a:ext>
            </a:extLst>
          </p:cNvPr>
          <p:cNvSpPr txBox="1"/>
          <p:nvPr/>
        </p:nvSpPr>
        <p:spPr>
          <a:xfrm>
            <a:off x="8669543" y="5081287"/>
            <a:ext cx="1542551" cy="830997"/>
          </a:xfrm>
          <a:prstGeom prst="rect">
            <a:avLst/>
          </a:prstGeom>
          <a:noFill/>
        </p:spPr>
        <p:txBody>
          <a:bodyPr wrap="square" rtlCol="0">
            <a:spAutoFit/>
          </a:bodyPr>
          <a:lstStyle/>
          <a:p>
            <a:pPr algn="just"/>
            <a:r>
              <a:rPr lang="it-IT" sz="1200" b="1" dirty="0"/>
              <a:t>Fonte: </a:t>
            </a:r>
          </a:p>
          <a:p>
            <a:pPr algn="just"/>
            <a:r>
              <a:rPr lang="it-IT" sz="1200" b="1" dirty="0"/>
              <a:t>Borsa Italiana</a:t>
            </a:r>
          </a:p>
          <a:p>
            <a:r>
              <a:rPr lang="it-IT" sz="1200" dirty="0"/>
              <a:t>FTA Online News, Milano, 25 </a:t>
            </a:r>
            <a:r>
              <a:rPr lang="it-IT" sz="1200" dirty="0" err="1"/>
              <a:t>Lug</a:t>
            </a:r>
            <a:r>
              <a:rPr lang="it-IT" sz="1200" dirty="0"/>
              <a:t> 2008</a:t>
            </a:r>
            <a:endParaRPr lang="it-IT" sz="1200" b="1" dirty="0"/>
          </a:p>
        </p:txBody>
      </p:sp>
      <p:sp>
        <p:nvSpPr>
          <p:cNvPr id="5" name="CasellaDiTesto 4">
            <a:extLst>
              <a:ext uri="{FF2B5EF4-FFF2-40B4-BE49-F238E27FC236}">
                <a16:creationId xmlns:a16="http://schemas.microsoft.com/office/drawing/2014/main" id="{3444BA26-C9DE-1A9A-5500-5A112B27626B}"/>
              </a:ext>
            </a:extLst>
          </p:cNvPr>
          <p:cNvSpPr txBox="1"/>
          <p:nvPr/>
        </p:nvSpPr>
        <p:spPr>
          <a:xfrm>
            <a:off x="592754" y="762875"/>
            <a:ext cx="9619341"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solidFill>
                  <a:schemeClr val="accent6">
                    <a:lumMod val="20000"/>
                    <a:lumOff val="80000"/>
                  </a:schemeClr>
                </a:solidFill>
              </a:rPr>
              <a:t> SCHEMA OPERAZIONE LBO</a:t>
            </a:r>
          </a:p>
        </p:txBody>
      </p:sp>
    </p:spTree>
    <p:extLst>
      <p:ext uri="{BB962C8B-B14F-4D97-AF65-F5344CB8AC3E}">
        <p14:creationId xmlns:p14="http://schemas.microsoft.com/office/powerpoint/2010/main" val="308343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a:extLst>
              <a:ext uri="{FF2B5EF4-FFF2-40B4-BE49-F238E27FC236}">
                <a16:creationId xmlns:a16="http://schemas.microsoft.com/office/drawing/2014/main" id="{6CC4FA6F-6429-F75C-6FCA-D60D26F91F9F}"/>
              </a:ext>
            </a:extLst>
          </p:cNvPr>
          <p:cNvPicPr>
            <a:picLocks noChangeAspect="1"/>
          </p:cNvPicPr>
          <p:nvPr/>
        </p:nvPicPr>
        <p:blipFill rotWithShape="1">
          <a:blip r:embed="rId2"/>
          <a:srcRect r="2358"/>
          <a:stretch/>
        </p:blipFill>
        <p:spPr>
          <a:xfrm>
            <a:off x="301587" y="846214"/>
            <a:ext cx="8356921" cy="592697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asellaDiTesto 3">
            <a:extLst>
              <a:ext uri="{FF2B5EF4-FFF2-40B4-BE49-F238E27FC236}">
                <a16:creationId xmlns:a16="http://schemas.microsoft.com/office/drawing/2014/main" id="{285B5019-D6E6-3BD7-EE5E-EE899C8FE876}"/>
              </a:ext>
            </a:extLst>
          </p:cNvPr>
          <p:cNvSpPr txBox="1"/>
          <p:nvPr/>
        </p:nvSpPr>
        <p:spPr>
          <a:xfrm>
            <a:off x="8888007" y="4467828"/>
            <a:ext cx="2874031" cy="1419768"/>
          </a:xfrm>
          <a:prstGeom prst="rect">
            <a:avLst/>
          </a:prstGeom>
        </p:spPr>
        <p:txBody>
          <a:bodyPr vert="horz" lIns="91440" tIns="45720" rIns="91440" bIns="45720" rtlCol="0">
            <a:normAutofit/>
          </a:bodyPr>
          <a:lstStyle/>
          <a:p>
            <a:pPr>
              <a:lnSpc>
                <a:spcPct val="90000"/>
              </a:lnSpc>
              <a:spcAft>
                <a:spcPts val="600"/>
              </a:spcAft>
            </a:pPr>
            <a:r>
              <a:rPr lang="en-US" sz="1400" dirty="0"/>
              <a:t>Fonte: </a:t>
            </a:r>
          </a:p>
          <a:p>
            <a:pPr>
              <a:lnSpc>
                <a:spcPct val="90000"/>
              </a:lnSpc>
              <a:spcAft>
                <a:spcPts val="600"/>
              </a:spcAft>
            </a:pPr>
            <a:r>
              <a:rPr lang="en-US" sz="1400" dirty="0"/>
              <a:t>Il Project Finance in Italia</a:t>
            </a:r>
          </a:p>
          <a:p>
            <a:pPr>
              <a:lnSpc>
                <a:spcPct val="90000"/>
              </a:lnSpc>
              <a:spcAft>
                <a:spcPts val="600"/>
              </a:spcAft>
            </a:pPr>
            <a:r>
              <a:rPr lang="en-US" sz="1400" dirty="0"/>
              <a:t>Mito e </a:t>
            </a:r>
            <a:r>
              <a:rPr lang="en-US" sz="1400" dirty="0" err="1"/>
              <a:t>Realtà</a:t>
            </a:r>
            <a:endParaRPr lang="en-US" sz="1400" dirty="0"/>
          </a:p>
          <a:p>
            <a:pPr>
              <a:lnSpc>
                <a:spcPct val="90000"/>
              </a:lnSpc>
              <a:spcAft>
                <a:spcPts val="600"/>
              </a:spcAft>
            </a:pPr>
            <a:r>
              <a:rPr lang="en-US" sz="1400" dirty="0" err="1"/>
              <a:t>Avv</a:t>
            </a:r>
            <a:r>
              <a:rPr lang="en-US" sz="1400" dirty="0"/>
              <a:t>. Velia M. Leone</a:t>
            </a:r>
          </a:p>
          <a:p>
            <a:pPr>
              <a:lnSpc>
                <a:spcPct val="90000"/>
              </a:lnSpc>
              <a:spcAft>
                <a:spcPts val="600"/>
              </a:spcAft>
            </a:pPr>
            <a:r>
              <a:rPr lang="en-US" sz="1400" dirty="0"/>
              <a:t>Trento 9 </a:t>
            </a:r>
            <a:r>
              <a:rPr lang="en-US" sz="1400" dirty="0" err="1"/>
              <a:t>marzo</a:t>
            </a:r>
            <a:r>
              <a:rPr lang="en-US" sz="1400" dirty="0"/>
              <a:t> 2001</a:t>
            </a:r>
          </a:p>
        </p:txBody>
      </p:sp>
      <p:sp>
        <p:nvSpPr>
          <p:cNvPr id="7" name="CasellaDiTesto 6">
            <a:extLst>
              <a:ext uri="{FF2B5EF4-FFF2-40B4-BE49-F238E27FC236}">
                <a16:creationId xmlns:a16="http://schemas.microsoft.com/office/drawing/2014/main" id="{801E5929-B4BD-76AB-DCEF-F8EDED1601C7}"/>
              </a:ext>
            </a:extLst>
          </p:cNvPr>
          <p:cNvSpPr txBox="1"/>
          <p:nvPr/>
        </p:nvSpPr>
        <p:spPr>
          <a:xfrm>
            <a:off x="546455" y="299733"/>
            <a:ext cx="10785160"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solidFill>
                  <a:schemeClr val="accent6">
                    <a:lumMod val="20000"/>
                    <a:lumOff val="80000"/>
                  </a:schemeClr>
                </a:solidFill>
              </a:rPr>
              <a:t> SCHEMA OPERAZIONE PROJECT FINANCE</a:t>
            </a:r>
          </a:p>
        </p:txBody>
      </p:sp>
    </p:spTree>
    <p:extLst>
      <p:ext uri="{BB962C8B-B14F-4D97-AF65-F5344CB8AC3E}">
        <p14:creationId xmlns:p14="http://schemas.microsoft.com/office/powerpoint/2010/main" val="78199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asellaDiTesto 25">
            <a:extLst>
              <a:ext uri="{FF2B5EF4-FFF2-40B4-BE49-F238E27FC236}">
                <a16:creationId xmlns:a16="http://schemas.microsoft.com/office/drawing/2014/main" id="{01DD283A-69F5-FC5C-92BE-C7764814F3BD}"/>
              </a:ext>
            </a:extLst>
          </p:cNvPr>
          <p:cNvSpPr txBox="1"/>
          <p:nvPr/>
        </p:nvSpPr>
        <p:spPr>
          <a:xfrm>
            <a:off x="723273" y="1348296"/>
            <a:ext cx="10538894" cy="4832092"/>
          </a:xfrm>
          <a:prstGeom prst="rect">
            <a:avLst/>
          </a:prstGeom>
          <a:solidFill>
            <a:schemeClr val="bg1"/>
          </a:solidFill>
        </p:spPr>
        <p:txBody>
          <a:bodyPr wrap="square" rtlCol="0">
            <a:spAutoFit/>
          </a:bodyPr>
          <a:lstStyle/>
          <a:p>
            <a:pPr algn="just"/>
            <a:r>
              <a:rPr lang="it-IT" sz="2000" b="1" dirty="0">
                <a:solidFill>
                  <a:srgbClr val="002060"/>
                </a:solidFill>
              </a:rPr>
              <a:t>I COVENANT:</a:t>
            </a:r>
            <a:r>
              <a:rPr lang="it-IT" sz="2000" dirty="0">
                <a:solidFill>
                  <a:srgbClr val="002060"/>
                </a:solidFill>
              </a:rPr>
              <a:t> </a:t>
            </a:r>
            <a:r>
              <a:rPr lang="it-IT" dirty="0">
                <a:solidFill>
                  <a:srgbClr val="002060"/>
                </a:solidFill>
              </a:rPr>
              <a:t>sono clausole contrattuali concordate tra il soggetto finanziatore e l’azienda prenditrice dei fondi. Esistono diverse tipologie di covenant:</a:t>
            </a:r>
          </a:p>
          <a:p>
            <a:pPr algn="just"/>
            <a:endParaRPr lang="it-IT" dirty="0">
              <a:solidFill>
                <a:srgbClr val="002060"/>
              </a:solidFill>
            </a:endParaRPr>
          </a:p>
          <a:p>
            <a:pPr algn="just"/>
            <a:r>
              <a:rPr lang="it-IT" dirty="0">
                <a:solidFill>
                  <a:srgbClr val="002060"/>
                </a:solidFill>
              </a:rPr>
              <a:t>I </a:t>
            </a:r>
            <a:r>
              <a:rPr lang="it-IT" b="1" dirty="0">
                <a:solidFill>
                  <a:srgbClr val="002060"/>
                </a:solidFill>
              </a:rPr>
              <a:t>Financial covenant </a:t>
            </a:r>
            <a:r>
              <a:rPr lang="it-IT" dirty="0">
                <a:solidFill>
                  <a:srgbClr val="002060"/>
                </a:solidFill>
              </a:rPr>
              <a:t>che prevedono il rispetto di determinati indici di bilancio (es. PFN/Ebitda &lt; 3, PFN/PN &lt; 2). </a:t>
            </a:r>
            <a:r>
              <a:rPr lang="it-IT" b="1" dirty="0">
                <a:solidFill>
                  <a:srgbClr val="002060"/>
                </a:solidFill>
              </a:rPr>
              <a:t>I Negative covenant </a:t>
            </a:r>
            <a:r>
              <a:rPr lang="it-IT" dirty="0">
                <a:solidFill>
                  <a:srgbClr val="002060"/>
                </a:solidFill>
              </a:rPr>
              <a:t>che prevedono divieti ed i </a:t>
            </a:r>
            <a:r>
              <a:rPr lang="it-IT" b="1" dirty="0">
                <a:solidFill>
                  <a:srgbClr val="002060"/>
                </a:solidFill>
              </a:rPr>
              <a:t>Positive covenant </a:t>
            </a:r>
            <a:r>
              <a:rPr lang="it-IT" dirty="0">
                <a:solidFill>
                  <a:srgbClr val="002060"/>
                </a:solidFill>
              </a:rPr>
              <a:t>che prevedono obblighi. Tra i più noti:</a:t>
            </a:r>
          </a:p>
          <a:p>
            <a:pPr marL="342900" indent="-342900" algn="just">
              <a:buFontTx/>
              <a:buChar char="-"/>
            </a:pPr>
            <a:r>
              <a:rPr lang="it-IT" b="1" dirty="0">
                <a:solidFill>
                  <a:srgbClr val="002060"/>
                </a:solidFill>
              </a:rPr>
              <a:t>Pari </a:t>
            </a:r>
            <a:r>
              <a:rPr lang="it-IT" b="1" dirty="0" err="1">
                <a:solidFill>
                  <a:srgbClr val="002060"/>
                </a:solidFill>
              </a:rPr>
              <a:t>passu</a:t>
            </a:r>
            <a:r>
              <a:rPr lang="it-IT" b="1" dirty="0">
                <a:solidFill>
                  <a:srgbClr val="002060"/>
                </a:solidFill>
              </a:rPr>
              <a:t> </a:t>
            </a:r>
            <a:r>
              <a:rPr lang="it-IT" dirty="0">
                <a:solidFill>
                  <a:srgbClr val="002060"/>
                </a:solidFill>
              </a:rPr>
              <a:t>con il quale il debito non può essere postergato rispetto ad altre passività contratte successivamente dal prenditore;</a:t>
            </a:r>
          </a:p>
          <a:p>
            <a:pPr marL="342900" indent="-342900" algn="just">
              <a:buFontTx/>
              <a:buChar char="-"/>
            </a:pPr>
            <a:r>
              <a:rPr lang="it-IT" b="1" dirty="0">
                <a:solidFill>
                  <a:srgbClr val="002060"/>
                </a:solidFill>
              </a:rPr>
              <a:t>Negative </a:t>
            </a:r>
            <a:r>
              <a:rPr lang="it-IT" b="1" dirty="0" err="1">
                <a:solidFill>
                  <a:srgbClr val="002060"/>
                </a:solidFill>
              </a:rPr>
              <a:t>Pledge</a:t>
            </a:r>
            <a:r>
              <a:rPr lang="it-IT" dirty="0">
                <a:solidFill>
                  <a:srgbClr val="002060"/>
                </a:solidFill>
              </a:rPr>
              <a:t>, divieto di concedere garanzie reali o pegni su beni della società;</a:t>
            </a:r>
          </a:p>
          <a:p>
            <a:pPr marL="342900" indent="-342900" algn="just">
              <a:buFontTx/>
              <a:buChar char="-"/>
            </a:pPr>
            <a:r>
              <a:rPr lang="it-IT" b="1" dirty="0">
                <a:solidFill>
                  <a:srgbClr val="002060"/>
                </a:solidFill>
              </a:rPr>
              <a:t>Distribuzione dividendi </a:t>
            </a:r>
            <a:r>
              <a:rPr lang="it-IT" dirty="0">
                <a:solidFill>
                  <a:srgbClr val="002060"/>
                </a:solidFill>
              </a:rPr>
              <a:t>secondo i limiti concordati (in %)</a:t>
            </a:r>
          </a:p>
          <a:p>
            <a:pPr marL="342900" indent="-342900" algn="just">
              <a:buFontTx/>
              <a:buChar char="-"/>
            </a:pPr>
            <a:r>
              <a:rPr lang="it-IT" b="1" dirty="0" err="1">
                <a:solidFill>
                  <a:srgbClr val="002060"/>
                </a:solidFill>
              </a:rPr>
              <a:t>Change</a:t>
            </a:r>
            <a:r>
              <a:rPr lang="it-IT" b="1" dirty="0">
                <a:solidFill>
                  <a:srgbClr val="002060"/>
                </a:solidFill>
              </a:rPr>
              <a:t> of control</a:t>
            </a:r>
            <a:r>
              <a:rPr lang="it-IT" dirty="0">
                <a:solidFill>
                  <a:srgbClr val="002060"/>
                </a:solidFill>
              </a:rPr>
              <a:t>, divieto al cambio di proprietà</a:t>
            </a:r>
          </a:p>
          <a:p>
            <a:pPr marL="342900" indent="-342900" algn="just">
              <a:buFontTx/>
              <a:buChar char="-"/>
            </a:pPr>
            <a:r>
              <a:rPr lang="it-IT" b="1" dirty="0">
                <a:solidFill>
                  <a:srgbClr val="002060"/>
                </a:solidFill>
              </a:rPr>
              <a:t>Divieto di effettuare operazioni di finanza straordinaria </a:t>
            </a:r>
            <a:r>
              <a:rPr lang="it-IT" dirty="0">
                <a:solidFill>
                  <a:srgbClr val="002060"/>
                </a:solidFill>
              </a:rPr>
              <a:t>senza il preventivo accordo dei creditori</a:t>
            </a:r>
          </a:p>
          <a:p>
            <a:pPr marL="342900" indent="-342900" algn="just">
              <a:buFontTx/>
              <a:buChar char="-"/>
            </a:pPr>
            <a:r>
              <a:rPr lang="it-IT" b="1" dirty="0">
                <a:solidFill>
                  <a:srgbClr val="002060"/>
                </a:solidFill>
              </a:rPr>
              <a:t>Obblighi informativi</a:t>
            </a:r>
            <a:r>
              <a:rPr lang="it-IT" dirty="0">
                <a:solidFill>
                  <a:srgbClr val="002060"/>
                </a:solidFill>
              </a:rPr>
              <a:t>, consegnata situazioni di periodo, bilancio annuale, comunicazioni varie</a:t>
            </a:r>
          </a:p>
          <a:p>
            <a:pPr marL="342900" indent="-342900" algn="just">
              <a:buFontTx/>
              <a:buChar char="-"/>
            </a:pPr>
            <a:endParaRPr lang="it-IT" dirty="0">
              <a:solidFill>
                <a:srgbClr val="002060"/>
              </a:solidFill>
            </a:endParaRPr>
          </a:p>
          <a:p>
            <a:pPr algn="just"/>
            <a:r>
              <a:rPr lang="it-IT" dirty="0">
                <a:solidFill>
                  <a:srgbClr val="002060"/>
                </a:solidFill>
              </a:rPr>
              <a:t>Il mancato rispetto dei covenant può comportare la decadenza dal beneficio del termine con la richiesta della banca del rimborso anticipato del finanziamento.</a:t>
            </a:r>
          </a:p>
          <a:p>
            <a:pPr algn="just"/>
            <a:r>
              <a:rPr lang="it-IT" dirty="0">
                <a:solidFill>
                  <a:srgbClr val="002060"/>
                </a:solidFill>
              </a:rPr>
              <a:t>I covenant sono solitamente fissati in modo coerente con il business plan e la distribuzione negli anni dei flussi di cassa alla base dell’operazione di acquisizione o di project </a:t>
            </a:r>
            <a:r>
              <a:rPr lang="it-IT" dirty="0" err="1">
                <a:solidFill>
                  <a:srgbClr val="002060"/>
                </a:solidFill>
              </a:rPr>
              <a:t>finance</a:t>
            </a:r>
            <a:r>
              <a:rPr lang="it-IT" dirty="0">
                <a:solidFill>
                  <a:srgbClr val="002060"/>
                </a:solidFill>
              </a:rPr>
              <a:t>.</a:t>
            </a:r>
          </a:p>
        </p:txBody>
      </p:sp>
      <p:sp>
        <p:nvSpPr>
          <p:cNvPr id="3" name="CasellaDiTesto 2">
            <a:extLst>
              <a:ext uri="{FF2B5EF4-FFF2-40B4-BE49-F238E27FC236}">
                <a16:creationId xmlns:a16="http://schemas.microsoft.com/office/drawing/2014/main" id="{6E031D7E-B850-D778-F953-315B15C09C06}"/>
              </a:ext>
            </a:extLst>
          </p:cNvPr>
          <p:cNvSpPr txBox="1"/>
          <p:nvPr/>
        </p:nvSpPr>
        <p:spPr>
          <a:xfrm>
            <a:off x="554806" y="617880"/>
            <a:ext cx="10707361"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solidFill>
                  <a:schemeClr val="accent6">
                    <a:lumMod val="20000"/>
                    <a:lumOff val="80000"/>
                  </a:schemeClr>
                </a:solidFill>
              </a:rPr>
              <a:t> FINANZIAMENTI STRUTTURATI – ESEMPI DI COVENANT E IMPEGNI</a:t>
            </a:r>
          </a:p>
        </p:txBody>
      </p:sp>
    </p:spTree>
    <p:extLst>
      <p:ext uri="{BB962C8B-B14F-4D97-AF65-F5344CB8AC3E}">
        <p14:creationId xmlns:p14="http://schemas.microsoft.com/office/powerpoint/2010/main" val="248895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ottotitolo 2"/>
          <p:cNvSpPr>
            <a:spLocks noGrp="1"/>
          </p:cNvSpPr>
          <p:nvPr>
            <p:ph type="subTitle" idx="4294967295"/>
          </p:nvPr>
        </p:nvSpPr>
        <p:spPr>
          <a:xfrm>
            <a:off x="513108" y="1400537"/>
            <a:ext cx="10339873" cy="5076464"/>
          </a:xfrm>
        </p:spPr>
        <p:txBody>
          <a:bodyPr vert="horz" lIns="91440" tIns="0" rIns="91440" bIns="45720" rtlCol="0">
            <a:normAutofit/>
          </a:bodyPr>
          <a:lstStyle/>
          <a:p>
            <a:pPr marL="36513" indent="0" algn="just">
              <a:spcBef>
                <a:spcPct val="0"/>
              </a:spcBef>
              <a:buNone/>
            </a:pPr>
            <a:endParaRPr lang="it-IT" sz="1400" b="1" dirty="0">
              <a:solidFill>
                <a:srgbClr val="0070C0"/>
              </a:solidFill>
            </a:endParaRPr>
          </a:p>
          <a:p>
            <a:pPr marL="36513" indent="0" algn="just">
              <a:spcBef>
                <a:spcPct val="0"/>
              </a:spcBef>
              <a:buNone/>
            </a:pPr>
            <a:r>
              <a:rPr lang="it-IT" sz="1800" dirty="0">
                <a:solidFill>
                  <a:srgbClr val="002060"/>
                </a:solidFill>
              </a:rPr>
              <a:t>Il costo di un Mutuo così come di un Finanziamento Strutturato è dato da due componenti principali:</a:t>
            </a:r>
          </a:p>
          <a:p>
            <a:pPr marL="36513" indent="0" algn="just">
              <a:spcBef>
                <a:spcPct val="0"/>
              </a:spcBef>
              <a:buNone/>
            </a:pPr>
            <a:endParaRPr lang="it-IT" sz="1800" dirty="0">
              <a:solidFill>
                <a:srgbClr val="002060"/>
              </a:solidFill>
            </a:endParaRPr>
          </a:p>
          <a:p>
            <a:pPr marL="550863" indent="-514350" algn="just">
              <a:spcBef>
                <a:spcPct val="0"/>
              </a:spcBef>
              <a:buFont typeface="+mj-lt"/>
              <a:buAutoNum type="arabicPeriod"/>
            </a:pPr>
            <a:r>
              <a:rPr lang="it-IT" sz="1900" b="1" dirty="0">
                <a:solidFill>
                  <a:srgbClr val="002060"/>
                </a:solidFill>
              </a:rPr>
              <a:t>Il Tasso di interesse</a:t>
            </a:r>
          </a:p>
          <a:p>
            <a:pPr marL="550863" indent="-514350" algn="just">
              <a:spcBef>
                <a:spcPct val="0"/>
              </a:spcBef>
              <a:buFont typeface="+mj-lt"/>
              <a:buAutoNum type="arabicPeriod"/>
            </a:pPr>
            <a:r>
              <a:rPr lang="it-IT" sz="1900" b="1" dirty="0">
                <a:solidFill>
                  <a:srgbClr val="002060"/>
                </a:solidFill>
              </a:rPr>
              <a:t>Le Commissioni (Fees)</a:t>
            </a:r>
          </a:p>
          <a:p>
            <a:pPr marL="36513" indent="0" algn="just">
              <a:spcBef>
                <a:spcPct val="0"/>
              </a:spcBef>
              <a:buNone/>
            </a:pPr>
            <a:endParaRPr lang="it-IT" sz="1900" dirty="0">
              <a:solidFill>
                <a:srgbClr val="002060"/>
              </a:solidFill>
            </a:endParaRPr>
          </a:p>
          <a:p>
            <a:pPr marL="36513" indent="0" algn="just">
              <a:spcBef>
                <a:spcPct val="0"/>
              </a:spcBef>
              <a:buNone/>
            </a:pPr>
            <a:r>
              <a:rPr lang="it-IT" sz="1800" dirty="0">
                <a:solidFill>
                  <a:srgbClr val="002060"/>
                </a:solidFill>
              </a:rPr>
              <a:t>1. I finanziamenti a M/L termine ed i Finanziamenti Strutturati hanno un costo dato dagli interessi che man mano maturano sui finanziamenti; gli interessi che vengono addebitati dalla banca finanziatrice all’azienda possono essere calcolati:</a:t>
            </a:r>
          </a:p>
          <a:p>
            <a:pPr marL="36513" indent="0" algn="just">
              <a:spcBef>
                <a:spcPct val="0"/>
              </a:spcBef>
              <a:buNone/>
            </a:pPr>
            <a:endParaRPr lang="it-IT" sz="2100" dirty="0">
              <a:solidFill>
                <a:srgbClr val="002060"/>
              </a:solidFill>
            </a:endParaRPr>
          </a:p>
          <a:p>
            <a:pPr marL="36513" indent="0" algn="just">
              <a:spcBef>
                <a:spcPct val="0"/>
              </a:spcBef>
              <a:buNone/>
            </a:pPr>
            <a:r>
              <a:rPr lang="it-IT" sz="1800" b="1" i="1" dirty="0">
                <a:solidFill>
                  <a:srgbClr val="002060"/>
                </a:solidFill>
              </a:rPr>
              <a:t>- ad un tasso di interesse fisso,  oppure </a:t>
            </a:r>
          </a:p>
          <a:p>
            <a:pPr marL="36513" indent="0" algn="just">
              <a:spcBef>
                <a:spcPct val="0"/>
              </a:spcBef>
              <a:buNone/>
            </a:pPr>
            <a:r>
              <a:rPr lang="it-IT" sz="1800" b="1" i="1" dirty="0">
                <a:solidFill>
                  <a:srgbClr val="002060"/>
                </a:solidFill>
              </a:rPr>
              <a:t>- ad un tasso di interesse variabile</a:t>
            </a:r>
          </a:p>
          <a:p>
            <a:pPr marL="36513" indent="0" algn="just">
              <a:spcBef>
                <a:spcPct val="0"/>
              </a:spcBef>
              <a:buNone/>
            </a:pPr>
            <a:endParaRPr lang="it-IT" sz="2100" dirty="0">
              <a:solidFill>
                <a:srgbClr val="002060"/>
              </a:solidFill>
            </a:endParaRPr>
          </a:p>
          <a:p>
            <a:pPr marL="36513" indent="0" algn="just">
              <a:spcBef>
                <a:spcPct val="0"/>
              </a:spcBef>
              <a:buNone/>
            </a:pPr>
            <a:r>
              <a:rPr lang="it-IT" sz="1800" dirty="0">
                <a:solidFill>
                  <a:srgbClr val="002060"/>
                </a:solidFill>
              </a:rPr>
              <a:t>Qualora siano calcolati ad un tasso variabile, tale tasso verrà via via determinato, in prossimità della scadenza di ogni periodo di addebito degli interessi, sulla base di un parametro di riferimento adottato come parametro di indicizzazione (es. Euribor a 3 o 6 mesi) che di solito è rappresentato da un parametro rilevato giornalmente in un determinato mercato finanziario (es. mercato dei depositi interbancari ..) </a:t>
            </a:r>
            <a:r>
              <a:rPr lang="it-IT" sz="1800" b="1" dirty="0">
                <a:solidFill>
                  <a:srgbClr val="002060"/>
                </a:solidFill>
              </a:rPr>
              <a:t>a cui viene aggiunto uno SPREAD, determinato, secondo i criteri affrontati nella sessione sui rating e sul pricing del credito nelle banche.</a:t>
            </a:r>
          </a:p>
          <a:p>
            <a:pPr marL="36513" indent="0" algn="just">
              <a:spcBef>
                <a:spcPct val="0"/>
              </a:spcBef>
              <a:buNone/>
            </a:pPr>
            <a:endParaRPr lang="it-IT" sz="2100" dirty="0">
              <a:solidFill>
                <a:srgbClr val="0070C0"/>
              </a:solidFill>
            </a:endParaRPr>
          </a:p>
          <a:p>
            <a:pPr marL="36513" indent="0" algn="ctr">
              <a:spcBef>
                <a:spcPct val="0"/>
              </a:spcBef>
              <a:buNone/>
            </a:pPr>
            <a:endParaRPr lang="it-IT" sz="2100" dirty="0">
              <a:solidFill>
                <a:srgbClr val="0070C0"/>
              </a:solidFill>
            </a:endParaRPr>
          </a:p>
          <a:p>
            <a:pPr marL="36513" indent="0" algn="just">
              <a:spcBef>
                <a:spcPct val="0"/>
              </a:spcBef>
              <a:buNone/>
            </a:pPr>
            <a:endParaRPr lang="it-IT" sz="2100" dirty="0">
              <a:solidFill>
                <a:srgbClr val="0070C0"/>
              </a:solidFill>
            </a:endParaRPr>
          </a:p>
          <a:p>
            <a:pPr marL="36513" indent="0" algn="just">
              <a:spcBef>
                <a:spcPct val="0"/>
              </a:spcBef>
              <a:buNone/>
            </a:pPr>
            <a:endParaRPr lang="it-IT" sz="2100" dirty="0">
              <a:solidFill>
                <a:srgbClr val="0070C0"/>
              </a:solidFill>
            </a:endParaRPr>
          </a:p>
          <a:p>
            <a:pPr marL="36513" indent="0" algn="just">
              <a:spcBef>
                <a:spcPct val="0"/>
              </a:spcBef>
              <a:buNone/>
            </a:pPr>
            <a:endParaRPr lang="it-IT" sz="1400" dirty="0">
              <a:solidFill>
                <a:srgbClr val="0070C0"/>
              </a:solidFill>
            </a:endParaRPr>
          </a:p>
        </p:txBody>
      </p:sp>
      <p:sp>
        <p:nvSpPr>
          <p:cNvPr id="5" name="Segnaposto numero diapositiva 4"/>
          <p:cNvSpPr txBox="1">
            <a:spLocks noGrp="1"/>
          </p:cNvSpPr>
          <p:nvPr/>
        </p:nvSpPr>
        <p:spPr>
          <a:xfrm>
            <a:off x="9872663" y="6111876"/>
            <a:ext cx="457200" cy="365125"/>
          </a:xfrm>
          <a:prstGeom prst="rect">
            <a:avLst/>
          </a:prstGeom>
          <a:noFill/>
        </p:spPr>
        <p:txBody>
          <a:bodyPr anchor="b"/>
          <a:lstStyle/>
          <a:p>
            <a:pPr algn="r">
              <a:defRPr/>
            </a:pPr>
            <a:fld id="{1C687B8C-A44E-45F8-BBFE-09A2AB40C0C7}" type="slidenum">
              <a:rPr lang="it-IT" sz="1000">
                <a:solidFill>
                  <a:schemeClr val="bg2">
                    <a:shade val="50000"/>
                  </a:schemeClr>
                </a:solidFill>
              </a:rPr>
              <a:pPr algn="r">
                <a:defRPr/>
              </a:pPr>
              <a:t>24</a:t>
            </a:fld>
            <a:endParaRPr lang="it-IT" sz="1000">
              <a:solidFill>
                <a:schemeClr val="bg2">
                  <a:shade val="50000"/>
                </a:schemeClr>
              </a:solidFill>
            </a:endParaRPr>
          </a:p>
        </p:txBody>
      </p:sp>
      <p:sp>
        <p:nvSpPr>
          <p:cNvPr id="2" name="CasellaDiTesto 1">
            <a:extLst>
              <a:ext uri="{FF2B5EF4-FFF2-40B4-BE49-F238E27FC236}">
                <a16:creationId xmlns:a16="http://schemas.microsoft.com/office/drawing/2014/main" id="{B0D23793-9252-926B-E22F-A32656B220A0}"/>
              </a:ext>
            </a:extLst>
          </p:cNvPr>
          <p:cNvSpPr txBox="1"/>
          <p:nvPr/>
        </p:nvSpPr>
        <p:spPr>
          <a:xfrm>
            <a:off x="424719" y="651162"/>
            <a:ext cx="10428262"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MUTUI E FINANZIAMENTI STRUTTURATI - COSTO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ottotitolo 2"/>
          <p:cNvSpPr>
            <a:spLocks noGrp="1"/>
          </p:cNvSpPr>
          <p:nvPr>
            <p:ph type="subTitle" idx="4294967295"/>
          </p:nvPr>
        </p:nvSpPr>
        <p:spPr>
          <a:xfrm>
            <a:off x="468913" y="1217974"/>
            <a:ext cx="10339873" cy="5076464"/>
          </a:xfrm>
        </p:spPr>
        <p:txBody>
          <a:bodyPr vert="horz" lIns="91440" tIns="0" rIns="91440" bIns="45720" rtlCol="0">
            <a:normAutofit/>
          </a:bodyPr>
          <a:lstStyle/>
          <a:p>
            <a:pPr marL="36513" indent="0" algn="ctr">
              <a:spcBef>
                <a:spcPct val="0"/>
              </a:spcBef>
              <a:buNone/>
            </a:pPr>
            <a:endParaRPr lang="it-IT" sz="2100" dirty="0">
              <a:solidFill>
                <a:srgbClr val="002060"/>
              </a:solidFill>
            </a:endParaRPr>
          </a:p>
          <a:p>
            <a:pPr marL="36513" indent="0" algn="just">
              <a:spcBef>
                <a:spcPct val="0"/>
              </a:spcBef>
              <a:buNone/>
            </a:pPr>
            <a:r>
              <a:rPr lang="it-IT" sz="1900" dirty="0">
                <a:solidFill>
                  <a:srgbClr val="002060"/>
                </a:solidFill>
              </a:rPr>
              <a:t>Le variazione dei tassi di interesse di mercato a cui il mutuo è indicizzato espongono l’azienda ad un rischio finanziario di tasso. Al rischio cioè che variazioni in aumento dei tassi di interesse possano comportare un aggravio «imprevisto» del costo per interessi del finanziamento.</a:t>
            </a:r>
          </a:p>
          <a:p>
            <a:pPr marL="36513" indent="0" algn="just">
              <a:spcBef>
                <a:spcPct val="0"/>
              </a:spcBef>
              <a:buNone/>
            </a:pPr>
            <a:endParaRPr lang="it-IT" sz="1900" dirty="0">
              <a:solidFill>
                <a:srgbClr val="002060"/>
              </a:solidFill>
            </a:endParaRPr>
          </a:p>
          <a:p>
            <a:pPr marL="36513" indent="0" algn="just">
              <a:spcBef>
                <a:spcPct val="0"/>
              </a:spcBef>
              <a:buNone/>
            </a:pPr>
            <a:r>
              <a:rPr lang="it-IT" sz="1900" dirty="0">
                <a:solidFill>
                  <a:srgbClr val="002060"/>
                </a:solidFill>
              </a:rPr>
              <a:t>Il rischio di tasso può essere gestito con il ricorso a strumenti di copertura come gli strumenti derivati quali ad es.: </a:t>
            </a:r>
          </a:p>
          <a:p>
            <a:pPr marL="36513" indent="0" algn="just">
              <a:spcBef>
                <a:spcPct val="0"/>
              </a:spcBef>
              <a:buNone/>
            </a:pPr>
            <a:endParaRPr lang="it-IT" sz="1900" b="1" dirty="0">
              <a:solidFill>
                <a:srgbClr val="002060"/>
              </a:solidFill>
            </a:endParaRPr>
          </a:p>
          <a:p>
            <a:pPr marL="36513" indent="0" algn="just">
              <a:spcBef>
                <a:spcPct val="0"/>
              </a:spcBef>
              <a:buNone/>
            </a:pPr>
            <a:r>
              <a:rPr lang="it-IT" sz="1900" b="1" dirty="0">
                <a:solidFill>
                  <a:srgbClr val="002060"/>
                </a:solidFill>
              </a:rPr>
              <a:t>- IRS (</a:t>
            </a:r>
            <a:r>
              <a:rPr lang="it-IT" sz="1900" b="1" dirty="0" err="1">
                <a:solidFill>
                  <a:srgbClr val="002060"/>
                </a:solidFill>
              </a:rPr>
              <a:t>Interest</a:t>
            </a:r>
            <a:r>
              <a:rPr lang="it-IT" sz="1900" b="1" dirty="0">
                <a:solidFill>
                  <a:srgbClr val="002060"/>
                </a:solidFill>
              </a:rPr>
              <a:t> Rate Swap) </a:t>
            </a:r>
            <a:r>
              <a:rPr lang="it-IT" sz="1900" dirty="0">
                <a:solidFill>
                  <a:srgbClr val="002060"/>
                </a:solidFill>
              </a:rPr>
              <a:t>con  il quale viene scambiato contrattualmente, tra banca ed impresa, il tasso di interesse variabile (es. Euribor 3 mesi) del mutuo con un tasso fisso (IRS appunto);</a:t>
            </a:r>
          </a:p>
          <a:p>
            <a:pPr marL="36513" indent="0" algn="just">
              <a:spcBef>
                <a:spcPct val="0"/>
              </a:spcBef>
              <a:buNone/>
            </a:pPr>
            <a:r>
              <a:rPr lang="it-IT" sz="1900" b="1" dirty="0">
                <a:solidFill>
                  <a:srgbClr val="002060"/>
                </a:solidFill>
              </a:rPr>
              <a:t>- CAP  </a:t>
            </a:r>
            <a:r>
              <a:rPr lang="it-IT" sz="1900" dirty="0">
                <a:solidFill>
                  <a:srgbClr val="002060"/>
                </a:solidFill>
              </a:rPr>
              <a:t>con il quale si fissa contrattualmente un livello massimo (Cap) per il tasso di interesse oltre il quale la banca rimborserà la differenza tra tasso parametro di mercato (es. Euribor 3 Mesi) e valore del Cap all’impresa;</a:t>
            </a:r>
          </a:p>
          <a:p>
            <a:pPr marL="36513" indent="0" algn="just">
              <a:spcBef>
                <a:spcPct val="0"/>
              </a:spcBef>
              <a:buNone/>
            </a:pPr>
            <a:r>
              <a:rPr lang="it-IT" sz="1900" b="1" dirty="0">
                <a:solidFill>
                  <a:srgbClr val="002060"/>
                </a:solidFill>
              </a:rPr>
              <a:t>- COLLAR </a:t>
            </a:r>
            <a:r>
              <a:rPr lang="it-IT" sz="1900" dirty="0">
                <a:solidFill>
                  <a:srgbClr val="002060"/>
                </a:solidFill>
              </a:rPr>
              <a:t>con quale il tasso di interesse applicato al finanziamento oscillerà nell’ambito di un corridoio dato da un livello minimo (</a:t>
            </a:r>
            <a:r>
              <a:rPr lang="it-IT" sz="1900" dirty="0" err="1">
                <a:solidFill>
                  <a:srgbClr val="002060"/>
                </a:solidFill>
              </a:rPr>
              <a:t>Floor</a:t>
            </a:r>
            <a:r>
              <a:rPr lang="it-IT" sz="1900" dirty="0">
                <a:solidFill>
                  <a:srgbClr val="002060"/>
                </a:solidFill>
              </a:rPr>
              <a:t>) e massimo (Cap) per il tasso di interesse che verrà applicato sul mutuo.</a:t>
            </a:r>
          </a:p>
          <a:p>
            <a:pPr marL="36513" indent="0" algn="just">
              <a:spcBef>
                <a:spcPct val="0"/>
              </a:spcBef>
              <a:buNone/>
            </a:pPr>
            <a:endParaRPr lang="it-IT" sz="1400" dirty="0">
              <a:solidFill>
                <a:srgbClr val="0070C0"/>
              </a:solidFill>
            </a:endParaRPr>
          </a:p>
          <a:p>
            <a:pPr marL="36513" indent="0" algn="ctr">
              <a:spcBef>
                <a:spcPct val="0"/>
              </a:spcBef>
              <a:buNone/>
            </a:pPr>
            <a:endParaRPr lang="it-IT" sz="1400" dirty="0">
              <a:solidFill>
                <a:srgbClr val="0070C0"/>
              </a:solidFill>
            </a:endParaRPr>
          </a:p>
          <a:p>
            <a:pPr marL="36513" indent="0" algn="just">
              <a:spcBef>
                <a:spcPct val="0"/>
              </a:spcBef>
              <a:buNone/>
            </a:pPr>
            <a:endParaRPr lang="it-IT" sz="1400" dirty="0">
              <a:solidFill>
                <a:srgbClr val="0070C0"/>
              </a:solidFill>
            </a:endParaRPr>
          </a:p>
          <a:p>
            <a:pPr marL="36513" indent="0" algn="just">
              <a:spcBef>
                <a:spcPct val="0"/>
              </a:spcBef>
              <a:buNone/>
            </a:pPr>
            <a:endParaRPr lang="it-IT" sz="1400" dirty="0">
              <a:solidFill>
                <a:srgbClr val="0070C0"/>
              </a:solidFill>
            </a:endParaRPr>
          </a:p>
          <a:p>
            <a:pPr marL="36513" indent="0" algn="just">
              <a:spcBef>
                <a:spcPct val="0"/>
              </a:spcBef>
              <a:buNone/>
            </a:pPr>
            <a:endParaRPr lang="it-IT" sz="1400" dirty="0">
              <a:solidFill>
                <a:srgbClr val="0070C0"/>
              </a:solidFill>
            </a:endParaRPr>
          </a:p>
        </p:txBody>
      </p:sp>
      <p:sp>
        <p:nvSpPr>
          <p:cNvPr id="5" name="Segnaposto numero diapositiva 4"/>
          <p:cNvSpPr txBox="1">
            <a:spLocks noGrp="1"/>
          </p:cNvSpPr>
          <p:nvPr/>
        </p:nvSpPr>
        <p:spPr>
          <a:xfrm>
            <a:off x="9872663" y="6111876"/>
            <a:ext cx="457200" cy="365125"/>
          </a:xfrm>
          <a:prstGeom prst="rect">
            <a:avLst/>
          </a:prstGeom>
          <a:noFill/>
        </p:spPr>
        <p:txBody>
          <a:bodyPr anchor="b"/>
          <a:lstStyle/>
          <a:p>
            <a:pPr algn="r">
              <a:defRPr/>
            </a:pPr>
            <a:fld id="{1C687B8C-A44E-45F8-BBFE-09A2AB40C0C7}" type="slidenum">
              <a:rPr lang="it-IT" sz="1000">
                <a:solidFill>
                  <a:schemeClr val="bg2">
                    <a:shade val="50000"/>
                  </a:schemeClr>
                </a:solidFill>
              </a:rPr>
              <a:pPr algn="r">
                <a:defRPr/>
              </a:pPr>
              <a:t>25</a:t>
            </a:fld>
            <a:endParaRPr lang="it-IT" sz="1000">
              <a:solidFill>
                <a:schemeClr val="bg2">
                  <a:shade val="50000"/>
                </a:schemeClr>
              </a:solidFill>
            </a:endParaRPr>
          </a:p>
        </p:txBody>
      </p:sp>
      <p:sp>
        <p:nvSpPr>
          <p:cNvPr id="2" name="CasellaDiTesto 1">
            <a:extLst>
              <a:ext uri="{FF2B5EF4-FFF2-40B4-BE49-F238E27FC236}">
                <a16:creationId xmlns:a16="http://schemas.microsoft.com/office/drawing/2014/main" id="{B0D23793-9252-926B-E22F-A32656B220A0}"/>
              </a:ext>
            </a:extLst>
          </p:cNvPr>
          <p:cNvSpPr txBox="1"/>
          <p:nvPr/>
        </p:nvSpPr>
        <p:spPr>
          <a:xfrm>
            <a:off x="424719" y="651162"/>
            <a:ext cx="10428262"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MUTUI E FINANZIAMENTI STRUTTURATI - COSTO</a:t>
            </a:r>
          </a:p>
        </p:txBody>
      </p:sp>
    </p:spTree>
    <p:extLst>
      <p:ext uri="{BB962C8B-B14F-4D97-AF65-F5344CB8AC3E}">
        <p14:creationId xmlns:p14="http://schemas.microsoft.com/office/powerpoint/2010/main" val="375761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ottotitolo 2"/>
          <p:cNvSpPr>
            <a:spLocks noGrp="1"/>
          </p:cNvSpPr>
          <p:nvPr>
            <p:ph type="subTitle" idx="4294967295"/>
          </p:nvPr>
        </p:nvSpPr>
        <p:spPr>
          <a:xfrm>
            <a:off x="513108" y="1400537"/>
            <a:ext cx="10656461" cy="5076464"/>
          </a:xfrm>
        </p:spPr>
        <p:txBody>
          <a:bodyPr vert="horz" lIns="91440" tIns="0" rIns="91440" bIns="45720" rtlCol="0">
            <a:normAutofit fontScale="70000" lnSpcReduction="20000"/>
          </a:bodyPr>
          <a:lstStyle/>
          <a:p>
            <a:pPr marL="36513" indent="0" algn="just">
              <a:spcBef>
                <a:spcPct val="0"/>
              </a:spcBef>
              <a:buNone/>
            </a:pPr>
            <a:endParaRPr lang="it-IT" sz="1400" b="1" dirty="0">
              <a:solidFill>
                <a:srgbClr val="0070C0"/>
              </a:solidFill>
            </a:endParaRPr>
          </a:p>
          <a:p>
            <a:pPr marL="36513" indent="0" algn="just">
              <a:spcBef>
                <a:spcPct val="0"/>
              </a:spcBef>
              <a:buNone/>
            </a:pPr>
            <a:r>
              <a:rPr lang="it-IT" sz="2600" dirty="0">
                <a:solidFill>
                  <a:srgbClr val="002060"/>
                </a:solidFill>
              </a:rPr>
              <a:t>Oltre al tasso di interesse, l’altra principale componente del costo di un finanziamento a lungo termini che qualora si tratti di un finanziamento strutturato o in pool assume particolare rilevanza è dato dalle:</a:t>
            </a:r>
          </a:p>
          <a:p>
            <a:pPr marL="36513" indent="0" algn="just">
              <a:spcBef>
                <a:spcPct val="0"/>
              </a:spcBef>
              <a:buNone/>
            </a:pPr>
            <a:endParaRPr lang="it-IT" sz="2600" dirty="0">
              <a:solidFill>
                <a:srgbClr val="002060"/>
              </a:solidFill>
            </a:endParaRPr>
          </a:p>
          <a:p>
            <a:pPr marL="36513" indent="0" algn="just">
              <a:spcBef>
                <a:spcPct val="0"/>
              </a:spcBef>
              <a:buNone/>
            </a:pPr>
            <a:r>
              <a:rPr lang="it-IT" sz="2600" dirty="0">
                <a:solidFill>
                  <a:srgbClr val="002060"/>
                </a:solidFill>
              </a:rPr>
              <a:t>2. Commissioni (Fees) applicate dalla Banca sul finanziamento</a:t>
            </a:r>
          </a:p>
          <a:p>
            <a:pPr marL="36513" indent="0" algn="just">
              <a:spcBef>
                <a:spcPct val="0"/>
              </a:spcBef>
              <a:buNone/>
            </a:pPr>
            <a:endParaRPr lang="it-IT" sz="2600" dirty="0">
              <a:solidFill>
                <a:srgbClr val="002060"/>
              </a:solidFill>
            </a:endParaRPr>
          </a:p>
          <a:p>
            <a:pPr marL="36513" indent="0" algn="just">
              <a:spcBef>
                <a:spcPct val="0"/>
              </a:spcBef>
              <a:buNone/>
            </a:pPr>
            <a:r>
              <a:rPr lang="it-IT" sz="2600" dirty="0">
                <a:solidFill>
                  <a:srgbClr val="002060"/>
                </a:solidFill>
              </a:rPr>
              <a:t>Tali commissioni sono di diversa natura e possono essere pagate o al perfezionamento dell’operazione (</a:t>
            </a:r>
            <a:r>
              <a:rPr lang="it-IT" sz="2600" dirty="0" err="1">
                <a:solidFill>
                  <a:srgbClr val="002060"/>
                </a:solidFill>
              </a:rPr>
              <a:t>Upfront</a:t>
            </a:r>
            <a:r>
              <a:rPr lang="it-IT" sz="2600" dirty="0">
                <a:solidFill>
                  <a:srgbClr val="002060"/>
                </a:solidFill>
              </a:rPr>
              <a:t>) oppure rateizzate di solito in coincidenza del pagamento di alcune rate (Running). Le principali sono:</a:t>
            </a:r>
          </a:p>
          <a:p>
            <a:pPr marL="36513" indent="0" algn="just">
              <a:spcBef>
                <a:spcPct val="0"/>
              </a:spcBef>
              <a:buNone/>
            </a:pPr>
            <a:endParaRPr lang="it-IT" sz="2600" dirty="0">
              <a:solidFill>
                <a:srgbClr val="002060"/>
              </a:solidFill>
            </a:endParaRPr>
          </a:p>
          <a:p>
            <a:pPr marL="493713" indent="-457200" algn="just">
              <a:spcBef>
                <a:spcPct val="0"/>
              </a:spcBef>
              <a:buFontTx/>
              <a:buChar char="-"/>
            </a:pPr>
            <a:r>
              <a:rPr lang="it-IT" sz="2600" b="1" dirty="0">
                <a:solidFill>
                  <a:srgbClr val="002060"/>
                </a:solidFill>
              </a:rPr>
              <a:t>Commissioni di organizzazione e di «arrangement</a:t>
            </a:r>
            <a:r>
              <a:rPr lang="it-IT" sz="2600" dirty="0">
                <a:solidFill>
                  <a:srgbClr val="002060"/>
                </a:solidFill>
              </a:rPr>
              <a:t>» dell’operazione (di solito comprese in un range tra l’1 ed il 2%) riferite alla negoziazione del </a:t>
            </a:r>
            <a:r>
              <a:rPr lang="it-IT" sz="2600" dirty="0" err="1">
                <a:solidFill>
                  <a:srgbClr val="002060"/>
                </a:solidFill>
              </a:rPr>
              <a:t>term</a:t>
            </a:r>
            <a:r>
              <a:rPr lang="it-IT" sz="2600" dirty="0">
                <a:solidFill>
                  <a:srgbClr val="002060"/>
                </a:solidFill>
              </a:rPr>
              <a:t> </a:t>
            </a:r>
            <a:r>
              <a:rPr lang="it-IT" sz="2600" dirty="0" err="1">
                <a:solidFill>
                  <a:srgbClr val="002060"/>
                </a:solidFill>
              </a:rPr>
              <a:t>sheet</a:t>
            </a:r>
            <a:r>
              <a:rPr lang="it-IT" sz="2600" dirty="0">
                <a:solidFill>
                  <a:srgbClr val="002060"/>
                </a:solidFill>
              </a:rPr>
              <a:t> con l’Impresa e di istruttoria dell’operazione con anche rilascio, qualora si tratti di un finanziamento in pool, di un </a:t>
            </a:r>
            <a:r>
              <a:rPr lang="it-IT" sz="2600" dirty="0" err="1">
                <a:solidFill>
                  <a:srgbClr val="002060"/>
                </a:solidFill>
              </a:rPr>
              <a:t>infomemo</a:t>
            </a:r>
            <a:r>
              <a:rPr lang="it-IT" sz="2600" dirty="0">
                <a:solidFill>
                  <a:srgbClr val="002060"/>
                </a:solidFill>
              </a:rPr>
              <a:t> (memorandum sull’azienda, sul Business Plan e sull’operazione) ai potenziali istituti partecipanti al pool (di solito sono pagate </a:t>
            </a:r>
            <a:r>
              <a:rPr lang="it-IT" sz="2600" dirty="0" err="1">
                <a:solidFill>
                  <a:srgbClr val="002060"/>
                </a:solidFill>
              </a:rPr>
              <a:t>upfront</a:t>
            </a:r>
            <a:r>
              <a:rPr lang="it-IT" sz="2600" dirty="0">
                <a:solidFill>
                  <a:srgbClr val="002060"/>
                </a:solidFill>
              </a:rPr>
              <a:t>);</a:t>
            </a:r>
          </a:p>
          <a:p>
            <a:pPr marL="493713" indent="-457200" algn="just">
              <a:spcBef>
                <a:spcPct val="0"/>
              </a:spcBef>
              <a:buFontTx/>
              <a:buChar char="-"/>
            </a:pPr>
            <a:endParaRPr lang="it-IT" sz="2600" dirty="0">
              <a:solidFill>
                <a:srgbClr val="002060"/>
              </a:solidFill>
            </a:endParaRPr>
          </a:p>
          <a:p>
            <a:pPr marL="493713" indent="-457200" algn="just">
              <a:spcBef>
                <a:spcPct val="0"/>
              </a:spcBef>
              <a:buFontTx/>
              <a:buChar char="-"/>
            </a:pPr>
            <a:r>
              <a:rPr lang="it-IT" sz="2600" b="1" dirty="0">
                <a:solidFill>
                  <a:srgbClr val="002060"/>
                </a:solidFill>
              </a:rPr>
              <a:t>Commissioni di banca agente </a:t>
            </a:r>
            <a:r>
              <a:rPr lang="it-IT" sz="2600" dirty="0">
                <a:solidFill>
                  <a:srgbClr val="002060"/>
                </a:solidFill>
              </a:rPr>
              <a:t>riferite alla gestione degli aspetti amministrativi dell’operazione (erogazione del finanziamento, incasso rate) che qualora si tratti di un pool sono appunto gestiti dalla Banca Agente che può coincidere o meno nel caso di un pool con la Banca Capofila) e che di solito possono essere pagate in via rateale (</a:t>
            </a:r>
            <a:r>
              <a:rPr lang="it-IT" sz="2600" dirty="0" err="1">
                <a:solidFill>
                  <a:srgbClr val="002060"/>
                </a:solidFill>
              </a:rPr>
              <a:t>ranning</a:t>
            </a:r>
            <a:r>
              <a:rPr lang="it-IT" sz="2600" dirty="0">
                <a:solidFill>
                  <a:srgbClr val="002060"/>
                </a:solidFill>
              </a:rPr>
              <a:t>, es. 0,10% annuo).</a:t>
            </a:r>
          </a:p>
          <a:p>
            <a:pPr marL="493713" indent="-457200" algn="just">
              <a:spcBef>
                <a:spcPct val="0"/>
              </a:spcBef>
              <a:buFontTx/>
              <a:buChar char="-"/>
            </a:pPr>
            <a:endParaRPr lang="it-IT" sz="2600" dirty="0">
              <a:solidFill>
                <a:srgbClr val="002060"/>
              </a:solidFill>
            </a:endParaRPr>
          </a:p>
          <a:p>
            <a:pPr marL="493713" indent="-457200" algn="just">
              <a:spcBef>
                <a:spcPct val="0"/>
              </a:spcBef>
              <a:buFontTx/>
              <a:buChar char="-"/>
            </a:pPr>
            <a:r>
              <a:rPr lang="it-IT" sz="2600" b="1" dirty="0">
                <a:solidFill>
                  <a:srgbClr val="002060"/>
                </a:solidFill>
              </a:rPr>
              <a:t>Commissioni per il rilascio di garanzie </a:t>
            </a:r>
            <a:r>
              <a:rPr lang="it-IT" sz="2600" dirty="0">
                <a:solidFill>
                  <a:srgbClr val="002060"/>
                </a:solidFill>
              </a:rPr>
              <a:t>da soggetti istituzionali o pubblici pagabili </a:t>
            </a:r>
            <a:r>
              <a:rPr lang="it-IT" sz="2600" dirty="0" err="1">
                <a:solidFill>
                  <a:srgbClr val="002060"/>
                </a:solidFill>
              </a:rPr>
              <a:t>upfront</a:t>
            </a:r>
            <a:r>
              <a:rPr lang="it-IT" sz="2600" dirty="0">
                <a:solidFill>
                  <a:srgbClr val="002060"/>
                </a:solidFill>
              </a:rPr>
              <a:t> (come ad es. la garanzia del Fondo di Garanzia c/o Mediocredito Centrale dello 0,5% una tantum) o running (ad </a:t>
            </a:r>
            <a:r>
              <a:rPr lang="it-IT" sz="2600" dirty="0" err="1">
                <a:solidFill>
                  <a:srgbClr val="002060"/>
                </a:solidFill>
              </a:rPr>
              <a:t>es.per</a:t>
            </a:r>
            <a:r>
              <a:rPr lang="it-IT" sz="2600" dirty="0">
                <a:solidFill>
                  <a:srgbClr val="002060"/>
                </a:solidFill>
              </a:rPr>
              <a:t> la garanzia SACE). </a:t>
            </a:r>
            <a:r>
              <a:rPr lang="it-IT" sz="2600" b="1" dirty="0">
                <a:solidFill>
                  <a:srgbClr val="002060"/>
                </a:solidFill>
              </a:rPr>
              <a:t>Questa componente essendo correlata al rischio di credito dell’operazione andrebbe in realtà assimilata ad una componente aggiuntiva dello Spread sul tasso di interesse.</a:t>
            </a:r>
          </a:p>
          <a:p>
            <a:pPr marL="493713" indent="-457200" algn="just">
              <a:spcBef>
                <a:spcPct val="0"/>
              </a:spcBef>
              <a:buFontTx/>
              <a:buChar char="-"/>
            </a:pPr>
            <a:endParaRPr lang="it-IT" sz="2600" dirty="0">
              <a:solidFill>
                <a:srgbClr val="002060"/>
              </a:solidFill>
            </a:endParaRPr>
          </a:p>
          <a:p>
            <a:pPr marL="493713" indent="-457200" algn="just">
              <a:spcBef>
                <a:spcPct val="0"/>
              </a:spcBef>
              <a:buFontTx/>
              <a:buChar char="-"/>
            </a:pPr>
            <a:endParaRPr lang="it-IT" sz="2600" dirty="0">
              <a:solidFill>
                <a:srgbClr val="002060"/>
              </a:solidFill>
            </a:endParaRPr>
          </a:p>
          <a:p>
            <a:pPr marL="36513" indent="0" algn="just">
              <a:spcBef>
                <a:spcPct val="0"/>
              </a:spcBef>
              <a:buNone/>
            </a:pPr>
            <a:endParaRPr lang="it-IT" sz="2600" dirty="0">
              <a:solidFill>
                <a:srgbClr val="002060"/>
              </a:solidFill>
            </a:endParaRPr>
          </a:p>
          <a:p>
            <a:pPr marL="36513" indent="0" algn="just">
              <a:spcBef>
                <a:spcPct val="0"/>
              </a:spcBef>
              <a:buNone/>
            </a:pPr>
            <a:endParaRPr lang="it-IT" sz="2600" dirty="0">
              <a:solidFill>
                <a:srgbClr val="002060"/>
              </a:solidFill>
            </a:endParaRPr>
          </a:p>
          <a:p>
            <a:pPr marL="36513" indent="0" algn="just">
              <a:spcBef>
                <a:spcPct val="0"/>
              </a:spcBef>
              <a:buNone/>
            </a:pPr>
            <a:endParaRPr lang="it-IT" sz="1400" dirty="0">
              <a:solidFill>
                <a:srgbClr val="0070C0"/>
              </a:solidFill>
            </a:endParaRPr>
          </a:p>
          <a:p>
            <a:pPr marL="36513" indent="0" algn="ctr">
              <a:spcBef>
                <a:spcPct val="0"/>
              </a:spcBef>
              <a:buNone/>
            </a:pPr>
            <a:endParaRPr lang="it-IT" sz="1400" dirty="0">
              <a:solidFill>
                <a:srgbClr val="0070C0"/>
              </a:solidFill>
            </a:endParaRPr>
          </a:p>
          <a:p>
            <a:pPr marL="36513" indent="0" algn="just">
              <a:spcBef>
                <a:spcPct val="0"/>
              </a:spcBef>
              <a:buNone/>
            </a:pPr>
            <a:endParaRPr lang="it-IT" sz="1400" dirty="0">
              <a:solidFill>
                <a:srgbClr val="0070C0"/>
              </a:solidFill>
            </a:endParaRPr>
          </a:p>
          <a:p>
            <a:pPr marL="36513" indent="0" algn="just">
              <a:spcBef>
                <a:spcPct val="0"/>
              </a:spcBef>
              <a:buNone/>
            </a:pPr>
            <a:endParaRPr lang="it-IT" sz="1400" dirty="0">
              <a:solidFill>
                <a:srgbClr val="0070C0"/>
              </a:solidFill>
            </a:endParaRPr>
          </a:p>
          <a:p>
            <a:pPr marL="36513" indent="0" algn="just">
              <a:spcBef>
                <a:spcPct val="0"/>
              </a:spcBef>
              <a:buNone/>
            </a:pPr>
            <a:endParaRPr lang="it-IT" sz="1400" dirty="0">
              <a:solidFill>
                <a:srgbClr val="0070C0"/>
              </a:solidFill>
            </a:endParaRPr>
          </a:p>
        </p:txBody>
      </p:sp>
      <p:sp>
        <p:nvSpPr>
          <p:cNvPr id="5" name="Segnaposto numero diapositiva 4"/>
          <p:cNvSpPr txBox="1">
            <a:spLocks noGrp="1"/>
          </p:cNvSpPr>
          <p:nvPr/>
        </p:nvSpPr>
        <p:spPr>
          <a:xfrm>
            <a:off x="9872663" y="6111876"/>
            <a:ext cx="457200" cy="365125"/>
          </a:xfrm>
          <a:prstGeom prst="rect">
            <a:avLst/>
          </a:prstGeom>
          <a:noFill/>
        </p:spPr>
        <p:txBody>
          <a:bodyPr anchor="b"/>
          <a:lstStyle/>
          <a:p>
            <a:pPr algn="r">
              <a:defRPr/>
            </a:pPr>
            <a:fld id="{1C687B8C-A44E-45F8-BBFE-09A2AB40C0C7}" type="slidenum">
              <a:rPr lang="it-IT" sz="1000">
                <a:solidFill>
                  <a:schemeClr val="bg2">
                    <a:shade val="50000"/>
                  </a:schemeClr>
                </a:solidFill>
              </a:rPr>
              <a:pPr algn="r">
                <a:defRPr/>
              </a:pPr>
              <a:t>26</a:t>
            </a:fld>
            <a:endParaRPr lang="it-IT" sz="1000">
              <a:solidFill>
                <a:schemeClr val="bg2">
                  <a:shade val="50000"/>
                </a:schemeClr>
              </a:solidFill>
            </a:endParaRPr>
          </a:p>
        </p:txBody>
      </p:sp>
      <p:sp>
        <p:nvSpPr>
          <p:cNvPr id="2" name="CasellaDiTesto 1">
            <a:extLst>
              <a:ext uri="{FF2B5EF4-FFF2-40B4-BE49-F238E27FC236}">
                <a16:creationId xmlns:a16="http://schemas.microsoft.com/office/drawing/2014/main" id="{B0D23793-9252-926B-E22F-A32656B220A0}"/>
              </a:ext>
            </a:extLst>
          </p:cNvPr>
          <p:cNvSpPr txBox="1"/>
          <p:nvPr/>
        </p:nvSpPr>
        <p:spPr>
          <a:xfrm>
            <a:off x="424718" y="651162"/>
            <a:ext cx="10744851"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MUTUI E FINANZIAMENTI STRUTTURATI - COSTO</a:t>
            </a:r>
          </a:p>
        </p:txBody>
      </p:sp>
    </p:spTree>
    <p:extLst>
      <p:ext uri="{BB962C8B-B14F-4D97-AF65-F5344CB8AC3E}">
        <p14:creationId xmlns:p14="http://schemas.microsoft.com/office/powerpoint/2010/main" val="58984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7B97E55-5902-59B8-358F-50E1F3DB3A2F}"/>
              </a:ext>
            </a:extLst>
          </p:cNvPr>
          <p:cNvSpPr txBox="1"/>
          <p:nvPr/>
        </p:nvSpPr>
        <p:spPr>
          <a:xfrm>
            <a:off x="323528" y="448658"/>
            <a:ext cx="11193282"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SOSTENIBILITA’ DEL DEBITO A MEDIO LUNGO TERMINE</a:t>
            </a:r>
          </a:p>
        </p:txBody>
      </p:sp>
      <p:sp>
        <p:nvSpPr>
          <p:cNvPr id="3" name="Rectangle 22">
            <a:extLst>
              <a:ext uri="{FF2B5EF4-FFF2-40B4-BE49-F238E27FC236}">
                <a16:creationId xmlns:a16="http://schemas.microsoft.com/office/drawing/2014/main" id="{FFFD7C31-B286-DEEB-3000-73D084DECBCB}"/>
              </a:ext>
            </a:extLst>
          </p:cNvPr>
          <p:cNvSpPr txBox="1">
            <a:spLocks noChangeArrowheads="1"/>
          </p:cNvSpPr>
          <p:nvPr/>
        </p:nvSpPr>
        <p:spPr>
          <a:xfrm>
            <a:off x="323527" y="1273156"/>
            <a:ext cx="11193281" cy="5632311"/>
          </a:xfrm>
          <a:prstGeom prst="rect">
            <a:avLst/>
          </a:prstGeom>
          <a:noFill/>
          <a:ln w="19050">
            <a:noFill/>
            <a:prstDash val="dash"/>
          </a:ln>
        </p:spPr>
        <p:txBody>
          <a:bodyPr wrap="square" rtlCol="0">
            <a:spAutoFit/>
          </a:bodyPr>
          <a:lstStyle>
            <a:defPPr>
              <a:defRPr lang="it-IT"/>
            </a:defPPr>
            <a:lvl1pPr algn="just">
              <a:defRPr>
                <a:solidFill>
                  <a:schemeClr val="accent5">
                    <a:lumMod val="50000"/>
                  </a:schemeClr>
                </a:solidFill>
              </a:defRPr>
            </a:lvl1pPr>
          </a:lstStyle>
          <a:p>
            <a:r>
              <a:rPr lang="it-IT" dirty="0"/>
              <a:t>Tra gli indicatori più significativi per le banche per valutare la sostenibilità del piano di rimborso da parte dell’azienda di un finanziamento a medio/lungo termine vi è il:</a:t>
            </a:r>
          </a:p>
          <a:p>
            <a:pPr marL="285750" indent="-285750">
              <a:buFont typeface="Wingdings" panose="05000000000000000000" pitchFamily="2" charset="2"/>
              <a:buChar char="§"/>
            </a:pPr>
            <a:endParaRPr lang="it-IT" dirty="0"/>
          </a:p>
          <a:p>
            <a:pPr marL="285750" indent="-285750">
              <a:buFont typeface="Wingdings" panose="05000000000000000000" pitchFamily="2" charset="2"/>
              <a:buChar char="§"/>
            </a:pPr>
            <a:r>
              <a:rPr lang="it-IT" b="1" dirty="0"/>
              <a:t>DSCR (</a:t>
            </a:r>
            <a:r>
              <a:rPr lang="it-IT" b="1" dirty="0" err="1"/>
              <a:t>Debt</a:t>
            </a:r>
            <a:r>
              <a:rPr lang="it-IT" b="1" dirty="0"/>
              <a:t> Service Cover Ratio)</a:t>
            </a:r>
            <a:r>
              <a:rPr lang="it-IT" dirty="0"/>
              <a:t> rappresentato dal rapporto tra:</a:t>
            </a:r>
          </a:p>
          <a:p>
            <a:pPr marL="285750" indent="-285750">
              <a:buFont typeface="Wingdings" panose="05000000000000000000" pitchFamily="2" charset="2"/>
              <a:buChar char="§"/>
            </a:pPr>
            <a:endParaRPr lang="it-IT" dirty="0"/>
          </a:p>
          <a:p>
            <a:r>
              <a:rPr lang="it-IT" dirty="0"/>
              <a:t>Cash Flow Operativo ((Ebitda + - Variazioni del Capitale Circolante Netto - Imposte) / Servizio del debito: Rata annua dei finanziamenti (quota capitale ed interessi) in essere + quello in richiesta.</a:t>
            </a:r>
          </a:p>
          <a:p>
            <a:pPr marL="285750" indent="-285750">
              <a:buFont typeface="Wingdings" panose="05000000000000000000" pitchFamily="2" charset="2"/>
              <a:buChar char="§"/>
            </a:pPr>
            <a:endParaRPr lang="it-IT" dirty="0"/>
          </a:p>
          <a:p>
            <a:r>
              <a:rPr lang="it-IT" dirty="0"/>
              <a:t>Tale indicatore </a:t>
            </a:r>
            <a:r>
              <a:rPr lang="it-IT" dirty="0" err="1"/>
              <a:t>dovra’</a:t>
            </a:r>
            <a:r>
              <a:rPr lang="it-IT" dirty="0"/>
              <a:t> assumere almeno un valore superiore al livello di 1 ai fini della sostenibilità del debito (auspicabilmente &gt; 1.2 - 1.3).</a:t>
            </a:r>
          </a:p>
          <a:p>
            <a:endParaRPr lang="it-IT" dirty="0"/>
          </a:p>
          <a:p>
            <a:r>
              <a:rPr lang="it-IT" dirty="0"/>
              <a:t>Oltre a tale indicatore, altri due importanti parametri solitamente considerati sono:</a:t>
            </a:r>
          </a:p>
          <a:p>
            <a:endParaRPr lang="it-IT" dirty="0"/>
          </a:p>
          <a:p>
            <a:r>
              <a:rPr lang="it-IT" b="1" dirty="0"/>
              <a:t>PFN (Posizione finanziaria netta)/EBITDA</a:t>
            </a:r>
            <a:r>
              <a:rPr lang="it-IT" dirty="0"/>
              <a:t>: questo parametro indica, in modo approssimativo, in quanto tempo (n. di anni) l’azienda riesce a ripagare i debiti in essere (in situazioni ottimali non dovrebbe essere superiore al valore di 3).</a:t>
            </a:r>
          </a:p>
          <a:p>
            <a:endParaRPr lang="it-IT" dirty="0"/>
          </a:p>
          <a:p>
            <a:r>
              <a:rPr lang="it-IT" b="1" dirty="0"/>
              <a:t>PFN (Posizione finanziari netta) /PN (Patrimonio Netto)</a:t>
            </a:r>
            <a:r>
              <a:rPr lang="it-IT" dirty="0"/>
              <a:t>: l’indicatore indica il livello di leva finanziaria dell’azienda e di solidità patrimoniale (di norma non dovrebbe essere superiore al livello di 2).</a:t>
            </a:r>
          </a:p>
          <a:p>
            <a:endParaRPr lang="it-IT" dirty="0"/>
          </a:p>
          <a:p>
            <a:pPr marL="285750" indent="-285750">
              <a:buFont typeface="Wingdings" panose="05000000000000000000" pitchFamily="2" charset="2"/>
              <a:buChar char="§"/>
            </a:pPr>
            <a:endParaRPr lang="it-IT" dirty="0"/>
          </a:p>
        </p:txBody>
      </p:sp>
    </p:spTree>
    <p:extLst>
      <p:ext uri="{BB962C8B-B14F-4D97-AF65-F5344CB8AC3E}">
        <p14:creationId xmlns:p14="http://schemas.microsoft.com/office/powerpoint/2010/main" val="71401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up)">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up)">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ipe(up)">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wipe(up)">
                                      <p:cBhvr>
                                        <p:cTn id="39" dur="500"/>
                                        <p:tgtEl>
                                          <p:spTgt spid="3">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wipe(up)">
                                      <p:cBhvr>
                                        <p:cTn id="4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02FF09F-E7D8-B3B0-D3CF-F4E4D66D52BE}"/>
              </a:ext>
            </a:extLst>
          </p:cNvPr>
          <p:cNvSpPr txBox="1"/>
          <p:nvPr/>
        </p:nvSpPr>
        <p:spPr>
          <a:xfrm>
            <a:off x="486325" y="622754"/>
            <a:ext cx="11219349"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STRUTTURA DI UNA PRATICA DI AFFIDAMENTO BANCARIO</a:t>
            </a:r>
          </a:p>
        </p:txBody>
      </p:sp>
      <p:sp>
        <p:nvSpPr>
          <p:cNvPr id="3" name="CasellaDiTesto 2">
            <a:extLst>
              <a:ext uri="{FF2B5EF4-FFF2-40B4-BE49-F238E27FC236}">
                <a16:creationId xmlns:a16="http://schemas.microsoft.com/office/drawing/2014/main" id="{9A190540-A5C6-0C73-A0BC-95B9CCF510A8}"/>
              </a:ext>
            </a:extLst>
          </p:cNvPr>
          <p:cNvSpPr txBox="1"/>
          <p:nvPr/>
        </p:nvSpPr>
        <p:spPr>
          <a:xfrm>
            <a:off x="586555" y="1466924"/>
            <a:ext cx="8424936" cy="369332"/>
          </a:xfrm>
          <a:prstGeom prst="rect">
            <a:avLst/>
          </a:prstGeom>
          <a:noFill/>
        </p:spPr>
        <p:txBody>
          <a:bodyPr wrap="square" rtlCol="0">
            <a:spAutoFit/>
          </a:bodyPr>
          <a:lstStyle/>
          <a:p>
            <a:pPr algn="just"/>
            <a:r>
              <a:rPr lang="it-IT" dirty="0">
                <a:solidFill>
                  <a:schemeClr val="accent5">
                    <a:lumMod val="50000"/>
                  </a:schemeClr>
                </a:solidFill>
              </a:rPr>
              <a:t>Una pratica di affidamento è generalmente strutturata come segue</a:t>
            </a:r>
          </a:p>
        </p:txBody>
      </p:sp>
      <p:sp>
        <p:nvSpPr>
          <p:cNvPr id="5" name="CasellaDiTesto 4">
            <a:extLst>
              <a:ext uri="{FF2B5EF4-FFF2-40B4-BE49-F238E27FC236}">
                <a16:creationId xmlns:a16="http://schemas.microsoft.com/office/drawing/2014/main" id="{BD4B0129-33FD-C766-9F0D-046CB304EBE6}"/>
              </a:ext>
            </a:extLst>
          </p:cNvPr>
          <p:cNvSpPr txBox="1"/>
          <p:nvPr/>
        </p:nvSpPr>
        <p:spPr>
          <a:xfrm>
            <a:off x="1408357" y="2113531"/>
            <a:ext cx="8424936" cy="3970318"/>
          </a:xfrm>
          <a:prstGeom prst="rect">
            <a:avLst/>
          </a:prstGeom>
          <a:noFill/>
        </p:spPr>
        <p:txBody>
          <a:bodyPr wrap="square" rtlCol="0">
            <a:spAutoFit/>
          </a:bodyPr>
          <a:lstStyle/>
          <a:p>
            <a:pPr marL="285750" indent="-285750" algn="just">
              <a:buFontTx/>
              <a:buChar char="-"/>
            </a:pPr>
            <a:r>
              <a:rPr lang="it-IT" b="1" dirty="0">
                <a:solidFill>
                  <a:schemeClr val="accent5">
                    <a:lumMod val="50000"/>
                  </a:schemeClr>
                </a:solidFill>
              </a:rPr>
              <a:t>Executive </a:t>
            </a:r>
            <a:r>
              <a:rPr lang="it-IT" b="1" dirty="0" err="1">
                <a:solidFill>
                  <a:schemeClr val="accent5">
                    <a:lumMod val="50000"/>
                  </a:schemeClr>
                </a:solidFill>
              </a:rPr>
              <a:t>Summary</a:t>
            </a:r>
            <a:endParaRPr lang="it-IT" b="1" dirty="0">
              <a:solidFill>
                <a:schemeClr val="accent5">
                  <a:lumMod val="50000"/>
                </a:schemeClr>
              </a:solidFill>
            </a:endParaRPr>
          </a:p>
          <a:p>
            <a:pPr marL="285750" indent="-285750" algn="just">
              <a:buFontTx/>
              <a:buChar char="-"/>
            </a:pPr>
            <a:r>
              <a:rPr lang="it-IT" b="1" dirty="0">
                <a:solidFill>
                  <a:schemeClr val="accent5">
                    <a:lumMod val="50000"/>
                  </a:schemeClr>
                </a:solidFill>
              </a:rPr>
              <a:t>Riepilogo degli affidamenti in essere, per tipologia di rischio</a:t>
            </a:r>
          </a:p>
          <a:p>
            <a:pPr marL="285750" indent="-285750" algn="just">
              <a:buFontTx/>
              <a:buChar char="-"/>
            </a:pPr>
            <a:r>
              <a:rPr lang="it-IT" b="1" dirty="0">
                <a:solidFill>
                  <a:schemeClr val="accent5">
                    <a:lumMod val="50000"/>
                  </a:schemeClr>
                </a:solidFill>
              </a:rPr>
              <a:t>Presentazione dell’Azienda e del business aziendale</a:t>
            </a:r>
          </a:p>
          <a:p>
            <a:pPr marL="285750" indent="-285750" algn="just">
              <a:buFontTx/>
              <a:buChar char="-"/>
            </a:pPr>
            <a:r>
              <a:rPr lang="it-IT" b="1" dirty="0">
                <a:solidFill>
                  <a:schemeClr val="accent5">
                    <a:lumMod val="50000"/>
                  </a:schemeClr>
                </a:solidFill>
              </a:rPr>
              <a:t>Assetto Societario e figure di riferimento</a:t>
            </a:r>
          </a:p>
          <a:p>
            <a:pPr marL="285750" indent="-285750" algn="just">
              <a:buFontTx/>
              <a:buChar char="-"/>
            </a:pPr>
            <a:r>
              <a:rPr lang="it-IT" b="1" dirty="0">
                <a:solidFill>
                  <a:schemeClr val="accent5">
                    <a:lumMod val="50000"/>
                  </a:schemeClr>
                </a:solidFill>
              </a:rPr>
              <a:t>Posizionamento di mercato, SWOT Analysis</a:t>
            </a:r>
          </a:p>
          <a:p>
            <a:pPr marL="285750" indent="-285750" algn="just">
              <a:buFontTx/>
              <a:buChar char="-"/>
            </a:pPr>
            <a:r>
              <a:rPr lang="it-IT" b="1" dirty="0">
                <a:solidFill>
                  <a:schemeClr val="accent5">
                    <a:lumMod val="50000"/>
                  </a:schemeClr>
                </a:solidFill>
              </a:rPr>
              <a:t>Analisi di Bilancio e dei piani aziendali (business plan)</a:t>
            </a:r>
          </a:p>
          <a:p>
            <a:pPr marL="285750" indent="-285750" algn="just">
              <a:buFontTx/>
              <a:buChar char="-"/>
            </a:pPr>
            <a:r>
              <a:rPr lang="it-IT" b="1" dirty="0">
                <a:solidFill>
                  <a:schemeClr val="accent5">
                    <a:lumMod val="50000"/>
                  </a:schemeClr>
                </a:solidFill>
              </a:rPr>
              <a:t>Analisi della Centrale Rischi, Quota % di inserimento della Banca rispetto al Sistema</a:t>
            </a:r>
          </a:p>
          <a:p>
            <a:pPr marL="285750" indent="-285750" algn="just">
              <a:buFontTx/>
              <a:buChar char="-"/>
            </a:pPr>
            <a:r>
              <a:rPr lang="it-IT" b="1" dirty="0">
                <a:solidFill>
                  <a:schemeClr val="accent5">
                    <a:lumMod val="50000"/>
                  </a:schemeClr>
                </a:solidFill>
              </a:rPr>
              <a:t>Rating ed indicatori di rischio</a:t>
            </a:r>
          </a:p>
          <a:p>
            <a:pPr marL="285750" indent="-285750" algn="just">
              <a:buFontTx/>
              <a:buChar char="-"/>
            </a:pPr>
            <a:r>
              <a:rPr lang="it-IT" b="1" dirty="0">
                <a:solidFill>
                  <a:schemeClr val="accent5">
                    <a:lumMod val="50000"/>
                  </a:schemeClr>
                </a:solidFill>
              </a:rPr>
              <a:t>Redditività del rapporto</a:t>
            </a:r>
          </a:p>
          <a:p>
            <a:pPr marL="285750" indent="-285750" algn="just">
              <a:buFontTx/>
              <a:buChar char="-"/>
            </a:pPr>
            <a:r>
              <a:rPr lang="it-IT" b="1" dirty="0">
                <a:solidFill>
                  <a:schemeClr val="accent5">
                    <a:lumMod val="50000"/>
                  </a:schemeClr>
                </a:solidFill>
              </a:rPr>
              <a:t>Proposta di affidamento, modalità tecniche e finalità</a:t>
            </a:r>
          </a:p>
          <a:p>
            <a:pPr marL="285750" indent="-285750" algn="just">
              <a:buFontTx/>
              <a:buChar char="-"/>
            </a:pPr>
            <a:r>
              <a:rPr lang="it-IT" b="1" dirty="0">
                <a:solidFill>
                  <a:schemeClr val="accent5">
                    <a:lumMod val="50000"/>
                  </a:schemeClr>
                </a:solidFill>
              </a:rPr>
              <a:t>Sostenibilità del debito già in essere ed in richiesta (DSCR)</a:t>
            </a:r>
          </a:p>
          <a:p>
            <a:pPr marL="285750" indent="-285750" algn="just">
              <a:buFontTx/>
              <a:buChar char="-"/>
            </a:pPr>
            <a:r>
              <a:rPr lang="it-IT" b="1" dirty="0">
                <a:solidFill>
                  <a:schemeClr val="accent5">
                    <a:lumMod val="50000"/>
                  </a:schemeClr>
                </a:solidFill>
              </a:rPr>
              <a:t>Considerazioni di sintesi e parere</a:t>
            </a:r>
          </a:p>
          <a:p>
            <a:pPr marL="285750" indent="-285750" algn="just">
              <a:buFontTx/>
              <a:buChar char="-"/>
            </a:pPr>
            <a:endParaRPr lang="it-IT" b="1" dirty="0">
              <a:solidFill>
                <a:schemeClr val="accent5">
                  <a:lumMod val="50000"/>
                </a:schemeClr>
              </a:solidFill>
            </a:endParaRPr>
          </a:p>
          <a:p>
            <a:pPr marL="285750" indent="-285750" algn="just">
              <a:buFontTx/>
              <a:buChar char="-"/>
            </a:pPr>
            <a:endParaRPr lang="it-IT" b="1" dirty="0">
              <a:solidFill>
                <a:schemeClr val="accent5">
                  <a:lumMod val="50000"/>
                </a:schemeClr>
              </a:solidFill>
            </a:endParaRPr>
          </a:p>
        </p:txBody>
      </p:sp>
    </p:spTree>
    <p:extLst>
      <p:ext uri="{BB962C8B-B14F-4D97-AF65-F5344CB8AC3E}">
        <p14:creationId xmlns:p14="http://schemas.microsoft.com/office/powerpoint/2010/main" val="130487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02FF09F-E7D8-B3B0-D3CF-F4E4D66D52BE}"/>
              </a:ext>
            </a:extLst>
          </p:cNvPr>
          <p:cNvSpPr txBox="1"/>
          <p:nvPr/>
        </p:nvSpPr>
        <p:spPr>
          <a:xfrm>
            <a:off x="331911" y="663436"/>
            <a:ext cx="10687188"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RATING, QUANTITA’, FORME TECNICHE E PRICING DEL DEBITO</a:t>
            </a:r>
          </a:p>
        </p:txBody>
      </p:sp>
      <p:sp>
        <p:nvSpPr>
          <p:cNvPr id="4" name="CasellaDiTesto 3">
            <a:extLst>
              <a:ext uri="{FF2B5EF4-FFF2-40B4-BE49-F238E27FC236}">
                <a16:creationId xmlns:a16="http://schemas.microsoft.com/office/drawing/2014/main" id="{2DC29E86-F6C1-0A1D-DA42-10A75B9488DE}"/>
              </a:ext>
            </a:extLst>
          </p:cNvPr>
          <p:cNvSpPr txBox="1"/>
          <p:nvPr/>
        </p:nvSpPr>
        <p:spPr>
          <a:xfrm>
            <a:off x="331910" y="1581096"/>
            <a:ext cx="10687187" cy="2585323"/>
          </a:xfrm>
          <a:prstGeom prst="rect">
            <a:avLst/>
          </a:prstGeom>
          <a:noFill/>
        </p:spPr>
        <p:txBody>
          <a:bodyPr wrap="square" rtlCol="0">
            <a:spAutoFit/>
          </a:bodyPr>
          <a:lstStyle/>
          <a:p>
            <a:pPr marL="285750" indent="-285750" algn="just">
              <a:buFontTx/>
              <a:buChar char="-"/>
            </a:pPr>
            <a:r>
              <a:rPr lang="it-IT" b="1" dirty="0">
                <a:solidFill>
                  <a:schemeClr val="accent5">
                    <a:lumMod val="50000"/>
                  </a:schemeClr>
                </a:solidFill>
              </a:rPr>
              <a:t>I rating creditizi (come visto nella precedente sessione) determinano l’entità degli accantonamenti per perdite attese su crediti e gli assorbimenti patrimoniali della Banca. </a:t>
            </a:r>
          </a:p>
          <a:p>
            <a:pPr marL="285750" indent="-285750" algn="just">
              <a:buFontTx/>
              <a:buChar char="-"/>
            </a:pPr>
            <a:endParaRPr lang="it-IT" b="1" dirty="0">
              <a:solidFill>
                <a:schemeClr val="accent5">
                  <a:lumMod val="50000"/>
                </a:schemeClr>
              </a:solidFill>
            </a:endParaRPr>
          </a:p>
          <a:p>
            <a:pPr marL="285750" indent="-285750" algn="just">
              <a:buFontTx/>
              <a:buChar char="-"/>
            </a:pPr>
            <a:r>
              <a:rPr lang="it-IT" b="1" dirty="0">
                <a:solidFill>
                  <a:schemeClr val="accent5">
                    <a:lumMod val="50000"/>
                  </a:schemeClr>
                </a:solidFill>
              </a:rPr>
              <a:t>Il rating attribuito dalla Banca all’azienda assume rilevanza ai fini della quantità, forme tecniche e prezzi del credito erogabile;</a:t>
            </a:r>
          </a:p>
          <a:p>
            <a:pPr marL="285750" indent="-285750" algn="just">
              <a:buFontTx/>
              <a:buChar char="-"/>
            </a:pPr>
            <a:endParaRPr lang="it-IT" b="1" dirty="0">
              <a:solidFill>
                <a:schemeClr val="accent5">
                  <a:lumMod val="50000"/>
                </a:schemeClr>
              </a:solidFill>
            </a:endParaRPr>
          </a:p>
          <a:p>
            <a:pPr marL="285750" indent="-285750" algn="just">
              <a:buFontTx/>
              <a:buChar char="-"/>
            </a:pPr>
            <a:r>
              <a:rPr lang="it-IT" b="1" dirty="0">
                <a:solidFill>
                  <a:schemeClr val="accent5">
                    <a:lumMod val="50000"/>
                  </a:schemeClr>
                </a:solidFill>
              </a:rPr>
              <a:t>I processi deliberativi all’interno delle Banche per la concessione del credito sono disciplinati in funzione dei rating;</a:t>
            </a:r>
          </a:p>
          <a:p>
            <a:pPr marL="285750" indent="-285750" algn="just">
              <a:buFontTx/>
              <a:buChar char="-"/>
            </a:pPr>
            <a:endParaRPr lang="it-IT" b="1" dirty="0">
              <a:solidFill>
                <a:schemeClr val="accent5">
                  <a:lumMod val="50000"/>
                </a:schemeClr>
              </a:solidFill>
            </a:endParaRPr>
          </a:p>
        </p:txBody>
      </p:sp>
    </p:spTree>
    <p:extLst>
      <p:ext uri="{BB962C8B-B14F-4D97-AF65-F5344CB8AC3E}">
        <p14:creationId xmlns:p14="http://schemas.microsoft.com/office/powerpoint/2010/main" val="417406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8D011B-1E76-8907-F35E-B879147CA57F}"/>
              </a:ext>
            </a:extLst>
          </p:cNvPr>
          <p:cNvSpPr txBox="1"/>
          <p:nvPr/>
        </p:nvSpPr>
        <p:spPr>
          <a:xfrm>
            <a:off x="115749" y="581496"/>
            <a:ext cx="11539959" cy="479608"/>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COME L’AZIENDA FINANZIA LA PROPRIA ATTIVITÀ</a:t>
            </a:r>
          </a:p>
        </p:txBody>
      </p:sp>
      <p:sp>
        <p:nvSpPr>
          <p:cNvPr id="3" name="Rectangle 22">
            <a:extLst>
              <a:ext uri="{FF2B5EF4-FFF2-40B4-BE49-F238E27FC236}">
                <a16:creationId xmlns:a16="http://schemas.microsoft.com/office/drawing/2014/main" id="{EAEC4EE7-4755-9030-8FD7-89FD78D0430F}"/>
              </a:ext>
            </a:extLst>
          </p:cNvPr>
          <p:cNvSpPr txBox="1">
            <a:spLocks noChangeArrowheads="1"/>
          </p:cNvSpPr>
          <p:nvPr/>
        </p:nvSpPr>
        <p:spPr>
          <a:xfrm>
            <a:off x="1412200" y="1375549"/>
            <a:ext cx="8496944" cy="646331"/>
          </a:xfrm>
          <a:prstGeom prst="rect">
            <a:avLst/>
          </a:prstGeom>
          <a:noFill/>
          <a:ln w="19050">
            <a:noFill/>
            <a:prstDash val="dash"/>
          </a:ln>
        </p:spPr>
        <p:txBody>
          <a:bodyPr wrap="square" rtlCol="0">
            <a:spAutoFit/>
          </a:bodyPr>
          <a:lstStyle>
            <a:defPPr>
              <a:defRPr lang="it-IT"/>
            </a:defPPr>
            <a:lvl1pPr algn="just">
              <a:defRPr>
                <a:solidFill>
                  <a:schemeClr val="accent5">
                    <a:lumMod val="50000"/>
                  </a:schemeClr>
                </a:solidFill>
              </a:defRPr>
            </a:lvl1pPr>
          </a:lstStyle>
          <a:p>
            <a:pPr algn="ctr"/>
            <a:r>
              <a:rPr lang="it-IT" dirty="0"/>
              <a:t>Un po’ più nel dettaglio: l’azienda non finanzia i propri assets solo con Capitale Sociale, e Banche ma anche tramite fornitori, dipendenti, fisco…</a:t>
            </a:r>
          </a:p>
        </p:txBody>
      </p:sp>
      <p:pic>
        <p:nvPicPr>
          <p:cNvPr id="4" name="Immagine 3">
            <a:extLst>
              <a:ext uri="{FF2B5EF4-FFF2-40B4-BE49-F238E27FC236}">
                <a16:creationId xmlns:a16="http://schemas.microsoft.com/office/drawing/2014/main" id="{A39AAA23-F0D9-B78B-DCD2-E68DE20E53B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5605" y="2104831"/>
            <a:ext cx="7632848" cy="4276497"/>
          </a:xfrm>
          <a:prstGeom prst="rect">
            <a:avLst/>
          </a:prstGeom>
          <a:noFill/>
          <a:ln>
            <a:noFill/>
          </a:ln>
        </p:spPr>
      </p:pic>
    </p:spTree>
    <p:extLst>
      <p:ext uri="{BB962C8B-B14F-4D97-AF65-F5344CB8AC3E}">
        <p14:creationId xmlns:p14="http://schemas.microsoft.com/office/powerpoint/2010/main" val="110331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2C6BBC1-0D94-44EA-6EE3-6CB0D5C46F5E}"/>
              </a:ext>
            </a:extLst>
          </p:cNvPr>
          <p:cNvSpPr txBox="1"/>
          <p:nvPr/>
        </p:nvSpPr>
        <p:spPr>
          <a:xfrm>
            <a:off x="676041" y="2673221"/>
            <a:ext cx="10435657"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CASE STUDY </a:t>
            </a:r>
          </a:p>
        </p:txBody>
      </p:sp>
    </p:spTree>
    <p:extLst>
      <p:ext uri="{BB962C8B-B14F-4D97-AF65-F5344CB8AC3E}">
        <p14:creationId xmlns:p14="http://schemas.microsoft.com/office/powerpoint/2010/main" val="23358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2C6BBC1-0D94-44EA-6EE3-6CB0D5C46F5E}"/>
              </a:ext>
            </a:extLst>
          </p:cNvPr>
          <p:cNvSpPr txBox="1"/>
          <p:nvPr/>
        </p:nvSpPr>
        <p:spPr>
          <a:xfrm>
            <a:off x="307131" y="625372"/>
            <a:ext cx="10816139"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CASO AZIENDA BETA</a:t>
            </a:r>
          </a:p>
        </p:txBody>
      </p:sp>
      <p:sp>
        <p:nvSpPr>
          <p:cNvPr id="2" name="CasellaDiTesto 1">
            <a:extLst>
              <a:ext uri="{FF2B5EF4-FFF2-40B4-BE49-F238E27FC236}">
                <a16:creationId xmlns:a16="http://schemas.microsoft.com/office/drawing/2014/main" id="{6783C605-9F20-3CC3-524B-B9234FB33307}"/>
              </a:ext>
            </a:extLst>
          </p:cNvPr>
          <p:cNvSpPr txBox="1"/>
          <p:nvPr/>
        </p:nvSpPr>
        <p:spPr>
          <a:xfrm>
            <a:off x="331911" y="1225689"/>
            <a:ext cx="10791359" cy="5078313"/>
          </a:xfrm>
          <a:prstGeom prst="rect">
            <a:avLst/>
          </a:prstGeom>
          <a:noFill/>
        </p:spPr>
        <p:txBody>
          <a:bodyPr wrap="square" rtlCol="0">
            <a:spAutoFit/>
          </a:bodyPr>
          <a:lstStyle/>
          <a:p>
            <a:pPr algn="just"/>
            <a:r>
              <a:rPr lang="it-IT" dirty="0">
                <a:solidFill>
                  <a:schemeClr val="accent5">
                    <a:lumMod val="50000"/>
                  </a:schemeClr>
                </a:solidFill>
              </a:rPr>
              <a:t>L’azienda Beta ha natura di società cooperativa ed è operativa nell’acquisto di ortaggi dai soci della cooperativa (agricoltori o aziende agricole) che sono quindi poi lavorati, surgelati e commercializzati. L’azienda intende realizzare una centrale a biogas con cui produrre energia elettrica e calore destinati ad autoconsumo. Il costo dell’impianto </a:t>
            </a:r>
            <a:r>
              <a:rPr lang="it-IT" dirty="0" err="1">
                <a:solidFill>
                  <a:schemeClr val="accent5">
                    <a:lumMod val="50000"/>
                  </a:schemeClr>
                </a:solidFill>
              </a:rPr>
              <a:t>e’</a:t>
            </a:r>
            <a:r>
              <a:rPr lang="it-IT" dirty="0">
                <a:solidFill>
                  <a:schemeClr val="accent5">
                    <a:lumMod val="50000"/>
                  </a:schemeClr>
                </a:solidFill>
              </a:rPr>
              <a:t> di ca. 1,2 </a:t>
            </a:r>
            <a:r>
              <a:rPr lang="it-IT" dirty="0" err="1">
                <a:solidFill>
                  <a:schemeClr val="accent5">
                    <a:lumMod val="50000"/>
                  </a:schemeClr>
                </a:solidFill>
              </a:rPr>
              <a:t>mn</a:t>
            </a:r>
            <a:r>
              <a:rPr lang="it-IT" dirty="0">
                <a:solidFill>
                  <a:schemeClr val="accent5">
                    <a:lumMod val="50000"/>
                  </a:schemeClr>
                </a:solidFill>
              </a:rPr>
              <a:t> k€. La centrale comporta un risparmio di costi per ca. 200 k€ l’anno in termini di minori costi di energia elettrica. Si tratta di un’azienda energivora in quanto gli ortaggi vengono surgelati e conservati all’interno di celle frigorifero di rilevanti dimensioni. Rating in fascia Investment Grade.</a:t>
            </a:r>
          </a:p>
          <a:p>
            <a:pPr algn="just"/>
            <a:endParaRPr lang="it-IT" dirty="0">
              <a:solidFill>
                <a:schemeClr val="accent5">
                  <a:lumMod val="50000"/>
                </a:schemeClr>
              </a:solidFill>
            </a:endParaRPr>
          </a:p>
          <a:p>
            <a:pPr algn="just"/>
            <a:r>
              <a:rPr lang="it-IT" b="1" dirty="0">
                <a:solidFill>
                  <a:schemeClr val="accent5">
                    <a:lumMod val="50000"/>
                  </a:schemeClr>
                </a:solidFill>
              </a:rPr>
              <a:t>I dati 2021 dell’Azienda Alfa sono in sintesi i seguenti</a:t>
            </a:r>
            <a:r>
              <a:rPr lang="it-IT" dirty="0">
                <a:solidFill>
                  <a:schemeClr val="accent5">
                    <a:lumMod val="50000"/>
                  </a:schemeClr>
                </a:solidFill>
              </a:rPr>
              <a:t>:</a:t>
            </a:r>
          </a:p>
          <a:p>
            <a:pPr algn="just"/>
            <a:r>
              <a:rPr lang="it-IT" dirty="0">
                <a:solidFill>
                  <a:schemeClr val="accent5">
                    <a:lumMod val="50000"/>
                  </a:schemeClr>
                </a:solidFill>
              </a:rPr>
              <a:t>Fatturato €: 32.707.000 </a:t>
            </a:r>
          </a:p>
          <a:p>
            <a:pPr algn="just"/>
            <a:r>
              <a:rPr lang="it-IT" dirty="0">
                <a:solidFill>
                  <a:schemeClr val="accent5">
                    <a:lumMod val="50000"/>
                  </a:schemeClr>
                </a:solidFill>
              </a:rPr>
              <a:t>MOL €: 2.000.000</a:t>
            </a:r>
          </a:p>
          <a:p>
            <a:pPr algn="just"/>
            <a:r>
              <a:rPr lang="it-IT" dirty="0">
                <a:solidFill>
                  <a:schemeClr val="accent5">
                    <a:lumMod val="50000"/>
                  </a:schemeClr>
                </a:solidFill>
              </a:rPr>
              <a:t>Var. Capitale Circolante (si assume siano a zero)</a:t>
            </a:r>
          </a:p>
          <a:p>
            <a:pPr algn="just"/>
            <a:r>
              <a:rPr lang="it-IT" dirty="0">
                <a:solidFill>
                  <a:schemeClr val="accent5">
                    <a:lumMod val="50000"/>
                  </a:schemeClr>
                </a:solidFill>
              </a:rPr>
              <a:t>Debito consolidati in essere €: 10.000.000</a:t>
            </a:r>
          </a:p>
          <a:p>
            <a:pPr algn="just"/>
            <a:r>
              <a:rPr lang="it-IT" dirty="0">
                <a:solidFill>
                  <a:schemeClr val="accent5">
                    <a:lumMod val="50000"/>
                  </a:schemeClr>
                </a:solidFill>
              </a:rPr>
              <a:t>Patrimonio netto €: 15.000.000</a:t>
            </a:r>
          </a:p>
          <a:p>
            <a:pPr algn="just"/>
            <a:r>
              <a:rPr lang="it-IT" dirty="0">
                <a:solidFill>
                  <a:schemeClr val="accent5">
                    <a:lumMod val="50000"/>
                  </a:schemeClr>
                </a:solidFill>
              </a:rPr>
              <a:t>Durata finanziaria media del debito già in essere: 5 anni</a:t>
            </a:r>
          </a:p>
          <a:p>
            <a:pPr algn="just"/>
            <a:endParaRPr lang="it-IT" dirty="0">
              <a:solidFill>
                <a:schemeClr val="accent5">
                  <a:lumMod val="50000"/>
                </a:schemeClr>
              </a:solidFill>
            </a:endParaRPr>
          </a:p>
          <a:p>
            <a:pPr algn="just"/>
            <a:r>
              <a:rPr lang="it-IT" dirty="0">
                <a:solidFill>
                  <a:schemeClr val="accent5">
                    <a:lumMod val="50000"/>
                  </a:schemeClr>
                </a:solidFill>
              </a:rPr>
              <a:t>L’azienda Beta intende finanziare la realizzazione dell’impianto mediante un finanziamento bancario.</a:t>
            </a:r>
          </a:p>
          <a:p>
            <a:pPr algn="just"/>
            <a:r>
              <a:rPr lang="it-IT" dirty="0">
                <a:solidFill>
                  <a:schemeClr val="accent5">
                    <a:lumMod val="50000"/>
                  </a:schemeClr>
                </a:solidFill>
              </a:rPr>
              <a:t> </a:t>
            </a:r>
          </a:p>
          <a:p>
            <a:pPr algn="just"/>
            <a:endParaRPr lang="it-IT" dirty="0">
              <a:solidFill>
                <a:schemeClr val="accent5">
                  <a:lumMod val="50000"/>
                </a:schemeClr>
              </a:solidFill>
            </a:endParaRPr>
          </a:p>
        </p:txBody>
      </p:sp>
    </p:spTree>
    <p:extLst>
      <p:ext uri="{BB962C8B-B14F-4D97-AF65-F5344CB8AC3E}">
        <p14:creationId xmlns:p14="http://schemas.microsoft.com/office/powerpoint/2010/main" val="183604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2C6BBC1-0D94-44EA-6EE3-6CB0D5C46F5E}"/>
              </a:ext>
            </a:extLst>
          </p:cNvPr>
          <p:cNvSpPr txBox="1"/>
          <p:nvPr/>
        </p:nvSpPr>
        <p:spPr>
          <a:xfrm>
            <a:off x="145087" y="451754"/>
            <a:ext cx="11429597"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CASO AZIENDA BETA</a:t>
            </a:r>
          </a:p>
        </p:txBody>
      </p:sp>
      <p:sp>
        <p:nvSpPr>
          <p:cNvPr id="2" name="CasellaDiTesto 1">
            <a:extLst>
              <a:ext uri="{FF2B5EF4-FFF2-40B4-BE49-F238E27FC236}">
                <a16:creationId xmlns:a16="http://schemas.microsoft.com/office/drawing/2014/main" id="{6783C605-9F20-3CC3-524B-B9234FB33307}"/>
              </a:ext>
            </a:extLst>
          </p:cNvPr>
          <p:cNvSpPr txBox="1"/>
          <p:nvPr/>
        </p:nvSpPr>
        <p:spPr>
          <a:xfrm>
            <a:off x="297187" y="1112637"/>
            <a:ext cx="11277497" cy="5355312"/>
          </a:xfrm>
          <a:prstGeom prst="rect">
            <a:avLst/>
          </a:prstGeom>
          <a:noFill/>
        </p:spPr>
        <p:txBody>
          <a:bodyPr wrap="square" rtlCol="0">
            <a:spAutoFit/>
          </a:bodyPr>
          <a:lstStyle/>
          <a:p>
            <a:pPr algn="just"/>
            <a:r>
              <a:rPr lang="it-IT" dirty="0">
                <a:solidFill>
                  <a:schemeClr val="accent5">
                    <a:lumMod val="50000"/>
                  </a:schemeClr>
                </a:solidFill>
              </a:rPr>
              <a:t>Deve pertanto decidere con quali forme tecniche di finanziamento finanziare l’impianto e che caratteristiche di durata. Al riguardo sono individuabili alcune opzioni:</a:t>
            </a:r>
          </a:p>
          <a:p>
            <a:pPr algn="just"/>
            <a:endParaRPr lang="it-IT" dirty="0">
              <a:solidFill>
                <a:schemeClr val="accent5">
                  <a:lumMod val="50000"/>
                </a:schemeClr>
              </a:solidFill>
            </a:endParaRPr>
          </a:p>
          <a:p>
            <a:pPr algn="just"/>
            <a:r>
              <a:rPr lang="it-IT" dirty="0">
                <a:solidFill>
                  <a:schemeClr val="accent5">
                    <a:lumMod val="50000"/>
                  </a:schemeClr>
                </a:solidFill>
              </a:rPr>
              <a:t>1) finanziamento chirografario di 1 </a:t>
            </a:r>
            <a:r>
              <a:rPr lang="it-IT" dirty="0" err="1">
                <a:solidFill>
                  <a:schemeClr val="accent5">
                    <a:lumMod val="50000"/>
                  </a:schemeClr>
                </a:solidFill>
              </a:rPr>
              <a:t>mn</a:t>
            </a:r>
            <a:r>
              <a:rPr lang="it-IT" dirty="0">
                <a:solidFill>
                  <a:schemeClr val="accent5">
                    <a:lumMod val="50000"/>
                  </a:schemeClr>
                </a:solidFill>
              </a:rPr>
              <a:t>, durata 5 anni, rate annue di 230k€. Tasso Euribor 1 mese + spread 1%</a:t>
            </a:r>
          </a:p>
          <a:p>
            <a:pPr algn="just"/>
            <a:r>
              <a:rPr lang="it-IT" dirty="0">
                <a:solidFill>
                  <a:schemeClr val="accent5">
                    <a:lumMod val="50000"/>
                  </a:schemeClr>
                </a:solidFill>
              </a:rPr>
              <a:t>2) Finanziamento chirografario (con garanzia del </a:t>
            </a:r>
            <a:r>
              <a:rPr lang="it-IT" dirty="0" err="1">
                <a:solidFill>
                  <a:schemeClr val="accent5">
                    <a:lumMod val="50000"/>
                  </a:schemeClr>
                </a:solidFill>
              </a:rPr>
              <a:t>FdG</a:t>
            </a:r>
            <a:r>
              <a:rPr lang="it-IT" dirty="0">
                <a:solidFill>
                  <a:schemeClr val="accent5">
                    <a:lumMod val="50000"/>
                  </a:schemeClr>
                </a:solidFill>
              </a:rPr>
              <a:t> c/o MCC) di 1 </a:t>
            </a:r>
            <a:r>
              <a:rPr lang="it-IT" dirty="0" err="1">
                <a:solidFill>
                  <a:schemeClr val="accent5">
                    <a:lumMod val="50000"/>
                  </a:schemeClr>
                </a:solidFill>
              </a:rPr>
              <a:t>mn</a:t>
            </a:r>
            <a:r>
              <a:rPr lang="it-IT" dirty="0">
                <a:solidFill>
                  <a:schemeClr val="accent5">
                    <a:lumMod val="50000"/>
                  </a:schemeClr>
                </a:solidFill>
              </a:rPr>
              <a:t>, durata 8 anni, rate annue di 137k€ Tasso Euribor 1 mese + spread 1,4% + 0,5% una tantum garanzia </a:t>
            </a:r>
            <a:r>
              <a:rPr lang="it-IT" dirty="0" err="1">
                <a:solidFill>
                  <a:schemeClr val="accent5">
                    <a:lumMod val="50000"/>
                  </a:schemeClr>
                </a:solidFill>
              </a:rPr>
              <a:t>FdG</a:t>
            </a:r>
            <a:r>
              <a:rPr lang="it-IT" dirty="0">
                <a:solidFill>
                  <a:schemeClr val="accent5">
                    <a:lumMod val="50000"/>
                  </a:schemeClr>
                </a:solidFill>
              </a:rPr>
              <a:t> c/o MCC.</a:t>
            </a:r>
          </a:p>
          <a:p>
            <a:pPr algn="just"/>
            <a:endParaRPr lang="it-IT" dirty="0">
              <a:solidFill>
                <a:schemeClr val="accent5">
                  <a:lumMod val="50000"/>
                </a:schemeClr>
              </a:solidFill>
            </a:endParaRPr>
          </a:p>
          <a:p>
            <a:pPr algn="just"/>
            <a:r>
              <a:rPr lang="it-IT" dirty="0">
                <a:solidFill>
                  <a:schemeClr val="accent5">
                    <a:lumMod val="50000"/>
                  </a:schemeClr>
                </a:solidFill>
              </a:rPr>
              <a:t>L’Azienda Beta, sulla base dei mutui già acquisiti e delle rate annue da sostenere, deve pertanto valutare quale opzione scegliere per la copertura finanziaria dell’investimento.</a:t>
            </a:r>
          </a:p>
          <a:p>
            <a:pPr algn="just"/>
            <a:endParaRPr lang="it-IT" dirty="0">
              <a:solidFill>
                <a:schemeClr val="accent5">
                  <a:lumMod val="50000"/>
                </a:schemeClr>
              </a:solidFill>
            </a:endParaRPr>
          </a:p>
          <a:p>
            <a:pPr algn="just"/>
            <a:r>
              <a:rPr lang="it-IT" dirty="0">
                <a:solidFill>
                  <a:schemeClr val="accent5">
                    <a:lumMod val="50000"/>
                  </a:schemeClr>
                </a:solidFill>
              </a:rPr>
              <a:t>Sulla base della valutazione di alcuni indicatori (tra cui indicatori sostenibilità del debito ed il DSCR, il tasso applicato sui finanziamenti e l’ impatto sul Conto Economico degli oneri finanziari) l’azienda deve decidere quale opzione scegliere.</a:t>
            </a:r>
          </a:p>
          <a:p>
            <a:pPr algn="just"/>
            <a:endParaRPr lang="it-IT" dirty="0">
              <a:solidFill>
                <a:schemeClr val="accent5">
                  <a:lumMod val="50000"/>
                </a:schemeClr>
              </a:solidFill>
            </a:endParaRPr>
          </a:p>
          <a:p>
            <a:pPr algn="just"/>
            <a:r>
              <a:rPr lang="it-IT" dirty="0">
                <a:solidFill>
                  <a:schemeClr val="accent5">
                    <a:lumMod val="50000"/>
                  </a:schemeClr>
                </a:solidFill>
              </a:rPr>
              <a:t>Anche considerando che la realizzazione dell’impianto consentirà il risparmio di ca. 200k€ di costi per l’energia, il DSCR dell’azienda risulterebbe con l’opzione 1) sotto il livello di 1 sia pure di poco (0,98) pertanto l’azienda potrebbe avere qualche difficoltà a garantire il servizio del debito sia pregresso che di nuova acquisizione. Pertanto risulta preferibile l’opzione 2) che consente di avere un valore del DSCR superiore ad 1 (1,03) sebbene la stessa avrà un maggiore impatto sugli oneri finanziari che verranno sostenuti dall’azienda sia per la maggiore duration dell’operazione che per lo spread più elevato di ca. 40 bps (punti base) ed il costo della garanzia pubblica.</a:t>
            </a:r>
          </a:p>
        </p:txBody>
      </p:sp>
    </p:spTree>
    <p:extLst>
      <p:ext uri="{BB962C8B-B14F-4D97-AF65-F5344CB8AC3E}">
        <p14:creationId xmlns:p14="http://schemas.microsoft.com/office/powerpoint/2010/main" val="316160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1605-BEFA-F2C6-13F2-2E6647AB2DEE}"/>
              </a:ext>
            </a:extLst>
          </p:cNvPr>
          <p:cNvSpPr>
            <a:spLocks noGrp="1"/>
          </p:cNvSpPr>
          <p:nvPr>
            <p:ph type="ctrTitle"/>
          </p:nvPr>
        </p:nvSpPr>
        <p:spPr/>
        <p:txBody>
          <a:bodyPr/>
          <a:lstStyle/>
          <a:p>
            <a:endParaRPr lang="it-IT" dirty="0"/>
          </a:p>
        </p:txBody>
      </p:sp>
      <p:sp>
        <p:nvSpPr>
          <p:cNvPr id="3" name="Sottotitolo 2">
            <a:extLst>
              <a:ext uri="{FF2B5EF4-FFF2-40B4-BE49-F238E27FC236}">
                <a16:creationId xmlns:a16="http://schemas.microsoft.com/office/drawing/2014/main" id="{F2C8C822-FAB2-9E96-3AB8-6935C0B740D9}"/>
              </a:ext>
            </a:extLst>
          </p:cNvPr>
          <p:cNvSpPr>
            <a:spLocks noGrp="1"/>
          </p:cNvSpPr>
          <p:nvPr>
            <p:ph type="subTitle" idx="1"/>
          </p:nvPr>
        </p:nvSpPr>
        <p:spPr/>
        <p:txBody>
          <a:bodyPr/>
          <a:lstStyle/>
          <a:p>
            <a:endParaRPr lang="it-IT"/>
          </a:p>
        </p:txBody>
      </p:sp>
      <p:pic>
        <p:nvPicPr>
          <p:cNvPr id="5" name="Immagine 4">
            <a:extLst>
              <a:ext uri="{FF2B5EF4-FFF2-40B4-BE49-F238E27FC236}">
                <a16:creationId xmlns:a16="http://schemas.microsoft.com/office/drawing/2014/main" id="{E8BACA48-84D5-E6C4-B73D-B56344CB596E}"/>
              </a:ext>
            </a:extLst>
          </p:cNvPr>
          <p:cNvPicPr>
            <a:picLocks noChangeAspect="1"/>
          </p:cNvPicPr>
          <p:nvPr/>
        </p:nvPicPr>
        <p:blipFill rotWithShape="1">
          <a:blip r:embed="rId2"/>
          <a:srcRect l="5645" t="20501" r="3469" b="9821"/>
          <a:stretch/>
        </p:blipFill>
        <p:spPr>
          <a:xfrm>
            <a:off x="688258" y="1406013"/>
            <a:ext cx="11080955" cy="4778478"/>
          </a:xfrm>
          <a:prstGeom prst="rect">
            <a:avLst/>
          </a:prstGeom>
        </p:spPr>
      </p:pic>
      <p:sp>
        <p:nvSpPr>
          <p:cNvPr id="4" name="CasellaDiTesto 3">
            <a:extLst>
              <a:ext uri="{FF2B5EF4-FFF2-40B4-BE49-F238E27FC236}">
                <a16:creationId xmlns:a16="http://schemas.microsoft.com/office/drawing/2014/main" id="{CBBC8650-95B0-D953-F5FD-F7C980666C50}"/>
              </a:ext>
            </a:extLst>
          </p:cNvPr>
          <p:cNvSpPr txBox="1"/>
          <p:nvPr/>
        </p:nvSpPr>
        <p:spPr>
          <a:xfrm>
            <a:off x="793554" y="660698"/>
            <a:ext cx="9874446"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LE GARANZIE PUBBLICHE</a:t>
            </a:r>
          </a:p>
        </p:txBody>
      </p:sp>
    </p:spTree>
    <p:extLst>
      <p:ext uri="{BB962C8B-B14F-4D97-AF65-F5344CB8AC3E}">
        <p14:creationId xmlns:p14="http://schemas.microsoft.com/office/powerpoint/2010/main" val="157488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1605-BEFA-F2C6-13F2-2E6647AB2DEE}"/>
              </a:ext>
            </a:extLst>
          </p:cNvPr>
          <p:cNvSpPr>
            <a:spLocks noGrp="1"/>
          </p:cNvSpPr>
          <p:nvPr>
            <p:ph type="ctrTitle"/>
          </p:nvPr>
        </p:nvSpPr>
        <p:spPr/>
        <p:txBody>
          <a:bodyPr/>
          <a:lstStyle/>
          <a:p>
            <a:endParaRPr lang="it-IT" dirty="0"/>
          </a:p>
        </p:txBody>
      </p:sp>
      <p:sp>
        <p:nvSpPr>
          <p:cNvPr id="3" name="Sottotitolo 2">
            <a:extLst>
              <a:ext uri="{FF2B5EF4-FFF2-40B4-BE49-F238E27FC236}">
                <a16:creationId xmlns:a16="http://schemas.microsoft.com/office/drawing/2014/main" id="{F2C8C822-FAB2-9E96-3AB8-6935C0B740D9}"/>
              </a:ext>
            </a:extLst>
          </p:cNvPr>
          <p:cNvSpPr>
            <a:spLocks noGrp="1"/>
          </p:cNvSpPr>
          <p:nvPr>
            <p:ph type="subTitle" idx="1"/>
          </p:nvPr>
        </p:nvSpPr>
        <p:spPr/>
        <p:txBody>
          <a:bodyPr/>
          <a:lstStyle/>
          <a:p>
            <a:endParaRPr lang="it-IT"/>
          </a:p>
        </p:txBody>
      </p:sp>
      <p:pic>
        <p:nvPicPr>
          <p:cNvPr id="8" name="Immagine 7">
            <a:extLst>
              <a:ext uri="{FF2B5EF4-FFF2-40B4-BE49-F238E27FC236}">
                <a16:creationId xmlns:a16="http://schemas.microsoft.com/office/drawing/2014/main" id="{2646EB8E-8FE7-82C6-181A-270FC79BEFED}"/>
              </a:ext>
            </a:extLst>
          </p:cNvPr>
          <p:cNvPicPr>
            <a:picLocks noChangeAspect="1"/>
          </p:cNvPicPr>
          <p:nvPr/>
        </p:nvPicPr>
        <p:blipFill rotWithShape="1">
          <a:blip r:embed="rId2"/>
          <a:srcRect l="9838" t="20934" r="8226" b="9391"/>
          <a:stretch/>
        </p:blipFill>
        <p:spPr>
          <a:xfrm>
            <a:off x="1297859" y="1150374"/>
            <a:ext cx="9989574" cy="4778324"/>
          </a:xfrm>
          <a:prstGeom prst="rect">
            <a:avLst/>
          </a:prstGeom>
        </p:spPr>
      </p:pic>
      <p:sp>
        <p:nvSpPr>
          <p:cNvPr id="5" name="CasellaDiTesto 4">
            <a:extLst>
              <a:ext uri="{FF2B5EF4-FFF2-40B4-BE49-F238E27FC236}">
                <a16:creationId xmlns:a16="http://schemas.microsoft.com/office/drawing/2014/main" id="{4478D581-79B2-7E28-7FCE-1693DF73863A}"/>
              </a:ext>
            </a:extLst>
          </p:cNvPr>
          <p:cNvSpPr txBox="1"/>
          <p:nvPr/>
        </p:nvSpPr>
        <p:spPr>
          <a:xfrm>
            <a:off x="793554" y="660698"/>
            <a:ext cx="9874446"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LE GARANZIE PUBBLICHE</a:t>
            </a:r>
          </a:p>
        </p:txBody>
      </p:sp>
    </p:spTree>
    <p:extLst>
      <p:ext uri="{BB962C8B-B14F-4D97-AF65-F5344CB8AC3E}">
        <p14:creationId xmlns:p14="http://schemas.microsoft.com/office/powerpoint/2010/main" val="226848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1605-BEFA-F2C6-13F2-2E6647AB2DEE}"/>
              </a:ext>
            </a:extLst>
          </p:cNvPr>
          <p:cNvSpPr>
            <a:spLocks noGrp="1"/>
          </p:cNvSpPr>
          <p:nvPr>
            <p:ph type="ctrTitle"/>
          </p:nvPr>
        </p:nvSpPr>
        <p:spPr/>
        <p:txBody>
          <a:bodyPr/>
          <a:lstStyle/>
          <a:p>
            <a:endParaRPr lang="it-IT" dirty="0"/>
          </a:p>
        </p:txBody>
      </p:sp>
      <p:sp>
        <p:nvSpPr>
          <p:cNvPr id="3" name="Sottotitolo 2">
            <a:extLst>
              <a:ext uri="{FF2B5EF4-FFF2-40B4-BE49-F238E27FC236}">
                <a16:creationId xmlns:a16="http://schemas.microsoft.com/office/drawing/2014/main" id="{F2C8C822-FAB2-9E96-3AB8-6935C0B740D9}"/>
              </a:ext>
            </a:extLst>
          </p:cNvPr>
          <p:cNvSpPr>
            <a:spLocks noGrp="1"/>
          </p:cNvSpPr>
          <p:nvPr>
            <p:ph type="subTitle" idx="1"/>
          </p:nvPr>
        </p:nvSpPr>
        <p:spPr/>
        <p:txBody>
          <a:bodyPr/>
          <a:lstStyle/>
          <a:p>
            <a:endParaRPr lang="it-IT" dirty="0"/>
          </a:p>
        </p:txBody>
      </p:sp>
      <p:pic>
        <p:nvPicPr>
          <p:cNvPr id="6" name="Immagine 5">
            <a:extLst>
              <a:ext uri="{FF2B5EF4-FFF2-40B4-BE49-F238E27FC236}">
                <a16:creationId xmlns:a16="http://schemas.microsoft.com/office/drawing/2014/main" id="{513B379E-87B8-940A-DC2B-B30D9F1B725A}"/>
              </a:ext>
            </a:extLst>
          </p:cNvPr>
          <p:cNvPicPr>
            <a:picLocks noChangeAspect="1"/>
          </p:cNvPicPr>
          <p:nvPr/>
        </p:nvPicPr>
        <p:blipFill rotWithShape="1">
          <a:blip r:embed="rId2"/>
          <a:srcRect l="19192" t="19784" r="17420" b="16223"/>
          <a:stretch/>
        </p:blipFill>
        <p:spPr>
          <a:xfrm>
            <a:off x="1150374" y="695678"/>
            <a:ext cx="10058399" cy="5711905"/>
          </a:xfrm>
          <a:prstGeom prst="rect">
            <a:avLst/>
          </a:prstGeom>
        </p:spPr>
      </p:pic>
      <p:sp>
        <p:nvSpPr>
          <p:cNvPr id="5" name="CasellaDiTesto 4">
            <a:extLst>
              <a:ext uri="{FF2B5EF4-FFF2-40B4-BE49-F238E27FC236}">
                <a16:creationId xmlns:a16="http://schemas.microsoft.com/office/drawing/2014/main" id="{2F602182-8FB7-5D23-79DA-4888B58B5AC0}"/>
              </a:ext>
            </a:extLst>
          </p:cNvPr>
          <p:cNvSpPr txBox="1"/>
          <p:nvPr/>
        </p:nvSpPr>
        <p:spPr>
          <a:xfrm>
            <a:off x="1150374" y="234013"/>
            <a:ext cx="10058398"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LE GARANZIE PUBBLICHE</a:t>
            </a:r>
          </a:p>
        </p:txBody>
      </p:sp>
    </p:spTree>
    <p:extLst>
      <p:ext uri="{BB962C8B-B14F-4D97-AF65-F5344CB8AC3E}">
        <p14:creationId xmlns:p14="http://schemas.microsoft.com/office/powerpoint/2010/main" val="28411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1605-BEFA-F2C6-13F2-2E6647AB2DEE}"/>
              </a:ext>
            </a:extLst>
          </p:cNvPr>
          <p:cNvSpPr>
            <a:spLocks noGrp="1"/>
          </p:cNvSpPr>
          <p:nvPr>
            <p:ph type="ctrTitle"/>
          </p:nvPr>
        </p:nvSpPr>
        <p:spPr/>
        <p:txBody>
          <a:bodyPr/>
          <a:lstStyle/>
          <a:p>
            <a:endParaRPr lang="it-IT" dirty="0"/>
          </a:p>
        </p:txBody>
      </p:sp>
      <p:sp>
        <p:nvSpPr>
          <p:cNvPr id="3" name="Sottotitolo 2">
            <a:extLst>
              <a:ext uri="{FF2B5EF4-FFF2-40B4-BE49-F238E27FC236}">
                <a16:creationId xmlns:a16="http://schemas.microsoft.com/office/drawing/2014/main" id="{F2C8C822-FAB2-9E96-3AB8-6935C0B740D9}"/>
              </a:ext>
            </a:extLst>
          </p:cNvPr>
          <p:cNvSpPr>
            <a:spLocks noGrp="1"/>
          </p:cNvSpPr>
          <p:nvPr>
            <p:ph type="subTitle" idx="1"/>
          </p:nvPr>
        </p:nvSpPr>
        <p:spPr/>
        <p:txBody>
          <a:bodyPr/>
          <a:lstStyle/>
          <a:p>
            <a:endParaRPr lang="it-IT"/>
          </a:p>
        </p:txBody>
      </p:sp>
      <p:pic>
        <p:nvPicPr>
          <p:cNvPr id="6" name="Immagine 5">
            <a:extLst>
              <a:ext uri="{FF2B5EF4-FFF2-40B4-BE49-F238E27FC236}">
                <a16:creationId xmlns:a16="http://schemas.microsoft.com/office/drawing/2014/main" id="{1ECC02D3-CA96-708A-7141-5B083187BC4C}"/>
              </a:ext>
            </a:extLst>
          </p:cNvPr>
          <p:cNvPicPr>
            <a:picLocks noChangeAspect="1"/>
          </p:cNvPicPr>
          <p:nvPr/>
        </p:nvPicPr>
        <p:blipFill rotWithShape="1">
          <a:blip r:embed="rId2"/>
          <a:srcRect l="19274" t="21505" r="17661" b="14409"/>
          <a:stretch/>
        </p:blipFill>
        <p:spPr>
          <a:xfrm>
            <a:off x="1002890" y="707671"/>
            <a:ext cx="9891251" cy="5653949"/>
          </a:xfrm>
          <a:prstGeom prst="rect">
            <a:avLst/>
          </a:prstGeom>
        </p:spPr>
      </p:pic>
      <p:sp>
        <p:nvSpPr>
          <p:cNvPr id="5" name="CasellaDiTesto 4">
            <a:extLst>
              <a:ext uri="{FF2B5EF4-FFF2-40B4-BE49-F238E27FC236}">
                <a16:creationId xmlns:a16="http://schemas.microsoft.com/office/drawing/2014/main" id="{39CAD7F8-4866-36AE-976B-2FA37182E07F}"/>
              </a:ext>
            </a:extLst>
          </p:cNvPr>
          <p:cNvSpPr txBox="1"/>
          <p:nvPr/>
        </p:nvSpPr>
        <p:spPr>
          <a:xfrm>
            <a:off x="1019695" y="285083"/>
            <a:ext cx="9874446"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LE GARANZIE PUBBLICHE</a:t>
            </a:r>
          </a:p>
        </p:txBody>
      </p:sp>
    </p:spTree>
    <p:extLst>
      <p:ext uri="{BB962C8B-B14F-4D97-AF65-F5344CB8AC3E}">
        <p14:creationId xmlns:p14="http://schemas.microsoft.com/office/powerpoint/2010/main" val="265752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1605-BEFA-F2C6-13F2-2E6647AB2DEE}"/>
              </a:ext>
            </a:extLst>
          </p:cNvPr>
          <p:cNvSpPr>
            <a:spLocks noGrp="1"/>
          </p:cNvSpPr>
          <p:nvPr>
            <p:ph type="ctrTitle"/>
          </p:nvPr>
        </p:nvSpPr>
        <p:spPr/>
        <p:txBody>
          <a:bodyPr/>
          <a:lstStyle/>
          <a:p>
            <a:endParaRPr lang="it-IT" dirty="0"/>
          </a:p>
        </p:txBody>
      </p:sp>
      <p:sp>
        <p:nvSpPr>
          <p:cNvPr id="3" name="Sottotitolo 2">
            <a:extLst>
              <a:ext uri="{FF2B5EF4-FFF2-40B4-BE49-F238E27FC236}">
                <a16:creationId xmlns:a16="http://schemas.microsoft.com/office/drawing/2014/main" id="{F2C8C822-FAB2-9E96-3AB8-6935C0B740D9}"/>
              </a:ext>
            </a:extLst>
          </p:cNvPr>
          <p:cNvSpPr>
            <a:spLocks noGrp="1"/>
          </p:cNvSpPr>
          <p:nvPr>
            <p:ph type="subTitle" idx="1"/>
          </p:nvPr>
        </p:nvSpPr>
        <p:spPr/>
        <p:txBody>
          <a:bodyPr/>
          <a:lstStyle/>
          <a:p>
            <a:endParaRPr lang="it-IT" dirty="0"/>
          </a:p>
        </p:txBody>
      </p:sp>
      <p:pic>
        <p:nvPicPr>
          <p:cNvPr id="6" name="Immagine 5">
            <a:extLst>
              <a:ext uri="{FF2B5EF4-FFF2-40B4-BE49-F238E27FC236}">
                <a16:creationId xmlns:a16="http://schemas.microsoft.com/office/drawing/2014/main" id="{2014F9E1-4BE4-6839-5EC2-423E827AC454}"/>
              </a:ext>
            </a:extLst>
          </p:cNvPr>
          <p:cNvPicPr>
            <a:picLocks noChangeAspect="1"/>
          </p:cNvPicPr>
          <p:nvPr/>
        </p:nvPicPr>
        <p:blipFill rotWithShape="1">
          <a:blip r:embed="rId2"/>
          <a:srcRect l="19032" t="20072" r="18307" b="18853"/>
          <a:stretch/>
        </p:blipFill>
        <p:spPr>
          <a:xfrm>
            <a:off x="764114" y="586689"/>
            <a:ext cx="10663772" cy="5846547"/>
          </a:xfrm>
          <a:prstGeom prst="rect">
            <a:avLst/>
          </a:prstGeom>
        </p:spPr>
      </p:pic>
      <p:sp>
        <p:nvSpPr>
          <p:cNvPr id="5" name="CasellaDiTesto 4">
            <a:extLst>
              <a:ext uri="{FF2B5EF4-FFF2-40B4-BE49-F238E27FC236}">
                <a16:creationId xmlns:a16="http://schemas.microsoft.com/office/drawing/2014/main" id="{DD6787E2-4DD8-48BF-DE77-549BB1E37D4F}"/>
              </a:ext>
            </a:extLst>
          </p:cNvPr>
          <p:cNvSpPr txBox="1"/>
          <p:nvPr/>
        </p:nvSpPr>
        <p:spPr>
          <a:xfrm>
            <a:off x="764114" y="125024"/>
            <a:ext cx="10424997"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LE GARANZIE PUBBLICHE</a:t>
            </a:r>
          </a:p>
        </p:txBody>
      </p:sp>
    </p:spTree>
    <p:extLst>
      <p:ext uri="{BB962C8B-B14F-4D97-AF65-F5344CB8AC3E}">
        <p14:creationId xmlns:p14="http://schemas.microsoft.com/office/powerpoint/2010/main" val="242701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1605-BEFA-F2C6-13F2-2E6647AB2DEE}"/>
              </a:ext>
            </a:extLst>
          </p:cNvPr>
          <p:cNvSpPr>
            <a:spLocks noGrp="1"/>
          </p:cNvSpPr>
          <p:nvPr>
            <p:ph type="ctrTitle"/>
          </p:nvPr>
        </p:nvSpPr>
        <p:spPr>
          <a:xfrm>
            <a:off x="1547148" y="586689"/>
            <a:ext cx="8256609" cy="461665"/>
          </a:xfrm>
        </p:spPr>
        <p:txBody>
          <a:bodyPr>
            <a:normAutofit/>
          </a:bodyPr>
          <a:lstStyle/>
          <a:p>
            <a:r>
              <a:rPr lang="it-IT" sz="2400" b="1" dirty="0">
                <a:solidFill>
                  <a:srgbClr val="002060"/>
                </a:solidFill>
              </a:rPr>
              <a:t>SACE GREEN</a:t>
            </a:r>
          </a:p>
        </p:txBody>
      </p:sp>
      <p:sp>
        <p:nvSpPr>
          <p:cNvPr id="3" name="Sottotitolo 2">
            <a:extLst>
              <a:ext uri="{FF2B5EF4-FFF2-40B4-BE49-F238E27FC236}">
                <a16:creationId xmlns:a16="http://schemas.microsoft.com/office/drawing/2014/main" id="{F2C8C822-FAB2-9E96-3AB8-6935C0B740D9}"/>
              </a:ext>
            </a:extLst>
          </p:cNvPr>
          <p:cNvSpPr>
            <a:spLocks noGrp="1"/>
          </p:cNvSpPr>
          <p:nvPr>
            <p:ph type="subTitle" idx="1"/>
          </p:nvPr>
        </p:nvSpPr>
        <p:spPr>
          <a:xfrm>
            <a:off x="742801" y="1048354"/>
            <a:ext cx="10706398" cy="5684622"/>
          </a:xfrm>
        </p:spPr>
        <p:txBody>
          <a:bodyPr>
            <a:noAutofit/>
          </a:bodyPr>
          <a:lstStyle/>
          <a:p>
            <a:pPr algn="just">
              <a:lnSpc>
                <a:spcPct val="120000"/>
              </a:lnSpc>
            </a:pPr>
            <a:r>
              <a:rPr lang="it-IT" sz="1600" b="0"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Il Governo, con il </a:t>
            </a:r>
            <a:r>
              <a:rPr lang="it-IT" sz="1600" b="1"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DL Semplificazioni</a:t>
            </a:r>
            <a:r>
              <a:rPr lang="it-IT" sz="1600" b="0"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 di luglio 2020, ha identificato </a:t>
            </a:r>
            <a:r>
              <a:rPr lang="it-IT" sz="1600" b="1"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SACE come attuatore del </a:t>
            </a:r>
            <a:r>
              <a:rPr lang="it-IT" sz="1600" b="1" i="1"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Green New Deal</a:t>
            </a:r>
            <a:r>
              <a:rPr lang="it-IT" sz="1600" b="1"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 italiano</a:t>
            </a:r>
            <a:r>
              <a:rPr lang="it-IT" sz="1600" b="0"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 attraverso un nuovo programma di coperture beneficianti della</a:t>
            </a:r>
            <a:r>
              <a:rPr lang="it-IT" sz="1600" b="1"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 garanzia della Repubblica Italiana</a:t>
            </a:r>
            <a:r>
              <a:rPr lang="it-IT" sz="1600" b="0"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a:t>
            </a:r>
          </a:p>
          <a:p>
            <a:pPr algn="just">
              <a:lnSpc>
                <a:spcPct val="120000"/>
              </a:lnSpc>
            </a:pPr>
            <a:r>
              <a:rPr lang="it-IT" sz="1600" b="0"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Dall’entrata in vigore è stato istituito un </a:t>
            </a:r>
            <a:r>
              <a:rPr lang="it-IT" sz="1600" b="1"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team di specialisti trasversale</a:t>
            </a:r>
            <a:r>
              <a:rPr lang="it-IT" sz="1600" b="0"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 alle varie funzioni aziendali, che racchiude </a:t>
            </a:r>
            <a:r>
              <a:rPr lang="it-IT" sz="1600" b="1"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professionalità diverse e complementari</a:t>
            </a:r>
            <a:r>
              <a:rPr lang="it-IT" sz="1600" b="0"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 in grado di rispondere a 360° alle esigenze di questa nuova operatività di SACE.</a:t>
            </a:r>
          </a:p>
          <a:p>
            <a:pPr algn="just">
              <a:lnSpc>
                <a:spcPct val="120000"/>
              </a:lnSpc>
            </a:pPr>
            <a:r>
              <a:rPr lang="it-IT" sz="1600" b="1" i="0" dirty="0">
                <a:solidFill>
                  <a:srgbClr val="402050"/>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A chi è dedicata SACE GREEN:</a:t>
            </a:r>
          </a:p>
          <a:p>
            <a:pPr algn="just">
              <a:lnSpc>
                <a:spcPct val="120000"/>
              </a:lnSpc>
            </a:pPr>
            <a:r>
              <a:rPr lang="it-IT" sz="1600" b="1"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Tutte le aziende italiane</a:t>
            </a:r>
            <a:r>
              <a:rPr lang="it-IT" sz="1600" b="0"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 di </a:t>
            </a:r>
            <a:r>
              <a:rPr lang="it-IT" sz="1600" b="1"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qualsiasi dimensione</a:t>
            </a:r>
            <a:r>
              <a:rPr lang="it-IT" sz="1600" b="0"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 che intendano finanziare i propri progetti d’investimento Green.</a:t>
            </a:r>
          </a:p>
          <a:p>
            <a:pPr algn="just">
              <a:lnSpc>
                <a:spcPct val="120000"/>
              </a:lnSpc>
              <a:buFont typeface="Arial" panose="020B0604020202020204" pitchFamily="34" charset="0"/>
              <a:buChar char="•"/>
            </a:pPr>
            <a:r>
              <a:rPr lang="it-IT" sz="1600" b="0"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Per essere idonei per l’intervento SACE nell’ambito del Green New Deal, i progetti dovranno rispondere ai parametri previsti nel </a:t>
            </a:r>
            <a:r>
              <a:rPr lang="it-IT" sz="1600" b="1"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Regolamento </a:t>
            </a:r>
            <a:r>
              <a:rPr lang="it-IT" sz="1600" b="0"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e nella </a:t>
            </a:r>
            <a:r>
              <a:rPr lang="it-IT" sz="1600" b="1"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tassonomia europei</a:t>
            </a:r>
            <a:r>
              <a:rPr lang="it-IT" sz="1600" b="0"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 delle </a:t>
            </a:r>
            <a:r>
              <a:rPr lang="it-IT" sz="1600" b="1"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attività eco-compatibili</a:t>
            </a:r>
            <a:r>
              <a:rPr lang="it-IT" sz="1600" b="0"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 ed essere finalizzati a:Agevolare la transizione verso </a:t>
            </a:r>
            <a:r>
              <a:rPr lang="it-IT" sz="1600" b="1"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un’economia pulita</a:t>
            </a:r>
            <a:r>
              <a:rPr lang="it-IT" sz="1600" b="0"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 e </a:t>
            </a:r>
            <a:r>
              <a:rPr lang="it-IT" sz="1600" b="1"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circolare</a:t>
            </a:r>
            <a:endParaRPr lang="it-IT" sz="1600" b="0"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endParaRPr>
          </a:p>
          <a:p>
            <a:pPr algn="just">
              <a:lnSpc>
                <a:spcPct val="120000"/>
              </a:lnSpc>
              <a:buFont typeface="Arial" panose="020B0604020202020204" pitchFamily="34" charset="0"/>
              <a:buChar char="•"/>
            </a:pPr>
            <a:r>
              <a:rPr lang="it-IT" sz="1600" b="0"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Integrare i </a:t>
            </a:r>
            <a:r>
              <a:rPr lang="it-IT" sz="1600" b="1"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cicli produttivi</a:t>
            </a:r>
            <a:r>
              <a:rPr lang="it-IT" sz="1600" b="0"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 con </a:t>
            </a:r>
            <a:r>
              <a:rPr lang="it-IT" sz="1600" b="1"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tecnologie a basse emissioni</a:t>
            </a:r>
            <a:r>
              <a:rPr lang="it-IT" sz="1600" b="0"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 per la produzione di beni e servizi sostenibili</a:t>
            </a:r>
          </a:p>
          <a:p>
            <a:pPr algn="just">
              <a:lnSpc>
                <a:spcPct val="120000"/>
              </a:lnSpc>
              <a:buFont typeface="Arial" panose="020B0604020202020204" pitchFamily="34" charset="0"/>
              <a:buChar char="•"/>
            </a:pPr>
            <a:r>
              <a:rPr lang="it-IT" sz="1600" b="0"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Accelerare la </a:t>
            </a:r>
            <a:r>
              <a:rPr lang="it-IT" sz="1600" b="1"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transizione </a:t>
            </a:r>
            <a:r>
              <a:rPr lang="it-IT" sz="1600" b="0"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verso una </a:t>
            </a:r>
            <a:r>
              <a:rPr lang="it-IT" sz="1600" b="1"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mobilità sostenibile</a:t>
            </a:r>
            <a:r>
              <a:rPr lang="it-IT" sz="1600" b="0"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 e </a:t>
            </a:r>
            <a:r>
              <a:rPr lang="it-IT" sz="1600" b="1"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multimodale</a:t>
            </a:r>
            <a:endParaRPr lang="it-IT" sz="1600" b="0"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endParaRPr>
          </a:p>
          <a:p>
            <a:pPr algn="just">
              <a:lnSpc>
                <a:spcPct val="120000"/>
              </a:lnSpc>
              <a:buFont typeface="Arial" panose="020B0604020202020204" pitchFamily="34" charset="0"/>
              <a:buChar char="•"/>
            </a:pPr>
            <a:r>
              <a:rPr lang="it-IT" sz="1600" b="0"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Ridurre e/o prevenire </a:t>
            </a:r>
            <a:r>
              <a:rPr lang="it-IT" sz="1600" b="1"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l’inquinamento</a:t>
            </a:r>
            <a:r>
              <a:rPr lang="it-IT" sz="1600" b="0"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 ripristinare gli </a:t>
            </a:r>
            <a:r>
              <a:rPr lang="it-IT" sz="1600" b="1"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ecosistemi </a:t>
            </a:r>
            <a:r>
              <a:rPr lang="it-IT" sz="1600" b="0"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e la </a:t>
            </a:r>
            <a:r>
              <a:rPr lang="it-IT" sz="1600" b="1"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biodiversità</a:t>
            </a:r>
            <a:r>
              <a:rPr lang="it-IT" sz="1600" b="0"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 promuovere la </a:t>
            </a:r>
            <a:r>
              <a:rPr lang="it-IT" sz="1600" b="1"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mitigazione </a:t>
            </a:r>
            <a:r>
              <a:rPr lang="it-IT" sz="1600" b="0"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e l’</a:t>
            </a:r>
            <a:r>
              <a:rPr lang="it-IT" sz="1600" b="1"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adattamento ai cambiamenti climatici </a:t>
            </a:r>
            <a:r>
              <a:rPr lang="it-IT" sz="1600" b="0"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e proteggere </a:t>
            </a:r>
            <a:r>
              <a:rPr lang="it-IT" sz="1600" b="1"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le acque e le risorse marine</a:t>
            </a:r>
            <a:r>
              <a:rPr lang="it-IT" sz="1600" b="0" i="0" dirty="0">
                <a:solidFill>
                  <a:srgbClr val="646464"/>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a:t>
            </a:r>
            <a:endParaRPr lang="it-IT" sz="1600" b="1" i="0" dirty="0">
              <a:solidFill>
                <a:srgbClr val="402050"/>
              </a:solidFill>
              <a:effectLst/>
              <a:highlight>
                <a:srgbClr val="FFFFFF"/>
              </a:highlight>
              <a:latin typeface="Calibri Light" panose="020F0302020204030204" pitchFamily="34" charset="0"/>
              <a:ea typeface="Calibri Light" panose="020F0302020204030204" pitchFamily="34" charset="0"/>
              <a:cs typeface="Calibri Light" panose="020F0302020204030204" pitchFamily="34" charset="0"/>
            </a:endParaRPr>
          </a:p>
          <a:p>
            <a:pPr algn="just">
              <a:lnSpc>
                <a:spcPct val="120000"/>
              </a:lnSpc>
            </a:pPr>
            <a:r>
              <a:rPr lang="it-IT" sz="1600" b="1" dirty="0">
                <a:solidFill>
                  <a:srgbClr val="646464"/>
                </a:solidFill>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Mediante questa garanzia SACE garantisce la Banca finanziatrice fino all’80% dell’Importo del finanziamento concesso all’Azienda Beneficiaria. I finanziamenti possono avere un importo da 50k€ a 50 mln e possono avere una durata da 24 mesi fino a 20 anni</a:t>
            </a:r>
            <a:r>
              <a:rPr lang="it-IT" sz="1600" dirty="0">
                <a:solidFill>
                  <a:srgbClr val="646464"/>
                </a:solidFill>
                <a:highlight>
                  <a:srgbClr val="FFFFFF"/>
                </a:highlight>
                <a:latin typeface="Calibri Light" panose="020F0302020204030204" pitchFamily="34" charset="0"/>
                <a:ea typeface="Calibri Light" panose="020F0302020204030204" pitchFamily="34" charset="0"/>
                <a:cs typeface="Calibri Light" panose="020F0302020204030204" pitchFamily="34" charset="0"/>
              </a:rPr>
              <a:t>.</a:t>
            </a:r>
            <a:endParaRPr lang="it-IT" sz="16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CasellaDiTesto 4">
            <a:extLst>
              <a:ext uri="{FF2B5EF4-FFF2-40B4-BE49-F238E27FC236}">
                <a16:creationId xmlns:a16="http://schemas.microsoft.com/office/drawing/2014/main" id="{DD6787E2-4DD8-48BF-DE77-549BB1E37D4F}"/>
              </a:ext>
            </a:extLst>
          </p:cNvPr>
          <p:cNvSpPr txBox="1"/>
          <p:nvPr/>
        </p:nvSpPr>
        <p:spPr>
          <a:xfrm>
            <a:off x="764114" y="125024"/>
            <a:ext cx="10880018"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LE GARANZIE PUBBLICHE</a:t>
            </a:r>
          </a:p>
        </p:txBody>
      </p:sp>
    </p:spTree>
    <p:extLst>
      <p:ext uri="{BB962C8B-B14F-4D97-AF65-F5344CB8AC3E}">
        <p14:creationId xmlns:p14="http://schemas.microsoft.com/office/powerpoint/2010/main" val="20363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pPr>
              <a:defRPr/>
            </a:pPr>
            <a:fld id="{3D723938-FC25-4F87-B7E9-C2086D39367D}" type="slidenum">
              <a:rPr lang="it-IT"/>
              <a:pPr>
                <a:defRPr/>
              </a:pPr>
              <a:t>4</a:t>
            </a:fld>
            <a:endParaRPr lang="it-IT"/>
          </a:p>
        </p:txBody>
      </p:sp>
      <p:sp>
        <p:nvSpPr>
          <p:cNvPr id="3" name="Sottotitolo 2"/>
          <p:cNvSpPr>
            <a:spLocks noGrp="1"/>
          </p:cNvSpPr>
          <p:nvPr>
            <p:ph type="subTitle" idx="4294967295"/>
          </p:nvPr>
        </p:nvSpPr>
        <p:spPr>
          <a:xfrm>
            <a:off x="508883" y="1756124"/>
            <a:ext cx="10753284" cy="3811299"/>
          </a:xfrm>
        </p:spPr>
        <p:txBody>
          <a:bodyPr>
            <a:normAutofit/>
          </a:bodyPr>
          <a:lstStyle/>
          <a:p>
            <a:pPr>
              <a:buNone/>
              <a:defRPr/>
            </a:pPr>
            <a:endParaRPr lang="it-IT" sz="1400" dirty="0">
              <a:solidFill>
                <a:srgbClr val="0070C0"/>
              </a:solidFill>
            </a:endParaRPr>
          </a:p>
          <a:p>
            <a:pPr algn="just">
              <a:buNone/>
              <a:defRPr/>
            </a:pPr>
            <a:r>
              <a:rPr lang="it-IT" sz="1600" b="1" dirty="0">
                <a:solidFill>
                  <a:srgbClr val="0070C0"/>
                </a:solidFill>
              </a:rPr>
              <a:t>	</a:t>
            </a:r>
            <a:r>
              <a:rPr lang="it-IT" sz="2000" b="1" dirty="0">
                <a:solidFill>
                  <a:schemeClr val="accent1">
                    <a:lumMod val="75000"/>
                  </a:schemeClr>
                </a:solidFill>
              </a:rPr>
              <a:t>La genesi del fabbisogno finanziario dell’Impresa è legata ai programmi aziendali e quindi alle opportunità o necessità di investimento. </a:t>
            </a:r>
          </a:p>
          <a:p>
            <a:pPr algn="just">
              <a:buNone/>
              <a:defRPr/>
            </a:pPr>
            <a:endParaRPr lang="it-IT" sz="2000" b="1" dirty="0">
              <a:solidFill>
                <a:schemeClr val="accent1">
                  <a:lumMod val="75000"/>
                </a:schemeClr>
              </a:solidFill>
            </a:endParaRPr>
          </a:p>
          <a:p>
            <a:pPr algn="just">
              <a:buNone/>
              <a:defRPr/>
            </a:pPr>
            <a:r>
              <a:rPr lang="it-IT" sz="2000" b="1" dirty="0">
                <a:solidFill>
                  <a:schemeClr val="accent1">
                    <a:lumMod val="75000"/>
                  </a:schemeClr>
                </a:solidFill>
              </a:rPr>
              <a:t>	Il fabbisogno finanziario sorge tipicamente come conseguenza di uno dei seguenti eventi:</a:t>
            </a:r>
          </a:p>
          <a:p>
            <a:pPr algn="just">
              <a:buNone/>
              <a:defRPr/>
            </a:pPr>
            <a:endParaRPr lang="it-IT" sz="2000" b="1" dirty="0">
              <a:solidFill>
                <a:schemeClr val="accent1">
                  <a:lumMod val="75000"/>
                </a:schemeClr>
              </a:solidFill>
            </a:endParaRPr>
          </a:p>
          <a:p>
            <a:pPr marL="0" indent="0" algn="just">
              <a:buNone/>
              <a:defRPr/>
            </a:pPr>
            <a:r>
              <a:rPr lang="it-IT" sz="2000" b="1" dirty="0">
                <a:solidFill>
                  <a:schemeClr val="accent1">
                    <a:lumMod val="75000"/>
                  </a:schemeClr>
                </a:solidFill>
              </a:rPr>
              <a:t>a) Aumento della attività per es. per nuovi investimenti fissi e/o incremento del capitale circolante</a:t>
            </a:r>
          </a:p>
          <a:p>
            <a:pPr marL="0" indent="0" algn="just">
              <a:buNone/>
              <a:defRPr/>
            </a:pPr>
            <a:r>
              <a:rPr lang="it-IT" sz="2000" b="1" dirty="0">
                <a:solidFill>
                  <a:schemeClr val="accent1">
                    <a:lumMod val="75000"/>
                  </a:schemeClr>
                </a:solidFill>
              </a:rPr>
              <a:t>b) Decremento delle passività (es. a fronte di rimborsi)</a:t>
            </a:r>
          </a:p>
          <a:p>
            <a:pPr algn="just">
              <a:buFontTx/>
              <a:buChar char="-"/>
              <a:defRPr/>
            </a:pPr>
            <a:endParaRPr lang="it-IT" sz="1800" b="1" dirty="0">
              <a:solidFill>
                <a:schemeClr val="accent1">
                  <a:lumMod val="75000"/>
                </a:schemeClr>
              </a:solidFill>
            </a:endParaRPr>
          </a:p>
          <a:p>
            <a:pPr algn="just">
              <a:buNone/>
              <a:defRPr/>
            </a:pPr>
            <a:endParaRPr lang="it-IT" sz="1400" dirty="0">
              <a:solidFill>
                <a:srgbClr val="0070C0"/>
              </a:solidFill>
            </a:endParaRPr>
          </a:p>
          <a:p>
            <a:pPr algn="just">
              <a:buNone/>
              <a:defRPr/>
            </a:pPr>
            <a:endParaRPr lang="it-IT" sz="1400" dirty="0">
              <a:solidFill>
                <a:srgbClr val="0070C0"/>
              </a:solidFill>
            </a:endParaRPr>
          </a:p>
        </p:txBody>
      </p:sp>
      <p:sp>
        <p:nvSpPr>
          <p:cNvPr id="6" name="CasellaDiTesto 5">
            <a:extLst>
              <a:ext uri="{FF2B5EF4-FFF2-40B4-BE49-F238E27FC236}">
                <a16:creationId xmlns:a16="http://schemas.microsoft.com/office/drawing/2014/main" id="{5B7A4DCF-9749-AF96-E449-0ADF312818AC}"/>
              </a:ext>
            </a:extLst>
          </p:cNvPr>
          <p:cNvSpPr txBox="1"/>
          <p:nvPr/>
        </p:nvSpPr>
        <p:spPr>
          <a:xfrm>
            <a:off x="181650" y="1179074"/>
            <a:ext cx="11172149" cy="464532"/>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solidFill>
                  <a:schemeClr val="accent1">
                    <a:lumMod val="75000"/>
                  </a:schemeClr>
                </a:solidFill>
              </a:rPr>
              <a:t>L’ANALISI</a:t>
            </a:r>
            <a:r>
              <a:rPr lang="it-IT" dirty="0"/>
              <a:t> IL FABBISOGNO FINANZIARIO DELLE IMPRESE</a:t>
            </a:r>
          </a:p>
        </p:txBody>
      </p:sp>
    </p:spTree>
    <p:extLst>
      <p:ext uri="{BB962C8B-B14F-4D97-AF65-F5344CB8AC3E}">
        <p14:creationId xmlns:p14="http://schemas.microsoft.com/office/powerpoint/2010/main" val="95242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pPr>
              <a:defRPr/>
            </a:pPr>
            <a:fld id="{3D723938-FC25-4F87-B7E9-C2086D39367D}" type="slidenum">
              <a:rPr lang="it-IT"/>
              <a:pPr>
                <a:defRPr/>
              </a:pPr>
              <a:t>5</a:t>
            </a:fld>
            <a:endParaRPr lang="it-IT"/>
          </a:p>
        </p:txBody>
      </p:sp>
      <p:sp>
        <p:nvSpPr>
          <p:cNvPr id="3" name="Sottotitolo 2"/>
          <p:cNvSpPr>
            <a:spLocks noGrp="1"/>
          </p:cNvSpPr>
          <p:nvPr>
            <p:ph type="subTitle" idx="4294967295"/>
          </p:nvPr>
        </p:nvSpPr>
        <p:spPr>
          <a:xfrm>
            <a:off x="1089329" y="1756124"/>
            <a:ext cx="9848746" cy="4077517"/>
          </a:xfrm>
        </p:spPr>
        <p:txBody>
          <a:bodyPr>
            <a:normAutofit/>
          </a:bodyPr>
          <a:lstStyle/>
          <a:p>
            <a:pPr>
              <a:buNone/>
              <a:defRPr/>
            </a:pPr>
            <a:endParaRPr lang="it-IT" sz="1400" dirty="0">
              <a:solidFill>
                <a:srgbClr val="0070C0"/>
              </a:solidFill>
            </a:endParaRPr>
          </a:p>
          <a:p>
            <a:pPr algn="just">
              <a:buNone/>
              <a:defRPr/>
            </a:pPr>
            <a:r>
              <a:rPr lang="it-IT" sz="1600" b="1" dirty="0">
                <a:solidFill>
                  <a:srgbClr val="0070C0"/>
                </a:solidFill>
              </a:rPr>
              <a:t>	</a:t>
            </a:r>
            <a:r>
              <a:rPr lang="it-IT" sz="2000" b="1" dirty="0">
                <a:solidFill>
                  <a:schemeClr val="accent1">
                    <a:lumMod val="75000"/>
                  </a:schemeClr>
                </a:solidFill>
              </a:rPr>
              <a:t>Il fabbisogno finanziario quindi può essere fatto risalire a due esigenze:</a:t>
            </a:r>
          </a:p>
          <a:p>
            <a:pPr marL="0" indent="0" algn="just">
              <a:buNone/>
              <a:defRPr/>
            </a:pPr>
            <a:endParaRPr lang="it-IT" sz="2000" b="1" dirty="0">
              <a:solidFill>
                <a:schemeClr val="accent1">
                  <a:lumMod val="75000"/>
                </a:schemeClr>
              </a:solidFill>
            </a:endParaRPr>
          </a:p>
          <a:p>
            <a:pPr marL="342900" indent="-342900" algn="just">
              <a:buAutoNum type="arabicParenR"/>
              <a:defRPr/>
            </a:pPr>
            <a:r>
              <a:rPr lang="it-IT" sz="2000" b="1" dirty="0">
                <a:solidFill>
                  <a:schemeClr val="accent1">
                    <a:lumMod val="75000"/>
                  </a:schemeClr>
                </a:solidFill>
              </a:rPr>
              <a:t>Finanziamento del capitale circolante</a:t>
            </a:r>
          </a:p>
          <a:p>
            <a:pPr marL="342900" indent="-342900" algn="just">
              <a:buAutoNum type="arabicParenR"/>
              <a:defRPr/>
            </a:pPr>
            <a:r>
              <a:rPr lang="it-IT" sz="2000" b="1" dirty="0">
                <a:solidFill>
                  <a:schemeClr val="accent1">
                    <a:lumMod val="75000"/>
                  </a:schemeClr>
                </a:solidFill>
              </a:rPr>
              <a:t>La copertura degli investimenti fissi</a:t>
            </a:r>
          </a:p>
          <a:p>
            <a:pPr algn="just">
              <a:buNone/>
              <a:defRPr/>
            </a:pPr>
            <a:endParaRPr lang="it-IT" sz="2000" dirty="0">
              <a:solidFill>
                <a:schemeClr val="accent1">
                  <a:lumMod val="75000"/>
                </a:schemeClr>
              </a:solidFill>
            </a:endParaRPr>
          </a:p>
          <a:p>
            <a:pPr algn="just">
              <a:buNone/>
              <a:defRPr/>
            </a:pPr>
            <a:r>
              <a:rPr lang="it-IT" sz="2000" dirty="0">
                <a:solidFill>
                  <a:schemeClr val="accent1">
                    <a:lumMod val="75000"/>
                  </a:schemeClr>
                </a:solidFill>
              </a:rPr>
              <a:t>	Ne risulta fondamentale una prima distinzione tra </a:t>
            </a:r>
            <a:r>
              <a:rPr lang="it-IT" sz="2000" b="1" dirty="0">
                <a:solidFill>
                  <a:schemeClr val="accent1">
                    <a:lumMod val="75000"/>
                  </a:schemeClr>
                </a:solidFill>
              </a:rPr>
              <a:t>esigenze finanziarie di breve termine per il finanziamento del capitale circolante ed esigenze finanziarie a medio lungo termine per la copertura degli investimenti fissi</a:t>
            </a:r>
            <a:r>
              <a:rPr lang="it-IT" sz="2000" dirty="0">
                <a:solidFill>
                  <a:schemeClr val="accent1">
                    <a:lumMod val="75000"/>
                  </a:schemeClr>
                </a:solidFill>
              </a:rPr>
              <a:t>.</a:t>
            </a:r>
          </a:p>
          <a:p>
            <a:pPr algn="just">
              <a:buNone/>
              <a:defRPr/>
            </a:pPr>
            <a:r>
              <a:rPr lang="it-IT" sz="2000" dirty="0">
                <a:solidFill>
                  <a:schemeClr val="accent1">
                    <a:lumMod val="75000"/>
                  </a:schemeClr>
                </a:solidFill>
              </a:rPr>
              <a:t>	</a:t>
            </a:r>
            <a:r>
              <a:rPr lang="it-IT" sz="2000" b="1" u="sng" dirty="0">
                <a:solidFill>
                  <a:srgbClr val="FF0000"/>
                </a:solidFill>
              </a:rPr>
              <a:t>Relativamente a questi ultimi abbiamo affrontato i criteri di valutazione degli investimenti unitamente al concetto di costo medio ponderato del capitale.</a:t>
            </a:r>
          </a:p>
          <a:p>
            <a:pPr algn="just">
              <a:buNone/>
              <a:defRPr/>
            </a:pPr>
            <a:endParaRPr lang="it-IT" sz="1800" dirty="0">
              <a:solidFill>
                <a:schemeClr val="accent1">
                  <a:lumMod val="75000"/>
                </a:schemeClr>
              </a:solidFill>
            </a:endParaRPr>
          </a:p>
          <a:p>
            <a:pPr algn="just">
              <a:buNone/>
              <a:defRPr/>
            </a:pPr>
            <a:endParaRPr lang="it-IT" sz="1400" dirty="0">
              <a:solidFill>
                <a:srgbClr val="0070C0"/>
              </a:solidFill>
            </a:endParaRPr>
          </a:p>
          <a:p>
            <a:pPr algn="just">
              <a:buNone/>
              <a:defRPr/>
            </a:pPr>
            <a:endParaRPr lang="it-IT" sz="1400" dirty="0">
              <a:solidFill>
                <a:srgbClr val="0070C0"/>
              </a:solidFill>
            </a:endParaRPr>
          </a:p>
        </p:txBody>
      </p:sp>
      <p:sp>
        <p:nvSpPr>
          <p:cNvPr id="6" name="CasellaDiTesto 5">
            <a:extLst>
              <a:ext uri="{FF2B5EF4-FFF2-40B4-BE49-F238E27FC236}">
                <a16:creationId xmlns:a16="http://schemas.microsoft.com/office/drawing/2014/main" id="{3696FD42-E9B2-31A6-10E7-4E1233076152}"/>
              </a:ext>
            </a:extLst>
          </p:cNvPr>
          <p:cNvSpPr txBox="1"/>
          <p:nvPr/>
        </p:nvSpPr>
        <p:spPr>
          <a:xfrm>
            <a:off x="393882" y="793526"/>
            <a:ext cx="10544193"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solidFill>
                  <a:schemeClr val="accent1">
                    <a:lumMod val="75000"/>
                  </a:schemeClr>
                </a:solidFill>
              </a:rPr>
              <a:t>L’ANALISI</a:t>
            </a:r>
            <a:r>
              <a:rPr lang="it-IT" dirty="0"/>
              <a:t> IL FABBISOGNO FINANZIARIO DELLE IMPRESE</a:t>
            </a:r>
          </a:p>
        </p:txBody>
      </p:sp>
    </p:spTree>
    <p:extLst>
      <p:ext uri="{BB962C8B-B14F-4D97-AF65-F5344CB8AC3E}">
        <p14:creationId xmlns:p14="http://schemas.microsoft.com/office/powerpoint/2010/main" val="370397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5F20721-83BF-5306-12EE-CF25DBC4AACA}"/>
              </a:ext>
            </a:extLst>
          </p:cNvPr>
          <p:cNvSpPr txBox="1"/>
          <p:nvPr/>
        </p:nvSpPr>
        <p:spPr>
          <a:xfrm>
            <a:off x="1064873" y="528309"/>
            <a:ext cx="9144000"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I FABBISOGNI LEGATI AL CAPITALE CIRCOLANTE (CC)</a:t>
            </a:r>
          </a:p>
        </p:txBody>
      </p:sp>
      <p:sp>
        <p:nvSpPr>
          <p:cNvPr id="3" name="Rectangle 22">
            <a:extLst>
              <a:ext uri="{FF2B5EF4-FFF2-40B4-BE49-F238E27FC236}">
                <a16:creationId xmlns:a16="http://schemas.microsoft.com/office/drawing/2014/main" id="{E34D10D9-936C-78C0-8DA1-1DBA5241526E}"/>
              </a:ext>
            </a:extLst>
          </p:cNvPr>
          <p:cNvSpPr txBox="1">
            <a:spLocks noChangeArrowheads="1"/>
          </p:cNvSpPr>
          <p:nvPr/>
        </p:nvSpPr>
        <p:spPr>
          <a:xfrm>
            <a:off x="972275" y="1392698"/>
            <a:ext cx="9144000" cy="646331"/>
          </a:xfrm>
          <a:prstGeom prst="rect">
            <a:avLst/>
          </a:prstGeom>
          <a:noFill/>
          <a:ln w="19050">
            <a:solidFill>
              <a:srgbClr val="002060"/>
            </a:solidFill>
            <a:prstDash val="solid"/>
          </a:ln>
        </p:spPr>
        <p:txBody>
          <a:bodyPr wrap="square" rtlCol="0">
            <a:spAutoFit/>
          </a:bodyPr>
          <a:lstStyle>
            <a:defPPr>
              <a:defRPr lang="it-IT"/>
            </a:defPPr>
            <a:lvl1pPr algn="just">
              <a:defRPr>
                <a:solidFill>
                  <a:schemeClr val="accent5">
                    <a:lumMod val="50000"/>
                  </a:schemeClr>
                </a:solidFill>
              </a:defRPr>
            </a:lvl1pPr>
          </a:lstStyle>
          <a:p>
            <a:pPr algn="ctr"/>
            <a:r>
              <a:rPr lang="it-IT" dirty="0"/>
              <a:t>In particolare le due maggiori poste di CC che l’azienda ha necessità di finanziare sono</a:t>
            </a:r>
          </a:p>
          <a:p>
            <a:pPr algn="ctr"/>
            <a:r>
              <a:rPr lang="it-IT" b="1" u="sng" dirty="0"/>
              <a:t>le scorte di magazzino</a:t>
            </a:r>
            <a:r>
              <a:rPr lang="it-IT" b="1" dirty="0"/>
              <a:t> </a:t>
            </a:r>
            <a:r>
              <a:rPr lang="it-IT" dirty="0"/>
              <a:t>e </a:t>
            </a:r>
            <a:r>
              <a:rPr lang="it-IT" b="1" u="sng" dirty="0"/>
              <a:t>il credito concesso ai clienti</a:t>
            </a:r>
          </a:p>
        </p:txBody>
      </p:sp>
      <p:sp>
        <p:nvSpPr>
          <p:cNvPr id="4" name="Rectangle 22">
            <a:extLst>
              <a:ext uri="{FF2B5EF4-FFF2-40B4-BE49-F238E27FC236}">
                <a16:creationId xmlns:a16="http://schemas.microsoft.com/office/drawing/2014/main" id="{17F4527E-AD5B-AE00-A6A1-1FE73A08FEE9}"/>
              </a:ext>
            </a:extLst>
          </p:cNvPr>
          <p:cNvSpPr txBox="1">
            <a:spLocks noChangeArrowheads="1"/>
          </p:cNvSpPr>
          <p:nvPr/>
        </p:nvSpPr>
        <p:spPr>
          <a:xfrm>
            <a:off x="1307376" y="2328802"/>
            <a:ext cx="4680520" cy="1323439"/>
          </a:xfrm>
          <a:prstGeom prst="rect">
            <a:avLst/>
          </a:prstGeom>
          <a:noFill/>
          <a:ln w="19050">
            <a:noFill/>
            <a:prstDash val="dash"/>
          </a:ln>
        </p:spPr>
        <p:txBody>
          <a:bodyPr wrap="square" rtlCol="0">
            <a:spAutoFit/>
          </a:bodyPr>
          <a:lstStyle>
            <a:defPPr>
              <a:defRPr lang="it-IT"/>
            </a:defPPr>
            <a:lvl1pPr algn="just">
              <a:defRPr>
                <a:solidFill>
                  <a:schemeClr val="accent5">
                    <a:lumMod val="50000"/>
                  </a:schemeClr>
                </a:solidFill>
              </a:defRPr>
            </a:lvl1pPr>
          </a:lstStyle>
          <a:p>
            <a:pPr algn="ctr"/>
            <a:r>
              <a:rPr lang="it-IT" sz="1600" dirty="0"/>
              <a:t>Più </a:t>
            </a:r>
            <a:r>
              <a:rPr lang="it-IT" sz="1600" b="1" u="sng" dirty="0"/>
              <a:t>è alta o inefficiente</a:t>
            </a:r>
            <a:r>
              <a:rPr lang="it-IT" sz="1600" b="1" dirty="0"/>
              <a:t> </a:t>
            </a:r>
            <a:r>
              <a:rPr lang="it-IT" sz="1600" dirty="0"/>
              <a:t>la mia </a:t>
            </a:r>
            <a:r>
              <a:rPr lang="it-IT" sz="1600" b="1" u="sng" dirty="0"/>
              <a:t>politica/gestione delle scorte</a:t>
            </a:r>
            <a:r>
              <a:rPr lang="it-IT" sz="1600" b="1" dirty="0"/>
              <a:t> </a:t>
            </a:r>
            <a:r>
              <a:rPr lang="it-IT" sz="1600" dirty="0"/>
              <a:t>e più avrò liquidità immobilizzata in magazzino. Le considerazioni da fare sono molteplici. Generalmente si ritiene che le rimanenze non devono superare il 20% del CI…</a:t>
            </a:r>
            <a:endParaRPr lang="it-IT" sz="1600" b="1" u="sng" dirty="0"/>
          </a:p>
        </p:txBody>
      </p:sp>
      <p:sp>
        <p:nvSpPr>
          <p:cNvPr id="5" name="Rectangle 22">
            <a:extLst>
              <a:ext uri="{FF2B5EF4-FFF2-40B4-BE49-F238E27FC236}">
                <a16:creationId xmlns:a16="http://schemas.microsoft.com/office/drawing/2014/main" id="{08F41E7B-A037-B696-313F-A90D2A28F312}"/>
              </a:ext>
            </a:extLst>
          </p:cNvPr>
          <p:cNvSpPr txBox="1">
            <a:spLocks noChangeArrowheads="1"/>
          </p:cNvSpPr>
          <p:nvPr/>
        </p:nvSpPr>
        <p:spPr>
          <a:xfrm>
            <a:off x="5889496" y="4935606"/>
            <a:ext cx="3914824" cy="1569660"/>
          </a:xfrm>
          <a:prstGeom prst="rect">
            <a:avLst/>
          </a:prstGeom>
          <a:noFill/>
          <a:ln w="19050">
            <a:noFill/>
            <a:prstDash val="dash"/>
          </a:ln>
        </p:spPr>
        <p:txBody>
          <a:bodyPr wrap="square" rtlCol="0">
            <a:spAutoFit/>
          </a:bodyPr>
          <a:lstStyle>
            <a:defPPr>
              <a:defRPr lang="it-IT"/>
            </a:defPPr>
            <a:lvl1pPr algn="just">
              <a:defRPr>
                <a:solidFill>
                  <a:schemeClr val="accent5">
                    <a:lumMod val="50000"/>
                  </a:schemeClr>
                </a:solidFill>
              </a:defRPr>
            </a:lvl1pPr>
          </a:lstStyle>
          <a:p>
            <a:pPr algn="ctr"/>
            <a:r>
              <a:rPr lang="it-IT" sz="1600" dirty="0"/>
              <a:t>Sopra un caso reale: Nel 2015 </a:t>
            </a:r>
            <a:r>
              <a:rPr lang="it-IT" sz="1600" b="1" u="sng" dirty="0"/>
              <a:t>le rimanenze aumentano</a:t>
            </a:r>
            <a:r>
              <a:rPr lang="it-IT" sz="1600" dirty="0"/>
              <a:t> in valore assoluto (+132.000 euro) ma la </a:t>
            </a:r>
            <a:r>
              <a:rPr lang="it-IT" sz="1600" b="1" u="sng" dirty="0"/>
              <a:t>percentuale</a:t>
            </a:r>
            <a:r>
              <a:rPr lang="it-IT" sz="1600" dirty="0"/>
              <a:t> sugli Impieghi è </a:t>
            </a:r>
            <a:r>
              <a:rPr lang="it-IT" sz="1600" b="1" u="sng" dirty="0"/>
              <a:t>pressoché stabile</a:t>
            </a:r>
            <a:r>
              <a:rPr lang="it-IT" sz="1600" dirty="0"/>
              <a:t> rispetto agli anni precedenti e, comunque, molto al di sotto  della soglia del 20%</a:t>
            </a:r>
            <a:endParaRPr lang="it-IT" sz="1600" b="1" u="sng" dirty="0"/>
          </a:p>
        </p:txBody>
      </p:sp>
      <p:pic>
        <p:nvPicPr>
          <p:cNvPr id="6" name="Immagine 5">
            <a:extLst>
              <a:ext uri="{FF2B5EF4-FFF2-40B4-BE49-F238E27FC236}">
                <a16:creationId xmlns:a16="http://schemas.microsoft.com/office/drawing/2014/main" id="{26306C0C-01EC-2C3A-0278-525BCAECBDF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3920" y="2328802"/>
            <a:ext cx="3600400" cy="2606804"/>
          </a:xfrm>
          <a:prstGeom prst="rect">
            <a:avLst/>
          </a:prstGeom>
          <a:noFill/>
        </p:spPr>
      </p:pic>
      <p:sp>
        <p:nvSpPr>
          <p:cNvPr id="7" name="Rettangolo 6">
            <a:extLst>
              <a:ext uri="{FF2B5EF4-FFF2-40B4-BE49-F238E27FC236}">
                <a16:creationId xmlns:a16="http://schemas.microsoft.com/office/drawing/2014/main" id="{75EDE99A-F3D7-ED62-8F0B-505821B794E2}"/>
              </a:ext>
            </a:extLst>
          </p:cNvPr>
          <p:cNvSpPr/>
          <p:nvPr/>
        </p:nvSpPr>
        <p:spPr>
          <a:xfrm>
            <a:off x="1343888" y="3768962"/>
            <a:ext cx="4572000" cy="584775"/>
          </a:xfrm>
          <a:prstGeom prst="rect">
            <a:avLst/>
          </a:prstGeom>
          <a:noFill/>
          <a:ln w="19050">
            <a:solidFill>
              <a:schemeClr val="accent5">
                <a:lumMod val="50000"/>
              </a:schemeClr>
            </a:solidFill>
            <a:prstDash val="dash"/>
          </a:ln>
        </p:spPr>
        <p:txBody>
          <a:bodyPr wrap="square" rtlCol="0">
            <a:spAutoFit/>
          </a:bodyPr>
          <a:lstStyle/>
          <a:p>
            <a:pPr algn="ctr"/>
            <a:r>
              <a:rPr lang="it-IT" sz="1600" dirty="0">
                <a:solidFill>
                  <a:schemeClr val="accent5">
                    <a:lumMod val="50000"/>
                  </a:schemeClr>
                </a:solidFill>
              </a:rPr>
              <a:t>Un altro indice utile per valutare l’andamento dei magazzini è </a:t>
            </a:r>
            <a:r>
              <a:rPr lang="it-IT" sz="1600" b="1" u="sng" dirty="0">
                <a:solidFill>
                  <a:schemeClr val="accent5">
                    <a:lumMod val="50000"/>
                  </a:schemeClr>
                </a:solidFill>
              </a:rPr>
              <a:t>la rotazione in giorni</a:t>
            </a:r>
            <a:r>
              <a:rPr lang="it-IT" sz="1600" dirty="0">
                <a:solidFill>
                  <a:schemeClr val="accent5">
                    <a:lumMod val="50000"/>
                  </a:schemeClr>
                </a:solidFill>
              </a:rPr>
              <a:t>. </a:t>
            </a:r>
          </a:p>
        </p:txBody>
      </p:sp>
      <p:pic>
        <p:nvPicPr>
          <p:cNvPr id="8" name="Immagine 7">
            <a:extLst>
              <a:ext uri="{FF2B5EF4-FFF2-40B4-BE49-F238E27FC236}">
                <a16:creationId xmlns:a16="http://schemas.microsoft.com/office/drawing/2014/main" id="{C823FEB2-C7E3-4CE5-A2B0-6C3B47C9131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1432" y="4353737"/>
            <a:ext cx="3240360" cy="2192705"/>
          </a:xfrm>
          <a:prstGeom prst="rect">
            <a:avLst/>
          </a:prstGeom>
          <a:noFill/>
        </p:spPr>
      </p:pic>
    </p:spTree>
    <p:extLst>
      <p:ext uri="{BB962C8B-B14F-4D97-AF65-F5344CB8AC3E}">
        <p14:creationId xmlns:p14="http://schemas.microsoft.com/office/powerpoint/2010/main" val="345121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75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par>
                          <p:cTn id="38" fill="hold">
                            <p:stCondLst>
                              <p:cond delay="500"/>
                            </p:stCondLst>
                            <p:childTnLst>
                              <p:par>
                                <p:cTn id="39" presetID="42"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CA10D62-E8E8-69A4-0626-5C9519D702A0}"/>
              </a:ext>
            </a:extLst>
          </p:cNvPr>
          <p:cNvSpPr txBox="1"/>
          <p:nvPr/>
        </p:nvSpPr>
        <p:spPr>
          <a:xfrm>
            <a:off x="1215997" y="547678"/>
            <a:ext cx="9144000"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I FABBISOGNI LEGATI AL CAPITALE CIRCOLANTE</a:t>
            </a:r>
          </a:p>
        </p:txBody>
      </p:sp>
      <p:sp>
        <p:nvSpPr>
          <p:cNvPr id="3" name="Rectangle 22">
            <a:extLst>
              <a:ext uri="{FF2B5EF4-FFF2-40B4-BE49-F238E27FC236}">
                <a16:creationId xmlns:a16="http://schemas.microsoft.com/office/drawing/2014/main" id="{CCA5AA2D-5696-F93B-B383-2BE1FBF99E15}"/>
              </a:ext>
            </a:extLst>
          </p:cNvPr>
          <p:cNvSpPr txBox="1">
            <a:spLocks noChangeArrowheads="1"/>
          </p:cNvSpPr>
          <p:nvPr/>
        </p:nvSpPr>
        <p:spPr>
          <a:xfrm>
            <a:off x="1261650" y="1458012"/>
            <a:ext cx="9144000" cy="923330"/>
          </a:xfrm>
          <a:prstGeom prst="rect">
            <a:avLst/>
          </a:prstGeom>
          <a:noFill/>
          <a:ln w="19050">
            <a:solidFill>
              <a:srgbClr val="002060"/>
            </a:solidFill>
            <a:prstDash val="solid"/>
          </a:ln>
        </p:spPr>
        <p:txBody>
          <a:bodyPr wrap="square" rtlCol="0">
            <a:spAutoFit/>
          </a:bodyPr>
          <a:lstStyle>
            <a:defPPr>
              <a:defRPr lang="it-IT"/>
            </a:defPPr>
            <a:lvl1pPr algn="just">
              <a:defRPr>
                <a:solidFill>
                  <a:schemeClr val="accent5">
                    <a:lumMod val="50000"/>
                  </a:schemeClr>
                </a:solidFill>
              </a:defRPr>
            </a:lvl1pPr>
          </a:lstStyle>
          <a:p>
            <a:pPr algn="ctr"/>
            <a:r>
              <a:rPr lang="it-IT" dirty="0"/>
              <a:t>Una anomalia tutta italiana vuole che i clienti paghino i propri fornitori oltre i 30 gg dal ricevimento della merce. Ciò comporta che il fornitore, dovendo finanziare il suo cliente, è costretto a ricorrere al finanziamento bancario. </a:t>
            </a:r>
            <a:endParaRPr lang="it-IT" b="1" u="sng" dirty="0"/>
          </a:p>
        </p:txBody>
      </p:sp>
      <p:sp>
        <p:nvSpPr>
          <p:cNvPr id="4" name="Rectangle 22">
            <a:extLst>
              <a:ext uri="{FF2B5EF4-FFF2-40B4-BE49-F238E27FC236}">
                <a16:creationId xmlns:a16="http://schemas.microsoft.com/office/drawing/2014/main" id="{10AEBA19-A62D-D47E-D097-C294D61543B2}"/>
              </a:ext>
            </a:extLst>
          </p:cNvPr>
          <p:cNvSpPr txBox="1">
            <a:spLocks noChangeArrowheads="1"/>
          </p:cNvSpPr>
          <p:nvPr/>
        </p:nvSpPr>
        <p:spPr>
          <a:xfrm>
            <a:off x="1145900" y="2457413"/>
            <a:ext cx="9144000" cy="584775"/>
          </a:xfrm>
          <a:prstGeom prst="rect">
            <a:avLst/>
          </a:prstGeom>
          <a:noFill/>
          <a:ln w="19050">
            <a:noFill/>
            <a:prstDash val="dash"/>
          </a:ln>
        </p:spPr>
        <p:txBody>
          <a:bodyPr wrap="square" rtlCol="0">
            <a:spAutoFit/>
          </a:bodyPr>
          <a:lstStyle>
            <a:defPPr>
              <a:defRPr lang="it-IT"/>
            </a:defPPr>
            <a:lvl1pPr algn="just">
              <a:defRPr>
                <a:solidFill>
                  <a:schemeClr val="accent5">
                    <a:lumMod val="50000"/>
                  </a:schemeClr>
                </a:solidFill>
              </a:defRPr>
            </a:lvl1pPr>
          </a:lstStyle>
          <a:p>
            <a:pPr algn="ctr"/>
            <a:r>
              <a:rPr lang="it-IT" sz="1600" dirty="0"/>
              <a:t>Una stima da fare è relativa ai giorni medi di incasso dei crediti v/</a:t>
            </a:r>
            <a:r>
              <a:rPr lang="it-IT" sz="1600" dirty="0" err="1"/>
              <a:t>clientI</a:t>
            </a:r>
            <a:r>
              <a:rPr lang="it-IT" sz="1600" dirty="0"/>
              <a:t> e dei debiti v/fornitori, poiché l’azienda si finanzia anche attraverso questi ultimi. </a:t>
            </a:r>
            <a:endParaRPr lang="it-IT" sz="1600" b="1" u="sng" dirty="0"/>
          </a:p>
        </p:txBody>
      </p:sp>
      <p:pic>
        <p:nvPicPr>
          <p:cNvPr id="5" name="Immagine 4">
            <a:extLst>
              <a:ext uri="{FF2B5EF4-FFF2-40B4-BE49-F238E27FC236}">
                <a16:creationId xmlns:a16="http://schemas.microsoft.com/office/drawing/2014/main" id="{674946E5-A45B-D431-8698-38846983283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7420" y="3186556"/>
            <a:ext cx="5893435" cy="2087880"/>
          </a:xfrm>
          <a:prstGeom prst="rect">
            <a:avLst/>
          </a:prstGeom>
          <a:noFill/>
        </p:spPr>
      </p:pic>
      <p:sp>
        <p:nvSpPr>
          <p:cNvPr id="6" name="Rectangle 22">
            <a:extLst>
              <a:ext uri="{FF2B5EF4-FFF2-40B4-BE49-F238E27FC236}">
                <a16:creationId xmlns:a16="http://schemas.microsoft.com/office/drawing/2014/main" id="{EC5505D5-6385-8972-9DFF-24803F87FFBE}"/>
              </a:ext>
            </a:extLst>
          </p:cNvPr>
          <p:cNvSpPr txBox="1">
            <a:spLocks noChangeArrowheads="1"/>
          </p:cNvSpPr>
          <p:nvPr/>
        </p:nvSpPr>
        <p:spPr>
          <a:xfrm>
            <a:off x="7374084" y="2970180"/>
            <a:ext cx="2857872" cy="2308324"/>
          </a:xfrm>
          <a:prstGeom prst="rect">
            <a:avLst/>
          </a:prstGeom>
          <a:noFill/>
          <a:ln w="19050">
            <a:noFill/>
            <a:prstDash val="dash"/>
          </a:ln>
        </p:spPr>
        <p:txBody>
          <a:bodyPr wrap="square" rtlCol="0">
            <a:spAutoFit/>
          </a:bodyPr>
          <a:lstStyle>
            <a:defPPr>
              <a:defRPr lang="it-IT"/>
            </a:defPPr>
            <a:lvl1pPr algn="just">
              <a:defRPr>
                <a:solidFill>
                  <a:schemeClr val="accent5">
                    <a:lumMod val="50000"/>
                  </a:schemeClr>
                </a:solidFill>
              </a:defRPr>
            </a:lvl1pPr>
          </a:lstStyle>
          <a:p>
            <a:pPr algn="ctr"/>
            <a:r>
              <a:rPr lang="it-IT" sz="1600" dirty="0"/>
              <a:t>Notiamo come questa azienda, nello specifico, finanzi buona parte dei propri clienti pagando più a lungo i propri fornitori.</a:t>
            </a:r>
            <a:br>
              <a:rPr lang="it-IT" sz="1600" dirty="0"/>
            </a:br>
            <a:endParaRPr lang="it-IT" sz="1600" dirty="0"/>
          </a:p>
          <a:p>
            <a:pPr algn="ctr"/>
            <a:r>
              <a:rPr lang="it-IT" sz="1600" b="1" u="sng" dirty="0"/>
              <a:t>Il </a:t>
            </a:r>
            <a:r>
              <a:rPr lang="it-IT" sz="1600" b="1" u="sng" dirty="0" err="1"/>
              <a:t>Risk</a:t>
            </a:r>
            <a:r>
              <a:rPr lang="it-IT" sz="1600" b="1" u="sng" dirty="0"/>
              <a:t> Manager </a:t>
            </a:r>
            <a:r>
              <a:rPr lang="it-IT" sz="1600" dirty="0"/>
              <a:t> dovrà essere in grado di valutare rischi e opportunità di situazioni come queste.</a:t>
            </a:r>
            <a:endParaRPr lang="it-IT" sz="1600" b="1" u="sng" dirty="0"/>
          </a:p>
        </p:txBody>
      </p:sp>
      <p:grpSp>
        <p:nvGrpSpPr>
          <p:cNvPr id="7" name="Gruppo 6">
            <a:extLst>
              <a:ext uri="{FF2B5EF4-FFF2-40B4-BE49-F238E27FC236}">
                <a16:creationId xmlns:a16="http://schemas.microsoft.com/office/drawing/2014/main" id="{AB43162C-D7B7-4B40-A0F2-9829BD2FB8FB}"/>
              </a:ext>
            </a:extLst>
          </p:cNvPr>
          <p:cNvGrpSpPr/>
          <p:nvPr/>
        </p:nvGrpSpPr>
        <p:grpSpPr>
          <a:xfrm>
            <a:off x="1397420" y="5490460"/>
            <a:ext cx="8576515" cy="1008112"/>
            <a:chOff x="251520" y="5301208"/>
            <a:chExt cx="8576515" cy="1008112"/>
          </a:xfrm>
        </p:grpSpPr>
        <p:pic>
          <p:nvPicPr>
            <p:cNvPr id="8" name="Immagine 7">
              <a:extLst>
                <a:ext uri="{FF2B5EF4-FFF2-40B4-BE49-F238E27FC236}">
                  <a16:creationId xmlns:a16="http://schemas.microsoft.com/office/drawing/2014/main" id="{9331AB07-2CFF-6CAC-DFB1-215E8DE78B8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301208"/>
              <a:ext cx="8576515" cy="1008112"/>
            </a:xfrm>
            <a:prstGeom prst="rect">
              <a:avLst/>
            </a:prstGeom>
            <a:noFill/>
            <a:ln>
              <a:noFill/>
            </a:ln>
          </p:spPr>
        </p:pic>
        <p:sp>
          <p:nvSpPr>
            <p:cNvPr id="9" name="Rettangolo 8">
              <a:extLst>
                <a:ext uri="{FF2B5EF4-FFF2-40B4-BE49-F238E27FC236}">
                  <a16:creationId xmlns:a16="http://schemas.microsoft.com/office/drawing/2014/main" id="{A8CC6ECD-7811-CEC5-04F8-397D0562A11A}"/>
                </a:ext>
              </a:extLst>
            </p:cNvPr>
            <p:cNvSpPr/>
            <p:nvPr/>
          </p:nvSpPr>
          <p:spPr>
            <a:xfrm>
              <a:off x="971600" y="5337232"/>
              <a:ext cx="1152128" cy="14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97339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0ACD1F4-837A-360E-3ED0-A9CC74CB7E14}"/>
              </a:ext>
            </a:extLst>
          </p:cNvPr>
          <p:cNvSpPr txBox="1"/>
          <p:nvPr/>
        </p:nvSpPr>
        <p:spPr>
          <a:xfrm>
            <a:off x="81676" y="821803"/>
            <a:ext cx="11296237"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LINEE DI CREDITO BANCARIE PER FINANZIARE IL C.C.</a:t>
            </a:r>
          </a:p>
        </p:txBody>
      </p:sp>
      <p:sp>
        <p:nvSpPr>
          <p:cNvPr id="3" name="Rectangle 22">
            <a:extLst>
              <a:ext uri="{FF2B5EF4-FFF2-40B4-BE49-F238E27FC236}">
                <a16:creationId xmlns:a16="http://schemas.microsoft.com/office/drawing/2014/main" id="{F2267C4D-A69C-3A76-9E7E-91992B36480E}"/>
              </a:ext>
            </a:extLst>
          </p:cNvPr>
          <p:cNvSpPr txBox="1">
            <a:spLocks noChangeArrowheads="1"/>
          </p:cNvSpPr>
          <p:nvPr/>
        </p:nvSpPr>
        <p:spPr>
          <a:xfrm>
            <a:off x="323528" y="1340768"/>
            <a:ext cx="10950214" cy="1477328"/>
          </a:xfrm>
          <a:prstGeom prst="rect">
            <a:avLst/>
          </a:prstGeom>
          <a:noFill/>
          <a:ln w="19050">
            <a:noFill/>
            <a:prstDash val="dash"/>
          </a:ln>
        </p:spPr>
        <p:txBody>
          <a:bodyPr wrap="square" rtlCol="0">
            <a:spAutoFit/>
          </a:bodyPr>
          <a:lstStyle>
            <a:defPPr>
              <a:defRPr lang="it-IT"/>
            </a:defPPr>
            <a:lvl1pPr algn="just">
              <a:defRPr>
                <a:solidFill>
                  <a:schemeClr val="accent5">
                    <a:lumMod val="50000"/>
                  </a:schemeClr>
                </a:solidFill>
              </a:defRPr>
            </a:lvl1pPr>
          </a:lstStyle>
          <a:p>
            <a:pPr algn="ctr"/>
            <a:r>
              <a:rPr lang="it-IT" dirty="0"/>
              <a:t>Le più utilizzate forme tecniche per finanziare </a:t>
            </a:r>
            <a:r>
              <a:rPr lang="it-IT" b="1" u="sng" dirty="0"/>
              <a:t>esigenze di cassa a breve termine</a:t>
            </a:r>
            <a:r>
              <a:rPr lang="it-IT" b="1" dirty="0"/>
              <a:t> </a:t>
            </a:r>
            <a:r>
              <a:rPr lang="it-IT" dirty="0"/>
              <a:t>sono:</a:t>
            </a:r>
          </a:p>
          <a:p>
            <a:pPr algn="ctr"/>
            <a:endParaRPr lang="it-IT" dirty="0"/>
          </a:p>
          <a:p>
            <a:pPr marL="342900" indent="-342900">
              <a:buFont typeface="+mj-lt"/>
              <a:buAutoNum type="arabicPeriod"/>
            </a:pPr>
            <a:r>
              <a:rPr lang="it-IT" dirty="0"/>
              <a:t>Apertura di credito (c.d. </a:t>
            </a:r>
            <a:r>
              <a:rPr lang="it-IT" i="1" dirty="0"/>
              <a:t>scoperto</a:t>
            </a:r>
            <a:r>
              <a:rPr lang="it-IT" dirty="0"/>
              <a:t>) di conto corrente (ai fini centrale rischi censiti come di 1^ </a:t>
            </a:r>
            <a:r>
              <a:rPr lang="it-IT" dirty="0" err="1"/>
              <a:t>cat</a:t>
            </a:r>
            <a:r>
              <a:rPr lang="it-IT" dirty="0"/>
              <a:t>.</a:t>
            </a:r>
          </a:p>
          <a:p>
            <a:pPr marL="342900" indent="-342900" algn="l">
              <a:buFont typeface="+mj-lt"/>
              <a:buAutoNum type="arabicPeriod"/>
            </a:pPr>
            <a:r>
              <a:rPr lang="it-IT" dirty="0"/>
              <a:t>Anticipi su fatture (forme tecniche autoliquidanti)</a:t>
            </a:r>
          </a:p>
          <a:p>
            <a:pPr marL="342900" indent="-342900" algn="l">
              <a:buFont typeface="+mj-lt"/>
              <a:buAutoNum type="arabicPeriod"/>
            </a:pPr>
            <a:r>
              <a:rPr lang="it-IT" dirty="0"/>
              <a:t>Anticipi su ordini </a:t>
            </a:r>
            <a:endParaRPr lang="it-IT" sz="1600" dirty="0"/>
          </a:p>
        </p:txBody>
      </p:sp>
      <p:sp>
        <p:nvSpPr>
          <p:cNvPr id="4" name="Rettangolo 3">
            <a:extLst>
              <a:ext uri="{FF2B5EF4-FFF2-40B4-BE49-F238E27FC236}">
                <a16:creationId xmlns:a16="http://schemas.microsoft.com/office/drawing/2014/main" id="{3037BEF7-FD8B-6A0A-E9AF-818F6CEB17EA}"/>
              </a:ext>
            </a:extLst>
          </p:cNvPr>
          <p:cNvSpPr/>
          <p:nvPr/>
        </p:nvSpPr>
        <p:spPr>
          <a:xfrm>
            <a:off x="179511" y="3478356"/>
            <a:ext cx="11198401" cy="2308324"/>
          </a:xfrm>
          <a:prstGeom prst="rect">
            <a:avLst/>
          </a:prstGeom>
          <a:noFill/>
          <a:ln w="19050">
            <a:noFill/>
            <a:prstDash val="dash"/>
          </a:ln>
        </p:spPr>
        <p:txBody>
          <a:bodyPr wrap="square" rtlCol="0">
            <a:spAutoFit/>
          </a:bodyPr>
          <a:lstStyle/>
          <a:p>
            <a:pPr algn="just"/>
            <a:r>
              <a:rPr lang="it-IT" sz="1600" u="sng" dirty="0">
                <a:solidFill>
                  <a:schemeClr val="accent5">
                    <a:lumMod val="50000"/>
                  </a:schemeClr>
                </a:solidFill>
              </a:rPr>
              <a:t>Le forme cosiddette autoliquidanti sono a più basso rischio per la banca poiché</a:t>
            </a:r>
            <a:r>
              <a:rPr lang="it-IT" sz="1600" dirty="0">
                <a:solidFill>
                  <a:schemeClr val="accent5">
                    <a:lumMod val="50000"/>
                  </a:schemeClr>
                </a:solidFill>
              </a:rPr>
              <a:t>:</a:t>
            </a:r>
          </a:p>
          <a:p>
            <a:pPr algn="just"/>
            <a:endParaRPr lang="it-IT" sz="1600" dirty="0">
              <a:solidFill>
                <a:schemeClr val="accent5">
                  <a:lumMod val="50000"/>
                </a:schemeClr>
              </a:solidFill>
            </a:endParaRPr>
          </a:p>
          <a:p>
            <a:pPr marL="285750" indent="-285750" algn="just">
              <a:buFont typeface="Arial" panose="020B0604020202020204" pitchFamily="34" charset="0"/>
              <a:buChar char="•"/>
            </a:pPr>
            <a:r>
              <a:rPr lang="it-IT" sz="1600" dirty="0">
                <a:solidFill>
                  <a:schemeClr val="accent5">
                    <a:lumMod val="50000"/>
                  </a:schemeClr>
                </a:solidFill>
              </a:rPr>
              <a:t>la maggior parte di esse presentano come documento sottostante una vendita già effettuata o un ordine già firmato;</a:t>
            </a:r>
          </a:p>
          <a:p>
            <a:pPr marL="285750" indent="-285750" algn="just">
              <a:buFont typeface="Arial" panose="020B0604020202020204" pitchFamily="34" charset="0"/>
              <a:buChar char="•"/>
            </a:pPr>
            <a:endParaRPr lang="it-IT" sz="1600" dirty="0">
              <a:solidFill>
                <a:schemeClr val="accent5">
                  <a:lumMod val="50000"/>
                </a:schemeClr>
              </a:solidFill>
            </a:endParaRPr>
          </a:p>
          <a:p>
            <a:pPr marL="285750" indent="-285750" algn="just">
              <a:buFont typeface="Arial" panose="020B0604020202020204" pitchFamily="34" charset="0"/>
              <a:buChar char="•"/>
            </a:pPr>
            <a:r>
              <a:rPr lang="it-IT" sz="1600" dirty="0">
                <a:solidFill>
                  <a:schemeClr val="accent5">
                    <a:lumMod val="50000"/>
                  </a:schemeClr>
                </a:solidFill>
              </a:rPr>
              <a:t>il rischio è limitato ad una esposizione di pochi mesi sulle singole presentazioni (ancorché l’esposizione possa essere continuativa in quanto si è in presenza di un ciclo ripetuto di presentazioni)</a:t>
            </a:r>
          </a:p>
          <a:p>
            <a:pPr marL="285750" indent="-285750" algn="just">
              <a:buFont typeface="Arial" panose="020B0604020202020204" pitchFamily="34" charset="0"/>
              <a:buChar char="•"/>
            </a:pPr>
            <a:endParaRPr lang="it-IT" sz="1600" dirty="0">
              <a:solidFill>
                <a:schemeClr val="accent5">
                  <a:lumMod val="50000"/>
                </a:schemeClr>
              </a:solidFill>
            </a:endParaRPr>
          </a:p>
          <a:p>
            <a:pPr marL="285750" indent="-285750" algn="just">
              <a:buFont typeface="Arial" panose="020B0604020202020204" pitchFamily="34" charset="0"/>
              <a:buChar char="•"/>
            </a:pPr>
            <a:r>
              <a:rPr lang="it-IT" sz="1600" dirty="0">
                <a:solidFill>
                  <a:schemeClr val="accent5">
                    <a:lumMod val="50000"/>
                  </a:schemeClr>
                </a:solidFill>
              </a:rPr>
              <a:t>Le esposizioni da parte della banca sono generalmente contenute rispetto alla concessione di mutui.</a:t>
            </a:r>
          </a:p>
          <a:p>
            <a:pPr marL="285750" indent="-285750" algn="just">
              <a:buFont typeface="Arial" panose="020B0604020202020204" pitchFamily="34" charset="0"/>
              <a:buChar char="•"/>
            </a:pPr>
            <a:endParaRPr lang="it-IT" sz="1600" dirty="0">
              <a:solidFill>
                <a:schemeClr val="accent5">
                  <a:lumMod val="50000"/>
                </a:schemeClr>
              </a:solidFill>
            </a:endParaRPr>
          </a:p>
        </p:txBody>
      </p:sp>
    </p:spTree>
    <p:extLst>
      <p:ext uri="{BB962C8B-B14F-4D97-AF65-F5344CB8AC3E}">
        <p14:creationId xmlns:p14="http://schemas.microsoft.com/office/powerpoint/2010/main" val="168603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175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438404E-8C04-D955-66B6-F567BC7D4059}"/>
              </a:ext>
            </a:extLst>
          </p:cNvPr>
          <p:cNvSpPr txBox="1"/>
          <p:nvPr/>
        </p:nvSpPr>
        <p:spPr>
          <a:xfrm>
            <a:off x="81025" y="918474"/>
            <a:ext cx="10903349"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LO SCOPERTO DI CONTO CORRENTE</a:t>
            </a:r>
          </a:p>
        </p:txBody>
      </p:sp>
      <p:sp>
        <p:nvSpPr>
          <p:cNvPr id="3" name="Rectangle 22">
            <a:extLst>
              <a:ext uri="{FF2B5EF4-FFF2-40B4-BE49-F238E27FC236}">
                <a16:creationId xmlns:a16="http://schemas.microsoft.com/office/drawing/2014/main" id="{63DB6848-7BC3-8EB3-A350-9C00E224C168}"/>
              </a:ext>
            </a:extLst>
          </p:cNvPr>
          <p:cNvSpPr txBox="1">
            <a:spLocks noChangeArrowheads="1"/>
          </p:cNvSpPr>
          <p:nvPr/>
        </p:nvSpPr>
        <p:spPr>
          <a:xfrm>
            <a:off x="220891" y="1650884"/>
            <a:ext cx="10763483" cy="3970318"/>
          </a:xfrm>
          <a:prstGeom prst="rect">
            <a:avLst/>
          </a:prstGeom>
          <a:noFill/>
          <a:ln w="19050">
            <a:noFill/>
            <a:prstDash val="dash"/>
          </a:ln>
        </p:spPr>
        <p:txBody>
          <a:bodyPr wrap="square" rtlCol="0">
            <a:spAutoFit/>
          </a:bodyPr>
          <a:lstStyle>
            <a:defPPr>
              <a:defRPr lang="it-IT"/>
            </a:defPPr>
            <a:lvl1pPr algn="just">
              <a:defRPr>
                <a:solidFill>
                  <a:schemeClr val="accent5">
                    <a:lumMod val="50000"/>
                  </a:schemeClr>
                </a:solidFill>
              </a:defRPr>
            </a:lvl1pPr>
          </a:lstStyle>
          <a:p>
            <a:pPr marL="285750" indent="-285750">
              <a:buFont typeface="Wingdings" panose="05000000000000000000" pitchFamily="2" charset="2"/>
              <a:buChar char="§"/>
            </a:pPr>
            <a:r>
              <a:rPr lang="it-IT" b="1" u="sng" dirty="0"/>
              <a:t>Definizione</a:t>
            </a:r>
            <a:r>
              <a:rPr lang="it-IT" dirty="0"/>
              <a:t>: E’ un’apertura di credito in conto corrente con la quale la banca concede al cliente la facoltà di prelevare fondi entro un certo fido assegnato</a:t>
            </a:r>
          </a:p>
          <a:p>
            <a:pPr marL="285750" indent="-285750">
              <a:buFont typeface="Wingdings" panose="05000000000000000000" pitchFamily="2" charset="2"/>
              <a:buChar char="§"/>
            </a:pPr>
            <a:endParaRPr lang="it-IT" dirty="0"/>
          </a:p>
          <a:p>
            <a:pPr marL="285750" indent="-285750">
              <a:buFont typeface="Wingdings" panose="05000000000000000000" pitchFamily="2" charset="2"/>
              <a:buChar char="§"/>
            </a:pPr>
            <a:r>
              <a:rPr lang="it-IT" b="1" u="sng" dirty="0"/>
              <a:t>Scopo</a:t>
            </a:r>
            <a:r>
              <a:rPr lang="it-IT" dirty="0"/>
              <a:t>: La finalità tipica è quella di coprire </a:t>
            </a:r>
            <a:r>
              <a:rPr lang="it-IT" b="1" u="sng" dirty="0"/>
              <a:t>temporanee</a:t>
            </a:r>
            <a:r>
              <a:rPr lang="it-IT" dirty="0"/>
              <a:t> esigenze di tesoreria derivanti da sfasamenti tra entrate ed uscite di cassa</a:t>
            </a:r>
          </a:p>
          <a:p>
            <a:pPr marL="285750" indent="-285750">
              <a:buFont typeface="Wingdings" panose="05000000000000000000" pitchFamily="2" charset="2"/>
              <a:buChar char="§"/>
            </a:pPr>
            <a:endParaRPr lang="it-IT" dirty="0"/>
          </a:p>
          <a:p>
            <a:pPr marL="285750" indent="-285750">
              <a:buFont typeface="Wingdings" panose="05000000000000000000" pitchFamily="2" charset="2"/>
              <a:buChar char="§"/>
            </a:pPr>
            <a:r>
              <a:rPr lang="it-IT" b="1" u="sng" dirty="0"/>
              <a:t>Costo</a:t>
            </a:r>
            <a:r>
              <a:rPr lang="it-IT" dirty="0"/>
              <a:t>: tassi di interesse superiori rispetto alle altre forme (dovuti ai benefici ottenuti dal cliente e ai maggiori rischi assunti dalla banca)</a:t>
            </a:r>
          </a:p>
          <a:p>
            <a:pPr marL="285750" indent="-285750">
              <a:buFont typeface="Wingdings" panose="05000000000000000000" pitchFamily="2" charset="2"/>
              <a:buChar char="§"/>
            </a:pPr>
            <a:endParaRPr lang="it-IT" dirty="0"/>
          </a:p>
          <a:p>
            <a:pPr marL="285750" indent="-285750">
              <a:buFont typeface="Wingdings" panose="05000000000000000000" pitchFamily="2" charset="2"/>
              <a:buChar char="§"/>
            </a:pPr>
            <a:endParaRPr lang="it-IT" dirty="0"/>
          </a:p>
          <a:p>
            <a:pPr marL="285750" indent="-285750">
              <a:buFont typeface="Wingdings" panose="05000000000000000000" pitchFamily="2" charset="2"/>
              <a:buChar char="§"/>
            </a:pPr>
            <a:r>
              <a:rPr lang="it-IT" dirty="0"/>
              <a:t>In alcuni casi la banca può concedere un’</a:t>
            </a:r>
            <a:r>
              <a:rPr lang="it-IT" b="1" u="sng" dirty="0"/>
              <a:t>apertura di credito in c/c garantita</a:t>
            </a:r>
            <a:r>
              <a:rPr lang="it-IT" dirty="0"/>
              <a:t>:</a:t>
            </a:r>
          </a:p>
          <a:p>
            <a:pPr marL="541338" indent="-185738"/>
            <a:r>
              <a:rPr lang="it-IT" dirty="0"/>
              <a:t>• apertura di credito garantite da fideiussione personale (anche fideiussioni di terzi)</a:t>
            </a:r>
          </a:p>
          <a:p>
            <a:pPr marL="355600"/>
            <a:r>
              <a:rPr lang="it-IT" dirty="0"/>
              <a:t>• apertura di credito assistita da garanzia reale (pegno o ipoteca)</a:t>
            </a:r>
          </a:p>
          <a:p>
            <a:pPr marL="285750" indent="-285750">
              <a:buFont typeface="Wingdings" panose="05000000000000000000" pitchFamily="2" charset="2"/>
              <a:buChar char="§"/>
            </a:pPr>
            <a:endParaRPr lang="it-IT" dirty="0"/>
          </a:p>
        </p:txBody>
      </p:sp>
    </p:spTree>
    <p:extLst>
      <p:ext uri="{BB962C8B-B14F-4D97-AF65-F5344CB8AC3E}">
        <p14:creationId xmlns:p14="http://schemas.microsoft.com/office/powerpoint/2010/main" val="320016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up)">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up)">
                                      <p:cBhvr>
                                        <p:cTn id="29" dur="500"/>
                                        <p:tgtEl>
                                          <p:spTgt spid="3">
                                            <p:txEl>
                                              <p:pRg st="7" end="7"/>
                                            </p:tx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up)">
                                      <p:cBhvr>
                                        <p:cTn id="32" dur="500"/>
                                        <p:tgtEl>
                                          <p:spTgt spid="3">
                                            <p:txEl>
                                              <p:pRg st="8" end="8"/>
                                            </p:txEl>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wipe(up)">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4671</TotalTime>
  <Words>4424</Words>
  <Application>Microsoft Office PowerPoint</Application>
  <PresentationFormat>Widescreen</PresentationFormat>
  <Paragraphs>303</Paragraphs>
  <Slides>38</Slides>
  <Notes>6</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38</vt:i4>
      </vt:variant>
    </vt:vector>
  </HeadingPairs>
  <TitlesOfParts>
    <vt:vector size="43" baseType="lpstr">
      <vt:lpstr>Arial</vt:lpstr>
      <vt:lpstr>Calibri</vt:lpstr>
      <vt:lpstr>Calibri Light</vt:lpstr>
      <vt:lpstr>Wingdings</vt:lpstr>
      <vt:lpstr>Tema di Office</vt:lpstr>
      <vt:lpstr>     Fabbisogni finanziari e ricorso al Debito Bancario  5 – 12 Aprile 2024   Università di Macerata – Dipartimento di Diritto e Economia Finanza e Mercati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SACE GREEN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Mands</dc:title>
  <dc:creator>roberta cappannari</dc:creator>
  <cp:lastModifiedBy>Rito Straccia</cp:lastModifiedBy>
  <cp:revision>220</cp:revision>
  <dcterms:created xsi:type="dcterms:W3CDTF">2022-11-06T06:51:25Z</dcterms:created>
  <dcterms:modified xsi:type="dcterms:W3CDTF">2024-04-12T08:49:34Z</dcterms:modified>
</cp:coreProperties>
</file>