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715" r:id="rId3"/>
    <p:sldId id="726" r:id="rId4"/>
    <p:sldId id="727" r:id="rId5"/>
    <p:sldId id="728" r:id="rId6"/>
    <p:sldId id="729" r:id="rId7"/>
    <p:sldId id="730" r:id="rId8"/>
    <p:sldId id="731" r:id="rId9"/>
    <p:sldId id="733" r:id="rId10"/>
    <p:sldId id="736" r:id="rId11"/>
    <p:sldId id="737" r:id="rId12"/>
    <p:sldId id="725" r:id="rId13"/>
    <p:sldId id="738" r:id="rId14"/>
    <p:sldId id="739" r:id="rId15"/>
    <p:sldId id="742" r:id="rId16"/>
    <p:sldId id="743" r:id="rId17"/>
    <p:sldId id="714" r:id="rId18"/>
    <p:sldId id="527" r:id="rId19"/>
    <p:sldId id="745" r:id="rId20"/>
    <p:sldId id="721" r:id="rId21"/>
    <p:sldId id="681" r:id="rId22"/>
    <p:sldId id="699" r:id="rId23"/>
    <p:sldId id="700" r:id="rId24"/>
    <p:sldId id="666" r:id="rId25"/>
    <p:sldId id="668" r:id="rId26"/>
    <p:sldId id="669" r:id="rId27"/>
    <p:sldId id="746" r:id="rId28"/>
    <p:sldId id="722" r:id="rId29"/>
    <p:sldId id="720" r:id="rId30"/>
    <p:sldId id="724" r:id="rId31"/>
    <p:sldId id="747" r:id="rId32"/>
    <p:sldId id="748" r:id="rId33"/>
    <p:sldId id="749" r:id="rId34"/>
    <p:sldId id="750" r:id="rId35"/>
    <p:sldId id="751" r:id="rId36"/>
    <p:sldId id="716" r:id="rId37"/>
    <p:sldId id="718" r:id="rId38"/>
    <p:sldId id="723" r:id="rId39"/>
    <p:sldId id="732" r:id="rId4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14" autoAdjust="0"/>
    <p:restoredTop sz="94660"/>
  </p:normalViewPr>
  <p:slideViewPr>
    <p:cSldViewPr snapToGrid="0" showGuides="1">
      <p:cViewPr varScale="1">
        <p:scale>
          <a:sx n="55" d="100"/>
          <a:sy n="55" d="100"/>
        </p:scale>
        <p:origin x="976" y="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C5EEC0-6699-47C5-BB79-619EE04E1CDA}" type="datetimeFigureOut">
              <a:rPr lang="it-IT" smtClean="0"/>
              <a:t>21/02/2024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DF7BA6-376A-4523-9B56-0D2D9DB5867A}" type="slidenum">
              <a:rPr lang="it-IT" smtClean="0"/>
              <a:t>‹N›</a:t>
            </a:fld>
            <a:endParaRPr lang="it-IT"/>
          </a:p>
        </p:txBody>
      </p:sp>
    </p:spTree>
    <p:extLst>
      <p:ext uri="{BB962C8B-B14F-4D97-AF65-F5344CB8AC3E}">
        <p14:creationId xmlns:p14="http://schemas.microsoft.com/office/powerpoint/2010/main" val="1435889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egnaposto immagine diapositiva 1"/>
          <p:cNvSpPr>
            <a:spLocks noGrp="1" noRot="1" noChangeAspect="1"/>
          </p:cNvSpPr>
          <p:nvPr>
            <p:ph type="sldImg"/>
          </p:nvPr>
        </p:nvSpPr>
        <p:spPr bwMode="auto">
          <a:noFill/>
          <a:ln>
            <a:solidFill>
              <a:srgbClr val="000000"/>
            </a:solidFill>
            <a:miter lim="800000"/>
            <a:headEnd/>
            <a:tailEnd/>
          </a:ln>
        </p:spPr>
      </p:sp>
      <p:sp>
        <p:nvSpPr>
          <p:cNvPr id="77826"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t-IT"/>
              <a:t>on</a:t>
            </a:r>
          </a:p>
        </p:txBody>
      </p:sp>
      <p:sp>
        <p:nvSpPr>
          <p:cNvPr id="72707" name="Segnaposto numero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B903197-CB74-420A-A113-98A141AEBB09}" type="slidenum">
              <a:rPr lang="it-IT"/>
              <a:pPr fontAlgn="base">
                <a:spcBef>
                  <a:spcPct val="0"/>
                </a:spcBef>
                <a:spcAft>
                  <a:spcPct val="0"/>
                </a:spcAft>
                <a:defRPr/>
              </a:pPr>
              <a:t>18</a:t>
            </a:fld>
            <a:endParaRPr lang="it-IT"/>
          </a:p>
        </p:txBody>
      </p:sp>
    </p:spTree>
    <p:extLst>
      <p:ext uri="{BB962C8B-B14F-4D97-AF65-F5344CB8AC3E}">
        <p14:creationId xmlns:p14="http://schemas.microsoft.com/office/powerpoint/2010/main" val="2782125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EBE201-B751-B52F-4BE7-3C8C9BE30B88}"/>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C7CA0C1A-62E4-EA53-9520-2864A9DF8E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4A9C596E-11CD-37A8-B844-DBD0218A9A89}"/>
              </a:ext>
            </a:extLst>
          </p:cNvPr>
          <p:cNvSpPr>
            <a:spLocks noGrp="1"/>
          </p:cNvSpPr>
          <p:nvPr>
            <p:ph type="dt" sz="half" idx="10"/>
          </p:nvPr>
        </p:nvSpPr>
        <p:spPr/>
        <p:txBody>
          <a:bodyPr/>
          <a:lstStyle/>
          <a:p>
            <a:fld id="{4A201ECA-6DC5-47E0-A99B-72194DEFD897}" type="datetimeFigureOut">
              <a:rPr lang="it-IT" smtClean="0"/>
              <a:t>21/02/2024</a:t>
            </a:fld>
            <a:endParaRPr lang="it-IT"/>
          </a:p>
        </p:txBody>
      </p:sp>
      <p:sp>
        <p:nvSpPr>
          <p:cNvPr id="5" name="Segnaposto piè di pagina 4">
            <a:extLst>
              <a:ext uri="{FF2B5EF4-FFF2-40B4-BE49-F238E27FC236}">
                <a16:creationId xmlns:a16="http://schemas.microsoft.com/office/drawing/2014/main" id="{C7404C76-A131-2AF4-A360-6FF4EA7ED09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F2F0509-1E77-0A49-BAEF-E9D2A41A2162}"/>
              </a:ext>
            </a:extLst>
          </p:cNvPr>
          <p:cNvSpPr>
            <a:spLocks noGrp="1"/>
          </p:cNvSpPr>
          <p:nvPr>
            <p:ph type="sldNum" sz="quarter" idx="12"/>
          </p:nvPr>
        </p:nvSpPr>
        <p:spPr/>
        <p:txBody>
          <a:bodyPr/>
          <a:lstStyle/>
          <a:p>
            <a:fld id="{4D88A263-1D7F-40F3-BE7C-60253C4985AE}" type="slidenum">
              <a:rPr lang="it-IT" smtClean="0"/>
              <a:t>‹N›</a:t>
            </a:fld>
            <a:endParaRPr lang="it-IT"/>
          </a:p>
        </p:txBody>
      </p:sp>
    </p:spTree>
    <p:extLst>
      <p:ext uri="{BB962C8B-B14F-4D97-AF65-F5344CB8AC3E}">
        <p14:creationId xmlns:p14="http://schemas.microsoft.com/office/powerpoint/2010/main" val="2324825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A6BBCA-0A23-E4EB-FD68-2B217E8CDD7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1BA3779-7293-2386-3B64-51D7F8C42CD2}"/>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3ADB022-6C5C-B19D-3CE7-47E839A92153}"/>
              </a:ext>
            </a:extLst>
          </p:cNvPr>
          <p:cNvSpPr>
            <a:spLocks noGrp="1"/>
          </p:cNvSpPr>
          <p:nvPr>
            <p:ph type="dt" sz="half" idx="10"/>
          </p:nvPr>
        </p:nvSpPr>
        <p:spPr/>
        <p:txBody>
          <a:bodyPr/>
          <a:lstStyle/>
          <a:p>
            <a:fld id="{4A201ECA-6DC5-47E0-A99B-72194DEFD897}" type="datetimeFigureOut">
              <a:rPr lang="it-IT" smtClean="0"/>
              <a:t>21/02/2024</a:t>
            </a:fld>
            <a:endParaRPr lang="it-IT"/>
          </a:p>
        </p:txBody>
      </p:sp>
      <p:sp>
        <p:nvSpPr>
          <p:cNvPr id="5" name="Segnaposto piè di pagina 4">
            <a:extLst>
              <a:ext uri="{FF2B5EF4-FFF2-40B4-BE49-F238E27FC236}">
                <a16:creationId xmlns:a16="http://schemas.microsoft.com/office/drawing/2014/main" id="{928FB283-37A9-B462-E909-C2032CFB548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8A574AA-F53A-697C-8C06-035BE108B923}"/>
              </a:ext>
            </a:extLst>
          </p:cNvPr>
          <p:cNvSpPr>
            <a:spLocks noGrp="1"/>
          </p:cNvSpPr>
          <p:nvPr>
            <p:ph type="sldNum" sz="quarter" idx="12"/>
          </p:nvPr>
        </p:nvSpPr>
        <p:spPr/>
        <p:txBody>
          <a:bodyPr/>
          <a:lstStyle/>
          <a:p>
            <a:fld id="{4D88A263-1D7F-40F3-BE7C-60253C4985AE}" type="slidenum">
              <a:rPr lang="it-IT" smtClean="0"/>
              <a:t>‹N›</a:t>
            </a:fld>
            <a:endParaRPr lang="it-IT"/>
          </a:p>
        </p:txBody>
      </p:sp>
    </p:spTree>
    <p:extLst>
      <p:ext uri="{BB962C8B-B14F-4D97-AF65-F5344CB8AC3E}">
        <p14:creationId xmlns:p14="http://schemas.microsoft.com/office/powerpoint/2010/main" val="3893598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E77A9EE-AAB7-6943-7EA9-68C95C619918}"/>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A1AF4A0-1F1C-B0E6-FB39-B0CCA9C6ED26}"/>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66E4527-32EB-A20E-9D83-2950A58B8C61}"/>
              </a:ext>
            </a:extLst>
          </p:cNvPr>
          <p:cNvSpPr>
            <a:spLocks noGrp="1"/>
          </p:cNvSpPr>
          <p:nvPr>
            <p:ph type="dt" sz="half" idx="10"/>
          </p:nvPr>
        </p:nvSpPr>
        <p:spPr/>
        <p:txBody>
          <a:bodyPr/>
          <a:lstStyle/>
          <a:p>
            <a:fld id="{4A201ECA-6DC5-47E0-A99B-72194DEFD897}" type="datetimeFigureOut">
              <a:rPr lang="it-IT" smtClean="0"/>
              <a:t>21/02/2024</a:t>
            </a:fld>
            <a:endParaRPr lang="it-IT"/>
          </a:p>
        </p:txBody>
      </p:sp>
      <p:sp>
        <p:nvSpPr>
          <p:cNvPr id="5" name="Segnaposto piè di pagina 4">
            <a:extLst>
              <a:ext uri="{FF2B5EF4-FFF2-40B4-BE49-F238E27FC236}">
                <a16:creationId xmlns:a16="http://schemas.microsoft.com/office/drawing/2014/main" id="{A5BD16FC-39E7-741A-56FF-4137B8D29EB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88A8397-D089-1B6E-BCAF-C1B71718E8A6}"/>
              </a:ext>
            </a:extLst>
          </p:cNvPr>
          <p:cNvSpPr>
            <a:spLocks noGrp="1"/>
          </p:cNvSpPr>
          <p:nvPr>
            <p:ph type="sldNum" sz="quarter" idx="12"/>
          </p:nvPr>
        </p:nvSpPr>
        <p:spPr/>
        <p:txBody>
          <a:bodyPr/>
          <a:lstStyle/>
          <a:p>
            <a:fld id="{4D88A263-1D7F-40F3-BE7C-60253C4985AE}" type="slidenum">
              <a:rPr lang="it-IT" smtClean="0"/>
              <a:t>‹N›</a:t>
            </a:fld>
            <a:endParaRPr lang="it-IT"/>
          </a:p>
        </p:txBody>
      </p:sp>
    </p:spTree>
    <p:extLst>
      <p:ext uri="{BB962C8B-B14F-4D97-AF65-F5344CB8AC3E}">
        <p14:creationId xmlns:p14="http://schemas.microsoft.com/office/powerpoint/2010/main" val="947149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C3F6C9-664E-3F4B-4C14-D34CF1E936A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FEE8899-D1C8-81AC-E0D8-B43960775B79}"/>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7619880-66CD-BB9E-D817-F80A9D2104A6}"/>
              </a:ext>
            </a:extLst>
          </p:cNvPr>
          <p:cNvSpPr>
            <a:spLocks noGrp="1"/>
          </p:cNvSpPr>
          <p:nvPr>
            <p:ph type="dt" sz="half" idx="10"/>
          </p:nvPr>
        </p:nvSpPr>
        <p:spPr/>
        <p:txBody>
          <a:bodyPr/>
          <a:lstStyle/>
          <a:p>
            <a:fld id="{4A201ECA-6DC5-47E0-A99B-72194DEFD897}" type="datetimeFigureOut">
              <a:rPr lang="it-IT" smtClean="0"/>
              <a:t>21/02/2024</a:t>
            </a:fld>
            <a:endParaRPr lang="it-IT"/>
          </a:p>
        </p:txBody>
      </p:sp>
      <p:sp>
        <p:nvSpPr>
          <p:cNvPr id="5" name="Segnaposto piè di pagina 4">
            <a:extLst>
              <a:ext uri="{FF2B5EF4-FFF2-40B4-BE49-F238E27FC236}">
                <a16:creationId xmlns:a16="http://schemas.microsoft.com/office/drawing/2014/main" id="{DC421A14-0FA6-4453-98F5-DDD4EBA851F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2A430DB-5ABD-4AEB-1D14-E2F50ED1D2B8}"/>
              </a:ext>
            </a:extLst>
          </p:cNvPr>
          <p:cNvSpPr>
            <a:spLocks noGrp="1"/>
          </p:cNvSpPr>
          <p:nvPr>
            <p:ph type="sldNum" sz="quarter" idx="12"/>
          </p:nvPr>
        </p:nvSpPr>
        <p:spPr/>
        <p:txBody>
          <a:bodyPr/>
          <a:lstStyle/>
          <a:p>
            <a:fld id="{4D88A263-1D7F-40F3-BE7C-60253C4985AE}" type="slidenum">
              <a:rPr lang="it-IT" smtClean="0"/>
              <a:t>‹N›</a:t>
            </a:fld>
            <a:endParaRPr lang="it-IT"/>
          </a:p>
        </p:txBody>
      </p:sp>
    </p:spTree>
    <p:extLst>
      <p:ext uri="{BB962C8B-B14F-4D97-AF65-F5344CB8AC3E}">
        <p14:creationId xmlns:p14="http://schemas.microsoft.com/office/powerpoint/2010/main" val="1126969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024B37-0034-8673-50F4-A73CD175A9BD}"/>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F2DC5826-9D69-8AAD-EC2A-4A18C22E50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D5258199-6000-6D40-2C0B-B65F427FF28A}"/>
              </a:ext>
            </a:extLst>
          </p:cNvPr>
          <p:cNvSpPr>
            <a:spLocks noGrp="1"/>
          </p:cNvSpPr>
          <p:nvPr>
            <p:ph type="dt" sz="half" idx="10"/>
          </p:nvPr>
        </p:nvSpPr>
        <p:spPr/>
        <p:txBody>
          <a:bodyPr/>
          <a:lstStyle/>
          <a:p>
            <a:fld id="{4A201ECA-6DC5-47E0-A99B-72194DEFD897}" type="datetimeFigureOut">
              <a:rPr lang="it-IT" smtClean="0"/>
              <a:t>21/02/2024</a:t>
            </a:fld>
            <a:endParaRPr lang="it-IT"/>
          </a:p>
        </p:txBody>
      </p:sp>
      <p:sp>
        <p:nvSpPr>
          <p:cNvPr id="5" name="Segnaposto piè di pagina 4">
            <a:extLst>
              <a:ext uri="{FF2B5EF4-FFF2-40B4-BE49-F238E27FC236}">
                <a16:creationId xmlns:a16="http://schemas.microsoft.com/office/drawing/2014/main" id="{C5324F17-50F3-4FD7-F1B8-21AEC3DD5C8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7835224-F863-76E1-9207-27C30E98949E}"/>
              </a:ext>
            </a:extLst>
          </p:cNvPr>
          <p:cNvSpPr>
            <a:spLocks noGrp="1"/>
          </p:cNvSpPr>
          <p:nvPr>
            <p:ph type="sldNum" sz="quarter" idx="12"/>
          </p:nvPr>
        </p:nvSpPr>
        <p:spPr/>
        <p:txBody>
          <a:bodyPr/>
          <a:lstStyle/>
          <a:p>
            <a:fld id="{4D88A263-1D7F-40F3-BE7C-60253C4985AE}" type="slidenum">
              <a:rPr lang="it-IT" smtClean="0"/>
              <a:t>‹N›</a:t>
            </a:fld>
            <a:endParaRPr lang="it-IT"/>
          </a:p>
        </p:txBody>
      </p:sp>
    </p:spTree>
    <p:extLst>
      <p:ext uri="{BB962C8B-B14F-4D97-AF65-F5344CB8AC3E}">
        <p14:creationId xmlns:p14="http://schemas.microsoft.com/office/powerpoint/2010/main" val="3341955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A99FC8-2C0A-BBED-8AF8-3D572F0566F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2FC00A1-F702-55D1-39E1-901D26F89478}"/>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44C99475-9058-2F2F-96BB-B2BC841363D7}"/>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67E37236-0E81-801B-0155-A3F2712A260A}"/>
              </a:ext>
            </a:extLst>
          </p:cNvPr>
          <p:cNvSpPr>
            <a:spLocks noGrp="1"/>
          </p:cNvSpPr>
          <p:nvPr>
            <p:ph type="dt" sz="half" idx="10"/>
          </p:nvPr>
        </p:nvSpPr>
        <p:spPr/>
        <p:txBody>
          <a:bodyPr/>
          <a:lstStyle/>
          <a:p>
            <a:fld id="{4A201ECA-6DC5-47E0-A99B-72194DEFD897}" type="datetimeFigureOut">
              <a:rPr lang="it-IT" smtClean="0"/>
              <a:t>21/02/2024</a:t>
            </a:fld>
            <a:endParaRPr lang="it-IT"/>
          </a:p>
        </p:txBody>
      </p:sp>
      <p:sp>
        <p:nvSpPr>
          <p:cNvPr id="6" name="Segnaposto piè di pagina 5">
            <a:extLst>
              <a:ext uri="{FF2B5EF4-FFF2-40B4-BE49-F238E27FC236}">
                <a16:creationId xmlns:a16="http://schemas.microsoft.com/office/drawing/2014/main" id="{38D8EBAA-2569-5543-0BCB-95F0722BDF8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8B0981C-120C-3757-98F2-9614D6E81801}"/>
              </a:ext>
            </a:extLst>
          </p:cNvPr>
          <p:cNvSpPr>
            <a:spLocks noGrp="1"/>
          </p:cNvSpPr>
          <p:nvPr>
            <p:ph type="sldNum" sz="quarter" idx="12"/>
          </p:nvPr>
        </p:nvSpPr>
        <p:spPr/>
        <p:txBody>
          <a:bodyPr/>
          <a:lstStyle/>
          <a:p>
            <a:fld id="{4D88A263-1D7F-40F3-BE7C-60253C4985AE}" type="slidenum">
              <a:rPr lang="it-IT" smtClean="0"/>
              <a:t>‹N›</a:t>
            </a:fld>
            <a:endParaRPr lang="it-IT"/>
          </a:p>
        </p:txBody>
      </p:sp>
    </p:spTree>
    <p:extLst>
      <p:ext uri="{BB962C8B-B14F-4D97-AF65-F5344CB8AC3E}">
        <p14:creationId xmlns:p14="http://schemas.microsoft.com/office/powerpoint/2010/main" val="216231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8A49DE-08F5-4ED6-3E4A-14DFA765C448}"/>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D2FBBDB-B6FE-6406-B0E0-03FD7DB5B5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ADE06DE5-12C3-9730-972E-7E8E4A173B1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169CB892-D2D3-42EE-433F-7416507F7F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433BB938-7A34-5B45-8640-BA405AC7617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561AA719-EF45-234B-F994-53ACF51F56DE}"/>
              </a:ext>
            </a:extLst>
          </p:cNvPr>
          <p:cNvSpPr>
            <a:spLocks noGrp="1"/>
          </p:cNvSpPr>
          <p:nvPr>
            <p:ph type="dt" sz="half" idx="10"/>
          </p:nvPr>
        </p:nvSpPr>
        <p:spPr/>
        <p:txBody>
          <a:bodyPr/>
          <a:lstStyle/>
          <a:p>
            <a:fld id="{4A201ECA-6DC5-47E0-A99B-72194DEFD897}" type="datetimeFigureOut">
              <a:rPr lang="it-IT" smtClean="0"/>
              <a:t>21/02/2024</a:t>
            </a:fld>
            <a:endParaRPr lang="it-IT"/>
          </a:p>
        </p:txBody>
      </p:sp>
      <p:sp>
        <p:nvSpPr>
          <p:cNvPr id="8" name="Segnaposto piè di pagina 7">
            <a:extLst>
              <a:ext uri="{FF2B5EF4-FFF2-40B4-BE49-F238E27FC236}">
                <a16:creationId xmlns:a16="http://schemas.microsoft.com/office/drawing/2014/main" id="{0E92ED8D-9FBF-0A44-B993-AAAF8A933445}"/>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DEF505C7-3353-CB46-8C72-B31EB456B905}"/>
              </a:ext>
            </a:extLst>
          </p:cNvPr>
          <p:cNvSpPr>
            <a:spLocks noGrp="1"/>
          </p:cNvSpPr>
          <p:nvPr>
            <p:ph type="sldNum" sz="quarter" idx="12"/>
          </p:nvPr>
        </p:nvSpPr>
        <p:spPr/>
        <p:txBody>
          <a:bodyPr/>
          <a:lstStyle/>
          <a:p>
            <a:fld id="{4D88A263-1D7F-40F3-BE7C-60253C4985AE}" type="slidenum">
              <a:rPr lang="it-IT" smtClean="0"/>
              <a:t>‹N›</a:t>
            </a:fld>
            <a:endParaRPr lang="it-IT"/>
          </a:p>
        </p:txBody>
      </p:sp>
    </p:spTree>
    <p:extLst>
      <p:ext uri="{BB962C8B-B14F-4D97-AF65-F5344CB8AC3E}">
        <p14:creationId xmlns:p14="http://schemas.microsoft.com/office/powerpoint/2010/main" val="3067786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8E0D12-5C0C-554D-58D1-0C43E510314E}"/>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47F0146C-4FF6-BDE8-AB7C-47A312B744E7}"/>
              </a:ext>
            </a:extLst>
          </p:cNvPr>
          <p:cNvSpPr>
            <a:spLocks noGrp="1"/>
          </p:cNvSpPr>
          <p:nvPr>
            <p:ph type="dt" sz="half" idx="10"/>
          </p:nvPr>
        </p:nvSpPr>
        <p:spPr/>
        <p:txBody>
          <a:bodyPr/>
          <a:lstStyle/>
          <a:p>
            <a:fld id="{4A201ECA-6DC5-47E0-A99B-72194DEFD897}" type="datetimeFigureOut">
              <a:rPr lang="it-IT" smtClean="0"/>
              <a:t>21/02/2024</a:t>
            </a:fld>
            <a:endParaRPr lang="it-IT"/>
          </a:p>
        </p:txBody>
      </p:sp>
      <p:sp>
        <p:nvSpPr>
          <p:cNvPr id="4" name="Segnaposto piè di pagina 3">
            <a:extLst>
              <a:ext uri="{FF2B5EF4-FFF2-40B4-BE49-F238E27FC236}">
                <a16:creationId xmlns:a16="http://schemas.microsoft.com/office/drawing/2014/main" id="{C75CADB0-7CC9-FCBF-1E6D-D9E54A34A176}"/>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2B466AF9-ADC7-4C08-E67F-4F5560651584}"/>
              </a:ext>
            </a:extLst>
          </p:cNvPr>
          <p:cNvSpPr>
            <a:spLocks noGrp="1"/>
          </p:cNvSpPr>
          <p:nvPr>
            <p:ph type="sldNum" sz="quarter" idx="12"/>
          </p:nvPr>
        </p:nvSpPr>
        <p:spPr/>
        <p:txBody>
          <a:bodyPr/>
          <a:lstStyle/>
          <a:p>
            <a:fld id="{4D88A263-1D7F-40F3-BE7C-60253C4985AE}" type="slidenum">
              <a:rPr lang="it-IT" smtClean="0"/>
              <a:t>‹N›</a:t>
            </a:fld>
            <a:endParaRPr lang="it-IT"/>
          </a:p>
        </p:txBody>
      </p:sp>
    </p:spTree>
    <p:extLst>
      <p:ext uri="{BB962C8B-B14F-4D97-AF65-F5344CB8AC3E}">
        <p14:creationId xmlns:p14="http://schemas.microsoft.com/office/powerpoint/2010/main" val="3557728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650A6E25-8D2E-03C2-AC8F-17BF59BD5C9C}"/>
              </a:ext>
            </a:extLst>
          </p:cNvPr>
          <p:cNvSpPr>
            <a:spLocks noGrp="1"/>
          </p:cNvSpPr>
          <p:nvPr>
            <p:ph type="dt" sz="half" idx="10"/>
          </p:nvPr>
        </p:nvSpPr>
        <p:spPr/>
        <p:txBody>
          <a:bodyPr/>
          <a:lstStyle/>
          <a:p>
            <a:fld id="{4A201ECA-6DC5-47E0-A99B-72194DEFD897}" type="datetimeFigureOut">
              <a:rPr lang="it-IT" smtClean="0"/>
              <a:t>21/02/2024</a:t>
            </a:fld>
            <a:endParaRPr lang="it-IT"/>
          </a:p>
        </p:txBody>
      </p:sp>
      <p:sp>
        <p:nvSpPr>
          <p:cNvPr id="3" name="Segnaposto piè di pagina 2">
            <a:extLst>
              <a:ext uri="{FF2B5EF4-FFF2-40B4-BE49-F238E27FC236}">
                <a16:creationId xmlns:a16="http://schemas.microsoft.com/office/drawing/2014/main" id="{3F1C8897-ECA8-A14A-6CA7-1EC6212698DB}"/>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65869FEF-26A8-559F-BDB8-D90FAECEF959}"/>
              </a:ext>
            </a:extLst>
          </p:cNvPr>
          <p:cNvSpPr>
            <a:spLocks noGrp="1"/>
          </p:cNvSpPr>
          <p:nvPr>
            <p:ph type="sldNum" sz="quarter" idx="12"/>
          </p:nvPr>
        </p:nvSpPr>
        <p:spPr/>
        <p:txBody>
          <a:bodyPr/>
          <a:lstStyle/>
          <a:p>
            <a:fld id="{4D88A263-1D7F-40F3-BE7C-60253C4985AE}" type="slidenum">
              <a:rPr lang="it-IT" smtClean="0"/>
              <a:t>‹N›</a:t>
            </a:fld>
            <a:endParaRPr lang="it-IT"/>
          </a:p>
        </p:txBody>
      </p:sp>
    </p:spTree>
    <p:extLst>
      <p:ext uri="{BB962C8B-B14F-4D97-AF65-F5344CB8AC3E}">
        <p14:creationId xmlns:p14="http://schemas.microsoft.com/office/powerpoint/2010/main" val="3372076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4B0D2A-CB1E-6D61-9740-E3F9F677C56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469990C-CDF5-D899-1446-B3B4F12B45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DFE0D2CC-5CA7-0AE7-41B7-E91E159563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13E1AEB-94E6-7F67-627E-1128AAB2C55C}"/>
              </a:ext>
            </a:extLst>
          </p:cNvPr>
          <p:cNvSpPr>
            <a:spLocks noGrp="1"/>
          </p:cNvSpPr>
          <p:nvPr>
            <p:ph type="dt" sz="half" idx="10"/>
          </p:nvPr>
        </p:nvSpPr>
        <p:spPr/>
        <p:txBody>
          <a:bodyPr/>
          <a:lstStyle/>
          <a:p>
            <a:fld id="{4A201ECA-6DC5-47E0-A99B-72194DEFD897}" type="datetimeFigureOut">
              <a:rPr lang="it-IT" smtClean="0"/>
              <a:t>21/02/2024</a:t>
            </a:fld>
            <a:endParaRPr lang="it-IT"/>
          </a:p>
        </p:txBody>
      </p:sp>
      <p:sp>
        <p:nvSpPr>
          <p:cNvPr id="6" name="Segnaposto piè di pagina 5">
            <a:extLst>
              <a:ext uri="{FF2B5EF4-FFF2-40B4-BE49-F238E27FC236}">
                <a16:creationId xmlns:a16="http://schemas.microsoft.com/office/drawing/2014/main" id="{B748DFCC-4027-C09A-DA12-CDBD1B70709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1109302-05D3-A991-3A1F-15D8920C5E86}"/>
              </a:ext>
            </a:extLst>
          </p:cNvPr>
          <p:cNvSpPr>
            <a:spLocks noGrp="1"/>
          </p:cNvSpPr>
          <p:nvPr>
            <p:ph type="sldNum" sz="quarter" idx="12"/>
          </p:nvPr>
        </p:nvSpPr>
        <p:spPr/>
        <p:txBody>
          <a:bodyPr/>
          <a:lstStyle/>
          <a:p>
            <a:fld id="{4D88A263-1D7F-40F3-BE7C-60253C4985AE}" type="slidenum">
              <a:rPr lang="it-IT" smtClean="0"/>
              <a:t>‹N›</a:t>
            </a:fld>
            <a:endParaRPr lang="it-IT"/>
          </a:p>
        </p:txBody>
      </p:sp>
    </p:spTree>
    <p:extLst>
      <p:ext uri="{BB962C8B-B14F-4D97-AF65-F5344CB8AC3E}">
        <p14:creationId xmlns:p14="http://schemas.microsoft.com/office/powerpoint/2010/main" val="1851365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375280-2828-4901-239C-704FCBF26AF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BE8F7B7C-1F40-F6FB-E1BD-C27CD16DC7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8EA6066E-E7BD-92D8-9F68-63CDD65383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8D871141-D719-BD99-9F55-F5DF5ED8F0DA}"/>
              </a:ext>
            </a:extLst>
          </p:cNvPr>
          <p:cNvSpPr>
            <a:spLocks noGrp="1"/>
          </p:cNvSpPr>
          <p:nvPr>
            <p:ph type="dt" sz="half" idx="10"/>
          </p:nvPr>
        </p:nvSpPr>
        <p:spPr/>
        <p:txBody>
          <a:bodyPr/>
          <a:lstStyle/>
          <a:p>
            <a:fld id="{4A201ECA-6DC5-47E0-A99B-72194DEFD897}" type="datetimeFigureOut">
              <a:rPr lang="it-IT" smtClean="0"/>
              <a:t>21/02/2024</a:t>
            </a:fld>
            <a:endParaRPr lang="it-IT"/>
          </a:p>
        </p:txBody>
      </p:sp>
      <p:sp>
        <p:nvSpPr>
          <p:cNvPr id="6" name="Segnaposto piè di pagina 5">
            <a:extLst>
              <a:ext uri="{FF2B5EF4-FFF2-40B4-BE49-F238E27FC236}">
                <a16:creationId xmlns:a16="http://schemas.microsoft.com/office/drawing/2014/main" id="{D810CDEA-B06C-A409-B130-B209E4DBB90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08CBF46-6C93-A717-EE69-22891D98CDD8}"/>
              </a:ext>
            </a:extLst>
          </p:cNvPr>
          <p:cNvSpPr>
            <a:spLocks noGrp="1"/>
          </p:cNvSpPr>
          <p:nvPr>
            <p:ph type="sldNum" sz="quarter" idx="12"/>
          </p:nvPr>
        </p:nvSpPr>
        <p:spPr/>
        <p:txBody>
          <a:bodyPr/>
          <a:lstStyle/>
          <a:p>
            <a:fld id="{4D88A263-1D7F-40F3-BE7C-60253C4985AE}" type="slidenum">
              <a:rPr lang="it-IT" smtClean="0"/>
              <a:t>‹N›</a:t>
            </a:fld>
            <a:endParaRPr lang="it-IT"/>
          </a:p>
        </p:txBody>
      </p:sp>
    </p:spTree>
    <p:extLst>
      <p:ext uri="{BB962C8B-B14F-4D97-AF65-F5344CB8AC3E}">
        <p14:creationId xmlns:p14="http://schemas.microsoft.com/office/powerpoint/2010/main" val="425920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087264AA-B5AA-2AF3-6B0D-9F5A90DAEE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1CE9AB-B328-2829-2F55-5AF07810A9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5DDED68-E926-A700-566B-90CDC67C36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201ECA-6DC5-47E0-A99B-72194DEFD897}" type="datetimeFigureOut">
              <a:rPr lang="it-IT" smtClean="0"/>
              <a:t>21/02/2024</a:t>
            </a:fld>
            <a:endParaRPr lang="it-IT"/>
          </a:p>
        </p:txBody>
      </p:sp>
      <p:sp>
        <p:nvSpPr>
          <p:cNvPr id="5" name="Segnaposto piè di pagina 4">
            <a:extLst>
              <a:ext uri="{FF2B5EF4-FFF2-40B4-BE49-F238E27FC236}">
                <a16:creationId xmlns:a16="http://schemas.microsoft.com/office/drawing/2014/main" id="{9AC3C7B1-5DD6-DB0D-18F2-CF39F6FC05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DDB3D08E-926B-E73F-5911-89CB39F927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88A263-1D7F-40F3-BE7C-60253C4985AE}" type="slidenum">
              <a:rPr lang="it-IT" smtClean="0"/>
              <a:t>‹N›</a:t>
            </a:fld>
            <a:endParaRPr lang="it-IT"/>
          </a:p>
        </p:txBody>
      </p:sp>
    </p:spTree>
    <p:extLst>
      <p:ext uri="{BB962C8B-B14F-4D97-AF65-F5344CB8AC3E}">
        <p14:creationId xmlns:p14="http://schemas.microsoft.com/office/powerpoint/2010/main" val="3711424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4DF040-D41A-E691-0CD4-78E4978AB688}"/>
              </a:ext>
            </a:extLst>
          </p:cNvPr>
          <p:cNvSpPr>
            <a:spLocks noGrp="1"/>
          </p:cNvSpPr>
          <p:nvPr>
            <p:ph type="ctrTitle"/>
          </p:nvPr>
        </p:nvSpPr>
        <p:spPr>
          <a:xfrm>
            <a:off x="520109" y="1195871"/>
            <a:ext cx="10668000" cy="4386222"/>
          </a:xfrm>
        </p:spPr>
        <p:txBody>
          <a:bodyPr>
            <a:normAutofit/>
          </a:bodyPr>
          <a:lstStyle/>
          <a:p>
            <a:r>
              <a:rPr lang="it-IT" sz="2400" b="1" u="sng" dirty="0">
                <a:solidFill>
                  <a:schemeClr val="accent1">
                    <a:lumMod val="50000"/>
                  </a:schemeClr>
                </a:solidFill>
              </a:rPr>
              <a:t> </a:t>
            </a:r>
            <a:br>
              <a:rPr lang="it-IT" sz="2400" b="1" u="sng" dirty="0">
                <a:solidFill>
                  <a:schemeClr val="accent1">
                    <a:lumMod val="50000"/>
                  </a:schemeClr>
                </a:solidFill>
              </a:rPr>
            </a:br>
            <a:br>
              <a:rPr lang="it-IT" sz="2400" b="1" u="sng" dirty="0">
                <a:solidFill>
                  <a:schemeClr val="accent1">
                    <a:lumMod val="50000"/>
                  </a:schemeClr>
                </a:solidFill>
              </a:rPr>
            </a:br>
            <a:br>
              <a:rPr lang="it-IT" sz="2400" b="1" u="sng" dirty="0">
                <a:solidFill>
                  <a:schemeClr val="accent1">
                    <a:lumMod val="50000"/>
                  </a:schemeClr>
                </a:solidFill>
              </a:rPr>
            </a:br>
            <a:br>
              <a:rPr lang="it-IT" sz="2400" b="1" u="sng" dirty="0">
                <a:solidFill>
                  <a:schemeClr val="accent1">
                    <a:lumMod val="50000"/>
                  </a:schemeClr>
                </a:solidFill>
              </a:rPr>
            </a:br>
            <a:br>
              <a:rPr lang="it-IT" sz="2400" b="1" u="sng" dirty="0">
                <a:solidFill>
                  <a:schemeClr val="accent1">
                    <a:lumMod val="50000"/>
                  </a:schemeClr>
                </a:solidFill>
              </a:rPr>
            </a:br>
            <a:r>
              <a:rPr lang="it-IT" sz="2400" b="1" u="sng" dirty="0">
                <a:solidFill>
                  <a:srgbClr val="FF0000"/>
                </a:solidFill>
              </a:rPr>
              <a:t>Introduzione al Corso</a:t>
            </a:r>
            <a:br>
              <a:rPr lang="it-IT" sz="2400" b="1" u="sng" dirty="0">
                <a:solidFill>
                  <a:schemeClr val="accent1">
                    <a:lumMod val="50000"/>
                  </a:schemeClr>
                </a:solidFill>
              </a:rPr>
            </a:br>
            <a:br>
              <a:rPr lang="it-IT" sz="2400" b="1" u="sng" dirty="0">
                <a:solidFill>
                  <a:schemeClr val="accent1">
                    <a:lumMod val="50000"/>
                  </a:schemeClr>
                </a:solidFill>
              </a:rPr>
            </a:br>
            <a:r>
              <a:rPr lang="it-IT" sz="2400" b="1" u="sng" dirty="0">
                <a:solidFill>
                  <a:schemeClr val="accent1">
                    <a:lumMod val="50000"/>
                  </a:schemeClr>
                </a:solidFill>
              </a:rPr>
              <a:t>23 Marzo 2024</a:t>
            </a:r>
            <a:br>
              <a:rPr lang="it-IT" sz="2400" b="1" u="sng" dirty="0">
                <a:solidFill>
                  <a:schemeClr val="accent1">
                    <a:lumMod val="50000"/>
                  </a:schemeClr>
                </a:solidFill>
              </a:rPr>
            </a:br>
            <a:br>
              <a:rPr lang="it-IT" sz="2400" b="1" u="sng" dirty="0">
                <a:solidFill>
                  <a:schemeClr val="accent1">
                    <a:lumMod val="50000"/>
                  </a:schemeClr>
                </a:solidFill>
              </a:rPr>
            </a:br>
            <a:br>
              <a:rPr lang="it-IT" sz="2400" b="1" u="sng" dirty="0">
                <a:solidFill>
                  <a:schemeClr val="accent1">
                    <a:lumMod val="50000"/>
                  </a:schemeClr>
                </a:solidFill>
              </a:rPr>
            </a:br>
            <a:r>
              <a:rPr lang="it-IT" sz="2400" b="1" dirty="0">
                <a:solidFill>
                  <a:schemeClr val="accent1">
                    <a:lumMod val="50000"/>
                  </a:schemeClr>
                </a:solidFill>
              </a:rPr>
              <a:t>Università di Macerata – Dipartimento di Diritto e Economia</a:t>
            </a:r>
            <a:br>
              <a:rPr lang="it-IT" sz="2400" b="1" dirty="0">
                <a:solidFill>
                  <a:schemeClr val="accent1">
                    <a:lumMod val="50000"/>
                  </a:schemeClr>
                </a:solidFill>
              </a:rPr>
            </a:br>
            <a:r>
              <a:rPr lang="it-IT" sz="2400" b="1" dirty="0">
                <a:solidFill>
                  <a:schemeClr val="accent1">
                    <a:lumMod val="50000"/>
                  </a:schemeClr>
                </a:solidFill>
              </a:rPr>
              <a:t>Finanza e Mercati</a:t>
            </a:r>
          </a:p>
        </p:txBody>
      </p:sp>
      <p:sp>
        <p:nvSpPr>
          <p:cNvPr id="4" name="CasellaDiTesto 3">
            <a:extLst>
              <a:ext uri="{FF2B5EF4-FFF2-40B4-BE49-F238E27FC236}">
                <a16:creationId xmlns:a16="http://schemas.microsoft.com/office/drawing/2014/main" id="{4E1B469F-C7B1-7A27-DFCC-DBC9DDD71C58}"/>
              </a:ext>
            </a:extLst>
          </p:cNvPr>
          <p:cNvSpPr txBox="1"/>
          <p:nvPr/>
        </p:nvSpPr>
        <p:spPr>
          <a:xfrm>
            <a:off x="1003891" y="1195871"/>
            <a:ext cx="10198910" cy="830997"/>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Finanza Innovativa per la </a:t>
            </a:r>
          </a:p>
          <a:p>
            <a:r>
              <a:rPr lang="it-IT" dirty="0"/>
              <a:t>Crescita Strategica e Sostenibile dell’Impresa</a:t>
            </a:r>
          </a:p>
        </p:txBody>
      </p:sp>
    </p:spTree>
    <p:extLst>
      <p:ext uri="{BB962C8B-B14F-4D97-AF65-F5344CB8AC3E}">
        <p14:creationId xmlns:p14="http://schemas.microsoft.com/office/powerpoint/2010/main" val="3289186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7702C3-A15D-1421-E245-3A449A256094}"/>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BB3DD366-D20D-C3BA-FEDB-F85C1D09E09C}"/>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
        <p:nvSpPr>
          <p:cNvPr id="6" name="CasellaDiTesto 5">
            <a:extLst>
              <a:ext uri="{FF2B5EF4-FFF2-40B4-BE49-F238E27FC236}">
                <a16:creationId xmlns:a16="http://schemas.microsoft.com/office/drawing/2014/main" id="{0F634500-05BE-B933-437E-D7C8504B2601}"/>
              </a:ext>
            </a:extLst>
          </p:cNvPr>
          <p:cNvSpPr txBox="1"/>
          <p:nvPr/>
        </p:nvSpPr>
        <p:spPr>
          <a:xfrm>
            <a:off x="252775" y="1686522"/>
            <a:ext cx="10972801" cy="4766882"/>
          </a:xfrm>
          <a:prstGeom prst="rect">
            <a:avLst/>
          </a:prstGeom>
          <a:noFill/>
        </p:spPr>
        <p:txBody>
          <a:bodyPr wrap="square">
            <a:spAutoFit/>
          </a:bodyPr>
          <a:lstStyle/>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Un’ulteriore suddivisione è poi quella tra</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integrazione verticale</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e </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orizzontale</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a:t>
            </a:r>
          </a:p>
          <a:p>
            <a:pPr algn="just">
              <a:lnSpc>
                <a:spcPct val="107000"/>
              </a:lnSpc>
              <a:spcAft>
                <a:spcPts val="600"/>
              </a:spcAft>
            </a:pP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1200"/>
              </a:spcBef>
              <a:spcAft>
                <a:spcPts val="600"/>
              </a:spcAf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L'espansione lungo la catena del valore: l'integrazione verticale</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L'integrazione verticale interviene lungo la catena del valore in senso ascendente</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(a monte) </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e/o discendente</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(a valle), puntando ad un maggior controllo sulla produzione, alla riduzione dei costi e all’efficientamento del processo attraverso il possesso diretto delle risorse chiave. L’</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azienda si integra pertanto con un’altra che opera in una fase diversa dello stesso processo produttivo</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o catena del valore.</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Nel caso dell’integrazione a monte l’espansione avviene in direzione dei fornitori esterni, acquisendo e pertanto internalizzando le attività precedentemente gestite da questi. L’integrazione a valle, al contrario, punta all’espansione in direzione delle aziende attive nella distribuzione e commercializzazione.</a:t>
            </a:r>
          </a:p>
          <a:p>
            <a:pPr algn="just">
              <a:lnSpc>
                <a:spcPct val="107000"/>
              </a:lnSpc>
              <a:spcAft>
                <a:spcPts val="600"/>
              </a:spcAft>
            </a:pPr>
            <a:b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b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34719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3E3A0-507D-08D4-F32F-86B65657A24E}"/>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517FC4AB-6658-9DEE-82C0-8B73893B5AFE}"/>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
        <p:nvSpPr>
          <p:cNvPr id="6" name="CasellaDiTesto 5">
            <a:extLst>
              <a:ext uri="{FF2B5EF4-FFF2-40B4-BE49-F238E27FC236}">
                <a16:creationId xmlns:a16="http://schemas.microsoft.com/office/drawing/2014/main" id="{B13BCE63-2102-C632-C066-6A0999B63986}"/>
              </a:ext>
            </a:extLst>
          </p:cNvPr>
          <p:cNvSpPr txBox="1"/>
          <p:nvPr/>
        </p:nvSpPr>
        <p:spPr>
          <a:xfrm>
            <a:off x="252775" y="1686522"/>
            <a:ext cx="10972801" cy="3427541"/>
          </a:xfrm>
          <a:prstGeom prst="rect">
            <a:avLst/>
          </a:prstGeom>
          <a:noFill/>
        </p:spPr>
        <p:txBody>
          <a:bodyPr wrap="square">
            <a:spAutoFit/>
          </a:bodyPr>
          <a:lstStyle/>
          <a:p>
            <a:pPr algn="just">
              <a:lnSpc>
                <a:spcPct val="107000"/>
              </a:lnSpc>
              <a:spcBef>
                <a:spcPts val="1200"/>
              </a:spcBef>
              <a:spcAft>
                <a:spcPts val="600"/>
              </a:spcAf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L'integrazione della concorrenza: la crescita orizzontale</a:t>
            </a:r>
          </a:p>
          <a:p>
            <a:pPr algn="just">
              <a:lnSpc>
                <a:spcPct val="107000"/>
              </a:lnSpc>
              <a:spcBef>
                <a:spcPts val="1200"/>
              </a:spcBef>
              <a:spcAft>
                <a:spcPts val="600"/>
              </a:spcAft>
            </a:pP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La</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crescita orizzontale,</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al contrario, consiste nello sviluppo di nuovi prodotti, servizi o linee di business collegati o complementari alle attività esistenti o nell’</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acquisizione di aziende concorrenti </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operanti nello stesso settore o nella stessa fase della catena del valore. Attraverso strategie di integrazione o di diversificazione, quindi, è possibile per l’impresa crescere in termini dimensionali, ampliare il portafoglio prodotti e la quota di mercato, ridurre la concorrenza,</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sviluppare sinergie e economie di scala</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attraverso il consolidamento delle risorse.</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b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b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6899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B39BF805-BBDC-7109-58B7-ED29BC5B8D58}"/>
              </a:ext>
            </a:extLst>
          </p:cNvPr>
          <p:cNvSpPr txBox="1"/>
          <p:nvPr/>
        </p:nvSpPr>
        <p:spPr>
          <a:xfrm>
            <a:off x="754654" y="256669"/>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pic>
        <p:nvPicPr>
          <p:cNvPr id="5" name="Immagine 4">
            <a:extLst>
              <a:ext uri="{FF2B5EF4-FFF2-40B4-BE49-F238E27FC236}">
                <a16:creationId xmlns:a16="http://schemas.microsoft.com/office/drawing/2014/main" id="{32595183-EB69-62E9-C247-00916EB9E75D}"/>
              </a:ext>
            </a:extLst>
          </p:cNvPr>
          <p:cNvPicPr>
            <a:picLocks noChangeAspect="1"/>
          </p:cNvPicPr>
          <p:nvPr/>
        </p:nvPicPr>
        <p:blipFill>
          <a:blip r:embed="rId2"/>
          <a:stretch>
            <a:fillRect/>
          </a:stretch>
        </p:blipFill>
        <p:spPr>
          <a:xfrm>
            <a:off x="2206417" y="862012"/>
            <a:ext cx="8010659" cy="5739319"/>
          </a:xfrm>
          <a:prstGeom prst="rect">
            <a:avLst/>
          </a:prstGeom>
        </p:spPr>
      </p:pic>
    </p:spTree>
    <p:extLst>
      <p:ext uri="{BB962C8B-B14F-4D97-AF65-F5344CB8AC3E}">
        <p14:creationId xmlns:p14="http://schemas.microsoft.com/office/powerpoint/2010/main" val="3145337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B93109-A821-A849-0713-DCB1DA714B97}"/>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13549C17-8DAE-15EF-CD2B-F36316B5F297}"/>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
        <p:nvSpPr>
          <p:cNvPr id="6" name="CasellaDiTesto 5">
            <a:extLst>
              <a:ext uri="{FF2B5EF4-FFF2-40B4-BE49-F238E27FC236}">
                <a16:creationId xmlns:a16="http://schemas.microsoft.com/office/drawing/2014/main" id="{AB422EA1-34A4-09FD-6867-B9FE26D86B25}"/>
              </a:ext>
            </a:extLst>
          </p:cNvPr>
          <p:cNvSpPr txBox="1"/>
          <p:nvPr/>
        </p:nvSpPr>
        <p:spPr>
          <a:xfrm>
            <a:off x="252775" y="1686522"/>
            <a:ext cx="10972801" cy="671915"/>
          </a:xfrm>
          <a:prstGeom prst="rect">
            <a:avLst/>
          </a:prstGeom>
          <a:noFill/>
        </p:spPr>
        <p:txBody>
          <a:bodyPr wrap="square">
            <a:spAutoFit/>
          </a:bodyPr>
          <a:lstStyle/>
          <a:p>
            <a:pPr algn="just">
              <a:lnSpc>
                <a:spcPct val="107000"/>
              </a:lnSpc>
              <a:spcAft>
                <a:spcPts val="600"/>
              </a:spcAft>
            </a:pPr>
            <a:b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b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magine 1" descr="Immagine che contiene testo, design, schermata&#10;&#10;Descrizione generata automaticamente">
            <a:extLst>
              <a:ext uri="{FF2B5EF4-FFF2-40B4-BE49-F238E27FC236}">
                <a16:creationId xmlns:a16="http://schemas.microsoft.com/office/drawing/2014/main" id="{ED7E5E2D-91E0-143A-0ACB-B618BF66964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74158" y="1680527"/>
            <a:ext cx="8518966" cy="4867602"/>
          </a:xfrm>
          <a:prstGeom prst="rect">
            <a:avLst/>
          </a:prstGeom>
          <a:noFill/>
          <a:ln>
            <a:noFill/>
          </a:ln>
        </p:spPr>
      </p:pic>
    </p:spTree>
    <p:extLst>
      <p:ext uri="{BB962C8B-B14F-4D97-AF65-F5344CB8AC3E}">
        <p14:creationId xmlns:p14="http://schemas.microsoft.com/office/powerpoint/2010/main" val="2935086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3BF36-4F14-CCEC-BB3A-51C60672BE5B}"/>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4D82BD01-6920-E246-7763-5A52192470D0}"/>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
        <p:nvSpPr>
          <p:cNvPr id="6" name="CasellaDiTesto 5">
            <a:extLst>
              <a:ext uri="{FF2B5EF4-FFF2-40B4-BE49-F238E27FC236}">
                <a16:creationId xmlns:a16="http://schemas.microsoft.com/office/drawing/2014/main" id="{50512401-FAE9-3F97-9503-C13A6E2FC872}"/>
              </a:ext>
            </a:extLst>
          </p:cNvPr>
          <p:cNvSpPr txBox="1"/>
          <p:nvPr/>
        </p:nvSpPr>
        <p:spPr>
          <a:xfrm>
            <a:off x="252775" y="1686522"/>
            <a:ext cx="10972801" cy="3696461"/>
          </a:xfrm>
          <a:prstGeom prst="rect">
            <a:avLst/>
          </a:prstGeom>
          <a:noFill/>
        </p:spPr>
        <p:txBody>
          <a:bodyPr wrap="square">
            <a:spAutoFit/>
          </a:bodyPr>
          <a:lstStyle/>
          <a:p>
            <a:pPr algn="just">
              <a:lnSpc>
                <a:spcPct val="107000"/>
              </a:lnSpc>
              <a:spcBef>
                <a:spcPts val="1200"/>
              </a:spcBef>
              <a:spcAft>
                <a:spcPts val="600"/>
              </a:spcAf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Obiettivo crescita sostenibile</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Come abbiamo visto, i processi di crescita aziendali, che raramente seguono percorsi lineari, mettono l’azienda di fronte anche ad alcune insidie. Una errata strategia di crescita può trasformarsi, infatti, in un boomerang che porta ad effetti negativi sul business.</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1800" i="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“Fondamentale quindi, non puntare ad una mera crescita, bensì muoversi in direzione di uno sviluppo equilibrato</a:t>
            </a:r>
            <a:r>
              <a:rPr lang="it-IT" i="1" kern="0" spc="25" dirty="0">
                <a:solidFill>
                  <a:schemeClr val="accent1">
                    <a:lumMod val="50000"/>
                  </a:schemeClr>
                </a:solidFill>
                <a:latin typeface="Helvetica" panose="020B0604020202020204" pitchFamily="34" charset="0"/>
                <a:ea typeface="Times New Roman" panose="02020603050405020304" pitchFamily="18" charset="0"/>
                <a:cs typeface="Times New Roman" panose="02020603050405020304" pitchFamily="18" charset="0"/>
              </a:rPr>
              <a:t> </a:t>
            </a:r>
            <a:r>
              <a:rPr lang="it-IT" sz="1800" i="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e sostenibile«</a:t>
            </a:r>
          </a:p>
          <a:p>
            <a:pPr algn="just">
              <a:lnSpc>
                <a:spcPct val="107000"/>
              </a:lnSpc>
              <a:spcAft>
                <a:spcPts val="800"/>
              </a:spcAft>
            </a:pP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Man mano che un'azienda cresce aumenta il livello di complessità</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in termini di gestione di attività, risorse, processi e assetto organizzativo, ma anche in relazione al rapporto con l’ecosistema circostante. Quest’ultimo non si limita a fornitori, clienti e concorrenti, ma include anche elementi quali normative e obblighi legali, cui spesso le piccole aziende non sono soggette.</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29951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FAD94-282B-97FB-AAA7-F5F0B2879081}"/>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76A70858-B7BA-3E2C-9AD5-CB454AA91F76}"/>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
        <p:nvSpPr>
          <p:cNvPr id="6" name="CasellaDiTesto 5">
            <a:extLst>
              <a:ext uri="{FF2B5EF4-FFF2-40B4-BE49-F238E27FC236}">
                <a16:creationId xmlns:a16="http://schemas.microsoft.com/office/drawing/2014/main" id="{3D38EE45-F03F-CBF2-B845-3A2EA35ADCE5}"/>
              </a:ext>
            </a:extLst>
          </p:cNvPr>
          <p:cNvSpPr txBox="1"/>
          <p:nvPr/>
        </p:nvSpPr>
        <p:spPr>
          <a:xfrm>
            <a:off x="252775" y="1686522"/>
            <a:ext cx="10972801" cy="2459712"/>
          </a:xfrm>
          <a:prstGeom prst="rect">
            <a:avLst/>
          </a:prstGeom>
          <a:noFill/>
        </p:spPr>
        <p:txBody>
          <a:bodyPr wrap="square">
            <a:spAutoFit/>
          </a:bodyPr>
          <a:lstStyle/>
          <a:p>
            <a:pPr algn="just">
              <a:lnSpc>
                <a:spcPct val="107000"/>
              </a:lnSpc>
              <a:spcBef>
                <a:spcPts val="1200"/>
              </a:spcBef>
              <a:spcAft>
                <a:spcPts val="600"/>
              </a:spcAf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Come finanziare la crescita aziendale</a:t>
            </a:r>
          </a:p>
          <a:p>
            <a:pPr algn="just">
              <a:lnSpc>
                <a:spcPct val="107000"/>
              </a:lnSpc>
              <a:spcBef>
                <a:spcPts val="1200"/>
              </a:spcBef>
              <a:spcAft>
                <a:spcPts val="600"/>
              </a:spcAft>
            </a:pP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Qualsiasi strategia di sviluppo</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per essere implementata </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necessita di risorse finanziarie</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La scelta tra l'uso di finanziamenti esterni e l’autofinanziamento o apporto di capitale di rischio (con  immissione nell’azienda di capitali da parte dei soci o da parte di investitori) dipende da diversi fattori, tra cui la situazione finanziaria dell'azienda, gli obiettivi di crescita e il settore, e deve tenere in considerazione i costi associati e l'impatto sulla struttura finanziaria complessiva.</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06512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E666E-408B-156F-ECD5-B8BC0951D7E9}"/>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4A2E0E5F-68CC-BF60-38D1-5C8159C5871A}"/>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
        <p:nvSpPr>
          <p:cNvPr id="6" name="CasellaDiTesto 5">
            <a:extLst>
              <a:ext uri="{FF2B5EF4-FFF2-40B4-BE49-F238E27FC236}">
                <a16:creationId xmlns:a16="http://schemas.microsoft.com/office/drawing/2014/main" id="{F2B12E9B-83F2-B6AD-8621-A3857A989C95}"/>
              </a:ext>
            </a:extLst>
          </p:cNvPr>
          <p:cNvSpPr txBox="1"/>
          <p:nvPr/>
        </p:nvSpPr>
        <p:spPr>
          <a:xfrm>
            <a:off x="252775" y="1397155"/>
            <a:ext cx="10972801" cy="4283096"/>
          </a:xfrm>
          <a:prstGeom prst="rect">
            <a:avLst/>
          </a:prstGeom>
          <a:noFill/>
        </p:spPr>
        <p:txBody>
          <a:bodyPr wrap="square">
            <a:spAutoFit/>
          </a:bodyPr>
          <a:lstStyle/>
          <a:p>
            <a:pPr algn="just">
              <a:lnSpc>
                <a:spcPct val="107000"/>
              </a:lnSpc>
              <a:spcBef>
                <a:spcPts val="1200"/>
              </a:spcBef>
              <a:spcAft>
                <a:spcPts val="600"/>
              </a:spcAf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Il ricorso a finanziamenti esterni</a:t>
            </a:r>
          </a:p>
          <a:p>
            <a:pPr algn="just">
              <a:lnSpc>
                <a:spcPct val="107000"/>
              </a:lnSpc>
              <a:spcBef>
                <a:spcPts val="1200"/>
              </a:spcBef>
              <a:spcAft>
                <a:spcPts val="600"/>
              </a:spcAft>
            </a:pP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Il ricorso a </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finanziamenti esterni, quali ad esempio il finanziamento bancario, </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ha il vantaggio di</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fornire risorse in tempi brevi</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consentendo una più rapida espansione e la possibilità di sfruttare opportunità di crescita al di là delle capacità finanziarie attuali dell’azienda. Tuttavia, comporta obblighi e costi finanziari aggiuntivi che – se non adeguatamente valutati – possono trasformare un progetto di crescita in un boomerang, fino a situazioni di instabilità finanziaria.</a:t>
            </a:r>
          </a:p>
          <a:p>
            <a:pPr algn="just">
              <a:lnSpc>
                <a:spcPct val="107000"/>
              </a:lnSpc>
              <a:spcAft>
                <a:spcPts val="600"/>
              </a:spcAft>
            </a:pP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1200"/>
              </a:spcBef>
              <a:spcAft>
                <a:spcPts val="600"/>
              </a:spcAf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Il bilanciamento di fonti proprie e fonti terze</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rPr>
              <a:t>Valutare accuratamente una</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rPr>
              <a:t> combinazione equilibrata</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rPr>
              <a:t> tra queste due opzioni, optando per una </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rPr>
              <a:t>diversificazione delle fonti di finanziamento</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rPr>
              <a:t>, è spesso la soluzione migliore per garantire una crescita sostenibile e ridurre il rischio di tensioni finanziarie</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10363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D02FF09F-E7D8-B3B0-D3CF-F4E4D66D52BE}"/>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
        <p:nvSpPr>
          <p:cNvPr id="4" name="CasellaDiTesto 3">
            <a:extLst>
              <a:ext uri="{FF2B5EF4-FFF2-40B4-BE49-F238E27FC236}">
                <a16:creationId xmlns:a16="http://schemas.microsoft.com/office/drawing/2014/main" id="{2DC29E86-F6C1-0A1D-DA42-10A75B9488DE}"/>
              </a:ext>
            </a:extLst>
          </p:cNvPr>
          <p:cNvSpPr txBox="1"/>
          <p:nvPr/>
        </p:nvSpPr>
        <p:spPr>
          <a:xfrm>
            <a:off x="331911" y="1476266"/>
            <a:ext cx="10119774" cy="6124754"/>
          </a:xfrm>
          <a:prstGeom prst="rect">
            <a:avLst/>
          </a:prstGeom>
          <a:noFill/>
        </p:spPr>
        <p:txBody>
          <a:bodyPr wrap="square" rtlCol="0">
            <a:spAutoFit/>
          </a:bodyPr>
          <a:lstStyle/>
          <a:p>
            <a:pPr algn="just"/>
            <a:r>
              <a:rPr lang="it-IT" sz="2000" b="1" dirty="0">
                <a:solidFill>
                  <a:schemeClr val="accent5">
                    <a:lumMod val="50000"/>
                  </a:schemeClr>
                </a:solidFill>
              </a:rPr>
              <a:t>Finanza Innovativa:</a:t>
            </a:r>
          </a:p>
          <a:p>
            <a:pPr algn="just"/>
            <a:endParaRPr lang="it-IT" sz="2000" b="1" dirty="0">
              <a:solidFill>
                <a:schemeClr val="accent5">
                  <a:lumMod val="50000"/>
                </a:schemeClr>
              </a:solidFill>
            </a:endParaRPr>
          </a:p>
          <a:p>
            <a:pPr marL="342900" indent="-342900" algn="just">
              <a:buFontTx/>
              <a:buChar char="-"/>
            </a:pPr>
            <a:r>
              <a:rPr lang="it-IT" sz="2000" b="1" dirty="0">
                <a:solidFill>
                  <a:schemeClr val="accent5">
                    <a:lumMod val="50000"/>
                  </a:schemeClr>
                </a:solidFill>
              </a:rPr>
              <a:t>Crescita negli ultimi anni degli Operatori di Finanza Alternativa (Private Capital) e del ricorso da parte delle Imprese a forme di approvvigionamento di risorse finanziarie alternative a quelle del credito bancario tradizionale (da Fonte Politecnico di Milano, School of Management: ca 4,5 MLD nel corso del 2021 e ca. 2,6 MLD nel 1^ semestre del 2022 di risorse erogate alle PMI);</a:t>
            </a:r>
          </a:p>
          <a:p>
            <a:pPr algn="just"/>
            <a:endParaRPr lang="it-IT" sz="2000" b="1" dirty="0">
              <a:solidFill>
                <a:schemeClr val="accent5">
                  <a:lumMod val="50000"/>
                </a:schemeClr>
              </a:solidFill>
            </a:endParaRPr>
          </a:p>
          <a:p>
            <a:pPr algn="just"/>
            <a:r>
              <a:rPr lang="it-IT" sz="2000" b="1" dirty="0">
                <a:solidFill>
                  <a:schemeClr val="accent5">
                    <a:lumMod val="50000"/>
                  </a:schemeClr>
                </a:solidFill>
              </a:rPr>
              <a:t>Finanza Sostenibile:</a:t>
            </a:r>
          </a:p>
          <a:p>
            <a:pPr algn="just"/>
            <a:endParaRPr lang="it-IT" sz="2000" b="1" dirty="0">
              <a:solidFill>
                <a:schemeClr val="accent5">
                  <a:lumMod val="50000"/>
                </a:schemeClr>
              </a:solidFill>
            </a:endParaRPr>
          </a:p>
          <a:p>
            <a:pPr marL="342900" indent="-342900" algn="just">
              <a:buFontTx/>
              <a:buChar char="-"/>
            </a:pPr>
            <a:r>
              <a:rPr lang="it-IT" sz="2000" b="1" dirty="0">
                <a:solidFill>
                  <a:schemeClr val="accent5">
                    <a:lumMod val="50000"/>
                  </a:schemeClr>
                </a:solidFill>
              </a:rPr>
              <a:t>L’avanzare di Approcci Creditizi  di tipo innovativo nella erogazione del credito bancario che integrano valutazioni di sostenibilità (fattori ESG);</a:t>
            </a:r>
          </a:p>
          <a:p>
            <a:pPr marL="342900" indent="-342900" algn="just">
              <a:buFontTx/>
              <a:buChar char="-"/>
            </a:pPr>
            <a:endParaRPr lang="it-IT" sz="2000" b="1" dirty="0">
              <a:solidFill>
                <a:schemeClr val="accent5">
                  <a:lumMod val="50000"/>
                </a:schemeClr>
              </a:solidFill>
            </a:endParaRPr>
          </a:p>
          <a:p>
            <a:pPr marL="342900" indent="-342900" algn="just">
              <a:buFontTx/>
              <a:buChar char="-"/>
            </a:pPr>
            <a:r>
              <a:rPr lang="it-IT" sz="2000" b="1" dirty="0">
                <a:solidFill>
                  <a:schemeClr val="accent5">
                    <a:lumMod val="50000"/>
                  </a:schemeClr>
                </a:solidFill>
              </a:rPr>
              <a:t>Il progressivo orientamento degli Investitori sul mercato dei capitali che integrano valutazioni di sostenibilità (fattori ESG) nelle loro scelte di investimento.</a:t>
            </a:r>
          </a:p>
          <a:p>
            <a:pPr marL="285750" indent="-285750" algn="just">
              <a:buFontTx/>
              <a:buChar char="-"/>
            </a:pPr>
            <a:endParaRPr lang="it-IT" sz="2000" b="1" dirty="0">
              <a:solidFill>
                <a:schemeClr val="accent5">
                  <a:lumMod val="50000"/>
                </a:schemeClr>
              </a:solidFill>
            </a:endParaRPr>
          </a:p>
          <a:p>
            <a:pPr algn="just"/>
            <a:endParaRPr lang="it-IT" b="1" dirty="0">
              <a:solidFill>
                <a:schemeClr val="accent5">
                  <a:lumMod val="50000"/>
                </a:schemeClr>
              </a:solidFill>
            </a:endParaRPr>
          </a:p>
          <a:p>
            <a:pPr algn="just"/>
            <a:r>
              <a:rPr lang="it-IT" b="1" dirty="0">
                <a:solidFill>
                  <a:schemeClr val="accent5">
                    <a:lumMod val="50000"/>
                  </a:schemeClr>
                </a:solidFill>
              </a:rPr>
              <a:t> </a:t>
            </a:r>
          </a:p>
          <a:p>
            <a:pPr algn="just"/>
            <a:endParaRPr lang="it-IT" b="1" dirty="0">
              <a:solidFill>
                <a:schemeClr val="accent5">
                  <a:lumMod val="50000"/>
                </a:schemeClr>
              </a:solidFill>
            </a:endParaRPr>
          </a:p>
          <a:p>
            <a:pPr algn="just"/>
            <a:endParaRPr lang="it-IT" b="1" dirty="0">
              <a:solidFill>
                <a:schemeClr val="accent5">
                  <a:lumMod val="50000"/>
                </a:schemeClr>
              </a:solidFill>
            </a:endParaRPr>
          </a:p>
        </p:txBody>
      </p:sp>
    </p:spTree>
    <p:extLst>
      <p:ext uri="{BB962C8B-B14F-4D97-AF65-F5344CB8AC3E}">
        <p14:creationId xmlns:p14="http://schemas.microsoft.com/office/powerpoint/2010/main" val="2046200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up)">
                                      <p:cBhvr>
                                        <p:cTn id="14"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pPr>
              <a:defRPr/>
            </a:pPr>
            <a:fld id="{3D723938-FC25-4F87-B7E9-C2086D39367D}" type="slidenum">
              <a:rPr lang="it-IT"/>
              <a:pPr>
                <a:defRPr/>
              </a:pPr>
              <a:t>18</a:t>
            </a:fld>
            <a:endParaRPr lang="it-IT"/>
          </a:p>
        </p:txBody>
      </p:sp>
      <p:sp>
        <p:nvSpPr>
          <p:cNvPr id="3" name="Sottotitolo 2"/>
          <p:cNvSpPr>
            <a:spLocks noGrp="1"/>
          </p:cNvSpPr>
          <p:nvPr>
            <p:ph type="subTitle" idx="4294967295"/>
          </p:nvPr>
        </p:nvSpPr>
        <p:spPr>
          <a:xfrm>
            <a:off x="947061" y="1356658"/>
            <a:ext cx="10207689" cy="4999691"/>
          </a:xfrm>
        </p:spPr>
        <p:txBody>
          <a:bodyPr>
            <a:normAutofit/>
          </a:bodyPr>
          <a:lstStyle/>
          <a:p>
            <a:pPr>
              <a:buNone/>
              <a:defRPr/>
            </a:pPr>
            <a:endParaRPr lang="it-IT" sz="1400" dirty="0">
              <a:solidFill>
                <a:srgbClr val="0070C0"/>
              </a:solidFill>
            </a:endParaRPr>
          </a:p>
          <a:p>
            <a:pPr algn="just">
              <a:buNone/>
              <a:defRPr/>
            </a:pPr>
            <a:r>
              <a:rPr lang="it-IT" sz="1600" b="1" dirty="0">
                <a:solidFill>
                  <a:srgbClr val="0070C0"/>
                </a:solidFill>
              </a:rPr>
              <a:t>	</a:t>
            </a:r>
            <a:r>
              <a:rPr lang="it-IT" sz="1800" b="1" dirty="0">
                <a:solidFill>
                  <a:schemeClr val="accent1">
                    <a:lumMod val="75000"/>
                  </a:schemeClr>
                </a:solidFill>
              </a:rPr>
              <a:t>Data l’alternativa tra capitale di rischio e capitale di debito, le imprese possono selezionare all’interno di ciascuna categoria gli strumenti ed i relativi canali. L’Impresa nell’ambito di tale selezione deve tener conto di vincoli:</a:t>
            </a:r>
          </a:p>
          <a:p>
            <a:pPr algn="just">
              <a:buFontTx/>
              <a:buChar char="-"/>
              <a:defRPr/>
            </a:pPr>
            <a:r>
              <a:rPr lang="it-IT" sz="1800" b="1" dirty="0">
                <a:solidFill>
                  <a:schemeClr val="accent1">
                    <a:lumMod val="75000"/>
                  </a:schemeClr>
                </a:solidFill>
              </a:rPr>
              <a:t>Vincoli di mercato legati alle caratteristiche proprie dell’azienda in rapporto alle condizioni presenti sul mercato finanziario;</a:t>
            </a:r>
          </a:p>
          <a:p>
            <a:pPr algn="just">
              <a:buFontTx/>
              <a:buChar char="-"/>
              <a:defRPr/>
            </a:pPr>
            <a:r>
              <a:rPr lang="it-IT" sz="1800" b="1" dirty="0">
                <a:solidFill>
                  <a:schemeClr val="accent1">
                    <a:lumMod val="75000"/>
                  </a:schemeClr>
                </a:solidFill>
              </a:rPr>
              <a:t>Vincoli legati all’equilibrio finanziario;</a:t>
            </a:r>
          </a:p>
          <a:p>
            <a:pPr algn="just">
              <a:buFontTx/>
              <a:buChar char="-"/>
              <a:defRPr/>
            </a:pPr>
            <a:r>
              <a:rPr lang="it-IT" sz="1800" b="1" dirty="0">
                <a:solidFill>
                  <a:schemeClr val="accent1">
                    <a:lumMod val="75000"/>
                  </a:schemeClr>
                </a:solidFill>
              </a:rPr>
              <a:t>Vincoli personali legati alla disponibilità dei soci ad aumenti di capitale o all’apertura della compagine societaria ad altri soggetti.</a:t>
            </a:r>
          </a:p>
          <a:p>
            <a:pPr algn="just">
              <a:buFontTx/>
              <a:buChar char="-"/>
              <a:defRPr/>
            </a:pPr>
            <a:endParaRPr lang="it-IT" sz="1600" dirty="0">
              <a:solidFill>
                <a:srgbClr val="0070C0"/>
              </a:solidFill>
            </a:endParaRPr>
          </a:p>
          <a:p>
            <a:pPr algn="just">
              <a:buFontTx/>
              <a:buChar char="-"/>
              <a:defRPr/>
            </a:pPr>
            <a:endParaRPr lang="it-IT" sz="1600" dirty="0">
              <a:solidFill>
                <a:srgbClr val="0070C0"/>
              </a:solidFill>
            </a:endParaRPr>
          </a:p>
          <a:p>
            <a:pPr algn="just">
              <a:buFontTx/>
              <a:buChar char="-"/>
              <a:defRPr/>
            </a:pPr>
            <a:endParaRPr lang="it-IT" sz="1600" dirty="0">
              <a:solidFill>
                <a:srgbClr val="0070C0"/>
              </a:solidFill>
            </a:endParaRPr>
          </a:p>
          <a:p>
            <a:pPr marL="0" indent="0" algn="just">
              <a:buNone/>
              <a:defRPr/>
            </a:pPr>
            <a:r>
              <a:rPr lang="it-IT" sz="1600" dirty="0">
                <a:solidFill>
                  <a:srgbClr val="0070C0"/>
                </a:solidFill>
              </a:rPr>
              <a:t> </a:t>
            </a:r>
            <a:endParaRPr lang="it-IT" sz="1400" dirty="0">
              <a:solidFill>
                <a:srgbClr val="0070C0"/>
              </a:solidFill>
            </a:endParaRPr>
          </a:p>
        </p:txBody>
      </p:sp>
      <p:sp>
        <p:nvSpPr>
          <p:cNvPr id="4" name="Rettangolo 3">
            <a:extLst>
              <a:ext uri="{FF2B5EF4-FFF2-40B4-BE49-F238E27FC236}">
                <a16:creationId xmlns:a16="http://schemas.microsoft.com/office/drawing/2014/main" id="{A3EED05C-D2E3-D5E1-0AE1-7E01986B9BA1}"/>
              </a:ext>
            </a:extLst>
          </p:cNvPr>
          <p:cNvSpPr/>
          <p:nvPr/>
        </p:nvSpPr>
        <p:spPr>
          <a:xfrm>
            <a:off x="4828021" y="4581128"/>
            <a:ext cx="2592288"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Mercato finanziario</a:t>
            </a:r>
          </a:p>
        </p:txBody>
      </p:sp>
      <p:sp>
        <p:nvSpPr>
          <p:cNvPr id="7" name="Rettangolo 6">
            <a:extLst>
              <a:ext uri="{FF2B5EF4-FFF2-40B4-BE49-F238E27FC236}">
                <a16:creationId xmlns:a16="http://schemas.microsoft.com/office/drawing/2014/main" id="{E0E90A61-427F-B6FD-563D-3675127DBA60}"/>
              </a:ext>
            </a:extLst>
          </p:cNvPr>
          <p:cNvSpPr/>
          <p:nvPr/>
        </p:nvSpPr>
        <p:spPr>
          <a:xfrm>
            <a:off x="3409193" y="5085184"/>
            <a:ext cx="1728192"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t>Debito</a:t>
            </a:r>
          </a:p>
        </p:txBody>
      </p:sp>
      <p:sp>
        <p:nvSpPr>
          <p:cNvPr id="9" name="Rettangolo 8">
            <a:extLst>
              <a:ext uri="{FF2B5EF4-FFF2-40B4-BE49-F238E27FC236}">
                <a16:creationId xmlns:a16="http://schemas.microsoft.com/office/drawing/2014/main" id="{23427E6B-BDC3-F0BB-C54F-A92DEA0F18B5}"/>
              </a:ext>
            </a:extLst>
          </p:cNvPr>
          <p:cNvSpPr/>
          <p:nvPr/>
        </p:nvSpPr>
        <p:spPr>
          <a:xfrm>
            <a:off x="7153609" y="5085184"/>
            <a:ext cx="1728192"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t>Equity</a:t>
            </a:r>
          </a:p>
        </p:txBody>
      </p:sp>
      <p:sp>
        <p:nvSpPr>
          <p:cNvPr id="10" name="Rettangolo 9">
            <a:extLst>
              <a:ext uri="{FF2B5EF4-FFF2-40B4-BE49-F238E27FC236}">
                <a16:creationId xmlns:a16="http://schemas.microsoft.com/office/drawing/2014/main" id="{09E1E19A-CBF2-B0AB-9D11-84E4B757AA14}"/>
              </a:ext>
            </a:extLst>
          </p:cNvPr>
          <p:cNvSpPr/>
          <p:nvPr/>
        </p:nvSpPr>
        <p:spPr>
          <a:xfrm>
            <a:off x="2257066" y="5589241"/>
            <a:ext cx="1908213" cy="4286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a:t>Mercato creditizio bancario</a:t>
            </a:r>
          </a:p>
        </p:txBody>
      </p:sp>
      <p:sp>
        <p:nvSpPr>
          <p:cNvPr id="11" name="Rettangolo 10">
            <a:extLst>
              <a:ext uri="{FF2B5EF4-FFF2-40B4-BE49-F238E27FC236}">
                <a16:creationId xmlns:a16="http://schemas.microsoft.com/office/drawing/2014/main" id="{003D7B04-1B9F-9151-3C9D-27CC0CA4457A}"/>
              </a:ext>
            </a:extLst>
          </p:cNvPr>
          <p:cNvSpPr/>
          <p:nvPr/>
        </p:nvSpPr>
        <p:spPr>
          <a:xfrm>
            <a:off x="4484259" y="5589241"/>
            <a:ext cx="1908213" cy="4286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a:t>Emissioni strumenti di debito</a:t>
            </a:r>
          </a:p>
        </p:txBody>
      </p:sp>
      <p:sp>
        <p:nvSpPr>
          <p:cNvPr id="12" name="Rettangolo 11">
            <a:extLst>
              <a:ext uri="{FF2B5EF4-FFF2-40B4-BE49-F238E27FC236}">
                <a16:creationId xmlns:a16="http://schemas.microsoft.com/office/drawing/2014/main" id="{E3188679-836B-7F1C-9043-ABFE9BD8418D}"/>
              </a:ext>
            </a:extLst>
          </p:cNvPr>
          <p:cNvSpPr/>
          <p:nvPr/>
        </p:nvSpPr>
        <p:spPr>
          <a:xfrm>
            <a:off x="7161111" y="5657827"/>
            <a:ext cx="1728192"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a:t>Quote azionarie</a:t>
            </a:r>
          </a:p>
        </p:txBody>
      </p:sp>
      <p:sp>
        <p:nvSpPr>
          <p:cNvPr id="2" name="CasellaDiTesto 1">
            <a:extLst>
              <a:ext uri="{FF2B5EF4-FFF2-40B4-BE49-F238E27FC236}">
                <a16:creationId xmlns:a16="http://schemas.microsoft.com/office/drawing/2014/main" id="{CB079706-5E3D-A8EF-C379-A57BD6639665}"/>
              </a:ext>
            </a:extLst>
          </p:cNvPr>
          <p:cNvSpPr txBox="1"/>
          <p:nvPr/>
        </p:nvSpPr>
        <p:spPr>
          <a:xfrm>
            <a:off x="252774" y="673357"/>
            <a:ext cx="10901975" cy="470698"/>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3911210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4DF040-D41A-E691-0CD4-78E4978AB688}"/>
              </a:ext>
            </a:extLst>
          </p:cNvPr>
          <p:cNvSpPr>
            <a:spLocks noGrp="1"/>
          </p:cNvSpPr>
          <p:nvPr>
            <p:ph type="ctrTitle"/>
          </p:nvPr>
        </p:nvSpPr>
        <p:spPr>
          <a:xfrm>
            <a:off x="520109" y="1195871"/>
            <a:ext cx="10668000" cy="2479675"/>
          </a:xfrm>
        </p:spPr>
        <p:txBody>
          <a:bodyPr>
            <a:normAutofit/>
          </a:bodyPr>
          <a:lstStyle/>
          <a:p>
            <a:r>
              <a:rPr lang="it-IT" sz="2400" b="1" u="sng" dirty="0">
                <a:solidFill>
                  <a:schemeClr val="accent1">
                    <a:lumMod val="50000"/>
                  </a:schemeClr>
                </a:solidFill>
              </a:rPr>
              <a:t> </a:t>
            </a:r>
            <a:r>
              <a:rPr lang="it-IT" sz="2400" b="1" u="sng" dirty="0">
                <a:solidFill>
                  <a:schemeClr val="accent5">
                    <a:lumMod val="50000"/>
                  </a:schemeClr>
                </a:solidFill>
              </a:rPr>
              <a:t>La Crescita della Finanza Alternativa (Private Capital)</a:t>
            </a:r>
          </a:p>
        </p:txBody>
      </p:sp>
      <p:sp>
        <p:nvSpPr>
          <p:cNvPr id="3" name="CasellaDiTesto 2">
            <a:extLst>
              <a:ext uri="{FF2B5EF4-FFF2-40B4-BE49-F238E27FC236}">
                <a16:creationId xmlns:a16="http://schemas.microsoft.com/office/drawing/2014/main" id="{B39BF805-BBDC-7109-58B7-ED29BC5B8D58}"/>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836158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FBBD80FE-4544-B0AE-993B-BF62C96874D4}"/>
              </a:ext>
            </a:extLst>
          </p:cNvPr>
          <p:cNvSpPr txBox="1"/>
          <p:nvPr/>
        </p:nvSpPr>
        <p:spPr>
          <a:xfrm>
            <a:off x="146448" y="1148226"/>
            <a:ext cx="11370361" cy="6186309"/>
          </a:xfrm>
          <a:prstGeom prst="rect">
            <a:avLst/>
          </a:prstGeom>
          <a:noFill/>
        </p:spPr>
        <p:txBody>
          <a:bodyPr wrap="square" rtlCol="0">
            <a:spAutoFit/>
          </a:bodyPr>
          <a:lstStyle/>
          <a:p>
            <a:r>
              <a:rPr lang="it-IT" sz="2000" b="1" i="0" dirty="0">
                <a:solidFill>
                  <a:schemeClr val="accent1">
                    <a:lumMod val="50000"/>
                  </a:schemeClr>
                </a:solidFill>
                <a:effectLst/>
              </a:rPr>
              <a:t>Argomenti che affronteremo in questo corso:</a:t>
            </a:r>
          </a:p>
          <a:p>
            <a:endParaRPr lang="it-IT" sz="2000" b="1" dirty="0">
              <a:solidFill>
                <a:schemeClr val="accent1">
                  <a:lumMod val="50000"/>
                </a:schemeClr>
              </a:solidFill>
            </a:endParaRPr>
          </a:p>
          <a:p>
            <a:pPr marL="285750" indent="-285750">
              <a:buFont typeface="Arial" panose="020B0604020202020204" pitchFamily="34" charset="0"/>
              <a:buChar char="•"/>
            </a:pPr>
            <a:r>
              <a:rPr lang="it-IT" sz="2000" b="1" dirty="0">
                <a:solidFill>
                  <a:schemeClr val="accent1">
                    <a:lumMod val="50000"/>
                  </a:schemeClr>
                </a:solidFill>
              </a:rPr>
              <a:t>I Percorsi di crescita per linee interne e per linee esterne  delle Imprese nell’attuale scenario ed alla luce delle traiettorie sulla crescita sostenibile; </a:t>
            </a:r>
          </a:p>
          <a:p>
            <a:pPr marL="285750" indent="-285750">
              <a:buFont typeface="Arial" panose="020B0604020202020204" pitchFamily="34" charset="0"/>
              <a:buChar char="•"/>
            </a:pPr>
            <a:r>
              <a:rPr lang="it-IT" sz="2000" b="1" dirty="0">
                <a:solidFill>
                  <a:schemeClr val="accent1">
                    <a:lumMod val="50000"/>
                  </a:schemeClr>
                </a:solidFill>
              </a:rPr>
              <a:t>Ruolo Strategico delle Finanza per una crescita sostenibile dell’Impresa;</a:t>
            </a:r>
          </a:p>
          <a:p>
            <a:pPr marL="285750" indent="-285750">
              <a:buFont typeface="Arial" panose="020B0604020202020204" pitchFamily="34" charset="0"/>
              <a:buChar char="•"/>
            </a:pPr>
            <a:r>
              <a:rPr lang="it-IT" sz="2000" b="1" i="0" dirty="0">
                <a:solidFill>
                  <a:schemeClr val="accent1">
                    <a:lumMod val="50000"/>
                  </a:schemeClr>
                </a:solidFill>
                <a:effectLst/>
              </a:rPr>
              <a:t>Fabbisogni finanziari delle Imprese, le modalità di copertura, il capital management;</a:t>
            </a:r>
          </a:p>
          <a:p>
            <a:pPr marL="285750" indent="-285750">
              <a:buFont typeface="Arial" panose="020B0604020202020204" pitchFamily="34" charset="0"/>
              <a:buChar char="•"/>
            </a:pPr>
            <a:r>
              <a:rPr lang="it-IT" sz="2000" b="1" i="0" dirty="0">
                <a:solidFill>
                  <a:schemeClr val="accent1">
                    <a:lumMod val="50000"/>
                  </a:schemeClr>
                </a:solidFill>
                <a:effectLst/>
              </a:rPr>
              <a:t>Ricorso al mercato bancario ed i requisiti per l’accesso al credito nell’attuale scenario;</a:t>
            </a:r>
          </a:p>
          <a:p>
            <a:pPr marL="285750" indent="-285750">
              <a:buFont typeface="Arial" panose="020B0604020202020204" pitchFamily="34" charset="0"/>
              <a:buChar char="•"/>
            </a:pPr>
            <a:r>
              <a:rPr lang="it-IT" sz="2000" b="1" i="0" dirty="0">
                <a:solidFill>
                  <a:schemeClr val="accent1">
                    <a:lumMod val="50000"/>
                  </a:schemeClr>
                </a:solidFill>
                <a:effectLst/>
              </a:rPr>
              <a:t>Ricorso al mercato dei capitali ed il Private Capital </a:t>
            </a:r>
            <a:r>
              <a:rPr lang="it-IT" sz="2000" b="1" i="0" dirty="0" err="1">
                <a:solidFill>
                  <a:schemeClr val="accent1">
                    <a:lumMod val="50000"/>
                  </a:schemeClr>
                </a:solidFill>
                <a:effectLst/>
              </a:rPr>
              <a:t>Investing</a:t>
            </a:r>
            <a:r>
              <a:rPr lang="it-IT" sz="2000" b="1" i="0" dirty="0">
                <a:solidFill>
                  <a:schemeClr val="accent1">
                    <a:lumMod val="50000"/>
                  </a:schemeClr>
                </a:solidFill>
                <a:effectLst/>
              </a:rPr>
              <a:t>;</a:t>
            </a:r>
            <a:endParaRPr lang="it-IT" sz="2000" b="1" dirty="0">
              <a:solidFill>
                <a:schemeClr val="accent1">
                  <a:lumMod val="50000"/>
                </a:schemeClr>
              </a:solidFill>
            </a:endParaRPr>
          </a:p>
          <a:p>
            <a:pPr marL="285750" indent="-285750">
              <a:buFont typeface="Arial" panose="020B0604020202020204" pitchFamily="34" charset="0"/>
              <a:buChar char="•"/>
            </a:pPr>
            <a:r>
              <a:rPr lang="it-IT" sz="2000" b="1" i="0" dirty="0">
                <a:solidFill>
                  <a:schemeClr val="accent1">
                    <a:lumMod val="50000"/>
                  </a:schemeClr>
                </a:solidFill>
                <a:effectLst/>
              </a:rPr>
              <a:t>Private </a:t>
            </a:r>
            <a:r>
              <a:rPr lang="it-IT" sz="2000" b="1" i="0" dirty="0" err="1">
                <a:solidFill>
                  <a:schemeClr val="accent1">
                    <a:lumMod val="50000"/>
                  </a:schemeClr>
                </a:solidFill>
                <a:effectLst/>
              </a:rPr>
              <a:t>Debt</a:t>
            </a:r>
            <a:r>
              <a:rPr lang="it-IT" sz="2000" b="1" i="0" dirty="0">
                <a:solidFill>
                  <a:schemeClr val="accent1">
                    <a:lumMod val="50000"/>
                  </a:schemeClr>
                </a:solidFill>
                <a:effectLst/>
              </a:rPr>
              <a:t>: obiettivi, strumenti/tipologia di operazioni, opportunità, vincoli, impatti sulla governance;</a:t>
            </a:r>
          </a:p>
          <a:p>
            <a:pPr marL="285750" indent="-285750">
              <a:buFont typeface="Arial" panose="020B0604020202020204" pitchFamily="34" charset="0"/>
              <a:buChar char="•"/>
            </a:pPr>
            <a:r>
              <a:rPr lang="it-IT" sz="2000" b="1" i="0" dirty="0">
                <a:solidFill>
                  <a:schemeClr val="accent1">
                    <a:lumMod val="50000"/>
                  </a:schemeClr>
                </a:solidFill>
                <a:effectLst/>
              </a:rPr>
              <a:t>Private Equity: obiettivi, strumenti/tipologia di operazioni, opportunità, vincoli, impatti sulla governance;</a:t>
            </a:r>
          </a:p>
          <a:p>
            <a:pPr marL="285750" indent="-285750">
              <a:buFont typeface="Arial" panose="020B0604020202020204" pitchFamily="34" charset="0"/>
              <a:buChar char="•"/>
            </a:pPr>
            <a:r>
              <a:rPr lang="it-IT" sz="2000" b="1" i="0" dirty="0">
                <a:solidFill>
                  <a:schemeClr val="accent1">
                    <a:lumMod val="50000"/>
                  </a:schemeClr>
                </a:solidFill>
                <a:effectLst/>
              </a:rPr>
              <a:t>Fasi operative per l’emissione di strumenti di debito e di equity;</a:t>
            </a:r>
          </a:p>
          <a:p>
            <a:pPr marL="285750" indent="-285750">
              <a:buFont typeface="Arial" panose="020B0604020202020204" pitchFamily="34" charset="0"/>
              <a:buChar char="•"/>
            </a:pPr>
            <a:r>
              <a:rPr lang="it-IT" sz="2000" b="1" i="0" dirty="0">
                <a:solidFill>
                  <a:schemeClr val="accent1">
                    <a:lumMod val="50000"/>
                  </a:schemeClr>
                </a:solidFill>
                <a:effectLst/>
              </a:rPr>
              <a:t>Ruolo degli Advisor nelle fasi di </a:t>
            </a:r>
            <a:r>
              <a:rPr lang="it-IT" sz="2000" b="1" i="0" dirty="0" err="1">
                <a:solidFill>
                  <a:schemeClr val="accent1">
                    <a:lumMod val="50000"/>
                  </a:schemeClr>
                </a:solidFill>
                <a:effectLst/>
              </a:rPr>
              <a:t>origination</a:t>
            </a:r>
            <a:r>
              <a:rPr lang="it-IT" sz="2000" b="1" i="0" dirty="0">
                <a:solidFill>
                  <a:schemeClr val="accent1">
                    <a:lumMod val="50000"/>
                  </a:schemeClr>
                </a:solidFill>
                <a:effectLst/>
              </a:rPr>
              <a:t> ed in quelle di </a:t>
            </a:r>
            <a:r>
              <a:rPr lang="it-IT" sz="2000" b="1" i="0" dirty="0" err="1">
                <a:solidFill>
                  <a:schemeClr val="accent1">
                    <a:lumMod val="50000"/>
                  </a:schemeClr>
                </a:solidFill>
                <a:effectLst/>
              </a:rPr>
              <a:t>execution</a:t>
            </a:r>
            <a:r>
              <a:rPr lang="it-IT" sz="2000" b="1" i="0" dirty="0">
                <a:solidFill>
                  <a:schemeClr val="accent1">
                    <a:lumMod val="50000"/>
                  </a:schemeClr>
                </a:solidFill>
                <a:effectLst/>
              </a:rPr>
              <a:t> e degli altri soggetti coinvolti nel processo fino al closing dell’operazione;</a:t>
            </a:r>
          </a:p>
          <a:p>
            <a:pPr marL="285750" indent="-285750">
              <a:buFont typeface="Arial" panose="020B0604020202020204" pitchFamily="34" charset="0"/>
              <a:buChar char="•"/>
            </a:pPr>
            <a:r>
              <a:rPr lang="it-IT" sz="2000" b="1" i="0" dirty="0">
                <a:solidFill>
                  <a:schemeClr val="accent1">
                    <a:lumMod val="50000"/>
                  </a:schemeClr>
                </a:solidFill>
                <a:effectLst/>
              </a:rPr>
              <a:t>Impatti dei fattori ESG (introduzione ESG Score nei processi del credito e nei processi valutativi sul mercato dei capitali ed il loro impatto sui processi di crescita delle Imprese).</a:t>
            </a:r>
          </a:p>
          <a:p>
            <a:endParaRPr lang="it-IT" sz="1400" b="1" dirty="0">
              <a:solidFill>
                <a:schemeClr val="accent1">
                  <a:lumMod val="50000"/>
                </a:schemeClr>
              </a:solidFill>
            </a:endParaRPr>
          </a:p>
          <a:p>
            <a:endParaRPr lang="it-IT" sz="1400" b="0" i="0" dirty="0">
              <a:solidFill>
                <a:schemeClr val="tx2">
                  <a:lumMod val="50000"/>
                </a:schemeClr>
              </a:solidFill>
              <a:effectLst/>
            </a:endParaRPr>
          </a:p>
          <a:p>
            <a:endParaRPr lang="it-IT" sz="1400" dirty="0">
              <a:solidFill>
                <a:schemeClr val="tx2">
                  <a:lumMod val="50000"/>
                </a:schemeClr>
              </a:solidFill>
            </a:endParaRPr>
          </a:p>
          <a:p>
            <a:endParaRPr lang="it-IT" sz="1400" b="0" i="0" dirty="0">
              <a:solidFill>
                <a:schemeClr val="accent5">
                  <a:lumMod val="50000"/>
                </a:schemeClr>
              </a:solidFill>
              <a:effectLst/>
              <a:latin typeface="Arial" panose="020B0604020202020204" pitchFamily="34" charset="0"/>
            </a:endParaRPr>
          </a:p>
        </p:txBody>
      </p:sp>
      <p:sp>
        <p:nvSpPr>
          <p:cNvPr id="3" name="CasellaDiTesto 2">
            <a:extLst>
              <a:ext uri="{FF2B5EF4-FFF2-40B4-BE49-F238E27FC236}">
                <a16:creationId xmlns:a16="http://schemas.microsoft.com/office/drawing/2014/main" id="{6C9D35E2-6DD8-D9DD-A41E-3FB745CC522D}"/>
              </a:ext>
            </a:extLst>
          </p:cNvPr>
          <p:cNvSpPr txBox="1"/>
          <p:nvPr/>
        </p:nvSpPr>
        <p:spPr>
          <a:xfrm>
            <a:off x="146449" y="474369"/>
            <a:ext cx="11370360" cy="400110"/>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sz="2000" dirty="0"/>
              <a:t> UNIMC – Finanza Innovativa per la Crescita Strategica e Sostenibile dell’Impresa</a:t>
            </a:r>
          </a:p>
        </p:txBody>
      </p:sp>
    </p:spTree>
    <p:extLst>
      <p:ext uri="{BB962C8B-B14F-4D97-AF65-F5344CB8AC3E}">
        <p14:creationId xmlns:p14="http://schemas.microsoft.com/office/powerpoint/2010/main" val="2659344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8A8CD272-15D2-0FB9-F152-8B4D1B5AAD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9500" y="1719262"/>
            <a:ext cx="9515475" cy="3419475"/>
          </a:xfrm>
          <a:prstGeom prst="rect">
            <a:avLst/>
          </a:prstGeom>
          <a:noFill/>
          <a:extLst>
            <a:ext uri="{909E8E84-426E-40DD-AFC4-6F175D3DCCD1}">
              <a14:hiddenFill xmlns:a14="http://schemas.microsoft.com/office/drawing/2010/main">
                <a:solidFill>
                  <a:srgbClr val="FFFFFF"/>
                </a:solidFill>
              </a14:hiddenFill>
            </a:ext>
          </a:extLst>
        </p:spPr>
      </p:pic>
      <p:sp>
        <p:nvSpPr>
          <p:cNvPr id="6" name="CasellaDiTesto 5">
            <a:extLst>
              <a:ext uri="{FF2B5EF4-FFF2-40B4-BE49-F238E27FC236}">
                <a16:creationId xmlns:a16="http://schemas.microsoft.com/office/drawing/2014/main" id="{072663E4-20D2-026E-F168-32B9B2DAF5A1}"/>
              </a:ext>
            </a:extLst>
          </p:cNvPr>
          <p:cNvSpPr txBox="1"/>
          <p:nvPr/>
        </p:nvSpPr>
        <p:spPr>
          <a:xfrm>
            <a:off x="965200" y="5516880"/>
            <a:ext cx="8920480" cy="276999"/>
          </a:xfrm>
          <a:prstGeom prst="rect">
            <a:avLst/>
          </a:prstGeom>
          <a:noFill/>
        </p:spPr>
        <p:txBody>
          <a:bodyPr wrap="square" rtlCol="0">
            <a:spAutoFit/>
          </a:bodyPr>
          <a:lstStyle/>
          <a:p>
            <a:r>
              <a:rPr lang="it-IT" sz="1200" b="0" i="0" dirty="0">
                <a:solidFill>
                  <a:srgbClr val="333333"/>
                </a:solidFill>
                <a:effectLst/>
                <a:latin typeface="Roboto" panose="02000000000000000000" pitchFamily="2" charset="0"/>
              </a:rPr>
              <a:t>Fonte: School of Management Politecnico di Milano – Alt-Finance Day </a:t>
            </a:r>
            <a:endParaRPr lang="it-IT" sz="1200" dirty="0"/>
          </a:p>
        </p:txBody>
      </p:sp>
      <p:sp>
        <p:nvSpPr>
          <p:cNvPr id="3" name="CasellaDiTesto 2">
            <a:extLst>
              <a:ext uri="{FF2B5EF4-FFF2-40B4-BE49-F238E27FC236}">
                <a16:creationId xmlns:a16="http://schemas.microsoft.com/office/drawing/2014/main" id="{AE46A22B-6DC2-7E25-C486-A716F80FADC0}"/>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2019401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B7B84D8-A510-EC59-BDCB-C628599981DF}"/>
              </a:ext>
            </a:extLst>
          </p:cNvPr>
          <p:cNvSpPr txBox="1"/>
          <p:nvPr/>
        </p:nvSpPr>
        <p:spPr>
          <a:xfrm>
            <a:off x="891743" y="1715718"/>
            <a:ext cx="8475904" cy="400110"/>
          </a:xfrm>
          <a:prstGeom prst="rect">
            <a:avLst/>
          </a:prstGeom>
          <a:solidFill>
            <a:schemeClr val="bg1"/>
          </a:solidFill>
        </p:spPr>
        <p:txBody>
          <a:bodyPr wrap="square" rtlCol="0">
            <a:spAutoFit/>
          </a:bodyPr>
          <a:lstStyle/>
          <a:p>
            <a:r>
              <a:rPr lang="it-IT" sz="2000" b="1" dirty="0">
                <a:solidFill>
                  <a:srgbClr val="002060"/>
                </a:solidFill>
              </a:rPr>
              <a:t>IL PRIVATE DEBT</a:t>
            </a:r>
          </a:p>
        </p:txBody>
      </p:sp>
      <p:sp>
        <p:nvSpPr>
          <p:cNvPr id="3" name="CasellaDiTesto 2">
            <a:extLst>
              <a:ext uri="{FF2B5EF4-FFF2-40B4-BE49-F238E27FC236}">
                <a16:creationId xmlns:a16="http://schemas.microsoft.com/office/drawing/2014/main" id="{96AFC1DB-A272-6FF8-8134-4D4DFBBA5F45}"/>
              </a:ext>
            </a:extLst>
          </p:cNvPr>
          <p:cNvSpPr txBox="1"/>
          <p:nvPr/>
        </p:nvSpPr>
        <p:spPr>
          <a:xfrm>
            <a:off x="953230" y="2329787"/>
            <a:ext cx="6670313" cy="2862322"/>
          </a:xfrm>
          <a:prstGeom prst="rect">
            <a:avLst/>
          </a:prstGeom>
          <a:noFill/>
        </p:spPr>
        <p:txBody>
          <a:bodyPr wrap="square" rtlCol="0">
            <a:spAutoFit/>
          </a:bodyPr>
          <a:lstStyle/>
          <a:p>
            <a:pPr algn="just"/>
            <a:r>
              <a:rPr lang="it-IT" dirty="0">
                <a:solidFill>
                  <a:srgbClr val="002060"/>
                </a:solidFill>
              </a:rPr>
              <a:t>La ricerca da parte degli Investitori di ritorni superiori a quelli offerti dai mercati pubblici (mercati azionari, obbligazionari e dei titoli di stato) ha favorito negli ultimi anni la </a:t>
            </a:r>
            <a:r>
              <a:rPr lang="it-IT" b="1" dirty="0">
                <a:solidFill>
                  <a:srgbClr val="002060"/>
                </a:solidFill>
              </a:rPr>
              <a:t>DIFFUSIONE DI STRUMENTI ALTERNATIVI A QUELLO BANCARIO</a:t>
            </a:r>
            <a:r>
              <a:rPr lang="it-IT" dirty="0">
                <a:solidFill>
                  <a:srgbClr val="002060"/>
                </a:solidFill>
              </a:rPr>
              <a:t> QUALI </a:t>
            </a:r>
            <a:r>
              <a:rPr lang="it-IT" b="1" dirty="0">
                <a:solidFill>
                  <a:srgbClr val="002060"/>
                </a:solidFill>
              </a:rPr>
              <a:t>IL PRIVATE DEBT</a:t>
            </a:r>
            <a:r>
              <a:rPr lang="it-IT" dirty="0">
                <a:solidFill>
                  <a:srgbClr val="002060"/>
                </a:solidFill>
              </a:rPr>
              <a:t>. Tale crescita ha sperimentato una accelerazione dalla crescente </a:t>
            </a:r>
            <a:r>
              <a:rPr lang="it-IT" dirty="0" err="1">
                <a:solidFill>
                  <a:srgbClr val="002060"/>
                </a:solidFill>
              </a:rPr>
              <a:t>normazione</a:t>
            </a:r>
            <a:r>
              <a:rPr lang="it-IT" dirty="0">
                <a:solidFill>
                  <a:srgbClr val="002060"/>
                </a:solidFill>
              </a:rPr>
              <a:t> del mercato dei finanziamenti bancari verificatasi successivamente alla crisi finanziaria del 2008.</a:t>
            </a:r>
          </a:p>
          <a:p>
            <a:pPr algn="just"/>
            <a:endParaRPr lang="it-IT" dirty="0"/>
          </a:p>
          <a:p>
            <a:pPr algn="just"/>
            <a:endParaRPr lang="it-IT" dirty="0"/>
          </a:p>
          <a:p>
            <a:pPr algn="just"/>
            <a:endParaRPr lang="it-IT" dirty="0"/>
          </a:p>
        </p:txBody>
      </p:sp>
      <p:pic>
        <p:nvPicPr>
          <p:cNvPr id="4" name="Picture 2">
            <a:extLst>
              <a:ext uri="{FF2B5EF4-FFF2-40B4-BE49-F238E27FC236}">
                <a16:creationId xmlns:a16="http://schemas.microsoft.com/office/drawing/2014/main" id="{94D90B62-19AD-CC30-8CC3-60E0D0A62FC4}"/>
              </a:ext>
            </a:extLst>
          </p:cNvPr>
          <p:cNvPicPr>
            <a:picLocks noChangeAspect="1" noChangeArrowheads="1"/>
          </p:cNvPicPr>
          <p:nvPr/>
        </p:nvPicPr>
        <p:blipFill>
          <a:blip r:embed="rId2" cstate="print"/>
          <a:srcRect/>
          <a:stretch>
            <a:fillRect/>
          </a:stretch>
        </p:blipFill>
        <p:spPr bwMode="auto">
          <a:xfrm>
            <a:off x="8102859" y="2473803"/>
            <a:ext cx="2117118" cy="1656184"/>
          </a:xfrm>
          <a:prstGeom prst="rect">
            <a:avLst/>
          </a:prstGeom>
          <a:noFill/>
          <a:ln w="9525">
            <a:noFill/>
            <a:miter lim="800000"/>
            <a:headEnd/>
            <a:tailEnd/>
          </a:ln>
        </p:spPr>
      </p:pic>
      <p:sp>
        <p:nvSpPr>
          <p:cNvPr id="7" name="CasellaDiTesto 6">
            <a:extLst>
              <a:ext uri="{FF2B5EF4-FFF2-40B4-BE49-F238E27FC236}">
                <a16:creationId xmlns:a16="http://schemas.microsoft.com/office/drawing/2014/main" id="{CDCE77DD-F540-3127-9EF2-78AE8B5BC537}"/>
              </a:ext>
            </a:extLst>
          </p:cNvPr>
          <p:cNvSpPr txBox="1"/>
          <p:nvPr/>
        </p:nvSpPr>
        <p:spPr>
          <a:xfrm>
            <a:off x="953230" y="4706051"/>
            <a:ext cx="9413513" cy="1754326"/>
          </a:xfrm>
          <a:prstGeom prst="rect">
            <a:avLst/>
          </a:prstGeom>
          <a:noFill/>
        </p:spPr>
        <p:txBody>
          <a:bodyPr wrap="square" rtlCol="0">
            <a:spAutoFit/>
          </a:bodyPr>
          <a:lstStyle/>
          <a:p>
            <a:pPr algn="just"/>
            <a:r>
              <a:rPr lang="it-IT" dirty="0">
                <a:solidFill>
                  <a:srgbClr val="002060"/>
                </a:solidFill>
              </a:rPr>
              <a:t>Il ricorso al Private </a:t>
            </a:r>
            <a:r>
              <a:rPr lang="it-IT" dirty="0" err="1">
                <a:solidFill>
                  <a:srgbClr val="002060"/>
                </a:solidFill>
              </a:rPr>
              <a:t>Debt</a:t>
            </a:r>
            <a:r>
              <a:rPr lang="it-IT" dirty="0">
                <a:solidFill>
                  <a:srgbClr val="002060"/>
                </a:solidFill>
              </a:rPr>
              <a:t> rappresenta pertanto per le PMI un valido strumento di supporto dei programmi di crescita oltre che per linee interne anche mediante acquisizioni. Condizione essenziale per il successo nel ricorso al Private </a:t>
            </a:r>
            <a:r>
              <a:rPr lang="it-IT" dirty="0" err="1">
                <a:solidFill>
                  <a:srgbClr val="002060"/>
                </a:solidFill>
              </a:rPr>
              <a:t>Debt</a:t>
            </a:r>
            <a:r>
              <a:rPr lang="it-IT" dirty="0">
                <a:solidFill>
                  <a:srgbClr val="002060"/>
                </a:solidFill>
              </a:rPr>
              <a:t> è riuscire a </a:t>
            </a:r>
            <a:r>
              <a:rPr lang="it-IT" b="1" cap="small" dirty="0">
                <a:solidFill>
                  <a:srgbClr val="002060"/>
                </a:solidFill>
              </a:rPr>
              <a:t>conciliare le esigenze finanziarie dell’Impresa con le aspettative di rendimento ed il profilo di rischio degli Investitori  che a loro volta riflettono la struttura e l’andamento dei mercati finanziari.</a:t>
            </a:r>
          </a:p>
          <a:p>
            <a:endParaRPr lang="it-IT" dirty="0"/>
          </a:p>
        </p:txBody>
      </p:sp>
      <p:sp>
        <p:nvSpPr>
          <p:cNvPr id="6" name="CasellaDiTesto 5">
            <a:extLst>
              <a:ext uri="{FF2B5EF4-FFF2-40B4-BE49-F238E27FC236}">
                <a16:creationId xmlns:a16="http://schemas.microsoft.com/office/drawing/2014/main" id="{C5E1F680-9600-FCB1-A988-AD7131FBEC63}"/>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3237959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B7B84D8-A510-EC59-BDCB-C628599981DF}"/>
              </a:ext>
            </a:extLst>
          </p:cNvPr>
          <p:cNvSpPr txBox="1"/>
          <p:nvPr/>
        </p:nvSpPr>
        <p:spPr>
          <a:xfrm>
            <a:off x="891743" y="1868122"/>
            <a:ext cx="8475904" cy="400110"/>
          </a:xfrm>
          <a:prstGeom prst="rect">
            <a:avLst/>
          </a:prstGeom>
          <a:solidFill>
            <a:schemeClr val="bg1"/>
          </a:solidFill>
        </p:spPr>
        <p:txBody>
          <a:bodyPr wrap="square" rtlCol="0">
            <a:spAutoFit/>
          </a:bodyPr>
          <a:lstStyle/>
          <a:p>
            <a:r>
              <a:rPr lang="it-IT" sz="2000" b="1" dirty="0">
                <a:solidFill>
                  <a:srgbClr val="002060"/>
                </a:solidFill>
              </a:rPr>
              <a:t>IL PRIVATE DEBT</a:t>
            </a:r>
          </a:p>
        </p:txBody>
      </p:sp>
      <p:sp>
        <p:nvSpPr>
          <p:cNvPr id="26" name="CasellaDiTesto 25">
            <a:extLst>
              <a:ext uri="{FF2B5EF4-FFF2-40B4-BE49-F238E27FC236}">
                <a16:creationId xmlns:a16="http://schemas.microsoft.com/office/drawing/2014/main" id="{01DD283A-69F5-FC5C-92BE-C7764814F3BD}"/>
              </a:ext>
            </a:extLst>
          </p:cNvPr>
          <p:cNvSpPr txBox="1"/>
          <p:nvPr/>
        </p:nvSpPr>
        <p:spPr>
          <a:xfrm>
            <a:off x="857205" y="2840558"/>
            <a:ext cx="9594480" cy="1631216"/>
          </a:xfrm>
          <a:prstGeom prst="rect">
            <a:avLst/>
          </a:prstGeom>
          <a:solidFill>
            <a:schemeClr val="bg1"/>
          </a:solidFill>
        </p:spPr>
        <p:txBody>
          <a:bodyPr wrap="square" rtlCol="0">
            <a:spAutoFit/>
          </a:bodyPr>
          <a:lstStyle/>
          <a:p>
            <a:pPr algn="just"/>
            <a:r>
              <a:rPr lang="it-IT" sz="2000" dirty="0">
                <a:solidFill>
                  <a:srgbClr val="002060"/>
                </a:solidFill>
              </a:rPr>
              <a:t>Con la riforma del 2012 introdotta dal ‘Decreto </a:t>
            </a:r>
            <a:r>
              <a:rPr lang="it-IT" sz="2000" dirty="0" err="1">
                <a:solidFill>
                  <a:srgbClr val="002060"/>
                </a:solidFill>
              </a:rPr>
              <a:t>Sviluppo’</a:t>
            </a:r>
            <a:r>
              <a:rPr lang="it-IT" sz="2000" dirty="0">
                <a:solidFill>
                  <a:srgbClr val="002060"/>
                </a:solidFill>
              </a:rPr>
              <a:t> </a:t>
            </a:r>
            <a:r>
              <a:rPr lang="it-IT" sz="2000" b="1" dirty="0">
                <a:solidFill>
                  <a:srgbClr val="002060"/>
                </a:solidFill>
              </a:rPr>
              <a:t>è stata legittimata la possibilità di erogare finanziamenti anche da parte di soggetti diversi dagli Istituti bancari dando in seguito il via al cosiddetto «</a:t>
            </a:r>
            <a:r>
              <a:rPr lang="it-IT" sz="2000" b="1" dirty="0" err="1">
                <a:solidFill>
                  <a:srgbClr val="002060"/>
                </a:solidFill>
              </a:rPr>
              <a:t>direct</a:t>
            </a:r>
            <a:r>
              <a:rPr lang="it-IT" sz="2000" b="1" dirty="0">
                <a:solidFill>
                  <a:srgbClr val="002060"/>
                </a:solidFill>
              </a:rPr>
              <a:t> lending» </a:t>
            </a:r>
            <a:r>
              <a:rPr lang="it-IT" sz="2000" dirty="0">
                <a:solidFill>
                  <a:srgbClr val="002060"/>
                </a:solidFill>
              </a:rPr>
              <a:t>con cui gli operatori (fondi) di private </a:t>
            </a:r>
            <a:r>
              <a:rPr lang="it-IT" sz="2000" dirty="0" err="1">
                <a:solidFill>
                  <a:srgbClr val="002060"/>
                </a:solidFill>
              </a:rPr>
              <a:t>debt</a:t>
            </a:r>
            <a:r>
              <a:rPr lang="it-IT" sz="2000" dirty="0">
                <a:solidFill>
                  <a:srgbClr val="002060"/>
                </a:solidFill>
              </a:rPr>
              <a:t> erogano finanziamenti superiori a 18 mesi e fino a 5 anni (medio termine) oppure oltre i 5 anni (lungo termine). </a:t>
            </a:r>
          </a:p>
        </p:txBody>
      </p:sp>
      <p:sp>
        <p:nvSpPr>
          <p:cNvPr id="3" name="CasellaDiTesto 2">
            <a:extLst>
              <a:ext uri="{FF2B5EF4-FFF2-40B4-BE49-F238E27FC236}">
                <a16:creationId xmlns:a16="http://schemas.microsoft.com/office/drawing/2014/main" id="{47BC3AFC-D9A9-C651-81C7-191047FE5C32}"/>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3306582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B7B84D8-A510-EC59-BDCB-C628599981DF}"/>
              </a:ext>
            </a:extLst>
          </p:cNvPr>
          <p:cNvSpPr txBox="1"/>
          <p:nvPr/>
        </p:nvSpPr>
        <p:spPr>
          <a:xfrm>
            <a:off x="891743" y="1868122"/>
            <a:ext cx="8475904" cy="400110"/>
          </a:xfrm>
          <a:prstGeom prst="rect">
            <a:avLst/>
          </a:prstGeom>
          <a:solidFill>
            <a:schemeClr val="bg1"/>
          </a:solidFill>
        </p:spPr>
        <p:txBody>
          <a:bodyPr wrap="square" rtlCol="0">
            <a:spAutoFit/>
          </a:bodyPr>
          <a:lstStyle/>
          <a:p>
            <a:r>
              <a:rPr lang="it-IT" sz="2000" b="1" dirty="0">
                <a:solidFill>
                  <a:srgbClr val="002060"/>
                </a:solidFill>
              </a:rPr>
              <a:t>IL PRIVATE DEBT</a:t>
            </a:r>
          </a:p>
        </p:txBody>
      </p:sp>
      <p:sp>
        <p:nvSpPr>
          <p:cNvPr id="26" name="CasellaDiTesto 25">
            <a:extLst>
              <a:ext uri="{FF2B5EF4-FFF2-40B4-BE49-F238E27FC236}">
                <a16:creationId xmlns:a16="http://schemas.microsoft.com/office/drawing/2014/main" id="{01DD283A-69F5-FC5C-92BE-C7764814F3BD}"/>
              </a:ext>
            </a:extLst>
          </p:cNvPr>
          <p:cNvSpPr txBox="1"/>
          <p:nvPr/>
        </p:nvSpPr>
        <p:spPr>
          <a:xfrm>
            <a:off x="953231" y="2473111"/>
            <a:ext cx="9498454" cy="2862322"/>
          </a:xfrm>
          <a:prstGeom prst="rect">
            <a:avLst/>
          </a:prstGeom>
          <a:solidFill>
            <a:schemeClr val="bg1"/>
          </a:solidFill>
        </p:spPr>
        <p:txBody>
          <a:bodyPr wrap="square" rtlCol="0">
            <a:spAutoFit/>
          </a:bodyPr>
          <a:lstStyle/>
          <a:p>
            <a:pPr algn="just"/>
            <a:r>
              <a:rPr lang="it-IT" sz="2000" dirty="0">
                <a:solidFill>
                  <a:srgbClr val="002060"/>
                </a:solidFill>
              </a:rPr>
              <a:t>Il rapporto tra l’operatore di PRIVATE DEBT e l’IMPRESA, seppure meno invasivo dal punto di vista della gestione dell’impresa, </a:t>
            </a:r>
            <a:r>
              <a:rPr lang="it-IT" sz="2000" b="1" dirty="0">
                <a:solidFill>
                  <a:srgbClr val="002060"/>
                </a:solidFill>
                <a:effectLst>
                  <a:outerShdw blurRad="38100" dist="38100" dir="2700000" algn="tl">
                    <a:srgbClr val="000000">
                      <a:alpha val="43137"/>
                    </a:srgbClr>
                  </a:outerShdw>
                </a:effectLst>
              </a:rPr>
              <a:t>fuoriesce dagli schemi del finanziamento bancario e consente al fondo di dialogare con l’azienda mettendo a servizio la propria esperienza professionale</a:t>
            </a:r>
            <a:r>
              <a:rPr lang="it-IT" sz="2000" dirty="0">
                <a:solidFill>
                  <a:srgbClr val="002060"/>
                </a:solidFill>
              </a:rPr>
              <a:t> facilitando la crescita dell’impresa.</a:t>
            </a:r>
          </a:p>
          <a:p>
            <a:pPr algn="just"/>
            <a:endParaRPr lang="it-IT" sz="2000" dirty="0">
              <a:solidFill>
                <a:srgbClr val="002060"/>
              </a:solidFill>
            </a:endParaRPr>
          </a:p>
          <a:p>
            <a:pPr algn="just"/>
            <a:r>
              <a:rPr lang="it-IT" sz="2000" dirty="0">
                <a:solidFill>
                  <a:srgbClr val="002060"/>
                </a:solidFill>
              </a:rPr>
              <a:t>Pertanto il </a:t>
            </a:r>
            <a:r>
              <a:rPr lang="it-IT" sz="2000" dirty="0">
                <a:solidFill>
                  <a:srgbClr val="002060"/>
                </a:solidFill>
                <a:effectLst>
                  <a:outerShdw blurRad="38100" dist="38100" dir="2700000" algn="tl">
                    <a:srgbClr val="000000">
                      <a:alpha val="43137"/>
                    </a:srgbClr>
                  </a:outerShdw>
                </a:effectLst>
              </a:rPr>
              <a:t>finanziamento erogato da un fondo di private </a:t>
            </a:r>
            <a:r>
              <a:rPr lang="it-IT" sz="2000" dirty="0" err="1">
                <a:solidFill>
                  <a:srgbClr val="002060"/>
                </a:solidFill>
                <a:effectLst>
                  <a:outerShdw blurRad="38100" dist="38100" dir="2700000" algn="tl">
                    <a:srgbClr val="000000">
                      <a:alpha val="43137"/>
                    </a:srgbClr>
                  </a:outerShdw>
                </a:effectLst>
              </a:rPr>
              <a:t>debt</a:t>
            </a:r>
            <a:r>
              <a:rPr lang="it-IT" sz="2000" dirty="0">
                <a:solidFill>
                  <a:srgbClr val="002060"/>
                </a:solidFill>
                <a:effectLst>
                  <a:outerShdw blurRad="38100" dist="38100" dir="2700000" algn="tl">
                    <a:srgbClr val="000000">
                      <a:alpha val="43137"/>
                    </a:srgbClr>
                  </a:outerShdw>
                </a:effectLst>
              </a:rPr>
              <a:t> </a:t>
            </a:r>
            <a:r>
              <a:rPr lang="it-IT" sz="2000" dirty="0">
                <a:solidFill>
                  <a:srgbClr val="002060"/>
                </a:solidFill>
              </a:rPr>
              <a:t>non differisce molto dal finanziamento di matrice bancaria. Il rapporto tra il fondo e l’impresa consente però una maggiore personalizzazione del finanziamento soprattutto con riferimento a tassi applicati e scadenza dello strumento finanziario.</a:t>
            </a:r>
          </a:p>
        </p:txBody>
      </p:sp>
      <p:sp>
        <p:nvSpPr>
          <p:cNvPr id="3" name="CasellaDiTesto 2">
            <a:extLst>
              <a:ext uri="{FF2B5EF4-FFF2-40B4-BE49-F238E27FC236}">
                <a16:creationId xmlns:a16="http://schemas.microsoft.com/office/drawing/2014/main" id="{810792F1-3AF6-B3B5-F028-E25713F604FB}"/>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1189076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4">
            <a:extLst>
              <a:ext uri="{FF2B5EF4-FFF2-40B4-BE49-F238E27FC236}">
                <a16:creationId xmlns:a16="http://schemas.microsoft.com/office/drawing/2014/main" id="{A3A0A95C-C0D7-D74B-8F0F-67DF8611D7C3}"/>
              </a:ext>
            </a:extLst>
          </p:cNvPr>
          <p:cNvSpPr txBox="1"/>
          <p:nvPr/>
        </p:nvSpPr>
        <p:spPr>
          <a:xfrm>
            <a:off x="969005" y="1645094"/>
            <a:ext cx="6768600" cy="830997"/>
          </a:xfrm>
          <a:prstGeom prst="rect">
            <a:avLst/>
          </a:prstGeom>
          <a:solidFill>
            <a:schemeClr val="bg1"/>
          </a:solidFill>
        </p:spPr>
        <p:txBody>
          <a:bodyPr wrap="square" rtlCol="0">
            <a:spAutoFit/>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44500" indent="-444500"/>
            <a:r>
              <a:rPr lang="it-IT" sz="2000" b="1" dirty="0">
                <a:solidFill>
                  <a:srgbClr val="002060"/>
                </a:solidFill>
              </a:rPr>
              <a:t>IL PRIVATE EQUITY</a:t>
            </a:r>
            <a:r>
              <a:rPr lang="it-IT" sz="2400" b="1" dirty="0">
                <a:solidFill>
                  <a:srgbClr val="002060"/>
                </a:solidFill>
              </a:rPr>
              <a:t> </a:t>
            </a:r>
          </a:p>
          <a:p>
            <a:pPr marL="444500" indent="-444500"/>
            <a:endParaRPr lang="it-IT" sz="2400" dirty="0">
              <a:solidFill>
                <a:schemeClr val="tx1">
                  <a:lumMod val="75000"/>
                  <a:lumOff val="25000"/>
                </a:schemeClr>
              </a:solidFill>
            </a:endParaRPr>
          </a:p>
        </p:txBody>
      </p:sp>
      <p:sp>
        <p:nvSpPr>
          <p:cNvPr id="4" name="CasellaDiTesto 31">
            <a:extLst>
              <a:ext uri="{FF2B5EF4-FFF2-40B4-BE49-F238E27FC236}">
                <a16:creationId xmlns:a16="http://schemas.microsoft.com/office/drawing/2014/main" id="{FCEF92A5-F265-9B84-9C75-94A5F4D1C2F8}"/>
              </a:ext>
            </a:extLst>
          </p:cNvPr>
          <p:cNvSpPr txBox="1"/>
          <p:nvPr/>
        </p:nvSpPr>
        <p:spPr>
          <a:xfrm>
            <a:off x="716609" y="2622444"/>
            <a:ext cx="9618237" cy="2616101"/>
          </a:xfrm>
          <a:prstGeom prst="rect">
            <a:avLst/>
          </a:prstGeom>
          <a:noFill/>
          <a:ln>
            <a:noFill/>
          </a:ln>
        </p:spPr>
        <p:txBody>
          <a:bodyPr wrap="square" rtlCol="0">
            <a:spAutoFit/>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80975" indent="-180975" algn="just">
              <a:spcBef>
                <a:spcPts val="600"/>
              </a:spcBef>
              <a:buClr>
                <a:srgbClr val="C00000"/>
              </a:buClr>
              <a:buFont typeface="Wingdings" panose="05000000000000000000" pitchFamily="2" charset="2"/>
              <a:buChar char="§"/>
            </a:pPr>
            <a:r>
              <a:rPr lang="it-IT" b="1" dirty="0">
                <a:solidFill>
                  <a:srgbClr val="002060"/>
                </a:solidFill>
              </a:rPr>
              <a:t>Il Fondo di Private Equity acquisisce quote o azioni di un’azienda se ne valuta la possibilità di poterne aumentare il valore in un arco temporale di medio periodo (4-5 anni) per poi disinvestire.</a:t>
            </a:r>
          </a:p>
          <a:p>
            <a:pPr algn="just">
              <a:spcBef>
                <a:spcPts val="600"/>
              </a:spcBef>
              <a:buClr>
                <a:srgbClr val="C00000"/>
              </a:buClr>
            </a:pPr>
            <a:endParaRPr lang="it-IT" b="1" dirty="0">
              <a:solidFill>
                <a:srgbClr val="002060"/>
              </a:solidFill>
            </a:endParaRPr>
          </a:p>
          <a:p>
            <a:pPr marL="180975" indent="-180975" algn="just">
              <a:spcBef>
                <a:spcPts val="600"/>
              </a:spcBef>
              <a:buClr>
                <a:srgbClr val="C00000"/>
              </a:buClr>
              <a:buFont typeface="Wingdings" panose="05000000000000000000" pitchFamily="2" charset="2"/>
              <a:buChar char="§"/>
            </a:pPr>
            <a:r>
              <a:rPr lang="it-IT" dirty="0">
                <a:solidFill>
                  <a:srgbClr val="002060"/>
                </a:solidFill>
              </a:rPr>
              <a:t>Generalmente il fondo entra nel capitale di aziende di medio dimensioni poiché l’attività di sviluppo di un’azienda è in linea di massima la stessa e non è correlata alla dimensione.</a:t>
            </a:r>
          </a:p>
          <a:p>
            <a:pPr algn="just">
              <a:spcBef>
                <a:spcPts val="600"/>
              </a:spcBef>
              <a:buClr>
                <a:srgbClr val="C00000"/>
              </a:buClr>
            </a:pPr>
            <a:endParaRPr lang="it-IT" b="1" dirty="0">
              <a:solidFill>
                <a:srgbClr val="002060"/>
              </a:solidFill>
            </a:endParaRPr>
          </a:p>
          <a:p>
            <a:pPr marL="180975" indent="-180975" algn="just">
              <a:spcBef>
                <a:spcPts val="600"/>
              </a:spcBef>
              <a:buClr>
                <a:srgbClr val="C00000"/>
              </a:buClr>
              <a:buFont typeface="Wingdings" panose="05000000000000000000" pitchFamily="2" charset="2"/>
              <a:buChar char="§"/>
            </a:pPr>
            <a:r>
              <a:rPr lang="it-IT" b="1" dirty="0">
                <a:solidFill>
                  <a:srgbClr val="002060"/>
                </a:solidFill>
              </a:rPr>
              <a:t>Il fondo può essere interessato ad aziende più piccole nel momento in cui persegue strategie di aggregazione tra più aziende (</a:t>
            </a:r>
            <a:r>
              <a:rPr lang="it-IT" b="1" dirty="0" err="1">
                <a:solidFill>
                  <a:srgbClr val="002060"/>
                </a:solidFill>
              </a:rPr>
              <a:t>add</a:t>
            </a:r>
            <a:r>
              <a:rPr lang="it-IT" b="1" dirty="0">
                <a:solidFill>
                  <a:srgbClr val="002060"/>
                </a:solidFill>
              </a:rPr>
              <a:t> on) dello stesso settore merceologico o di filiera.</a:t>
            </a:r>
          </a:p>
        </p:txBody>
      </p:sp>
      <p:sp>
        <p:nvSpPr>
          <p:cNvPr id="2" name="CasellaDiTesto 1">
            <a:extLst>
              <a:ext uri="{FF2B5EF4-FFF2-40B4-BE49-F238E27FC236}">
                <a16:creationId xmlns:a16="http://schemas.microsoft.com/office/drawing/2014/main" id="{FBDEA817-E31D-BEE8-74EE-FE8E1000737E}"/>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1537552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31">
            <a:extLst>
              <a:ext uri="{FF2B5EF4-FFF2-40B4-BE49-F238E27FC236}">
                <a16:creationId xmlns:a16="http://schemas.microsoft.com/office/drawing/2014/main" id="{6939FB7F-1508-88D5-5F3C-50F5203F5DF7}"/>
              </a:ext>
            </a:extLst>
          </p:cNvPr>
          <p:cNvSpPr txBox="1"/>
          <p:nvPr/>
        </p:nvSpPr>
        <p:spPr>
          <a:xfrm>
            <a:off x="641208" y="2548353"/>
            <a:ext cx="9810477" cy="2739211"/>
          </a:xfrm>
          <a:prstGeom prst="rect">
            <a:avLst/>
          </a:prstGeom>
          <a:noFill/>
          <a:ln>
            <a:noFill/>
          </a:ln>
        </p:spPr>
        <p:txBody>
          <a:bodyPr wrap="square" rtlCol="0">
            <a:spAutoFit/>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80975" indent="-180975" algn="just">
              <a:spcBef>
                <a:spcPts val="600"/>
              </a:spcBef>
              <a:buClr>
                <a:srgbClr val="C00000"/>
              </a:buClr>
              <a:buFont typeface="Wingdings" panose="05000000000000000000" pitchFamily="2" charset="2"/>
              <a:buChar char="§"/>
            </a:pPr>
            <a:r>
              <a:rPr lang="it-IT" b="1" dirty="0">
                <a:solidFill>
                  <a:srgbClr val="002060"/>
                </a:solidFill>
              </a:rPr>
              <a:t>Vendere per realizzare una plusvalenza dalla propria gestione è nella natura del Fondo di Private Equity. Ciò avviene, generalmente, dopo 3/5 anni dal momento dell’acquisto.</a:t>
            </a:r>
          </a:p>
          <a:p>
            <a:pPr algn="just">
              <a:spcBef>
                <a:spcPts val="600"/>
              </a:spcBef>
              <a:buClr>
                <a:srgbClr val="C00000"/>
              </a:buClr>
            </a:pPr>
            <a:endParaRPr lang="it-IT" b="1" dirty="0">
              <a:solidFill>
                <a:srgbClr val="002060"/>
              </a:solidFill>
            </a:endParaRPr>
          </a:p>
          <a:p>
            <a:pPr marL="180975" indent="-180975" algn="just">
              <a:spcBef>
                <a:spcPts val="600"/>
              </a:spcBef>
              <a:buClr>
                <a:srgbClr val="C00000"/>
              </a:buClr>
              <a:buFont typeface="Wingdings" panose="05000000000000000000" pitchFamily="2" charset="2"/>
              <a:buChar char="§"/>
            </a:pPr>
            <a:r>
              <a:rPr lang="it-IT" dirty="0">
                <a:solidFill>
                  <a:srgbClr val="002060"/>
                </a:solidFill>
              </a:rPr>
              <a:t>L’obiettivo del fondo è quello di massimizzare il ritorno dell’investimento. Il fondo di private equity ha diverse strategie volte ad incrementare il valore dei propri asset, quindi spesso non si limita solo a perseguire la crescita dell’azienda dove ha investito ed attendere il giusto momento per la vendita ma può anche, ad esempio, aggregare una serie di imprese per fare massa critica. Durante questo percorso, si possono verificare anche cessione di alcune aziende del gruppo, per le più varie motivazioni.</a:t>
            </a:r>
          </a:p>
        </p:txBody>
      </p:sp>
      <p:sp>
        <p:nvSpPr>
          <p:cNvPr id="3" name="CasellaDiTesto 4">
            <a:extLst>
              <a:ext uri="{FF2B5EF4-FFF2-40B4-BE49-F238E27FC236}">
                <a16:creationId xmlns:a16="http://schemas.microsoft.com/office/drawing/2014/main" id="{A9F01566-47F5-2CBE-2BCD-3F397A5B5DF2}"/>
              </a:ext>
            </a:extLst>
          </p:cNvPr>
          <p:cNvSpPr txBox="1"/>
          <p:nvPr/>
        </p:nvSpPr>
        <p:spPr>
          <a:xfrm>
            <a:off x="641208" y="1570436"/>
            <a:ext cx="7445460" cy="830997"/>
          </a:xfrm>
          <a:prstGeom prst="rect">
            <a:avLst/>
          </a:prstGeom>
          <a:solidFill>
            <a:schemeClr val="bg1"/>
          </a:solidFill>
        </p:spPr>
        <p:txBody>
          <a:bodyPr wrap="square" rtlCol="0">
            <a:spAutoFit/>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44500" indent="-444500"/>
            <a:r>
              <a:rPr lang="it-IT" sz="2000" b="1" dirty="0">
                <a:solidFill>
                  <a:srgbClr val="002060"/>
                </a:solidFill>
              </a:rPr>
              <a:t>Motivazioni di un FONDO DI PRIVATE EQUITY</a:t>
            </a:r>
            <a:r>
              <a:rPr lang="it-IT" sz="2400" b="1" dirty="0">
                <a:solidFill>
                  <a:srgbClr val="002060"/>
                </a:solidFill>
              </a:rPr>
              <a:t> </a:t>
            </a:r>
          </a:p>
          <a:p>
            <a:pPr marL="444500" indent="-444500"/>
            <a:endParaRPr lang="it-IT" sz="2400" dirty="0">
              <a:solidFill>
                <a:schemeClr val="tx1">
                  <a:lumMod val="75000"/>
                  <a:lumOff val="25000"/>
                </a:schemeClr>
              </a:solidFill>
            </a:endParaRPr>
          </a:p>
        </p:txBody>
      </p:sp>
      <p:sp>
        <p:nvSpPr>
          <p:cNvPr id="5" name="CasellaDiTesto 4">
            <a:extLst>
              <a:ext uri="{FF2B5EF4-FFF2-40B4-BE49-F238E27FC236}">
                <a16:creationId xmlns:a16="http://schemas.microsoft.com/office/drawing/2014/main" id="{740629BF-FC15-DB69-FB14-FA7A7A412FDB}"/>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4175835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31">
            <a:extLst>
              <a:ext uri="{FF2B5EF4-FFF2-40B4-BE49-F238E27FC236}">
                <a16:creationId xmlns:a16="http://schemas.microsoft.com/office/drawing/2014/main" id="{D03C9AB9-950D-0047-A83D-C7BACDBEE91F}"/>
              </a:ext>
            </a:extLst>
          </p:cNvPr>
          <p:cNvSpPr txBox="1"/>
          <p:nvPr/>
        </p:nvSpPr>
        <p:spPr>
          <a:xfrm>
            <a:off x="778508" y="2892995"/>
            <a:ext cx="9673177" cy="1200329"/>
          </a:xfrm>
          <a:prstGeom prst="rect">
            <a:avLst/>
          </a:prstGeom>
          <a:noFill/>
          <a:ln>
            <a:noFill/>
          </a:ln>
        </p:spPr>
        <p:txBody>
          <a:bodyPr wrap="square" rtlCol="0">
            <a:spAutoFit/>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80975" indent="-180975" algn="just">
              <a:spcBef>
                <a:spcPts val="600"/>
              </a:spcBef>
              <a:buClr>
                <a:srgbClr val="C00000"/>
              </a:buClr>
              <a:buFont typeface="Wingdings" panose="05000000000000000000" pitchFamily="2" charset="2"/>
              <a:buChar char="§"/>
            </a:pPr>
            <a:r>
              <a:rPr lang="it-IT" b="1" dirty="0">
                <a:solidFill>
                  <a:srgbClr val="002060"/>
                </a:solidFill>
              </a:rPr>
              <a:t>Un Fondo di Private Equity ha interesse ad aggregare aziende che ha in portafoglio, per ragioni di aumento dimensionale laddove, aggregando, è possibile ottenere una crescita più  veloce che procedendo allo sviluppo per linee interne. La finalità ultima rimane sempre quella della massimizzazione del ritorno dell’investimento al momento dell’exit.</a:t>
            </a:r>
          </a:p>
        </p:txBody>
      </p:sp>
      <p:sp>
        <p:nvSpPr>
          <p:cNvPr id="4" name="CasellaDiTesto 4">
            <a:extLst>
              <a:ext uri="{FF2B5EF4-FFF2-40B4-BE49-F238E27FC236}">
                <a16:creationId xmlns:a16="http://schemas.microsoft.com/office/drawing/2014/main" id="{5BF478E8-A9BD-B514-A35C-3671D7BBF10F}"/>
              </a:ext>
            </a:extLst>
          </p:cNvPr>
          <p:cNvSpPr txBox="1"/>
          <p:nvPr/>
        </p:nvSpPr>
        <p:spPr>
          <a:xfrm>
            <a:off x="890347" y="2113470"/>
            <a:ext cx="6768600" cy="830997"/>
          </a:xfrm>
          <a:prstGeom prst="rect">
            <a:avLst/>
          </a:prstGeom>
          <a:solidFill>
            <a:schemeClr val="bg1"/>
          </a:solidFill>
        </p:spPr>
        <p:txBody>
          <a:bodyPr wrap="square" rtlCol="0">
            <a:spAutoFit/>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44500" indent="-444500"/>
            <a:r>
              <a:rPr lang="it-IT" sz="2000" b="1" dirty="0">
                <a:solidFill>
                  <a:srgbClr val="002060"/>
                </a:solidFill>
              </a:rPr>
              <a:t>Motivazioni di un FONDO DI PRIVATE EQUITY</a:t>
            </a:r>
            <a:r>
              <a:rPr lang="it-IT" sz="2400" b="1" dirty="0">
                <a:solidFill>
                  <a:srgbClr val="002060"/>
                </a:solidFill>
              </a:rPr>
              <a:t> </a:t>
            </a:r>
          </a:p>
          <a:p>
            <a:pPr marL="444500" indent="-444500"/>
            <a:endParaRPr lang="it-IT" sz="2400" dirty="0">
              <a:solidFill>
                <a:schemeClr val="tx1">
                  <a:lumMod val="75000"/>
                  <a:lumOff val="25000"/>
                </a:schemeClr>
              </a:solidFill>
            </a:endParaRPr>
          </a:p>
        </p:txBody>
      </p:sp>
      <p:sp>
        <p:nvSpPr>
          <p:cNvPr id="5" name="CasellaDiTesto 4">
            <a:extLst>
              <a:ext uri="{FF2B5EF4-FFF2-40B4-BE49-F238E27FC236}">
                <a16:creationId xmlns:a16="http://schemas.microsoft.com/office/drawing/2014/main" id="{17F0913E-4FE6-3F1C-EE1A-E4C192A6CB23}"/>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4113000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4DF040-D41A-E691-0CD4-78E4978AB688}"/>
              </a:ext>
            </a:extLst>
          </p:cNvPr>
          <p:cNvSpPr>
            <a:spLocks noGrp="1"/>
          </p:cNvSpPr>
          <p:nvPr>
            <p:ph type="ctrTitle"/>
          </p:nvPr>
        </p:nvSpPr>
        <p:spPr>
          <a:xfrm>
            <a:off x="562640" y="673357"/>
            <a:ext cx="10668000" cy="3035887"/>
          </a:xfrm>
        </p:spPr>
        <p:txBody>
          <a:bodyPr>
            <a:normAutofit/>
          </a:bodyPr>
          <a:lstStyle/>
          <a:p>
            <a:r>
              <a:rPr lang="it-IT" sz="2400" b="1" dirty="0">
                <a:solidFill>
                  <a:schemeClr val="accent1">
                    <a:lumMod val="50000"/>
                  </a:schemeClr>
                </a:solidFill>
              </a:rPr>
              <a:t> </a:t>
            </a:r>
            <a:r>
              <a:rPr lang="it-IT" sz="2000" b="1" dirty="0">
                <a:solidFill>
                  <a:schemeClr val="accent1">
                    <a:lumMod val="50000"/>
                  </a:schemeClr>
                </a:solidFill>
              </a:rPr>
              <a:t>Approcci innovativi nel Credito bancario:</a:t>
            </a:r>
            <a:r>
              <a:rPr lang="it-IT" sz="2000" b="1" u="sng" dirty="0">
                <a:solidFill>
                  <a:schemeClr val="accent1">
                    <a:lumMod val="50000"/>
                  </a:schemeClr>
                </a:solidFill>
              </a:rPr>
              <a:t> </a:t>
            </a:r>
            <a:br>
              <a:rPr lang="it-IT" sz="2000" b="1" u="sng" dirty="0">
                <a:solidFill>
                  <a:schemeClr val="accent1">
                    <a:lumMod val="50000"/>
                  </a:schemeClr>
                </a:solidFill>
              </a:rPr>
            </a:br>
            <a:br>
              <a:rPr lang="it-IT" sz="2000" b="1" u="sng" dirty="0">
                <a:solidFill>
                  <a:schemeClr val="accent1">
                    <a:lumMod val="50000"/>
                  </a:schemeClr>
                </a:solidFill>
              </a:rPr>
            </a:br>
            <a:br>
              <a:rPr lang="it-IT" sz="2000" b="1" u="sng" dirty="0">
                <a:solidFill>
                  <a:schemeClr val="accent1">
                    <a:lumMod val="50000"/>
                  </a:schemeClr>
                </a:solidFill>
              </a:rPr>
            </a:br>
            <a:br>
              <a:rPr lang="it-IT" sz="2000" b="1" u="sng" dirty="0">
                <a:solidFill>
                  <a:schemeClr val="accent1">
                    <a:lumMod val="50000"/>
                  </a:schemeClr>
                </a:solidFill>
              </a:rPr>
            </a:br>
            <a:r>
              <a:rPr lang="it-IT" sz="2000" u="sng" dirty="0">
                <a:solidFill>
                  <a:schemeClr val="accent1">
                    <a:lumMod val="50000"/>
                  </a:schemeClr>
                </a:solidFill>
                <a:latin typeface="+mn-lt"/>
              </a:rPr>
              <a:t>L’INTRODUZIONE DEI CRITERI ESG</a:t>
            </a:r>
            <a:endParaRPr lang="it-IT" sz="2000" u="sng" dirty="0">
              <a:solidFill>
                <a:schemeClr val="accent5">
                  <a:lumMod val="50000"/>
                </a:schemeClr>
              </a:solidFill>
              <a:latin typeface="+mn-lt"/>
            </a:endParaRPr>
          </a:p>
        </p:txBody>
      </p:sp>
      <p:sp>
        <p:nvSpPr>
          <p:cNvPr id="3" name="CasellaDiTesto 2">
            <a:extLst>
              <a:ext uri="{FF2B5EF4-FFF2-40B4-BE49-F238E27FC236}">
                <a16:creationId xmlns:a16="http://schemas.microsoft.com/office/drawing/2014/main" id="{7D95748B-436E-D4CE-8DF3-373EF990998B}"/>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2202641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2DC29E86-F6C1-0A1D-DA42-10A75B9488DE}"/>
              </a:ext>
            </a:extLst>
          </p:cNvPr>
          <p:cNvSpPr txBox="1"/>
          <p:nvPr/>
        </p:nvSpPr>
        <p:spPr>
          <a:xfrm>
            <a:off x="331911" y="1933465"/>
            <a:ext cx="10119774" cy="5478423"/>
          </a:xfrm>
          <a:prstGeom prst="rect">
            <a:avLst/>
          </a:prstGeom>
          <a:noFill/>
        </p:spPr>
        <p:txBody>
          <a:bodyPr wrap="square" rtlCol="0">
            <a:spAutoFit/>
          </a:bodyPr>
          <a:lstStyle/>
          <a:p>
            <a:pPr algn="just"/>
            <a:r>
              <a:rPr lang="it-IT" sz="2000" b="1" dirty="0">
                <a:solidFill>
                  <a:schemeClr val="accent5">
                    <a:lumMod val="50000"/>
                  </a:schemeClr>
                </a:solidFill>
              </a:rPr>
              <a:t>L’Impatto dei FATTORI ESG nella CONCESSIONE DEL CREDITO BANCARIO</a:t>
            </a:r>
          </a:p>
          <a:p>
            <a:pPr algn="just"/>
            <a:endParaRPr lang="it-IT" sz="2000" b="1" dirty="0">
              <a:solidFill>
                <a:schemeClr val="accent5">
                  <a:lumMod val="50000"/>
                </a:schemeClr>
              </a:solidFill>
            </a:endParaRPr>
          </a:p>
          <a:p>
            <a:pPr algn="just"/>
            <a:r>
              <a:rPr lang="it-IT" sz="2000" b="1" dirty="0">
                <a:solidFill>
                  <a:schemeClr val="accent5">
                    <a:lumMod val="50000"/>
                  </a:schemeClr>
                </a:solidFill>
              </a:rPr>
              <a:t>Approcci innovativi nel Credito Tradizionale riguardanti:</a:t>
            </a:r>
          </a:p>
          <a:p>
            <a:pPr algn="just"/>
            <a:endParaRPr lang="it-IT" sz="2000" b="1" dirty="0">
              <a:solidFill>
                <a:schemeClr val="accent5">
                  <a:lumMod val="50000"/>
                </a:schemeClr>
              </a:solidFill>
            </a:endParaRPr>
          </a:p>
          <a:p>
            <a:pPr marL="342900" indent="-342900" algn="just">
              <a:buFontTx/>
              <a:buChar char="-"/>
            </a:pPr>
            <a:r>
              <a:rPr lang="it-IT" sz="2000" dirty="0">
                <a:solidFill>
                  <a:schemeClr val="accent5">
                    <a:lumMod val="50000"/>
                  </a:schemeClr>
                </a:solidFill>
              </a:rPr>
              <a:t>Tipologia di Prodotti (specificamente dedicati ad Imprese o Progetti che prevedono il rispetto di determinati </a:t>
            </a:r>
            <a:r>
              <a:rPr lang="it-IT" sz="2000" dirty="0" err="1">
                <a:solidFill>
                  <a:schemeClr val="accent5">
                    <a:lumMod val="50000"/>
                  </a:schemeClr>
                </a:solidFill>
              </a:rPr>
              <a:t>kpi</a:t>
            </a:r>
            <a:r>
              <a:rPr lang="it-IT" sz="2000" dirty="0">
                <a:solidFill>
                  <a:schemeClr val="accent5">
                    <a:lumMod val="50000"/>
                  </a:schemeClr>
                </a:solidFill>
              </a:rPr>
              <a:t> strettamente correlati al rispetto dei criteri ESG);</a:t>
            </a:r>
          </a:p>
          <a:p>
            <a:pPr marL="342900" indent="-342900" algn="just">
              <a:buFontTx/>
              <a:buChar char="-"/>
            </a:pPr>
            <a:endParaRPr lang="it-IT" sz="2000" dirty="0">
              <a:solidFill>
                <a:schemeClr val="accent5">
                  <a:lumMod val="50000"/>
                </a:schemeClr>
              </a:solidFill>
            </a:endParaRPr>
          </a:p>
          <a:p>
            <a:pPr marL="342900" indent="-342900" algn="just">
              <a:buFontTx/>
              <a:buChar char="-"/>
            </a:pPr>
            <a:r>
              <a:rPr lang="it-IT" sz="2000" dirty="0">
                <a:solidFill>
                  <a:schemeClr val="accent5">
                    <a:lumMod val="50000"/>
                  </a:schemeClr>
                </a:solidFill>
              </a:rPr>
              <a:t>Sistemi di Pricing (basati sui rating ma che prevedono uno sconto del tasso di interesse alla verifica del rispetto dei covenants relativi ai </a:t>
            </a:r>
            <a:r>
              <a:rPr lang="it-IT" sz="2000" dirty="0" err="1">
                <a:solidFill>
                  <a:schemeClr val="accent5">
                    <a:lumMod val="50000"/>
                  </a:schemeClr>
                </a:solidFill>
              </a:rPr>
              <a:t>Kpi</a:t>
            </a:r>
            <a:r>
              <a:rPr lang="it-IT" sz="2000" dirty="0">
                <a:solidFill>
                  <a:schemeClr val="accent5">
                    <a:lumMod val="50000"/>
                  </a:schemeClr>
                </a:solidFill>
              </a:rPr>
              <a:t> individuati); </a:t>
            </a:r>
          </a:p>
          <a:p>
            <a:pPr marL="342900" indent="-342900" algn="just">
              <a:buFontTx/>
              <a:buChar char="-"/>
            </a:pPr>
            <a:endParaRPr lang="it-IT" sz="2000" dirty="0">
              <a:solidFill>
                <a:schemeClr val="accent5">
                  <a:lumMod val="50000"/>
                </a:schemeClr>
              </a:solidFill>
            </a:endParaRPr>
          </a:p>
          <a:p>
            <a:pPr marL="342900" indent="-342900" algn="just">
              <a:buFontTx/>
              <a:buChar char="-"/>
            </a:pPr>
            <a:r>
              <a:rPr lang="it-IT" sz="2000" dirty="0">
                <a:solidFill>
                  <a:schemeClr val="accent5">
                    <a:lumMod val="50000"/>
                  </a:schemeClr>
                </a:solidFill>
              </a:rPr>
              <a:t>Rating e Valutazioni Creditizie (che orientano/definiscono le policy di selezione ed erogazione del credito in funzione di ESG Score).</a:t>
            </a:r>
          </a:p>
          <a:p>
            <a:pPr marL="285750" indent="-285750" algn="just">
              <a:buFontTx/>
              <a:buChar char="-"/>
            </a:pPr>
            <a:endParaRPr lang="it-IT" sz="2000" b="1" dirty="0">
              <a:solidFill>
                <a:schemeClr val="accent5">
                  <a:lumMod val="50000"/>
                </a:schemeClr>
              </a:solidFill>
            </a:endParaRPr>
          </a:p>
          <a:p>
            <a:pPr marL="285750" indent="-285750" algn="just">
              <a:buFontTx/>
              <a:buChar char="-"/>
            </a:pPr>
            <a:endParaRPr lang="it-IT" b="1" dirty="0">
              <a:solidFill>
                <a:schemeClr val="accent5">
                  <a:lumMod val="50000"/>
                </a:schemeClr>
              </a:solidFill>
            </a:endParaRPr>
          </a:p>
          <a:p>
            <a:pPr algn="just"/>
            <a:endParaRPr lang="it-IT" b="1" dirty="0">
              <a:solidFill>
                <a:schemeClr val="accent5">
                  <a:lumMod val="50000"/>
                </a:schemeClr>
              </a:solidFill>
            </a:endParaRPr>
          </a:p>
          <a:p>
            <a:pPr algn="just"/>
            <a:r>
              <a:rPr lang="it-IT" b="1" dirty="0">
                <a:solidFill>
                  <a:schemeClr val="accent5">
                    <a:lumMod val="50000"/>
                  </a:schemeClr>
                </a:solidFill>
              </a:rPr>
              <a:t> </a:t>
            </a:r>
          </a:p>
          <a:p>
            <a:pPr algn="just"/>
            <a:endParaRPr lang="it-IT" b="1" dirty="0">
              <a:solidFill>
                <a:schemeClr val="accent5">
                  <a:lumMod val="50000"/>
                </a:schemeClr>
              </a:solidFill>
            </a:endParaRPr>
          </a:p>
          <a:p>
            <a:pPr algn="just"/>
            <a:endParaRPr lang="it-IT" b="1" dirty="0">
              <a:solidFill>
                <a:schemeClr val="accent5">
                  <a:lumMod val="50000"/>
                </a:schemeClr>
              </a:solidFill>
            </a:endParaRPr>
          </a:p>
        </p:txBody>
      </p:sp>
      <p:sp>
        <p:nvSpPr>
          <p:cNvPr id="3" name="CasellaDiTesto 2">
            <a:extLst>
              <a:ext uri="{FF2B5EF4-FFF2-40B4-BE49-F238E27FC236}">
                <a16:creationId xmlns:a16="http://schemas.microsoft.com/office/drawing/2014/main" id="{9BE574B5-E1C5-BB3F-B9A1-A95DAB9AAA65}"/>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2076743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1000"/>
                                        <p:tgtEl>
                                          <p:spTgt spid="4"/>
                                        </p:tgtEl>
                                      </p:cBhvr>
                                    </p:animEffect>
                                  </p:childTnLst>
                                </p:cTn>
                              </p:par>
                            </p:childTnLst>
                          </p:cTn>
                        </p:par>
                        <p:par>
                          <p:cTn id="8" fill="hold">
                            <p:stCondLst>
                              <p:cond delay="1000"/>
                            </p:stCondLst>
                            <p:childTnLst>
                              <p:par>
                                <p:cTn id="9" presetID="42" presetClass="entr" presetSubtype="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1000"/>
                                        <p:tgtEl>
                                          <p:spTgt spid="3"/>
                                        </p:tgtEl>
                                      </p:cBhvr>
                                    </p:animEffect>
                                    <p:anim calcmode="lin" valueType="num">
                                      <p:cBhvr>
                                        <p:cTn id="12" dur="1000" fill="hold"/>
                                        <p:tgtEl>
                                          <p:spTgt spid="3"/>
                                        </p:tgtEl>
                                        <p:attrNameLst>
                                          <p:attrName>ppt_x</p:attrName>
                                        </p:attrNameLst>
                                      </p:cBhvr>
                                      <p:tavLst>
                                        <p:tav tm="0">
                                          <p:val>
                                            <p:strVal val="#ppt_x"/>
                                          </p:val>
                                        </p:tav>
                                        <p:tav tm="100000">
                                          <p:val>
                                            <p:strVal val="#ppt_x"/>
                                          </p:val>
                                        </p:tav>
                                      </p:tavLst>
                                    </p:anim>
                                    <p:anim calcmode="lin" valueType="num">
                                      <p:cBhvr>
                                        <p:cTn id="1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E6FC078D-48BB-8BEA-B5A1-37C43C479753}"/>
              </a:ext>
            </a:extLst>
          </p:cNvPr>
          <p:cNvSpPr txBox="1"/>
          <p:nvPr/>
        </p:nvSpPr>
        <p:spPr>
          <a:xfrm>
            <a:off x="292641" y="1370759"/>
            <a:ext cx="11201399" cy="6340197"/>
          </a:xfrm>
          <a:prstGeom prst="rect">
            <a:avLst/>
          </a:prstGeom>
          <a:noFill/>
        </p:spPr>
        <p:txBody>
          <a:bodyPr wrap="square" rtlCol="0">
            <a:spAutoFit/>
          </a:bodyPr>
          <a:lstStyle/>
          <a:p>
            <a:pPr algn="just"/>
            <a:endParaRPr lang="it-IT" sz="2000" b="1" dirty="0">
              <a:solidFill>
                <a:schemeClr val="accent5">
                  <a:lumMod val="50000"/>
                </a:schemeClr>
              </a:solidFill>
            </a:endParaRPr>
          </a:p>
          <a:p>
            <a:pPr algn="just"/>
            <a:r>
              <a:rPr lang="it-IT" sz="2000" b="1" dirty="0">
                <a:solidFill>
                  <a:schemeClr val="accent5">
                    <a:lumMod val="50000"/>
                  </a:schemeClr>
                </a:solidFill>
              </a:rPr>
              <a:t>L’Emergere dei FATTORI ESG</a:t>
            </a:r>
          </a:p>
          <a:p>
            <a:pPr algn="just"/>
            <a:endParaRPr lang="it-IT" sz="2000" b="1" dirty="0">
              <a:solidFill>
                <a:schemeClr val="accent5">
                  <a:lumMod val="50000"/>
                </a:schemeClr>
              </a:solidFill>
            </a:endParaRPr>
          </a:p>
          <a:p>
            <a:pPr algn="just"/>
            <a:endParaRPr lang="it-IT" sz="2000" b="1" dirty="0">
              <a:solidFill>
                <a:schemeClr val="accent5">
                  <a:lumMod val="50000"/>
                </a:schemeClr>
              </a:solidFill>
            </a:endParaRPr>
          </a:p>
          <a:p>
            <a:pPr algn="just"/>
            <a:r>
              <a:rPr lang="it-IT" b="1" dirty="0">
                <a:solidFill>
                  <a:schemeClr val="accent5">
                    <a:lumMod val="50000"/>
                  </a:schemeClr>
                </a:solidFill>
              </a:rPr>
              <a:t>- IL SISTEMA ISTITUZIONALE E REGOLAMENTARE (Nazioni Unite – Comunità Europea)</a:t>
            </a:r>
          </a:p>
          <a:p>
            <a:pPr algn="just"/>
            <a:endParaRPr lang="it-IT" b="1" dirty="0">
              <a:solidFill>
                <a:schemeClr val="accent5">
                  <a:lumMod val="50000"/>
                </a:schemeClr>
              </a:solidFill>
            </a:endParaRPr>
          </a:p>
          <a:p>
            <a:pPr algn="just"/>
            <a:endParaRPr lang="it-IT" b="1" dirty="0">
              <a:solidFill>
                <a:schemeClr val="accent5">
                  <a:lumMod val="50000"/>
                </a:schemeClr>
              </a:solidFill>
            </a:endParaRPr>
          </a:p>
          <a:p>
            <a:pPr algn="just"/>
            <a:r>
              <a:rPr lang="it-IT" b="1" dirty="0">
                <a:solidFill>
                  <a:schemeClr val="accent5">
                    <a:lumMod val="50000"/>
                  </a:schemeClr>
                </a:solidFill>
              </a:rPr>
              <a:t>- LE SOCIETA’/ MERCATO / CONSUMATORI         -------       BANCHE ED INVESTITORI (Mercato dei Capitali)</a:t>
            </a:r>
          </a:p>
          <a:p>
            <a:pPr algn="just"/>
            <a:r>
              <a:rPr lang="it-IT" b="1" dirty="0">
                <a:solidFill>
                  <a:schemeClr val="accent5">
                    <a:lumMod val="50000"/>
                  </a:schemeClr>
                </a:solidFill>
              </a:rPr>
              <a:t>       </a:t>
            </a:r>
          </a:p>
          <a:p>
            <a:pPr algn="just"/>
            <a:endParaRPr lang="it-IT" b="1" dirty="0">
              <a:solidFill>
                <a:schemeClr val="accent5">
                  <a:lumMod val="50000"/>
                </a:schemeClr>
              </a:solidFill>
            </a:endParaRPr>
          </a:p>
          <a:p>
            <a:pPr algn="just"/>
            <a:endParaRPr lang="it-IT" b="1" dirty="0">
              <a:solidFill>
                <a:schemeClr val="accent5">
                  <a:lumMod val="50000"/>
                </a:schemeClr>
              </a:solidFill>
            </a:endParaRPr>
          </a:p>
          <a:p>
            <a:pPr algn="just"/>
            <a:r>
              <a:rPr lang="it-IT" b="1" dirty="0">
                <a:solidFill>
                  <a:schemeClr val="accent5">
                    <a:lumMod val="50000"/>
                  </a:schemeClr>
                </a:solidFill>
              </a:rPr>
              <a:t> - IMPRESE (Multinazionali/</a:t>
            </a:r>
            <a:r>
              <a:rPr lang="it-IT" b="1" dirty="0" err="1">
                <a:solidFill>
                  <a:schemeClr val="accent5">
                    <a:lumMod val="50000"/>
                  </a:schemeClr>
                </a:solidFill>
              </a:rPr>
              <a:t>Capifiliera</a:t>
            </a:r>
            <a:r>
              <a:rPr lang="it-IT" b="1" dirty="0">
                <a:solidFill>
                  <a:schemeClr val="accent5">
                    <a:lumMod val="50000"/>
                  </a:schemeClr>
                </a:solidFill>
              </a:rPr>
              <a:t> ed i Fornitori inseriti in Filiere/Singole Aziende)</a:t>
            </a:r>
          </a:p>
          <a:p>
            <a:pPr algn="just"/>
            <a:endParaRPr lang="it-IT" b="1" dirty="0">
              <a:solidFill>
                <a:schemeClr val="accent5">
                  <a:lumMod val="50000"/>
                </a:schemeClr>
              </a:solidFill>
            </a:endParaRPr>
          </a:p>
          <a:p>
            <a:pPr algn="just"/>
            <a:endParaRPr lang="it-IT" b="1" dirty="0">
              <a:solidFill>
                <a:schemeClr val="accent5">
                  <a:lumMod val="50000"/>
                </a:schemeClr>
              </a:solidFill>
            </a:endParaRPr>
          </a:p>
          <a:p>
            <a:pPr algn="just"/>
            <a:r>
              <a:rPr lang="it-IT" sz="2000" b="1" dirty="0">
                <a:solidFill>
                  <a:srgbClr val="FF0000"/>
                </a:solidFill>
              </a:rPr>
              <a:t>Convergono sulla necessità di cambiare i paradigmi della crescita verso modelli più sostenibili.</a:t>
            </a:r>
          </a:p>
          <a:p>
            <a:pPr algn="just"/>
            <a:endParaRPr lang="it-IT" sz="1600" b="1" dirty="0">
              <a:solidFill>
                <a:schemeClr val="accent5">
                  <a:lumMod val="50000"/>
                </a:schemeClr>
              </a:solidFill>
            </a:endParaRPr>
          </a:p>
          <a:p>
            <a:pPr marL="285750" indent="-285750" algn="just">
              <a:buFontTx/>
              <a:buChar char="-"/>
            </a:pPr>
            <a:endParaRPr lang="it-IT" sz="1600" b="1" dirty="0">
              <a:solidFill>
                <a:schemeClr val="accent5">
                  <a:lumMod val="50000"/>
                </a:schemeClr>
              </a:solidFill>
            </a:endParaRPr>
          </a:p>
          <a:p>
            <a:pPr marL="285750" indent="-285750" algn="just">
              <a:buFontTx/>
              <a:buChar char="-"/>
            </a:pPr>
            <a:endParaRPr lang="it-IT" sz="1600" b="1" dirty="0">
              <a:solidFill>
                <a:schemeClr val="accent5">
                  <a:lumMod val="50000"/>
                </a:schemeClr>
              </a:solidFill>
            </a:endParaRPr>
          </a:p>
          <a:p>
            <a:pPr marL="285750" indent="-285750" algn="just">
              <a:buFontTx/>
              <a:buChar char="-"/>
            </a:pPr>
            <a:endParaRPr lang="it-IT" sz="1600" b="1" dirty="0">
              <a:solidFill>
                <a:schemeClr val="accent5">
                  <a:lumMod val="50000"/>
                </a:schemeClr>
              </a:solidFill>
            </a:endParaRPr>
          </a:p>
          <a:p>
            <a:pPr algn="just"/>
            <a:endParaRPr lang="it-IT" sz="1600" b="1" dirty="0">
              <a:solidFill>
                <a:schemeClr val="accent5">
                  <a:lumMod val="50000"/>
                </a:schemeClr>
              </a:solidFill>
            </a:endParaRPr>
          </a:p>
          <a:p>
            <a:pPr algn="just"/>
            <a:r>
              <a:rPr lang="it-IT" sz="1600" b="1" dirty="0">
                <a:solidFill>
                  <a:schemeClr val="accent5">
                    <a:lumMod val="50000"/>
                  </a:schemeClr>
                </a:solidFill>
              </a:rPr>
              <a:t> </a:t>
            </a:r>
          </a:p>
          <a:p>
            <a:pPr algn="just"/>
            <a:endParaRPr lang="it-IT" sz="1600" b="1" dirty="0">
              <a:solidFill>
                <a:schemeClr val="accent5">
                  <a:lumMod val="50000"/>
                </a:schemeClr>
              </a:solidFill>
            </a:endParaRPr>
          </a:p>
          <a:p>
            <a:pPr algn="just"/>
            <a:endParaRPr lang="it-IT" sz="1600" b="1" dirty="0">
              <a:solidFill>
                <a:schemeClr val="accent5">
                  <a:lumMod val="50000"/>
                </a:schemeClr>
              </a:solidFill>
            </a:endParaRPr>
          </a:p>
        </p:txBody>
      </p:sp>
      <p:sp>
        <p:nvSpPr>
          <p:cNvPr id="2" name="CasellaDiTesto 1">
            <a:extLst>
              <a:ext uri="{FF2B5EF4-FFF2-40B4-BE49-F238E27FC236}">
                <a16:creationId xmlns:a16="http://schemas.microsoft.com/office/drawing/2014/main" id="{1E7E7D0D-2E15-28A7-0A11-116F9E42FCF6}"/>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4277081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1000"/>
                                        <p:tgtEl>
                                          <p:spTgt spid="3"/>
                                        </p:tgtEl>
                                      </p:cBhvr>
                                    </p:animEffect>
                                  </p:childTnLst>
                                </p:cTn>
                              </p:par>
                            </p:childTnLst>
                          </p:cTn>
                        </p:par>
                        <p:par>
                          <p:cTn id="8" fill="hold">
                            <p:stCondLst>
                              <p:cond delay="1000"/>
                            </p:stCondLst>
                            <p:childTnLst>
                              <p:par>
                                <p:cTn id="9" presetID="42"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1000"/>
                                        <p:tgtEl>
                                          <p:spTgt spid="2"/>
                                        </p:tgtEl>
                                      </p:cBhvr>
                                    </p:animEffect>
                                    <p:anim calcmode="lin" valueType="num">
                                      <p:cBhvr>
                                        <p:cTn id="12" dur="1000" fill="hold"/>
                                        <p:tgtEl>
                                          <p:spTgt spid="2"/>
                                        </p:tgtEl>
                                        <p:attrNameLst>
                                          <p:attrName>ppt_x</p:attrName>
                                        </p:attrNameLst>
                                      </p:cBhvr>
                                      <p:tavLst>
                                        <p:tav tm="0">
                                          <p:val>
                                            <p:strVal val="#ppt_x"/>
                                          </p:val>
                                        </p:tav>
                                        <p:tav tm="100000">
                                          <p:val>
                                            <p:strVal val="#ppt_x"/>
                                          </p:val>
                                        </p:tav>
                                      </p:tavLst>
                                    </p:anim>
                                    <p:anim calcmode="lin" valueType="num">
                                      <p:cBhvr>
                                        <p:cTn id="1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4DF040-D41A-E691-0CD4-78E4978AB688}"/>
              </a:ext>
            </a:extLst>
          </p:cNvPr>
          <p:cNvSpPr>
            <a:spLocks noGrp="1"/>
          </p:cNvSpPr>
          <p:nvPr>
            <p:ph type="ctrTitle"/>
          </p:nvPr>
        </p:nvSpPr>
        <p:spPr>
          <a:xfrm>
            <a:off x="562640" y="673357"/>
            <a:ext cx="10668000" cy="3035887"/>
          </a:xfrm>
        </p:spPr>
        <p:txBody>
          <a:bodyPr>
            <a:normAutofit/>
          </a:bodyPr>
          <a:lstStyle/>
          <a:p>
            <a:r>
              <a:rPr lang="it-IT" sz="2400" b="1" dirty="0">
                <a:solidFill>
                  <a:schemeClr val="accent1">
                    <a:lumMod val="50000"/>
                  </a:schemeClr>
                </a:solidFill>
              </a:rPr>
              <a:t> </a:t>
            </a:r>
            <a:r>
              <a:rPr lang="it-IT" sz="1800" b="1" kern="180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Strategie di crescita aziendale: come perseguire uno sviluppo sostenibile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it-IT" sz="2000" u="sng" dirty="0">
              <a:solidFill>
                <a:schemeClr val="accent5">
                  <a:lumMod val="50000"/>
                </a:schemeClr>
              </a:solidFill>
              <a:latin typeface="+mn-lt"/>
            </a:endParaRPr>
          </a:p>
        </p:txBody>
      </p:sp>
      <p:sp>
        <p:nvSpPr>
          <p:cNvPr id="3" name="CasellaDiTesto 2">
            <a:extLst>
              <a:ext uri="{FF2B5EF4-FFF2-40B4-BE49-F238E27FC236}">
                <a16:creationId xmlns:a16="http://schemas.microsoft.com/office/drawing/2014/main" id="{7D95748B-436E-D4CE-8DF3-373EF990998B}"/>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2083950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B7B84D8-A510-EC59-BDCB-C628599981DF}"/>
              </a:ext>
            </a:extLst>
          </p:cNvPr>
          <p:cNvSpPr txBox="1"/>
          <p:nvPr/>
        </p:nvSpPr>
        <p:spPr>
          <a:xfrm>
            <a:off x="891743" y="1868122"/>
            <a:ext cx="8475904" cy="400110"/>
          </a:xfrm>
          <a:prstGeom prst="rect">
            <a:avLst/>
          </a:prstGeom>
          <a:solidFill>
            <a:schemeClr val="bg1"/>
          </a:solidFill>
        </p:spPr>
        <p:txBody>
          <a:bodyPr wrap="square" rtlCol="0">
            <a:spAutoFit/>
          </a:bodyPr>
          <a:lstStyle/>
          <a:p>
            <a:endParaRPr lang="it-IT" sz="2000" dirty="0">
              <a:solidFill>
                <a:srgbClr val="002060"/>
              </a:solidFill>
            </a:endParaRPr>
          </a:p>
        </p:txBody>
      </p:sp>
      <p:sp>
        <p:nvSpPr>
          <p:cNvPr id="5" name="CasellaDiTesto 4">
            <a:extLst>
              <a:ext uri="{FF2B5EF4-FFF2-40B4-BE49-F238E27FC236}">
                <a16:creationId xmlns:a16="http://schemas.microsoft.com/office/drawing/2014/main" id="{54F976CF-B8C1-BDB0-A44D-09603062A561}"/>
              </a:ext>
            </a:extLst>
          </p:cNvPr>
          <p:cNvSpPr txBox="1"/>
          <p:nvPr/>
        </p:nvSpPr>
        <p:spPr>
          <a:xfrm>
            <a:off x="1270000" y="1169870"/>
            <a:ext cx="8327966"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solidFill>
                  <a:schemeClr val="tx1">
                    <a:lumMod val="75000"/>
                    <a:lumOff val="25000"/>
                  </a:schemeClr>
                </a:solidFill>
              </a:rPr>
              <a:t>1. </a:t>
            </a:r>
            <a:r>
              <a:rPr lang="it-IT" dirty="0">
                <a:solidFill>
                  <a:schemeClr val="accent6">
                    <a:lumMod val="20000"/>
                    <a:lumOff val="80000"/>
                  </a:schemeClr>
                </a:solidFill>
              </a:rPr>
              <a:t>AGENDA 2030 PER LO SVILUPPO SOSTENIBIE  - NAZIONI UNITE  </a:t>
            </a:r>
          </a:p>
        </p:txBody>
      </p:sp>
      <p:pic>
        <p:nvPicPr>
          <p:cNvPr id="3076" name="Picture 4" descr="Cos'è l'Agenda 2030 dell'ONU? | Comune di Palazzolo sull'Oglio">
            <a:extLst>
              <a:ext uri="{FF2B5EF4-FFF2-40B4-BE49-F238E27FC236}">
                <a16:creationId xmlns:a16="http://schemas.microsoft.com/office/drawing/2014/main" id="{F0FA9CC1-3C89-6EA2-C2FC-5996B26517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000" y="1622196"/>
            <a:ext cx="8334876" cy="4193814"/>
          </a:xfrm>
          <a:prstGeom prst="rect">
            <a:avLst/>
          </a:prstGeom>
          <a:noFill/>
          <a:extLst>
            <a:ext uri="{909E8E84-426E-40DD-AFC4-6F175D3DCCD1}">
              <a14:hiddenFill xmlns:a14="http://schemas.microsoft.com/office/drawing/2010/main">
                <a:solidFill>
                  <a:srgbClr val="FFFFFF"/>
                </a:solidFill>
              </a14:hiddenFill>
            </a:ext>
          </a:extLst>
        </p:spPr>
      </p:pic>
      <p:sp>
        <p:nvSpPr>
          <p:cNvPr id="3" name="CasellaDiTesto 2">
            <a:extLst>
              <a:ext uri="{FF2B5EF4-FFF2-40B4-BE49-F238E27FC236}">
                <a16:creationId xmlns:a16="http://schemas.microsoft.com/office/drawing/2014/main" id="{8D4A12E8-CFF4-A72B-E51B-6B3EE3793AF3}"/>
              </a:ext>
            </a:extLst>
          </p:cNvPr>
          <p:cNvSpPr txBox="1"/>
          <p:nvPr/>
        </p:nvSpPr>
        <p:spPr>
          <a:xfrm>
            <a:off x="1270000" y="6258560"/>
            <a:ext cx="7931082" cy="369332"/>
          </a:xfrm>
          <a:prstGeom prst="rect">
            <a:avLst/>
          </a:prstGeom>
          <a:noFill/>
        </p:spPr>
        <p:txBody>
          <a:bodyPr wrap="none" rtlCol="0">
            <a:spAutoFit/>
          </a:bodyPr>
          <a:lstStyle/>
          <a:p>
            <a:r>
              <a:rPr lang="it-IT" b="1" dirty="0">
                <a:solidFill>
                  <a:schemeClr val="accent5">
                    <a:lumMod val="50000"/>
                  </a:schemeClr>
                </a:solidFill>
              </a:rPr>
              <a:t>Fissa N. 17 </a:t>
            </a:r>
            <a:r>
              <a:rPr lang="it-IT" b="1" dirty="0" err="1">
                <a:solidFill>
                  <a:schemeClr val="accent5">
                    <a:lumMod val="50000"/>
                  </a:schemeClr>
                </a:solidFill>
              </a:rPr>
              <a:t>Sustainables</a:t>
            </a:r>
            <a:r>
              <a:rPr lang="it-IT" b="1" dirty="0">
                <a:solidFill>
                  <a:schemeClr val="accent5">
                    <a:lumMod val="50000"/>
                  </a:schemeClr>
                </a:solidFill>
              </a:rPr>
              <a:t> Development Goal’ s – </a:t>
            </a:r>
            <a:r>
              <a:rPr lang="it-IT" b="1" dirty="0" err="1">
                <a:solidFill>
                  <a:schemeClr val="accent5">
                    <a:lumMod val="50000"/>
                  </a:schemeClr>
                </a:solidFill>
              </a:rPr>
              <a:t>SDGs</a:t>
            </a:r>
            <a:r>
              <a:rPr lang="it-IT" b="1" dirty="0">
                <a:solidFill>
                  <a:schemeClr val="accent5">
                    <a:lumMod val="50000"/>
                  </a:schemeClr>
                </a:solidFill>
              </a:rPr>
              <a:t> – da raggiungere entro 2030</a:t>
            </a:r>
          </a:p>
        </p:txBody>
      </p:sp>
      <p:sp>
        <p:nvSpPr>
          <p:cNvPr id="4" name="CasellaDiTesto 3">
            <a:extLst>
              <a:ext uri="{FF2B5EF4-FFF2-40B4-BE49-F238E27FC236}">
                <a16:creationId xmlns:a16="http://schemas.microsoft.com/office/drawing/2014/main" id="{25340932-ADF7-1A2C-B225-CCF774EFDFE7}"/>
              </a:ext>
            </a:extLst>
          </p:cNvPr>
          <p:cNvSpPr txBox="1"/>
          <p:nvPr/>
        </p:nvSpPr>
        <p:spPr>
          <a:xfrm>
            <a:off x="252775" y="481963"/>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984785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B7B84D8-A510-EC59-BDCB-C628599981DF}"/>
              </a:ext>
            </a:extLst>
          </p:cNvPr>
          <p:cNvSpPr txBox="1"/>
          <p:nvPr/>
        </p:nvSpPr>
        <p:spPr>
          <a:xfrm>
            <a:off x="891743" y="1868122"/>
            <a:ext cx="8475904" cy="400110"/>
          </a:xfrm>
          <a:prstGeom prst="rect">
            <a:avLst/>
          </a:prstGeom>
          <a:solidFill>
            <a:schemeClr val="bg1"/>
          </a:solidFill>
        </p:spPr>
        <p:txBody>
          <a:bodyPr wrap="square" rtlCol="0">
            <a:spAutoFit/>
          </a:bodyPr>
          <a:lstStyle/>
          <a:p>
            <a:endParaRPr lang="it-IT" sz="2000" dirty="0">
              <a:solidFill>
                <a:srgbClr val="002060"/>
              </a:solidFill>
            </a:endParaRPr>
          </a:p>
        </p:txBody>
      </p:sp>
      <p:sp>
        <p:nvSpPr>
          <p:cNvPr id="3" name="CasellaDiTesto 2">
            <a:extLst>
              <a:ext uri="{FF2B5EF4-FFF2-40B4-BE49-F238E27FC236}">
                <a16:creationId xmlns:a16="http://schemas.microsoft.com/office/drawing/2014/main" id="{8D4A12E8-CFF4-A72B-E51B-6B3EE3793AF3}"/>
              </a:ext>
            </a:extLst>
          </p:cNvPr>
          <p:cNvSpPr txBox="1"/>
          <p:nvPr/>
        </p:nvSpPr>
        <p:spPr>
          <a:xfrm>
            <a:off x="469491" y="1684901"/>
            <a:ext cx="9765478" cy="3477875"/>
          </a:xfrm>
          <a:prstGeom prst="rect">
            <a:avLst/>
          </a:prstGeom>
          <a:noFill/>
        </p:spPr>
        <p:txBody>
          <a:bodyPr wrap="square" rtlCol="0">
            <a:spAutoFit/>
          </a:bodyPr>
          <a:lstStyle/>
          <a:p>
            <a:r>
              <a:rPr lang="it-IT" b="1" dirty="0">
                <a:solidFill>
                  <a:schemeClr val="accent5">
                    <a:lumMod val="50000"/>
                  </a:schemeClr>
                </a:solidFill>
              </a:rPr>
              <a:t>AGENDA 2030 PER LO SVILUPPO SOSTENIBILE – NAZIONI UNITE</a:t>
            </a:r>
          </a:p>
          <a:p>
            <a:endParaRPr lang="it-IT" b="1" dirty="0">
              <a:solidFill>
                <a:schemeClr val="accent5">
                  <a:lumMod val="50000"/>
                </a:schemeClr>
              </a:solidFill>
            </a:endParaRPr>
          </a:p>
          <a:p>
            <a:endParaRPr lang="it-IT" b="1" dirty="0">
              <a:solidFill>
                <a:schemeClr val="accent5">
                  <a:lumMod val="50000"/>
                </a:schemeClr>
              </a:solidFill>
            </a:endParaRPr>
          </a:p>
          <a:p>
            <a:r>
              <a:rPr lang="it-IT" b="1" dirty="0">
                <a:solidFill>
                  <a:schemeClr val="accent5">
                    <a:lumMod val="50000"/>
                  </a:schemeClr>
                </a:solidFill>
              </a:rPr>
              <a:t>N. 17 </a:t>
            </a:r>
            <a:r>
              <a:rPr lang="it-IT" b="1" dirty="0" err="1">
                <a:solidFill>
                  <a:schemeClr val="accent5">
                    <a:lumMod val="50000"/>
                  </a:schemeClr>
                </a:solidFill>
              </a:rPr>
              <a:t>Sustainables</a:t>
            </a:r>
            <a:r>
              <a:rPr lang="it-IT" b="1" dirty="0">
                <a:solidFill>
                  <a:schemeClr val="accent5">
                    <a:lumMod val="50000"/>
                  </a:schemeClr>
                </a:solidFill>
              </a:rPr>
              <a:t> Development Goal’ s – </a:t>
            </a:r>
            <a:r>
              <a:rPr lang="it-IT" b="1" dirty="0" err="1">
                <a:solidFill>
                  <a:schemeClr val="accent5">
                    <a:lumMod val="50000"/>
                  </a:schemeClr>
                </a:solidFill>
              </a:rPr>
              <a:t>SDGs</a:t>
            </a:r>
            <a:r>
              <a:rPr lang="it-IT" b="1" dirty="0">
                <a:solidFill>
                  <a:schemeClr val="accent5">
                    <a:lumMod val="50000"/>
                  </a:schemeClr>
                </a:solidFill>
              </a:rPr>
              <a:t> – da raggiungere entro 2030</a:t>
            </a:r>
          </a:p>
          <a:p>
            <a:endParaRPr lang="it-IT" b="1" dirty="0">
              <a:solidFill>
                <a:schemeClr val="accent5">
                  <a:lumMod val="50000"/>
                </a:schemeClr>
              </a:solidFill>
            </a:endParaRPr>
          </a:p>
          <a:p>
            <a:pPr algn="just"/>
            <a:r>
              <a:rPr lang="it-IT" b="1" dirty="0">
                <a:solidFill>
                  <a:schemeClr val="accent5">
                    <a:lumMod val="50000"/>
                  </a:schemeClr>
                </a:solidFill>
              </a:rPr>
              <a:t>La caratteristica dei </a:t>
            </a:r>
            <a:r>
              <a:rPr lang="it-IT" b="1" dirty="0" err="1">
                <a:solidFill>
                  <a:schemeClr val="accent5">
                    <a:lumMod val="50000"/>
                  </a:schemeClr>
                </a:solidFill>
              </a:rPr>
              <a:t>goal’s</a:t>
            </a:r>
            <a:r>
              <a:rPr lang="it-IT" b="1" dirty="0">
                <a:solidFill>
                  <a:schemeClr val="accent5">
                    <a:lumMod val="50000"/>
                  </a:schemeClr>
                </a:solidFill>
              </a:rPr>
              <a:t> è quella di essere universali, interconnessi ed indivisibili. Gli obiettivi sono riferiti alla Biosfera, alla Società ed all’Economia. Lo scopo è quello di cambiare il paradigma dominante e di manifestare l’insostenibilità del modello di crescita degli ultimi decenni sottolineando la necessità di una visione integrata:</a:t>
            </a:r>
          </a:p>
          <a:p>
            <a:pPr algn="just"/>
            <a:endParaRPr lang="it-IT" b="1" dirty="0">
              <a:solidFill>
                <a:schemeClr val="accent5">
                  <a:lumMod val="50000"/>
                </a:schemeClr>
              </a:solidFill>
            </a:endParaRPr>
          </a:p>
          <a:p>
            <a:pPr algn="just"/>
            <a:r>
              <a:rPr lang="it-IT" sz="2000" b="1" u="sng" dirty="0">
                <a:solidFill>
                  <a:schemeClr val="accent5">
                    <a:lumMod val="50000"/>
                  </a:schemeClr>
                </a:solidFill>
              </a:rPr>
              <a:t>L’Economia non può essere in salute se non lo è la Società, la Società non può essere in salute se non lo è l’Ambiente. </a:t>
            </a:r>
          </a:p>
        </p:txBody>
      </p:sp>
      <p:sp>
        <p:nvSpPr>
          <p:cNvPr id="4" name="CasellaDiTesto 3">
            <a:extLst>
              <a:ext uri="{FF2B5EF4-FFF2-40B4-BE49-F238E27FC236}">
                <a16:creationId xmlns:a16="http://schemas.microsoft.com/office/drawing/2014/main" id="{3B68AC9C-B74E-F635-95DC-6E7AF20BD340}"/>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2251496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B7B84D8-A510-EC59-BDCB-C628599981DF}"/>
              </a:ext>
            </a:extLst>
          </p:cNvPr>
          <p:cNvSpPr txBox="1"/>
          <p:nvPr/>
        </p:nvSpPr>
        <p:spPr>
          <a:xfrm>
            <a:off x="891743" y="1868122"/>
            <a:ext cx="8475904" cy="400110"/>
          </a:xfrm>
          <a:prstGeom prst="rect">
            <a:avLst/>
          </a:prstGeom>
          <a:solidFill>
            <a:schemeClr val="bg1"/>
          </a:solidFill>
        </p:spPr>
        <p:txBody>
          <a:bodyPr wrap="square" rtlCol="0">
            <a:spAutoFit/>
          </a:bodyPr>
          <a:lstStyle/>
          <a:p>
            <a:endParaRPr lang="it-IT" sz="2000" dirty="0">
              <a:solidFill>
                <a:srgbClr val="002060"/>
              </a:solidFill>
            </a:endParaRPr>
          </a:p>
        </p:txBody>
      </p:sp>
      <p:sp>
        <p:nvSpPr>
          <p:cNvPr id="3" name="CasellaDiTesto 2">
            <a:extLst>
              <a:ext uri="{FF2B5EF4-FFF2-40B4-BE49-F238E27FC236}">
                <a16:creationId xmlns:a16="http://schemas.microsoft.com/office/drawing/2014/main" id="{8D4A12E8-CFF4-A72B-E51B-6B3EE3793AF3}"/>
              </a:ext>
            </a:extLst>
          </p:cNvPr>
          <p:cNvSpPr txBox="1"/>
          <p:nvPr/>
        </p:nvSpPr>
        <p:spPr>
          <a:xfrm>
            <a:off x="446448" y="1619646"/>
            <a:ext cx="10005237" cy="4401205"/>
          </a:xfrm>
          <a:prstGeom prst="rect">
            <a:avLst/>
          </a:prstGeom>
          <a:noFill/>
        </p:spPr>
        <p:txBody>
          <a:bodyPr wrap="square" rtlCol="0">
            <a:spAutoFit/>
          </a:bodyPr>
          <a:lstStyle/>
          <a:p>
            <a:pPr algn="just"/>
            <a:r>
              <a:rPr lang="it-IT" sz="2000" b="1" dirty="0">
                <a:solidFill>
                  <a:schemeClr val="accent5">
                    <a:lumMod val="50000"/>
                  </a:schemeClr>
                </a:solidFill>
              </a:rPr>
              <a:t>GREEN DEAL EUROPEO - 2019</a:t>
            </a:r>
          </a:p>
          <a:p>
            <a:pPr algn="just"/>
            <a:endParaRPr lang="it-IT" sz="2000" b="1" dirty="0">
              <a:solidFill>
                <a:schemeClr val="accent5">
                  <a:lumMod val="50000"/>
                </a:schemeClr>
              </a:solidFill>
            </a:endParaRPr>
          </a:p>
          <a:p>
            <a:pPr algn="just"/>
            <a:r>
              <a:rPr lang="it-IT" sz="2000" b="1" dirty="0">
                <a:solidFill>
                  <a:schemeClr val="accent5">
                    <a:lumMod val="50000"/>
                  </a:schemeClr>
                </a:solidFill>
              </a:rPr>
              <a:t>L’Unione europea si è impegnata a raggiungere la neutralità climatica entro il 2050, definendo le iniziative strategiche per raggiungere tale obiettivo, ossia una trasformazione della società e dell’economia dell’Europa che deve essere efficiente in termini di costi e giusta, così come socialmente equilibrata.</a:t>
            </a:r>
          </a:p>
          <a:p>
            <a:pPr algn="just"/>
            <a:endParaRPr lang="it-IT" sz="2000" b="1" dirty="0">
              <a:solidFill>
                <a:schemeClr val="accent5">
                  <a:lumMod val="50000"/>
                </a:schemeClr>
              </a:solidFill>
            </a:endParaRPr>
          </a:p>
          <a:p>
            <a:pPr algn="just"/>
            <a:r>
              <a:rPr lang="it-IT" sz="2000" b="1" dirty="0">
                <a:solidFill>
                  <a:schemeClr val="accent5">
                    <a:lumMod val="50000"/>
                  </a:schemeClr>
                </a:solidFill>
              </a:rPr>
              <a:t>IL Green deal europeo prevede un piano d’azione volto a:</a:t>
            </a:r>
          </a:p>
          <a:p>
            <a:pPr algn="just"/>
            <a:endParaRPr lang="it-IT" sz="2000" b="1" dirty="0">
              <a:solidFill>
                <a:schemeClr val="accent5">
                  <a:lumMod val="50000"/>
                </a:schemeClr>
              </a:solidFill>
            </a:endParaRPr>
          </a:p>
          <a:p>
            <a:pPr marL="342900" indent="-342900" algn="just">
              <a:buFontTx/>
              <a:buChar char="-"/>
            </a:pPr>
            <a:r>
              <a:rPr lang="it-IT" sz="2000" b="1" dirty="0">
                <a:solidFill>
                  <a:schemeClr val="accent5">
                    <a:lumMod val="50000"/>
                  </a:schemeClr>
                </a:solidFill>
              </a:rPr>
              <a:t>Promuovere l’uso efficiente delle risorse passando ad un’economia pulita e circolare;</a:t>
            </a:r>
          </a:p>
          <a:p>
            <a:pPr marL="342900" indent="-342900" algn="just">
              <a:buFontTx/>
              <a:buChar char="-"/>
            </a:pPr>
            <a:endParaRPr lang="it-IT" sz="2000" b="1" dirty="0">
              <a:solidFill>
                <a:schemeClr val="accent5">
                  <a:lumMod val="50000"/>
                </a:schemeClr>
              </a:solidFill>
            </a:endParaRPr>
          </a:p>
          <a:p>
            <a:pPr marL="342900" indent="-342900" algn="just">
              <a:buFontTx/>
              <a:buChar char="-"/>
            </a:pPr>
            <a:r>
              <a:rPr lang="it-IT" sz="2000" b="1" dirty="0">
                <a:solidFill>
                  <a:schemeClr val="accent5">
                    <a:lumMod val="50000"/>
                  </a:schemeClr>
                </a:solidFill>
              </a:rPr>
              <a:t>Ripristinare la biodiversità e ridurre l’inquinamento.</a:t>
            </a:r>
          </a:p>
          <a:p>
            <a:pPr marL="342900" indent="-342900" algn="just">
              <a:buFontTx/>
              <a:buChar char="-"/>
            </a:pPr>
            <a:endParaRPr lang="it-IT" sz="2000" b="1" dirty="0">
              <a:solidFill>
                <a:schemeClr val="accent5">
                  <a:lumMod val="50000"/>
                </a:schemeClr>
              </a:solidFill>
            </a:endParaRPr>
          </a:p>
          <a:p>
            <a:pPr algn="just"/>
            <a:r>
              <a:rPr lang="it-IT" sz="2000" b="1" dirty="0">
                <a:solidFill>
                  <a:schemeClr val="accent5">
                    <a:lumMod val="50000"/>
                  </a:schemeClr>
                </a:solidFill>
              </a:rPr>
              <a:t>Previsti almeno 1.000 mld in ca 10 anni.</a:t>
            </a:r>
          </a:p>
        </p:txBody>
      </p:sp>
      <p:sp>
        <p:nvSpPr>
          <p:cNvPr id="4" name="CasellaDiTesto 3">
            <a:extLst>
              <a:ext uri="{FF2B5EF4-FFF2-40B4-BE49-F238E27FC236}">
                <a16:creationId xmlns:a16="http://schemas.microsoft.com/office/drawing/2014/main" id="{69DA6B03-39E9-D7C5-C353-7E2AF7AFD475}"/>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2801583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B7B84D8-A510-EC59-BDCB-C628599981DF}"/>
              </a:ext>
            </a:extLst>
          </p:cNvPr>
          <p:cNvSpPr txBox="1"/>
          <p:nvPr/>
        </p:nvSpPr>
        <p:spPr>
          <a:xfrm>
            <a:off x="359100" y="1761797"/>
            <a:ext cx="10198910" cy="3785652"/>
          </a:xfrm>
          <a:prstGeom prst="rect">
            <a:avLst/>
          </a:prstGeom>
          <a:solidFill>
            <a:schemeClr val="bg1"/>
          </a:solidFill>
        </p:spPr>
        <p:txBody>
          <a:bodyPr wrap="square" rtlCol="0">
            <a:spAutoFit/>
          </a:bodyPr>
          <a:lstStyle/>
          <a:p>
            <a:pPr algn="just"/>
            <a:r>
              <a:rPr lang="it-IT" sz="2000" b="1" dirty="0">
                <a:solidFill>
                  <a:srgbClr val="002060"/>
                </a:solidFill>
              </a:rPr>
              <a:t>COVID 19 e NEXT GENERATION EU- PNRR</a:t>
            </a:r>
          </a:p>
          <a:p>
            <a:pPr algn="just"/>
            <a:endParaRPr lang="it-IT" sz="2000" dirty="0">
              <a:solidFill>
                <a:srgbClr val="002060"/>
              </a:solidFill>
            </a:endParaRPr>
          </a:p>
          <a:p>
            <a:pPr algn="just"/>
            <a:r>
              <a:rPr lang="it-IT" sz="2000" dirty="0">
                <a:solidFill>
                  <a:srgbClr val="002060"/>
                </a:solidFill>
              </a:rPr>
              <a:t>Per l’Italia sono previsti ca. 191 MLD tra sovvenzioni e prestiti destinati a n. 6 missioni:</a:t>
            </a:r>
          </a:p>
          <a:p>
            <a:endParaRPr lang="it-IT" sz="2000" dirty="0">
              <a:solidFill>
                <a:srgbClr val="002060"/>
              </a:solidFill>
            </a:endParaRPr>
          </a:p>
          <a:p>
            <a:pPr marL="457200" indent="-457200">
              <a:buAutoNum type="arabicParenR"/>
            </a:pPr>
            <a:r>
              <a:rPr lang="it-IT" sz="2000" b="1" dirty="0">
                <a:solidFill>
                  <a:srgbClr val="002060"/>
                </a:solidFill>
              </a:rPr>
              <a:t>Digitalizzazione, innovazione, competitività, cultura e turismo</a:t>
            </a:r>
          </a:p>
          <a:p>
            <a:pPr marL="457200" indent="-457200">
              <a:buAutoNum type="arabicParenR"/>
            </a:pPr>
            <a:r>
              <a:rPr lang="it-IT" sz="2000" b="1" dirty="0">
                <a:solidFill>
                  <a:srgbClr val="002060"/>
                </a:solidFill>
              </a:rPr>
              <a:t>Rivoluzione verde e transizione ecologica (70 Mld ca)</a:t>
            </a:r>
          </a:p>
          <a:p>
            <a:pPr marL="457200" indent="-457200">
              <a:buAutoNum type="arabicParenR"/>
            </a:pPr>
            <a:r>
              <a:rPr lang="it-IT" sz="2000" b="1" dirty="0">
                <a:solidFill>
                  <a:srgbClr val="002060"/>
                </a:solidFill>
              </a:rPr>
              <a:t>Infrastrutture per una mobilità sostenibile</a:t>
            </a:r>
          </a:p>
          <a:p>
            <a:pPr marL="457200" indent="-457200">
              <a:buAutoNum type="arabicParenR"/>
            </a:pPr>
            <a:r>
              <a:rPr lang="it-IT" sz="2000" b="1" dirty="0">
                <a:solidFill>
                  <a:srgbClr val="002060"/>
                </a:solidFill>
              </a:rPr>
              <a:t>Istruzione e Ricerca</a:t>
            </a:r>
          </a:p>
          <a:p>
            <a:pPr marL="457200" indent="-457200">
              <a:buAutoNum type="arabicParenR"/>
            </a:pPr>
            <a:r>
              <a:rPr lang="it-IT" sz="2000" b="1" dirty="0">
                <a:solidFill>
                  <a:srgbClr val="002060"/>
                </a:solidFill>
              </a:rPr>
              <a:t>Inclusione e coesione</a:t>
            </a:r>
          </a:p>
          <a:p>
            <a:pPr marL="457200" indent="-457200">
              <a:buAutoNum type="arabicParenR"/>
            </a:pPr>
            <a:r>
              <a:rPr lang="it-IT" sz="2000" b="1" dirty="0">
                <a:solidFill>
                  <a:srgbClr val="002060"/>
                </a:solidFill>
              </a:rPr>
              <a:t>Salute</a:t>
            </a:r>
          </a:p>
          <a:p>
            <a:pPr marL="457200" indent="-457200">
              <a:buAutoNum type="arabicParenR"/>
            </a:pPr>
            <a:endParaRPr lang="it-IT" sz="2000" dirty="0">
              <a:solidFill>
                <a:srgbClr val="002060"/>
              </a:solidFill>
            </a:endParaRPr>
          </a:p>
          <a:p>
            <a:pPr algn="just"/>
            <a:r>
              <a:rPr lang="it-IT" sz="2000" dirty="0">
                <a:solidFill>
                  <a:srgbClr val="002060"/>
                </a:solidFill>
              </a:rPr>
              <a:t>A cui si aggiungono le risorse del PIANO del Fondo Complementare per ulteriori ca. 30 mld.</a:t>
            </a:r>
          </a:p>
        </p:txBody>
      </p:sp>
      <p:sp>
        <p:nvSpPr>
          <p:cNvPr id="3" name="CasellaDiTesto 2">
            <a:extLst>
              <a:ext uri="{FF2B5EF4-FFF2-40B4-BE49-F238E27FC236}">
                <a16:creationId xmlns:a16="http://schemas.microsoft.com/office/drawing/2014/main" id="{6FB9ECE8-AA3C-DC64-8871-ABC0B270A276}"/>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203546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B7B84D8-A510-EC59-BDCB-C628599981DF}"/>
              </a:ext>
            </a:extLst>
          </p:cNvPr>
          <p:cNvSpPr txBox="1"/>
          <p:nvPr/>
        </p:nvSpPr>
        <p:spPr>
          <a:xfrm>
            <a:off x="369732" y="1208411"/>
            <a:ext cx="10868880" cy="4832092"/>
          </a:xfrm>
          <a:prstGeom prst="rect">
            <a:avLst/>
          </a:prstGeom>
          <a:solidFill>
            <a:schemeClr val="bg1"/>
          </a:solidFill>
        </p:spPr>
        <p:txBody>
          <a:bodyPr wrap="square" rtlCol="0">
            <a:spAutoFit/>
          </a:bodyPr>
          <a:lstStyle/>
          <a:p>
            <a:pPr algn="just"/>
            <a:r>
              <a:rPr lang="it-IT" b="1" dirty="0">
                <a:solidFill>
                  <a:schemeClr val="accent1">
                    <a:lumMod val="75000"/>
                  </a:schemeClr>
                </a:solidFill>
              </a:rPr>
              <a:t>La sostenibilità delle Imprese – Criteri ESG</a:t>
            </a:r>
          </a:p>
          <a:p>
            <a:pPr algn="just"/>
            <a:endParaRPr lang="it-IT" b="1" dirty="0">
              <a:solidFill>
                <a:schemeClr val="accent1">
                  <a:lumMod val="75000"/>
                </a:schemeClr>
              </a:solidFill>
            </a:endParaRPr>
          </a:p>
          <a:p>
            <a:pPr algn="just"/>
            <a:r>
              <a:rPr lang="it-IT" b="1" dirty="0">
                <a:solidFill>
                  <a:srgbClr val="FF0000"/>
                </a:solidFill>
              </a:rPr>
              <a:t>Come è cambiato il concetto di sostenibilità per un’Impresa: dalla responsabilità sociale alla integrazione dei fattori ESG nella strategia dell’Impresa.</a:t>
            </a:r>
          </a:p>
          <a:p>
            <a:pPr algn="just"/>
            <a:endParaRPr lang="it-IT" dirty="0">
              <a:solidFill>
                <a:srgbClr val="002060"/>
              </a:solidFill>
            </a:endParaRPr>
          </a:p>
          <a:p>
            <a:pPr algn="just"/>
            <a:r>
              <a:rPr lang="it-IT" dirty="0">
                <a:solidFill>
                  <a:srgbClr val="002060"/>
                </a:solidFill>
              </a:rPr>
              <a:t>Essere un’impresa sostenibile significa integrare nel proprio modello di business logiche che generino un impatto positivo in 3 ambiti:</a:t>
            </a:r>
          </a:p>
          <a:p>
            <a:pPr algn="just"/>
            <a:endParaRPr lang="it-IT" dirty="0">
              <a:solidFill>
                <a:srgbClr val="002060"/>
              </a:solidFill>
            </a:endParaRPr>
          </a:p>
          <a:p>
            <a:pPr algn="just"/>
            <a:r>
              <a:rPr lang="it-IT" b="1" dirty="0">
                <a:solidFill>
                  <a:srgbClr val="002060"/>
                </a:solidFill>
              </a:rPr>
              <a:t>Ambientale (</a:t>
            </a:r>
            <a:r>
              <a:rPr lang="it-IT" b="1" dirty="0" err="1">
                <a:solidFill>
                  <a:srgbClr val="002060"/>
                </a:solidFill>
              </a:rPr>
              <a:t>Environmental</a:t>
            </a:r>
            <a:r>
              <a:rPr lang="it-IT" b="1" dirty="0">
                <a:solidFill>
                  <a:srgbClr val="002060"/>
                </a:solidFill>
              </a:rPr>
              <a:t> – E): </a:t>
            </a:r>
            <a:r>
              <a:rPr lang="it-IT" dirty="0">
                <a:solidFill>
                  <a:srgbClr val="002060"/>
                </a:solidFill>
              </a:rPr>
              <a:t>cambiamento climatico, impatto sulle risorse naturali (acqua, biodiversità), Rifiuti e Inquinamento, Opportunità ambientali (tecnologie pulite ed energie rinnovabili).</a:t>
            </a:r>
          </a:p>
          <a:p>
            <a:pPr algn="just"/>
            <a:endParaRPr lang="it-IT" dirty="0">
              <a:solidFill>
                <a:srgbClr val="002060"/>
              </a:solidFill>
            </a:endParaRPr>
          </a:p>
          <a:p>
            <a:pPr algn="just"/>
            <a:r>
              <a:rPr lang="it-IT" b="1" dirty="0">
                <a:solidFill>
                  <a:srgbClr val="002060"/>
                </a:solidFill>
              </a:rPr>
              <a:t>Sociale (Social – S): </a:t>
            </a:r>
            <a:r>
              <a:rPr lang="it-IT" dirty="0">
                <a:solidFill>
                  <a:srgbClr val="002060"/>
                </a:solidFill>
              </a:rPr>
              <a:t>Opportunità nella sfera sociale (donazioni, volontariato), Sensibilizzazione all’educazione pubblica sulla sostenibilità (anche con l’educazione finanziaria ad es.), valorizzazione ruolo delle donne.</a:t>
            </a:r>
          </a:p>
          <a:p>
            <a:pPr algn="just"/>
            <a:endParaRPr lang="it-IT" dirty="0">
              <a:solidFill>
                <a:srgbClr val="002060"/>
              </a:solidFill>
            </a:endParaRPr>
          </a:p>
          <a:p>
            <a:pPr algn="just"/>
            <a:r>
              <a:rPr lang="it-IT" b="1" dirty="0">
                <a:solidFill>
                  <a:srgbClr val="002060"/>
                </a:solidFill>
              </a:rPr>
              <a:t>Governance (G): </a:t>
            </a:r>
            <a:r>
              <a:rPr lang="it-IT" dirty="0">
                <a:solidFill>
                  <a:srgbClr val="002060"/>
                </a:solidFill>
              </a:rPr>
              <a:t>Tematiche gestionali riferite alla governance aziendale (indipendenza e diversità nel </a:t>
            </a:r>
            <a:r>
              <a:rPr lang="it-IT" dirty="0" err="1">
                <a:solidFill>
                  <a:srgbClr val="002060"/>
                </a:solidFill>
              </a:rPr>
              <a:t>CdA</a:t>
            </a:r>
            <a:r>
              <a:rPr lang="it-IT" dirty="0">
                <a:solidFill>
                  <a:srgbClr val="002060"/>
                </a:solidFill>
              </a:rPr>
              <a:t>), Conduzione aziendale (etica, trasparente, regole anticorruzione), welfare aziendale.</a:t>
            </a:r>
          </a:p>
          <a:p>
            <a:pPr algn="just"/>
            <a:r>
              <a:rPr lang="it-IT" sz="2000" dirty="0">
                <a:solidFill>
                  <a:srgbClr val="002060"/>
                </a:solidFill>
              </a:rPr>
              <a:t>  </a:t>
            </a:r>
          </a:p>
        </p:txBody>
      </p:sp>
      <p:sp>
        <p:nvSpPr>
          <p:cNvPr id="3" name="CasellaDiTesto 2">
            <a:extLst>
              <a:ext uri="{FF2B5EF4-FFF2-40B4-BE49-F238E27FC236}">
                <a16:creationId xmlns:a16="http://schemas.microsoft.com/office/drawing/2014/main" id="{6AB4D503-403F-CBC5-603C-11FE9BD8365C}"/>
              </a:ext>
            </a:extLst>
          </p:cNvPr>
          <p:cNvSpPr txBox="1"/>
          <p:nvPr/>
        </p:nvSpPr>
        <p:spPr>
          <a:xfrm>
            <a:off x="369732" y="288164"/>
            <a:ext cx="10751923"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2547586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B7B84D8-A510-EC59-BDCB-C628599981DF}"/>
              </a:ext>
            </a:extLst>
          </p:cNvPr>
          <p:cNvSpPr txBox="1"/>
          <p:nvPr/>
        </p:nvSpPr>
        <p:spPr>
          <a:xfrm>
            <a:off x="891743" y="1868122"/>
            <a:ext cx="8475904" cy="707886"/>
          </a:xfrm>
          <a:prstGeom prst="rect">
            <a:avLst/>
          </a:prstGeom>
          <a:solidFill>
            <a:schemeClr val="bg1"/>
          </a:solidFill>
        </p:spPr>
        <p:txBody>
          <a:bodyPr wrap="square" rtlCol="0">
            <a:spAutoFit/>
          </a:bodyPr>
          <a:lstStyle/>
          <a:p>
            <a:pPr algn="just"/>
            <a:r>
              <a:rPr lang="it-IT" sz="2000" dirty="0">
                <a:solidFill>
                  <a:srgbClr val="002060"/>
                </a:solidFill>
              </a:rPr>
              <a:t>.</a:t>
            </a:r>
          </a:p>
          <a:p>
            <a:pPr algn="just"/>
            <a:r>
              <a:rPr lang="it-IT" sz="2000" dirty="0">
                <a:solidFill>
                  <a:srgbClr val="002060"/>
                </a:solidFill>
              </a:rPr>
              <a:t>  </a:t>
            </a:r>
          </a:p>
        </p:txBody>
      </p:sp>
      <p:sp>
        <p:nvSpPr>
          <p:cNvPr id="3" name="CasellaDiTesto 2">
            <a:extLst>
              <a:ext uri="{FF2B5EF4-FFF2-40B4-BE49-F238E27FC236}">
                <a16:creationId xmlns:a16="http://schemas.microsoft.com/office/drawing/2014/main" id="{0C65B5A7-196C-F68C-B04F-2F0F23337928}"/>
              </a:ext>
            </a:extLst>
          </p:cNvPr>
          <p:cNvSpPr txBox="1"/>
          <p:nvPr/>
        </p:nvSpPr>
        <p:spPr>
          <a:xfrm>
            <a:off x="361507" y="1488418"/>
            <a:ext cx="10938750" cy="4985980"/>
          </a:xfrm>
          <a:prstGeom prst="rect">
            <a:avLst/>
          </a:prstGeom>
          <a:noFill/>
        </p:spPr>
        <p:txBody>
          <a:bodyPr wrap="square" rtlCol="0">
            <a:spAutoFit/>
          </a:bodyPr>
          <a:lstStyle/>
          <a:p>
            <a:pPr algn="just"/>
            <a:r>
              <a:rPr lang="it-IT" sz="2000" b="1" dirty="0">
                <a:solidFill>
                  <a:schemeClr val="accent5">
                    <a:lumMod val="50000"/>
                  </a:schemeClr>
                </a:solidFill>
              </a:rPr>
              <a:t>Forme innovative nell’erogazione del credito bancario: l’erogazione di un credito a supporto delle imprese che intendono effettuare investimenti per migliorare il proprio profilo ESG: un esempio l’S-LOAN di una delle principali banche italiane.</a:t>
            </a:r>
          </a:p>
          <a:p>
            <a:pPr algn="just"/>
            <a:endParaRPr lang="it-IT" sz="2000" b="1" dirty="0">
              <a:solidFill>
                <a:schemeClr val="accent5">
                  <a:lumMod val="50000"/>
                </a:schemeClr>
              </a:solidFill>
            </a:endParaRPr>
          </a:p>
          <a:p>
            <a:pPr algn="just"/>
            <a:r>
              <a:rPr lang="it-IT" sz="2000" dirty="0">
                <a:solidFill>
                  <a:schemeClr val="accent5">
                    <a:lumMod val="50000"/>
                  </a:schemeClr>
                </a:solidFill>
              </a:rPr>
              <a:t>Questo tipo di finanziamento prevede la condivisione iniziale di covenant (almeno n. 2) con l’azienda prenditrice su KPI  relativi ai fattori ESG al rispetto dei quali viene riconosciuto uno sconto sul tasso di interesse applicato sul finanziamento</a:t>
            </a:r>
            <a:r>
              <a:rPr lang="it-IT" sz="2000" b="1" dirty="0">
                <a:solidFill>
                  <a:schemeClr val="accent5">
                    <a:lumMod val="50000"/>
                  </a:schemeClr>
                </a:solidFill>
              </a:rPr>
              <a:t>.</a:t>
            </a:r>
          </a:p>
          <a:p>
            <a:pPr algn="just"/>
            <a:endParaRPr lang="it-IT" sz="2000" b="1" dirty="0">
              <a:solidFill>
                <a:schemeClr val="accent5">
                  <a:lumMod val="50000"/>
                </a:schemeClr>
              </a:solidFill>
            </a:endParaRPr>
          </a:p>
          <a:p>
            <a:pPr algn="just"/>
            <a:r>
              <a:rPr lang="it-IT" sz="2000" b="1" dirty="0">
                <a:solidFill>
                  <a:schemeClr val="accent5">
                    <a:lumMod val="50000"/>
                  </a:schemeClr>
                </a:solidFill>
              </a:rPr>
              <a:t>Es. Ambiente</a:t>
            </a:r>
          </a:p>
          <a:p>
            <a:pPr algn="just"/>
            <a:endParaRPr lang="it-IT" sz="2000" b="1" dirty="0">
              <a:solidFill>
                <a:schemeClr val="accent5">
                  <a:lumMod val="50000"/>
                </a:schemeClr>
              </a:solidFill>
            </a:endParaRPr>
          </a:p>
          <a:p>
            <a:pPr algn="just"/>
            <a:r>
              <a:rPr lang="it-IT" sz="2000" b="1" dirty="0">
                <a:solidFill>
                  <a:schemeClr val="accent5">
                    <a:lumMod val="50000"/>
                  </a:schemeClr>
                </a:solidFill>
              </a:rPr>
              <a:t>Es. KPI: Adozione da parte dell’impresa di soluzioni tecnologiche finalizzate alla riduzione dei consumi idrici relativi ai processi aziendali.</a:t>
            </a:r>
          </a:p>
          <a:p>
            <a:pPr algn="just"/>
            <a:endParaRPr lang="it-IT" sz="2000" b="1" dirty="0">
              <a:solidFill>
                <a:schemeClr val="accent5">
                  <a:lumMod val="50000"/>
                </a:schemeClr>
              </a:solidFill>
            </a:endParaRPr>
          </a:p>
          <a:p>
            <a:pPr algn="just"/>
            <a:r>
              <a:rPr lang="it-IT" sz="2000" b="1" dirty="0">
                <a:solidFill>
                  <a:schemeClr val="accent5">
                    <a:lumMod val="50000"/>
                  </a:schemeClr>
                </a:solidFill>
              </a:rPr>
              <a:t>Formula di calcolo: consumo idrico nell’anno in corso – consumo idrico di riferimento / consumo idrico di riferimento (da concordare con il cliente in fase iniziale di definizione del covenant);</a:t>
            </a:r>
          </a:p>
          <a:p>
            <a:endParaRPr lang="it-IT" dirty="0"/>
          </a:p>
        </p:txBody>
      </p:sp>
      <p:sp>
        <p:nvSpPr>
          <p:cNvPr id="4" name="CasellaDiTesto 3">
            <a:extLst>
              <a:ext uri="{FF2B5EF4-FFF2-40B4-BE49-F238E27FC236}">
                <a16:creationId xmlns:a16="http://schemas.microsoft.com/office/drawing/2014/main" id="{A47951AF-EB6E-E209-0AA4-D4871AD9AFC6}"/>
              </a:ext>
            </a:extLst>
          </p:cNvPr>
          <p:cNvSpPr txBox="1"/>
          <p:nvPr/>
        </p:nvSpPr>
        <p:spPr>
          <a:xfrm>
            <a:off x="252775" y="673357"/>
            <a:ext cx="11007104"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22538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2DC29E86-F6C1-0A1D-DA42-10A75B9488DE}"/>
              </a:ext>
            </a:extLst>
          </p:cNvPr>
          <p:cNvSpPr txBox="1"/>
          <p:nvPr/>
        </p:nvSpPr>
        <p:spPr>
          <a:xfrm>
            <a:off x="331911" y="1153641"/>
            <a:ext cx="10707647" cy="5355312"/>
          </a:xfrm>
          <a:prstGeom prst="rect">
            <a:avLst/>
          </a:prstGeom>
          <a:noFill/>
        </p:spPr>
        <p:txBody>
          <a:bodyPr wrap="square" rtlCol="0">
            <a:spAutoFit/>
          </a:bodyPr>
          <a:lstStyle/>
          <a:p>
            <a:pPr algn="just"/>
            <a:r>
              <a:rPr lang="it-IT" b="1" dirty="0">
                <a:solidFill>
                  <a:schemeClr val="accent5">
                    <a:lumMod val="50000"/>
                  </a:schemeClr>
                </a:solidFill>
              </a:rPr>
              <a:t>INTRODUZIONE ESG SCORE IN AMBITO CREDITIZIO </a:t>
            </a:r>
          </a:p>
          <a:p>
            <a:pPr algn="just"/>
            <a:endParaRPr lang="it-IT" b="1" dirty="0">
              <a:solidFill>
                <a:schemeClr val="accent5">
                  <a:lumMod val="50000"/>
                </a:schemeClr>
              </a:solidFill>
            </a:endParaRPr>
          </a:p>
          <a:p>
            <a:pPr algn="just"/>
            <a:r>
              <a:rPr lang="it-IT" b="1" dirty="0">
                <a:solidFill>
                  <a:schemeClr val="accent5">
                    <a:lumMod val="50000"/>
                  </a:schemeClr>
                </a:solidFill>
              </a:rPr>
              <a:t>Tema di crescente importanza è l’introduzione di criteri di misurazione dell’aderenza da parte di un’azienda ai fattori ESG con l’introduzione di sistemi quali ad es. di scoring atti a misurare la sostenibilità di un’azienda.</a:t>
            </a:r>
          </a:p>
          <a:p>
            <a:pPr algn="just"/>
            <a:endParaRPr lang="it-IT" b="1" dirty="0">
              <a:solidFill>
                <a:schemeClr val="accent5">
                  <a:lumMod val="50000"/>
                </a:schemeClr>
              </a:solidFill>
            </a:endParaRPr>
          </a:p>
          <a:p>
            <a:pPr algn="just"/>
            <a:r>
              <a:rPr lang="it-IT" dirty="0">
                <a:solidFill>
                  <a:schemeClr val="accent5">
                    <a:lumMod val="50000"/>
                  </a:schemeClr>
                </a:solidFill>
              </a:rPr>
              <a:t>Un esempio di SCORE ESG in fase di elaborazione da parte di uno dei principali Gruppi bancari italiani ed europei basato su data base pubblici e costruiti internamente per il tramite di questionari somministrati alle imprese prevede che:</a:t>
            </a:r>
          </a:p>
          <a:p>
            <a:pPr algn="just"/>
            <a:endParaRPr lang="it-IT" b="1" dirty="0">
              <a:solidFill>
                <a:schemeClr val="accent5">
                  <a:lumMod val="50000"/>
                </a:schemeClr>
              </a:solidFill>
            </a:endParaRPr>
          </a:p>
          <a:p>
            <a:pPr algn="just"/>
            <a:r>
              <a:rPr lang="it-IT" b="1" u="sng" dirty="0">
                <a:solidFill>
                  <a:srgbClr val="C00000"/>
                </a:solidFill>
              </a:rPr>
              <a:t>Per ciascuno dei 3 PILASTRI (ESG) vengono identificati dei descrittori riferiti a ciascun specifico ambito di indagine:</a:t>
            </a:r>
            <a:endParaRPr lang="it-IT" b="1" dirty="0">
              <a:solidFill>
                <a:schemeClr val="accent5">
                  <a:lumMod val="50000"/>
                </a:schemeClr>
              </a:solidFill>
            </a:endParaRPr>
          </a:p>
          <a:p>
            <a:pPr algn="just"/>
            <a:endParaRPr lang="it-IT" b="1" dirty="0">
              <a:solidFill>
                <a:schemeClr val="accent5">
                  <a:lumMod val="50000"/>
                </a:schemeClr>
              </a:solidFill>
            </a:endParaRPr>
          </a:p>
          <a:p>
            <a:pPr marL="285750" indent="-285750" algn="just">
              <a:buFontTx/>
              <a:buChar char="-"/>
            </a:pPr>
            <a:r>
              <a:rPr lang="it-IT" b="1" dirty="0">
                <a:solidFill>
                  <a:schemeClr val="accent5">
                    <a:lumMod val="50000"/>
                  </a:schemeClr>
                </a:solidFill>
              </a:rPr>
              <a:t>AMBIENTE (</a:t>
            </a:r>
            <a:r>
              <a:rPr lang="it-IT" b="1" dirty="0" err="1">
                <a:solidFill>
                  <a:schemeClr val="accent5">
                    <a:lumMod val="50000"/>
                  </a:schemeClr>
                </a:solidFill>
              </a:rPr>
              <a:t>Environmental</a:t>
            </a:r>
            <a:r>
              <a:rPr lang="it-IT" b="1" dirty="0">
                <a:solidFill>
                  <a:schemeClr val="accent5">
                    <a:lumMod val="50000"/>
                  </a:schemeClr>
                </a:solidFill>
              </a:rPr>
              <a:t>): n. 8 aree tematiche</a:t>
            </a:r>
          </a:p>
          <a:p>
            <a:pPr marL="285750" indent="-285750" algn="just">
              <a:buFontTx/>
              <a:buChar char="-"/>
            </a:pPr>
            <a:endParaRPr lang="it-IT" b="1" dirty="0">
              <a:solidFill>
                <a:schemeClr val="accent5">
                  <a:lumMod val="50000"/>
                </a:schemeClr>
              </a:solidFill>
            </a:endParaRPr>
          </a:p>
          <a:p>
            <a:pPr marL="285750" indent="-285750" algn="just">
              <a:buFontTx/>
              <a:buChar char="-"/>
            </a:pPr>
            <a:r>
              <a:rPr lang="it-IT" b="1" dirty="0">
                <a:solidFill>
                  <a:schemeClr val="accent5">
                    <a:lumMod val="50000"/>
                  </a:schemeClr>
                </a:solidFill>
              </a:rPr>
              <a:t>SOCIALE (Social): n. 8 aree tematiche</a:t>
            </a:r>
          </a:p>
          <a:p>
            <a:pPr marL="285750" indent="-285750" algn="just">
              <a:buFontTx/>
              <a:buChar char="-"/>
            </a:pPr>
            <a:endParaRPr lang="it-IT" b="1" dirty="0">
              <a:solidFill>
                <a:schemeClr val="accent5">
                  <a:lumMod val="50000"/>
                </a:schemeClr>
              </a:solidFill>
            </a:endParaRPr>
          </a:p>
          <a:p>
            <a:pPr marL="285750" indent="-285750" algn="just">
              <a:buFontTx/>
              <a:buChar char="-"/>
            </a:pPr>
            <a:r>
              <a:rPr lang="it-IT" b="1" dirty="0">
                <a:solidFill>
                  <a:schemeClr val="accent5">
                    <a:lumMod val="50000"/>
                  </a:schemeClr>
                </a:solidFill>
              </a:rPr>
              <a:t>GOVERNANCE (Governance): n. 6 aree tematiche</a:t>
            </a:r>
          </a:p>
          <a:p>
            <a:pPr algn="just"/>
            <a:endParaRPr lang="it-IT" b="1" dirty="0">
              <a:solidFill>
                <a:schemeClr val="accent5">
                  <a:lumMod val="50000"/>
                </a:schemeClr>
              </a:solidFill>
            </a:endParaRPr>
          </a:p>
          <a:p>
            <a:pPr algn="just"/>
            <a:endParaRPr lang="it-IT" b="1" dirty="0">
              <a:solidFill>
                <a:schemeClr val="accent5">
                  <a:lumMod val="50000"/>
                </a:schemeClr>
              </a:solidFill>
            </a:endParaRPr>
          </a:p>
        </p:txBody>
      </p:sp>
      <p:sp>
        <p:nvSpPr>
          <p:cNvPr id="3" name="CasellaDiTesto 2">
            <a:extLst>
              <a:ext uri="{FF2B5EF4-FFF2-40B4-BE49-F238E27FC236}">
                <a16:creationId xmlns:a16="http://schemas.microsoft.com/office/drawing/2014/main" id="{1E0EC625-6434-A3A1-833E-D69DF260D166}"/>
              </a:ext>
            </a:extLst>
          </p:cNvPr>
          <p:cNvSpPr txBox="1"/>
          <p:nvPr/>
        </p:nvSpPr>
        <p:spPr>
          <a:xfrm>
            <a:off x="331911" y="222753"/>
            <a:ext cx="10747214"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2659494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1000"/>
                                        <p:tgtEl>
                                          <p:spTgt spid="4"/>
                                        </p:tgtEl>
                                      </p:cBhvr>
                                    </p:animEffect>
                                  </p:childTnLst>
                                </p:cTn>
                              </p:par>
                            </p:childTnLst>
                          </p:cTn>
                        </p:par>
                        <p:par>
                          <p:cTn id="8" fill="hold">
                            <p:stCondLst>
                              <p:cond delay="1000"/>
                            </p:stCondLst>
                            <p:childTnLst>
                              <p:par>
                                <p:cTn id="9" presetID="42" presetClass="entr" presetSubtype="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1000"/>
                                        <p:tgtEl>
                                          <p:spTgt spid="3"/>
                                        </p:tgtEl>
                                      </p:cBhvr>
                                    </p:animEffect>
                                    <p:anim calcmode="lin" valueType="num">
                                      <p:cBhvr>
                                        <p:cTn id="12" dur="1000" fill="hold"/>
                                        <p:tgtEl>
                                          <p:spTgt spid="3"/>
                                        </p:tgtEl>
                                        <p:attrNameLst>
                                          <p:attrName>ppt_x</p:attrName>
                                        </p:attrNameLst>
                                      </p:cBhvr>
                                      <p:tavLst>
                                        <p:tav tm="0">
                                          <p:val>
                                            <p:strVal val="#ppt_x"/>
                                          </p:val>
                                        </p:tav>
                                        <p:tav tm="100000">
                                          <p:val>
                                            <p:strVal val="#ppt_x"/>
                                          </p:val>
                                        </p:tav>
                                      </p:tavLst>
                                    </p:anim>
                                    <p:anim calcmode="lin" valueType="num">
                                      <p:cBhvr>
                                        <p:cTn id="1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D02FF09F-E7D8-B3B0-D3CF-F4E4D66D52BE}"/>
              </a:ext>
            </a:extLst>
          </p:cNvPr>
          <p:cNvSpPr txBox="1"/>
          <p:nvPr/>
        </p:nvSpPr>
        <p:spPr>
          <a:xfrm>
            <a:off x="252775" y="624371"/>
            <a:ext cx="11281133"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INTRODUZIONE DI ESG SCORE IN AMBITO CREDITIZIO</a:t>
            </a:r>
          </a:p>
        </p:txBody>
      </p:sp>
      <p:sp>
        <p:nvSpPr>
          <p:cNvPr id="3" name="CasellaDiTesto 2">
            <a:extLst>
              <a:ext uri="{FF2B5EF4-FFF2-40B4-BE49-F238E27FC236}">
                <a16:creationId xmlns:a16="http://schemas.microsoft.com/office/drawing/2014/main" id="{E6FC078D-48BB-8BEA-B5A1-37C43C479753}"/>
              </a:ext>
            </a:extLst>
          </p:cNvPr>
          <p:cNvSpPr txBox="1"/>
          <p:nvPr/>
        </p:nvSpPr>
        <p:spPr>
          <a:xfrm>
            <a:off x="292641" y="1370759"/>
            <a:ext cx="11201399" cy="8248412"/>
          </a:xfrm>
          <a:prstGeom prst="rect">
            <a:avLst/>
          </a:prstGeom>
          <a:noFill/>
        </p:spPr>
        <p:txBody>
          <a:bodyPr wrap="square" rtlCol="0">
            <a:spAutoFit/>
          </a:bodyPr>
          <a:lstStyle/>
          <a:p>
            <a:pPr algn="just"/>
            <a:r>
              <a:rPr lang="it-IT" b="1" dirty="0">
                <a:solidFill>
                  <a:schemeClr val="accent5">
                    <a:lumMod val="50000"/>
                  </a:schemeClr>
                </a:solidFill>
              </a:rPr>
              <a:t>L’ESG score è una valutazione del profilo «</a:t>
            </a:r>
            <a:r>
              <a:rPr lang="it-IT" b="1" dirty="0" err="1">
                <a:solidFill>
                  <a:schemeClr val="accent5">
                    <a:lumMod val="50000"/>
                  </a:schemeClr>
                </a:solidFill>
              </a:rPr>
              <a:t>Environmental</a:t>
            </a:r>
            <a:r>
              <a:rPr lang="it-IT" b="1" dirty="0">
                <a:solidFill>
                  <a:schemeClr val="accent5">
                    <a:lumMod val="50000"/>
                  </a:schemeClr>
                </a:solidFill>
              </a:rPr>
              <a:t>, Social, Governance» di una controparte che tiene in considerazione i rischi a cui essa è esposta  - considerando anche l’impatto sull’ambiente, la comunità e la governance – e le opportunità che riesce a cogliere in tali ambiti;</a:t>
            </a:r>
          </a:p>
          <a:p>
            <a:pPr algn="just"/>
            <a:endParaRPr lang="it-IT" b="1" dirty="0">
              <a:solidFill>
                <a:schemeClr val="accent5">
                  <a:lumMod val="50000"/>
                </a:schemeClr>
              </a:solidFill>
            </a:endParaRPr>
          </a:p>
          <a:p>
            <a:pPr algn="just"/>
            <a:r>
              <a:rPr lang="it-IT" dirty="0">
                <a:solidFill>
                  <a:schemeClr val="accent5">
                    <a:lumMod val="50000"/>
                  </a:schemeClr>
                </a:solidFill>
              </a:rPr>
              <a:t>La valutazione è composta da un punteggio in termini assoluti che misura il profilo ESG della controparte rispetto ad un campione di riferimento;</a:t>
            </a:r>
          </a:p>
          <a:p>
            <a:pPr algn="just"/>
            <a:endParaRPr lang="it-IT" dirty="0">
              <a:solidFill>
                <a:schemeClr val="accent5">
                  <a:lumMod val="50000"/>
                </a:schemeClr>
              </a:solidFill>
            </a:endParaRPr>
          </a:p>
          <a:p>
            <a:pPr algn="just"/>
            <a:r>
              <a:rPr lang="it-IT" dirty="0">
                <a:solidFill>
                  <a:schemeClr val="accent5">
                    <a:lumMod val="50000"/>
                  </a:schemeClr>
                </a:solidFill>
              </a:rPr>
              <a:t>Sulla base del singolo punteggio la controparte viene inoltre inserita in una classe: si tratta di valutazione in termini relativi che assegna alla controparte una classe in base al posizionamento dello score all’interno del portafoglio della Banca;</a:t>
            </a:r>
          </a:p>
          <a:p>
            <a:pPr algn="just"/>
            <a:endParaRPr lang="it-IT" dirty="0">
              <a:solidFill>
                <a:schemeClr val="accent5">
                  <a:lumMod val="50000"/>
                </a:schemeClr>
              </a:solidFill>
            </a:endParaRPr>
          </a:p>
          <a:p>
            <a:pPr algn="just"/>
            <a:r>
              <a:rPr lang="it-IT" dirty="0">
                <a:solidFill>
                  <a:schemeClr val="accent5">
                    <a:lumMod val="50000"/>
                  </a:schemeClr>
                </a:solidFill>
              </a:rPr>
              <a:t>Lo score si scompone in tre pilastri (ESG) sotto i quali sono identificati 22 aree tematiche (es. impronta di carbonio o emissioni di CO2 o standards lavorativi), che possono essere alimentati da più di 100 </a:t>
            </a:r>
            <a:r>
              <a:rPr lang="it-IT" dirty="0" err="1">
                <a:solidFill>
                  <a:schemeClr val="accent5">
                    <a:lumMod val="50000"/>
                  </a:schemeClr>
                </a:solidFill>
              </a:rPr>
              <a:t>kpi</a:t>
            </a:r>
            <a:r>
              <a:rPr lang="it-IT" dirty="0">
                <a:solidFill>
                  <a:schemeClr val="accent5">
                    <a:lumMod val="50000"/>
                  </a:schemeClr>
                </a:solidFill>
              </a:rPr>
              <a:t>;</a:t>
            </a:r>
          </a:p>
          <a:p>
            <a:pPr algn="just"/>
            <a:endParaRPr lang="it-IT" dirty="0">
              <a:solidFill>
                <a:schemeClr val="accent5">
                  <a:lumMod val="50000"/>
                </a:schemeClr>
              </a:solidFill>
            </a:endParaRPr>
          </a:p>
          <a:p>
            <a:pPr algn="just"/>
            <a:r>
              <a:rPr lang="it-IT" dirty="0">
                <a:solidFill>
                  <a:schemeClr val="accent5">
                    <a:lumMod val="50000"/>
                  </a:schemeClr>
                </a:solidFill>
              </a:rPr>
              <a:t>Il grande vantaggio di un tale approccio è la confrontabilità del punteggio tra settori/controparti basata su criteri omogenei (questo è attualmente un importante problema che si pone attualmente a livello di ESG scoring elaborati da diversi fornitori e basati su modelli diversi);</a:t>
            </a:r>
          </a:p>
          <a:p>
            <a:pPr algn="just"/>
            <a:endParaRPr lang="it-IT" sz="1600" b="1" dirty="0">
              <a:solidFill>
                <a:schemeClr val="accent5">
                  <a:lumMod val="50000"/>
                </a:schemeClr>
              </a:solidFill>
            </a:endParaRPr>
          </a:p>
          <a:p>
            <a:pPr algn="just"/>
            <a:endParaRPr lang="it-IT" sz="1600" b="1" dirty="0">
              <a:solidFill>
                <a:schemeClr val="accent5">
                  <a:lumMod val="50000"/>
                </a:schemeClr>
              </a:solidFill>
            </a:endParaRPr>
          </a:p>
          <a:p>
            <a:pPr algn="just"/>
            <a:endParaRPr lang="it-IT" sz="1600" b="1" dirty="0">
              <a:solidFill>
                <a:schemeClr val="accent5">
                  <a:lumMod val="50000"/>
                </a:schemeClr>
              </a:solidFill>
            </a:endParaRPr>
          </a:p>
          <a:p>
            <a:pPr algn="just"/>
            <a:endParaRPr lang="it-IT" sz="1600" b="1" dirty="0">
              <a:solidFill>
                <a:schemeClr val="accent5">
                  <a:lumMod val="50000"/>
                </a:schemeClr>
              </a:solidFill>
            </a:endParaRPr>
          </a:p>
          <a:p>
            <a:pPr algn="just"/>
            <a:endParaRPr lang="it-IT" sz="1600" b="1" dirty="0">
              <a:solidFill>
                <a:schemeClr val="accent5">
                  <a:lumMod val="50000"/>
                </a:schemeClr>
              </a:solidFill>
            </a:endParaRPr>
          </a:p>
          <a:p>
            <a:pPr algn="just"/>
            <a:endParaRPr lang="it-IT" sz="1600" b="1" dirty="0">
              <a:solidFill>
                <a:schemeClr val="accent5">
                  <a:lumMod val="50000"/>
                </a:schemeClr>
              </a:solidFill>
            </a:endParaRPr>
          </a:p>
          <a:p>
            <a:pPr algn="just"/>
            <a:endParaRPr lang="it-IT" sz="1600" b="1" dirty="0">
              <a:solidFill>
                <a:schemeClr val="accent5">
                  <a:lumMod val="50000"/>
                </a:schemeClr>
              </a:solidFill>
            </a:endParaRPr>
          </a:p>
          <a:p>
            <a:pPr marL="285750" indent="-285750" algn="just">
              <a:buFontTx/>
              <a:buChar char="-"/>
            </a:pPr>
            <a:endParaRPr lang="it-IT" sz="1600" b="1" dirty="0">
              <a:solidFill>
                <a:schemeClr val="accent5">
                  <a:lumMod val="50000"/>
                </a:schemeClr>
              </a:solidFill>
            </a:endParaRPr>
          </a:p>
          <a:p>
            <a:pPr marL="285750" indent="-285750" algn="just">
              <a:buFontTx/>
              <a:buChar char="-"/>
            </a:pPr>
            <a:endParaRPr lang="it-IT" sz="1600" b="1" dirty="0">
              <a:solidFill>
                <a:schemeClr val="accent5">
                  <a:lumMod val="50000"/>
                </a:schemeClr>
              </a:solidFill>
            </a:endParaRPr>
          </a:p>
          <a:p>
            <a:pPr marL="285750" indent="-285750" algn="just">
              <a:buFontTx/>
              <a:buChar char="-"/>
            </a:pPr>
            <a:endParaRPr lang="it-IT" sz="1600" b="1" dirty="0">
              <a:solidFill>
                <a:schemeClr val="accent5">
                  <a:lumMod val="50000"/>
                </a:schemeClr>
              </a:solidFill>
            </a:endParaRPr>
          </a:p>
          <a:p>
            <a:pPr algn="just"/>
            <a:endParaRPr lang="it-IT" sz="1600" b="1" dirty="0">
              <a:solidFill>
                <a:schemeClr val="accent5">
                  <a:lumMod val="50000"/>
                </a:schemeClr>
              </a:solidFill>
            </a:endParaRPr>
          </a:p>
          <a:p>
            <a:pPr algn="just"/>
            <a:r>
              <a:rPr lang="it-IT" sz="1600" b="1" dirty="0">
                <a:solidFill>
                  <a:schemeClr val="accent5">
                    <a:lumMod val="50000"/>
                  </a:schemeClr>
                </a:solidFill>
              </a:rPr>
              <a:t> </a:t>
            </a:r>
          </a:p>
          <a:p>
            <a:pPr algn="just"/>
            <a:endParaRPr lang="it-IT" sz="1600" b="1" dirty="0">
              <a:solidFill>
                <a:schemeClr val="accent5">
                  <a:lumMod val="50000"/>
                </a:schemeClr>
              </a:solidFill>
            </a:endParaRPr>
          </a:p>
          <a:p>
            <a:pPr algn="just"/>
            <a:endParaRPr lang="it-IT" sz="1600" b="1" dirty="0">
              <a:solidFill>
                <a:schemeClr val="accent5">
                  <a:lumMod val="50000"/>
                </a:schemeClr>
              </a:solidFill>
            </a:endParaRPr>
          </a:p>
        </p:txBody>
      </p:sp>
      <p:sp>
        <p:nvSpPr>
          <p:cNvPr id="4" name="CasellaDiTesto 3">
            <a:extLst>
              <a:ext uri="{FF2B5EF4-FFF2-40B4-BE49-F238E27FC236}">
                <a16:creationId xmlns:a16="http://schemas.microsoft.com/office/drawing/2014/main" id="{9D74B586-E169-17A9-AD23-84FFD2A33065}"/>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1263559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up)">
                                      <p:cBhvr>
                                        <p:cTn id="14" dur="1000"/>
                                        <p:tgtEl>
                                          <p:spTgt spid="3"/>
                                        </p:tgtEl>
                                      </p:cBhvr>
                                    </p:animEffect>
                                  </p:childTnLst>
                                </p:cTn>
                              </p:par>
                            </p:childTnLst>
                          </p:cTn>
                        </p:par>
                        <p:par>
                          <p:cTn id="15" fill="hold">
                            <p:stCondLst>
                              <p:cond delay="1000"/>
                            </p:stCondLst>
                            <p:childTnLst>
                              <p:par>
                                <p:cTn id="16" presetID="42" presetClass="entr" presetSubtype="0" fill="hold" grpId="0"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1000"/>
                                        <p:tgtEl>
                                          <p:spTgt spid="4"/>
                                        </p:tgtEl>
                                      </p:cBhvr>
                                    </p:animEffect>
                                    <p:anim calcmode="lin" valueType="num">
                                      <p:cBhvr>
                                        <p:cTn id="19" dur="1000" fill="hold"/>
                                        <p:tgtEl>
                                          <p:spTgt spid="4"/>
                                        </p:tgtEl>
                                        <p:attrNameLst>
                                          <p:attrName>ppt_x</p:attrName>
                                        </p:attrNameLst>
                                      </p:cBhvr>
                                      <p:tavLst>
                                        <p:tav tm="0">
                                          <p:val>
                                            <p:strVal val="#ppt_x"/>
                                          </p:val>
                                        </p:tav>
                                        <p:tav tm="100000">
                                          <p:val>
                                            <p:strVal val="#ppt_x"/>
                                          </p:val>
                                        </p:tav>
                                      </p:tavLst>
                                    </p:anim>
                                    <p:anim calcmode="lin" valueType="num">
                                      <p:cBhvr>
                                        <p:cTn id="2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FBBD80FE-4544-B0AE-993B-BF62C96874D4}"/>
              </a:ext>
            </a:extLst>
          </p:cNvPr>
          <p:cNvSpPr txBox="1"/>
          <p:nvPr/>
        </p:nvSpPr>
        <p:spPr>
          <a:xfrm>
            <a:off x="252775" y="1083057"/>
            <a:ext cx="10198910" cy="5447645"/>
          </a:xfrm>
          <a:prstGeom prst="rect">
            <a:avLst/>
          </a:prstGeom>
          <a:noFill/>
        </p:spPr>
        <p:txBody>
          <a:bodyPr wrap="square" rtlCol="0">
            <a:spAutoFit/>
          </a:bodyPr>
          <a:lstStyle/>
          <a:p>
            <a:r>
              <a:rPr lang="it-IT" b="1" dirty="0">
                <a:solidFill>
                  <a:schemeClr val="accent5">
                    <a:lumMod val="50000"/>
                  </a:schemeClr>
                </a:solidFill>
                <a:effectLst/>
                <a:latin typeface="Cambria" panose="02040503050406030204" pitchFamily="18" charset="0"/>
              </a:rPr>
              <a:t>INTRODUZIONE DI ESG SCORE SUL MERCATO DEI CAPITALI</a:t>
            </a:r>
          </a:p>
          <a:p>
            <a:endParaRPr lang="it-IT" b="1" dirty="0">
              <a:solidFill>
                <a:schemeClr val="accent5">
                  <a:lumMod val="50000"/>
                </a:schemeClr>
              </a:solidFill>
              <a:latin typeface="Cambria" panose="02040503050406030204" pitchFamily="18" charset="0"/>
            </a:endParaRPr>
          </a:p>
          <a:p>
            <a:r>
              <a:rPr lang="it-IT" b="1" dirty="0">
                <a:solidFill>
                  <a:schemeClr val="accent5">
                    <a:lumMod val="50000"/>
                  </a:schemeClr>
                </a:solidFill>
                <a:effectLst/>
                <a:latin typeface="Cambria" panose="02040503050406030204" pitchFamily="18" charset="0"/>
              </a:rPr>
              <a:t>L’ESG score viene introdotto sul mercato dei capitali e orienta le scelte degli investitori</a:t>
            </a:r>
          </a:p>
          <a:p>
            <a:endParaRPr lang="it-IT" b="1" dirty="0">
              <a:solidFill>
                <a:schemeClr val="accent5">
                  <a:lumMod val="50000"/>
                </a:schemeClr>
              </a:solidFill>
              <a:effectLst/>
              <a:latin typeface="Cambria" panose="02040503050406030204" pitchFamily="18" charset="0"/>
            </a:endParaRPr>
          </a:p>
          <a:p>
            <a:r>
              <a:rPr lang="it-IT" b="1" dirty="0">
                <a:solidFill>
                  <a:schemeClr val="accent5">
                    <a:lumMod val="50000"/>
                  </a:schemeClr>
                </a:solidFill>
                <a:effectLst/>
                <a:latin typeface="Cambria" panose="02040503050406030204" pitchFamily="18" charset="0"/>
              </a:rPr>
              <a:t>Teleborsa del 18 aprile 2023: «L'indice ESG delle PMI sovra-performa i peer e spinge le aziende a comunicare meglio»</a:t>
            </a:r>
          </a:p>
          <a:p>
            <a:endParaRPr lang="it-IT" b="1" dirty="0">
              <a:solidFill>
                <a:schemeClr val="accent5">
                  <a:lumMod val="50000"/>
                </a:schemeClr>
              </a:solidFill>
              <a:effectLst/>
              <a:latin typeface="Cambria" panose="02040503050406030204" pitchFamily="18" charset="0"/>
            </a:endParaRPr>
          </a:p>
          <a:p>
            <a:pPr algn="just"/>
            <a:r>
              <a:rPr lang="it-IT" sz="1400" b="0" i="0" dirty="0">
                <a:solidFill>
                  <a:schemeClr val="accent5">
                    <a:lumMod val="50000"/>
                  </a:schemeClr>
                </a:solidFill>
                <a:effectLst/>
                <a:latin typeface="Arial" panose="020B0604020202020204" pitchFamily="34" charset="0"/>
              </a:rPr>
              <a:t>Analizzare meglio gli aspetti ESG nelle aziende quotate a più bassa capitalizzazione, permettere agli investitori di usare uno strumento che individui le migliore PMI "sostenibili" e accrescere la liquidità sulle migliori società dell'Euronext </a:t>
            </a:r>
            <a:r>
              <a:rPr lang="it-IT" sz="1400" b="0" i="0" dirty="0" err="1">
                <a:solidFill>
                  <a:schemeClr val="accent5">
                    <a:lumMod val="50000"/>
                  </a:schemeClr>
                </a:solidFill>
                <a:effectLst/>
                <a:latin typeface="Arial" panose="020B0604020202020204" pitchFamily="34" charset="0"/>
              </a:rPr>
              <a:t>Growth</a:t>
            </a:r>
            <a:r>
              <a:rPr lang="it-IT" sz="1400" b="0" i="0" dirty="0">
                <a:solidFill>
                  <a:schemeClr val="accent5">
                    <a:lumMod val="50000"/>
                  </a:schemeClr>
                </a:solidFill>
                <a:effectLst/>
                <a:latin typeface="Arial" panose="020B0604020202020204" pitchFamily="34" charset="0"/>
              </a:rPr>
              <a:t> Milan (EGM) in quanto ad aspetti </a:t>
            </a:r>
            <a:r>
              <a:rPr lang="it-IT" sz="1400" b="0" i="0" dirty="0" err="1">
                <a:solidFill>
                  <a:schemeClr val="accent5">
                    <a:lumMod val="50000"/>
                  </a:schemeClr>
                </a:solidFill>
                <a:effectLst/>
                <a:latin typeface="Arial" panose="020B0604020202020204" pitchFamily="34" charset="0"/>
              </a:rPr>
              <a:t>Environmental</a:t>
            </a:r>
            <a:r>
              <a:rPr lang="it-IT" sz="1400" b="0" i="0" dirty="0">
                <a:solidFill>
                  <a:schemeClr val="accent5">
                    <a:lumMod val="50000"/>
                  </a:schemeClr>
                </a:solidFill>
                <a:effectLst/>
                <a:latin typeface="Arial" panose="020B0604020202020204" pitchFamily="34" charset="0"/>
              </a:rPr>
              <a:t>, Social e Governance. Sono i tre obiettivi principali dell'</a:t>
            </a:r>
            <a:r>
              <a:rPr lang="it-IT" sz="1400" b="1" i="0" dirty="0">
                <a:solidFill>
                  <a:schemeClr val="accent5">
                    <a:lumMod val="50000"/>
                  </a:schemeClr>
                </a:solidFill>
                <a:effectLst/>
                <a:latin typeface="Arial" panose="020B0604020202020204" pitchFamily="34" charset="0"/>
              </a:rPr>
              <a:t>ESG ITA </a:t>
            </a:r>
            <a:r>
              <a:rPr lang="it-IT" sz="1400" b="1" i="0" dirty="0" err="1">
                <a:solidFill>
                  <a:schemeClr val="accent5">
                    <a:lumMod val="50000"/>
                  </a:schemeClr>
                </a:solidFill>
                <a:effectLst/>
                <a:latin typeface="Arial" panose="020B0604020202020204" pitchFamily="34" charset="0"/>
              </a:rPr>
              <a:t>Growth</a:t>
            </a:r>
            <a:r>
              <a:rPr lang="it-IT" sz="1400" b="1" i="0" dirty="0">
                <a:solidFill>
                  <a:schemeClr val="accent5">
                    <a:lumMod val="50000"/>
                  </a:schemeClr>
                </a:solidFill>
                <a:effectLst/>
                <a:latin typeface="Arial" panose="020B0604020202020204" pitchFamily="34" charset="0"/>
              </a:rPr>
              <a:t> Index</a:t>
            </a:r>
            <a:r>
              <a:rPr lang="it-IT" sz="1400" b="0" i="0" dirty="0">
                <a:solidFill>
                  <a:schemeClr val="accent5">
                    <a:lumMod val="50000"/>
                  </a:schemeClr>
                </a:solidFill>
                <a:effectLst/>
                <a:latin typeface="Arial" panose="020B0604020202020204" pitchFamily="34" charset="0"/>
              </a:rPr>
              <a:t>, il </a:t>
            </a:r>
            <a:r>
              <a:rPr lang="it-IT" sz="1400" b="1" i="0" dirty="0">
                <a:solidFill>
                  <a:schemeClr val="accent5">
                    <a:lumMod val="50000"/>
                  </a:schemeClr>
                </a:solidFill>
                <a:effectLst/>
                <a:latin typeface="Arial" panose="020B0604020202020204" pitchFamily="34" charset="0"/>
              </a:rPr>
              <a:t>primo indice specifico per la valutazione ESG delle PMI quotate su EGM</a:t>
            </a:r>
            <a:r>
              <a:rPr lang="it-IT" sz="1400" b="0" i="0" dirty="0">
                <a:solidFill>
                  <a:schemeClr val="accent5">
                    <a:lumMod val="50000"/>
                  </a:schemeClr>
                </a:solidFill>
                <a:effectLst/>
                <a:latin typeface="Arial" panose="020B0604020202020204" pitchFamily="34" charset="0"/>
              </a:rPr>
              <a:t>, il mercato di Borsa Italiana dedicato alle PMI ad alto potenziale di crescita.</a:t>
            </a:r>
          </a:p>
          <a:p>
            <a:pPr algn="just"/>
            <a:br>
              <a:rPr lang="it-IT" sz="1400" dirty="0">
                <a:solidFill>
                  <a:schemeClr val="accent5">
                    <a:lumMod val="50000"/>
                  </a:schemeClr>
                </a:solidFill>
              </a:rPr>
            </a:br>
            <a:r>
              <a:rPr lang="it-IT" sz="1400" b="0" i="0" dirty="0">
                <a:solidFill>
                  <a:schemeClr val="accent5">
                    <a:lumMod val="50000"/>
                  </a:schemeClr>
                </a:solidFill>
                <a:effectLst/>
                <a:latin typeface="Arial" panose="020B0604020202020204" pitchFamily="34" charset="0"/>
              </a:rPr>
              <a:t>Lo strumento è stato creato da </a:t>
            </a:r>
            <a:r>
              <a:rPr lang="it-IT" sz="1400" b="1" i="0" dirty="0" err="1">
                <a:solidFill>
                  <a:schemeClr val="accent5">
                    <a:lumMod val="50000"/>
                  </a:schemeClr>
                </a:solidFill>
                <a:effectLst/>
                <a:latin typeface="Arial" panose="020B0604020202020204" pitchFamily="34" charset="0"/>
              </a:rPr>
              <a:t>REPAiR</a:t>
            </a:r>
            <a:r>
              <a:rPr lang="it-IT" sz="1400" b="1" i="0" dirty="0">
                <a:solidFill>
                  <a:schemeClr val="accent5">
                    <a:lumMod val="50000"/>
                  </a:schemeClr>
                </a:solidFill>
                <a:effectLst/>
                <a:latin typeface="Arial" panose="020B0604020202020204" pitchFamily="34" charset="0"/>
              </a:rPr>
              <a:t> Lab</a:t>
            </a:r>
            <a:r>
              <a:rPr lang="it-IT" sz="1400" b="0" i="0" dirty="0">
                <a:solidFill>
                  <a:schemeClr val="accent5">
                    <a:lumMod val="50000"/>
                  </a:schemeClr>
                </a:solidFill>
                <a:effectLst/>
                <a:latin typeface="Arial" panose="020B0604020202020204" pitchFamily="34" charset="0"/>
              </a:rPr>
              <a:t> di SDA Bocconi School of Management (laboratorio di ricerca e innovazione dedicato allo studio e alla promozione della finanza sostenibile), </a:t>
            </a:r>
            <a:r>
              <a:rPr lang="it-IT" sz="1400" b="1" i="0" dirty="0">
                <a:solidFill>
                  <a:schemeClr val="accent5">
                    <a:lumMod val="50000"/>
                  </a:schemeClr>
                </a:solidFill>
                <a:effectLst/>
                <a:latin typeface="Arial" panose="020B0604020202020204" pitchFamily="34" charset="0"/>
              </a:rPr>
              <a:t>CRIF e </a:t>
            </a:r>
            <a:r>
              <a:rPr lang="it-IT" sz="1400" b="1" i="0" dirty="0" err="1">
                <a:solidFill>
                  <a:schemeClr val="accent5">
                    <a:lumMod val="50000"/>
                  </a:schemeClr>
                </a:solidFill>
                <a:effectLst/>
                <a:latin typeface="Arial" panose="020B0604020202020204" pitchFamily="34" charset="0"/>
              </a:rPr>
              <a:t>Ambromobiliare</a:t>
            </a:r>
            <a:r>
              <a:rPr lang="it-IT" sz="1400" b="0" i="0" dirty="0">
                <a:solidFill>
                  <a:schemeClr val="accent5">
                    <a:lumMod val="50000"/>
                  </a:schemeClr>
                </a:solidFill>
                <a:effectLst/>
                <a:latin typeface="Arial" panose="020B0604020202020204" pitchFamily="34" charset="0"/>
              </a:rPr>
              <a:t>, e che ha visto la partecipazioni di rappresentanti delle 30 società componenti l'indice.</a:t>
            </a:r>
          </a:p>
          <a:p>
            <a:pPr algn="just"/>
            <a:r>
              <a:rPr lang="it-IT" sz="1400" b="0" i="0" dirty="0">
                <a:solidFill>
                  <a:schemeClr val="accent5">
                    <a:lumMod val="50000"/>
                  </a:schemeClr>
                </a:solidFill>
                <a:effectLst/>
                <a:latin typeface="Arial" panose="020B0604020202020204" pitchFamily="34" charset="0"/>
              </a:rPr>
              <a:t>.</a:t>
            </a:r>
            <a:br>
              <a:rPr lang="it-IT" sz="1400" dirty="0">
                <a:solidFill>
                  <a:schemeClr val="accent5">
                    <a:lumMod val="50000"/>
                  </a:schemeClr>
                </a:solidFill>
              </a:rPr>
            </a:br>
            <a:r>
              <a:rPr lang="it-IT" sz="1400" b="0" i="0" dirty="0">
                <a:solidFill>
                  <a:schemeClr val="accent5">
                    <a:lumMod val="50000"/>
                  </a:schemeClr>
                </a:solidFill>
                <a:effectLst/>
                <a:latin typeface="Arial" panose="020B0604020202020204" pitchFamily="34" charset="0"/>
              </a:rPr>
              <a:t>"Il primo Score non produceva un indice che secondo noi era corretto in rappresentanza delle aziende che abbiamo individuato e </a:t>
            </a:r>
            <a:r>
              <a:rPr lang="it-IT" sz="1400" b="1" i="0" dirty="0">
                <a:solidFill>
                  <a:schemeClr val="accent5">
                    <a:lumMod val="50000"/>
                  </a:schemeClr>
                </a:solidFill>
                <a:effectLst/>
                <a:latin typeface="Arial" panose="020B0604020202020204" pitchFamily="34" charset="0"/>
              </a:rPr>
              <a:t>abbiamo spinto sul far entrare nel primo </a:t>
            </a:r>
            <a:r>
              <a:rPr lang="it-IT" sz="1400" b="1" dirty="0">
                <a:solidFill>
                  <a:schemeClr val="accent5">
                    <a:lumMod val="50000"/>
                  </a:schemeClr>
                </a:solidFill>
                <a:latin typeface="Arial" panose="020B0604020202020204" pitchFamily="34" charset="0"/>
              </a:rPr>
              <a:t>t</a:t>
            </a:r>
            <a:r>
              <a:rPr lang="it-IT" sz="1400" b="1" i="0" dirty="0">
                <a:solidFill>
                  <a:schemeClr val="accent5">
                    <a:lumMod val="50000"/>
                  </a:schemeClr>
                </a:solidFill>
                <a:effectLst/>
                <a:latin typeface="Arial" panose="020B0604020202020204" pitchFamily="34" charset="0"/>
              </a:rPr>
              <a:t>unnel le aziende che sono brave sulla G, ovvero sulla governance</a:t>
            </a:r>
            <a:r>
              <a:rPr lang="it-IT" sz="1400" b="0" i="0" dirty="0">
                <a:solidFill>
                  <a:schemeClr val="accent5">
                    <a:lumMod val="50000"/>
                  </a:schemeClr>
                </a:solidFill>
                <a:effectLst/>
                <a:latin typeface="Arial" panose="020B0604020202020204" pitchFamily="34" charset="0"/>
              </a:rPr>
              <a:t>, che è un fattore molto misurabile e ben identificabile anche sulle PMI, e che è indipendente dal settore; altrimenti, nel primo screening, venivano fuori tutte aziende che sono presenti nei servizi, che ovviamente non producono gas serra", ha spiegato Zur </a:t>
            </a:r>
            <a:r>
              <a:rPr lang="it-IT" sz="1400" b="0" i="0" dirty="0" err="1">
                <a:solidFill>
                  <a:schemeClr val="accent5">
                    <a:lumMod val="50000"/>
                  </a:schemeClr>
                </a:solidFill>
                <a:effectLst/>
                <a:latin typeface="Arial" panose="020B0604020202020204" pitchFamily="34" charset="0"/>
              </a:rPr>
              <a:t>Nedden</a:t>
            </a:r>
            <a:r>
              <a:rPr lang="it-IT" sz="1400" b="0" i="0" dirty="0">
                <a:solidFill>
                  <a:schemeClr val="accent5">
                    <a:lumMod val="50000"/>
                  </a:schemeClr>
                </a:solidFill>
                <a:effectLst/>
                <a:latin typeface="Arial" panose="020B0604020202020204" pitchFamily="34" charset="0"/>
              </a:rPr>
              <a:t>.</a:t>
            </a:r>
          </a:p>
          <a:p>
            <a:pPr algn="just"/>
            <a:r>
              <a:rPr lang="it-IT" sz="1400" b="0" i="0" dirty="0">
                <a:solidFill>
                  <a:schemeClr val="accent5">
                    <a:lumMod val="50000"/>
                  </a:schemeClr>
                </a:solidFill>
                <a:effectLst/>
                <a:latin typeface="Arial" panose="020B0604020202020204" pitchFamily="34" charset="0"/>
              </a:rPr>
              <a:t>.</a:t>
            </a:r>
            <a:br>
              <a:rPr lang="it-IT" sz="1200" dirty="0">
                <a:solidFill>
                  <a:schemeClr val="accent5">
                    <a:lumMod val="50000"/>
                  </a:schemeClr>
                </a:solidFill>
              </a:rPr>
            </a:br>
            <a:r>
              <a:rPr lang="it-IT" sz="1200" dirty="0">
                <a:solidFill>
                  <a:schemeClr val="accent5">
                    <a:lumMod val="50000"/>
                  </a:schemeClr>
                </a:solidFill>
              </a:rPr>
              <a:t>Fonte: </a:t>
            </a:r>
            <a:r>
              <a:rPr lang="it-IT" sz="1200" b="1" dirty="0">
                <a:solidFill>
                  <a:schemeClr val="accent5">
                    <a:lumMod val="50000"/>
                  </a:schemeClr>
                </a:solidFill>
                <a:latin typeface="Cambria" panose="02040503050406030204" pitchFamily="18" charset="0"/>
              </a:rPr>
              <a:t>Teleborsa</a:t>
            </a:r>
          </a:p>
        </p:txBody>
      </p:sp>
      <p:sp>
        <p:nvSpPr>
          <p:cNvPr id="3" name="CasellaDiTesto 2">
            <a:extLst>
              <a:ext uri="{FF2B5EF4-FFF2-40B4-BE49-F238E27FC236}">
                <a16:creationId xmlns:a16="http://schemas.microsoft.com/office/drawing/2014/main" id="{99E6D3F3-F161-DFBD-2735-1B1E6465271E}"/>
              </a:ext>
            </a:extLst>
          </p:cNvPr>
          <p:cNvSpPr txBox="1"/>
          <p:nvPr/>
        </p:nvSpPr>
        <p:spPr>
          <a:xfrm>
            <a:off x="252775" y="327298"/>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303216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0E222-CF0E-6209-1643-D4C3D7C13233}"/>
            </a:ext>
          </a:extLst>
        </p:cNvPr>
        <p:cNvGrpSpPr/>
        <p:nvPr/>
      </p:nvGrpSpPr>
      <p:grpSpPr>
        <a:xfrm>
          <a:off x="0" y="0"/>
          <a:ext cx="0" cy="0"/>
          <a:chOff x="0" y="0"/>
          <a:chExt cx="0" cy="0"/>
        </a:xfrm>
      </p:grpSpPr>
      <p:sp>
        <p:nvSpPr>
          <p:cNvPr id="5" name="CasellaDiTesto 4">
            <a:extLst>
              <a:ext uri="{FF2B5EF4-FFF2-40B4-BE49-F238E27FC236}">
                <a16:creationId xmlns:a16="http://schemas.microsoft.com/office/drawing/2014/main" id="{AA56F353-925D-8C1D-A659-813FB1BA754B}"/>
              </a:ext>
            </a:extLst>
          </p:cNvPr>
          <p:cNvSpPr txBox="1"/>
          <p:nvPr/>
        </p:nvSpPr>
        <p:spPr>
          <a:xfrm>
            <a:off x="146449" y="1148226"/>
            <a:ext cx="10198910" cy="4985980"/>
          </a:xfrm>
          <a:prstGeom prst="rect">
            <a:avLst/>
          </a:prstGeom>
          <a:noFill/>
        </p:spPr>
        <p:txBody>
          <a:bodyPr wrap="square" rtlCol="0">
            <a:spAutoFit/>
          </a:bodyPr>
          <a:lstStyle/>
          <a:p>
            <a:r>
              <a:rPr lang="it-IT" b="1" dirty="0">
                <a:solidFill>
                  <a:schemeClr val="accent5">
                    <a:lumMod val="50000"/>
                  </a:schemeClr>
                </a:solidFill>
                <a:latin typeface="Cambria" panose="02040503050406030204" pitchFamily="18" charset="0"/>
              </a:rPr>
              <a:t>INTRODUZIONE DI ESG SCORE SUL MERCATO DEI CAPITALI</a:t>
            </a:r>
          </a:p>
          <a:p>
            <a:endParaRPr lang="it-IT" b="1" dirty="0">
              <a:solidFill>
                <a:schemeClr val="accent5">
                  <a:lumMod val="50000"/>
                </a:schemeClr>
              </a:solidFill>
              <a:latin typeface="Cambria" panose="02040503050406030204" pitchFamily="18" charset="0"/>
            </a:endParaRPr>
          </a:p>
          <a:p>
            <a:r>
              <a:rPr lang="it-IT" b="1" dirty="0">
                <a:solidFill>
                  <a:schemeClr val="accent5">
                    <a:lumMod val="50000"/>
                  </a:schemeClr>
                </a:solidFill>
                <a:latin typeface="Cambria" panose="02040503050406030204" pitchFamily="18" charset="0"/>
              </a:rPr>
              <a:t>Teleborsa del 18 aprile 2023:</a:t>
            </a:r>
          </a:p>
          <a:p>
            <a:pPr algn="just"/>
            <a:br>
              <a:rPr lang="it-IT" sz="1200" dirty="0">
                <a:solidFill>
                  <a:schemeClr val="accent5">
                    <a:lumMod val="50000"/>
                  </a:schemeClr>
                </a:solidFill>
              </a:rPr>
            </a:br>
            <a:r>
              <a:rPr lang="it-IT" sz="1200" b="0" i="0" dirty="0">
                <a:solidFill>
                  <a:schemeClr val="accent5">
                    <a:lumMod val="50000"/>
                  </a:schemeClr>
                </a:solidFill>
                <a:effectLst/>
                <a:latin typeface="Arial" panose="020B0604020202020204" pitchFamily="34" charset="0"/>
              </a:rPr>
              <a:t>"</a:t>
            </a:r>
            <a:r>
              <a:rPr lang="it-IT" sz="1400" b="0" i="0" dirty="0">
                <a:solidFill>
                  <a:schemeClr val="accent5">
                    <a:lumMod val="50000"/>
                  </a:schemeClr>
                </a:solidFill>
                <a:effectLst/>
                <a:latin typeface="Arial" panose="020B0604020202020204" pitchFamily="34" charset="0"/>
              </a:rPr>
              <a:t>L'insieme delle conoscenze ha </a:t>
            </a:r>
            <a:r>
              <a:rPr lang="it-IT" sz="1400" b="1" i="0" dirty="0">
                <a:solidFill>
                  <a:schemeClr val="accent5">
                    <a:lumMod val="50000"/>
                  </a:schemeClr>
                </a:solidFill>
                <a:effectLst/>
                <a:latin typeface="Arial" panose="020B0604020202020204" pitchFamily="34" charset="0"/>
              </a:rPr>
              <a:t>creato un prodotto molto investibile</a:t>
            </a:r>
            <a:r>
              <a:rPr lang="it-IT" sz="1400" b="0" i="0" dirty="0">
                <a:solidFill>
                  <a:schemeClr val="accent5">
                    <a:lumMod val="50000"/>
                  </a:schemeClr>
                </a:solidFill>
                <a:effectLst/>
                <a:latin typeface="Arial" panose="020B0604020202020204" pitchFamily="34" charset="0"/>
              </a:rPr>
              <a:t> - ha affermato l'AD di </a:t>
            </a:r>
            <a:r>
              <a:rPr lang="it-IT" sz="1400" b="0" i="0" dirty="0" err="1">
                <a:solidFill>
                  <a:schemeClr val="accent5">
                    <a:lumMod val="50000"/>
                  </a:schemeClr>
                </a:solidFill>
                <a:effectLst/>
                <a:latin typeface="Arial" panose="020B0604020202020204" pitchFamily="34" charset="0"/>
              </a:rPr>
              <a:t>Ambromobiliare</a:t>
            </a:r>
            <a:r>
              <a:rPr lang="it-IT" sz="1400" b="0" i="0" dirty="0">
                <a:solidFill>
                  <a:schemeClr val="accent5">
                    <a:lumMod val="50000"/>
                  </a:schemeClr>
                </a:solidFill>
                <a:effectLst/>
                <a:latin typeface="Arial" panose="020B0604020202020204" pitchFamily="34" charset="0"/>
              </a:rPr>
              <a:t> - Quello che ovviamente ci ha fatto piacere, senza saperlo, è che performa molto bene, quindi gli investitori che guardano a questo indice possono avere performance migliori di quelli di altri indici che si rivolgono a piccole e medie imprese, come il FTSE </a:t>
            </a:r>
            <a:r>
              <a:rPr lang="it-IT" sz="1400" b="0" i="0" dirty="0" err="1">
                <a:solidFill>
                  <a:schemeClr val="accent5">
                    <a:lumMod val="50000"/>
                  </a:schemeClr>
                </a:solidFill>
                <a:effectLst/>
                <a:latin typeface="Arial" panose="020B0604020202020204" pitchFamily="34" charset="0"/>
              </a:rPr>
              <a:t>Mid</a:t>
            </a:r>
            <a:r>
              <a:rPr lang="it-IT" sz="1400" b="0" i="0" dirty="0">
                <a:solidFill>
                  <a:schemeClr val="accent5">
                    <a:lumMod val="50000"/>
                  </a:schemeClr>
                </a:solidFill>
                <a:effectLst/>
                <a:latin typeface="Arial" panose="020B0604020202020204" pitchFamily="34" charset="0"/>
              </a:rPr>
              <a:t> Cap o il FTSE STAR. Sta </a:t>
            </a:r>
            <a:r>
              <a:rPr lang="it-IT" sz="1400" b="1" i="0" dirty="0">
                <a:solidFill>
                  <a:schemeClr val="accent5">
                    <a:lumMod val="50000"/>
                  </a:schemeClr>
                </a:solidFill>
                <a:effectLst/>
                <a:latin typeface="Arial" panose="020B0604020202020204" pitchFamily="34" charset="0"/>
              </a:rPr>
              <a:t>over-performando gli altri indici delle piccole e medie imprese</a:t>
            </a:r>
            <a:r>
              <a:rPr lang="it-IT" sz="1400" b="0" i="0" dirty="0">
                <a:solidFill>
                  <a:schemeClr val="accent5">
                    <a:lumMod val="50000"/>
                  </a:schemeClr>
                </a:solidFill>
                <a:effectLst/>
                <a:latin typeface="Arial" panose="020B0604020202020204" pitchFamily="34" charset="0"/>
              </a:rPr>
              <a:t> e quindi si potrebbero costruire prodotti investibili intorno ad esso«</a:t>
            </a:r>
          </a:p>
          <a:p>
            <a:pPr algn="just"/>
            <a:r>
              <a:rPr lang="it-IT" sz="1400" b="0" i="0" dirty="0">
                <a:solidFill>
                  <a:schemeClr val="accent5">
                    <a:lumMod val="50000"/>
                  </a:schemeClr>
                </a:solidFill>
                <a:effectLst/>
                <a:latin typeface="Arial" panose="020B0604020202020204" pitchFamily="34" charset="0"/>
              </a:rPr>
              <a:t>.</a:t>
            </a:r>
            <a:br>
              <a:rPr lang="it-IT" sz="1400" dirty="0">
                <a:solidFill>
                  <a:schemeClr val="accent5">
                    <a:lumMod val="50000"/>
                  </a:schemeClr>
                </a:solidFill>
              </a:rPr>
            </a:br>
            <a:br>
              <a:rPr lang="it-IT" sz="1400" dirty="0">
                <a:solidFill>
                  <a:schemeClr val="accent5">
                    <a:lumMod val="50000"/>
                  </a:schemeClr>
                </a:solidFill>
              </a:rPr>
            </a:br>
            <a:r>
              <a:rPr lang="it-IT" sz="1400" b="0" i="0" dirty="0">
                <a:solidFill>
                  <a:schemeClr val="accent5">
                    <a:lumMod val="50000"/>
                  </a:schemeClr>
                </a:solidFill>
                <a:effectLst/>
                <a:latin typeface="Arial" panose="020B0604020202020204" pitchFamily="34" charset="0"/>
              </a:rPr>
              <a:t>Dell'ESG ITA </a:t>
            </a:r>
            <a:r>
              <a:rPr lang="it-IT" sz="1400" b="0" i="0" dirty="0" err="1">
                <a:solidFill>
                  <a:schemeClr val="accent5">
                    <a:lumMod val="50000"/>
                  </a:schemeClr>
                </a:solidFill>
                <a:effectLst/>
                <a:latin typeface="Arial" panose="020B0604020202020204" pitchFamily="34" charset="0"/>
              </a:rPr>
              <a:t>Growth</a:t>
            </a:r>
            <a:r>
              <a:rPr lang="it-IT" sz="1400" b="0" i="0" dirty="0">
                <a:solidFill>
                  <a:schemeClr val="accent5">
                    <a:lumMod val="50000"/>
                  </a:schemeClr>
                </a:solidFill>
                <a:effectLst/>
                <a:latin typeface="Arial" panose="020B0604020202020204" pitchFamily="34" charset="0"/>
              </a:rPr>
              <a:t> Index </a:t>
            </a:r>
            <a:r>
              <a:rPr lang="it-IT" sz="1400" b="1" i="0" dirty="0">
                <a:solidFill>
                  <a:schemeClr val="accent5">
                    <a:lumMod val="50000"/>
                  </a:schemeClr>
                </a:solidFill>
                <a:effectLst/>
                <a:latin typeface="Arial" panose="020B0604020202020204" pitchFamily="34" charset="0"/>
              </a:rPr>
              <a:t>fanno parte</a:t>
            </a:r>
            <a:r>
              <a:rPr lang="it-IT" sz="1400" b="0" i="0" dirty="0">
                <a:solidFill>
                  <a:schemeClr val="accent5">
                    <a:lumMod val="50000"/>
                  </a:schemeClr>
                </a:solidFill>
                <a:effectLst/>
                <a:latin typeface="Arial" panose="020B0604020202020204" pitchFamily="34" charset="0"/>
              </a:rPr>
              <a:t>: Nusco, Franchi Umberto Marmi, </a:t>
            </a:r>
            <a:r>
              <a:rPr lang="it-IT" sz="1400" b="0" i="0" dirty="0" err="1">
                <a:solidFill>
                  <a:schemeClr val="accent5">
                    <a:lumMod val="50000"/>
                  </a:schemeClr>
                </a:solidFill>
                <a:effectLst/>
                <a:latin typeface="Arial" panose="020B0604020202020204" pitchFamily="34" charset="0"/>
              </a:rPr>
              <a:t>Grifal</a:t>
            </a:r>
            <a:r>
              <a:rPr lang="it-IT" sz="1400" b="0" i="0" dirty="0">
                <a:solidFill>
                  <a:schemeClr val="accent5">
                    <a:lumMod val="50000"/>
                  </a:schemeClr>
                </a:solidFill>
                <a:effectLst/>
                <a:latin typeface="Arial" panose="020B0604020202020204" pitchFamily="34" charset="0"/>
              </a:rPr>
              <a:t>, Cover 50, ILPRA, GEL, </a:t>
            </a:r>
            <a:r>
              <a:rPr lang="it-IT" sz="1400" b="0" i="0" dirty="0" err="1">
                <a:solidFill>
                  <a:schemeClr val="accent5">
                    <a:lumMod val="50000"/>
                  </a:schemeClr>
                </a:solidFill>
                <a:effectLst/>
                <a:latin typeface="Arial" panose="020B0604020202020204" pitchFamily="34" charset="0"/>
              </a:rPr>
              <a:t>Ecosuntek</a:t>
            </a:r>
            <a:r>
              <a:rPr lang="it-IT" sz="1400" b="0" i="0" dirty="0">
                <a:solidFill>
                  <a:schemeClr val="accent5">
                    <a:lumMod val="50000"/>
                  </a:schemeClr>
                </a:solidFill>
                <a:effectLst/>
                <a:latin typeface="Arial" panose="020B0604020202020204" pitchFamily="34" charset="0"/>
              </a:rPr>
              <a:t>, Gibus, </a:t>
            </a:r>
            <a:r>
              <a:rPr lang="it-IT" sz="1400" b="0" i="0" dirty="0" err="1">
                <a:solidFill>
                  <a:schemeClr val="accent5">
                    <a:lumMod val="50000"/>
                  </a:schemeClr>
                </a:solidFill>
                <a:effectLst/>
                <a:latin typeface="Arial" panose="020B0604020202020204" pitchFamily="34" charset="0"/>
              </a:rPr>
              <a:t>Sciuker</a:t>
            </a:r>
            <a:r>
              <a:rPr lang="it-IT" sz="1400" b="0" i="0" dirty="0">
                <a:solidFill>
                  <a:schemeClr val="accent5">
                    <a:lumMod val="50000"/>
                  </a:schemeClr>
                </a:solidFill>
                <a:effectLst/>
                <a:latin typeface="Arial" panose="020B0604020202020204" pitchFamily="34" charset="0"/>
              </a:rPr>
              <a:t> Frames, Masi Agricola, ATON Green Storage, </a:t>
            </a:r>
            <a:r>
              <a:rPr lang="it-IT" sz="1400" b="0" i="0" dirty="0" err="1">
                <a:solidFill>
                  <a:schemeClr val="accent5">
                    <a:lumMod val="50000"/>
                  </a:schemeClr>
                </a:solidFill>
                <a:effectLst/>
                <a:latin typeface="Arial" panose="020B0604020202020204" pitchFamily="34" charset="0"/>
              </a:rPr>
              <a:t>Labomar</a:t>
            </a:r>
            <a:r>
              <a:rPr lang="it-IT" sz="1400" b="0" i="0" dirty="0">
                <a:solidFill>
                  <a:schemeClr val="accent5">
                    <a:lumMod val="50000"/>
                  </a:schemeClr>
                </a:solidFill>
                <a:effectLst/>
                <a:latin typeface="Arial" panose="020B0604020202020204" pitchFamily="34" charset="0"/>
              </a:rPr>
              <a:t>, </a:t>
            </a:r>
            <a:r>
              <a:rPr lang="it-IT" sz="1400" b="0" i="0" dirty="0" err="1">
                <a:solidFill>
                  <a:schemeClr val="accent5">
                    <a:lumMod val="50000"/>
                  </a:schemeClr>
                </a:solidFill>
                <a:effectLst/>
                <a:latin typeface="Arial" panose="020B0604020202020204" pitchFamily="34" charset="0"/>
              </a:rPr>
              <a:t>Arterra</a:t>
            </a:r>
            <a:r>
              <a:rPr lang="it-IT" sz="1400" b="0" i="0" dirty="0">
                <a:solidFill>
                  <a:schemeClr val="accent5">
                    <a:lumMod val="50000"/>
                  </a:schemeClr>
                </a:solidFill>
                <a:effectLst/>
                <a:latin typeface="Arial" panose="020B0604020202020204" pitchFamily="34" charset="0"/>
              </a:rPr>
              <a:t> </a:t>
            </a:r>
            <a:r>
              <a:rPr lang="it-IT" sz="1400" b="0" i="0" dirty="0" err="1">
                <a:solidFill>
                  <a:schemeClr val="accent5">
                    <a:lumMod val="50000"/>
                  </a:schemeClr>
                </a:solidFill>
                <a:effectLst/>
                <a:latin typeface="Arial" panose="020B0604020202020204" pitchFamily="34" charset="0"/>
              </a:rPr>
              <a:t>Bioscience</a:t>
            </a:r>
            <a:r>
              <a:rPr lang="it-IT" sz="1400" b="0" i="0" dirty="0">
                <a:solidFill>
                  <a:schemeClr val="accent5">
                    <a:lumMod val="50000"/>
                  </a:schemeClr>
                </a:solidFill>
                <a:effectLst/>
                <a:latin typeface="Arial" panose="020B0604020202020204" pitchFamily="34" charset="0"/>
              </a:rPr>
              <a:t>, Giglio.com, </a:t>
            </a:r>
            <a:r>
              <a:rPr lang="it-IT" sz="1400" b="0" i="0" dirty="0" err="1">
                <a:solidFill>
                  <a:schemeClr val="accent5">
                    <a:lumMod val="50000"/>
                  </a:schemeClr>
                </a:solidFill>
                <a:effectLst/>
                <a:latin typeface="Arial" panose="020B0604020202020204" pitchFamily="34" charset="0"/>
              </a:rPr>
              <a:t>Trawell</a:t>
            </a:r>
            <a:r>
              <a:rPr lang="it-IT" sz="1400" b="0" i="0" dirty="0">
                <a:solidFill>
                  <a:schemeClr val="accent5">
                    <a:lumMod val="50000"/>
                  </a:schemeClr>
                </a:solidFill>
                <a:effectLst/>
                <a:latin typeface="Arial" panose="020B0604020202020204" pitchFamily="34" charset="0"/>
              </a:rPr>
              <a:t> Co, Officina Stellare, Convergenze, Pozzi Milano, </a:t>
            </a:r>
            <a:r>
              <a:rPr lang="it-IT" sz="1400" b="0" i="0" dirty="0" err="1">
                <a:solidFill>
                  <a:schemeClr val="accent5">
                    <a:lumMod val="50000"/>
                  </a:schemeClr>
                </a:solidFill>
                <a:effectLst/>
                <a:latin typeface="Arial" panose="020B0604020202020204" pitchFamily="34" charset="0"/>
              </a:rPr>
              <a:t>Askoll</a:t>
            </a:r>
            <a:r>
              <a:rPr lang="it-IT" sz="1400" b="0" i="0" dirty="0">
                <a:solidFill>
                  <a:schemeClr val="accent5">
                    <a:lumMod val="50000"/>
                  </a:schemeClr>
                </a:solidFill>
                <a:effectLst/>
                <a:latin typeface="Arial" panose="020B0604020202020204" pitchFamily="34" charset="0"/>
              </a:rPr>
              <a:t> EVA, ESI, Racing Force, Take Off, </a:t>
            </a:r>
            <a:r>
              <a:rPr lang="it-IT" sz="1400" b="0" i="0" dirty="0" err="1">
                <a:solidFill>
                  <a:schemeClr val="accent5">
                    <a:lumMod val="50000"/>
                  </a:schemeClr>
                </a:solidFill>
                <a:effectLst/>
                <a:latin typeface="Arial" panose="020B0604020202020204" pitchFamily="34" charset="0"/>
              </a:rPr>
              <a:t>Farmaè</a:t>
            </a:r>
            <a:r>
              <a:rPr lang="it-IT" sz="1400" b="0" i="0" dirty="0">
                <a:solidFill>
                  <a:schemeClr val="accent5">
                    <a:lumMod val="50000"/>
                  </a:schemeClr>
                </a:solidFill>
                <a:effectLst/>
                <a:latin typeface="Arial" panose="020B0604020202020204" pitchFamily="34" charset="0"/>
              </a:rPr>
              <a:t>, </a:t>
            </a:r>
            <a:r>
              <a:rPr lang="it-IT" sz="1400" b="0" i="0" dirty="0" err="1">
                <a:solidFill>
                  <a:schemeClr val="accent5">
                    <a:lumMod val="50000"/>
                  </a:schemeClr>
                </a:solidFill>
                <a:effectLst/>
                <a:latin typeface="Arial" panose="020B0604020202020204" pitchFamily="34" charset="0"/>
              </a:rPr>
              <a:t>Confinvest</a:t>
            </a:r>
            <a:r>
              <a:rPr lang="it-IT" sz="1400" b="0" i="0" dirty="0">
                <a:solidFill>
                  <a:schemeClr val="accent5">
                    <a:lumMod val="50000"/>
                  </a:schemeClr>
                </a:solidFill>
                <a:effectLst/>
                <a:latin typeface="Arial" panose="020B0604020202020204" pitchFamily="34" charset="0"/>
              </a:rPr>
              <a:t>, Fervi, </a:t>
            </a:r>
            <a:r>
              <a:rPr lang="it-IT" sz="1400" b="0" i="0" dirty="0" err="1">
                <a:solidFill>
                  <a:schemeClr val="accent5">
                    <a:lumMod val="50000"/>
                  </a:schemeClr>
                </a:solidFill>
                <a:effectLst/>
                <a:latin typeface="Arial" panose="020B0604020202020204" pitchFamily="34" charset="0"/>
              </a:rPr>
              <a:t>Intred</a:t>
            </a:r>
            <a:r>
              <a:rPr lang="it-IT" sz="1400" b="0" i="0" dirty="0">
                <a:solidFill>
                  <a:schemeClr val="accent5">
                    <a:lumMod val="50000"/>
                  </a:schemeClr>
                </a:solidFill>
                <a:effectLst/>
                <a:latin typeface="Arial" panose="020B0604020202020204" pitchFamily="34" charset="0"/>
              </a:rPr>
              <a:t>, </a:t>
            </a:r>
            <a:r>
              <a:rPr lang="it-IT" sz="1400" b="0" i="0" dirty="0" err="1">
                <a:solidFill>
                  <a:schemeClr val="accent5">
                    <a:lumMod val="50000"/>
                  </a:schemeClr>
                </a:solidFill>
                <a:effectLst/>
                <a:latin typeface="Arial" panose="020B0604020202020204" pitchFamily="34" charset="0"/>
              </a:rPr>
              <a:t>Matica</a:t>
            </a:r>
            <a:r>
              <a:rPr lang="it-IT" sz="1400" b="0" i="0" dirty="0">
                <a:solidFill>
                  <a:schemeClr val="accent5">
                    <a:lumMod val="50000"/>
                  </a:schemeClr>
                </a:solidFill>
                <a:effectLst/>
                <a:latin typeface="Arial" panose="020B0604020202020204" pitchFamily="34" charset="0"/>
              </a:rPr>
              <a:t> </a:t>
            </a:r>
            <a:r>
              <a:rPr lang="it-IT" sz="1400" b="0" i="0" dirty="0" err="1">
                <a:solidFill>
                  <a:schemeClr val="accent5">
                    <a:lumMod val="50000"/>
                  </a:schemeClr>
                </a:solidFill>
                <a:effectLst/>
                <a:latin typeface="Arial" panose="020B0604020202020204" pitchFamily="34" charset="0"/>
              </a:rPr>
              <a:t>Fintec</a:t>
            </a:r>
            <a:r>
              <a:rPr lang="it-IT" sz="1400" b="0" i="0" dirty="0">
                <a:solidFill>
                  <a:schemeClr val="accent5">
                    <a:lumMod val="50000"/>
                  </a:schemeClr>
                </a:solidFill>
                <a:effectLst/>
                <a:latin typeface="Arial" panose="020B0604020202020204" pitchFamily="34" charset="0"/>
              </a:rPr>
              <a:t>, </a:t>
            </a:r>
            <a:r>
              <a:rPr lang="it-IT" sz="1400" b="0" i="0" dirty="0" err="1">
                <a:solidFill>
                  <a:schemeClr val="accent5">
                    <a:lumMod val="50000"/>
                  </a:schemeClr>
                </a:solidFill>
                <a:effectLst/>
                <a:latin typeface="Arial" panose="020B0604020202020204" pitchFamily="34" charset="0"/>
              </a:rPr>
              <a:t>Fope</a:t>
            </a:r>
            <a:r>
              <a:rPr lang="it-IT" sz="1400" b="0" i="0" dirty="0">
                <a:solidFill>
                  <a:schemeClr val="accent5">
                    <a:lumMod val="50000"/>
                  </a:schemeClr>
                </a:solidFill>
                <a:effectLst/>
                <a:latin typeface="Arial" panose="020B0604020202020204" pitchFamily="34" charset="0"/>
              </a:rPr>
              <a:t>, ABTG, </a:t>
            </a:r>
            <a:r>
              <a:rPr lang="it-IT" sz="1400" b="0" i="0" dirty="0" err="1">
                <a:solidFill>
                  <a:schemeClr val="accent5">
                    <a:lumMod val="50000"/>
                  </a:schemeClr>
                </a:solidFill>
                <a:effectLst/>
                <a:latin typeface="Arial" panose="020B0604020202020204" pitchFamily="34" charset="0"/>
              </a:rPr>
              <a:t>Unidata</a:t>
            </a:r>
            <a:r>
              <a:rPr lang="it-IT" sz="1400" b="0" i="0" dirty="0">
                <a:solidFill>
                  <a:schemeClr val="accent5">
                    <a:lumMod val="50000"/>
                  </a:schemeClr>
                </a:solidFill>
                <a:effectLst/>
                <a:latin typeface="Arial" panose="020B0604020202020204" pitchFamily="34" charset="0"/>
              </a:rPr>
              <a:t>.</a:t>
            </a:r>
          </a:p>
          <a:p>
            <a:pPr algn="just"/>
            <a:r>
              <a:rPr lang="it-IT" sz="1400" b="0" i="0" dirty="0">
                <a:solidFill>
                  <a:schemeClr val="accent5">
                    <a:lumMod val="50000"/>
                  </a:schemeClr>
                </a:solidFill>
                <a:effectLst/>
                <a:latin typeface="Arial" panose="020B0604020202020204" pitchFamily="34" charset="0"/>
              </a:rPr>
              <a:t>.</a:t>
            </a:r>
            <a:br>
              <a:rPr lang="it-IT" sz="1400" dirty="0">
                <a:solidFill>
                  <a:schemeClr val="accent5">
                    <a:lumMod val="50000"/>
                  </a:schemeClr>
                </a:solidFill>
              </a:rPr>
            </a:br>
            <a:br>
              <a:rPr lang="it-IT" sz="1400" dirty="0">
                <a:solidFill>
                  <a:schemeClr val="accent5">
                    <a:lumMod val="50000"/>
                  </a:schemeClr>
                </a:solidFill>
              </a:rPr>
            </a:br>
            <a:r>
              <a:rPr lang="it-IT" sz="1400" b="0" i="0" dirty="0">
                <a:solidFill>
                  <a:schemeClr val="accent5">
                    <a:lumMod val="50000"/>
                  </a:schemeClr>
                </a:solidFill>
                <a:effectLst/>
                <a:latin typeface="Arial" panose="020B0604020202020204" pitchFamily="34" charset="0"/>
              </a:rPr>
              <a:t>"L'attività svolta all'interno del progetto </a:t>
            </a:r>
            <a:r>
              <a:rPr lang="it-IT" sz="1400" b="0" i="0" dirty="0" err="1">
                <a:solidFill>
                  <a:schemeClr val="accent5">
                    <a:lumMod val="50000"/>
                  </a:schemeClr>
                </a:solidFill>
                <a:effectLst/>
                <a:latin typeface="Arial" panose="020B0604020202020204" pitchFamily="34" charset="0"/>
              </a:rPr>
              <a:t>REPAiR</a:t>
            </a:r>
            <a:r>
              <a:rPr lang="it-IT" sz="1400" b="0" i="0" dirty="0">
                <a:solidFill>
                  <a:schemeClr val="accent5">
                    <a:lumMod val="50000"/>
                  </a:schemeClr>
                </a:solidFill>
                <a:effectLst/>
                <a:latin typeface="Arial" panose="020B0604020202020204" pitchFamily="34" charset="0"/>
              </a:rPr>
              <a:t> è stata fondamentale perché ci ha permesso, in primis, di fornire un </a:t>
            </a:r>
            <a:r>
              <a:rPr lang="it-IT" sz="1400" b="1" i="0" dirty="0">
                <a:solidFill>
                  <a:schemeClr val="accent5">
                    <a:lumMod val="50000"/>
                  </a:schemeClr>
                </a:solidFill>
                <a:effectLst/>
                <a:latin typeface="Arial" panose="020B0604020202020204" pitchFamily="34" charset="0"/>
              </a:rPr>
              <a:t>valido strumento alle aziende per iniziare a comunicare</a:t>
            </a:r>
            <a:r>
              <a:rPr lang="it-IT" sz="1400" b="0" i="0" dirty="0">
                <a:solidFill>
                  <a:schemeClr val="accent5">
                    <a:lumMod val="50000"/>
                  </a:schemeClr>
                </a:solidFill>
                <a:effectLst/>
                <a:latin typeface="Arial" panose="020B0604020202020204" pitchFamily="34" charset="0"/>
              </a:rPr>
              <a:t> la loro posizione dal punto di vista della sostenibilità", ha detto </a:t>
            </a:r>
            <a:r>
              <a:rPr lang="it-IT" sz="1400" b="1" i="0" dirty="0">
                <a:solidFill>
                  <a:schemeClr val="accent5">
                    <a:lumMod val="50000"/>
                  </a:schemeClr>
                </a:solidFill>
                <a:effectLst/>
                <a:latin typeface="Arial" panose="020B0604020202020204" pitchFamily="34" charset="0"/>
              </a:rPr>
              <a:t>Marco Macellari</a:t>
            </a:r>
            <a:r>
              <a:rPr lang="it-IT" sz="1400" b="0" i="0" dirty="0">
                <a:solidFill>
                  <a:schemeClr val="accent5">
                    <a:lumMod val="50000"/>
                  </a:schemeClr>
                </a:solidFill>
                <a:effectLst/>
                <a:latin typeface="Arial" panose="020B0604020202020204" pitchFamily="34" charset="0"/>
              </a:rPr>
              <a:t>, Head of Risk Management di CRIF. "Questa comunicazione, di per sé, porta il vantaggio anche di favorire all'interno dell'azienda stessa e nei confronti del mercato la possibilità di effettuare un percorso di educazione alla sostenibilità, che porta poi dei benefici all'interno dell'azienda, ma anche dei benefici di performance", ha aggiunto.</a:t>
            </a:r>
          </a:p>
        </p:txBody>
      </p:sp>
      <p:sp>
        <p:nvSpPr>
          <p:cNvPr id="3" name="CasellaDiTesto 2">
            <a:extLst>
              <a:ext uri="{FF2B5EF4-FFF2-40B4-BE49-F238E27FC236}">
                <a16:creationId xmlns:a16="http://schemas.microsoft.com/office/drawing/2014/main" id="{9A5F0016-2B82-A9CD-8193-4F215B2B5D36}"/>
              </a:ext>
            </a:extLst>
          </p:cNvPr>
          <p:cNvSpPr txBox="1"/>
          <p:nvPr/>
        </p:nvSpPr>
        <p:spPr>
          <a:xfrm>
            <a:off x="146449" y="312324"/>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1297636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C0FDF-3273-FE47-DD63-00669674F72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AC0BCDA-1BAD-E7A1-CEAB-6E3B593CD371}"/>
              </a:ext>
            </a:extLst>
          </p:cNvPr>
          <p:cNvSpPr>
            <a:spLocks noGrp="1"/>
          </p:cNvSpPr>
          <p:nvPr>
            <p:ph type="ctrTitle"/>
          </p:nvPr>
        </p:nvSpPr>
        <p:spPr>
          <a:xfrm>
            <a:off x="562640" y="673357"/>
            <a:ext cx="10668000" cy="3035887"/>
          </a:xfrm>
        </p:spPr>
        <p:txBody>
          <a:bodyPr>
            <a:normAutofit/>
          </a:bodyPr>
          <a:lstStyle/>
          <a:p>
            <a:r>
              <a:rPr lang="it-IT" sz="2400" b="1" dirty="0">
                <a:solidFill>
                  <a:schemeClr val="accent1">
                    <a:lumMod val="50000"/>
                  </a:schemeClr>
                </a:solidFill>
              </a:rPr>
              <a:t> </a:t>
            </a:r>
            <a:endParaRPr lang="it-IT" sz="2000" u="sng" dirty="0">
              <a:solidFill>
                <a:schemeClr val="accent5">
                  <a:lumMod val="50000"/>
                </a:schemeClr>
              </a:solidFill>
              <a:latin typeface="+mn-lt"/>
            </a:endParaRPr>
          </a:p>
        </p:txBody>
      </p:sp>
      <p:sp>
        <p:nvSpPr>
          <p:cNvPr id="3" name="CasellaDiTesto 2">
            <a:extLst>
              <a:ext uri="{FF2B5EF4-FFF2-40B4-BE49-F238E27FC236}">
                <a16:creationId xmlns:a16="http://schemas.microsoft.com/office/drawing/2014/main" id="{A06B9ACA-B1F2-DC40-8F1C-3C20679AEAF5}"/>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pic>
        <p:nvPicPr>
          <p:cNvPr id="4" name="Immagine 3" descr="Immagine che contiene testo, calligrafia, Carattere, design&#10;&#10;Descrizione generata automaticamente">
            <a:extLst>
              <a:ext uri="{FF2B5EF4-FFF2-40B4-BE49-F238E27FC236}">
                <a16:creationId xmlns:a16="http://schemas.microsoft.com/office/drawing/2014/main" id="{50E0021C-11EF-5BC8-0942-42F603A16A1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35935" y="1680527"/>
            <a:ext cx="6120130" cy="3496945"/>
          </a:xfrm>
          <a:prstGeom prst="rect">
            <a:avLst/>
          </a:prstGeom>
          <a:noFill/>
          <a:ln>
            <a:noFill/>
          </a:ln>
        </p:spPr>
      </p:pic>
    </p:spTree>
    <p:extLst>
      <p:ext uri="{BB962C8B-B14F-4D97-AF65-F5344CB8AC3E}">
        <p14:creationId xmlns:p14="http://schemas.microsoft.com/office/powerpoint/2010/main" val="1966993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77B30-16D9-59FD-CB73-E353F67C077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E91E656-EB67-5AAE-7EFF-3525AF389F52}"/>
              </a:ext>
            </a:extLst>
          </p:cNvPr>
          <p:cNvSpPr>
            <a:spLocks noGrp="1"/>
          </p:cNvSpPr>
          <p:nvPr>
            <p:ph type="ctrTitle"/>
          </p:nvPr>
        </p:nvSpPr>
        <p:spPr>
          <a:xfrm>
            <a:off x="608937" y="1678329"/>
            <a:ext cx="10734251" cy="2145870"/>
          </a:xfrm>
        </p:spPr>
        <p:txBody>
          <a:bodyPr>
            <a:normAutofit/>
          </a:bodyPr>
          <a:lstStyle/>
          <a:p>
            <a:pPr algn="just">
              <a:lnSpc>
                <a:spcPct val="107000"/>
              </a:lnSpc>
              <a:spcAft>
                <a:spcPts val="600"/>
              </a:spcAf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Il processo di crescita aziendale richiede una giusta combinazione tra pianificazione strategica, adattabilità, gestione delle risorse, innovazione. Oggi, l’ecosistema in cui si trovano ad operare le aziende appare per molti aspetti sfavorevole e incerto, ma presenta altrettante opportunità che possono diventare leva strategica per la </a:t>
            </a:r>
            <a:r>
              <a:rPr lang="it-IT" sz="1800" b="1" kern="0" spc="25" dirty="0" err="1">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crescita.</a:t>
            </a:r>
            <a:r>
              <a:rPr lang="it-IT" sz="1800" b="1" i="1" kern="0" spc="25" dirty="0" err="1">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"Fondamentale</a:t>
            </a:r>
            <a:r>
              <a:rPr lang="it-IT" sz="1800" b="1" i="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è che le aziende non si arrendano ad un immobilismo in attesa di condizioni di mercato più favorevoli, ma che si approccino in modo proattivo e flessibile, adattandosi rapidamente alle mutevoli condizioni del mercato</a:t>
            </a:r>
            <a:r>
              <a:rPr lang="it-IT" sz="1800" i="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a:t>
            </a:r>
            <a:endParaRPr lang="it-IT" sz="2000" u="sng" dirty="0">
              <a:solidFill>
                <a:schemeClr val="accent1">
                  <a:lumMod val="50000"/>
                </a:schemeClr>
              </a:solidFill>
              <a:latin typeface="+mn-lt"/>
            </a:endParaRPr>
          </a:p>
        </p:txBody>
      </p:sp>
      <p:sp>
        <p:nvSpPr>
          <p:cNvPr id="3" name="CasellaDiTesto 2">
            <a:extLst>
              <a:ext uri="{FF2B5EF4-FFF2-40B4-BE49-F238E27FC236}">
                <a16:creationId xmlns:a16="http://schemas.microsoft.com/office/drawing/2014/main" id="{2279438F-78D2-8D9C-4042-8EDC1119DA53}"/>
              </a:ext>
            </a:extLst>
          </p:cNvPr>
          <p:cNvSpPr txBox="1"/>
          <p:nvPr/>
        </p:nvSpPr>
        <p:spPr>
          <a:xfrm>
            <a:off x="608937" y="638633"/>
            <a:ext cx="10618505"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Tree>
    <p:extLst>
      <p:ext uri="{BB962C8B-B14F-4D97-AF65-F5344CB8AC3E}">
        <p14:creationId xmlns:p14="http://schemas.microsoft.com/office/powerpoint/2010/main" val="263646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CFEB2-D794-B939-F5CA-45680F810A6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549BAB0-DBA7-7FE6-7895-E515E8916264}"/>
              </a:ext>
            </a:extLst>
          </p:cNvPr>
          <p:cNvSpPr>
            <a:spLocks noGrp="1"/>
          </p:cNvSpPr>
          <p:nvPr>
            <p:ph type="ctrTitle"/>
          </p:nvPr>
        </p:nvSpPr>
        <p:spPr>
          <a:xfrm>
            <a:off x="634678" y="1350035"/>
            <a:ext cx="10668000" cy="346007"/>
          </a:xfrm>
        </p:spPr>
        <p:txBody>
          <a:bodyPr>
            <a:normAutofit fontScale="90000"/>
          </a:bodyPr>
          <a:lstStyle/>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Tra </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i trend globali</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che le imprese dovrebbero tenere presenti, ci sono:</a:t>
            </a:r>
            <a:endParaRPr lang="it-IT" sz="2000" u="sng" dirty="0">
              <a:solidFill>
                <a:schemeClr val="accent1">
                  <a:lumMod val="50000"/>
                </a:schemeClr>
              </a:solidFill>
              <a:latin typeface="+mn-lt"/>
            </a:endParaRPr>
          </a:p>
        </p:txBody>
      </p:sp>
      <p:sp>
        <p:nvSpPr>
          <p:cNvPr id="3" name="CasellaDiTesto 2">
            <a:extLst>
              <a:ext uri="{FF2B5EF4-FFF2-40B4-BE49-F238E27FC236}">
                <a16:creationId xmlns:a16="http://schemas.microsoft.com/office/drawing/2014/main" id="{6AFC5AF0-A5BA-7F9A-15D7-155CD4047728}"/>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pic>
        <p:nvPicPr>
          <p:cNvPr id="4" name="Immagine 3" descr="Immagine che contiene testo, schermata, Carattere, biglietto da visita&#10;&#10;Descrizione generata automaticamente">
            <a:extLst>
              <a:ext uri="{FF2B5EF4-FFF2-40B4-BE49-F238E27FC236}">
                <a16:creationId xmlns:a16="http://schemas.microsoft.com/office/drawing/2014/main" id="{85C59B5D-28DE-F42C-4F4C-5A2774D75C5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89544" y="1720469"/>
            <a:ext cx="7812912" cy="4464174"/>
          </a:xfrm>
          <a:prstGeom prst="rect">
            <a:avLst/>
          </a:prstGeom>
          <a:noFill/>
          <a:ln>
            <a:noFill/>
          </a:ln>
        </p:spPr>
      </p:pic>
    </p:spTree>
    <p:extLst>
      <p:ext uri="{BB962C8B-B14F-4D97-AF65-F5344CB8AC3E}">
        <p14:creationId xmlns:p14="http://schemas.microsoft.com/office/powerpoint/2010/main" val="936529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6F09C-8F4C-B350-FBA2-C31C244A057C}"/>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B7108183-8DB5-B27E-D514-332E464291DE}"/>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
        <p:nvSpPr>
          <p:cNvPr id="6" name="CasellaDiTesto 5">
            <a:extLst>
              <a:ext uri="{FF2B5EF4-FFF2-40B4-BE49-F238E27FC236}">
                <a16:creationId xmlns:a16="http://schemas.microsoft.com/office/drawing/2014/main" id="{4528FBF8-61BB-C0B4-DDBE-479EDE73D797}"/>
              </a:ext>
            </a:extLst>
          </p:cNvPr>
          <p:cNvSpPr txBox="1"/>
          <p:nvPr/>
        </p:nvSpPr>
        <p:spPr>
          <a:xfrm>
            <a:off x="601885" y="1552256"/>
            <a:ext cx="10359341" cy="2961260"/>
          </a:xfrm>
          <a:prstGeom prst="rect">
            <a:avLst/>
          </a:prstGeom>
          <a:noFill/>
        </p:spPr>
        <p:txBody>
          <a:bodyPr wrap="square">
            <a:spAutoFit/>
          </a:bodyPr>
          <a:lstStyle/>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Le</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strategie di crescita aziendale</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in questo contesto, sono fondamentali per adattarsi ad un ambiente in continua evoluzione e per raggiungere gli obiettivi di sviluppo. Queste si distinguono in base al tipo di crescita che si intende perseguire:</a:t>
            </a:r>
            <a:endParaRPr lang="it-IT" sz="12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crescita organica</a:t>
            </a:r>
            <a:endParaRPr lang="it-IT" sz="12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crescita inorganica</a:t>
            </a:r>
            <a:endParaRPr lang="it-IT" sz="12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La scelta della strategia giusta richiede, in primis, che venga effettuata un’analisi approfondita delle risorse interne, del settore, della concorrenza e dei trend di mercato.</a:t>
            </a:r>
            <a:endParaRPr lang="it-IT" sz="12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200"/>
              </a:spcBef>
              <a:spcAft>
                <a:spcPts val="600"/>
              </a:spcAft>
            </a:pPr>
            <a:endParaRPr lang="it-IT" sz="1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2992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2E2BDB-B51E-5514-AF8B-9E8186CB75CB}"/>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2EF0A8D7-72E6-3156-5B5B-8D97C38B48E4}"/>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
        <p:nvSpPr>
          <p:cNvPr id="6" name="CasellaDiTesto 5">
            <a:extLst>
              <a:ext uri="{FF2B5EF4-FFF2-40B4-BE49-F238E27FC236}">
                <a16:creationId xmlns:a16="http://schemas.microsoft.com/office/drawing/2014/main" id="{457207F8-4096-A813-BCD6-F6E42DF42C8D}"/>
              </a:ext>
            </a:extLst>
          </p:cNvPr>
          <p:cNvSpPr txBox="1"/>
          <p:nvPr/>
        </p:nvSpPr>
        <p:spPr>
          <a:xfrm>
            <a:off x="393539" y="1471233"/>
            <a:ext cx="10972801" cy="3974486"/>
          </a:xfrm>
          <a:prstGeom prst="rect">
            <a:avLst/>
          </a:prstGeom>
          <a:noFill/>
        </p:spPr>
        <p:txBody>
          <a:bodyPr wrap="square">
            <a:spAutoFit/>
          </a:bodyPr>
          <a:lstStyle/>
          <a:p>
            <a:pPr>
              <a:lnSpc>
                <a:spcPct val="107000"/>
              </a:lnSpc>
              <a:spcBef>
                <a:spcPts val="1200"/>
              </a:spcBef>
              <a:spcAft>
                <a:spcPts val="600"/>
              </a:spcAft>
            </a:pPr>
            <a:r>
              <a:rPr lang="it-IT" sz="20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La crescita organica</a:t>
            </a:r>
            <a:endParaRPr lang="it-IT" sz="20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Il processo più naturale è la </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crescita organica</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un approccio che punta all’incremento delle vendite e della redditività partendo dall’attività esistente, senza ricorrere ad acquisizioni esterne.</a:t>
            </a:r>
            <a:endParaRPr lang="it-IT" sz="12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Naturale non vuol dire però semplice.</a:t>
            </a:r>
            <a:endParaRPr lang="it-IT" sz="12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La crescita per linee interne è un processo lento e graduale che richiede una capacità di valorizzazione delle risorse interne (in termini umani, di know-how, di gestione degli asset materiali, di processi…) e </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sulla progressiva espansione delle attività </a:t>
            </a:r>
            <a:r>
              <a:rPr lang="it-IT" sz="1800" b="1" i="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core</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a:t>
            </a:r>
          </a:p>
          <a:p>
            <a:pPr algn="just">
              <a:lnSpc>
                <a:spcPct val="107000"/>
              </a:lnSpc>
              <a:spcAft>
                <a:spcPts val="600"/>
              </a:spcAft>
            </a:pPr>
            <a:b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b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Alcuni dei </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pilastri </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fondamentali per perseguire questo approccio sono l’</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innovazione costante</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a:t>
            </a:r>
            <a:r>
              <a:rPr lang="it-IT" sz="1800" u="sng"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la differenziazione ed espansione del portafoglio prodotti, l’incremento della produttività attraverso l’efficientamento operativo</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l’ottimizzazione dei processi e l’adozione di nuove tecnologie, nonché </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la capacità di attrarre e, ancor più, fidelizzare i clienti</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a:t>
            </a:r>
            <a:endParaRPr lang="it-IT" sz="12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273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E03EBF-D9A2-7414-A0EE-877C62335687}"/>
            </a:ext>
          </a:extLst>
        </p:cNvPr>
        <p:cNvGrpSpPr/>
        <p:nvPr/>
      </p:nvGrpSpPr>
      <p:grpSpPr>
        <a:xfrm>
          <a:off x="0" y="0"/>
          <a:ext cx="0" cy="0"/>
          <a:chOff x="0" y="0"/>
          <a:chExt cx="0" cy="0"/>
        </a:xfrm>
      </p:grpSpPr>
      <p:sp>
        <p:nvSpPr>
          <p:cNvPr id="3" name="CasellaDiTesto 2">
            <a:extLst>
              <a:ext uri="{FF2B5EF4-FFF2-40B4-BE49-F238E27FC236}">
                <a16:creationId xmlns:a16="http://schemas.microsoft.com/office/drawing/2014/main" id="{A757868E-1794-365F-D6B6-2DAB45A697D1}"/>
              </a:ext>
            </a:extLst>
          </p:cNvPr>
          <p:cNvSpPr txBox="1"/>
          <p:nvPr/>
        </p:nvSpPr>
        <p:spPr>
          <a:xfrm>
            <a:off x="252775" y="673357"/>
            <a:ext cx="10198910" cy="461665"/>
          </a:xfrm>
          <a:prstGeom prst="rect">
            <a:avLst/>
          </a:prstGeom>
          <a:solidFill>
            <a:schemeClr val="accent5">
              <a:lumMod val="50000"/>
            </a:schemeClr>
          </a:solidFill>
        </p:spPr>
        <p:txBody>
          <a:bodyPr wrap="square" rtlCol="0">
            <a:spAutoFit/>
          </a:bodyPr>
          <a:lstStyle>
            <a:defPPr>
              <a:defRPr lang="it-IT"/>
            </a:defPPr>
            <a:lvl1pPr algn="ctr">
              <a:defRPr sz="2400" b="1">
                <a:solidFill>
                  <a:schemeClr val="bg1"/>
                </a:solidFill>
              </a:defRPr>
            </a:lvl1pPr>
          </a:lstStyle>
          <a:p>
            <a:r>
              <a:rPr lang="it-IT" dirty="0"/>
              <a:t> </a:t>
            </a:r>
            <a:r>
              <a:rPr lang="it-IT" sz="1800" dirty="0"/>
              <a:t>UNIMC – Finanza Innovativa per la Crescita Strategica e Sostenibile dell’Impresa</a:t>
            </a:r>
          </a:p>
        </p:txBody>
      </p:sp>
      <p:sp>
        <p:nvSpPr>
          <p:cNvPr id="6" name="CasellaDiTesto 5">
            <a:extLst>
              <a:ext uri="{FF2B5EF4-FFF2-40B4-BE49-F238E27FC236}">
                <a16:creationId xmlns:a16="http://schemas.microsoft.com/office/drawing/2014/main" id="{5C878A7B-3EE8-1C0C-E8A1-0E147739C261}"/>
              </a:ext>
            </a:extLst>
          </p:cNvPr>
          <p:cNvSpPr txBox="1"/>
          <p:nvPr/>
        </p:nvSpPr>
        <p:spPr>
          <a:xfrm>
            <a:off x="252775" y="1478177"/>
            <a:ext cx="10972801" cy="4553811"/>
          </a:xfrm>
          <a:prstGeom prst="rect">
            <a:avLst/>
          </a:prstGeom>
          <a:noFill/>
        </p:spPr>
        <p:txBody>
          <a:bodyPr wrap="square">
            <a:spAutoFit/>
          </a:bodyPr>
          <a:lstStyle/>
          <a:p>
            <a:pPr algn="just">
              <a:lnSpc>
                <a:spcPct val="107000"/>
              </a:lnSpc>
              <a:spcBef>
                <a:spcPts val="1200"/>
              </a:spcBef>
              <a:spcAft>
                <a:spcPts val="600"/>
              </a:spcAft>
            </a:pP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Crescere per acquisizioni: la crescita inorganica</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600"/>
              </a:spcAf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La crescita organica, abbiamo visto, risulta spesso un processo lento e graduale, a differenza della </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crescita per linee esterne o inorganica</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che consiste invece nell’</a:t>
            </a:r>
            <a:r>
              <a:rPr lang="it-IT" sz="1800" b="1"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acquisizione di altre aziende o linee di business già esistenti</a:t>
            </a: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 Attraverso l’integrazione dell'azienda acquisita nella struttura esistente è possibile:</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espandere la presenza sul mercato o accedere in altri settori;</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ampliare il portafoglio clienti;</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diversificare i prodotti;</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accedere a tecnologie nuove o più avanzate;</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it-IT" sz="1800" kern="0" spc="25" dirty="0">
                <a:solidFill>
                  <a:schemeClr val="accent1">
                    <a:lumMod val="50000"/>
                  </a:schemeClr>
                </a:solidFill>
                <a:effectLst/>
                <a:latin typeface="Helvetica" panose="020B0604020202020204" pitchFamily="34" charset="0"/>
                <a:ea typeface="Times New Roman" panose="02020603050405020304" pitchFamily="18" charset="0"/>
                <a:cs typeface="Times New Roman" panose="02020603050405020304" pitchFamily="18" charset="0"/>
              </a:rPr>
              <a:t>ridurre i costi di sviluppo.</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r>
              <a:rPr lang="it-IT" sz="1800" i="1" kern="0" spc="25" dirty="0">
                <a:solidFill>
                  <a:schemeClr val="accent1">
                    <a:lumMod val="50000"/>
                  </a:schemeClr>
                </a:solidFill>
                <a:effectLst/>
                <a:latin typeface="Helvetica" panose="020B0604020202020204" pitchFamily="34" charset="0"/>
                <a:ea typeface="Times New Roman" panose="02020603050405020304" pitchFamily="18" charset="0"/>
              </a:rPr>
              <a:t>“Il </a:t>
            </a:r>
            <a:r>
              <a:rPr lang="it-IT" sz="1800" b="1" i="1" kern="0" spc="25" dirty="0">
                <a:solidFill>
                  <a:schemeClr val="accent1">
                    <a:lumMod val="50000"/>
                  </a:schemeClr>
                </a:solidFill>
                <a:effectLst/>
                <a:latin typeface="Helvetica" panose="020B0604020202020204" pitchFamily="34" charset="0"/>
                <a:ea typeface="Times New Roman" panose="02020603050405020304" pitchFamily="18" charset="0"/>
              </a:rPr>
              <a:t>principale vantaggio</a:t>
            </a:r>
            <a:r>
              <a:rPr lang="it-IT" sz="1800" i="1" kern="0" spc="25" dirty="0">
                <a:solidFill>
                  <a:schemeClr val="accent1">
                    <a:lumMod val="50000"/>
                  </a:schemeClr>
                </a:solidFill>
                <a:effectLst/>
                <a:latin typeface="Helvetica" panose="020B0604020202020204" pitchFamily="34" charset="0"/>
                <a:ea typeface="Times New Roman" panose="02020603050405020304" pitchFamily="18" charset="0"/>
              </a:rPr>
              <a:t> di questo approccio è senza dubbio </a:t>
            </a:r>
            <a:r>
              <a:rPr lang="it-IT" sz="1800" b="1" i="1" kern="0" spc="25" dirty="0">
                <a:solidFill>
                  <a:schemeClr val="accent1">
                    <a:lumMod val="50000"/>
                  </a:schemeClr>
                </a:solidFill>
                <a:effectLst/>
                <a:latin typeface="Helvetica" panose="020B0604020202020204" pitchFamily="34" charset="0"/>
                <a:ea typeface="Times New Roman" panose="02020603050405020304" pitchFamily="18" charset="0"/>
              </a:rPr>
              <a:t>la velocità</a:t>
            </a:r>
            <a:r>
              <a:rPr lang="it-IT" sz="1800" i="1" kern="0" spc="25" dirty="0">
                <a:solidFill>
                  <a:schemeClr val="accent1">
                    <a:lumMod val="50000"/>
                  </a:schemeClr>
                </a:solidFill>
                <a:effectLst/>
                <a:latin typeface="Helvetica" panose="020B0604020202020204" pitchFamily="34" charset="0"/>
                <a:ea typeface="Times New Roman" panose="02020603050405020304" pitchFamily="18" charset="0"/>
              </a:rPr>
              <a:t> </a:t>
            </a:r>
            <a:r>
              <a:rPr lang="it-IT" sz="1800" b="1" i="1" kern="0" spc="25" dirty="0">
                <a:solidFill>
                  <a:schemeClr val="accent1">
                    <a:lumMod val="50000"/>
                  </a:schemeClr>
                </a:solidFill>
                <a:effectLst/>
                <a:latin typeface="Helvetica" panose="020B0604020202020204" pitchFamily="34" charset="0"/>
                <a:ea typeface="Times New Roman" panose="02020603050405020304" pitchFamily="18" charset="0"/>
              </a:rPr>
              <a:t>con cui permette di crescere</a:t>
            </a:r>
            <a:r>
              <a:rPr lang="it-IT" sz="1800" i="1" kern="0" spc="25" dirty="0">
                <a:solidFill>
                  <a:schemeClr val="accent1">
                    <a:lumMod val="50000"/>
                  </a:schemeClr>
                </a:solidFill>
                <a:effectLst/>
                <a:latin typeface="Helvetica" panose="020B0604020202020204" pitchFamily="34" charset="0"/>
                <a:ea typeface="Times New Roman" panose="02020603050405020304" pitchFamily="18" charset="0"/>
              </a:rPr>
              <a:t>, ma non è esente da criticità. Le sfide sono legate alla complessità di integrare realtà con strutture, processi, organizzazione e cultura aziendale spesso diverse tra loro. </a:t>
            </a:r>
            <a:endParaRPr lang="it-IT" sz="1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76353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1313</TotalTime>
  <Words>4223</Words>
  <Application>Microsoft Office PowerPoint</Application>
  <PresentationFormat>Widescreen</PresentationFormat>
  <Paragraphs>297</Paragraphs>
  <Slides>39</Slides>
  <Notes>1</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39</vt:i4>
      </vt:variant>
    </vt:vector>
  </HeadingPairs>
  <TitlesOfParts>
    <vt:vector size="48" baseType="lpstr">
      <vt:lpstr>Arial</vt:lpstr>
      <vt:lpstr>Calibri</vt:lpstr>
      <vt:lpstr>Calibri Light</vt:lpstr>
      <vt:lpstr>Cambria</vt:lpstr>
      <vt:lpstr>Helvetica</vt:lpstr>
      <vt:lpstr>Roboto</vt:lpstr>
      <vt:lpstr>Symbol</vt:lpstr>
      <vt:lpstr>Wingdings</vt:lpstr>
      <vt:lpstr>Tema di Office</vt:lpstr>
      <vt:lpstr>      Introduzione al Corso  23 Marzo 2024   Università di Macerata – Dipartimento di Diritto e Economia Finanza e Mercati</vt:lpstr>
      <vt:lpstr>Presentazione standard di PowerPoint</vt:lpstr>
      <vt:lpstr> Strategie di crescita aziendale: come perseguire uno sviluppo sostenibile </vt:lpstr>
      <vt:lpstr> </vt:lpstr>
      <vt:lpstr>Il processo di crescita aziendale richiede una giusta combinazione tra pianificazione strategica, adattabilità, gestione delle risorse, innovazione. Oggi, l’ecosistema in cui si trovano ad operare le aziende appare per molti aspetti sfavorevole e incerto, ma presenta altrettante opportunità che possono diventare leva strategica per la crescita."Fondamentale è che le aziende non si arrendano ad un immobilismo in attesa di condizioni di mercato più favorevoli, ma che si approccino in modo proattivo e flessibile, adattandosi rapidamente alle mutevoli condizioni del mercato".</vt:lpstr>
      <vt:lpstr>Tra i trend globali che le imprese dovrebbero tenere presenti, ci sono: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 La Crescita della Finanza Alternativa (Private Capital)</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 Approcci innovativi nel Credito bancario:     L’INTRODUZIONE DEI CRITERI ESG</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Rito Straccia</dc:creator>
  <cp:lastModifiedBy>Rito Straccia</cp:lastModifiedBy>
  <cp:revision>84</cp:revision>
  <dcterms:created xsi:type="dcterms:W3CDTF">2023-04-20T05:44:58Z</dcterms:created>
  <dcterms:modified xsi:type="dcterms:W3CDTF">2024-02-21T09:32:02Z</dcterms:modified>
</cp:coreProperties>
</file>