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652" r:id="rId2"/>
    <p:sldId id="315" r:id="rId3"/>
    <p:sldId id="541" r:id="rId4"/>
    <p:sldId id="545" r:id="rId5"/>
    <p:sldId id="578" r:id="rId6"/>
    <p:sldId id="634" r:id="rId7"/>
    <p:sldId id="635" r:id="rId8"/>
    <p:sldId id="636" r:id="rId9"/>
    <p:sldId id="638" r:id="rId10"/>
    <p:sldId id="639" r:id="rId11"/>
    <p:sldId id="641" r:id="rId12"/>
    <p:sldId id="642" r:id="rId13"/>
    <p:sldId id="643" r:id="rId14"/>
    <p:sldId id="644" r:id="rId15"/>
    <p:sldId id="645" r:id="rId16"/>
    <p:sldId id="646" r:id="rId17"/>
    <p:sldId id="647" r:id="rId18"/>
    <p:sldId id="648" r:id="rId19"/>
    <p:sldId id="649" r:id="rId20"/>
    <p:sldId id="650" r:id="rId21"/>
    <p:sldId id="498" r:id="rId22"/>
    <p:sldId id="500" r:id="rId23"/>
    <p:sldId id="502" r:id="rId24"/>
    <p:sldId id="504" r:id="rId25"/>
    <p:sldId id="507" r:id="rId26"/>
    <p:sldId id="622" r:id="rId27"/>
    <p:sldId id="651" r:id="rId28"/>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94" autoAdjust="0"/>
    <p:restoredTop sz="94660"/>
  </p:normalViewPr>
  <p:slideViewPr>
    <p:cSldViewPr snapToGrid="0">
      <p:cViewPr varScale="1">
        <p:scale>
          <a:sx n="55" d="100"/>
          <a:sy n="55" d="100"/>
        </p:scale>
        <p:origin x="81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78AB439-C802-4EB5-8329-E50037083434}" type="datetimeFigureOut">
              <a:rPr lang="it-IT" smtClean="0"/>
              <a:t>22/03/2024</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1B80888C-FFC3-4931-B64E-32484944833E}" type="slidenum">
              <a:rPr lang="it-IT" smtClean="0"/>
              <a:t>‹N›</a:t>
            </a:fld>
            <a:endParaRPr lang="it-IT"/>
          </a:p>
        </p:txBody>
      </p:sp>
    </p:spTree>
    <p:extLst>
      <p:ext uri="{BB962C8B-B14F-4D97-AF65-F5344CB8AC3E}">
        <p14:creationId xmlns:p14="http://schemas.microsoft.com/office/powerpoint/2010/main" val="4009866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egnaposto immagine diapositiva 1"/>
          <p:cNvSpPr>
            <a:spLocks noGrp="1" noRot="1" noChangeAspect="1"/>
          </p:cNvSpPr>
          <p:nvPr>
            <p:ph type="sldImg"/>
          </p:nvPr>
        </p:nvSpPr>
        <p:spPr bwMode="auto">
          <a:noFill/>
          <a:ln>
            <a:solidFill>
              <a:srgbClr val="000000"/>
            </a:solidFill>
            <a:miter lim="800000"/>
            <a:headEnd/>
            <a:tailEnd/>
          </a:ln>
        </p:spPr>
      </p:sp>
      <p:sp>
        <p:nvSpPr>
          <p:cNvPr id="88066"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t-IT"/>
              <a:t>on</a:t>
            </a:r>
          </a:p>
        </p:txBody>
      </p:sp>
      <p:sp>
        <p:nvSpPr>
          <p:cNvPr id="82947"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0293A6B-DFCA-43DC-8BFB-41BC07294C8B}" type="slidenum">
              <a:rPr lang="it-IT"/>
              <a:pPr fontAlgn="base">
                <a:spcBef>
                  <a:spcPct val="0"/>
                </a:spcBef>
                <a:spcAft>
                  <a:spcPct val="0"/>
                </a:spcAft>
                <a:defRPr/>
              </a:pPr>
              <a:t>1</a:t>
            </a:fld>
            <a:endParaRPr lang="it-IT"/>
          </a:p>
        </p:txBody>
      </p:sp>
    </p:spTree>
    <p:extLst>
      <p:ext uri="{BB962C8B-B14F-4D97-AF65-F5344CB8AC3E}">
        <p14:creationId xmlns:p14="http://schemas.microsoft.com/office/powerpoint/2010/main" val="4235918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egnaposto immagine diapositiva 1"/>
          <p:cNvSpPr>
            <a:spLocks noGrp="1" noRot="1" noChangeAspect="1"/>
          </p:cNvSpPr>
          <p:nvPr>
            <p:ph type="sldImg"/>
          </p:nvPr>
        </p:nvSpPr>
        <p:spPr bwMode="auto">
          <a:noFill/>
          <a:ln>
            <a:solidFill>
              <a:srgbClr val="000000"/>
            </a:solidFill>
            <a:miter lim="800000"/>
            <a:headEnd/>
            <a:tailEnd/>
          </a:ln>
        </p:spPr>
      </p:sp>
      <p:sp>
        <p:nvSpPr>
          <p:cNvPr id="88066"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t-IT"/>
              <a:t>on</a:t>
            </a:r>
          </a:p>
        </p:txBody>
      </p:sp>
      <p:sp>
        <p:nvSpPr>
          <p:cNvPr id="82947"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0293A6B-DFCA-43DC-8BFB-41BC07294C8B}" type="slidenum">
              <a:rPr lang="it-IT"/>
              <a:pPr fontAlgn="base">
                <a:spcBef>
                  <a:spcPct val="0"/>
                </a:spcBef>
                <a:spcAft>
                  <a:spcPct val="0"/>
                </a:spcAft>
                <a:defRPr/>
              </a:pPr>
              <a:t>2</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53340E-A647-830A-CFC4-7DECECD55F32}"/>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94AC4EB2-F267-22FF-818C-3614D044C7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585517C1-DCF2-B1CC-6E4E-CA6014FAC58B}"/>
              </a:ext>
            </a:extLst>
          </p:cNvPr>
          <p:cNvSpPr>
            <a:spLocks noGrp="1"/>
          </p:cNvSpPr>
          <p:nvPr>
            <p:ph type="dt" sz="half" idx="10"/>
          </p:nvPr>
        </p:nvSpPr>
        <p:spPr/>
        <p:txBody>
          <a:bodyPr/>
          <a:lstStyle/>
          <a:p>
            <a:fld id="{3A11949A-9F9A-42A2-8726-1A016D31C24D}" type="datetimeFigureOut">
              <a:rPr lang="it-IT" smtClean="0"/>
              <a:t>22/03/2024</a:t>
            </a:fld>
            <a:endParaRPr lang="it-IT"/>
          </a:p>
        </p:txBody>
      </p:sp>
      <p:sp>
        <p:nvSpPr>
          <p:cNvPr id="5" name="Segnaposto piè di pagina 4">
            <a:extLst>
              <a:ext uri="{FF2B5EF4-FFF2-40B4-BE49-F238E27FC236}">
                <a16:creationId xmlns:a16="http://schemas.microsoft.com/office/drawing/2014/main" id="{F0FF4C26-9A83-8D00-DF9C-84BDC828AF3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3026C39-2BC9-495E-284B-121738F95A7F}"/>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3672028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36803C-DFB0-E823-7881-71A279B42CEB}"/>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BEE7A13-CAA6-B745-AA90-E5888BE461DD}"/>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96AA54A-091C-3D8D-92F5-0603950FF01E}"/>
              </a:ext>
            </a:extLst>
          </p:cNvPr>
          <p:cNvSpPr>
            <a:spLocks noGrp="1"/>
          </p:cNvSpPr>
          <p:nvPr>
            <p:ph type="dt" sz="half" idx="10"/>
          </p:nvPr>
        </p:nvSpPr>
        <p:spPr/>
        <p:txBody>
          <a:bodyPr/>
          <a:lstStyle/>
          <a:p>
            <a:fld id="{3A11949A-9F9A-42A2-8726-1A016D31C24D}" type="datetimeFigureOut">
              <a:rPr lang="it-IT" smtClean="0"/>
              <a:t>22/03/2024</a:t>
            </a:fld>
            <a:endParaRPr lang="it-IT"/>
          </a:p>
        </p:txBody>
      </p:sp>
      <p:sp>
        <p:nvSpPr>
          <p:cNvPr id="5" name="Segnaposto piè di pagina 4">
            <a:extLst>
              <a:ext uri="{FF2B5EF4-FFF2-40B4-BE49-F238E27FC236}">
                <a16:creationId xmlns:a16="http://schemas.microsoft.com/office/drawing/2014/main" id="{6312CB5B-FFED-F2FA-244C-939E76657C6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26E3168-B8B6-D89C-44EB-31746133FC64}"/>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3453610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3B1D731-5571-7AFD-C054-025534AFCBB1}"/>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77A8E51-7A11-D8E7-26B1-56C2532572E8}"/>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B895E32-AC47-1F3E-2B5E-5417534E0EB3}"/>
              </a:ext>
            </a:extLst>
          </p:cNvPr>
          <p:cNvSpPr>
            <a:spLocks noGrp="1"/>
          </p:cNvSpPr>
          <p:nvPr>
            <p:ph type="dt" sz="half" idx="10"/>
          </p:nvPr>
        </p:nvSpPr>
        <p:spPr/>
        <p:txBody>
          <a:bodyPr/>
          <a:lstStyle/>
          <a:p>
            <a:fld id="{3A11949A-9F9A-42A2-8726-1A016D31C24D}" type="datetimeFigureOut">
              <a:rPr lang="it-IT" smtClean="0"/>
              <a:t>22/03/2024</a:t>
            </a:fld>
            <a:endParaRPr lang="it-IT"/>
          </a:p>
        </p:txBody>
      </p:sp>
      <p:sp>
        <p:nvSpPr>
          <p:cNvPr id="5" name="Segnaposto piè di pagina 4">
            <a:extLst>
              <a:ext uri="{FF2B5EF4-FFF2-40B4-BE49-F238E27FC236}">
                <a16:creationId xmlns:a16="http://schemas.microsoft.com/office/drawing/2014/main" id="{009E26D9-3509-2081-8D5C-6C74566686A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4BE7937-B434-FCF1-8569-2F565DC3C8CA}"/>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209016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20F470-98BF-FF6A-4C92-90B062A92B9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FC21135-C038-CE71-EC90-3797A761875D}"/>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49E7209-4E3D-E5AF-4D03-4BF2FC2D1007}"/>
              </a:ext>
            </a:extLst>
          </p:cNvPr>
          <p:cNvSpPr>
            <a:spLocks noGrp="1"/>
          </p:cNvSpPr>
          <p:nvPr>
            <p:ph type="dt" sz="half" idx="10"/>
          </p:nvPr>
        </p:nvSpPr>
        <p:spPr/>
        <p:txBody>
          <a:bodyPr/>
          <a:lstStyle/>
          <a:p>
            <a:fld id="{3A11949A-9F9A-42A2-8726-1A016D31C24D}" type="datetimeFigureOut">
              <a:rPr lang="it-IT" smtClean="0"/>
              <a:t>22/03/2024</a:t>
            </a:fld>
            <a:endParaRPr lang="it-IT"/>
          </a:p>
        </p:txBody>
      </p:sp>
      <p:sp>
        <p:nvSpPr>
          <p:cNvPr id="5" name="Segnaposto piè di pagina 4">
            <a:extLst>
              <a:ext uri="{FF2B5EF4-FFF2-40B4-BE49-F238E27FC236}">
                <a16:creationId xmlns:a16="http://schemas.microsoft.com/office/drawing/2014/main" id="{62F48C44-7466-18F2-0971-87139BD4AF4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5637921-70C8-9AF3-E2D0-8F17D1646FDE}"/>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1545671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AE54EB-A655-A82B-A171-9A9517CFE0AF}"/>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03CC49C4-401B-CE6A-220F-FD5FB85CC8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59AC0C38-5EB4-09E6-B237-6684D2E88E99}"/>
              </a:ext>
            </a:extLst>
          </p:cNvPr>
          <p:cNvSpPr>
            <a:spLocks noGrp="1"/>
          </p:cNvSpPr>
          <p:nvPr>
            <p:ph type="dt" sz="half" idx="10"/>
          </p:nvPr>
        </p:nvSpPr>
        <p:spPr/>
        <p:txBody>
          <a:bodyPr/>
          <a:lstStyle/>
          <a:p>
            <a:fld id="{3A11949A-9F9A-42A2-8726-1A016D31C24D}" type="datetimeFigureOut">
              <a:rPr lang="it-IT" smtClean="0"/>
              <a:t>22/03/2024</a:t>
            </a:fld>
            <a:endParaRPr lang="it-IT"/>
          </a:p>
        </p:txBody>
      </p:sp>
      <p:sp>
        <p:nvSpPr>
          <p:cNvPr id="5" name="Segnaposto piè di pagina 4">
            <a:extLst>
              <a:ext uri="{FF2B5EF4-FFF2-40B4-BE49-F238E27FC236}">
                <a16:creationId xmlns:a16="http://schemas.microsoft.com/office/drawing/2014/main" id="{DFCCE962-02B3-095B-49ED-60B463CA905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13A17E9-40A4-16CA-404B-9822F2E95DC8}"/>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3397576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75B955-1D13-D563-ADAF-00F294EECDD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393214A-450A-9C7F-9638-3BB60169BB14}"/>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CD95B704-56E2-535A-D710-3F632BBCC21A}"/>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DC60795F-1FCD-1106-A3F7-4278567C1D6E}"/>
              </a:ext>
            </a:extLst>
          </p:cNvPr>
          <p:cNvSpPr>
            <a:spLocks noGrp="1"/>
          </p:cNvSpPr>
          <p:nvPr>
            <p:ph type="dt" sz="half" idx="10"/>
          </p:nvPr>
        </p:nvSpPr>
        <p:spPr/>
        <p:txBody>
          <a:bodyPr/>
          <a:lstStyle/>
          <a:p>
            <a:fld id="{3A11949A-9F9A-42A2-8726-1A016D31C24D}" type="datetimeFigureOut">
              <a:rPr lang="it-IT" smtClean="0"/>
              <a:t>22/03/2024</a:t>
            </a:fld>
            <a:endParaRPr lang="it-IT"/>
          </a:p>
        </p:txBody>
      </p:sp>
      <p:sp>
        <p:nvSpPr>
          <p:cNvPr id="6" name="Segnaposto piè di pagina 5">
            <a:extLst>
              <a:ext uri="{FF2B5EF4-FFF2-40B4-BE49-F238E27FC236}">
                <a16:creationId xmlns:a16="http://schemas.microsoft.com/office/drawing/2014/main" id="{3089A00D-357F-C1A0-9135-21DE7063680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1444D78-0C9D-5667-9F92-9D576BD12BC6}"/>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3144714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06AC29-D0E0-18A6-2D47-A06C7341BCD7}"/>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376BB1F-4728-FBF9-9EBE-03A363CB52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1FA031-4E47-FBF9-C29E-9A3546F29EB4}"/>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DCC0B76F-1AC4-41E6-6449-32737CCE6C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41EA633C-E356-BDE5-45DF-1ACF7DA6D7D5}"/>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3C0DD454-B612-F837-A3C2-EE66A4CAA6E0}"/>
              </a:ext>
            </a:extLst>
          </p:cNvPr>
          <p:cNvSpPr>
            <a:spLocks noGrp="1"/>
          </p:cNvSpPr>
          <p:nvPr>
            <p:ph type="dt" sz="half" idx="10"/>
          </p:nvPr>
        </p:nvSpPr>
        <p:spPr/>
        <p:txBody>
          <a:bodyPr/>
          <a:lstStyle/>
          <a:p>
            <a:fld id="{3A11949A-9F9A-42A2-8726-1A016D31C24D}" type="datetimeFigureOut">
              <a:rPr lang="it-IT" smtClean="0"/>
              <a:t>22/03/2024</a:t>
            </a:fld>
            <a:endParaRPr lang="it-IT"/>
          </a:p>
        </p:txBody>
      </p:sp>
      <p:sp>
        <p:nvSpPr>
          <p:cNvPr id="8" name="Segnaposto piè di pagina 7">
            <a:extLst>
              <a:ext uri="{FF2B5EF4-FFF2-40B4-BE49-F238E27FC236}">
                <a16:creationId xmlns:a16="http://schemas.microsoft.com/office/drawing/2014/main" id="{A7735F5C-9948-B426-35EB-0BD8EB459587}"/>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4A329979-A899-AD0B-8BB4-150170197DC5}"/>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418597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916E57-1EAE-D5EB-87E6-C9B6A459692B}"/>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CFFDF01B-E30B-1DBF-5F30-BB8DC96F9C76}"/>
              </a:ext>
            </a:extLst>
          </p:cNvPr>
          <p:cNvSpPr>
            <a:spLocks noGrp="1"/>
          </p:cNvSpPr>
          <p:nvPr>
            <p:ph type="dt" sz="half" idx="10"/>
          </p:nvPr>
        </p:nvSpPr>
        <p:spPr/>
        <p:txBody>
          <a:bodyPr/>
          <a:lstStyle/>
          <a:p>
            <a:fld id="{3A11949A-9F9A-42A2-8726-1A016D31C24D}" type="datetimeFigureOut">
              <a:rPr lang="it-IT" smtClean="0"/>
              <a:t>22/03/2024</a:t>
            </a:fld>
            <a:endParaRPr lang="it-IT"/>
          </a:p>
        </p:txBody>
      </p:sp>
      <p:sp>
        <p:nvSpPr>
          <p:cNvPr id="4" name="Segnaposto piè di pagina 3">
            <a:extLst>
              <a:ext uri="{FF2B5EF4-FFF2-40B4-BE49-F238E27FC236}">
                <a16:creationId xmlns:a16="http://schemas.microsoft.com/office/drawing/2014/main" id="{51DDCC12-4816-FD32-8220-879831DF8867}"/>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A0DB0D1F-3051-1D81-C635-99F5E8633E58}"/>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667757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F2186910-1F8E-60AB-44A4-5344CB7D28EE}"/>
              </a:ext>
            </a:extLst>
          </p:cNvPr>
          <p:cNvSpPr>
            <a:spLocks noGrp="1"/>
          </p:cNvSpPr>
          <p:nvPr>
            <p:ph type="dt" sz="half" idx="10"/>
          </p:nvPr>
        </p:nvSpPr>
        <p:spPr/>
        <p:txBody>
          <a:bodyPr/>
          <a:lstStyle/>
          <a:p>
            <a:fld id="{3A11949A-9F9A-42A2-8726-1A016D31C24D}" type="datetimeFigureOut">
              <a:rPr lang="it-IT" smtClean="0"/>
              <a:t>22/03/2024</a:t>
            </a:fld>
            <a:endParaRPr lang="it-IT"/>
          </a:p>
        </p:txBody>
      </p:sp>
      <p:sp>
        <p:nvSpPr>
          <p:cNvPr id="3" name="Segnaposto piè di pagina 2">
            <a:extLst>
              <a:ext uri="{FF2B5EF4-FFF2-40B4-BE49-F238E27FC236}">
                <a16:creationId xmlns:a16="http://schemas.microsoft.com/office/drawing/2014/main" id="{A66ACB53-7E58-AC20-80DD-6DA2C4BDA7C2}"/>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BD88876F-1B5B-C9D7-7740-8B532215E999}"/>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4205317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AE51B3-DCE3-7474-8586-17A5614A382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A66C0F4-2418-784F-47AD-BE14CE75F0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73E0535E-966C-CF85-D275-0D671F7B55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25D7B65-9A47-966C-B1F8-EF2A9E5A177D}"/>
              </a:ext>
            </a:extLst>
          </p:cNvPr>
          <p:cNvSpPr>
            <a:spLocks noGrp="1"/>
          </p:cNvSpPr>
          <p:nvPr>
            <p:ph type="dt" sz="half" idx="10"/>
          </p:nvPr>
        </p:nvSpPr>
        <p:spPr/>
        <p:txBody>
          <a:bodyPr/>
          <a:lstStyle/>
          <a:p>
            <a:fld id="{3A11949A-9F9A-42A2-8726-1A016D31C24D}" type="datetimeFigureOut">
              <a:rPr lang="it-IT" smtClean="0"/>
              <a:t>22/03/2024</a:t>
            </a:fld>
            <a:endParaRPr lang="it-IT"/>
          </a:p>
        </p:txBody>
      </p:sp>
      <p:sp>
        <p:nvSpPr>
          <p:cNvPr id="6" name="Segnaposto piè di pagina 5">
            <a:extLst>
              <a:ext uri="{FF2B5EF4-FFF2-40B4-BE49-F238E27FC236}">
                <a16:creationId xmlns:a16="http://schemas.microsoft.com/office/drawing/2014/main" id="{882EC48D-353C-BA84-0FD3-A45D4833509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E85DF1F-00B5-4E62-366A-CBCE54563CF8}"/>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489618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4DACFB-B08B-0BA3-E330-505256462019}"/>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06FB673-DB26-21A1-5429-10419626FF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9150AF2A-5938-C6A2-C78B-E7A313E935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A9BCCD92-5EB4-0796-7D12-19119ED4EDB0}"/>
              </a:ext>
            </a:extLst>
          </p:cNvPr>
          <p:cNvSpPr>
            <a:spLocks noGrp="1"/>
          </p:cNvSpPr>
          <p:nvPr>
            <p:ph type="dt" sz="half" idx="10"/>
          </p:nvPr>
        </p:nvSpPr>
        <p:spPr/>
        <p:txBody>
          <a:bodyPr/>
          <a:lstStyle/>
          <a:p>
            <a:fld id="{3A11949A-9F9A-42A2-8726-1A016D31C24D}" type="datetimeFigureOut">
              <a:rPr lang="it-IT" smtClean="0"/>
              <a:t>22/03/2024</a:t>
            </a:fld>
            <a:endParaRPr lang="it-IT"/>
          </a:p>
        </p:txBody>
      </p:sp>
      <p:sp>
        <p:nvSpPr>
          <p:cNvPr id="6" name="Segnaposto piè di pagina 5">
            <a:extLst>
              <a:ext uri="{FF2B5EF4-FFF2-40B4-BE49-F238E27FC236}">
                <a16:creationId xmlns:a16="http://schemas.microsoft.com/office/drawing/2014/main" id="{E4B167C7-9F13-5023-0E36-FBFF5AA4144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A6FC3BE-5028-877B-D141-0A9952ED4A4A}"/>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116455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41EF3E75-2A7A-5EE4-E281-A2489174DB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3F91B64-161D-A647-5D39-CB270AB97F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898B5AD-6048-E09F-37A0-642BCA0592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11949A-9F9A-42A2-8726-1A016D31C24D}" type="datetimeFigureOut">
              <a:rPr lang="it-IT" smtClean="0"/>
              <a:t>22/03/2024</a:t>
            </a:fld>
            <a:endParaRPr lang="it-IT"/>
          </a:p>
        </p:txBody>
      </p:sp>
      <p:sp>
        <p:nvSpPr>
          <p:cNvPr id="5" name="Segnaposto piè di pagina 4">
            <a:extLst>
              <a:ext uri="{FF2B5EF4-FFF2-40B4-BE49-F238E27FC236}">
                <a16:creationId xmlns:a16="http://schemas.microsoft.com/office/drawing/2014/main" id="{9D106B4C-DB06-51FC-5D36-643496A549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FAB31343-FAAB-8EB3-E1D9-9B2F240C2D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3E464A-FB2F-4D69-91F0-A35FCFD5CCD0}" type="slidenum">
              <a:rPr lang="it-IT" smtClean="0"/>
              <a:t>‹N›</a:t>
            </a:fld>
            <a:endParaRPr lang="it-IT"/>
          </a:p>
        </p:txBody>
      </p:sp>
    </p:spTree>
    <p:extLst>
      <p:ext uri="{BB962C8B-B14F-4D97-AF65-F5344CB8AC3E}">
        <p14:creationId xmlns:p14="http://schemas.microsoft.com/office/powerpoint/2010/main" val="41208815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67.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pPr>
              <a:defRPr/>
            </a:pPr>
            <a:fld id="{8DBEB1A4-FDE4-4B7C-9E0A-35E7FFE9F6A9}" type="slidenum">
              <a:rPr lang="it-IT"/>
              <a:pPr>
                <a:defRPr/>
              </a:pPr>
              <a:t>1</a:t>
            </a:fld>
            <a:endParaRPr lang="it-IT"/>
          </a:p>
        </p:txBody>
      </p:sp>
      <p:sp>
        <p:nvSpPr>
          <p:cNvPr id="3" name="Sottotitolo 2"/>
          <p:cNvSpPr>
            <a:spLocks noGrp="1"/>
          </p:cNvSpPr>
          <p:nvPr>
            <p:ph type="subTitle" idx="4294967295"/>
          </p:nvPr>
        </p:nvSpPr>
        <p:spPr>
          <a:xfrm>
            <a:off x="594911" y="1408392"/>
            <a:ext cx="10393791" cy="5091560"/>
          </a:xfrm>
        </p:spPr>
        <p:txBody>
          <a:bodyPr>
            <a:normAutofit/>
          </a:bodyPr>
          <a:lstStyle/>
          <a:p>
            <a:pPr algn="ctr">
              <a:buNone/>
              <a:defRPr/>
            </a:pPr>
            <a:endParaRPr lang="it-IT" sz="1800" b="1" dirty="0">
              <a:solidFill>
                <a:srgbClr val="0070C0"/>
              </a:solidFill>
            </a:endParaRPr>
          </a:p>
          <a:p>
            <a:pPr algn="just">
              <a:buNone/>
              <a:defRPr/>
            </a:pPr>
            <a:endParaRPr lang="it-IT" sz="1400" b="1" dirty="0">
              <a:solidFill>
                <a:srgbClr val="0070C0"/>
              </a:solidFill>
            </a:endParaRPr>
          </a:p>
          <a:p>
            <a:pPr marL="493776" indent="-457200" algn="just">
              <a:buNone/>
              <a:defRPr/>
            </a:pPr>
            <a:r>
              <a:rPr lang="it-IT" sz="1400" dirty="0">
                <a:solidFill>
                  <a:srgbClr val="0070C0"/>
                </a:solidFill>
              </a:rPr>
              <a:t>	</a:t>
            </a:r>
            <a:endParaRPr lang="it-IT" sz="3300" b="1" i="1" dirty="0">
              <a:solidFill>
                <a:srgbClr val="FF0000"/>
              </a:solidFill>
            </a:endParaRPr>
          </a:p>
          <a:p>
            <a:pPr marL="493776" indent="-457200" algn="ctr">
              <a:buNone/>
              <a:defRPr/>
            </a:pPr>
            <a:r>
              <a:rPr lang="it-IT" sz="1800" b="1" dirty="0">
                <a:solidFill>
                  <a:schemeClr val="accent1">
                    <a:lumMod val="75000"/>
                  </a:schemeClr>
                </a:solidFill>
              </a:rPr>
              <a:t>Rischio di Credito e Costo del Capitale per le Imprese</a:t>
            </a:r>
          </a:p>
          <a:p>
            <a:pPr marL="493776" indent="-457200" algn="just">
              <a:buNone/>
              <a:defRPr/>
            </a:pPr>
            <a:r>
              <a:rPr lang="it-IT" sz="2900" b="1" dirty="0">
                <a:solidFill>
                  <a:schemeClr val="accent1">
                    <a:lumMod val="75000"/>
                  </a:schemeClr>
                </a:solidFill>
              </a:rPr>
              <a:t>	</a:t>
            </a:r>
            <a:endParaRPr lang="it-IT" sz="2900" b="1" dirty="0">
              <a:solidFill>
                <a:srgbClr val="0070C0"/>
              </a:solidFill>
            </a:endParaRPr>
          </a:p>
          <a:p>
            <a:pPr marL="493776" indent="-457200" algn="ctr">
              <a:buNone/>
              <a:defRPr/>
            </a:pPr>
            <a:r>
              <a:rPr lang="it-IT" sz="1800" b="1" u="sng" dirty="0">
                <a:solidFill>
                  <a:srgbClr val="0070C0"/>
                </a:solidFill>
              </a:rPr>
              <a:t>22 marzo 2024</a:t>
            </a:r>
          </a:p>
          <a:p>
            <a:pPr marL="493776" indent="-457200" algn="just">
              <a:buNone/>
              <a:defRPr/>
            </a:pPr>
            <a:endParaRPr lang="it-IT" sz="1400" dirty="0">
              <a:solidFill>
                <a:srgbClr val="0070C0"/>
              </a:solidFill>
            </a:endParaRPr>
          </a:p>
          <a:p>
            <a:pPr marL="493776" indent="-457200" algn="just">
              <a:buNone/>
              <a:defRPr/>
            </a:pPr>
            <a:endParaRPr lang="it-IT" sz="1400" dirty="0">
              <a:solidFill>
                <a:srgbClr val="0070C0"/>
              </a:solidFill>
            </a:endParaRPr>
          </a:p>
          <a:p>
            <a:pPr marL="493776" indent="-457200" algn="ctr">
              <a:buNone/>
              <a:defRPr/>
            </a:pPr>
            <a:r>
              <a:rPr lang="it-IT" sz="1400" b="1" dirty="0">
                <a:solidFill>
                  <a:schemeClr val="accent1">
                    <a:lumMod val="50000"/>
                  </a:schemeClr>
                </a:solidFill>
              </a:rPr>
              <a:t>Università di Macerata – Dipartimento di Diritto e Economia </a:t>
            </a:r>
          </a:p>
          <a:p>
            <a:pPr marL="493776" indent="-457200" algn="ctr">
              <a:buNone/>
              <a:defRPr/>
            </a:pPr>
            <a:r>
              <a:rPr lang="it-IT" sz="1400" b="1" dirty="0">
                <a:solidFill>
                  <a:schemeClr val="accent1">
                    <a:lumMod val="50000"/>
                  </a:schemeClr>
                </a:solidFill>
              </a:rPr>
              <a:t>Finanza e Mercati</a:t>
            </a:r>
          </a:p>
          <a:p>
            <a:pPr marL="493776" indent="-457200" algn="just">
              <a:buNone/>
              <a:defRPr/>
            </a:pPr>
            <a:endParaRPr lang="it-IT" sz="1400" dirty="0">
              <a:solidFill>
                <a:srgbClr val="0070C0"/>
              </a:solidFill>
            </a:endParaRPr>
          </a:p>
        </p:txBody>
      </p:sp>
      <p:sp>
        <p:nvSpPr>
          <p:cNvPr id="4" name="CasellaDiTesto 3">
            <a:extLst>
              <a:ext uri="{FF2B5EF4-FFF2-40B4-BE49-F238E27FC236}">
                <a16:creationId xmlns:a16="http://schemas.microsoft.com/office/drawing/2014/main" id="{ED7845CF-B07C-C5B9-5075-66555F7248F4}"/>
              </a:ext>
            </a:extLst>
          </p:cNvPr>
          <p:cNvSpPr txBox="1"/>
          <p:nvPr/>
        </p:nvSpPr>
        <p:spPr>
          <a:xfrm>
            <a:off x="594911" y="746620"/>
            <a:ext cx="10393791" cy="830997"/>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Finanza Innovativa per la </a:t>
            </a:r>
          </a:p>
          <a:p>
            <a:r>
              <a:rPr lang="it-IT" dirty="0"/>
              <a:t>Crescita Strategica dell’Impresa</a:t>
            </a:r>
          </a:p>
        </p:txBody>
      </p:sp>
    </p:spTree>
    <p:extLst>
      <p:ext uri="{BB962C8B-B14F-4D97-AF65-F5344CB8AC3E}">
        <p14:creationId xmlns:p14="http://schemas.microsoft.com/office/powerpoint/2010/main" val="480007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5314EECC-9463-9FA1-59C0-341926FE9944}"/>
              </a:ext>
            </a:extLst>
          </p:cNvPr>
          <p:cNvSpPr txBox="1"/>
          <p:nvPr/>
        </p:nvSpPr>
        <p:spPr>
          <a:xfrm>
            <a:off x="652" y="1011112"/>
            <a:ext cx="914400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DEFAULT = INSOLVENZA</a:t>
            </a:r>
          </a:p>
        </p:txBody>
      </p:sp>
      <p:sp>
        <p:nvSpPr>
          <p:cNvPr id="3" name="CasellaDiTesto 2">
            <a:extLst>
              <a:ext uri="{FF2B5EF4-FFF2-40B4-BE49-F238E27FC236}">
                <a16:creationId xmlns:a16="http://schemas.microsoft.com/office/drawing/2014/main" id="{ADE994DA-2201-CDA9-FFB4-9E668EB83319}"/>
              </a:ext>
            </a:extLst>
          </p:cNvPr>
          <p:cNvSpPr txBox="1"/>
          <p:nvPr/>
        </p:nvSpPr>
        <p:spPr>
          <a:xfrm>
            <a:off x="323528" y="5668546"/>
            <a:ext cx="8424936" cy="923330"/>
          </a:xfrm>
          <a:prstGeom prst="rect">
            <a:avLst/>
          </a:prstGeom>
          <a:noFill/>
        </p:spPr>
        <p:txBody>
          <a:bodyPr wrap="square" rtlCol="0">
            <a:spAutoFit/>
          </a:bodyPr>
          <a:lstStyle/>
          <a:p>
            <a:pPr algn="just"/>
            <a:r>
              <a:rPr lang="it-IT" dirty="0">
                <a:solidFill>
                  <a:schemeClr val="accent5">
                    <a:lumMod val="50000"/>
                  </a:schemeClr>
                </a:solidFill>
              </a:rPr>
              <a:t>Normalmente </a:t>
            </a:r>
            <a:r>
              <a:rPr lang="it-IT" b="1" dirty="0">
                <a:solidFill>
                  <a:schemeClr val="accent5">
                    <a:lumMod val="50000"/>
                  </a:schemeClr>
                </a:solidFill>
              </a:rPr>
              <a:t>l’orizzonte temporale considerato è pari a 12 mesi </a:t>
            </a:r>
            <a:r>
              <a:rPr lang="it-IT" dirty="0">
                <a:solidFill>
                  <a:schemeClr val="accent5">
                    <a:lumMod val="50000"/>
                  </a:schemeClr>
                </a:solidFill>
              </a:rPr>
              <a:t>e coincide con il ciclo di budget della banca: in tal modo il sistema di analisi del rischio di credito potrà fornire una misura di capitale assorbito utile per l’attività di pianificazione.</a:t>
            </a:r>
          </a:p>
        </p:txBody>
      </p:sp>
      <p:sp>
        <p:nvSpPr>
          <p:cNvPr id="4" name="CasellaDiTesto 3">
            <a:extLst>
              <a:ext uri="{FF2B5EF4-FFF2-40B4-BE49-F238E27FC236}">
                <a16:creationId xmlns:a16="http://schemas.microsoft.com/office/drawing/2014/main" id="{CE9A08E8-F8ED-0B94-BD37-32EAECCBB322}"/>
              </a:ext>
            </a:extLst>
          </p:cNvPr>
          <p:cNvSpPr txBox="1"/>
          <p:nvPr/>
        </p:nvSpPr>
        <p:spPr>
          <a:xfrm>
            <a:off x="395536" y="2212162"/>
            <a:ext cx="8424936" cy="923330"/>
          </a:xfrm>
          <a:prstGeom prst="rect">
            <a:avLst/>
          </a:prstGeom>
          <a:noFill/>
        </p:spPr>
        <p:txBody>
          <a:bodyPr wrap="square" rtlCol="0">
            <a:spAutoFit/>
          </a:bodyPr>
          <a:lstStyle/>
          <a:p>
            <a:pPr algn="just"/>
            <a:r>
              <a:rPr lang="it-IT" dirty="0">
                <a:solidFill>
                  <a:schemeClr val="accent5">
                    <a:lumMod val="50000"/>
                  </a:schemeClr>
                </a:solidFill>
              </a:rPr>
              <a:t>Lo </a:t>
            </a:r>
            <a:r>
              <a:rPr lang="it-IT" b="1" u="sng" dirty="0">
                <a:solidFill>
                  <a:schemeClr val="accent5">
                    <a:lumMod val="50000"/>
                  </a:schemeClr>
                </a:solidFill>
              </a:rPr>
              <a:t>stato di insolvenza</a:t>
            </a:r>
            <a:r>
              <a:rPr lang="it-IT" dirty="0">
                <a:solidFill>
                  <a:schemeClr val="accent5">
                    <a:lumMod val="50000"/>
                  </a:schemeClr>
                </a:solidFill>
              </a:rPr>
              <a:t> o </a:t>
            </a:r>
            <a:r>
              <a:rPr lang="it-IT" i="1" dirty="0">
                <a:solidFill>
                  <a:schemeClr val="accent5">
                    <a:lumMod val="50000"/>
                  </a:schemeClr>
                </a:solidFill>
              </a:rPr>
              <a:t>default </a:t>
            </a:r>
            <a:r>
              <a:rPr lang="it-IT" dirty="0">
                <a:solidFill>
                  <a:schemeClr val="accent5">
                    <a:lumMod val="50000"/>
                  </a:schemeClr>
                </a:solidFill>
              </a:rPr>
              <a:t>si ha quando ci si trova di fronte ad uno stato di </a:t>
            </a:r>
            <a:r>
              <a:rPr lang="it-IT" b="1" u="sng" dirty="0">
                <a:solidFill>
                  <a:schemeClr val="accent5">
                    <a:lumMod val="50000"/>
                  </a:schemeClr>
                </a:solidFill>
              </a:rPr>
              <a:t>crisi inarrestabile e irreversibile</a:t>
            </a:r>
            <a:r>
              <a:rPr lang="it-IT" dirty="0">
                <a:solidFill>
                  <a:schemeClr val="accent5">
                    <a:lumMod val="50000"/>
                  </a:schemeClr>
                </a:solidFill>
              </a:rPr>
              <a:t> tale da far ritenere </a:t>
            </a:r>
            <a:r>
              <a:rPr lang="it-IT" b="1" u="sng" dirty="0">
                <a:solidFill>
                  <a:schemeClr val="accent5">
                    <a:lumMod val="50000"/>
                  </a:schemeClr>
                </a:solidFill>
              </a:rPr>
              <a:t>probabile la perdita</a:t>
            </a:r>
            <a:r>
              <a:rPr lang="it-IT" dirty="0">
                <a:solidFill>
                  <a:schemeClr val="accent5">
                    <a:lumMod val="50000"/>
                  </a:schemeClr>
                </a:solidFill>
              </a:rPr>
              <a:t> di una quota significativa del capitale complessivamente prestato.</a:t>
            </a:r>
          </a:p>
        </p:txBody>
      </p:sp>
      <p:sp>
        <p:nvSpPr>
          <p:cNvPr id="5" name="CasellaDiTesto 4">
            <a:extLst>
              <a:ext uri="{FF2B5EF4-FFF2-40B4-BE49-F238E27FC236}">
                <a16:creationId xmlns:a16="http://schemas.microsoft.com/office/drawing/2014/main" id="{7901CD44-78CA-03D7-A97C-078B79F639D0}"/>
              </a:ext>
            </a:extLst>
          </p:cNvPr>
          <p:cNvSpPr txBox="1"/>
          <p:nvPr/>
        </p:nvSpPr>
        <p:spPr>
          <a:xfrm>
            <a:off x="652" y="3300666"/>
            <a:ext cx="9144000" cy="2031325"/>
          </a:xfrm>
          <a:prstGeom prst="rect">
            <a:avLst/>
          </a:prstGeom>
          <a:solidFill>
            <a:schemeClr val="bg1">
              <a:lumMod val="85000"/>
            </a:schemeClr>
          </a:solidFill>
        </p:spPr>
        <p:txBody>
          <a:bodyPr wrap="square" rtlCol="0">
            <a:spAutoFit/>
          </a:bodyPr>
          <a:lstStyle/>
          <a:p>
            <a:pPr marL="355600" algn="just"/>
            <a:r>
              <a:rPr lang="it-IT" dirty="0">
                <a:solidFill>
                  <a:schemeClr val="accent5">
                    <a:lumMod val="50000"/>
                  </a:schemeClr>
                </a:solidFill>
              </a:rPr>
              <a:t>Chiara la definizione di Standard &amp; </a:t>
            </a:r>
            <a:r>
              <a:rPr lang="it-IT" dirty="0" err="1">
                <a:solidFill>
                  <a:schemeClr val="accent5">
                    <a:lumMod val="50000"/>
                  </a:schemeClr>
                </a:solidFill>
              </a:rPr>
              <a:t>Poor’s</a:t>
            </a:r>
            <a:r>
              <a:rPr lang="it-IT" dirty="0">
                <a:solidFill>
                  <a:schemeClr val="accent5">
                    <a:lumMod val="50000"/>
                  </a:schemeClr>
                </a:solidFill>
              </a:rPr>
              <a:t>: si ha il default quando:</a:t>
            </a:r>
          </a:p>
          <a:p>
            <a:pPr marL="355600" algn="just"/>
            <a:endParaRPr lang="it-IT" dirty="0">
              <a:solidFill>
                <a:schemeClr val="accent5">
                  <a:lumMod val="50000"/>
                </a:schemeClr>
              </a:solidFill>
            </a:endParaRPr>
          </a:p>
          <a:p>
            <a:pPr marL="355600" algn="just">
              <a:buFont typeface="Arial" panose="020B0604020202020204" pitchFamily="34" charset="0"/>
              <a:buChar char="•"/>
            </a:pPr>
            <a:r>
              <a:rPr lang="it-IT" b="1" dirty="0">
                <a:solidFill>
                  <a:schemeClr val="accent5">
                    <a:lumMod val="50000"/>
                  </a:schemeClr>
                </a:solidFill>
              </a:rPr>
              <a:t>Un pagamento </a:t>
            </a:r>
            <a:r>
              <a:rPr lang="it-IT" dirty="0">
                <a:solidFill>
                  <a:schemeClr val="accent5">
                    <a:lumMod val="50000"/>
                  </a:schemeClr>
                </a:solidFill>
              </a:rPr>
              <a:t>di interessi e/o capitale dovuto non viene effettuato</a:t>
            </a:r>
          </a:p>
          <a:p>
            <a:pPr marL="355600" algn="just">
              <a:buFont typeface="Arial" panose="020B0604020202020204" pitchFamily="34" charset="0"/>
              <a:buChar char="•"/>
            </a:pPr>
            <a:r>
              <a:rPr lang="it-IT" dirty="0">
                <a:solidFill>
                  <a:schemeClr val="accent5">
                    <a:lumMod val="50000"/>
                  </a:schemeClr>
                </a:solidFill>
              </a:rPr>
              <a:t>A seguito di una richiesta di </a:t>
            </a:r>
            <a:r>
              <a:rPr lang="it-IT" b="1" dirty="0">
                <a:solidFill>
                  <a:schemeClr val="accent5">
                    <a:lumMod val="50000"/>
                  </a:schemeClr>
                </a:solidFill>
              </a:rPr>
              <a:t>ristrutturazione del debito</a:t>
            </a:r>
            <a:endParaRPr lang="it-IT" dirty="0">
              <a:solidFill>
                <a:schemeClr val="accent5">
                  <a:lumMod val="50000"/>
                </a:schemeClr>
              </a:solidFill>
            </a:endParaRPr>
          </a:p>
          <a:p>
            <a:pPr marL="355600" algn="just">
              <a:buFont typeface="Arial" panose="020B0604020202020204" pitchFamily="34" charset="0"/>
              <a:buChar char="•"/>
            </a:pPr>
            <a:r>
              <a:rPr lang="it-IT" dirty="0">
                <a:solidFill>
                  <a:schemeClr val="accent5">
                    <a:lumMod val="50000"/>
                  </a:schemeClr>
                </a:solidFill>
              </a:rPr>
              <a:t>In caso di richiesta spontanea di accesso ad una </a:t>
            </a:r>
            <a:r>
              <a:rPr lang="it-IT" b="1" dirty="0">
                <a:solidFill>
                  <a:schemeClr val="accent5">
                    <a:lumMod val="50000"/>
                  </a:schemeClr>
                </a:solidFill>
              </a:rPr>
              <a:t>procedura concorsuale</a:t>
            </a:r>
            <a:endParaRPr lang="it-IT" dirty="0">
              <a:solidFill>
                <a:schemeClr val="accent5">
                  <a:lumMod val="50000"/>
                </a:schemeClr>
              </a:solidFill>
            </a:endParaRPr>
          </a:p>
          <a:p>
            <a:pPr marL="355600" algn="just">
              <a:buFontTx/>
              <a:buChar char="-"/>
            </a:pPr>
            <a:endParaRPr lang="it-IT" dirty="0">
              <a:solidFill>
                <a:schemeClr val="accent5">
                  <a:lumMod val="50000"/>
                </a:schemeClr>
              </a:solidFill>
            </a:endParaRPr>
          </a:p>
          <a:p>
            <a:pPr marL="355600" algn="just"/>
            <a:r>
              <a:rPr lang="it-IT" b="1" u="sng" dirty="0">
                <a:solidFill>
                  <a:schemeClr val="accent5">
                    <a:lumMod val="50000"/>
                  </a:schemeClr>
                </a:solidFill>
              </a:rPr>
              <a:t>In tutti e tre i casi è probabile la perdita di una quota del capitale prestato</a:t>
            </a:r>
            <a:r>
              <a:rPr lang="it-IT" dirty="0">
                <a:solidFill>
                  <a:schemeClr val="accent5">
                    <a:lumMod val="50000"/>
                  </a:schemeClr>
                </a:solidFill>
              </a:rPr>
              <a:t>.</a:t>
            </a:r>
          </a:p>
        </p:txBody>
      </p:sp>
      <p:sp>
        <p:nvSpPr>
          <p:cNvPr id="6" name="CasellaDiTesto 5">
            <a:extLst>
              <a:ext uri="{FF2B5EF4-FFF2-40B4-BE49-F238E27FC236}">
                <a16:creationId xmlns:a16="http://schemas.microsoft.com/office/drawing/2014/main" id="{38525101-1BBC-4687-4AE0-64E985A37565}"/>
              </a:ext>
            </a:extLst>
          </p:cNvPr>
          <p:cNvSpPr txBox="1"/>
          <p:nvPr/>
        </p:nvSpPr>
        <p:spPr>
          <a:xfrm>
            <a:off x="0" y="1686040"/>
            <a:ext cx="9144000" cy="369332"/>
          </a:xfrm>
          <a:prstGeom prst="rect">
            <a:avLst/>
          </a:prstGeom>
          <a:noFill/>
        </p:spPr>
        <p:txBody>
          <a:bodyPr wrap="square" rtlCol="0">
            <a:spAutoFit/>
          </a:bodyPr>
          <a:lstStyle/>
          <a:p>
            <a:pPr algn="ctr"/>
            <a:r>
              <a:rPr lang="it-IT" u="sng" dirty="0">
                <a:solidFill>
                  <a:schemeClr val="accent5">
                    <a:lumMod val="50000"/>
                  </a:schemeClr>
                </a:solidFill>
              </a:rPr>
              <a:t>Per prima cosa definiamo cosa intendiamo per default:</a:t>
            </a:r>
          </a:p>
        </p:txBody>
      </p:sp>
    </p:spTree>
    <p:extLst>
      <p:ext uri="{BB962C8B-B14F-4D97-AF65-F5344CB8AC3E}">
        <p14:creationId xmlns:p14="http://schemas.microsoft.com/office/powerpoint/2010/main" val="3353926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10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1000"/>
                                        <p:tgtEl>
                                          <p:spTgt spid="5"/>
                                        </p:tgtEl>
                                      </p:cBhvr>
                                    </p:animEffect>
                                    <p:anim calcmode="lin" valueType="num">
                                      <p:cBhvr>
                                        <p:cTn id="26" dur="1000" fill="hold"/>
                                        <p:tgtEl>
                                          <p:spTgt spid="5"/>
                                        </p:tgtEl>
                                        <p:attrNameLst>
                                          <p:attrName>ppt_x</p:attrName>
                                        </p:attrNameLst>
                                      </p:cBhvr>
                                      <p:tavLst>
                                        <p:tav tm="0">
                                          <p:val>
                                            <p:strVal val="#ppt_x"/>
                                          </p:val>
                                        </p:tav>
                                        <p:tav tm="100000">
                                          <p:val>
                                            <p:strVal val="#ppt_x"/>
                                          </p:val>
                                        </p:tav>
                                      </p:tavLst>
                                    </p:anim>
                                    <p:anim calcmode="lin" valueType="num">
                                      <p:cBhvr>
                                        <p:cTn id="2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fade">
                                      <p:cBhvr>
                                        <p:cTn id="32"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P spid="5" grpId="0" animBg="1"/>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B589B2FF-1F22-B6F8-5A82-A56F2EED9FAB}"/>
              </a:ext>
            </a:extLst>
          </p:cNvPr>
          <p:cNvSpPr txBox="1"/>
          <p:nvPr/>
        </p:nvSpPr>
        <p:spPr>
          <a:xfrm>
            <a:off x="36004" y="443044"/>
            <a:ext cx="914400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I SISTEMI DI RATING INTERNI</a:t>
            </a:r>
          </a:p>
        </p:txBody>
      </p:sp>
      <p:sp>
        <p:nvSpPr>
          <p:cNvPr id="7" name="CasellaDiTesto 6">
            <a:extLst>
              <a:ext uri="{FF2B5EF4-FFF2-40B4-BE49-F238E27FC236}">
                <a16:creationId xmlns:a16="http://schemas.microsoft.com/office/drawing/2014/main" id="{0D4F9278-7F01-418A-E8CE-F350A4631F7E}"/>
              </a:ext>
            </a:extLst>
          </p:cNvPr>
          <p:cNvSpPr txBox="1"/>
          <p:nvPr/>
        </p:nvSpPr>
        <p:spPr>
          <a:xfrm>
            <a:off x="411729" y="3991750"/>
            <a:ext cx="8881328" cy="2585323"/>
          </a:xfrm>
          <a:prstGeom prst="rect">
            <a:avLst/>
          </a:prstGeom>
          <a:noFill/>
        </p:spPr>
        <p:txBody>
          <a:bodyPr wrap="square" rtlCol="0">
            <a:spAutoFit/>
          </a:bodyPr>
          <a:lstStyle/>
          <a:p>
            <a:pPr algn="just"/>
            <a:r>
              <a:rPr lang="it-IT" b="1" u="sng" dirty="0">
                <a:solidFill>
                  <a:schemeClr val="accent5">
                    <a:lumMod val="50000"/>
                  </a:schemeClr>
                </a:solidFill>
              </a:rPr>
              <a:t>Le principali base di dati utilizzate dai sistemi di rating interno sono:</a:t>
            </a:r>
          </a:p>
          <a:p>
            <a:pPr algn="just"/>
            <a:endParaRPr lang="it-IT" b="1" u="sng" dirty="0">
              <a:solidFill>
                <a:schemeClr val="accent5">
                  <a:lumMod val="50000"/>
                </a:schemeClr>
              </a:solidFill>
            </a:endParaRPr>
          </a:p>
          <a:p>
            <a:pPr algn="just"/>
            <a:r>
              <a:rPr lang="it-IT" b="1" u="sng" dirty="0">
                <a:solidFill>
                  <a:schemeClr val="accent5">
                    <a:lumMod val="50000"/>
                  </a:schemeClr>
                </a:solidFill>
              </a:rPr>
              <a:t>Dati ed indicatori di bilancio</a:t>
            </a:r>
            <a:r>
              <a:rPr lang="it-IT" b="1" dirty="0">
                <a:solidFill>
                  <a:schemeClr val="accent5">
                    <a:lumMod val="50000"/>
                  </a:schemeClr>
                </a:solidFill>
              </a:rPr>
              <a:t> ( a cui viene attribuito solitamente il peso maggiore);</a:t>
            </a:r>
          </a:p>
          <a:p>
            <a:pPr algn="just"/>
            <a:r>
              <a:rPr lang="it-IT" b="1" u="sng" dirty="0">
                <a:solidFill>
                  <a:schemeClr val="accent5">
                    <a:lumMod val="50000"/>
                  </a:schemeClr>
                </a:solidFill>
              </a:rPr>
              <a:t>Dati della Centrale Rischi</a:t>
            </a:r>
            <a:r>
              <a:rPr lang="it-IT" b="1" dirty="0">
                <a:solidFill>
                  <a:schemeClr val="accent5">
                    <a:lumMod val="50000"/>
                  </a:schemeClr>
                </a:solidFill>
              </a:rPr>
              <a:t> </a:t>
            </a:r>
            <a:r>
              <a:rPr lang="it-IT" dirty="0">
                <a:solidFill>
                  <a:schemeClr val="accent5">
                    <a:lumMod val="50000"/>
                  </a:schemeClr>
                </a:solidFill>
              </a:rPr>
              <a:t>per valutare l’entità e la qualità dell’indebitamento complessivo dell’azienda ed i livelli di utilizzo delle linee accordate dal sistema bancario;</a:t>
            </a:r>
          </a:p>
          <a:p>
            <a:pPr algn="just"/>
            <a:r>
              <a:rPr lang="it-IT" b="1" u="sng" dirty="0">
                <a:solidFill>
                  <a:schemeClr val="accent5">
                    <a:lumMod val="50000"/>
                  </a:schemeClr>
                </a:solidFill>
              </a:rPr>
              <a:t>Analisi </a:t>
            </a:r>
            <a:r>
              <a:rPr lang="it-IT" b="1" u="sng" dirty="0" err="1">
                <a:solidFill>
                  <a:schemeClr val="accent5">
                    <a:lumMod val="50000"/>
                  </a:schemeClr>
                </a:solidFill>
              </a:rPr>
              <a:t>andamentale</a:t>
            </a:r>
            <a:r>
              <a:rPr lang="it-IT" dirty="0">
                <a:solidFill>
                  <a:schemeClr val="accent5">
                    <a:lumMod val="50000"/>
                  </a:schemeClr>
                </a:solidFill>
              </a:rPr>
              <a:t>: puntualità nel rimborso dei finanziamenti, % di utilizzato rispetto all’accordato, utilizzo di scoperti di conto corrente…</a:t>
            </a:r>
          </a:p>
          <a:p>
            <a:pPr algn="just"/>
            <a:r>
              <a:rPr lang="it-IT" b="1" u="sng" dirty="0">
                <a:solidFill>
                  <a:schemeClr val="accent5">
                    <a:lumMod val="50000"/>
                  </a:schemeClr>
                </a:solidFill>
              </a:rPr>
              <a:t>Analisi qualitativa strategica e organizzativa dell’azienda</a:t>
            </a:r>
            <a:r>
              <a:rPr lang="it-IT" b="1" dirty="0">
                <a:solidFill>
                  <a:schemeClr val="accent5">
                    <a:lumMod val="50000"/>
                  </a:schemeClr>
                </a:solidFill>
              </a:rPr>
              <a:t>: </a:t>
            </a:r>
            <a:r>
              <a:rPr lang="it-IT" dirty="0">
                <a:solidFill>
                  <a:schemeClr val="accent5">
                    <a:lumMod val="50000"/>
                  </a:schemeClr>
                </a:solidFill>
              </a:rPr>
              <a:t>Assetto proprietario, posizionamento di mercato, management ed organizzazione interna, sistemi di controllo…</a:t>
            </a:r>
          </a:p>
        </p:txBody>
      </p:sp>
      <p:sp>
        <p:nvSpPr>
          <p:cNvPr id="8" name="CasellaDiTesto 7">
            <a:extLst>
              <a:ext uri="{FF2B5EF4-FFF2-40B4-BE49-F238E27FC236}">
                <a16:creationId xmlns:a16="http://schemas.microsoft.com/office/drawing/2014/main" id="{15D42F73-AB17-ED9D-1FD0-C425E39ADD91}"/>
              </a:ext>
            </a:extLst>
          </p:cNvPr>
          <p:cNvSpPr txBox="1"/>
          <p:nvPr/>
        </p:nvSpPr>
        <p:spPr>
          <a:xfrm>
            <a:off x="317756" y="1037095"/>
            <a:ext cx="8881328" cy="923330"/>
          </a:xfrm>
          <a:prstGeom prst="rect">
            <a:avLst/>
          </a:prstGeom>
          <a:noFill/>
        </p:spPr>
        <p:txBody>
          <a:bodyPr wrap="square" rtlCol="0">
            <a:spAutoFit/>
          </a:bodyPr>
          <a:lstStyle/>
          <a:p>
            <a:pPr algn="just"/>
            <a:r>
              <a:rPr lang="it-IT" dirty="0">
                <a:solidFill>
                  <a:schemeClr val="accent5">
                    <a:lumMod val="50000"/>
                  </a:schemeClr>
                </a:solidFill>
              </a:rPr>
              <a:t>Le Banche a partire da Basilea II hanno sviluppato sistemi di rating interno che per poter essere applicati dalla Banca ai fini della misurazione e gestione dei rischi di credito devono essere validati dalle autorità di vigilanza (BCE).</a:t>
            </a:r>
          </a:p>
        </p:txBody>
      </p:sp>
      <p:sp>
        <p:nvSpPr>
          <p:cNvPr id="9" name="CasellaDiTesto 8">
            <a:extLst>
              <a:ext uri="{FF2B5EF4-FFF2-40B4-BE49-F238E27FC236}">
                <a16:creationId xmlns:a16="http://schemas.microsoft.com/office/drawing/2014/main" id="{34F43116-8C1F-7231-1126-366A5FDF2437}"/>
              </a:ext>
            </a:extLst>
          </p:cNvPr>
          <p:cNvSpPr txBox="1"/>
          <p:nvPr/>
        </p:nvSpPr>
        <p:spPr>
          <a:xfrm>
            <a:off x="395535" y="1960425"/>
            <a:ext cx="8913717" cy="2031325"/>
          </a:xfrm>
          <a:prstGeom prst="rect">
            <a:avLst/>
          </a:prstGeom>
          <a:noFill/>
        </p:spPr>
        <p:txBody>
          <a:bodyPr wrap="square" rtlCol="0">
            <a:spAutoFit/>
          </a:bodyPr>
          <a:lstStyle/>
          <a:p>
            <a:pPr algn="just"/>
            <a:r>
              <a:rPr lang="it-IT" dirty="0">
                <a:solidFill>
                  <a:schemeClr val="accent5">
                    <a:lumMod val="50000"/>
                  </a:schemeClr>
                </a:solidFill>
              </a:rPr>
              <a:t>I sistemi di rating interni, quando adottati, consentono di attribuire un punteggio (score) espressione della probabilità di default dell’Impresa (in genere entro 1 anno) e. sono alla base della normativa di vigilanza a cui le banche sono sottoposte ed utilizzati ai fini delle determinazione dei requisiti regolamentari per l’esercizio dell’attività bancaria. </a:t>
            </a:r>
            <a:r>
              <a:rPr lang="it-IT" b="1" dirty="0">
                <a:solidFill>
                  <a:schemeClr val="accent5">
                    <a:lumMod val="50000"/>
                  </a:schemeClr>
                </a:solidFill>
              </a:rPr>
              <a:t>I sistemi di rating interni </a:t>
            </a:r>
            <a:r>
              <a:rPr lang="it-IT" dirty="0">
                <a:solidFill>
                  <a:schemeClr val="accent5">
                    <a:lumMod val="50000"/>
                  </a:schemeClr>
                </a:solidFill>
              </a:rPr>
              <a:t>sono generalmente basati su dati quantitativi e qualitativi. Come già più volte discusso ai sistemi di rating interno si stanno affiancando negli ultimi anni i sistemi di </a:t>
            </a:r>
            <a:r>
              <a:rPr lang="it-IT" b="1" dirty="0">
                <a:solidFill>
                  <a:schemeClr val="accent5">
                    <a:lumMod val="50000"/>
                  </a:schemeClr>
                </a:solidFill>
              </a:rPr>
              <a:t>ESG scoring</a:t>
            </a:r>
            <a:r>
              <a:rPr lang="it-IT" dirty="0">
                <a:solidFill>
                  <a:schemeClr val="accent5">
                    <a:lumMod val="50000"/>
                  </a:schemeClr>
                </a:solidFill>
              </a:rPr>
              <a:t> che progressivamente influiscono sui processi di concessione del credito alle imprese.</a:t>
            </a:r>
          </a:p>
        </p:txBody>
      </p:sp>
    </p:spTree>
    <p:extLst>
      <p:ext uri="{BB962C8B-B14F-4D97-AF65-F5344CB8AC3E}">
        <p14:creationId xmlns:p14="http://schemas.microsoft.com/office/powerpoint/2010/main" val="3466907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D9E8CB23-3646-27EB-FC7E-769CCA945FD8}"/>
              </a:ext>
            </a:extLst>
          </p:cNvPr>
          <p:cNvSpPr txBox="1"/>
          <p:nvPr/>
        </p:nvSpPr>
        <p:spPr>
          <a:xfrm>
            <a:off x="44720" y="698711"/>
            <a:ext cx="914400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LO SCORE PONDERATO </a:t>
            </a:r>
          </a:p>
        </p:txBody>
      </p:sp>
      <p:sp>
        <p:nvSpPr>
          <p:cNvPr id="3" name="CasellaDiTesto 2">
            <a:extLst>
              <a:ext uri="{FF2B5EF4-FFF2-40B4-BE49-F238E27FC236}">
                <a16:creationId xmlns:a16="http://schemas.microsoft.com/office/drawing/2014/main" id="{8C6EF420-BB16-8069-9803-020D5771159C}"/>
              </a:ext>
            </a:extLst>
          </p:cNvPr>
          <p:cNvSpPr txBox="1"/>
          <p:nvPr/>
        </p:nvSpPr>
        <p:spPr>
          <a:xfrm>
            <a:off x="323528" y="1590395"/>
            <a:ext cx="8424936" cy="923330"/>
          </a:xfrm>
          <a:prstGeom prst="rect">
            <a:avLst/>
          </a:prstGeom>
          <a:noFill/>
        </p:spPr>
        <p:txBody>
          <a:bodyPr wrap="square" rtlCol="0">
            <a:spAutoFit/>
          </a:bodyPr>
          <a:lstStyle/>
          <a:p>
            <a:pPr algn="just"/>
            <a:r>
              <a:rPr lang="it-IT" dirty="0">
                <a:solidFill>
                  <a:schemeClr val="accent5">
                    <a:lumMod val="50000"/>
                  </a:schemeClr>
                </a:solidFill>
              </a:rPr>
              <a:t>Il complesso delle analisi effettuate andrà a formare </a:t>
            </a:r>
            <a:r>
              <a:rPr lang="it-IT" b="1" u="sng" dirty="0">
                <a:solidFill>
                  <a:schemeClr val="accent5">
                    <a:lumMod val="50000"/>
                  </a:schemeClr>
                </a:solidFill>
              </a:rPr>
              <a:t>quattro livelli di score intermedi</a:t>
            </a:r>
            <a:r>
              <a:rPr lang="it-IT" b="1" dirty="0">
                <a:solidFill>
                  <a:schemeClr val="accent5">
                    <a:lumMod val="50000"/>
                  </a:schemeClr>
                </a:solidFill>
              </a:rPr>
              <a:t> </a:t>
            </a:r>
            <a:r>
              <a:rPr lang="it-IT" dirty="0">
                <a:solidFill>
                  <a:schemeClr val="accent5">
                    <a:lumMod val="50000"/>
                  </a:schemeClr>
                </a:solidFill>
              </a:rPr>
              <a:t>ad ognuno dei quali verrà attribuito </a:t>
            </a:r>
            <a:r>
              <a:rPr lang="it-IT" b="1" u="sng" dirty="0">
                <a:solidFill>
                  <a:schemeClr val="accent5">
                    <a:lumMod val="50000"/>
                  </a:schemeClr>
                </a:solidFill>
              </a:rPr>
              <a:t>un peso</a:t>
            </a:r>
            <a:r>
              <a:rPr lang="it-IT" dirty="0">
                <a:solidFill>
                  <a:schemeClr val="accent5">
                    <a:lumMod val="50000"/>
                  </a:schemeClr>
                </a:solidFill>
              </a:rPr>
              <a:t> che produrrà come risultato il rating assegnato all’azienda. </a:t>
            </a:r>
          </a:p>
        </p:txBody>
      </p:sp>
      <p:graphicFrame>
        <p:nvGraphicFramePr>
          <p:cNvPr id="6" name="Tabella 5">
            <a:extLst>
              <a:ext uri="{FF2B5EF4-FFF2-40B4-BE49-F238E27FC236}">
                <a16:creationId xmlns:a16="http://schemas.microsoft.com/office/drawing/2014/main" id="{BAF89F10-DF02-99D8-04C2-76C2C28F9787}"/>
              </a:ext>
            </a:extLst>
          </p:cNvPr>
          <p:cNvGraphicFramePr>
            <a:graphicFrameLocks noGrp="1"/>
          </p:cNvGraphicFramePr>
          <p:nvPr>
            <p:extLst>
              <p:ext uri="{D42A27DB-BD31-4B8C-83A1-F6EECF244321}">
                <p14:modId xmlns:p14="http://schemas.microsoft.com/office/powerpoint/2010/main" val="249591122"/>
              </p:ext>
            </p:extLst>
          </p:nvPr>
        </p:nvGraphicFramePr>
        <p:xfrm>
          <a:off x="1439056" y="2943744"/>
          <a:ext cx="6290248" cy="1899170"/>
        </p:xfrm>
        <a:graphic>
          <a:graphicData uri="http://schemas.openxmlformats.org/drawingml/2006/table">
            <a:tbl>
              <a:tblPr>
                <a:tableStyleId>{5C22544A-7EE6-4342-B048-85BDC9FD1C3A}</a:tableStyleId>
              </a:tblPr>
              <a:tblGrid>
                <a:gridCol w="2306720">
                  <a:extLst>
                    <a:ext uri="{9D8B030D-6E8A-4147-A177-3AD203B41FA5}">
                      <a16:colId xmlns:a16="http://schemas.microsoft.com/office/drawing/2014/main" val="677409405"/>
                    </a:ext>
                  </a:extLst>
                </a:gridCol>
                <a:gridCol w="1157796">
                  <a:extLst>
                    <a:ext uri="{9D8B030D-6E8A-4147-A177-3AD203B41FA5}">
                      <a16:colId xmlns:a16="http://schemas.microsoft.com/office/drawing/2014/main" val="425823225"/>
                    </a:ext>
                  </a:extLst>
                </a:gridCol>
                <a:gridCol w="1157796">
                  <a:extLst>
                    <a:ext uri="{9D8B030D-6E8A-4147-A177-3AD203B41FA5}">
                      <a16:colId xmlns:a16="http://schemas.microsoft.com/office/drawing/2014/main" val="1259981984"/>
                    </a:ext>
                  </a:extLst>
                </a:gridCol>
                <a:gridCol w="1667936">
                  <a:extLst>
                    <a:ext uri="{9D8B030D-6E8A-4147-A177-3AD203B41FA5}">
                      <a16:colId xmlns:a16="http://schemas.microsoft.com/office/drawing/2014/main" val="1636511186"/>
                    </a:ext>
                  </a:extLst>
                </a:gridCol>
              </a:tblGrid>
              <a:tr h="271310">
                <a:tc>
                  <a:txBody>
                    <a:bodyPr/>
                    <a:lstStyle/>
                    <a:p>
                      <a:pPr algn="l" fontAlgn="b"/>
                      <a:r>
                        <a:rPr lang="it-IT" sz="1200" u="none" strike="noStrike">
                          <a:effectLst/>
                          <a:highlight>
                            <a:srgbClr val="83CCEB"/>
                          </a:highlight>
                        </a:rPr>
                        <a:t>Tipologia informazioni</a:t>
                      </a:r>
                      <a:endParaRPr lang="it-IT" sz="1200" b="1" i="0" u="none" strike="noStrike">
                        <a:solidFill>
                          <a:srgbClr val="104861"/>
                        </a:solidFill>
                        <a:effectLst/>
                        <a:highlight>
                          <a:srgbClr val="83CCEB"/>
                        </a:highlight>
                        <a:latin typeface="Aptos Narrow" panose="020B0004020202020204" pitchFamily="34" charset="0"/>
                      </a:endParaRPr>
                    </a:p>
                  </a:txBody>
                  <a:tcPr marL="9525" marR="9525" marT="9525" marB="0" anchor="b"/>
                </a:tc>
                <a:tc>
                  <a:txBody>
                    <a:bodyPr/>
                    <a:lstStyle/>
                    <a:p>
                      <a:pPr algn="l" fontAlgn="b"/>
                      <a:r>
                        <a:rPr lang="it-IT" sz="1200" u="none" strike="noStrike">
                          <a:effectLst/>
                          <a:highlight>
                            <a:srgbClr val="83CCEB"/>
                          </a:highlight>
                        </a:rPr>
                        <a:t>Peso %</a:t>
                      </a:r>
                      <a:endParaRPr lang="it-IT" sz="1200" b="1" i="0" u="none" strike="noStrike">
                        <a:solidFill>
                          <a:srgbClr val="104861"/>
                        </a:solidFill>
                        <a:effectLst/>
                        <a:highlight>
                          <a:srgbClr val="83CCEB"/>
                        </a:highlight>
                        <a:latin typeface="Aptos Narrow" panose="020B0004020202020204" pitchFamily="34" charset="0"/>
                      </a:endParaRPr>
                    </a:p>
                  </a:txBody>
                  <a:tcPr marL="9525" marR="9525" marT="9525" marB="0" anchor="b"/>
                </a:tc>
                <a:tc>
                  <a:txBody>
                    <a:bodyPr/>
                    <a:lstStyle/>
                    <a:p>
                      <a:pPr algn="l" fontAlgn="b"/>
                      <a:r>
                        <a:rPr lang="it-IT" sz="1200" u="none" strike="noStrike">
                          <a:effectLst/>
                          <a:highlight>
                            <a:srgbClr val="83CCEB"/>
                          </a:highlight>
                        </a:rPr>
                        <a:t>Score</a:t>
                      </a:r>
                      <a:endParaRPr lang="it-IT" sz="1200" b="1" i="0" u="none" strike="noStrike">
                        <a:solidFill>
                          <a:srgbClr val="104861"/>
                        </a:solidFill>
                        <a:effectLst/>
                        <a:highlight>
                          <a:srgbClr val="83CCEB"/>
                        </a:highlight>
                        <a:latin typeface="Aptos Narrow" panose="020B0004020202020204" pitchFamily="34" charset="0"/>
                      </a:endParaRPr>
                    </a:p>
                  </a:txBody>
                  <a:tcPr marL="9525" marR="9525" marT="9525" marB="0" anchor="b"/>
                </a:tc>
                <a:tc>
                  <a:txBody>
                    <a:bodyPr/>
                    <a:lstStyle/>
                    <a:p>
                      <a:pPr algn="l" fontAlgn="b"/>
                      <a:r>
                        <a:rPr lang="it-IT" sz="1200" u="none" strike="noStrike">
                          <a:effectLst/>
                          <a:highlight>
                            <a:srgbClr val="83CCEB"/>
                          </a:highlight>
                        </a:rPr>
                        <a:t>Score ponderato</a:t>
                      </a:r>
                      <a:endParaRPr lang="it-IT" sz="1200" b="1" i="0" u="none" strike="noStrike">
                        <a:solidFill>
                          <a:srgbClr val="104861"/>
                        </a:solidFill>
                        <a:effectLst/>
                        <a:highlight>
                          <a:srgbClr val="83CCEB"/>
                        </a:highlight>
                        <a:latin typeface="Aptos Narrow" panose="020B0004020202020204" pitchFamily="34" charset="0"/>
                      </a:endParaRPr>
                    </a:p>
                  </a:txBody>
                  <a:tcPr marL="9525" marR="9525" marT="9525" marB="0" anchor="b"/>
                </a:tc>
                <a:extLst>
                  <a:ext uri="{0D108BD9-81ED-4DB2-BD59-A6C34878D82A}">
                    <a16:rowId xmlns:a16="http://schemas.microsoft.com/office/drawing/2014/main" val="1783322459"/>
                  </a:ext>
                </a:extLst>
              </a:tr>
              <a:tr h="271310">
                <a:tc>
                  <a:txBody>
                    <a:bodyPr/>
                    <a:lstStyle/>
                    <a:p>
                      <a:pPr algn="l" fontAlgn="b"/>
                      <a:r>
                        <a:rPr lang="it-IT" sz="1200" u="none" strike="noStrike">
                          <a:effectLst/>
                          <a:highlight>
                            <a:srgbClr val="C0E6F5"/>
                          </a:highlight>
                        </a:rPr>
                        <a:t>Analisi di bilancio</a:t>
                      </a:r>
                      <a:endParaRPr lang="it-IT" sz="1200" b="0" i="0" u="none" strike="noStrike">
                        <a:solidFill>
                          <a:srgbClr val="000000"/>
                        </a:solidFill>
                        <a:effectLst/>
                        <a:highlight>
                          <a:srgbClr val="C0E6F5"/>
                        </a:highlight>
                        <a:latin typeface="Aptos Narrow" panose="020B0004020202020204" pitchFamily="34" charset="0"/>
                      </a:endParaRPr>
                    </a:p>
                  </a:txBody>
                  <a:tcPr marL="9525" marR="9525" marT="9525" marB="0" anchor="b"/>
                </a:tc>
                <a:tc>
                  <a:txBody>
                    <a:bodyPr/>
                    <a:lstStyle/>
                    <a:p>
                      <a:pPr algn="r" fontAlgn="b"/>
                      <a:r>
                        <a:rPr lang="it-IT" sz="1200" u="none" strike="noStrike">
                          <a:effectLst/>
                          <a:highlight>
                            <a:srgbClr val="C0E6F5"/>
                          </a:highlight>
                        </a:rPr>
                        <a:t>50</a:t>
                      </a:r>
                      <a:endParaRPr lang="it-IT" sz="1200" b="0" i="0" u="none" strike="noStrike">
                        <a:solidFill>
                          <a:srgbClr val="000000"/>
                        </a:solidFill>
                        <a:effectLst/>
                        <a:highlight>
                          <a:srgbClr val="C0E6F5"/>
                        </a:highlight>
                        <a:latin typeface="Aptos Narrow" panose="020B0004020202020204" pitchFamily="34" charset="0"/>
                      </a:endParaRPr>
                    </a:p>
                  </a:txBody>
                  <a:tcPr marL="9525" marR="9525" marT="9525" marB="0" anchor="b"/>
                </a:tc>
                <a:tc>
                  <a:txBody>
                    <a:bodyPr/>
                    <a:lstStyle/>
                    <a:p>
                      <a:pPr algn="r" fontAlgn="b"/>
                      <a:r>
                        <a:rPr lang="it-IT" sz="1200" u="none" strike="noStrike">
                          <a:effectLst/>
                          <a:highlight>
                            <a:srgbClr val="C0E6F5"/>
                          </a:highlight>
                        </a:rPr>
                        <a:t>4</a:t>
                      </a:r>
                      <a:endParaRPr lang="it-IT" sz="1200" b="0" i="0" u="none" strike="noStrike">
                        <a:solidFill>
                          <a:srgbClr val="000000"/>
                        </a:solidFill>
                        <a:effectLst/>
                        <a:highlight>
                          <a:srgbClr val="C0E6F5"/>
                        </a:highlight>
                        <a:latin typeface="Aptos Narrow" panose="020B0004020202020204" pitchFamily="34" charset="0"/>
                      </a:endParaRPr>
                    </a:p>
                  </a:txBody>
                  <a:tcPr marL="9525" marR="9525" marT="9525" marB="0" anchor="b"/>
                </a:tc>
                <a:tc>
                  <a:txBody>
                    <a:bodyPr/>
                    <a:lstStyle/>
                    <a:p>
                      <a:pPr algn="r" fontAlgn="b"/>
                      <a:r>
                        <a:rPr lang="it-IT" sz="1200" u="none" strike="noStrike">
                          <a:effectLst/>
                          <a:highlight>
                            <a:srgbClr val="C0E6F5"/>
                          </a:highlight>
                        </a:rPr>
                        <a:t>200</a:t>
                      </a:r>
                      <a:endParaRPr lang="it-IT" sz="1200" b="0" i="0" u="none" strike="noStrike">
                        <a:solidFill>
                          <a:srgbClr val="000000"/>
                        </a:solidFill>
                        <a:effectLst/>
                        <a:highlight>
                          <a:srgbClr val="C0E6F5"/>
                        </a:highlight>
                        <a:latin typeface="Aptos Narrow" panose="020B0004020202020204" pitchFamily="34" charset="0"/>
                      </a:endParaRPr>
                    </a:p>
                  </a:txBody>
                  <a:tcPr marL="9525" marR="9525" marT="9525" marB="0" anchor="b"/>
                </a:tc>
                <a:extLst>
                  <a:ext uri="{0D108BD9-81ED-4DB2-BD59-A6C34878D82A}">
                    <a16:rowId xmlns:a16="http://schemas.microsoft.com/office/drawing/2014/main" val="3614770220"/>
                  </a:ext>
                </a:extLst>
              </a:tr>
              <a:tr h="271310">
                <a:tc>
                  <a:txBody>
                    <a:bodyPr/>
                    <a:lstStyle/>
                    <a:p>
                      <a:pPr algn="l" fontAlgn="b"/>
                      <a:r>
                        <a:rPr lang="it-IT" sz="1200" u="none" strike="noStrike">
                          <a:effectLst/>
                        </a:rPr>
                        <a:t>Analisi Centrale Rischi</a:t>
                      </a:r>
                      <a:endParaRPr lang="it-IT" sz="12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it-IT" sz="1200" u="none" strike="noStrike">
                          <a:effectLst/>
                        </a:rPr>
                        <a:t>20</a:t>
                      </a:r>
                      <a:endParaRPr lang="it-IT" sz="12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it-IT" sz="1200" u="none" strike="noStrike">
                          <a:effectLst/>
                        </a:rPr>
                        <a:t>3</a:t>
                      </a:r>
                      <a:endParaRPr lang="it-IT" sz="12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it-IT" sz="1200" u="none" strike="noStrike">
                          <a:effectLst/>
                        </a:rPr>
                        <a:t>60</a:t>
                      </a:r>
                      <a:endParaRPr lang="it-IT" sz="12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784251549"/>
                  </a:ext>
                </a:extLst>
              </a:tr>
              <a:tr h="271310">
                <a:tc>
                  <a:txBody>
                    <a:bodyPr/>
                    <a:lstStyle/>
                    <a:p>
                      <a:pPr algn="l" fontAlgn="b"/>
                      <a:r>
                        <a:rPr lang="it-IT" sz="1200" u="none" strike="noStrike">
                          <a:effectLst/>
                          <a:highlight>
                            <a:srgbClr val="C0E6F5"/>
                          </a:highlight>
                        </a:rPr>
                        <a:t>Analisii dati andamentali</a:t>
                      </a:r>
                      <a:endParaRPr lang="it-IT" sz="1200" b="0" i="0" u="none" strike="noStrike">
                        <a:solidFill>
                          <a:srgbClr val="000000"/>
                        </a:solidFill>
                        <a:effectLst/>
                        <a:highlight>
                          <a:srgbClr val="C0E6F5"/>
                        </a:highlight>
                        <a:latin typeface="Aptos Narrow" panose="020B0004020202020204" pitchFamily="34" charset="0"/>
                      </a:endParaRPr>
                    </a:p>
                  </a:txBody>
                  <a:tcPr marL="9525" marR="9525" marT="9525" marB="0" anchor="b"/>
                </a:tc>
                <a:tc>
                  <a:txBody>
                    <a:bodyPr/>
                    <a:lstStyle/>
                    <a:p>
                      <a:pPr algn="r" fontAlgn="b"/>
                      <a:r>
                        <a:rPr lang="it-IT" sz="1200" u="none" strike="noStrike">
                          <a:effectLst/>
                          <a:highlight>
                            <a:srgbClr val="C0E6F5"/>
                          </a:highlight>
                        </a:rPr>
                        <a:t>20</a:t>
                      </a:r>
                      <a:endParaRPr lang="it-IT" sz="1200" b="0" i="0" u="none" strike="noStrike">
                        <a:solidFill>
                          <a:srgbClr val="000000"/>
                        </a:solidFill>
                        <a:effectLst/>
                        <a:highlight>
                          <a:srgbClr val="C0E6F5"/>
                        </a:highlight>
                        <a:latin typeface="Aptos Narrow" panose="020B0004020202020204" pitchFamily="34" charset="0"/>
                      </a:endParaRPr>
                    </a:p>
                  </a:txBody>
                  <a:tcPr marL="9525" marR="9525" marT="9525" marB="0" anchor="b"/>
                </a:tc>
                <a:tc>
                  <a:txBody>
                    <a:bodyPr/>
                    <a:lstStyle/>
                    <a:p>
                      <a:pPr algn="r" fontAlgn="b"/>
                      <a:r>
                        <a:rPr lang="it-IT" sz="1200" u="none" strike="noStrike">
                          <a:effectLst/>
                          <a:highlight>
                            <a:srgbClr val="C0E6F5"/>
                          </a:highlight>
                        </a:rPr>
                        <a:t>5</a:t>
                      </a:r>
                      <a:endParaRPr lang="it-IT" sz="1200" b="0" i="0" u="none" strike="noStrike">
                        <a:solidFill>
                          <a:srgbClr val="000000"/>
                        </a:solidFill>
                        <a:effectLst/>
                        <a:highlight>
                          <a:srgbClr val="C0E6F5"/>
                        </a:highlight>
                        <a:latin typeface="Aptos Narrow" panose="020B0004020202020204" pitchFamily="34" charset="0"/>
                      </a:endParaRPr>
                    </a:p>
                  </a:txBody>
                  <a:tcPr marL="9525" marR="9525" marT="9525" marB="0" anchor="b"/>
                </a:tc>
                <a:tc>
                  <a:txBody>
                    <a:bodyPr/>
                    <a:lstStyle/>
                    <a:p>
                      <a:pPr algn="r" fontAlgn="b"/>
                      <a:r>
                        <a:rPr lang="it-IT" sz="1200" u="none" strike="noStrike">
                          <a:effectLst/>
                          <a:highlight>
                            <a:srgbClr val="C0E6F5"/>
                          </a:highlight>
                        </a:rPr>
                        <a:t>100</a:t>
                      </a:r>
                      <a:endParaRPr lang="it-IT" sz="1200" b="0" i="0" u="none" strike="noStrike">
                        <a:solidFill>
                          <a:srgbClr val="000000"/>
                        </a:solidFill>
                        <a:effectLst/>
                        <a:highlight>
                          <a:srgbClr val="C0E6F5"/>
                        </a:highlight>
                        <a:latin typeface="Aptos Narrow" panose="020B0004020202020204" pitchFamily="34" charset="0"/>
                      </a:endParaRPr>
                    </a:p>
                  </a:txBody>
                  <a:tcPr marL="9525" marR="9525" marT="9525" marB="0" anchor="b"/>
                </a:tc>
                <a:extLst>
                  <a:ext uri="{0D108BD9-81ED-4DB2-BD59-A6C34878D82A}">
                    <a16:rowId xmlns:a16="http://schemas.microsoft.com/office/drawing/2014/main" val="2340169175"/>
                  </a:ext>
                </a:extLst>
              </a:tr>
              <a:tr h="271310">
                <a:tc>
                  <a:txBody>
                    <a:bodyPr/>
                    <a:lstStyle/>
                    <a:p>
                      <a:pPr algn="l" fontAlgn="b"/>
                      <a:r>
                        <a:rPr lang="it-IT" sz="1200" u="none" strike="noStrike" dirty="0">
                          <a:effectLst/>
                        </a:rPr>
                        <a:t>Analisi qualitativa</a:t>
                      </a:r>
                      <a:endParaRPr lang="it-IT" sz="12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r" fontAlgn="b"/>
                      <a:r>
                        <a:rPr lang="it-IT" sz="1200" u="none" strike="noStrike">
                          <a:effectLst/>
                        </a:rPr>
                        <a:t>10</a:t>
                      </a:r>
                      <a:endParaRPr lang="it-IT" sz="12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it-IT" sz="1200" u="none" strike="noStrike">
                          <a:effectLst/>
                        </a:rPr>
                        <a:t>5</a:t>
                      </a:r>
                      <a:endParaRPr lang="it-IT" sz="12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it-IT" sz="1200" u="none" strike="noStrike">
                          <a:effectLst/>
                        </a:rPr>
                        <a:t>50</a:t>
                      </a:r>
                      <a:endParaRPr lang="it-IT" sz="12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366725756"/>
                  </a:ext>
                </a:extLst>
              </a:tr>
              <a:tr h="271310">
                <a:tc>
                  <a:txBody>
                    <a:bodyPr/>
                    <a:lstStyle/>
                    <a:p>
                      <a:pPr algn="l" fontAlgn="b"/>
                      <a:endParaRPr lang="it-IT" sz="1200" b="0" i="0" u="none" strike="noStrike">
                        <a:solidFill>
                          <a:srgbClr val="000000"/>
                        </a:solidFill>
                        <a:effectLst/>
                        <a:highlight>
                          <a:srgbClr val="C0E6F5"/>
                        </a:highlight>
                        <a:latin typeface="Aptos Narrow" panose="020B0004020202020204" pitchFamily="34" charset="0"/>
                      </a:endParaRPr>
                    </a:p>
                  </a:txBody>
                  <a:tcPr marL="9525" marR="9525" marT="9525" marB="0" anchor="b"/>
                </a:tc>
                <a:tc>
                  <a:txBody>
                    <a:bodyPr/>
                    <a:lstStyle/>
                    <a:p>
                      <a:pPr algn="r" fontAlgn="b"/>
                      <a:r>
                        <a:rPr lang="it-IT" sz="1200" u="none" strike="noStrike">
                          <a:effectLst/>
                          <a:highlight>
                            <a:srgbClr val="C0E6F5"/>
                          </a:highlight>
                        </a:rPr>
                        <a:t>100</a:t>
                      </a:r>
                      <a:endParaRPr lang="it-IT" sz="1200" b="0" i="0" u="none" strike="noStrike">
                        <a:solidFill>
                          <a:srgbClr val="000000"/>
                        </a:solidFill>
                        <a:effectLst/>
                        <a:highlight>
                          <a:srgbClr val="C0E6F5"/>
                        </a:highlight>
                        <a:latin typeface="Aptos Narrow" panose="020B0004020202020204" pitchFamily="34" charset="0"/>
                      </a:endParaRPr>
                    </a:p>
                  </a:txBody>
                  <a:tcPr marL="9525" marR="9525" marT="9525" marB="0" anchor="b"/>
                </a:tc>
                <a:tc>
                  <a:txBody>
                    <a:bodyPr/>
                    <a:lstStyle/>
                    <a:p>
                      <a:pPr algn="l" fontAlgn="b"/>
                      <a:endParaRPr lang="it-IT" sz="1200" b="0" i="0" u="none" strike="noStrike">
                        <a:solidFill>
                          <a:srgbClr val="000000"/>
                        </a:solidFill>
                        <a:effectLst/>
                        <a:highlight>
                          <a:srgbClr val="C0E6F5"/>
                        </a:highlight>
                        <a:latin typeface="Aptos Narrow" panose="020B0004020202020204" pitchFamily="34" charset="0"/>
                      </a:endParaRPr>
                    </a:p>
                  </a:txBody>
                  <a:tcPr marL="9525" marR="9525" marT="9525" marB="0" anchor="b"/>
                </a:tc>
                <a:tc>
                  <a:txBody>
                    <a:bodyPr/>
                    <a:lstStyle/>
                    <a:p>
                      <a:pPr algn="r" fontAlgn="b"/>
                      <a:r>
                        <a:rPr lang="it-IT" sz="1200" u="none" strike="noStrike">
                          <a:effectLst/>
                          <a:highlight>
                            <a:srgbClr val="C0E6F5"/>
                          </a:highlight>
                        </a:rPr>
                        <a:t>4,1</a:t>
                      </a:r>
                      <a:endParaRPr lang="it-IT" sz="1200" b="0" i="0" u="none" strike="noStrike">
                        <a:solidFill>
                          <a:srgbClr val="000000"/>
                        </a:solidFill>
                        <a:effectLst/>
                        <a:highlight>
                          <a:srgbClr val="C0E6F5"/>
                        </a:highlight>
                        <a:latin typeface="Aptos Narrow" panose="020B0004020202020204" pitchFamily="34" charset="0"/>
                      </a:endParaRPr>
                    </a:p>
                  </a:txBody>
                  <a:tcPr marL="9525" marR="9525" marT="9525" marB="0" anchor="b"/>
                </a:tc>
                <a:extLst>
                  <a:ext uri="{0D108BD9-81ED-4DB2-BD59-A6C34878D82A}">
                    <a16:rowId xmlns:a16="http://schemas.microsoft.com/office/drawing/2014/main" val="1425345053"/>
                  </a:ext>
                </a:extLst>
              </a:tr>
              <a:tr h="271310">
                <a:tc gridSpan="4">
                  <a:txBody>
                    <a:bodyPr/>
                    <a:lstStyle/>
                    <a:p>
                      <a:pPr algn="l" fontAlgn="b"/>
                      <a:r>
                        <a:rPr lang="it-IT" sz="1100" u="none" strike="noStrike" dirty="0">
                          <a:effectLst/>
                        </a:rPr>
                        <a:t>Scala punteggio da 1 a 9 dove 1 rappresenta il punteggio migliore</a:t>
                      </a:r>
                      <a:endParaRPr lang="it-IT" sz="1100" b="0" i="0" u="none" strike="noStrike" dirty="0">
                        <a:solidFill>
                          <a:srgbClr val="000000"/>
                        </a:solidFill>
                        <a:effectLst/>
                        <a:latin typeface="Aptos Narrow" panose="020B0004020202020204" pitchFamily="34" charset="0"/>
                      </a:endParaRPr>
                    </a:p>
                  </a:txBody>
                  <a:tcPr marL="9525" marR="9525" marT="9525" marB="0" anchor="b"/>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235436515"/>
                  </a:ext>
                </a:extLst>
              </a:tr>
            </a:tbl>
          </a:graphicData>
        </a:graphic>
      </p:graphicFrame>
    </p:spTree>
    <p:extLst>
      <p:ext uri="{BB962C8B-B14F-4D97-AF65-F5344CB8AC3E}">
        <p14:creationId xmlns:p14="http://schemas.microsoft.com/office/powerpoint/2010/main" val="3562731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FCAE4F8B-A155-7417-6F2E-CBDE556C7378}"/>
              </a:ext>
            </a:extLst>
          </p:cNvPr>
          <p:cNvSpPr txBox="1"/>
          <p:nvPr/>
        </p:nvSpPr>
        <p:spPr>
          <a:xfrm>
            <a:off x="165905" y="814679"/>
            <a:ext cx="914400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LOSS GIVEN DEFAULT E TASSO DI RECUPERO </a:t>
            </a:r>
          </a:p>
        </p:txBody>
      </p:sp>
      <p:sp>
        <p:nvSpPr>
          <p:cNvPr id="3" name="CasellaDiTesto 2">
            <a:extLst>
              <a:ext uri="{FF2B5EF4-FFF2-40B4-BE49-F238E27FC236}">
                <a16:creationId xmlns:a16="http://schemas.microsoft.com/office/drawing/2014/main" id="{2FBE1441-B478-CEFE-7069-F20F792E9AE8}"/>
              </a:ext>
            </a:extLst>
          </p:cNvPr>
          <p:cNvSpPr txBox="1"/>
          <p:nvPr/>
        </p:nvSpPr>
        <p:spPr>
          <a:xfrm>
            <a:off x="251520" y="2904000"/>
            <a:ext cx="8424936" cy="3139321"/>
          </a:xfrm>
          <a:prstGeom prst="rect">
            <a:avLst/>
          </a:prstGeom>
          <a:noFill/>
        </p:spPr>
        <p:txBody>
          <a:bodyPr wrap="square" rtlCol="0">
            <a:spAutoFit/>
          </a:bodyPr>
          <a:lstStyle/>
          <a:p>
            <a:pPr algn="just"/>
            <a:r>
              <a:rPr lang="it-IT" dirty="0">
                <a:solidFill>
                  <a:schemeClr val="accent5">
                    <a:lumMod val="50000"/>
                  </a:schemeClr>
                </a:solidFill>
              </a:rPr>
              <a:t>Si calcola:</a:t>
            </a:r>
          </a:p>
          <a:p>
            <a:pPr algn="ctr"/>
            <a:r>
              <a:rPr lang="it-IT" b="1" dirty="0">
                <a:solidFill>
                  <a:schemeClr val="accent5">
                    <a:lumMod val="50000"/>
                  </a:schemeClr>
                </a:solidFill>
              </a:rPr>
              <a:t>LGD = 1 – R </a:t>
            </a:r>
            <a:r>
              <a:rPr lang="it-IT" dirty="0">
                <a:solidFill>
                  <a:schemeClr val="accent5">
                    <a:lumMod val="50000"/>
                  </a:schemeClr>
                </a:solidFill>
              </a:rPr>
              <a:t>(tasso di recupero o </a:t>
            </a:r>
            <a:r>
              <a:rPr lang="it-IT" dirty="0" err="1">
                <a:solidFill>
                  <a:schemeClr val="accent5">
                    <a:lumMod val="50000"/>
                  </a:schemeClr>
                </a:solidFill>
              </a:rPr>
              <a:t>recovery</a:t>
            </a:r>
            <a:r>
              <a:rPr lang="it-IT" dirty="0">
                <a:solidFill>
                  <a:schemeClr val="accent5">
                    <a:lumMod val="50000"/>
                  </a:schemeClr>
                </a:solidFill>
              </a:rPr>
              <a:t> rate)</a:t>
            </a:r>
          </a:p>
          <a:p>
            <a:pPr algn="just"/>
            <a:endParaRPr lang="it-IT" dirty="0">
              <a:solidFill>
                <a:schemeClr val="accent5">
                  <a:lumMod val="50000"/>
                </a:schemeClr>
              </a:solidFill>
            </a:endParaRPr>
          </a:p>
          <a:p>
            <a:pPr algn="just"/>
            <a:r>
              <a:rPr lang="it-IT" dirty="0">
                <a:solidFill>
                  <a:schemeClr val="accent5">
                    <a:lumMod val="50000"/>
                  </a:schemeClr>
                </a:solidFill>
              </a:rPr>
              <a:t>Dove R è dipende da diversi fattori:</a:t>
            </a:r>
          </a:p>
          <a:p>
            <a:pPr marL="342900" indent="-342900" algn="just">
              <a:buAutoNum type="arabicPeriod"/>
            </a:pPr>
            <a:r>
              <a:rPr lang="it-IT" dirty="0">
                <a:solidFill>
                  <a:schemeClr val="accent5">
                    <a:lumMod val="50000"/>
                  </a:schemeClr>
                </a:solidFill>
              </a:rPr>
              <a:t>Eventuale presenza di garanzie reali o finanziarie</a:t>
            </a:r>
          </a:p>
          <a:p>
            <a:pPr marL="342900" indent="-342900" algn="just">
              <a:buFontTx/>
              <a:buAutoNum type="arabicPeriod"/>
            </a:pPr>
            <a:r>
              <a:rPr lang="it-IT" dirty="0">
                <a:solidFill>
                  <a:schemeClr val="accent5">
                    <a:lumMod val="50000"/>
                  </a:schemeClr>
                </a:solidFill>
              </a:rPr>
              <a:t>Eventuale presenza di garanzie fornite da soggetti terzi</a:t>
            </a:r>
          </a:p>
          <a:p>
            <a:pPr marL="342900" indent="-342900" algn="just">
              <a:buFontTx/>
              <a:buAutoNum type="arabicPeriod"/>
            </a:pPr>
            <a:r>
              <a:rPr lang="it-IT" dirty="0">
                <a:solidFill>
                  <a:schemeClr val="accent5">
                    <a:lumMod val="50000"/>
                  </a:schemeClr>
                </a:solidFill>
              </a:rPr>
              <a:t>Il tipo di contenzioso previsto nel recupero (es. giudiziale o stragiudiziale)</a:t>
            </a:r>
          </a:p>
          <a:p>
            <a:pPr algn="just"/>
            <a:endParaRPr lang="it-IT" dirty="0">
              <a:solidFill>
                <a:schemeClr val="accent5">
                  <a:lumMod val="50000"/>
                </a:schemeClr>
              </a:solidFill>
            </a:endParaRPr>
          </a:p>
          <a:p>
            <a:pPr algn="just"/>
            <a:r>
              <a:rPr lang="it-IT" dirty="0">
                <a:solidFill>
                  <a:schemeClr val="accent5">
                    <a:lumMod val="50000"/>
                  </a:schemeClr>
                </a:solidFill>
              </a:rPr>
              <a:t>Il criterio da utilizzare per calcolare il tasso di recupero è quello della stima del </a:t>
            </a:r>
            <a:r>
              <a:rPr lang="it-IT" b="1" u="sng" dirty="0">
                <a:solidFill>
                  <a:schemeClr val="accent5">
                    <a:lumMod val="50000"/>
                  </a:schemeClr>
                </a:solidFill>
              </a:rPr>
              <a:t>valore attuale dei flussi di cassa</a:t>
            </a:r>
            <a:r>
              <a:rPr lang="it-IT" b="1" dirty="0">
                <a:solidFill>
                  <a:schemeClr val="accent5">
                    <a:lumMod val="50000"/>
                  </a:schemeClr>
                </a:solidFill>
              </a:rPr>
              <a:t> </a:t>
            </a:r>
            <a:r>
              <a:rPr lang="it-IT" dirty="0">
                <a:solidFill>
                  <a:schemeClr val="accent5">
                    <a:lumMod val="50000"/>
                  </a:schemeClr>
                </a:solidFill>
              </a:rPr>
              <a:t>provenienti dalle diverse fasi del recupero del credito, fino al tempo della chiusura prevista del contenzioso.</a:t>
            </a:r>
          </a:p>
        </p:txBody>
      </p:sp>
      <p:sp>
        <p:nvSpPr>
          <p:cNvPr id="4" name="CasellaDiTesto 3">
            <a:extLst>
              <a:ext uri="{FF2B5EF4-FFF2-40B4-BE49-F238E27FC236}">
                <a16:creationId xmlns:a16="http://schemas.microsoft.com/office/drawing/2014/main" id="{D726F21B-E3EA-ECE7-B60E-F0D4BF8D7F70}"/>
              </a:ext>
            </a:extLst>
          </p:cNvPr>
          <p:cNvSpPr txBox="1"/>
          <p:nvPr/>
        </p:nvSpPr>
        <p:spPr>
          <a:xfrm>
            <a:off x="251520" y="1767006"/>
            <a:ext cx="8712968" cy="646331"/>
          </a:xfrm>
          <a:prstGeom prst="rect">
            <a:avLst/>
          </a:prstGeom>
          <a:noFill/>
        </p:spPr>
        <p:txBody>
          <a:bodyPr wrap="square" rtlCol="0">
            <a:spAutoFit/>
          </a:bodyPr>
          <a:lstStyle/>
          <a:p>
            <a:pPr algn="just"/>
            <a:r>
              <a:rPr lang="it-IT" dirty="0">
                <a:solidFill>
                  <a:schemeClr val="accent5">
                    <a:lumMod val="50000"/>
                  </a:schemeClr>
                </a:solidFill>
              </a:rPr>
              <a:t>La Loss Given Default è la stima % di una perdita, su una certa esposizione creditizia, nel momento in cui il debitore diviene insolvente (default). </a:t>
            </a:r>
          </a:p>
        </p:txBody>
      </p:sp>
    </p:spTree>
    <p:extLst>
      <p:ext uri="{BB962C8B-B14F-4D97-AF65-F5344CB8AC3E}">
        <p14:creationId xmlns:p14="http://schemas.microsoft.com/office/powerpoint/2010/main" val="3590711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6C7C3A5-E81E-463B-285D-24DDC91AA518}"/>
              </a:ext>
            </a:extLst>
          </p:cNvPr>
          <p:cNvSpPr txBox="1"/>
          <p:nvPr/>
        </p:nvSpPr>
        <p:spPr>
          <a:xfrm>
            <a:off x="652" y="1141740"/>
            <a:ext cx="914400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LOSS GIVEN DEFAULT CON R ATTUALIZZATO </a:t>
            </a:r>
          </a:p>
        </p:txBody>
      </p:sp>
      <p:sp>
        <p:nvSpPr>
          <p:cNvPr id="3" name="CasellaDiTesto 2">
            <a:extLst>
              <a:ext uri="{FF2B5EF4-FFF2-40B4-BE49-F238E27FC236}">
                <a16:creationId xmlns:a16="http://schemas.microsoft.com/office/drawing/2014/main" id="{02BE1358-9A08-110E-1EF9-D3FBB8A5E816}"/>
              </a:ext>
            </a:extLst>
          </p:cNvPr>
          <p:cNvSpPr txBox="1"/>
          <p:nvPr/>
        </p:nvSpPr>
        <p:spPr>
          <a:xfrm>
            <a:off x="0" y="4922304"/>
            <a:ext cx="9144000" cy="1754326"/>
          </a:xfrm>
          <a:prstGeom prst="rect">
            <a:avLst/>
          </a:prstGeom>
          <a:solidFill>
            <a:schemeClr val="bg1">
              <a:lumMod val="85000"/>
            </a:schemeClr>
          </a:solidFill>
        </p:spPr>
        <p:txBody>
          <a:bodyPr wrap="square" lIns="0" rIns="324000" rtlCol="0">
            <a:spAutoFit/>
          </a:bodyPr>
          <a:lstStyle>
            <a:defPPr>
              <a:defRPr lang="it-IT"/>
            </a:defPPr>
            <a:lvl1pPr marL="355600" algn="just">
              <a:defRPr>
                <a:solidFill>
                  <a:schemeClr val="accent5">
                    <a:lumMod val="50000"/>
                  </a:schemeClr>
                </a:solidFill>
              </a:defRPr>
            </a:lvl1pPr>
          </a:lstStyle>
          <a:p>
            <a:r>
              <a:rPr lang="it-IT" dirty="0"/>
              <a:t>Es. Si supponga che a fronte di un’esposizione pari a € 1 mln generato da un mutuo assistito da garanzia reale ci si attenda di recuperare, in caso di insolvenza, un importo pari ad € 750.000 in 5 anni, sostenendo costi amministrativi per 50.000 €. </a:t>
            </a:r>
          </a:p>
          <a:p>
            <a:r>
              <a:rPr lang="it-IT" dirty="0"/>
              <a:t>Ipotizzando un </a:t>
            </a:r>
            <a:r>
              <a:rPr lang="it-IT" dirty="0" err="1"/>
              <a:t>euribor</a:t>
            </a:r>
            <a:r>
              <a:rPr lang="it-IT" dirty="0"/>
              <a:t> del 4% il valore (atteso) della LGD  sarebbe pari a:</a:t>
            </a:r>
          </a:p>
          <a:p>
            <a:endParaRPr lang="it-IT" dirty="0"/>
          </a:p>
          <a:p>
            <a:r>
              <a:rPr lang="it-IT" dirty="0"/>
              <a:t>	</a:t>
            </a:r>
            <a:r>
              <a:rPr lang="it-IT" b="1" dirty="0"/>
              <a:t>LGD</a:t>
            </a:r>
            <a:r>
              <a:rPr lang="it-IT" dirty="0"/>
              <a:t> = 1 - ((750.000 – 50.000) / 1.000.000) / (1+0,04)</a:t>
            </a:r>
            <a:r>
              <a:rPr lang="it-IT" b="1" baseline="30000" dirty="0"/>
              <a:t>5</a:t>
            </a:r>
            <a:r>
              <a:rPr lang="it-IT" dirty="0"/>
              <a:t> = </a:t>
            </a:r>
            <a:r>
              <a:rPr lang="it-IT" b="1" dirty="0"/>
              <a:t>42,46%</a:t>
            </a:r>
          </a:p>
        </p:txBody>
      </p:sp>
      <p:sp>
        <p:nvSpPr>
          <p:cNvPr id="4" name="Rettangolo 3">
            <a:extLst>
              <a:ext uri="{FF2B5EF4-FFF2-40B4-BE49-F238E27FC236}">
                <a16:creationId xmlns:a16="http://schemas.microsoft.com/office/drawing/2014/main" id="{0DE98978-AEF6-98F8-A9F6-9A0DCC287512}"/>
              </a:ext>
            </a:extLst>
          </p:cNvPr>
          <p:cNvSpPr/>
          <p:nvPr/>
        </p:nvSpPr>
        <p:spPr>
          <a:xfrm>
            <a:off x="323528" y="1688909"/>
            <a:ext cx="8568952" cy="2169825"/>
          </a:xfrm>
          <a:prstGeom prst="rect">
            <a:avLst/>
          </a:prstGeom>
        </p:spPr>
        <p:txBody>
          <a:bodyPr wrap="square">
            <a:spAutoFit/>
          </a:bodyPr>
          <a:lstStyle/>
          <a:p>
            <a:pPr algn="just"/>
            <a:r>
              <a:rPr lang="it-IT" dirty="0">
                <a:solidFill>
                  <a:schemeClr val="accent5">
                    <a:lumMod val="50000"/>
                  </a:schemeClr>
                </a:solidFill>
              </a:rPr>
              <a:t>La formula per calcolare LGD con R attualizzato è la seguente:</a:t>
            </a:r>
          </a:p>
          <a:p>
            <a:pPr algn="just"/>
            <a:endParaRPr lang="it-IT" sz="500" dirty="0">
              <a:solidFill>
                <a:schemeClr val="accent5">
                  <a:lumMod val="50000"/>
                </a:schemeClr>
              </a:solidFill>
            </a:endParaRPr>
          </a:p>
          <a:p>
            <a:pPr algn="just"/>
            <a:r>
              <a:rPr lang="it-IT" dirty="0">
                <a:solidFill>
                  <a:schemeClr val="accent5">
                    <a:lumMod val="50000"/>
                  </a:schemeClr>
                </a:solidFill>
              </a:rPr>
              <a:t>	</a:t>
            </a:r>
            <a:r>
              <a:rPr lang="it-IT" b="1" dirty="0">
                <a:solidFill>
                  <a:schemeClr val="accent5">
                    <a:lumMod val="50000"/>
                  </a:schemeClr>
                </a:solidFill>
              </a:rPr>
              <a:t>LGD = 1 – ((ER – AC) / EAD) / (1+euribor)</a:t>
            </a:r>
            <a:r>
              <a:rPr lang="it-IT" sz="2400" b="1" baseline="30000" dirty="0">
                <a:solidFill>
                  <a:schemeClr val="accent5">
                    <a:lumMod val="50000"/>
                  </a:schemeClr>
                </a:solidFill>
              </a:rPr>
              <a:t>t</a:t>
            </a:r>
            <a:endParaRPr lang="it-IT" b="1" baseline="30000" dirty="0">
              <a:solidFill>
                <a:schemeClr val="accent5">
                  <a:lumMod val="50000"/>
                </a:schemeClr>
              </a:solidFill>
            </a:endParaRPr>
          </a:p>
          <a:p>
            <a:pPr algn="just"/>
            <a:endParaRPr lang="it-IT" sz="200" dirty="0">
              <a:solidFill>
                <a:schemeClr val="accent5">
                  <a:lumMod val="50000"/>
                </a:schemeClr>
              </a:solidFill>
            </a:endParaRPr>
          </a:p>
          <a:p>
            <a:pPr algn="just"/>
            <a:r>
              <a:rPr lang="it-IT" b="1" dirty="0">
                <a:solidFill>
                  <a:schemeClr val="accent5">
                    <a:lumMod val="50000"/>
                  </a:schemeClr>
                </a:solidFill>
              </a:rPr>
              <a:t>ER</a:t>
            </a:r>
            <a:r>
              <a:rPr lang="it-IT" dirty="0">
                <a:solidFill>
                  <a:schemeClr val="accent5">
                    <a:lumMod val="50000"/>
                  </a:schemeClr>
                </a:solidFill>
              </a:rPr>
              <a:t> = importo che si stima di recuperare (date le garanzie e il tipo di contenzioso…)</a:t>
            </a:r>
          </a:p>
          <a:p>
            <a:pPr algn="just"/>
            <a:r>
              <a:rPr lang="it-IT" b="1" dirty="0">
                <a:solidFill>
                  <a:schemeClr val="accent5">
                    <a:lumMod val="50000"/>
                  </a:schemeClr>
                </a:solidFill>
              </a:rPr>
              <a:t>AC</a:t>
            </a:r>
            <a:r>
              <a:rPr lang="it-IT" dirty="0">
                <a:solidFill>
                  <a:schemeClr val="accent5">
                    <a:lumMod val="50000"/>
                  </a:schemeClr>
                </a:solidFill>
              </a:rPr>
              <a:t> = costi amministrativi (sostenuti per tutte le pratiche inerenti il recupero)</a:t>
            </a:r>
          </a:p>
          <a:p>
            <a:pPr algn="just"/>
            <a:r>
              <a:rPr lang="it-IT" b="1" dirty="0">
                <a:solidFill>
                  <a:schemeClr val="accent5">
                    <a:lumMod val="50000"/>
                  </a:schemeClr>
                </a:solidFill>
              </a:rPr>
              <a:t>EAD</a:t>
            </a:r>
            <a:r>
              <a:rPr lang="it-IT" dirty="0">
                <a:solidFill>
                  <a:schemeClr val="accent5">
                    <a:lumMod val="50000"/>
                  </a:schemeClr>
                </a:solidFill>
              </a:rPr>
              <a:t> = esposizione attesa al momento del default</a:t>
            </a:r>
          </a:p>
          <a:p>
            <a:pPr algn="just"/>
            <a:r>
              <a:rPr lang="it-IT" b="1" dirty="0" err="1">
                <a:solidFill>
                  <a:schemeClr val="accent5">
                    <a:lumMod val="50000"/>
                  </a:schemeClr>
                </a:solidFill>
              </a:rPr>
              <a:t>euribor</a:t>
            </a:r>
            <a:r>
              <a:rPr lang="it-IT" b="1" dirty="0">
                <a:solidFill>
                  <a:schemeClr val="accent5">
                    <a:lumMod val="50000"/>
                  </a:schemeClr>
                </a:solidFill>
              </a:rPr>
              <a:t> </a:t>
            </a:r>
            <a:r>
              <a:rPr lang="it-IT" dirty="0">
                <a:solidFill>
                  <a:schemeClr val="accent5">
                    <a:lumMod val="50000"/>
                  </a:schemeClr>
                </a:solidFill>
              </a:rPr>
              <a:t>= tasso interno di trasferimento della banca</a:t>
            </a:r>
          </a:p>
          <a:p>
            <a:pPr algn="just"/>
            <a:r>
              <a:rPr lang="it-IT" b="1" dirty="0">
                <a:solidFill>
                  <a:schemeClr val="accent5">
                    <a:lumMod val="50000"/>
                  </a:schemeClr>
                </a:solidFill>
              </a:rPr>
              <a:t>t</a:t>
            </a:r>
            <a:r>
              <a:rPr lang="it-IT" dirty="0">
                <a:solidFill>
                  <a:schemeClr val="accent5">
                    <a:lumMod val="50000"/>
                  </a:schemeClr>
                </a:solidFill>
              </a:rPr>
              <a:t> = tempo stimato per il recupero</a:t>
            </a:r>
          </a:p>
        </p:txBody>
      </p:sp>
      <p:sp>
        <p:nvSpPr>
          <p:cNvPr id="5" name="Rettangolo 4">
            <a:extLst>
              <a:ext uri="{FF2B5EF4-FFF2-40B4-BE49-F238E27FC236}">
                <a16:creationId xmlns:a16="http://schemas.microsoft.com/office/drawing/2014/main" id="{57646C32-E6E7-EAC1-A116-2E1EF8EA72C0}"/>
              </a:ext>
            </a:extLst>
          </p:cNvPr>
          <p:cNvSpPr/>
          <p:nvPr/>
        </p:nvSpPr>
        <p:spPr>
          <a:xfrm>
            <a:off x="652" y="3842184"/>
            <a:ext cx="9144000" cy="830997"/>
          </a:xfrm>
          <a:prstGeom prst="rect">
            <a:avLst/>
          </a:prstGeom>
        </p:spPr>
        <p:txBody>
          <a:bodyPr wrap="square" lIns="360000" rIns="360000">
            <a:spAutoFit/>
          </a:bodyPr>
          <a:lstStyle/>
          <a:p>
            <a:pPr algn="just"/>
            <a:r>
              <a:rPr lang="it-IT" sz="1600" dirty="0">
                <a:solidFill>
                  <a:schemeClr val="accent5">
                    <a:lumMod val="50000"/>
                  </a:schemeClr>
                </a:solidFill>
              </a:rPr>
              <a:t>L’</a:t>
            </a:r>
            <a:r>
              <a:rPr lang="it-IT" sz="1600" b="1" dirty="0" err="1">
                <a:solidFill>
                  <a:schemeClr val="accent5">
                    <a:lumMod val="50000"/>
                  </a:schemeClr>
                </a:solidFill>
              </a:rPr>
              <a:t>euribor</a:t>
            </a:r>
            <a:r>
              <a:rPr lang="it-IT" sz="1600" b="1" dirty="0">
                <a:solidFill>
                  <a:schemeClr val="accent5">
                    <a:lumMod val="50000"/>
                  </a:schemeClr>
                </a:solidFill>
              </a:rPr>
              <a:t> </a:t>
            </a:r>
            <a:r>
              <a:rPr lang="it-IT" sz="1600" dirty="0">
                <a:solidFill>
                  <a:schemeClr val="accent5">
                    <a:lumMod val="50000"/>
                  </a:schemeClr>
                </a:solidFill>
              </a:rPr>
              <a:t>è il tasso che rappresenta il costo del denaro di mercato scambiato all’interno del circuito interbancario. Le banche accedono al mercato interbancario per sopperire a momentanei scompensi di cassa, anche di un solo giorno (in questo caso il tasso si chiama </a:t>
            </a:r>
            <a:r>
              <a:rPr lang="it-IT" sz="1600" i="1" dirty="0">
                <a:solidFill>
                  <a:schemeClr val="accent5">
                    <a:lumMod val="50000"/>
                  </a:schemeClr>
                </a:solidFill>
              </a:rPr>
              <a:t>overnight</a:t>
            </a:r>
            <a:r>
              <a:rPr lang="it-IT" sz="1600" dirty="0">
                <a:solidFill>
                  <a:schemeClr val="accent5">
                    <a:lumMod val="50000"/>
                  </a:schemeClr>
                </a:solidFill>
              </a:rPr>
              <a:t>).</a:t>
            </a:r>
          </a:p>
        </p:txBody>
      </p:sp>
    </p:spTree>
    <p:extLst>
      <p:ext uri="{BB962C8B-B14F-4D97-AF65-F5344CB8AC3E}">
        <p14:creationId xmlns:p14="http://schemas.microsoft.com/office/powerpoint/2010/main" val="2465170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fade">
                                      <p:cBhvr>
                                        <p:cTn id="26" dur="1000"/>
                                        <p:tgtEl>
                                          <p:spTgt spid="3"/>
                                        </p:tgtEl>
                                      </p:cBhvr>
                                    </p:animEffect>
                                    <p:anim calcmode="lin" valueType="num">
                                      <p:cBhvr>
                                        <p:cTn id="27" dur="1000" fill="hold"/>
                                        <p:tgtEl>
                                          <p:spTgt spid="3"/>
                                        </p:tgtEl>
                                        <p:attrNameLst>
                                          <p:attrName>ppt_x</p:attrName>
                                        </p:attrNameLst>
                                      </p:cBhvr>
                                      <p:tavLst>
                                        <p:tav tm="0">
                                          <p:val>
                                            <p:strVal val="#ppt_x"/>
                                          </p:val>
                                        </p:tav>
                                        <p:tav tm="100000">
                                          <p:val>
                                            <p:strVal val="#ppt_x"/>
                                          </p:val>
                                        </p:tav>
                                      </p:tavLst>
                                    </p:anim>
                                    <p:anim calcmode="lin" valueType="num">
                                      <p:cBhvr>
                                        <p:cTn id="28"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0A2DA1B9-99E1-B214-DE45-0592D35465E1}"/>
              </a:ext>
            </a:extLst>
          </p:cNvPr>
          <p:cNvSpPr txBox="1"/>
          <p:nvPr/>
        </p:nvSpPr>
        <p:spPr>
          <a:xfrm>
            <a:off x="-28398" y="1319022"/>
            <a:ext cx="914400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LA PERDITA INATTESA</a:t>
            </a:r>
          </a:p>
        </p:txBody>
      </p:sp>
      <p:sp>
        <p:nvSpPr>
          <p:cNvPr id="3" name="CasellaDiTesto 2">
            <a:extLst>
              <a:ext uri="{FF2B5EF4-FFF2-40B4-BE49-F238E27FC236}">
                <a16:creationId xmlns:a16="http://schemas.microsoft.com/office/drawing/2014/main" id="{C5FC023E-3A2A-76CD-759F-DB6BCE4913D6}"/>
              </a:ext>
            </a:extLst>
          </p:cNvPr>
          <p:cNvSpPr txBox="1"/>
          <p:nvPr/>
        </p:nvSpPr>
        <p:spPr>
          <a:xfrm>
            <a:off x="227489" y="2219266"/>
            <a:ext cx="8705481" cy="1292662"/>
          </a:xfrm>
          <a:prstGeom prst="rect">
            <a:avLst/>
          </a:prstGeom>
          <a:noFill/>
        </p:spPr>
        <p:txBody>
          <a:bodyPr wrap="square" rtlCol="0">
            <a:spAutoFit/>
          </a:bodyPr>
          <a:lstStyle/>
          <a:p>
            <a:pPr algn="just"/>
            <a:r>
              <a:rPr lang="it-IT" dirty="0">
                <a:solidFill>
                  <a:schemeClr val="accent5">
                    <a:lumMod val="50000"/>
                  </a:schemeClr>
                </a:solidFill>
              </a:rPr>
              <a:t>Riportiamo la definizione di Sironi relativa alla Perdita Inattesa:</a:t>
            </a:r>
          </a:p>
          <a:p>
            <a:pPr algn="just"/>
            <a:endParaRPr lang="it-IT" sz="600" dirty="0">
              <a:solidFill>
                <a:schemeClr val="accent5">
                  <a:lumMod val="50000"/>
                </a:schemeClr>
              </a:solidFill>
            </a:endParaRPr>
          </a:p>
          <a:p>
            <a:pPr algn="just"/>
            <a:r>
              <a:rPr lang="it-IT" dirty="0">
                <a:solidFill>
                  <a:schemeClr val="accent5">
                    <a:lumMod val="50000"/>
                  </a:schemeClr>
                </a:solidFill>
              </a:rPr>
              <a:t>«Il rischio di credito rappresenta il rischio che </a:t>
            </a:r>
            <a:r>
              <a:rPr lang="it-IT" b="1" u="sng" dirty="0">
                <a:solidFill>
                  <a:schemeClr val="accent5">
                    <a:lumMod val="50000"/>
                  </a:schemeClr>
                </a:solidFill>
              </a:rPr>
              <a:t>una variazione inattesa del merito creditizio</a:t>
            </a:r>
            <a:r>
              <a:rPr lang="it-IT" dirty="0">
                <a:solidFill>
                  <a:schemeClr val="accent5">
                    <a:lumMod val="50000"/>
                  </a:schemeClr>
                </a:solidFill>
              </a:rPr>
              <a:t> di una controparte nei confronti della quale esiste un’esposizione, </a:t>
            </a:r>
            <a:r>
              <a:rPr lang="it-IT" b="1" u="sng" dirty="0">
                <a:solidFill>
                  <a:schemeClr val="accent5">
                    <a:lumMod val="50000"/>
                  </a:schemeClr>
                </a:solidFill>
              </a:rPr>
              <a:t>generi una corrispondente variazione inattesa del valore della posizione creditoria</a:t>
            </a:r>
            <a:r>
              <a:rPr lang="it-IT" dirty="0">
                <a:solidFill>
                  <a:schemeClr val="accent5">
                    <a:lumMod val="50000"/>
                  </a:schemeClr>
                </a:solidFill>
              </a:rPr>
              <a:t>” </a:t>
            </a:r>
          </a:p>
        </p:txBody>
      </p:sp>
      <p:sp>
        <p:nvSpPr>
          <p:cNvPr id="4" name="Rettangolo 3">
            <a:extLst>
              <a:ext uri="{FF2B5EF4-FFF2-40B4-BE49-F238E27FC236}">
                <a16:creationId xmlns:a16="http://schemas.microsoft.com/office/drawing/2014/main" id="{597EA4D8-FCDC-7B46-D6E6-376E5131E01E}"/>
              </a:ext>
            </a:extLst>
          </p:cNvPr>
          <p:cNvSpPr/>
          <p:nvPr/>
        </p:nvSpPr>
        <p:spPr>
          <a:xfrm>
            <a:off x="392619" y="3875450"/>
            <a:ext cx="8433320" cy="1200329"/>
          </a:xfrm>
          <a:prstGeom prst="rect">
            <a:avLst/>
          </a:prstGeom>
          <a:noFill/>
        </p:spPr>
        <p:txBody>
          <a:bodyPr wrap="square" rtlCol="0">
            <a:spAutoFit/>
          </a:bodyPr>
          <a:lstStyle/>
          <a:p>
            <a:pPr algn="just"/>
            <a:r>
              <a:rPr lang="it-IT" b="1" u="sng" dirty="0">
                <a:solidFill>
                  <a:schemeClr val="accent5">
                    <a:lumMod val="50000"/>
                  </a:schemeClr>
                </a:solidFill>
              </a:rPr>
              <a:t>Anche la perdita inattesa deve essere coperta</a:t>
            </a:r>
            <a:r>
              <a:rPr lang="it-IT" dirty="0">
                <a:solidFill>
                  <a:schemeClr val="accent5">
                    <a:lumMod val="50000"/>
                  </a:schemeClr>
                </a:solidFill>
              </a:rPr>
              <a:t>. Questa copertura (e anche la remunerazione del rischio relativo) avverrà tramite l’applicazione di un ulteriore tasso calcolato in modo statistico, come vedremo nelle slide successive. </a:t>
            </a:r>
          </a:p>
          <a:p>
            <a:pPr algn="just"/>
            <a:r>
              <a:rPr lang="it-IT" dirty="0">
                <a:solidFill>
                  <a:schemeClr val="accent5">
                    <a:lumMod val="50000"/>
                  </a:schemeClr>
                </a:solidFill>
              </a:rPr>
              <a:t>-----</a:t>
            </a:r>
          </a:p>
        </p:txBody>
      </p:sp>
    </p:spTree>
    <p:extLst>
      <p:ext uri="{BB962C8B-B14F-4D97-AF65-F5344CB8AC3E}">
        <p14:creationId xmlns:p14="http://schemas.microsoft.com/office/powerpoint/2010/main" val="3729141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A9AA5E9E-2C74-E87E-6481-E46257A9520F}"/>
              </a:ext>
            </a:extLst>
          </p:cNvPr>
          <p:cNvSpPr txBox="1"/>
          <p:nvPr/>
        </p:nvSpPr>
        <p:spPr>
          <a:xfrm>
            <a:off x="652" y="656548"/>
            <a:ext cx="914400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ULR – TASSO DI PERDITA INATTESA</a:t>
            </a:r>
          </a:p>
        </p:txBody>
      </p:sp>
      <mc:AlternateContent xmlns:mc="http://schemas.openxmlformats.org/markup-compatibility/2006" xmlns:a14="http://schemas.microsoft.com/office/drawing/2010/main">
        <mc:Choice Requires="a14">
          <p:sp>
            <p:nvSpPr>
              <p:cNvPr id="3" name="CasellaDiTesto 2">
                <a:extLst>
                  <a:ext uri="{FF2B5EF4-FFF2-40B4-BE49-F238E27FC236}">
                    <a16:creationId xmlns:a16="http://schemas.microsoft.com/office/drawing/2014/main" id="{19DDB042-E298-4F8A-4A48-64535E74C284}"/>
                  </a:ext>
                </a:extLst>
              </p:cNvPr>
              <p:cNvSpPr txBox="1"/>
              <p:nvPr/>
            </p:nvSpPr>
            <p:spPr>
              <a:xfrm>
                <a:off x="107505" y="1342929"/>
                <a:ext cx="3960440" cy="3976217"/>
              </a:xfrm>
              <a:prstGeom prst="rect">
                <a:avLst/>
              </a:prstGeom>
              <a:noFill/>
            </p:spPr>
            <p:txBody>
              <a:bodyPr wrap="square" rtlCol="0">
                <a:spAutoFit/>
              </a:bodyPr>
              <a:lstStyle/>
              <a:p>
                <a:r>
                  <a:rPr lang="it-IT" dirty="0">
                    <a:solidFill>
                      <a:schemeClr val="accent5">
                        <a:lumMod val="50000"/>
                      </a:schemeClr>
                    </a:solidFill>
                  </a:rPr>
                  <a:t>La </a:t>
                </a:r>
                <a:r>
                  <a:rPr lang="it-IT" b="1" dirty="0">
                    <a:solidFill>
                      <a:schemeClr val="accent5">
                        <a:lumMod val="50000"/>
                      </a:schemeClr>
                    </a:solidFill>
                  </a:rPr>
                  <a:t>perdita inattesa</a:t>
                </a:r>
              </a:p>
              <a:p>
                <a:endParaRPr lang="it-IT" dirty="0">
                  <a:solidFill>
                    <a:schemeClr val="accent5">
                      <a:lumMod val="50000"/>
                    </a:schemeClr>
                  </a:solidFill>
                </a:endParaRPr>
              </a:p>
              <a:p>
                <a:pPr algn="just"/>
                <a:r>
                  <a:rPr lang="it-IT" dirty="0">
                    <a:solidFill>
                      <a:schemeClr val="accent5">
                        <a:lumMod val="50000"/>
                      </a:schemeClr>
                    </a:solidFill>
                  </a:rPr>
                  <a:t>Il </a:t>
                </a:r>
                <a:r>
                  <a:rPr lang="it-IT" b="1" u="sng" dirty="0">
                    <a:solidFill>
                      <a:schemeClr val="accent5">
                        <a:lumMod val="50000"/>
                      </a:schemeClr>
                    </a:solidFill>
                  </a:rPr>
                  <a:t>tasso di perdita inattesa</a:t>
                </a:r>
                <a:r>
                  <a:rPr lang="it-IT" dirty="0">
                    <a:solidFill>
                      <a:schemeClr val="accent5">
                        <a:lumMod val="50000"/>
                      </a:schemeClr>
                    </a:solidFill>
                  </a:rPr>
                  <a:t> associato ad una esposizione creditizia può essere misurato sulla base della </a:t>
                </a:r>
                <a:r>
                  <a:rPr lang="it-IT" b="1" u="sng" dirty="0">
                    <a:solidFill>
                      <a:schemeClr val="accent5">
                        <a:lumMod val="50000"/>
                      </a:schemeClr>
                    </a:solidFill>
                  </a:rPr>
                  <a:t>volatilità</a:t>
                </a:r>
                <a:r>
                  <a:rPr lang="it-IT" dirty="0">
                    <a:solidFill>
                      <a:schemeClr val="accent5">
                        <a:lumMod val="50000"/>
                      </a:schemeClr>
                    </a:solidFill>
                  </a:rPr>
                  <a:t> (deviazione standard) delle perdite intorno al valore medio. </a:t>
                </a:r>
              </a:p>
              <a:p>
                <a:pPr algn="just"/>
                <a:endParaRPr lang="it-IT" dirty="0">
                  <a:solidFill>
                    <a:schemeClr val="accent5">
                      <a:lumMod val="50000"/>
                    </a:schemeClr>
                  </a:solidFill>
                </a:endParaRPr>
              </a:p>
              <a:p>
                <a:pPr algn="just"/>
                <a:r>
                  <a:rPr lang="it-IT" b="1" dirty="0">
                    <a:solidFill>
                      <a:schemeClr val="accent5">
                        <a:lumMod val="50000"/>
                      </a:schemeClr>
                    </a:solidFill>
                    <a:latin typeface="Cambria Math" panose="02040503050406030204" pitchFamily="18" charset="0"/>
                    <a:ea typeface="Cambria Math" panose="02040503050406030204" pitchFamily="18" charset="0"/>
                  </a:rPr>
                  <a:t>ULR = </a:t>
                </a:r>
                <a14:m>
                  <m:oMath xmlns:m="http://schemas.openxmlformats.org/officeDocument/2006/math">
                    <m:rad>
                      <m:radPr>
                        <m:degHide m:val="on"/>
                        <m:ctrlPr>
                          <a:rPr lang="it-IT" b="1" i="1" smtClean="0">
                            <a:solidFill>
                              <a:schemeClr val="accent5">
                                <a:lumMod val="50000"/>
                              </a:schemeClr>
                            </a:solidFill>
                            <a:latin typeface="Cambria Math" panose="02040503050406030204" pitchFamily="18" charset="0"/>
                            <a:ea typeface="Cambria Math" panose="02040503050406030204" pitchFamily="18" charset="0"/>
                          </a:rPr>
                        </m:ctrlPr>
                      </m:radPr>
                      <m:deg/>
                      <m:e>
                        <m:r>
                          <a:rPr lang="it-IT" b="1" i="0" smtClean="0">
                            <a:solidFill>
                              <a:schemeClr val="accent5">
                                <a:lumMod val="50000"/>
                              </a:schemeClr>
                            </a:solidFill>
                            <a:latin typeface="Cambria Math" panose="02040503050406030204" pitchFamily="18" charset="0"/>
                            <a:ea typeface="Cambria Math" panose="02040503050406030204" pitchFamily="18" charset="0"/>
                          </a:rPr>
                          <m:t>𝐩</m:t>
                        </m:r>
                      </m:e>
                    </m:rad>
                  </m:oMath>
                </a14:m>
                <a:r>
                  <a:rPr lang="it-IT" b="1" dirty="0">
                    <a:solidFill>
                      <a:schemeClr val="accent5">
                        <a:lumMod val="50000"/>
                      </a:schemeClr>
                    </a:solidFill>
                    <a:latin typeface="Cambria Math" panose="02040503050406030204" pitchFamily="18" charset="0"/>
                    <a:ea typeface="Cambria Math" panose="02040503050406030204" pitchFamily="18" charset="0"/>
                  </a:rPr>
                  <a:t> * (1-p) * (LGD)</a:t>
                </a:r>
                <a:r>
                  <a:rPr lang="it-IT" b="1" baseline="30000" dirty="0">
                    <a:solidFill>
                      <a:schemeClr val="accent5">
                        <a:lumMod val="50000"/>
                      </a:schemeClr>
                    </a:solidFill>
                    <a:latin typeface="Cambria Math" panose="02040503050406030204" pitchFamily="18" charset="0"/>
                    <a:ea typeface="Cambria Math" panose="02040503050406030204" pitchFamily="18" charset="0"/>
                  </a:rPr>
                  <a:t>2</a:t>
                </a:r>
                <a:r>
                  <a:rPr lang="it-IT" b="1" dirty="0">
                    <a:solidFill>
                      <a:schemeClr val="accent5">
                        <a:lumMod val="50000"/>
                      </a:schemeClr>
                    </a:solidFill>
                    <a:latin typeface="Cambria Math" panose="02040503050406030204" pitchFamily="18" charset="0"/>
                    <a:ea typeface="Cambria Math" panose="02040503050406030204" pitchFamily="18" charset="0"/>
                  </a:rPr>
                  <a:t> + p * σLGD</a:t>
                </a:r>
                <a:r>
                  <a:rPr lang="it-IT" b="1" baseline="30000" dirty="0">
                    <a:solidFill>
                      <a:schemeClr val="accent5">
                        <a:lumMod val="50000"/>
                      </a:schemeClr>
                    </a:solidFill>
                    <a:latin typeface="Cambria Math" panose="02040503050406030204" pitchFamily="18" charset="0"/>
                    <a:ea typeface="Cambria Math" panose="02040503050406030204" pitchFamily="18" charset="0"/>
                  </a:rPr>
                  <a:t>2</a:t>
                </a:r>
                <a:endParaRPr lang="it-IT" b="1" dirty="0">
                  <a:solidFill>
                    <a:schemeClr val="accent5">
                      <a:lumMod val="50000"/>
                    </a:schemeClr>
                  </a:solidFill>
                  <a:latin typeface="Cambria Math" panose="02040503050406030204" pitchFamily="18" charset="0"/>
                  <a:ea typeface="Cambria Math" panose="02040503050406030204" pitchFamily="18" charset="0"/>
                </a:endParaRPr>
              </a:p>
              <a:p>
                <a:pPr algn="just"/>
                <a:endParaRPr lang="it-IT" dirty="0">
                  <a:solidFill>
                    <a:schemeClr val="accent5">
                      <a:lumMod val="50000"/>
                    </a:schemeClr>
                  </a:solidFill>
                </a:endParaRPr>
              </a:p>
              <a:p>
                <a:pPr algn="just"/>
                <a:r>
                  <a:rPr lang="it-IT" dirty="0">
                    <a:solidFill>
                      <a:schemeClr val="accent5">
                        <a:lumMod val="50000"/>
                      </a:schemeClr>
                    </a:solidFill>
                  </a:rPr>
                  <a:t>Dove ULR rappresenta il </a:t>
                </a:r>
                <a:r>
                  <a:rPr lang="it-IT" b="1" u="sng" dirty="0">
                    <a:solidFill>
                      <a:schemeClr val="accent5">
                        <a:lumMod val="50000"/>
                      </a:schemeClr>
                    </a:solidFill>
                  </a:rPr>
                  <a:t>tasso di perdita </a:t>
                </a:r>
                <a:r>
                  <a:rPr lang="it-IT" dirty="0">
                    <a:solidFill>
                      <a:schemeClr val="accent5">
                        <a:lumMod val="50000"/>
                      </a:schemeClr>
                    </a:solidFill>
                  </a:rPr>
                  <a:t>inattesa (</a:t>
                </a:r>
                <a:r>
                  <a:rPr lang="it-IT" b="1" u="sng" dirty="0" err="1">
                    <a:solidFill>
                      <a:schemeClr val="accent5">
                        <a:lumMod val="50000"/>
                      </a:schemeClr>
                    </a:solidFill>
                  </a:rPr>
                  <a:t>unexpeted</a:t>
                </a:r>
                <a:r>
                  <a:rPr lang="it-IT" b="1" u="sng" dirty="0">
                    <a:solidFill>
                      <a:schemeClr val="accent5">
                        <a:lumMod val="50000"/>
                      </a:schemeClr>
                    </a:solidFill>
                  </a:rPr>
                  <a:t> </a:t>
                </a:r>
                <a:r>
                  <a:rPr lang="it-IT" b="1" u="sng" dirty="0" err="1">
                    <a:solidFill>
                      <a:schemeClr val="accent5">
                        <a:lumMod val="50000"/>
                      </a:schemeClr>
                    </a:solidFill>
                  </a:rPr>
                  <a:t>loss</a:t>
                </a:r>
                <a:r>
                  <a:rPr lang="it-IT" b="1" u="sng" dirty="0">
                    <a:solidFill>
                      <a:schemeClr val="accent5">
                        <a:lumMod val="50000"/>
                      </a:schemeClr>
                    </a:solidFill>
                  </a:rPr>
                  <a:t> rate</a:t>
                </a:r>
                <a:r>
                  <a:rPr lang="it-IT" dirty="0">
                    <a:solidFill>
                      <a:schemeClr val="accent5">
                        <a:lumMod val="50000"/>
                      </a:schemeClr>
                    </a:solidFill>
                  </a:rPr>
                  <a:t>), p è la probabilità di default (PD), LGD il </a:t>
                </a:r>
                <a:r>
                  <a:rPr lang="it-IT" dirty="0" err="1">
                    <a:solidFill>
                      <a:schemeClr val="accent5">
                        <a:lumMod val="50000"/>
                      </a:schemeClr>
                    </a:solidFill>
                  </a:rPr>
                  <a:t>Loss</a:t>
                </a:r>
                <a:r>
                  <a:rPr lang="it-IT" dirty="0">
                    <a:solidFill>
                      <a:schemeClr val="accent5">
                        <a:lumMod val="50000"/>
                      </a:schemeClr>
                    </a:solidFill>
                  </a:rPr>
                  <a:t> </a:t>
                </a:r>
                <a:r>
                  <a:rPr lang="it-IT" dirty="0" err="1">
                    <a:solidFill>
                      <a:schemeClr val="accent5">
                        <a:lumMod val="50000"/>
                      </a:schemeClr>
                    </a:solidFill>
                  </a:rPr>
                  <a:t>Given</a:t>
                </a:r>
                <a:r>
                  <a:rPr lang="it-IT" dirty="0">
                    <a:solidFill>
                      <a:schemeClr val="accent5">
                        <a:lumMod val="50000"/>
                      </a:schemeClr>
                    </a:solidFill>
                  </a:rPr>
                  <a:t> Default (% di perdita).</a:t>
                </a:r>
              </a:p>
            </p:txBody>
          </p:sp>
        </mc:Choice>
        <mc:Fallback xmlns="">
          <p:sp>
            <p:nvSpPr>
              <p:cNvPr id="3" name="CasellaDiTesto 2">
                <a:extLst>
                  <a:ext uri="{FF2B5EF4-FFF2-40B4-BE49-F238E27FC236}">
                    <a16:creationId xmlns:a16="http://schemas.microsoft.com/office/drawing/2014/main" id="{19DDB042-E298-4F8A-4A48-64535E74C284}"/>
                  </a:ext>
                </a:extLst>
              </p:cNvPr>
              <p:cNvSpPr txBox="1">
                <a:spLocks noRot="1" noChangeAspect="1" noMove="1" noResize="1" noEditPoints="1" noAdjustHandles="1" noChangeArrowheads="1" noChangeShapeType="1" noTextEdit="1"/>
              </p:cNvSpPr>
              <p:nvPr/>
            </p:nvSpPr>
            <p:spPr>
              <a:xfrm>
                <a:off x="107505" y="1342929"/>
                <a:ext cx="3960440" cy="3976217"/>
              </a:xfrm>
              <a:prstGeom prst="rect">
                <a:avLst/>
              </a:prstGeom>
              <a:blipFill>
                <a:blip r:embed="rId2"/>
                <a:stretch>
                  <a:fillRect l="-1387" t="-766" r="-1387" b="-1378"/>
                </a:stretch>
              </a:blipFill>
            </p:spPr>
            <p:txBody>
              <a:bodyPr/>
              <a:lstStyle/>
              <a:p>
                <a:r>
                  <a:rPr lang="it-IT">
                    <a:noFill/>
                  </a:rPr>
                  <a:t> </a:t>
                </a:r>
              </a:p>
            </p:txBody>
          </p:sp>
        </mc:Fallback>
      </mc:AlternateContent>
      <p:grpSp>
        <p:nvGrpSpPr>
          <p:cNvPr id="4" name="Gruppo 3">
            <a:extLst>
              <a:ext uri="{FF2B5EF4-FFF2-40B4-BE49-F238E27FC236}">
                <a16:creationId xmlns:a16="http://schemas.microsoft.com/office/drawing/2014/main" id="{3E202D54-469F-4860-4AA5-2F15418E716F}"/>
              </a:ext>
            </a:extLst>
          </p:cNvPr>
          <p:cNvGrpSpPr/>
          <p:nvPr/>
        </p:nvGrpSpPr>
        <p:grpSpPr>
          <a:xfrm>
            <a:off x="4067945" y="1412776"/>
            <a:ext cx="4968551" cy="3783449"/>
            <a:chOff x="15306" y="2566933"/>
            <a:chExt cx="6558486" cy="3676934"/>
          </a:xfrm>
        </p:grpSpPr>
        <p:sp>
          <p:nvSpPr>
            <p:cNvPr id="5" name="Line 5">
              <a:extLst>
                <a:ext uri="{FF2B5EF4-FFF2-40B4-BE49-F238E27FC236}">
                  <a16:creationId xmlns:a16="http://schemas.microsoft.com/office/drawing/2014/main" id="{5A2D5999-D08F-9E0E-03C6-7BEBA73AB3B8}"/>
                </a:ext>
              </a:extLst>
            </p:cNvPr>
            <p:cNvSpPr>
              <a:spLocks noChangeShapeType="1"/>
            </p:cNvSpPr>
            <p:nvPr/>
          </p:nvSpPr>
          <p:spPr bwMode="auto">
            <a:xfrm flipV="1">
              <a:off x="703339" y="2708920"/>
              <a:ext cx="0" cy="2520950"/>
            </a:xfrm>
            <a:prstGeom prst="line">
              <a:avLst/>
            </a:prstGeom>
            <a:noFill/>
            <a:ln w="19050">
              <a:solidFill>
                <a:schemeClr val="tx1"/>
              </a:solidFill>
              <a:round/>
              <a:headEnd/>
              <a:tailEnd type="triangle" w="med" len="med"/>
            </a:ln>
          </p:spPr>
          <p:txBody>
            <a:bodyPr/>
            <a:lstStyle/>
            <a:p>
              <a:endParaRPr lang="it-IT"/>
            </a:p>
          </p:txBody>
        </p:sp>
        <p:sp>
          <p:nvSpPr>
            <p:cNvPr id="6" name="Line 6">
              <a:extLst>
                <a:ext uri="{FF2B5EF4-FFF2-40B4-BE49-F238E27FC236}">
                  <a16:creationId xmlns:a16="http://schemas.microsoft.com/office/drawing/2014/main" id="{4284C359-C714-4832-DA6B-4C5C070DC10D}"/>
                </a:ext>
              </a:extLst>
            </p:cNvPr>
            <p:cNvSpPr>
              <a:spLocks noChangeShapeType="1"/>
            </p:cNvSpPr>
            <p:nvPr/>
          </p:nvSpPr>
          <p:spPr bwMode="auto">
            <a:xfrm>
              <a:off x="703339" y="5229870"/>
              <a:ext cx="4679950" cy="0"/>
            </a:xfrm>
            <a:prstGeom prst="line">
              <a:avLst/>
            </a:prstGeom>
            <a:noFill/>
            <a:ln w="19050">
              <a:solidFill>
                <a:schemeClr val="tx1"/>
              </a:solidFill>
              <a:round/>
              <a:headEnd/>
              <a:tailEnd type="triangle" w="med" len="med"/>
            </a:ln>
          </p:spPr>
          <p:txBody>
            <a:bodyPr/>
            <a:lstStyle/>
            <a:p>
              <a:endParaRPr lang="it-IT"/>
            </a:p>
          </p:txBody>
        </p:sp>
        <p:sp>
          <p:nvSpPr>
            <p:cNvPr id="7" name="Freeform 10">
              <a:extLst>
                <a:ext uri="{FF2B5EF4-FFF2-40B4-BE49-F238E27FC236}">
                  <a16:creationId xmlns:a16="http://schemas.microsoft.com/office/drawing/2014/main" id="{7309519D-7F0B-53E7-FBDB-3E51C25F25D8}"/>
                </a:ext>
              </a:extLst>
            </p:cNvPr>
            <p:cNvSpPr>
              <a:spLocks/>
            </p:cNvSpPr>
            <p:nvPr/>
          </p:nvSpPr>
          <p:spPr bwMode="auto">
            <a:xfrm>
              <a:off x="774776" y="3250258"/>
              <a:ext cx="4621213" cy="1930400"/>
            </a:xfrm>
            <a:custGeom>
              <a:avLst/>
              <a:gdLst>
                <a:gd name="T0" fmla="*/ 0 w 2911"/>
                <a:gd name="T1" fmla="*/ 2147483647 h 1216"/>
                <a:gd name="T2" fmla="*/ 2147483647 w 2911"/>
                <a:gd name="T3" fmla="*/ 2147483647 h 1216"/>
                <a:gd name="T4" fmla="*/ 2147483647 w 2911"/>
                <a:gd name="T5" fmla="*/ 2147483647 h 1216"/>
                <a:gd name="T6" fmla="*/ 2147483647 w 2911"/>
                <a:gd name="T7" fmla="*/ 2147483647 h 1216"/>
                <a:gd name="T8" fmla="*/ 2147483647 w 2911"/>
                <a:gd name="T9" fmla="*/ 2147483647 h 1216"/>
                <a:gd name="T10" fmla="*/ 0 60000 65536"/>
                <a:gd name="T11" fmla="*/ 0 60000 65536"/>
                <a:gd name="T12" fmla="*/ 0 60000 65536"/>
                <a:gd name="T13" fmla="*/ 0 60000 65536"/>
                <a:gd name="T14" fmla="*/ 0 60000 65536"/>
                <a:gd name="T15" fmla="*/ 0 w 2911"/>
                <a:gd name="T16" fmla="*/ 0 h 1216"/>
                <a:gd name="T17" fmla="*/ 2911 w 2911"/>
                <a:gd name="T18" fmla="*/ 1216 h 1216"/>
              </a:gdLst>
              <a:ahLst/>
              <a:cxnLst>
                <a:cxn ang="T10">
                  <a:pos x="T0" y="T1"/>
                </a:cxn>
                <a:cxn ang="T11">
                  <a:pos x="T2" y="T3"/>
                </a:cxn>
                <a:cxn ang="T12">
                  <a:pos x="T4" y="T5"/>
                </a:cxn>
                <a:cxn ang="T13">
                  <a:pos x="T6" y="T7"/>
                </a:cxn>
                <a:cxn ang="T14">
                  <a:pos x="T8" y="T9"/>
                </a:cxn>
              </a:cxnLst>
              <a:rect l="T15" t="T16" r="T17" b="T18"/>
              <a:pathLst>
                <a:path w="2911" h="1216">
                  <a:moveTo>
                    <a:pt x="0" y="1202"/>
                  </a:moveTo>
                  <a:cubicBezTo>
                    <a:pt x="249" y="669"/>
                    <a:pt x="499" y="136"/>
                    <a:pt x="771" y="68"/>
                  </a:cubicBezTo>
                  <a:cubicBezTo>
                    <a:pt x="1043" y="0"/>
                    <a:pt x="1308" y="612"/>
                    <a:pt x="1633" y="793"/>
                  </a:cubicBezTo>
                  <a:cubicBezTo>
                    <a:pt x="1958" y="974"/>
                    <a:pt x="2533" y="1096"/>
                    <a:pt x="2722" y="1156"/>
                  </a:cubicBezTo>
                  <a:cubicBezTo>
                    <a:pt x="2911" y="1216"/>
                    <a:pt x="2760" y="1156"/>
                    <a:pt x="2767" y="1156"/>
                  </a:cubicBezTo>
                </a:path>
              </a:pathLst>
            </a:custGeom>
            <a:noFill/>
            <a:ln w="28575">
              <a:solidFill>
                <a:srgbClr val="002060"/>
              </a:solidFill>
              <a:round/>
              <a:headEnd/>
              <a:tailEnd/>
            </a:ln>
          </p:spPr>
          <p:txBody>
            <a:bodyPr/>
            <a:lstStyle/>
            <a:p>
              <a:endParaRPr lang="it-IT"/>
            </a:p>
          </p:txBody>
        </p:sp>
        <p:sp>
          <p:nvSpPr>
            <p:cNvPr id="8" name="Line 11">
              <a:extLst>
                <a:ext uri="{FF2B5EF4-FFF2-40B4-BE49-F238E27FC236}">
                  <a16:creationId xmlns:a16="http://schemas.microsoft.com/office/drawing/2014/main" id="{122FFBF9-E78A-EEDD-3B15-9BF267C75C65}"/>
                </a:ext>
              </a:extLst>
            </p:cNvPr>
            <p:cNvSpPr>
              <a:spLocks noChangeShapeType="1"/>
            </p:cNvSpPr>
            <p:nvPr/>
          </p:nvSpPr>
          <p:spPr bwMode="auto">
            <a:xfrm>
              <a:off x="2503564" y="2853383"/>
              <a:ext cx="0" cy="2376487"/>
            </a:xfrm>
            <a:prstGeom prst="line">
              <a:avLst/>
            </a:prstGeom>
            <a:noFill/>
            <a:ln w="19050">
              <a:solidFill>
                <a:schemeClr val="tx1"/>
              </a:solidFill>
              <a:prstDash val="dash"/>
              <a:round/>
              <a:headEnd/>
              <a:tailEnd/>
            </a:ln>
          </p:spPr>
          <p:txBody>
            <a:bodyPr/>
            <a:lstStyle/>
            <a:p>
              <a:endParaRPr lang="it-IT"/>
            </a:p>
          </p:txBody>
        </p:sp>
        <p:sp>
          <p:nvSpPr>
            <p:cNvPr id="9" name="Line 12">
              <a:extLst>
                <a:ext uri="{FF2B5EF4-FFF2-40B4-BE49-F238E27FC236}">
                  <a16:creationId xmlns:a16="http://schemas.microsoft.com/office/drawing/2014/main" id="{4ACB2A04-F0A7-D32E-4F84-4D2C69709ED6}"/>
                </a:ext>
              </a:extLst>
            </p:cNvPr>
            <p:cNvSpPr>
              <a:spLocks noChangeShapeType="1"/>
            </p:cNvSpPr>
            <p:nvPr/>
          </p:nvSpPr>
          <p:spPr bwMode="auto">
            <a:xfrm>
              <a:off x="5022926" y="2853383"/>
              <a:ext cx="0" cy="2376487"/>
            </a:xfrm>
            <a:prstGeom prst="line">
              <a:avLst/>
            </a:prstGeom>
            <a:noFill/>
            <a:ln w="19050">
              <a:solidFill>
                <a:schemeClr val="tx1"/>
              </a:solidFill>
              <a:prstDash val="dash"/>
              <a:round/>
              <a:headEnd/>
              <a:tailEnd/>
            </a:ln>
          </p:spPr>
          <p:txBody>
            <a:bodyPr/>
            <a:lstStyle/>
            <a:p>
              <a:endParaRPr lang="it-IT"/>
            </a:p>
          </p:txBody>
        </p:sp>
        <p:sp>
          <p:nvSpPr>
            <p:cNvPr id="10" name="Text Box 15">
              <a:extLst>
                <a:ext uri="{FF2B5EF4-FFF2-40B4-BE49-F238E27FC236}">
                  <a16:creationId xmlns:a16="http://schemas.microsoft.com/office/drawing/2014/main" id="{0CC6E8B9-55F7-C3CB-3D7B-ABC59F8A4991}"/>
                </a:ext>
              </a:extLst>
            </p:cNvPr>
            <p:cNvSpPr txBox="1">
              <a:spLocks noChangeArrowheads="1"/>
            </p:cNvSpPr>
            <p:nvPr/>
          </p:nvSpPr>
          <p:spPr bwMode="auto">
            <a:xfrm>
              <a:off x="2892789" y="5413182"/>
              <a:ext cx="2075931" cy="830685"/>
            </a:xfrm>
            <a:prstGeom prst="rect">
              <a:avLst/>
            </a:prstGeom>
            <a:noFill/>
            <a:ln w="9525">
              <a:noFill/>
              <a:miter lim="800000"/>
              <a:headEnd/>
              <a:tailEnd/>
            </a:ln>
          </p:spPr>
          <p:txBody>
            <a:bodyPr wrap="square">
              <a:spAutoFit/>
            </a:bodyPr>
            <a:lstStyle>
              <a:defPPr>
                <a:defRPr lang="it-IT"/>
              </a:defPPr>
              <a:lvl1pPr>
                <a:defRPr sz="1400" b="1">
                  <a:solidFill>
                    <a:srgbClr val="C00000"/>
                  </a:solidFill>
                </a:defRPr>
              </a:lvl1pPr>
            </a:lstStyle>
            <a:p>
              <a:pPr algn="ctr"/>
              <a:r>
                <a:rPr lang="it-IT" dirty="0">
                  <a:solidFill>
                    <a:srgbClr val="990000"/>
                  </a:solidFill>
                </a:rPr>
                <a:t>Perdita Inattesa</a:t>
              </a:r>
            </a:p>
            <a:p>
              <a:pPr algn="ctr"/>
              <a:r>
                <a:rPr lang="it-IT" dirty="0">
                  <a:solidFill>
                    <a:srgbClr val="990000"/>
                  </a:solidFill>
                </a:rPr>
                <a:t>coperta dal capitale di rischio</a:t>
              </a:r>
            </a:p>
          </p:txBody>
        </p:sp>
        <p:sp>
          <p:nvSpPr>
            <p:cNvPr id="11" name="Text Box 16">
              <a:extLst>
                <a:ext uri="{FF2B5EF4-FFF2-40B4-BE49-F238E27FC236}">
                  <a16:creationId xmlns:a16="http://schemas.microsoft.com/office/drawing/2014/main" id="{6607986E-7621-4481-879C-C96A5FF13316}"/>
                </a:ext>
              </a:extLst>
            </p:cNvPr>
            <p:cNvSpPr txBox="1">
              <a:spLocks noChangeArrowheads="1"/>
            </p:cNvSpPr>
            <p:nvPr/>
          </p:nvSpPr>
          <p:spPr bwMode="auto">
            <a:xfrm rot="16200000">
              <a:off x="-644191" y="3596132"/>
              <a:ext cx="2009643" cy="690650"/>
            </a:xfrm>
            <a:prstGeom prst="rect">
              <a:avLst/>
            </a:prstGeom>
            <a:noFill/>
            <a:ln w="9525">
              <a:noFill/>
              <a:miter lim="800000"/>
              <a:headEnd/>
              <a:tailEnd/>
            </a:ln>
          </p:spPr>
          <p:txBody>
            <a:bodyPr wrap="square">
              <a:spAutoFit/>
            </a:bodyPr>
            <a:lstStyle/>
            <a:p>
              <a:pPr algn="ctr"/>
              <a:r>
                <a:rPr lang="it-IT" sz="1400" b="1" dirty="0">
                  <a:solidFill>
                    <a:schemeClr val="tx1">
                      <a:lumMod val="75000"/>
                      <a:lumOff val="25000"/>
                    </a:schemeClr>
                  </a:solidFill>
                </a:rPr>
                <a:t>Probabilità di perdita</a:t>
              </a:r>
            </a:p>
            <a:p>
              <a:pPr algn="ctr"/>
              <a:r>
                <a:rPr lang="it-IT" sz="1400" b="1" i="1" dirty="0">
                  <a:solidFill>
                    <a:schemeClr val="tx1">
                      <a:lumMod val="75000"/>
                      <a:lumOff val="25000"/>
                    </a:schemeClr>
                  </a:solidFill>
                </a:rPr>
                <a:t>frequenza</a:t>
              </a:r>
            </a:p>
          </p:txBody>
        </p:sp>
        <p:sp>
          <p:nvSpPr>
            <p:cNvPr id="12" name="Text Box 13">
              <a:extLst>
                <a:ext uri="{FF2B5EF4-FFF2-40B4-BE49-F238E27FC236}">
                  <a16:creationId xmlns:a16="http://schemas.microsoft.com/office/drawing/2014/main" id="{85615AC8-69DC-6EE8-10A6-C225570A435B}"/>
                </a:ext>
              </a:extLst>
            </p:cNvPr>
            <p:cNvSpPr txBox="1">
              <a:spLocks noChangeArrowheads="1"/>
            </p:cNvSpPr>
            <p:nvPr/>
          </p:nvSpPr>
          <p:spPr bwMode="auto">
            <a:xfrm>
              <a:off x="906676" y="5391266"/>
              <a:ext cx="1717700" cy="830685"/>
            </a:xfrm>
            <a:prstGeom prst="rect">
              <a:avLst/>
            </a:prstGeom>
            <a:noFill/>
            <a:ln w="9525">
              <a:noFill/>
              <a:miter lim="800000"/>
              <a:headEnd/>
              <a:tailEnd/>
            </a:ln>
          </p:spPr>
          <p:txBody>
            <a:bodyPr wrap="square">
              <a:spAutoFit/>
            </a:bodyPr>
            <a:lstStyle>
              <a:defPPr>
                <a:defRPr lang="it-IT"/>
              </a:defPPr>
              <a:lvl1pPr algn="ctr">
                <a:defRPr sz="1400" b="1">
                  <a:solidFill>
                    <a:srgbClr val="C00000"/>
                  </a:solidFill>
                </a:defRPr>
              </a:lvl1pPr>
            </a:lstStyle>
            <a:p>
              <a:r>
                <a:rPr lang="it-IT" dirty="0">
                  <a:solidFill>
                    <a:srgbClr val="990000"/>
                  </a:solidFill>
                </a:rPr>
                <a:t>Perdita Attesa</a:t>
              </a:r>
            </a:p>
            <a:p>
              <a:r>
                <a:rPr lang="it-IT" dirty="0">
                  <a:solidFill>
                    <a:srgbClr val="990000"/>
                  </a:solidFill>
                </a:rPr>
                <a:t>coperta dallo spread</a:t>
              </a:r>
            </a:p>
          </p:txBody>
        </p:sp>
        <p:sp>
          <p:nvSpPr>
            <p:cNvPr id="13" name="Text Box 15">
              <a:extLst>
                <a:ext uri="{FF2B5EF4-FFF2-40B4-BE49-F238E27FC236}">
                  <a16:creationId xmlns:a16="http://schemas.microsoft.com/office/drawing/2014/main" id="{9BD73D6E-9654-2941-5C9A-BAF04952179C}"/>
                </a:ext>
              </a:extLst>
            </p:cNvPr>
            <p:cNvSpPr txBox="1">
              <a:spLocks noChangeArrowheads="1"/>
            </p:cNvSpPr>
            <p:nvPr/>
          </p:nvSpPr>
          <p:spPr bwMode="auto">
            <a:xfrm>
              <a:off x="4771682" y="5244364"/>
              <a:ext cx="1802110" cy="307776"/>
            </a:xfrm>
            <a:prstGeom prst="rect">
              <a:avLst/>
            </a:prstGeom>
            <a:noFill/>
            <a:ln w="9525">
              <a:noFill/>
              <a:miter lim="800000"/>
              <a:headEnd/>
              <a:tailEnd/>
            </a:ln>
          </p:spPr>
          <p:txBody>
            <a:bodyPr wrap="square">
              <a:spAutoFit/>
            </a:bodyPr>
            <a:lstStyle>
              <a:defPPr>
                <a:defRPr lang="it-IT"/>
              </a:defPPr>
              <a:lvl1pPr>
                <a:defRPr sz="1400" b="1">
                  <a:solidFill>
                    <a:srgbClr val="C00000"/>
                  </a:solidFill>
                </a:defRPr>
              </a:lvl1pPr>
            </a:lstStyle>
            <a:p>
              <a:pPr algn="ctr"/>
              <a:r>
                <a:rPr lang="it-IT" dirty="0">
                  <a:solidFill>
                    <a:srgbClr val="990000"/>
                  </a:solidFill>
                </a:rPr>
                <a:t>Perdita Eccezionale</a:t>
              </a:r>
            </a:p>
          </p:txBody>
        </p:sp>
        <p:sp>
          <p:nvSpPr>
            <p:cNvPr id="14" name="Ovale 13">
              <a:extLst>
                <a:ext uri="{FF2B5EF4-FFF2-40B4-BE49-F238E27FC236}">
                  <a16:creationId xmlns:a16="http://schemas.microsoft.com/office/drawing/2014/main" id="{705D1D50-8265-C5CD-A199-337F17BDD763}"/>
                </a:ext>
              </a:extLst>
            </p:cNvPr>
            <p:cNvSpPr>
              <a:spLocks noChangeAspect="1"/>
            </p:cNvSpPr>
            <p:nvPr/>
          </p:nvSpPr>
          <p:spPr>
            <a:xfrm>
              <a:off x="4974196" y="4983382"/>
              <a:ext cx="475200" cy="349865"/>
            </a:xfrm>
            <a:prstGeom prst="ellipse">
              <a:avLst/>
            </a:prstGeom>
            <a:noFill/>
            <a:ln>
              <a:solidFill>
                <a:srgbClr val="99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mc:AlternateContent xmlns:mc="http://schemas.openxmlformats.org/markup-compatibility/2006" xmlns:a14="http://schemas.microsoft.com/office/drawing/2010/main">
          <mc:Choice Requires="a14">
            <p:sp>
              <p:nvSpPr>
                <p:cNvPr id="15" name="Text Box 15">
                  <a:extLst>
                    <a:ext uri="{FF2B5EF4-FFF2-40B4-BE49-F238E27FC236}">
                      <a16:creationId xmlns:a16="http://schemas.microsoft.com/office/drawing/2014/main" id="{65513089-3060-1AF4-B32E-6FECF14EB928}"/>
                    </a:ext>
                  </a:extLst>
                </p:cNvPr>
                <p:cNvSpPr txBox="1">
                  <a:spLocks noChangeArrowheads="1"/>
                </p:cNvSpPr>
                <p:nvPr/>
              </p:nvSpPr>
              <p:spPr bwMode="auto">
                <a:xfrm>
                  <a:off x="2520579" y="2847942"/>
                  <a:ext cx="1011594" cy="299112"/>
                </a:xfrm>
                <a:prstGeom prst="rect">
                  <a:avLst/>
                </a:prstGeom>
                <a:noFill/>
                <a:ln w="9525">
                  <a:noFill/>
                  <a:miter lim="800000"/>
                  <a:headEnd/>
                  <a:tailEnd/>
                </a:ln>
              </p:spPr>
              <p:txBody>
                <a:bodyPr wrap="square">
                  <a:spAutoFit/>
                </a:bodyPr>
                <a:lstStyle/>
                <a:p>
                  <a:pPr algn="ctr"/>
                  <a14:m>
                    <m:oMathPara xmlns:m="http://schemas.openxmlformats.org/officeDocument/2006/math">
                      <m:oMathParaPr>
                        <m:jc m:val="centerGroup"/>
                      </m:oMathParaPr>
                      <m:oMath xmlns:m="http://schemas.openxmlformats.org/officeDocument/2006/math">
                        <m:r>
                          <a:rPr lang="it-IT" sz="1400" b="1" i="1" smtClean="0">
                            <a:solidFill>
                              <a:srgbClr val="990000"/>
                            </a:solidFill>
                            <a:latin typeface="Cambria Math"/>
                            <a:ea typeface="Cambria Math"/>
                          </a:rPr>
                          <m:t>𝝁</m:t>
                        </m:r>
                        <m:r>
                          <a:rPr lang="it-IT" sz="1400" b="1" i="1" smtClean="0">
                            <a:solidFill>
                              <a:srgbClr val="990000"/>
                            </a:solidFill>
                            <a:latin typeface="Cambria Math"/>
                            <a:ea typeface="Cambria Math"/>
                          </a:rPr>
                          <m:t>=</m:t>
                        </m:r>
                        <m:r>
                          <a:rPr lang="it-IT" sz="1400" b="1" i="1" smtClean="0">
                            <a:solidFill>
                              <a:srgbClr val="990000"/>
                            </a:solidFill>
                            <a:latin typeface="Cambria Math"/>
                            <a:ea typeface="Cambria Math"/>
                          </a:rPr>
                          <m:t>𝑬𝑳</m:t>
                        </m:r>
                      </m:oMath>
                    </m:oMathPara>
                  </a14:m>
                  <a:endParaRPr lang="it-IT" sz="1400" b="1" dirty="0">
                    <a:solidFill>
                      <a:srgbClr val="990000"/>
                    </a:solidFill>
                  </a:endParaRPr>
                </a:p>
              </p:txBody>
            </p:sp>
          </mc:Choice>
          <mc:Fallback xmlns="">
            <p:sp>
              <p:nvSpPr>
                <p:cNvPr id="36" name="Text Box 15"/>
                <p:cNvSpPr txBox="1">
                  <a:spLocks noRot="1" noChangeAspect="1" noMove="1" noResize="1" noEditPoints="1" noAdjustHandles="1" noChangeArrowheads="1" noChangeShapeType="1" noTextEdit="1"/>
                </p:cNvSpPr>
                <p:nvPr/>
              </p:nvSpPr>
              <p:spPr bwMode="auto">
                <a:xfrm>
                  <a:off x="2520579" y="2847942"/>
                  <a:ext cx="1011594" cy="299112"/>
                </a:xfrm>
                <a:prstGeom prst="rect">
                  <a:avLst/>
                </a:prstGeom>
                <a:blipFill rotWithShape="1">
                  <a:blip r:embed="rId3" cstate="print"/>
                  <a:stretch>
                    <a:fillRect/>
                  </a:stretch>
                </a:blipFill>
                <a:ln w="9525">
                  <a:noFill/>
                  <a:miter lim="800000"/>
                  <a:headEnd/>
                  <a:tailEnd/>
                </a:ln>
              </p:spPr>
              <p:txBody>
                <a:bodyPr/>
                <a:lstStyle/>
                <a:p>
                  <a:r>
                    <a:rPr lang="it-IT">
                      <a:noFill/>
                    </a:rPr>
                    <a:t> </a:t>
                  </a:r>
                </a:p>
              </p:txBody>
            </p:sp>
          </mc:Fallback>
        </mc:AlternateContent>
        <p:sp>
          <p:nvSpPr>
            <p:cNvPr id="16" name="Text Box 16">
              <a:extLst>
                <a:ext uri="{FF2B5EF4-FFF2-40B4-BE49-F238E27FC236}">
                  <a16:creationId xmlns:a16="http://schemas.microsoft.com/office/drawing/2014/main" id="{0ADCF52F-DCE4-15B7-5854-E35BE5B749EA}"/>
                </a:ext>
              </a:extLst>
            </p:cNvPr>
            <p:cNvSpPr txBox="1">
              <a:spLocks noChangeArrowheads="1"/>
            </p:cNvSpPr>
            <p:nvPr/>
          </p:nvSpPr>
          <p:spPr bwMode="auto">
            <a:xfrm>
              <a:off x="1912931" y="5209455"/>
              <a:ext cx="2411394" cy="346119"/>
            </a:xfrm>
            <a:prstGeom prst="rect">
              <a:avLst/>
            </a:prstGeom>
            <a:noFill/>
            <a:ln w="9525">
              <a:noFill/>
              <a:miter lim="800000"/>
              <a:headEnd/>
              <a:tailEnd/>
            </a:ln>
          </p:spPr>
          <p:txBody>
            <a:bodyPr wrap="square">
              <a:spAutoFit/>
            </a:bodyPr>
            <a:lstStyle/>
            <a:p>
              <a:pPr>
                <a:spcBef>
                  <a:spcPct val="50000"/>
                </a:spcBef>
              </a:pPr>
              <a:r>
                <a:rPr lang="it-IT" sz="1400" b="1" dirty="0">
                  <a:solidFill>
                    <a:schemeClr val="tx1">
                      <a:lumMod val="75000"/>
                      <a:lumOff val="25000"/>
                    </a:schemeClr>
                  </a:solidFill>
                </a:rPr>
                <a:t>Valore della perdita</a:t>
              </a:r>
            </a:p>
          </p:txBody>
        </p:sp>
        <p:sp>
          <p:nvSpPr>
            <p:cNvPr id="17" name="Text Box 15">
              <a:extLst>
                <a:ext uri="{FF2B5EF4-FFF2-40B4-BE49-F238E27FC236}">
                  <a16:creationId xmlns:a16="http://schemas.microsoft.com/office/drawing/2014/main" id="{47D6653E-6690-1AFD-1FE1-43B7980689FB}"/>
                </a:ext>
              </a:extLst>
            </p:cNvPr>
            <p:cNvSpPr txBox="1">
              <a:spLocks noChangeArrowheads="1"/>
            </p:cNvSpPr>
            <p:nvPr/>
          </p:nvSpPr>
          <p:spPr bwMode="auto">
            <a:xfrm>
              <a:off x="703338" y="2647286"/>
              <a:ext cx="668442" cy="346119"/>
            </a:xfrm>
            <a:prstGeom prst="rect">
              <a:avLst/>
            </a:prstGeom>
            <a:noFill/>
            <a:ln w="9525">
              <a:noFill/>
              <a:miter lim="800000"/>
              <a:headEnd/>
              <a:tailEnd/>
            </a:ln>
          </p:spPr>
          <p:txBody>
            <a:bodyPr wrap="square">
              <a:spAutoFit/>
            </a:bodyPr>
            <a:lstStyle/>
            <a:p>
              <a:pPr algn="ctr"/>
              <a:r>
                <a:rPr lang="it-IT" sz="1400" b="1" dirty="0">
                  <a:solidFill>
                    <a:schemeClr val="tx1">
                      <a:lumMod val="75000"/>
                      <a:lumOff val="25000"/>
                    </a:schemeClr>
                  </a:solidFill>
                </a:rPr>
                <a:t>(n)</a:t>
              </a:r>
            </a:p>
          </p:txBody>
        </p:sp>
        <p:sp>
          <p:nvSpPr>
            <p:cNvPr id="18" name="Text Box 16">
              <a:extLst>
                <a:ext uri="{FF2B5EF4-FFF2-40B4-BE49-F238E27FC236}">
                  <a16:creationId xmlns:a16="http://schemas.microsoft.com/office/drawing/2014/main" id="{BE419FBE-9E67-B29A-4BFD-32F0B67FD6D6}"/>
                </a:ext>
              </a:extLst>
            </p:cNvPr>
            <p:cNvSpPr txBox="1">
              <a:spLocks noChangeArrowheads="1"/>
            </p:cNvSpPr>
            <p:nvPr/>
          </p:nvSpPr>
          <p:spPr bwMode="auto">
            <a:xfrm>
              <a:off x="710119" y="5241643"/>
              <a:ext cx="751132" cy="346119"/>
            </a:xfrm>
            <a:prstGeom prst="rect">
              <a:avLst/>
            </a:prstGeom>
            <a:noFill/>
            <a:ln w="9525">
              <a:noFill/>
              <a:miter lim="800000"/>
              <a:headEnd/>
              <a:tailEnd/>
            </a:ln>
          </p:spPr>
          <p:txBody>
            <a:bodyPr wrap="square">
              <a:spAutoFit/>
            </a:bodyPr>
            <a:lstStyle/>
            <a:p>
              <a:pPr>
                <a:spcBef>
                  <a:spcPct val="50000"/>
                </a:spcBef>
              </a:pPr>
              <a:r>
                <a:rPr lang="it-IT" sz="1400" b="1" dirty="0">
                  <a:solidFill>
                    <a:schemeClr val="tx1">
                      <a:lumMod val="75000"/>
                      <a:lumOff val="25000"/>
                    </a:schemeClr>
                  </a:solidFill>
                </a:rPr>
                <a:t>Alto</a:t>
              </a:r>
            </a:p>
          </p:txBody>
        </p:sp>
        <p:sp>
          <p:nvSpPr>
            <p:cNvPr id="19" name="Text Box 16">
              <a:extLst>
                <a:ext uri="{FF2B5EF4-FFF2-40B4-BE49-F238E27FC236}">
                  <a16:creationId xmlns:a16="http://schemas.microsoft.com/office/drawing/2014/main" id="{1C49FA34-0C37-4D8C-9F6F-612E5AAC12C5}"/>
                </a:ext>
              </a:extLst>
            </p:cNvPr>
            <p:cNvSpPr txBox="1">
              <a:spLocks noChangeArrowheads="1"/>
            </p:cNvSpPr>
            <p:nvPr/>
          </p:nvSpPr>
          <p:spPr bwMode="auto">
            <a:xfrm>
              <a:off x="4503269" y="5241643"/>
              <a:ext cx="845438" cy="346119"/>
            </a:xfrm>
            <a:prstGeom prst="rect">
              <a:avLst/>
            </a:prstGeom>
            <a:noFill/>
            <a:ln w="9525">
              <a:noFill/>
              <a:miter lim="800000"/>
              <a:headEnd/>
              <a:tailEnd/>
            </a:ln>
          </p:spPr>
          <p:txBody>
            <a:bodyPr wrap="square">
              <a:spAutoFit/>
            </a:bodyPr>
            <a:lstStyle/>
            <a:p>
              <a:pPr>
                <a:spcBef>
                  <a:spcPct val="50000"/>
                </a:spcBef>
              </a:pPr>
              <a:r>
                <a:rPr lang="it-IT" sz="1400" b="1" dirty="0">
                  <a:solidFill>
                    <a:schemeClr val="tx1">
                      <a:lumMod val="75000"/>
                      <a:lumOff val="25000"/>
                    </a:schemeClr>
                  </a:solidFill>
                </a:rPr>
                <a:t>Basso</a:t>
              </a:r>
            </a:p>
          </p:txBody>
        </p:sp>
        <p:sp>
          <p:nvSpPr>
            <p:cNvPr id="20" name="Text Box 16">
              <a:extLst>
                <a:ext uri="{FF2B5EF4-FFF2-40B4-BE49-F238E27FC236}">
                  <a16:creationId xmlns:a16="http://schemas.microsoft.com/office/drawing/2014/main" id="{0A9B50C4-D0A5-81AE-058E-AF33C1AAFAFA}"/>
                </a:ext>
              </a:extLst>
            </p:cNvPr>
            <p:cNvSpPr txBox="1">
              <a:spLocks noChangeArrowheads="1"/>
            </p:cNvSpPr>
            <p:nvPr/>
          </p:nvSpPr>
          <p:spPr bwMode="auto">
            <a:xfrm rot="16200000">
              <a:off x="185316" y="4919643"/>
              <a:ext cx="707229" cy="307777"/>
            </a:xfrm>
            <a:prstGeom prst="rect">
              <a:avLst/>
            </a:prstGeom>
            <a:noFill/>
            <a:ln w="9525">
              <a:noFill/>
              <a:miter lim="800000"/>
              <a:headEnd/>
              <a:tailEnd/>
            </a:ln>
          </p:spPr>
          <p:txBody>
            <a:bodyPr wrap="square">
              <a:spAutoFit/>
            </a:bodyPr>
            <a:lstStyle/>
            <a:p>
              <a:pPr>
                <a:spcBef>
                  <a:spcPct val="50000"/>
                </a:spcBef>
              </a:pPr>
              <a:r>
                <a:rPr lang="it-IT" sz="1400" b="1" dirty="0">
                  <a:solidFill>
                    <a:schemeClr val="tx1">
                      <a:lumMod val="75000"/>
                      <a:lumOff val="25000"/>
                    </a:schemeClr>
                  </a:solidFill>
                </a:rPr>
                <a:t>Bassa</a:t>
              </a:r>
            </a:p>
          </p:txBody>
        </p:sp>
        <p:sp>
          <p:nvSpPr>
            <p:cNvPr id="21" name="Text Box 16">
              <a:extLst>
                <a:ext uri="{FF2B5EF4-FFF2-40B4-BE49-F238E27FC236}">
                  <a16:creationId xmlns:a16="http://schemas.microsoft.com/office/drawing/2014/main" id="{D8BA753C-0BAE-0EE2-CEF8-AAFD7B9349B5}"/>
                </a:ext>
              </a:extLst>
            </p:cNvPr>
            <p:cNvSpPr txBox="1">
              <a:spLocks noChangeArrowheads="1"/>
            </p:cNvSpPr>
            <p:nvPr/>
          </p:nvSpPr>
          <p:spPr bwMode="auto">
            <a:xfrm rot="16200000">
              <a:off x="283605" y="2646393"/>
              <a:ext cx="541338" cy="382418"/>
            </a:xfrm>
            <a:prstGeom prst="rect">
              <a:avLst/>
            </a:prstGeom>
            <a:noFill/>
            <a:ln w="9525">
              <a:noFill/>
              <a:miter lim="800000"/>
              <a:headEnd/>
              <a:tailEnd/>
            </a:ln>
          </p:spPr>
          <p:txBody>
            <a:bodyPr wrap="square">
              <a:spAutoFit/>
            </a:bodyPr>
            <a:lstStyle/>
            <a:p>
              <a:pPr>
                <a:spcBef>
                  <a:spcPct val="50000"/>
                </a:spcBef>
              </a:pPr>
              <a:r>
                <a:rPr lang="it-IT" sz="1400" b="1" dirty="0">
                  <a:solidFill>
                    <a:schemeClr val="tx1">
                      <a:lumMod val="75000"/>
                      <a:lumOff val="25000"/>
                    </a:schemeClr>
                  </a:solidFill>
                </a:rPr>
                <a:t>Alta</a:t>
              </a:r>
            </a:p>
          </p:txBody>
        </p:sp>
      </p:grpSp>
      <p:sp>
        <p:nvSpPr>
          <p:cNvPr id="22" name="Text Box 19">
            <a:extLst>
              <a:ext uri="{FF2B5EF4-FFF2-40B4-BE49-F238E27FC236}">
                <a16:creationId xmlns:a16="http://schemas.microsoft.com/office/drawing/2014/main" id="{19D6B380-7847-3D07-6742-0C55367CC0F9}"/>
              </a:ext>
            </a:extLst>
          </p:cNvPr>
          <p:cNvSpPr txBox="1">
            <a:spLocks noChangeArrowheads="1"/>
          </p:cNvSpPr>
          <p:nvPr/>
        </p:nvSpPr>
        <p:spPr bwMode="auto">
          <a:xfrm>
            <a:off x="2987824" y="5590981"/>
            <a:ext cx="5806563" cy="646331"/>
          </a:xfrm>
          <a:prstGeom prst="rect">
            <a:avLst/>
          </a:prstGeom>
          <a:noFill/>
          <a:ln>
            <a:solidFill>
              <a:schemeClr val="accent5">
                <a:lumMod val="75000"/>
              </a:schemeClr>
            </a:solidFill>
          </a:ln>
        </p:spPr>
        <p:txBody>
          <a:bodyPr wrap="square" rtlCol="0">
            <a:spAutoFit/>
          </a:bodyPr>
          <a:lstStyle>
            <a:defPPr>
              <a:defRPr lang="it-IT"/>
            </a:defPPr>
            <a:lvl1pPr>
              <a:defRPr>
                <a:solidFill>
                  <a:schemeClr val="accent5">
                    <a:lumMod val="50000"/>
                  </a:schemeClr>
                </a:solidFill>
              </a:defRPr>
            </a:lvl1pPr>
          </a:lstStyle>
          <a:p>
            <a:pPr algn="just"/>
            <a:r>
              <a:rPr lang="it-IT" dirty="0">
                <a:solidFill>
                  <a:schemeClr val="accent1">
                    <a:lumMod val="50000"/>
                  </a:schemeClr>
                </a:solidFill>
              </a:rPr>
              <a:t>Perdita attesa= media della distribuzione delle perdite</a:t>
            </a:r>
          </a:p>
          <a:p>
            <a:pPr algn="just"/>
            <a:r>
              <a:rPr lang="it-IT" dirty="0">
                <a:solidFill>
                  <a:schemeClr val="accent1">
                    <a:lumMod val="50000"/>
                  </a:schemeClr>
                </a:solidFill>
              </a:rPr>
              <a:t>Perdita inattesa=volatilità delle perdite attorno alla media</a:t>
            </a:r>
          </a:p>
        </p:txBody>
      </p:sp>
    </p:spTree>
    <p:extLst>
      <p:ext uri="{BB962C8B-B14F-4D97-AF65-F5344CB8AC3E}">
        <p14:creationId xmlns:p14="http://schemas.microsoft.com/office/powerpoint/2010/main" val="3229068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childTnLst>
                                </p:cTn>
                              </p:par>
                            </p:childTnLst>
                          </p:cTn>
                        </p:par>
                        <p:par>
                          <p:cTn id="15" fill="hold">
                            <p:stCondLst>
                              <p:cond delay="1000"/>
                            </p:stCondLst>
                            <p:childTnLst>
                              <p:par>
                                <p:cTn id="16" presetID="42" presetClass="entr" presetSubtype="0"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2000"/>
                                        <p:tgtEl>
                                          <p:spTgt spid="4"/>
                                        </p:tgtEl>
                                      </p:cBhvr>
                                    </p:animEffect>
                                    <p:anim calcmode="lin" valueType="num">
                                      <p:cBhvr>
                                        <p:cTn id="19" dur="2000" fill="hold"/>
                                        <p:tgtEl>
                                          <p:spTgt spid="4"/>
                                        </p:tgtEl>
                                        <p:attrNameLst>
                                          <p:attrName>ppt_x</p:attrName>
                                        </p:attrNameLst>
                                      </p:cBhvr>
                                      <p:tavLst>
                                        <p:tav tm="0">
                                          <p:val>
                                            <p:strVal val="#ppt_x"/>
                                          </p:val>
                                        </p:tav>
                                        <p:tav tm="100000">
                                          <p:val>
                                            <p:strVal val="#ppt_x"/>
                                          </p:val>
                                        </p:tav>
                                      </p:tavLst>
                                    </p:anim>
                                    <p:anim calcmode="lin" valueType="num">
                                      <p:cBhvr>
                                        <p:cTn id="20" dur="2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fade">
                                      <p:cBhvr>
                                        <p:cTn id="25" dur="1000"/>
                                        <p:tgtEl>
                                          <p:spTgt spid="22"/>
                                        </p:tgtEl>
                                      </p:cBhvr>
                                    </p:animEffect>
                                    <p:anim calcmode="lin" valueType="num">
                                      <p:cBhvr>
                                        <p:cTn id="26" dur="1000" fill="hold"/>
                                        <p:tgtEl>
                                          <p:spTgt spid="22"/>
                                        </p:tgtEl>
                                        <p:attrNameLst>
                                          <p:attrName>ppt_x</p:attrName>
                                        </p:attrNameLst>
                                      </p:cBhvr>
                                      <p:tavLst>
                                        <p:tav tm="0">
                                          <p:val>
                                            <p:strVal val="#ppt_x"/>
                                          </p:val>
                                        </p:tav>
                                        <p:tav tm="100000">
                                          <p:val>
                                            <p:strVal val="#ppt_x"/>
                                          </p:val>
                                        </p:tav>
                                      </p:tavLst>
                                    </p:anim>
                                    <p:anim calcmode="lin" valueType="num">
                                      <p:cBhvr>
                                        <p:cTn id="27"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2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5">
            <a:extLst>
              <a:ext uri="{FF2B5EF4-FFF2-40B4-BE49-F238E27FC236}">
                <a16:creationId xmlns:a16="http://schemas.microsoft.com/office/drawing/2014/main" id="{348F92C6-1423-E0E6-4800-83B202E9CCF3}"/>
              </a:ext>
            </a:extLst>
          </p:cNvPr>
          <p:cNvSpPr>
            <a:spLocks noChangeShapeType="1"/>
          </p:cNvSpPr>
          <p:nvPr/>
        </p:nvSpPr>
        <p:spPr bwMode="auto">
          <a:xfrm flipV="1">
            <a:off x="703339" y="2708920"/>
            <a:ext cx="0" cy="2520950"/>
          </a:xfrm>
          <a:prstGeom prst="line">
            <a:avLst/>
          </a:prstGeom>
          <a:noFill/>
          <a:ln w="19050">
            <a:solidFill>
              <a:schemeClr val="tx1"/>
            </a:solidFill>
            <a:round/>
            <a:headEnd/>
            <a:tailEnd type="triangle" w="med" len="med"/>
          </a:ln>
        </p:spPr>
        <p:txBody>
          <a:bodyPr/>
          <a:lstStyle/>
          <a:p>
            <a:endParaRPr lang="it-IT"/>
          </a:p>
        </p:txBody>
      </p:sp>
      <p:sp>
        <p:nvSpPr>
          <p:cNvPr id="3" name="Line 6">
            <a:extLst>
              <a:ext uri="{FF2B5EF4-FFF2-40B4-BE49-F238E27FC236}">
                <a16:creationId xmlns:a16="http://schemas.microsoft.com/office/drawing/2014/main" id="{E0425EB3-55F0-B0D6-CAC5-718A78C429F5}"/>
              </a:ext>
            </a:extLst>
          </p:cNvPr>
          <p:cNvSpPr>
            <a:spLocks noChangeShapeType="1"/>
          </p:cNvSpPr>
          <p:nvPr/>
        </p:nvSpPr>
        <p:spPr bwMode="auto">
          <a:xfrm>
            <a:off x="703339" y="5229870"/>
            <a:ext cx="4679950" cy="0"/>
          </a:xfrm>
          <a:prstGeom prst="line">
            <a:avLst/>
          </a:prstGeom>
          <a:noFill/>
          <a:ln w="19050">
            <a:solidFill>
              <a:schemeClr val="tx1"/>
            </a:solidFill>
            <a:round/>
            <a:headEnd/>
            <a:tailEnd type="triangle" w="med" len="med"/>
          </a:ln>
        </p:spPr>
        <p:txBody>
          <a:bodyPr/>
          <a:lstStyle/>
          <a:p>
            <a:endParaRPr lang="it-IT"/>
          </a:p>
        </p:txBody>
      </p:sp>
      <p:sp>
        <p:nvSpPr>
          <p:cNvPr id="4" name="Freeform 10">
            <a:extLst>
              <a:ext uri="{FF2B5EF4-FFF2-40B4-BE49-F238E27FC236}">
                <a16:creationId xmlns:a16="http://schemas.microsoft.com/office/drawing/2014/main" id="{D591EC12-21DA-0571-975E-BB779FAA4514}"/>
              </a:ext>
            </a:extLst>
          </p:cNvPr>
          <p:cNvSpPr>
            <a:spLocks/>
          </p:cNvSpPr>
          <p:nvPr/>
        </p:nvSpPr>
        <p:spPr bwMode="auto">
          <a:xfrm>
            <a:off x="774776" y="3250258"/>
            <a:ext cx="4621213" cy="1930400"/>
          </a:xfrm>
          <a:custGeom>
            <a:avLst/>
            <a:gdLst>
              <a:gd name="T0" fmla="*/ 0 w 2911"/>
              <a:gd name="T1" fmla="*/ 2147483647 h 1216"/>
              <a:gd name="T2" fmla="*/ 2147483647 w 2911"/>
              <a:gd name="T3" fmla="*/ 2147483647 h 1216"/>
              <a:gd name="T4" fmla="*/ 2147483647 w 2911"/>
              <a:gd name="T5" fmla="*/ 2147483647 h 1216"/>
              <a:gd name="T6" fmla="*/ 2147483647 w 2911"/>
              <a:gd name="T7" fmla="*/ 2147483647 h 1216"/>
              <a:gd name="T8" fmla="*/ 2147483647 w 2911"/>
              <a:gd name="T9" fmla="*/ 2147483647 h 1216"/>
              <a:gd name="T10" fmla="*/ 0 60000 65536"/>
              <a:gd name="T11" fmla="*/ 0 60000 65536"/>
              <a:gd name="T12" fmla="*/ 0 60000 65536"/>
              <a:gd name="T13" fmla="*/ 0 60000 65536"/>
              <a:gd name="T14" fmla="*/ 0 60000 65536"/>
              <a:gd name="T15" fmla="*/ 0 w 2911"/>
              <a:gd name="T16" fmla="*/ 0 h 1216"/>
              <a:gd name="T17" fmla="*/ 2911 w 2911"/>
              <a:gd name="T18" fmla="*/ 1216 h 1216"/>
            </a:gdLst>
            <a:ahLst/>
            <a:cxnLst>
              <a:cxn ang="T10">
                <a:pos x="T0" y="T1"/>
              </a:cxn>
              <a:cxn ang="T11">
                <a:pos x="T2" y="T3"/>
              </a:cxn>
              <a:cxn ang="T12">
                <a:pos x="T4" y="T5"/>
              </a:cxn>
              <a:cxn ang="T13">
                <a:pos x="T6" y="T7"/>
              </a:cxn>
              <a:cxn ang="T14">
                <a:pos x="T8" y="T9"/>
              </a:cxn>
            </a:cxnLst>
            <a:rect l="T15" t="T16" r="T17" b="T18"/>
            <a:pathLst>
              <a:path w="2911" h="1216">
                <a:moveTo>
                  <a:pt x="0" y="1202"/>
                </a:moveTo>
                <a:cubicBezTo>
                  <a:pt x="249" y="669"/>
                  <a:pt x="499" y="136"/>
                  <a:pt x="771" y="68"/>
                </a:cubicBezTo>
                <a:cubicBezTo>
                  <a:pt x="1043" y="0"/>
                  <a:pt x="1308" y="612"/>
                  <a:pt x="1633" y="793"/>
                </a:cubicBezTo>
                <a:cubicBezTo>
                  <a:pt x="1958" y="974"/>
                  <a:pt x="2533" y="1096"/>
                  <a:pt x="2722" y="1156"/>
                </a:cubicBezTo>
                <a:cubicBezTo>
                  <a:pt x="2911" y="1216"/>
                  <a:pt x="2760" y="1156"/>
                  <a:pt x="2767" y="1156"/>
                </a:cubicBezTo>
              </a:path>
            </a:pathLst>
          </a:custGeom>
          <a:noFill/>
          <a:ln w="28575">
            <a:solidFill>
              <a:srgbClr val="002060"/>
            </a:solidFill>
            <a:round/>
            <a:headEnd/>
            <a:tailEnd/>
          </a:ln>
        </p:spPr>
        <p:txBody>
          <a:bodyPr/>
          <a:lstStyle/>
          <a:p>
            <a:endParaRPr lang="it-IT"/>
          </a:p>
        </p:txBody>
      </p:sp>
      <p:sp>
        <p:nvSpPr>
          <p:cNvPr id="5" name="Line 11">
            <a:extLst>
              <a:ext uri="{FF2B5EF4-FFF2-40B4-BE49-F238E27FC236}">
                <a16:creationId xmlns:a16="http://schemas.microsoft.com/office/drawing/2014/main" id="{E0B9F968-5E77-9989-A0A6-10477E48FD28}"/>
              </a:ext>
            </a:extLst>
          </p:cNvPr>
          <p:cNvSpPr>
            <a:spLocks noChangeShapeType="1"/>
          </p:cNvSpPr>
          <p:nvPr/>
        </p:nvSpPr>
        <p:spPr bwMode="auto">
          <a:xfrm>
            <a:off x="2503564" y="2853383"/>
            <a:ext cx="0" cy="2376487"/>
          </a:xfrm>
          <a:prstGeom prst="line">
            <a:avLst/>
          </a:prstGeom>
          <a:noFill/>
          <a:ln w="19050">
            <a:solidFill>
              <a:schemeClr val="tx1"/>
            </a:solidFill>
            <a:prstDash val="dash"/>
            <a:round/>
            <a:headEnd/>
            <a:tailEnd/>
          </a:ln>
        </p:spPr>
        <p:txBody>
          <a:bodyPr/>
          <a:lstStyle/>
          <a:p>
            <a:endParaRPr lang="it-IT"/>
          </a:p>
        </p:txBody>
      </p:sp>
      <p:sp>
        <p:nvSpPr>
          <p:cNvPr id="6" name="Line 12">
            <a:extLst>
              <a:ext uri="{FF2B5EF4-FFF2-40B4-BE49-F238E27FC236}">
                <a16:creationId xmlns:a16="http://schemas.microsoft.com/office/drawing/2014/main" id="{1031205E-44F3-8F82-4F61-693E897DAEE0}"/>
              </a:ext>
            </a:extLst>
          </p:cNvPr>
          <p:cNvSpPr>
            <a:spLocks noChangeShapeType="1"/>
          </p:cNvSpPr>
          <p:nvPr/>
        </p:nvSpPr>
        <p:spPr bwMode="auto">
          <a:xfrm>
            <a:off x="5022926" y="2853383"/>
            <a:ext cx="0" cy="2376487"/>
          </a:xfrm>
          <a:prstGeom prst="line">
            <a:avLst/>
          </a:prstGeom>
          <a:noFill/>
          <a:ln w="19050">
            <a:solidFill>
              <a:schemeClr val="tx1"/>
            </a:solidFill>
            <a:prstDash val="dash"/>
            <a:round/>
            <a:headEnd/>
            <a:tailEnd/>
          </a:ln>
        </p:spPr>
        <p:txBody>
          <a:bodyPr/>
          <a:lstStyle/>
          <a:p>
            <a:endParaRPr lang="it-IT"/>
          </a:p>
        </p:txBody>
      </p:sp>
      <p:sp>
        <p:nvSpPr>
          <p:cNvPr id="7" name="Text Box 19">
            <a:extLst>
              <a:ext uri="{FF2B5EF4-FFF2-40B4-BE49-F238E27FC236}">
                <a16:creationId xmlns:a16="http://schemas.microsoft.com/office/drawing/2014/main" id="{ED35D23B-03DF-1210-EAA5-E89C28301579}"/>
              </a:ext>
            </a:extLst>
          </p:cNvPr>
          <p:cNvSpPr txBox="1">
            <a:spLocks noChangeArrowheads="1"/>
          </p:cNvSpPr>
          <p:nvPr/>
        </p:nvSpPr>
        <p:spPr bwMode="auto">
          <a:xfrm>
            <a:off x="5508104" y="2670349"/>
            <a:ext cx="3243229" cy="830997"/>
          </a:xfrm>
          <a:prstGeom prst="rect">
            <a:avLst/>
          </a:prstGeom>
          <a:noFill/>
        </p:spPr>
        <p:txBody>
          <a:bodyPr wrap="square" rtlCol="0">
            <a:spAutoFit/>
          </a:bodyPr>
          <a:lstStyle>
            <a:defPPr>
              <a:defRPr lang="it-IT"/>
            </a:defPPr>
            <a:lvl1pPr>
              <a:defRPr>
                <a:solidFill>
                  <a:schemeClr val="accent5">
                    <a:lumMod val="50000"/>
                  </a:schemeClr>
                </a:solidFill>
              </a:defRPr>
            </a:lvl1pPr>
          </a:lstStyle>
          <a:p>
            <a:pPr algn="just"/>
            <a:r>
              <a:rPr lang="it-IT" sz="1600" dirty="0"/>
              <a:t>Il VAR è funzione di </a:t>
            </a:r>
            <a:r>
              <a:rPr lang="it-IT" sz="1600" b="1" u="sng" dirty="0"/>
              <a:t>due parametri</a:t>
            </a:r>
            <a:r>
              <a:rPr lang="it-IT" sz="1600" dirty="0"/>
              <a:t>: l’</a:t>
            </a:r>
            <a:r>
              <a:rPr lang="it-IT" sz="1600" b="1" dirty="0"/>
              <a:t>orizzonte temporale</a:t>
            </a:r>
            <a:r>
              <a:rPr lang="it-IT" sz="1600" dirty="0"/>
              <a:t> e</a:t>
            </a:r>
          </a:p>
          <a:p>
            <a:pPr algn="just"/>
            <a:r>
              <a:rPr lang="it-IT" sz="1600" dirty="0"/>
              <a:t>l’</a:t>
            </a:r>
            <a:r>
              <a:rPr lang="it-IT" sz="1600" b="1" dirty="0"/>
              <a:t>intervallo di confidenza</a:t>
            </a:r>
            <a:r>
              <a:rPr lang="it-IT" sz="1600" dirty="0"/>
              <a:t>.</a:t>
            </a:r>
          </a:p>
        </p:txBody>
      </p:sp>
      <p:sp>
        <p:nvSpPr>
          <p:cNvPr id="8" name="Text Box 15">
            <a:extLst>
              <a:ext uri="{FF2B5EF4-FFF2-40B4-BE49-F238E27FC236}">
                <a16:creationId xmlns:a16="http://schemas.microsoft.com/office/drawing/2014/main" id="{C3892613-1CB9-4DCF-F945-B44DE81ABB83}"/>
              </a:ext>
            </a:extLst>
          </p:cNvPr>
          <p:cNvSpPr txBox="1">
            <a:spLocks noChangeArrowheads="1"/>
          </p:cNvSpPr>
          <p:nvPr/>
        </p:nvSpPr>
        <p:spPr bwMode="auto">
          <a:xfrm>
            <a:off x="3166610" y="5413182"/>
            <a:ext cx="1802110" cy="738664"/>
          </a:xfrm>
          <a:prstGeom prst="rect">
            <a:avLst/>
          </a:prstGeom>
          <a:noFill/>
          <a:ln w="9525">
            <a:noFill/>
            <a:miter lim="800000"/>
            <a:headEnd/>
            <a:tailEnd/>
          </a:ln>
        </p:spPr>
        <p:txBody>
          <a:bodyPr wrap="square">
            <a:spAutoFit/>
          </a:bodyPr>
          <a:lstStyle>
            <a:defPPr>
              <a:defRPr lang="it-IT"/>
            </a:defPPr>
            <a:lvl1pPr>
              <a:defRPr sz="1400" b="1">
                <a:solidFill>
                  <a:srgbClr val="C00000"/>
                </a:solidFill>
              </a:defRPr>
            </a:lvl1pPr>
          </a:lstStyle>
          <a:p>
            <a:pPr algn="ctr"/>
            <a:r>
              <a:rPr lang="it-IT" dirty="0">
                <a:solidFill>
                  <a:srgbClr val="990000"/>
                </a:solidFill>
              </a:rPr>
              <a:t>Perdita Inattesa</a:t>
            </a:r>
          </a:p>
          <a:p>
            <a:pPr algn="ctr"/>
            <a:r>
              <a:rPr lang="it-IT" dirty="0">
                <a:solidFill>
                  <a:srgbClr val="990000"/>
                </a:solidFill>
              </a:rPr>
              <a:t>coperta dal capitale di rischio</a:t>
            </a:r>
          </a:p>
        </p:txBody>
      </p:sp>
      <p:sp>
        <p:nvSpPr>
          <p:cNvPr id="9" name="Text Box 13">
            <a:extLst>
              <a:ext uri="{FF2B5EF4-FFF2-40B4-BE49-F238E27FC236}">
                <a16:creationId xmlns:a16="http://schemas.microsoft.com/office/drawing/2014/main" id="{6193BE0A-3FAF-1CAB-BB60-CDA7BEC4C164}"/>
              </a:ext>
            </a:extLst>
          </p:cNvPr>
          <p:cNvSpPr txBox="1">
            <a:spLocks noChangeArrowheads="1"/>
          </p:cNvSpPr>
          <p:nvPr/>
        </p:nvSpPr>
        <p:spPr bwMode="auto">
          <a:xfrm>
            <a:off x="906676" y="5391267"/>
            <a:ext cx="1512218" cy="738664"/>
          </a:xfrm>
          <a:prstGeom prst="rect">
            <a:avLst/>
          </a:prstGeom>
          <a:noFill/>
          <a:ln w="9525">
            <a:noFill/>
            <a:miter lim="800000"/>
            <a:headEnd/>
            <a:tailEnd/>
          </a:ln>
        </p:spPr>
        <p:txBody>
          <a:bodyPr wrap="square">
            <a:spAutoFit/>
          </a:bodyPr>
          <a:lstStyle>
            <a:defPPr>
              <a:defRPr lang="it-IT"/>
            </a:defPPr>
            <a:lvl1pPr algn="ctr">
              <a:defRPr sz="1400" b="1">
                <a:solidFill>
                  <a:srgbClr val="C00000"/>
                </a:solidFill>
              </a:defRPr>
            </a:lvl1pPr>
          </a:lstStyle>
          <a:p>
            <a:r>
              <a:rPr lang="it-IT" dirty="0">
                <a:solidFill>
                  <a:srgbClr val="990000"/>
                </a:solidFill>
              </a:rPr>
              <a:t>Perdita Attesa</a:t>
            </a:r>
          </a:p>
          <a:p>
            <a:r>
              <a:rPr lang="it-IT" dirty="0">
                <a:solidFill>
                  <a:srgbClr val="990000"/>
                </a:solidFill>
              </a:rPr>
              <a:t>coperta dallo spread</a:t>
            </a:r>
          </a:p>
        </p:txBody>
      </p:sp>
      <p:sp>
        <p:nvSpPr>
          <p:cNvPr id="10" name="Line 14">
            <a:extLst>
              <a:ext uri="{FF2B5EF4-FFF2-40B4-BE49-F238E27FC236}">
                <a16:creationId xmlns:a16="http://schemas.microsoft.com/office/drawing/2014/main" id="{3695C6EF-4213-8D05-F30F-14951240B086}"/>
              </a:ext>
            </a:extLst>
          </p:cNvPr>
          <p:cNvSpPr>
            <a:spLocks noChangeShapeType="1"/>
          </p:cNvSpPr>
          <p:nvPr/>
        </p:nvSpPr>
        <p:spPr bwMode="auto">
          <a:xfrm>
            <a:off x="2503564" y="4221808"/>
            <a:ext cx="2519362" cy="0"/>
          </a:xfrm>
          <a:prstGeom prst="line">
            <a:avLst/>
          </a:prstGeom>
          <a:noFill/>
          <a:ln w="19050">
            <a:solidFill>
              <a:schemeClr val="tx1"/>
            </a:solidFill>
            <a:round/>
            <a:headEnd/>
            <a:tailEnd type="triangle" w="med" len="med"/>
          </a:ln>
        </p:spPr>
        <p:txBody>
          <a:bodyPr/>
          <a:lstStyle/>
          <a:p>
            <a:endParaRPr lang="it-IT"/>
          </a:p>
        </p:txBody>
      </p:sp>
      <p:sp>
        <p:nvSpPr>
          <p:cNvPr id="11" name="Text Box 15">
            <a:extLst>
              <a:ext uri="{FF2B5EF4-FFF2-40B4-BE49-F238E27FC236}">
                <a16:creationId xmlns:a16="http://schemas.microsoft.com/office/drawing/2014/main" id="{B7E9B6D3-FE5E-10C9-9602-D1929AEE45CA}"/>
              </a:ext>
            </a:extLst>
          </p:cNvPr>
          <p:cNvSpPr txBox="1">
            <a:spLocks noChangeArrowheads="1"/>
          </p:cNvSpPr>
          <p:nvPr/>
        </p:nvSpPr>
        <p:spPr bwMode="auto">
          <a:xfrm>
            <a:off x="2818847" y="3861048"/>
            <a:ext cx="2066145" cy="307777"/>
          </a:xfrm>
          <a:prstGeom prst="rect">
            <a:avLst/>
          </a:prstGeom>
          <a:noFill/>
          <a:ln w="9525">
            <a:noFill/>
            <a:miter lim="800000"/>
            <a:headEnd/>
            <a:tailEnd/>
          </a:ln>
        </p:spPr>
        <p:txBody>
          <a:bodyPr wrap="square">
            <a:spAutoFit/>
          </a:bodyPr>
          <a:lstStyle/>
          <a:p>
            <a:pPr algn="ctr"/>
            <a:r>
              <a:rPr lang="it-IT" sz="1400" b="1" dirty="0">
                <a:solidFill>
                  <a:srgbClr val="990000"/>
                </a:solidFill>
              </a:rPr>
              <a:t>VAR</a:t>
            </a:r>
          </a:p>
        </p:txBody>
      </p:sp>
      <p:sp>
        <p:nvSpPr>
          <p:cNvPr id="12" name="Text Box 15">
            <a:extLst>
              <a:ext uri="{FF2B5EF4-FFF2-40B4-BE49-F238E27FC236}">
                <a16:creationId xmlns:a16="http://schemas.microsoft.com/office/drawing/2014/main" id="{56C3C455-BD12-84FB-77B3-CF6EDC8CEC15}"/>
              </a:ext>
            </a:extLst>
          </p:cNvPr>
          <p:cNvSpPr txBox="1">
            <a:spLocks noChangeArrowheads="1"/>
          </p:cNvSpPr>
          <p:nvPr/>
        </p:nvSpPr>
        <p:spPr bwMode="auto">
          <a:xfrm>
            <a:off x="5237908" y="5229969"/>
            <a:ext cx="1802110" cy="307777"/>
          </a:xfrm>
          <a:prstGeom prst="rect">
            <a:avLst/>
          </a:prstGeom>
          <a:noFill/>
          <a:ln w="9525">
            <a:noFill/>
            <a:miter lim="800000"/>
            <a:headEnd/>
            <a:tailEnd/>
          </a:ln>
        </p:spPr>
        <p:txBody>
          <a:bodyPr wrap="square">
            <a:spAutoFit/>
          </a:bodyPr>
          <a:lstStyle>
            <a:defPPr>
              <a:defRPr lang="it-IT"/>
            </a:defPPr>
            <a:lvl1pPr>
              <a:defRPr sz="1400" b="1">
                <a:solidFill>
                  <a:srgbClr val="C00000"/>
                </a:solidFill>
              </a:defRPr>
            </a:lvl1pPr>
          </a:lstStyle>
          <a:p>
            <a:pPr algn="ctr"/>
            <a:r>
              <a:rPr lang="it-IT" dirty="0">
                <a:solidFill>
                  <a:srgbClr val="990000"/>
                </a:solidFill>
              </a:rPr>
              <a:t>Perdita Eccezionale</a:t>
            </a:r>
          </a:p>
        </p:txBody>
      </p:sp>
      <p:sp>
        <p:nvSpPr>
          <p:cNvPr id="13" name="Text Box 16">
            <a:extLst>
              <a:ext uri="{FF2B5EF4-FFF2-40B4-BE49-F238E27FC236}">
                <a16:creationId xmlns:a16="http://schemas.microsoft.com/office/drawing/2014/main" id="{393F0D83-D35D-B2F8-E4F0-B4371836F858}"/>
              </a:ext>
            </a:extLst>
          </p:cNvPr>
          <p:cNvSpPr txBox="1">
            <a:spLocks noChangeArrowheads="1"/>
          </p:cNvSpPr>
          <p:nvPr/>
        </p:nvSpPr>
        <p:spPr bwMode="auto">
          <a:xfrm>
            <a:off x="1912932" y="5209455"/>
            <a:ext cx="1938988" cy="307777"/>
          </a:xfrm>
          <a:prstGeom prst="rect">
            <a:avLst/>
          </a:prstGeom>
          <a:noFill/>
          <a:ln w="9525">
            <a:noFill/>
            <a:miter lim="800000"/>
            <a:headEnd/>
            <a:tailEnd/>
          </a:ln>
        </p:spPr>
        <p:txBody>
          <a:bodyPr wrap="square">
            <a:spAutoFit/>
          </a:bodyPr>
          <a:lstStyle/>
          <a:p>
            <a:pPr>
              <a:spcBef>
                <a:spcPct val="50000"/>
              </a:spcBef>
            </a:pPr>
            <a:r>
              <a:rPr lang="it-IT" sz="1400" b="1" dirty="0">
                <a:solidFill>
                  <a:schemeClr val="tx1">
                    <a:lumMod val="75000"/>
                    <a:lumOff val="25000"/>
                  </a:schemeClr>
                </a:solidFill>
              </a:rPr>
              <a:t>Valore della perdita</a:t>
            </a:r>
          </a:p>
        </p:txBody>
      </p:sp>
      <p:sp>
        <p:nvSpPr>
          <p:cNvPr id="14" name="Text Box 15">
            <a:extLst>
              <a:ext uri="{FF2B5EF4-FFF2-40B4-BE49-F238E27FC236}">
                <a16:creationId xmlns:a16="http://schemas.microsoft.com/office/drawing/2014/main" id="{B0912135-61EE-1B07-DE0D-49B59D142E3A}"/>
              </a:ext>
            </a:extLst>
          </p:cNvPr>
          <p:cNvSpPr txBox="1">
            <a:spLocks noChangeArrowheads="1"/>
          </p:cNvSpPr>
          <p:nvPr/>
        </p:nvSpPr>
        <p:spPr bwMode="auto">
          <a:xfrm>
            <a:off x="703339" y="2647286"/>
            <a:ext cx="467244" cy="307777"/>
          </a:xfrm>
          <a:prstGeom prst="rect">
            <a:avLst/>
          </a:prstGeom>
          <a:noFill/>
          <a:ln w="9525">
            <a:noFill/>
            <a:miter lim="800000"/>
            <a:headEnd/>
            <a:tailEnd/>
          </a:ln>
        </p:spPr>
        <p:txBody>
          <a:bodyPr wrap="square">
            <a:spAutoFit/>
          </a:bodyPr>
          <a:lstStyle/>
          <a:p>
            <a:pPr algn="ctr"/>
            <a:r>
              <a:rPr lang="it-IT" sz="1400" b="1" dirty="0">
                <a:solidFill>
                  <a:schemeClr val="tx1">
                    <a:lumMod val="75000"/>
                    <a:lumOff val="25000"/>
                  </a:schemeClr>
                </a:solidFill>
              </a:rPr>
              <a:t>(n)</a:t>
            </a:r>
          </a:p>
        </p:txBody>
      </p:sp>
      <p:sp>
        <p:nvSpPr>
          <p:cNvPr id="15" name="Text Box 16">
            <a:extLst>
              <a:ext uri="{FF2B5EF4-FFF2-40B4-BE49-F238E27FC236}">
                <a16:creationId xmlns:a16="http://schemas.microsoft.com/office/drawing/2014/main" id="{BBA64CD8-A9D4-4BD4-3E1D-06258036878C}"/>
              </a:ext>
            </a:extLst>
          </p:cNvPr>
          <p:cNvSpPr txBox="1">
            <a:spLocks noChangeArrowheads="1"/>
          </p:cNvSpPr>
          <p:nvPr/>
        </p:nvSpPr>
        <p:spPr bwMode="auto">
          <a:xfrm>
            <a:off x="710120" y="5241643"/>
            <a:ext cx="562452" cy="307777"/>
          </a:xfrm>
          <a:prstGeom prst="rect">
            <a:avLst/>
          </a:prstGeom>
          <a:noFill/>
          <a:ln w="9525">
            <a:noFill/>
            <a:miter lim="800000"/>
            <a:headEnd/>
            <a:tailEnd/>
          </a:ln>
        </p:spPr>
        <p:txBody>
          <a:bodyPr wrap="square">
            <a:spAutoFit/>
          </a:bodyPr>
          <a:lstStyle/>
          <a:p>
            <a:pPr>
              <a:spcBef>
                <a:spcPct val="50000"/>
              </a:spcBef>
            </a:pPr>
            <a:r>
              <a:rPr lang="it-IT" sz="1400" b="1" dirty="0">
                <a:solidFill>
                  <a:schemeClr val="tx1">
                    <a:lumMod val="75000"/>
                    <a:lumOff val="25000"/>
                  </a:schemeClr>
                </a:solidFill>
              </a:rPr>
              <a:t>Alto</a:t>
            </a:r>
          </a:p>
        </p:txBody>
      </p:sp>
      <p:sp>
        <p:nvSpPr>
          <p:cNvPr id="16" name="Text Box 16">
            <a:extLst>
              <a:ext uri="{FF2B5EF4-FFF2-40B4-BE49-F238E27FC236}">
                <a16:creationId xmlns:a16="http://schemas.microsoft.com/office/drawing/2014/main" id="{8338FA0C-1EA1-1827-280E-3536121B235B}"/>
              </a:ext>
            </a:extLst>
          </p:cNvPr>
          <p:cNvSpPr txBox="1">
            <a:spLocks noChangeArrowheads="1"/>
          </p:cNvSpPr>
          <p:nvPr/>
        </p:nvSpPr>
        <p:spPr bwMode="auto">
          <a:xfrm>
            <a:off x="4697146" y="5241643"/>
            <a:ext cx="651560" cy="307777"/>
          </a:xfrm>
          <a:prstGeom prst="rect">
            <a:avLst/>
          </a:prstGeom>
          <a:noFill/>
          <a:ln w="9525">
            <a:noFill/>
            <a:miter lim="800000"/>
            <a:headEnd/>
            <a:tailEnd/>
          </a:ln>
        </p:spPr>
        <p:txBody>
          <a:bodyPr wrap="square">
            <a:spAutoFit/>
          </a:bodyPr>
          <a:lstStyle/>
          <a:p>
            <a:pPr>
              <a:spcBef>
                <a:spcPct val="50000"/>
              </a:spcBef>
            </a:pPr>
            <a:r>
              <a:rPr lang="it-IT" sz="1400" b="1" dirty="0">
                <a:solidFill>
                  <a:schemeClr val="tx1">
                    <a:lumMod val="75000"/>
                    <a:lumOff val="25000"/>
                  </a:schemeClr>
                </a:solidFill>
              </a:rPr>
              <a:t>Basso</a:t>
            </a:r>
          </a:p>
        </p:txBody>
      </p:sp>
      <p:sp>
        <p:nvSpPr>
          <p:cNvPr id="17" name="Text Box 16">
            <a:extLst>
              <a:ext uri="{FF2B5EF4-FFF2-40B4-BE49-F238E27FC236}">
                <a16:creationId xmlns:a16="http://schemas.microsoft.com/office/drawing/2014/main" id="{D7EA570D-9C06-8F7A-61E8-D66C65D4E95A}"/>
              </a:ext>
            </a:extLst>
          </p:cNvPr>
          <p:cNvSpPr txBox="1">
            <a:spLocks noChangeArrowheads="1"/>
          </p:cNvSpPr>
          <p:nvPr/>
        </p:nvSpPr>
        <p:spPr bwMode="auto">
          <a:xfrm rot="16200000">
            <a:off x="195836" y="4919643"/>
            <a:ext cx="707229" cy="307777"/>
          </a:xfrm>
          <a:prstGeom prst="rect">
            <a:avLst/>
          </a:prstGeom>
          <a:noFill/>
          <a:ln w="9525">
            <a:noFill/>
            <a:miter lim="800000"/>
            <a:headEnd/>
            <a:tailEnd/>
          </a:ln>
        </p:spPr>
        <p:txBody>
          <a:bodyPr wrap="square">
            <a:spAutoFit/>
          </a:bodyPr>
          <a:lstStyle/>
          <a:p>
            <a:pPr>
              <a:spcBef>
                <a:spcPct val="50000"/>
              </a:spcBef>
            </a:pPr>
            <a:r>
              <a:rPr lang="it-IT" sz="1400" b="1" dirty="0">
                <a:solidFill>
                  <a:schemeClr val="tx1">
                    <a:lumMod val="75000"/>
                    <a:lumOff val="25000"/>
                  </a:schemeClr>
                </a:solidFill>
              </a:rPr>
              <a:t>Bassa</a:t>
            </a:r>
          </a:p>
        </p:txBody>
      </p:sp>
      <p:sp>
        <p:nvSpPr>
          <p:cNvPr id="18" name="Text Box 16">
            <a:extLst>
              <a:ext uri="{FF2B5EF4-FFF2-40B4-BE49-F238E27FC236}">
                <a16:creationId xmlns:a16="http://schemas.microsoft.com/office/drawing/2014/main" id="{61BB48AF-45A1-9A58-892B-2BF00DCC0866}"/>
              </a:ext>
            </a:extLst>
          </p:cNvPr>
          <p:cNvSpPr txBox="1">
            <a:spLocks noChangeArrowheads="1"/>
          </p:cNvSpPr>
          <p:nvPr/>
        </p:nvSpPr>
        <p:spPr bwMode="auto">
          <a:xfrm rot="16200000">
            <a:off x="-539964" y="3707784"/>
            <a:ext cx="2067859" cy="523220"/>
          </a:xfrm>
          <a:prstGeom prst="rect">
            <a:avLst/>
          </a:prstGeom>
          <a:noFill/>
          <a:ln w="9525">
            <a:noFill/>
            <a:miter lim="800000"/>
            <a:headEnd/>
            <a:tailEnd/>
          </a:ln>
        </p:spPr>
        <p:txBody>
          <a:bodyPr wrap="square">
            <a:spAutoFit/>
          </a:bodyPr>
          <a:lstStyle/>
          <a:p>
            <a:pPr algn="ctr"/>
            <a:r>
              <a:rPr lang="it-IT" sz="1400" b="1" dirty="0">
                <a:solidFill>
                  <a:schemeClr val="tx1">
                    <a:lumMod val="75000"/>
                    <a:lumOff val="25000"/>
                  </a:schemeClr>
                </a:solidFill>
              </a:rPr>
              <a:t>Probabilità di perdita</a:t>
            </a:r>
          </a:p>
          <a:p>
            <a:pPr algn="ctr"/>
            <a:r>
              <a:rPr lang="it-IT" sz="1400" b="1" i="1" dirty="0">
                <a:solidFill>
                  <a:schemeClr val="tx1">
                    <a:lumMod val="75000"/>
                    <a:lumOff val="25000"/>
                  </a:schemeClr>
                </a:solidFill>
              </a:rPr>
              <a:t>frequenza</a:t>
            </a:r>
          </a:p>
        </p:txBody>
      </p:sp>
      <p:sp>
        <p:nvSpPr>
          <p:cNvPr id="19" name="Rettangolo 18">
            <a:extLst>
              <a:ext uri="{FF2B5EF4-FFF2-40B4-BE49-F238E27FC236}">
                <a16:creationId xmlns:a16="http://schemas.microsoft.com/office/drawing/2014/main" id="{81228F3A-521D-59A1-ED11-4BFA2F80584C}"/>
              </a:ext>
            </a:extLst>
          </p:cNvPr>
          <p:cNvSpPr/>
          <p:nvPr/>
        </p:nvSpPr>
        <p:spPr>
          <a:xfrm>
            <a:off x="5553291" y="3617729"/>
            <a:ext cx="2973453" cy="1323439"/>
          </a:xfrm>
          <a:prstGeom prst="rect">
            <a:avLst/>
          </a:prstGeom>
        </p:spPr>
        <p:txBody>
          <a:bodyPr wrap="square">
            <a:spAutoFit/>
          </a:bodyPr>
          <a:lstStyle/>
          <a:p>
            <a:pPr algn="just"/>
            <a:r>
              <a:rPr lang="it-IT" sz="1600" dirty="0">
                <a:solidFill>
                  <a:schemeClr val="accent5">
                    <a:lumMod val="50000"/>
                  </a:schemeClr>
                </a:solidFill>
              </a:rPr>
              <a:t>L’Accordo di </a:t>
            </a:r>
            <a:r>
              <a:rPr lang="it-IT" sz="1600" b="1" u="sng" dirty="0">
                <a:solidFill>
                  <a:schemeClr val="accent5">
                    <a:lumMod val="50000"/>
                  </a:schemeClr>
                </a:solidFill>
              </a:rPr>
              <a:t>Basilea 2</a:t>
            </a:r>
            <a:r>
              <a:rPr lang="it-IT" sz="1600" dirty="0">
                <a:solidFill>
                  <a:schemeClr val="accent5">
                    <a:lumMod val="50000"/>
                  </a:schemeClr>
                </a:solidFill>
              </a:rPr>
              <a:t> per la valutazione del rischio di credito adotta un </a:t>
            </a:r>
            <a:r>
              <a:rPr lang="it-IT" sz="1600" b="1" dirty="0">
                <a:solidFill>
                  <a:schemeClr val="accent5">
                    <a:lumMod val="50000"/>
                  </a:schemeClr>
                </a:solidFill>
              </a:rPr>
              <a:t>intervallo di confidenza del 99,9%</a:t>
            </a:r>
            <a:r>
              <a:rPr lang="it-IT" sz="1600" dirty="0">
                <a:solidFill>
                  <a:schemeClr val="accent5">
                    <a:lumMod val="50000"/>
                  </a:schemeClr>
                </a:solidFill>
              </a:rPr>
              <a:t> e un orizzonte temporale di </a:t>
            </a:r>
            <a:r>
              <a:rPr lang="it-IT" sz="1600" b="1" dirty="0">
                <a:solidFill>
                  <a:schemeClr val="accent5">
                    <a:lumMod val="50000"/>
                  </a:schemeClr>
                </a:solidFill>
              </a:rPr>
              <a:t>un anno</a:t>
            </a:r>
            <a:r>
              <a:rPr lang="it-IT" sz="1600" dirty="0">
                <a:solidFill>
                  <a:schemeClr val="accent5">
                    <a:lumMod val="50000"/>
                  </a:schemeClr>
                </a:solidFill>
              </a:rPr>
              <a:t>.</a:t>
            </a:r>
          </a:p>
        </p:txBody>
      </p:sp>
      <p:sp>
        <p:nvSpPr>
          <p:cNvPr id="20" name="CasellaDiTesto 19">
            <a:extLst>
              <a:ext uri="{FF2B5EF4-FFF2-40B4-BE49-F238E27FC236}">
                <a16:creationId xmlns:a16="http://schemas.microsoft.com/office/drawing/2014/main" id="{22D148FF-270E-B8FB-AB36-79D5A98EF4AB}"/>
              </a:ext>
            </a:extLst>
          </p:cNvPr>
          <p:cNvSpPr txBox="1"/>
          <p:nvPr/>
        </p:nvSpPr>
        <p:spPr>
          <a:xfrm>
            <a:off x="232355" y="715439"/>
            <a:ext cx="914400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VAR: VALORE DELLA PERDITA INATTESA </a:t>
            </a:r>
          </a:p>
        </p:txBody>
      </p:sp>
      <p:sp>
        <p:nvSpPr>
          <p:cNvPr id="21" name="CasellaDiTesto 20">
            <a:extLst>
              <a:ext uri="{FF2B5EF4-FFF2-40B4-BE49-F238E27FC236}">
                <a16:creationId xmlns:a16="http://schemas.microsoft.com/office/drawing/2014/main" id="{9CDB1772-969B-DE88-672D-28E65BBF9BA6}"/>
              </a:ext>
            </a:extLst>
          </p:cNvPr>
          <p:cNvSpPr txBox="1"/>
          <p:nvPr/>
        </p:nvSpPr>
        <p:spPr>
          <a:xfrm>
            <a:off x="251520" y="1268760"/>
            <a:ext cx="8640960" cy="1200329"/>
          </a:xfrm>
          <a:prstGeom prst="rect">
            <a:avLst/>
          </a:prstGeom>
          <a:noFill/>
        </p:spPr>
        <p:txBody>
          <a:bodyPr wrap="square" rtlCol="0">
            <a:spAutoFit/>
          </a:bodyPr>
          <a:lstStyle/>
          <a:p>
            <a:pPr algn="just"/>
            <a:r>
              <a:rPr lang="it-IT" dirty="0">
                <a:solidFill>
                  <a:schemeClr val="accent5">
                    <a:lumMod val="50000"/>
                  </a:schemeClr>
                </a:solidFill>
              </a:rPr>
              <a:t>Il </a:t>
            </a:r>
            <a:r>
              <a:rPr lang="it-IT" b="1" u="sng" dirty="0">
                <a:solidFill>
                  <a:schemeClr val="accent5">
                    <a:lumMod val="50000"/>
                  </a:schemeClr>
                </a:solidFill>
              </a:rPr>
              <a:t>VAR</a:t>
            </a:r>
            <a:r>
              <a:rPr lang="it-IT" dirty="0">
                <a:solidFill>
                  <a:schemeClr val="accent5">
                    <a:lumMod val="50000"/>
                  </a:schemeClr>
                </a:solidFill>
              </a:rPr>
              <a:t> (Value </a:t>
            </a:r>
            <a:r>
              <a:rPr lang="it-IT" dirty="0" err="1">
                <a:solidFill>
                  <a:schemeClr val="accent5">
                    <a:lumMod val="50000"/>
                  </a:schemeClr>
                </a:solidFill>
              </a:rPr>
              <a:t>at</a:t>
            </a:r>
            <a:r>
              <a:rPr lang="it-IT" dirty="0">
                <a:solidFill>
                  <a:schemeClr val="accent5">
                    <a:lumMod val="50000"/>
                  </a:schemeClr>
                </a:solidFill>
              </a:rPr>
              <a:t> </a:t>
            </a:r>
            <a:r>
              <a:rPr lang="it-IT" dirty="0" err="1">
                <a:solidFill>
                  <a:schemeClr val="accent5">
                    <a:lumMod val="50000"/>
                  </a:schemeClr>
                </a:solidFill>
              </a:rPr>
              <a:t>Risk</a:t>
            </a:r>
            <a:r>
              <a:rPr lang="it-IT" dirty="0">
                <a:solidFill>
                  <a:schemeClr val="accent5">
                    <a:lumMod val="50000"/>
                  </a:schemeClr>
                </a:solidFill>
              </a:rPr>
              <a:t>) è il tasso che misura la </a:t>
            </a:r>
            <a:r>
              <a:rPr lang="it-IT" b="1" dirty="0">
                <a:solidFill>
                  <a:schemeClr val="accent5">
                    <a:lumMod val="50000"/>
                  </a:schemeClr>
                </a:solidFill>
              </a:rPr>
              <a:t>perdita inattesa </a:t>
            </a:r>
            <a:r>
              <a:rPr lang="it-IT" dirty="0">
                <a:solidFill>
                  <a:schemeClr val="accent5">
                    <a:lumMod val="50000"/>
                  </a:schemeClr>
                </a:solidFill>
              </a:rPr>
              <a:t>che si può subire in un dato </a:t>
            </a:r>
            <a:r>
              <a:rPr lang="it-IT" b="1" dirty="0">
                <a:solidFill>
                  <a:schemeClr val="accent5">
                    <a:lumMod val="50000"/>
                  </a:schemeClr>
                </a:solidFill>
              </a:rPr>
              <a:t>orizzonte temporale </a:t>
            </a:r>
            <a:r>
              <a:rPr lang="it-IT" dirty="0">
                <a:solidFill>
                  <a:schemeClr val="accent5">
                    <a:lumMod val="50000"/>
                  </a:schemeClr>
                </a:solidFill>
              </a:rPr>
              <a:t>e con una data </a:t>
            </a:r>
            <a:r>
              <a:rPr lang="it-IT" b="1" dirty="0">
                <a:solidFill>
                  <a:schemeClr val="accent5">
                    <a:lumMod val="50000"/>
                  </a:schemeClr>
                </a:solidFill>
              </a:rPr>
              <a:t>probabilità</a:t>
            </a:r>
            <a:r>
              <a:rPr lang="it-IT" dirty="0">
                <a:solidFill>
                  <a:schemeClr val="accent5">
                    <a:lumMod val="50000"/>
                  </a:schemeClr>
                </a:solidFill>
              </a:rPr>
              <a:t> (intervallo di confidenza).</a:t>
            </a:r>
          </a:p>
          <a:p>
            <a:pPr algn="just"/>
            <a:r>
              <a:rPr lang="it-IT" i="1" dirty="0">
                <a:solidFill>
                  <a:schemeClr val="accent5">
                    <a:lumMod val="50000"/>
                  </a:schemeClr>
                </a:solidFill>
              </a:rPr>
              <a:t>Diciamo che il calcolo del VAR consente di fare la seguente affermazione:</a:t>
            </a:r>
          </a:p>
          <a:p>
            <a:pPr algn="just"/>
            <a:r>
              <a:rPr lang="it-IT" i="1" dirty="0">
                <a:solidFill>
                  <a:schemeClr val="accent5">
                    <a:lumMod val="50000"/>
                  </a:schemeClr>
                </a:solidFill>
              </a:rPr>
              <a:t>la massima perdita inattesa del periodo sarà X € con probabilità di Y%.</a:t>
            </a:r>
          </a:p>
        </p:txBody>
      </p:sp>
      <p:sp>
        <p:nvSpPr>
          <p:cNvPr id="24" name="Text Box 15">
            <a:extLst>
              <a:ext uri="{FF2B5EF4-FFF2-40B4-BE49-F238E27FC236}">
                <a16:creationId xmlns:a16="http://schemas.microsoft.com/office/drawing/2014/main" id="{4658AEFF-5B8F-E644-DAB2-534FBD66BD3F}"/>
              </a:ext>
            </a:extLst>
          </p:cNvPr>
          <p:cNvSpPr txBox="1">
            <a:spLocks noChangeArrowheads="1"/>
          </p:cNvSpPr>
          <p:nvPr/>
        </p:nvSpPr>
        <p:spPr bwMode="auto">
          <a:xfrm>
            <a:off x="2411760" y="2689175"/>
            <a:ext cx="467244" cy="307777"/>
          </a:xfrm>
          <a:prstGeom prst="rect">
            <a:avLst/>
          </a:prstGeom>
          <a:noFill/>
          <a:ln w="9525">
            <a:noFill/>
            <a:miter lim="800000"/>
            <a:headEnd/>
            <a:tailEnd/>
          </a:ln>
        </p:spPr>
        <p:txBody>
          <a:bodyPr wrap="square">
            <a:spAutoFit/>
          </a:bodyPr>
          <a:lstStyle/>
          <a:p>
            <a:pPr algn="ctr"/>
            <a:r>
              <a:rPr lang="it-IT" sz="1400" b="1" dirty="0">
                <a:solidFill>
                  <a:srgbClr val="990000"/>
                </a:solidFill>
              </a:rPr>
              <a:t>EL</a:t>
            </a:r>
          </a:p>
        </p:txBody>
      </p:sp>
    </p:spTree>
    <p:extLst>
      <p:ext uri="{BB962C8B-B14F-4D97-AF65-F5344CB8AC3E}">
        <p14:creationId xmlns:p14="http://schemas.microsoft.com/office/powerpoint/2010/main" val="4111595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childTnLst>
                                </p:cTn>
                              </p:par>
                            </p:childTnLst>
                          </p:cTn>
                        </p:par>
                        <p:par>
                          <p:cTn id="8" fill="hold">
                            <p:stCondLst>
                              <p:cond delay="1000"/>
                            </p:stCondLst>
                            <p:childTnLst>
                              <p:par>
                                <p:cTn id="9" presetID="42" presetClass="entr" presetSubtype="0" fill="hold" grpId="0" nodeType="afterEffect">
                                  <p:stCondLst>
                                    <p:cond delay="0"/>
                                  </p:stCondLst>
                                  <p:childTnLst>
                                    <p:set>
                                      <p:cBhvr>
                                        <p:cTn id="10" dur="1" fill="hold">
                                          <p:stCondLst>
                                            <p:cond delay="0"/>
                                          </p:stCondLst>
                                        </p:cTn>
                                        <p:tgtEl>
                                          <p:spTgt spid="19"/>
                                        </p:tgtEl>
                                        <p:attrNameLst>
                                          <p:attrName>style.visibility</p:attrName>
                                        </p:attrNameLst>
                                      </p:cBhvr>
                                      <p:to>
                                        <p:strVal val="visible"/>
                                      </p:to>
                                    </p:set>
                                    <p:animEffect transition="in" filter="fade">
                                      <p:cBhvr>
                                        <p:cTn id="11" dur="1000"/>
                                        <p:tgtEl>
                                          <p:spTgt spid="19"/>
                                        </p:tgtEl>
                                      </p:cBhvr>
                                    </p:animEffect>
                                    <p:anim calcmode="lin" valueType="num">
                                      <p:cBhvr>
                                        <p:cTn id="12" dur="1000" fill="hold"/>
                                        <p:tgtEl>
                                          <p:spTgt spid="19"/>
                                        </p:tgtEl>
                                        <p:attrNameLst>
                                          <p:attrName>ppt_x</p:attrName>
                                        </p:attrNameLst>
                                      </p:cBhvr>
                                      <p:tavLst>
                                        <p:tav tm="0">
                                          <p:val>
                                            <p:strVal val="#ppt_x"/>
                                          </p:val>
                                        </p:tav>
                                        <p:tav tm="100000">
                                          <p:val>
                                            <p:strVal val="#ppt_x"/>
                                          </p:val>
                                        </p:tav>
                                      </p:tavLst>
                                    </p:anim>
                                    <p:anim calcmode="lin" valueType="num">
                                      <p:cBhvr>
                                        <p:cTn id="13"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1000"/>
                                        <p:tgtEl>
                                          <p:spTgt spid="2"/>
                                        </p:tgtEl>
                                      </p:cBhvr>
                                    </p:animEffect>
                                    <p:anim calcmode="lin" valueType="num">
                                      <p:cBhvr>
                                        <p:cTn id="19" dur="1000" fill="hold"/>
                                        <p:tgtEl>
                                          <p:spTgt spid="2"/>
                                        </p:tgtEl>
                                        <p:attrNameLst>
                                          <p:attrName>ppt_x</p:attrName>
                                        </p:attrNameLst>
                                      </p:cBhvr>
                                      <p:tavLst>
                                        <p:tav tm="0">
                                          <p:val>
                                            <p:strVal val="#ppt_x"/>
                                          </p:val>
                                        </p:tav>
                                        <p:tav tm="100000">
                                          <p:val>
                                            <p:strVal val="#ppt_x"/>
                                          </p:val>
                                        </p:tav>
                                      </p:tavLst>
                                    </p:anim>
                                    <p:anim calcmode="lin" valueType="num">
                                      <p:cBhvr>
                                        <p:cTn id="20" dur="1000" fill="hold"/>
                                        <p:tgtEl>
                                          <p:spTgt spid="2"/>
                                        </p:tgtEl>
                                        <p:attrNameLst>
                                          <p:attrName>ppt_y</p:attrName>
                                        </p:attrNameLst>
                                      </p:cBhvr>
                                      <p:tavLst>
                                        <p:tav tm="0">
                                          <p:val>
                                            <p:strVal val="#ppt_y+.1"/>
                                          </p:val>
                                        </p:tav>
                                        <p:tav tm="100000">
                                          <p:val>
                                            <p:strVal val="#ppt_y"/>
                                          </p:val>
                                        </p:tav>
                                      </p:tavLst>
                                    </p:anim>
                                  </p:childTnLst>
                                </p:cTn>
                              </p:par>
                              <p:par>
                                <p:cTn id="21" presetID="42"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1000"/>
                                        <p:tgtEl>
                                          <p:spTgt spid="3"/>
                                        </p:tgtEl>
                                      </p:cBhvr>
                                    </p:animEffect>
                                    <p:anim calcmode="lin" valueType="num">
                                      <p:cBhvr>
                                        <p:cTn id="24" dur="1000" fill="hold"/>
                                        <p:tgtEl>
                                          <p:spTgt spid="3"/>
                                        </p:tgtEl>
                                        <p:attrNameLst>
                                          <p:attrName>ppt_x</p:attrName>
                                        </p:attrNameLst>
                                      </p:cBhvr>
                                      <p:tavLst>
                                        <p:tav tm="0">
                                          <p:val>
                                            <p:strVal val="#ppt_x"/>
                                          </p:val>
                                        </p:tav>
                                        <p:tav tm="100000">
                                          <p:val>
                                            <p:strVal val="#ppt_x"/>
                                          </p:val>
                                        </p:tav>
                                      </p:tavLst>
                                    </p:anim>
                                    <p:anim calcmode="lin" valueType="num">
                                      <p:cBhvr>
                                        <p:cTn id="25" dur="1000" fill="hold"/>
                                        <p:tgtEl>
                                          <p:spTgt spid="3"/>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fade">
                                      <p:cBhvr>
                                        <p:cTn id="33" dur="1000"/>
                                        <p:tgtEl>
                                          <p:spTgt spid="5"/>
                                        </p:tgtEl>
                                      </p:cBhvr>
                                    </p:animEffect>
                                    <p:anim calcmode="lin" valueType="num">
                                      <p:cBhvr>
                                        <p:cTn id="34" dur="1000" fill="hold"/>
                                        <p:tgtEl>
                                          <p:spTgt spid="5"/>
                                        </p:tgtEl>
                                        <p:attrNameLst>
                                          <p:attrName>ppt_x</p:attrName>
                                        </p:attrNameLst>
                                      </p:cBhvr>
                                      <p:tavLst>
                                        <p:tav tm="0">
                                          <p:val>
                                            <p:strVal val="#ppt_x"/>
                                          </p:val>
                                        </p:tav>
                                        <p:tav tm="100000">
                                          <p:val>
                                            <p:strVal val="#ppt_x"/>
                                          </p:val>
                                        </p:tav>
                                      </p:tavLst>
                                    </p:anim>
                                    <p:anim calcmode="lin" valueType="num">
                                      <p:cBhvr>
                                        <p:cTn id="35" dur="1000" fill="hold"/>
                                        <p:tgtEl>
                                          <p:spTgt spid="5"/>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fade">
                                      <p:cBhvr>
                                        <p:cTn id="38" dur="1000"/>
                                        <p:tgtEl>
                                          <p:spTgt spid="6"/>
                                        </p:tgtEl>
                                      </p:cBhvr>
                                    </p:animEffect>
                                    <p:anim calcmode="lin" valueType="num">
                                      <p:cBhvr>
                                        <p:cTn id="39" dur="1000" fill="hold"/>
                                        <p:tgtEl>
                                          <p:spTgt spid="6"/>
                                        </p:tgtEl>
                                        <p:attrNameLst>
                                          <p:attrName>ppt_x</p:attrName>
                                        </p:attrNameLst>
                                      </p:cBhvr>
                                      <p:tavLst>
                                        <p:tav tm="0">
                                          <p:val>
                                            <p:strVal val="#ppt_x"/>
                                          </p:val>
                                        </p:tav>
                                        <p:tav tm="100000">
                                          <p:val>
                                            <p:strVal val="#ppt_x"/>
                                          </p:val>
                                        </p:tav>
                                      </p:tavLst>
                                    </p:anim>
                                    <p:anim calcmode="lin" valueType="num">
                                      <p:cBhvr>
                                        <p:cTn id="40" dur="1000" fill="hold"/>
                                        <p:tgtEl>
                                          <p:spTgt spid="6"/>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fade">
                                      <p:cBhvr>
                                        <p:cTn id="43" dur="1000"/>
                                        <p:tgtEl>
                                          <p:spTgt spid="8"/>
                                        </p:tgtEl>
                                      </p:cBhvr>
                                    </p:animEffect>
                                    <p:anim calcmode="lin" valueType="num">
                                      <p:cBhvr>
                                        <p:cTn id="44" dur="1000" fill="hold"/>
                                        <p:tgtEl>
                                          <p:spTgt spid="8"/>
                                        </p:tgtEl>
                                        <p:attrNameLst>
                                          <p:attrName>ppt_x</p:attrName>
                                        </p:attrNameLst>
                                      </p:cBhvr>
                                      <p:tavLst>
                                        <p:tav tm="0">
                                          <p:val>
                                            <p:strVal val="#ppt_x"/>
                                          </p:val>
                                        </p:tav>
                                        <p:tav tm="100000">
                                          <p:val>
                                            <p:strVal val="#ppt_x"/>
                                          </p:val>
                                        </p:tav>
                                      </p:tavLst>
                                    </p:anim>
                                    <p:anim calcmode="lin" valueType="num">
                                      <p:cBhvr>
                                        <p:cTn id="45" dur="1000" fill="hold"/>
                                        <p:tgtEl>
                                          <p:spTgt spid="8"/>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fade">
                                      <p:cBhvr>
                                        <p:cTn id="48" dur="1000"/>
                                        <p:tgtEl>
                                          <p:spTgt spid="9"/>
                                        </p:tgtEl>
                                      </p:cBhvr>
                                    </p:animEffect>
                                    <p:anim calcmode="lin" valueType="num">
                                      <p:cBhvr>
                                        <p:cTn id="49" dur="1000" fill="hold"/>
                                        <p:tgtEl>
                                          <p:spTgt spid="9"/>
                                        </p:tgtEl>
                                        <p:attrNameLst>
                                          <p:attrName>ppt_x</p:attrName>
                                        </p:attrNameLst>
                                      </p:cBhvr>
                                      <p:tavLst>
                                        <p:tav tm="0">
                                          <p:val>
                                            <p:strVal val="#ppt_x"/>
                                          </p:val>
                                        </p:tav>
                                        <p:tav tm="100000">
                                          <p:val>
                                            <p:strVal val="#ppt_x"/>
                                          </p:val>
                                        </p:tav>
                                      </p:tavLst>
                                    </p:anim>
                                    <p:anim calcmode="lin" valueType="num">
                                      <p:cBhvr>
                                        <p:cTn id="50" dur="1000" fill="hold"/>
                                        <p:tgtEl>
                                          <p:spTgt spid="9"/>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0"/>
                                  </p:stCondLst>
                                  <p:childTnLst>
                                    <p:set>
                                      <p:cBhvr>
                                        <p:cTn id="52" dur="1" fill="hold">
                                          <p:stCondLst>
                                            <p:cond delay="0"/>
                                          </p:stCondLst>
                                        </p:cTn>
                                        <p:tgtEl>
                                          <p:spTgt spid="10"/>
                                        </p:tgtEl>
                                        <p:attrNameLst>
                                          <p:attrName>style.visibility</p:attrName>
                                        </p:attrNameLst>
                                      </p:cBhvr>
                                      <p:to>
                                        <p:strVal val="visible"/>
                                      </p:to>
                                    </p:set>
                                    <p:animEffect transition="in" filter="fade">
                                      <p:cBhvr>
                                        <p:cTn id="53" dur="1000"/>
                                        <p:tgtEl>
                                          <p:spTgt spid="10"/>
                                        </p:tgtEl>
                                      </p:cBhvr>
                                    </p:animEffect>
                                    <p:anim calcmode="lin" valueType="num">
                                      <p:cBhvr>
                                        <p:cTn id="54" dur="1000" fill="hold"/>
                                        <p:tgtEl>
                                          <p:spTgt spid="10"/>
                                        </p:tgtEl>
                                        <p:attrNameLst>
                                          <p:attrName>ppt_x</p:attrName>
                                        </p:attrNameLst>
                                      </p:cBhvr>
                                      <p:tavLst>
                                        <p:tav tm="0">
                                          <p:val>
                                            <p:strVal val="#ppt_x"/>
                                          </p:val>
                                        </p:tav>
                                        <p:tav tm="100000">
                                          <p:val>
                                            <p:strVal val="#ppt_x"/>
                                          </p:val>
                                        </p:tav>
                                      </p:tavLst>
                                    </p:anim>
                                    <p:anim calcmode="lin" valueType="num">
                                      <p:cBhvr>
                                        <p:cTn id="55" dur="1000" fill="hold"/>
                                        <p:tgtEl>
                                          <p:spTgt spid="10"/>
                                        </p:tgtEl>
                                        <p:attrNameLst>
                                          <p:attrName>ppt_y</p:attrName>
                                        </p:attrNameLst>
                                      </p:cBhvr>
                                      <p:tavLst>
                                        <p:tav tm="0">
                                          <p:val>
                                            <p:strVal val="#ppt_y+.1"/>
                                          </p:val>
                                        </p:tav>
                                        <p:tav tm="100000">
                                          <p:val>
                                            <p:strVal val="#ppt_y"/>
                                          </p:val>
                                        </p:tav>
                                      </p:tavLst>
                                    </p:anim>
                                  </p:childTnLst>
                                </p:cTn>
                              </p:par>
                              <p:par>
                                <p:cTn id="56" presetID="42" presetClass="entr" presetSubtype="0" fill="hold" grpId="0" nodeType="withEffect">
                                  <p:stCondLst>
                                    <p:cond delay="0"/>
                                  </p:stCondLst>
                                  <p:childTnLst>
                                    <p:set>
                                      <p:cBhvr>
                                        <p:cTn id="57" dur="1" fill="hold">
                                          <p:stCondLst>
                                            <p:cond delay="0"/>
                                          </p:stCondLst>
                                        </p:cTn>
                                        <p:tgtEl>
                                          <p:spTgt spid="11"/>
                                        </p:tgtEl>
                                        <p:attrNameLst>
                                          <p:attrName>style.visibility</p:attrName>
                                        </p:attrNameLst>
                                      </p:cBhvr>
                                      <p:to>
                                        <p:strVal val="visible"/>
                                      </p:to>
                                    </p:set>
                                    <p:animEffect transition="in" filter="fade">
                                      <p:cBhvr>
                                        <p:cTn id="58" dur="1000"/>
                                        <p:tgtEl>
                                          <p:spTgt spid="11"/>
                                        </p:tgtEl>
                                      </p:cBhvr>
                                    </p:animEffect>
                                    <p:anim calcmode="lin" valueType="num">
                                      <p:cBhvr>
                                        <p:cTn id="59" dur="1000" fill="hold"/>
                                        <p:tgtEl>
                                          <p:spTgt spid="11"/>
                                        </p:tgtEl>
                                        <p:attrNameLst>
                                          <p:attrName>ppt_x</p:attrName>
                                        </p:attrNameLst>
                                      </p:cBhvr>
                                      <p:tavLst>
                                        <p:tav tm="0">
                                          <p:val>
                                            <p:strVal val="#ppt_x"/>
                                          </p:val>
                                        </p:tav>
                                        <p:tav tm="100000">
                                          <p:val>
                                            <p:strVal val="#ppt_x"/>
                                          </p:val>
                                        </p:tav>
                                      </p:tavLst>
                                    </p:anim>
                                    <p:anim calcmode="lin" valueType="num">
                                      <p:cBhvr>
                                        <p:cTn id="60" dur="1000" fill="hold"/>
                                        <p:tgtEl>
                                          <p:spTgt spid="11"/>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fade">
                                      <p:cBhvr>
                                        <p:cTn id="63" dur="1000"/>
                                        <p:tgtEl>
                                          <p:spTgt spid="12"/>
                                        </p:tgtEl>
                                      </p:cBhvr>
                                    </p:animEffect>
                                    <p:anim calcmode="lin" valueType="num">
                                      <p:cBhvr>
                                        <p:cTn id="64" dur="1000" fill="hold"/>
                                        <p:tgtEl>
                                          <p:spTgt spid="12"/>
                                        </p:tgtEl>
                                        <p:attrNameLst>
                                          <p:attrName>ppt_x</p:attrName>
                                        </p:attrNameLst>
                                      </p:cBhvr>
                                      <p:tavLst>
                                        <p:tav tm="0">
                                          <p:val>
                                            <p:strVal val="#ppt_x"/>
                                          </p:val>
                                        </p:tav>
                                        <p:tav tm="100000">
                                          <p:val>
                                            <p:strVal val="#ppt_x"/>
                                          </p:val>
                                        </p:tav>
                                      </p:tavLst>
                                    </p:anim>
                                    <p:anim calcmode="lin" valueType="num">
                                      <p:cBhvr>
                                        <p:cTn id="65" dur="1000" fill="hold"/>
                                        <p:tgtEl>
                                          <p:spTgt spid="12"/>
                                        </p:tgtEl>
                                        <p:attrNameLst>
                                          <p:attrName>ppt_y</p:attrName>
                                        </p:attrNameLst>
                                      </p:cBhvr>
                                      <p:tavLst>
                                        <p:tav tm="0">
                                          <p:val>
                                            <p:strVal val="#ppt_y+.1"/>
                                          </p:val>
                                        </p:tav>
                                        <p:tav tm="100000">
                                          <p:val>
                                            <p:strVal val="#ppt_y"/>
                                          </p:val>
                                        </p:tav>
                                      </p:tavLst>
                                    </p:anim>
                                  </p:childTnLst>
                                </p:cTn>
                              </p:par>
                              <p:par>
                                <p:cTn id="66" presetID="42" presetClass="entr" presetSubtype="0" fill="hold" grpId="0" nodeType="withEffect">
                                  <p:stCondLst>
                                    <p:cond delay="0"/>
                                  </p:stCondLst>
                                  <p:childTnLst>
                                    <p:set>
                                      <p:cBhvr>
                                        <p:cTn id="67" dur="1" fill="hold">
                                          <p:stCondLst>
                                            <p:cond delay="0"/>
                                          </p:stCondLst>
                                        </p:cTn>
                                        <p:tgtEl>
                                          <p:spTgt spid="13"/>
                                        </p:tgtEl>
                                        <p:attrNameLst>
                                          <p:attrName>style.visibility</p:attrName>
                                        </p:attrNameLst>
                                      </p:cBhvr>
                                      <p:to>
                                        <p:strVal val="visible"/>
                                      </p:to>
                                    </p:set>
                                    <p:animEffect transition="in" filter="fade">
                                      <p:cBhvr>
                                        <p:cTn id="68" dur="1000"/>
                                        <p:tgtEl>
                                          <p:spTgt spid="13"/>
                                        </p:tgtEl>
                                      </p:cBhvr>
                                    </p:animEffect>
                                    <p:anim calcmode="lin" valueType="num">
                                      <p:cBhvr>
                                        <p:cTn id="69" dur="1000" fill="hold"/>
                                        <p:tgtEl>
                                          <p:spTgt spid="13"/>
                                        </p:tgtEl>
                                        <p:attrNameLst>
                                          <p:attrName>ppt_x</p:attrName>
                                        </p:attrNameLst>
                                      </p:cBhvr>
                                      <p:tavLst>
                                        <p:tav tm="0">
                                          <p:val>
                                            <p:strVal val="#ppt_x"/>
                                          </p:val>
                                        </p:tav>
                                        <p:tav tm="100000">
                                          <p:val>
                                            <p:strVal val="#ppt_x"/>
                                          </p:val>
                                        </p:tav>
                                      </p:tavLst>
                                    </p:anim>
                                    <p:anim calcmode="lin" valueType="num">
                                      <p:cBhvr>
                                        <p:cTn id="70" dur="1000" fill="hold"/>
                                        <p:tgtEl>
                                          <p:spTgt spid="13"/>
                                        </p:tgtEl>
                                        <p:attrNameLst>
                                          <p:attrName>ppt_y</p:attrName>
                                        </p:attrNameLst>
                                      </p:cBhvr>
                                      <p:tavLst>
                                        <p:tav tm="0">
                                          <p:val>
                                            <p:strVal val="#ppt_y+.1"/>
                                          </p:val>
                                        </p:tav>
                                        <p:tav tm="100000">
                                          <p:val>
                                            <p:strVal val="#ppt_y"/>
                                          </p:val>
                                        </p:tav>
                                      </p:tavLst>
                                    </p:anim>
                                  </p:childTnLst>
                                </p:cTn>
                              </p:par>
                              <p:par>
                                <p:cTn id="71" presetID="42" presetClass="entr" presetSubtype="0" fill="hold" grpId="0" nodeType="withEffect">
                                  <p:stCondLst>
                                    <p:cond delay="0"/>
                                  </p:stCondLst>
                                  <p:childTnLst>
                                    <p:set>
                                      <p:cBhvr>
                                        <p:cTn id="72" dur="1" fill="hold">
                                          <p:stCondLst>
                                            <p:cond delay="0"/>
                                          </p:stCondLst>
                                        </p:cTn>
                                        <p:tgtEl>
                                          <p:spTgt spid="14"/>
                                        </p:tgtEl>
                                        <p:attrNameLst>
                                          <p:attrName>style.visibility</p:attrName>
                                        </p:attrNameLst>
                                      </p:cBhvr>
                                      <p:to>
                                        <p:strVal val="visible"/>
                                      </p:to>
                                    </p:set>
                                    <p:animEffect transition="in" filter="fade">
                                      <p:cBhvr>
                                        <p:cTn id="73" dur="1000"/>
                                        <p:tgtEl>
                                          <p:spTgt spid="14"/>
                                        </p:tgtEl>
                                      </p:cBhvr>
                                    </p:animEffect>
                                    <p:anim calcmode="lin" valueType="num">
                                      <p:cBhvr>
                                        <p:cTn id="74" dur="1000" fill="hold"/>
                                        <p:tgtEl>
                                          <p:spTgt spid="14"/>
                                        </p:tgtEl>
                                        <p:attrNameLst>
                                          <p:attrName>ppt_x</p:attrName>
                                        </p:attrNameLst>
                                      </p:cBhvr>
                                      <p:tavLst>
                                        <p:tav tm="0">
                                          <p:val>
                                            <p:strVal val="#ppt_x"/>
                                          </p:val>
                                        </p:tav>
                                        <p:tav tm="100000">
                                          <p:val>
                                            <p:strVal val="#ppt_x"/>
                                          </p:val>
                                        </p:tav>
                                      </p:tavLst>
                                    </p:anim>
                                    <p:anim calcmode="lin" valueType="num">
                                      <p:cBhvr>
                                        <p:cTn id="75" dur="1000" fill="hold"/>
                                        <p:tgtEl>
                                          <p:spTgt spid="14"/>
                                        </p:tgtEl>
                                        <p:attrNameLst>
                                          <p:attrName>ppt_y</p:attrName>
                                        </p:attrNameLst>
                                      </p:cBhvr>
                                      <p:tavLst>
                                        <p:tav tm="0">
                                          <p:val>
                                            <p:strVal val="#ppt_y+.1"/>
                                          </p:val>
                                        </p:tav>
                                        <p:tav tm="100000">
                                          <p:val>
                                            <p:strVal val="#ppt_y"/>
                                          </p:val>
                                        </p:tav>
                                      </p:tavLst>
                                    </p:anim>
                                  </p:childTnLst>
                                </p:cTn>
                              </p:par>
                              <p:par>
                                <p:cTn id="76" presetID="42" presetClass="entr" presetSubtype="0" fill="hold" grpId="0" nodeType="withEffect">
                                  <p:stCondLst>
                                    <p:cond delay="0"/>
                                  </p:stCondLst>
                                  <p:childTnLst>
                                    <p:set>
                                      <p:cBhvr>
                                        <p:cTn id="77" dur="1" fill="hold">
                                          <p:stCondLst>
                                            <p:cond delay="0"/>
                                          </p:stCondLst>
                                        </p:cTn>
                                        <p:tgtEl>
                                          <p:spTgt spid="15"/>
                                        </p:tgtEl>
                                        <p:attrNameLst>
                                          <p:attrName>style.visibility</p:attrName>
                                        </p:attrNameLst>
                                      </p:cBhvr>
                                      <p:to>
                                        <p:strVal val="visible"/>
                                      </p:to>
                                    </p:set>
                                    <p:animEffect transition="in" filter="fade">
                                      <p:cBhvr>
                                        <p:cTn id="78" dur="1000"/>
                                        <p:tgtEl>
                                          <p:spTgt spid="15"/>
                                        </p:tgtEl>
                                      </p:cBhvr>
                                    </p:animEffect>
                                    <p:anim calcmode="lin" valueType="num">
                                      <p:cBhvr>
                                        <p:cTn id="79" dur="1000" fill="hold"/>
                                        <p:tgtEl>
                                          <p:spTgt spid="15"/>
                                        </p:tgtEl>
                                        <p:attrNameLst>
                                          <p:attrName>ppt_x</p:attrName>
                                        </p:attrNameLst>
                                      </p:cBhvr>
                                      <p:tavLst>
                                        <p:tav tm="0">
                                          <p:val>
                                            <p:strVal val="#ppt_x"/>
                                          </p:val>
                                        </p:tav>
                                        <p:tav tm="100000">
                                          <p:val>
                                            <p:strVal val="#ppt_x"/>
                                          </p:val>
                                        </p:tav>
                                      </p:tavLst>
                                    </p:anim>
                                    <p:anim calcmode="lin" valueType="num">
                                      <p:cBhvr>
                                        <p:cTn id="80" dur="1000" fill="hold"/>
                                        <p:tgtEl>
                                          <p:spTgt spid="15"/>
                                        </p:tgtEl>
                                        <p:attrNameLst>
                                          <p:attrName>ppt_y</p:attrName>
                                        </p:attrNameLst>
                                      </p:cBhvr>
                                      <p:tavLst>
                                        <p:tav tm="0">
                                          <p:val>
                                            <p:strVal val="#ppt_y+.1"/>
                                          </p:val>
                                        </p:tav>
                                        <p:tav tm="100000">
                                          <p:val>
                                            <p:strVal val="#ppt_y"/>
                                          </p:val>
                                        </p:tav>
                                      </p:tavLst>
                                    </p:anim>
                                  </p:childTnLst>
                                </p:cTn>
                              </p:par>
                              <p:par>
                                <p:cTn id="81" presetID="42" presetClass="entr" presetSubtype="0" fill="hold" grpId="0" nodeType="withEffect">
                                  <p:stCondLst>
                                    <p:cond delay="0"/>
                                  </p:stCondLst>
                                  <p:childTnLst>
                                    <p:set>
                                      <p:cBhvr>
                                        <p:cTn id="82" dur="1" fill="hold">
                                          <p:stCondLst>
                                            <p:cond delay="0"/>
                                          </p:stCondLst>
                                        </p:cTn>
                                        <p:tgtEl>
                                          <p:spTgt spid="16"/>
                                        </p:tgtEl>
                                        <p:attrNameLst>
                                          <p:attrName>style.visibility</p:attrName>
                                        </p:attrNameLst>
                                      </p:cBhvr>
                                      <p:to>
                                        <p:strVal val="visible"/>
                                      </p:to>
                                    </p:set>
                                    <p:animEffect transition="in" filter="fade">
                                      <p:cBhvr>
                                        <p:cTn id="83" dur="1000"/>
                                        <p:tgtEl>
                                          <p:spTgt spid="16"/>
                                        </p:tgtEl>
                                      </p:cBhvr>
                                    </p:animEffect>
                                    <p:anim calcmode="lin" valueType="num">
                                      <p:cBhvr>
                                        <p:cTn id="84" dur="1000" fill="hold"/>
                                        <p:tgtEl>
                                          <p:spTgt spid="16"/>
                                        </p:tgtEl>
                                        <p:attrNameLst>
                                          <p:attrName>ppt_x</p:attrName>
                                        </p:attrNameLst>
                                      </p:cBhvr>
                                      <p:tavLst>
                                        <p:tav tm="0">
                                          <p:val>
                                            <p:strVal val="#ppt_x"/>
                                          </p:val>
                                        </p:tav>
                                        <p:tav tm="100000">
                                          <p:val>
                                            <p:strVal val="#ppt_x"/>
                                          </p:val>
                                        </p:tav>
                                      </p:tavLst>
                                    </p:anim>
                                    <p:anim calcmode="lin" valueType="num">
                                      <p:cBhvr>
                                        <p:cTn id="85" dur="1000" fill="hold"/>
                                        <p:tgtEl>
                                          <p:spTgt spid="16"/>
                                        </p:tgtEl>
                                        <p:attrNameLst>
                                          <p:attrName>ppt_y</p:attrName>
                                        </p:attrNameLst>
                                      </p:cBhvr>
                                      <p:tavLst>
                                        <p:tav tm="0">
                                          <p:val>
                                            <p:strVal val="#ppt_y+.1"/>
                                          </p:val>
                                        </p:tav>
                                        <p:tav tm="100000">
                                          <p:val>
                                            <p:strVal val="#ppt_y"/>
                                          </p:val>
                                        </p:tav>
                                      </p:tavLst>
                                    </p:anim>
                                  </p:childTnLst>
                                </p:cTn>
                              </p:par>
                              <p:par>
                                <p:cTn id="86" presetID="42" presetClass="entr" presetSubtype="0" fill="hold" grpId="0" nodeType="withEffect">
                                  <p:stCondLst>
                                    <p:cond delay="0"/>
                                  </p:stCondLst>
                                  <p:childTnLst>
                                    <p:set>
                                      <p:cBhvr>
                                        <p:cTn id="87" dur="1" fill="hold">
                                          <p:stCondLst>
                                            <p:cond delay="0"/>
                                          </p:stCondLst>
                                        </p:cTn>
                                        <p:tgtEl>
                                          <p:spTgt spid="17"/>
                                        </p:tgtEl>
                                        <p:attrNameLst>
                                          <p:attrName>style.visibility</p:attrName>
                                        </p:attrNameLst>
                                      </p:cBhvr>
                                      <p:to>
                                        <p:strVal val="visible"/>
                                      </p:to>
                                    </p:set>
                                    <p:animEffect transition="in" filter="fade">
                                      <p:cBhvr>
                                        <p:cTn id="88" dur="1000"/>
                                        <p:tgtEl>
                                          <p:spTgt spid="17"/>
                                        </p:tgtEl>
                                      </p:cBhvr>
                                    </p:animEffect>
                                    <p:anim calcmode="lin" valueType="num">
                                      <p:cBhvr>
                                        <p:cTn id="89" dur="1000" fill="hold"/>
                                        <p:tgtEl>
                                          <p:spTgt spid="17"/>
                                        </p:tgtEl>
                                        <p:attrNameLst>
                                          <p:attrName>ppt_x</p:attrName>
                                        </p:attrNameLst>
                                      </p:cBhvr>
                                      <p:tavLst>
                                        <p:tav tm="0">
                                          <p:val>
                                            <p:strVal val="#ppt_x"/>
                                          </p:val>
                                        </p:tav>
                                        <p:tav tm="100000">
                                          <p:val>
                                            <p:strVal val="#ppt_x"/>
                                          </p:val>
                                        </p:tav>
                                      </p:tavLst>
                                    </p:anim>
                                    <p:anim calcmode="lin" valueType="num">
                                      <p:cBhvr>
                                        <p:cTn id="90" dur="1000" fill="hold"/>
                                        <p:tgtEl>
                                          <p:spTgt spid="17"/>
                                        </p:tgtEl>
                                        <p:attrNameLst>
                                          <p:attrName>ppt_y</p:attrName>
                                        </p:attrNameLst>
                                      </p:cBhvr>
                                      <p:tavLst>
                                        <p:tav tm="0">
                                          <p:val>
                                            <p:strVal val="#ppt_y+.1"/>
                                          </p:val>
                                        </p:tav>
                                        <p:tav tm="100000">
                                          <p:val>
                                            <p:strVal val="#ppt_y"/>
                                          </p:val>
                                        </p:tav>
                                      </p:tavLst>
                                    </p:anim>
                                  </p:childTnLst>
                                </p:cTn>
                              </p:par>
                              <p:par>
                                <p:cTn id="91" presetID="42" presetClass="entr" presetSubtype="0" fill="hold" grpId="0" nodeType="withEffect">
                                  <p:stCondLst>
                                    <p:cond delay="0"/>
                                  </p:stCondLst>
                                  <p:childTnLst>
                                    <p:set>
                                      <p:cBhvr>
                                        <p:cTn id="92" dur="1" fill="hold">
                                          <p:stCondLst>
                                            <p:cond delay="0"/>
                                          </p:stCondLst>
                                        </p:cTn>
                                        <p:tgtEl>
                                          <p:spTgt spid="18"/>
                                        </p:tgtEl>
                                        <p:attrNameLst>
                                          <p:attrName>style.visibility</p:attrName>
                                        </p:attrNameLst>
                                      </p:cBhvr>
                                      <p:to>
                                        <p:strVal val="visible"/>
                                      </p:to>
                                    </p:set>
                                    <p:animEffect transition="in" filter="fade">
                                      <p:cBhvr>
                                        <p:cTn id="93" dur="1000"/>
                                        <p:tgtEl>
                                          <p:spTgt spid="18"/>
                                        </p:tgtEl>
                                      </p:cBhvr>
                                    </p:animEffect>
                                    <p:anim calcmode="lin" valueType="num">
                                      <p:cBhvr>
                                        <p:cTn id="94" dur="1000" fill="hold"/>
                                        <p:tgtEl>
                                          <p:spTgt spid="18"/>
                                        </p:tgtEl>
                                        <p:attrNameLst>
                                          <p:attrName>ppt_x</p:attrName>
                                        </p:attrNameLst>
                                      </p:cBhvr>
                                      <p:tavLst>
                                        <p:tav tm="0">
                                          <p:val>
                                            <p:strVal val="#ppt_x"/>
                                          </p:val>
                                        </p:tav>
                                        <p:tav tm="100000">
                                          <p:val>
                                            <p:strVal val="#ppt_x"/>
                                          </p:val>
                                        </p:tav>
                                      </p:tavLst>
                                    </p:anim>
                                    <p:anim calcmode="lin" valueType="num">
                                      <p:cBhvr>
                                        <p:cTn id="95" dur="1000" fill="hold"/>
                                        <p:tgtEl>
                                          <p:spTgt spid="18"/>
                                        </p:tgtEl>
                                        <p:attrNameLst>
                                          <p:attrName>ppt_y</p:attrName>
                                        </p:attrNameLst>
                                      </p:cBhvr>
                                      <p:tavLst>
                                        <p:tav tm="0">
                                          <p:val>
                                            <p:strVal val="#ppt_y+.1"/>
                                          </p:val>
                                        </p:tav>
                                        <p:tav tm="100000">
                                          <p:val>
                                            <p:strVal val="#ppt_y"/>
                                          </p:val>
                                        </p:tav>
                                      </p:tavLst>
                                    </p:anim>
                                  </p:childTnLst>
                                </p:cTn>
                              </p:par>
                            </p:childTnLst>
                          </p:cTn>
                        </p:par>
                        <p:par>
                          <p:cTn id="96" fill="hold">
                            <p:stCondLst>
                              <p:cond delay="1000"/>
                            </p:stCondLst>
                            <p:childTnLst>
                              <p:par>
                                <p:cTn id="97" presetID="42" presetClass="entr" presetSubtype="0" fill="hold" grpId="0" nodeType="afterEffect">
                                  <p:stCondLst>
                                    <p:cond delay="0"/>
                                  </p:stCondLst>
                                  <p:childTnLst>
                                    <p:set>
                                      <p:cBhvr>
                                        <p:cTn id="98" dur="1" fill="hold">
                                          <p:stCondLst>
                                            <p:cond delay="0"/>
                                          </p:stCondLst>
                                        </p:cTn>
                                        <p:tgtEl>
                                          <p:spTgt spid="20"/>
                                        </p:tgtEl>
                                        <p:attrNameLst>
                                          <p:attrName>style.visibility</p:attrName>
                                        </p:attrNameLst>
                                      </p:cBhvr>
                                      <p:to>
                                        <p:strVal val="visible"/>
                                      </p:to>
                                    </p:set>
                                    <p:animEffect transition="in" filter="fade">
                                      <p:cBhvr>
                                        <p:cTn id="99" dur="1000"/>
                                        <p:tgtEl>
                                          <p:spTgt spid="20"/>
                                        </p:tgtEl>
                                      </p:cBhvr>
                                    </p:animEffect>
                                    <p:anim calcmode="lin" valueType="num">
                                      <p:cBhvr>
                                        <p:cTn id="100" dur="1000" fill="hold"/>
                                        <p:tgtEl>
                                          <p:spTgt spid="20"/>
                                        </p:tgtEl>
                                        <p:attrNameLst>
                                          <p:attrName>ppt_x</p:attrName>
                                        </p:attrNameLst>
                                      </p:cBhvr>
                                      <p:tavLst>
                                        <p:tav tm="0">
                                          <p:val>
                                            <p:strVal val="#ppt_x"/>
                                          </p:val>
                                        </p:tav>
                                        <p:tav tm="100000">
                                          <p:val>
                                            <p:strVal val="#ppt_x"/>
                                          </p:val>
                                        </p:tav>
                                      </p:tavLst>
                                    </p:anim>
                                    <p:anim calcmode="lin" valueType="num">
                                      <p:cBhvr>
                                        <p:cTn id="101"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2" fill="hold">
                      <p:stCondLst>
                        <p:cond delay="indefinite"/>
                      </p:stCondLst>
                      <p:childTnLst>
                        <p:par>
                          <p:cTn id="103" fill="hold">
                            <p:stCondLst>
                              <p:cond delay="0"/>
                            </p:stCondLst>
                            <p:childTnLst>
                              <p:par>
                                <p:cTn id="104" presetID="10" presetClass="entr" presetSubtype="0" fill="hold" grpId="0" nodeType="clickEffect">
                                  <p:stCondLst>
                                    <p:cond delay="0"/>
                                  </p:stCondLst>
                                  <p:childTnLst>
                                    <p:set>
                                      <p:cBhvr>
                                        <p:cTn id="105" dur="1" fill="hold">
                                          <p:stCondLst>
                                            <p:cond delay="0"/>
                                          </p:stCondLst>
                                        </p:cTn>
                                        <p:tgtEl>
                                          <p:spTgt spid="21"/>
                                        </p:tgtEl>
                                        <p:attrNameLst>
                                          <p:attrName>style.visibility</p:attrName>
                                        </p:attrNameLst>
                                      </p:cBhvr>
                                      <p:to>
                                        <p:strVal val="visible"/>
                                      </p:to>
                                    </p:set>
                                    <p:animEffect transition="in" filter="fade">
                                      <p:cBhvr>
                                        <p:cTn id="106" dur="1000"/>
                                        <p:tgtEl>
                                          <p:spTgt spid="21"/>
                                        </p:tgtEl>
                                      </p:cBhvr>
                                    </p:animEffect>
                                  </p:childTnLst>
                                </p:cTn>
                              </p:par>
                              <p:par>
                                <p:cTn id="107" presetID="42" presetClass="entr" presetSubtype="0" fill="hold" grpId="0" nodeType="withEffect">
                                  <p:stCondLst>
                                    <p:cond delay="0"/>
                                  </p:stCondLst>
                                  <p:childTnLst>
                                    <p:set>
                                      <p:cBhvr>
                                        <p:cTn id="108" dur="1" fill="hold">
                                          <p:stCondLst>
                                            <p:cond delay="0"/>
                                          </p:stCondLst>
                                        </p:cTn>
                                        <p:tgtEl>
                                          <p:spTgt spid="24"/>
                                        </p:tgtEl>
                                        <p:attrNameLst>
                                          <p:attrName>style.visibility</p:attrName>
                                        </p:attrNameLst>
                                      </p:cBhvr>
                                      <p:to>
                                        <p:strVal val="visible"/>
                                      </p:to>
                                    </p:set>
                                    <p:animEffect transition="in" filter="fade">
                                      <p:cBhvr>
                                        <p:cTn id="109" dur="1000"/>
                                        <p:tgtEl>
                                          <p:spTgt spid="24"/>
                                        </p:tgtEl>
                                      </p:cBhvr>
                                    </p:animEffect>
                                    <p:anim calcmode="lin" valueType="num">
                                      <p:cBhvr>
                                        <p:cTn id="110" dur="1000" fill="hold"/>
                                        <p:tgtEl>
                                          <p:spTgt spid="24"/>
                                        </p:tgtEl>
                                        <p:attrNameLst>
                                          <p:attrName>ppt_x</p:attrName>
                                        </p:attrNameLst>
                                      </p:cBhvr>
                                      <p:tavLst>
                                        <p:tav tm="0">
                                          <p:val>
                                            <p:strVal val="#ppt_x"/>
                                          </p:val>
                                        </p:tav>
                                        <p:tav tm="100000">
                                          <p:val>
                                            <p:strVal val="#ppt_x"/>
                                          </p:val>
                                        </p:tav>
                                      </p:tavLst>
                                    </p:anim>
                                    <p:anim calcmode="lin" valueType="num">
                                      <p:cBhvr>
                                        <p:cTn id="111"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p:bldP spid="8" grpId="0"/>
      <p:bldP spid="9" grpId="0"/>
      <p:bldP spid="10" grpId="0" animBg="1"/>
      <p:bldP spid="11" grpId="0"/>
      <p:bldP spid="12" grpId="0"/>
      <p:bldP spid="13" grpId="0"/>
      <p:bldP spid="14" grpId="0"/>
      <p:bldP spid="15" grpId="0"/>
      <p:bldP spid="16" grpId="0"/>
      <p:bldP spid="17" grpId="0"/>
      <p:bldP spid="18" grpId="0"/>
      <p:bldP spid="19" grpId="0"/>
      <p:bldP spid="20" grpId="0" animBg="1"/>
      <p:bldP spid="21" grpId="0"/>
      <p:bldP spid="2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881184AE-7E33-0788-E853-E142EEC31A2E}"/>
              </a:ext>
            </a:extLst>
          </p:cNvPr>
          <p:cNvSpPr txBox="1"/>
          <p:nvPr/>
        </p:nvSpPr>
        <p:spPr>
          <a:xfrm>
            <a:off x="65187" y="1207925"/>
            <a:ext cx="914400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VAR DI UN PORTAFOGLIO</a:t>
            </a:r>
          </a:p>
        </p:txBody>
      </p:sp>
      <p:sp>
        <p:nvSpPr>
          <p:cNvPr id="3" name="CasellaDiTesto 2">
            <a:extLst>
              <a:ext uri="{FF2B5EF4-FFF2-40B4-BE49-F238E27FC236}">
                <a16:creationId xmlns:a16="http://schemas.microsoft.com/office/drawing/2014/main" id="{7B99CA13-D691-A582-ED5E-C0DFBBF3BBBD}"/>
              </a:ext>
            </a:extLst>
          </p:cNvPr>
          <p:cNvSpPr txBox="1"/>
          <p:nvPr/>
        </p:nvSpPr>
        <p:spPr>
          <a:xfrm>
            <a:off x="424719" y="1860646"/>
            <a:ext cx="8424936" cy="2585323"/>
          </a:xfrm>
          <a:prstGeom prst="rect">
            <a:avLst/>
          </a:prstGeom>
          <a:noFill/>
        </p:spPr>
        <p:txBody>
          <a:bodyPr wrap="square" rtlCol="0">
            <a:spAutoFit/>
          </a:bodyPr>
          <a:lstStyle/>
          <a:p>
            <a:pPr algn="ctr"/>
            <a:r>
              <a:rPr lang="it-IT" dirty="0">
                <a:solidFill>
                  <a:schemeClr val="accent5">
                    <a:lumMod val="50000"/>
                  </a:schemeClr>
                </a:solidFill>
              </a:rPr>
              <a:t>Il </a:t>
            </a:r>
            <a:r>
              <a:rPr lang="it-IT" dirty="0" err="1">
                <a:solidFill>
                  <a:schemeClr val="accent5">
                    <a:lumMod val="50000"/>
                  </a:schemeClr>
                </a:solidFill>
              </a:rPr>
              <a:t>Var</a:t>
            </a:r>
            <a:r>
              <a:rPr lang="it-IT" dirty="0">
                <a:solidFill>
                  <a:schemeClr val="accent5">
                    <a:lumMod val="50000"/>
                  </a:schemeClr>
                </a:solidFill>
              </a:rPr>
              <a:t> è utilizzato anche in modo aggregato per:</a:t>
            </a:r>
          </a:p>
          <a:p>
            <a:endParaRPr lang="it-IT" dirty="0">
              <a:solidFill>
                <a:schemeClr val="accent5">
                  <a:lumMod val="50000"/>
                </a:schemeClr>
              </a:solidFill>
            </a:endParaRPr>
          </a:p>
          <a:p>
            <a:pPr marL="285750" indent="-285750" algn="just">
              <a:buFont typeface="Arial" panose="020B0604020202020204" pitchFamily="34" charset="0"/>
              <a:buChar char="•"/>
            </a:pPr>
            <a:r>
              <a:rPr lang="it-IT" dirty="0">
                <a:solidFill>
                  <a:schemeClr val="accent5">
                    <a:lumMod val="50000"/>
                  </a:schemeClr>
                </a:solidFill>
              </a:rPr>
              <a:t>Avere una stima della </a:t>
            </a:r>
            <a:r>
              <a:rPr lang="it-IT" b="1" u="sng" dirty="0">
                <a:solidFill>
                  <a:schemeClr val="accent5">
                    <a:lumMod val="50000"/>
                  </a:schemeClr>
                </a:solidFill>
              </a:rPr>
              <a:t>perdita inattesa</a:t>
            </a:r>
            <a:r>
              <a:rPr lang="it-IT" dirty="0">
                <a:solidFill>
                  <a:schemeClr val="accent5">
                    <a:lumMod val="50000"/>
                  </a:schemeClr>
                </a:solidFill>
              </a:rPr>
              <a:t> e del </a:t>
            </a:r>
            <a:r>
              <a:rPr lang="it-IT" b="1" u="sng" dirty="0">
                <a:solidFill>
                  <a:schemeClr val="accent5">
                    <a:lumMod val="50000"/>
                  </a:schemeClr>
                </a:solidFill>
              </a:rPr>
              <a:t>capitale assorbito</a:t>
            </a:r>
            <a:r>
              <a:rPr lang="it-IT" dirty="0">
                <a:solidFill>
                  <a:schemeClr val="accent5">
                    <a:lumMod val="50000"/>
                  </a:schemeClr>
                </a:solidFill>
              </a:rPr>
              <a:t> (messo a rischio) dal </a:t>
            </a:r>
            <a:r>
              <a:rPr lang="it-IT" b="1" u="sng" dirty="0">
                <a:solidFill>
                  <a:srgbClr val="990000"/>
                </a:solidFill>
              </a:rPr>
              <a:t>TOTALE</a:t>
            </a:r>
            <a:r>
              <a:rPr lang="it-IT" dirty="0">
                <a:solidFill>
                  <a:schemeClr val="accent5">
                    <a:lumMod val="50000"/>
                  </a:schemeClr>
                </a:solidFill>
              </a:rPr>
              <a:t> dei prestiti erogati;</a:t>
            </a:r>
          </a:p>
          <a:p>
            <a:pPr marL="285750" indent="-285750">
              <a:buFont typeface="Arial" panose="020B0604020202020204" pitchFamily="34" charset="0"/>
              <a:buChar char="•"/>
            </a:pPr>
            <a:endParaRPr lang="it-IT" dirty="0">
              <a:solidFill>
                <a:schemeClr val="accent5">
                  <a:lumMod val="50000"/>
                </a:schemeClr>
              </a:solidFill>
            </a:endParaRPr>
          </a:p>
          <a:p>
            <a:pPr marL="285750" indent="-285750">
              <a:buFont typeface="Arial" panose="020B0604020202020204" pitchFamily="34" charset="0"/>
              <a:buChar char="•"/>
            </a:pPr>
            <a:r>
              <a:rPr lang="it-IT" dirty="0">
                <a:solidFill>
                  <a:schemeClr val="accent5">
                    <a:lumMod val="50000"/>
                  </a:schemeClr>
                </a:solidFill>
              </a:rPr>
              <a:t>Avere una stima della </a:t>
            </a:r>
            <a:r>
              <a:rPr lang="it-IT" b="1" u="sng" dirty="0">
                <a:solidFill>
                  <a:schemeClr val="accent5">
                    <a:lumMod val="50000"/>
                  </a:schemeClr>
                </a:solidFill>
              </a:rPr>
              <a:t>perdita inattesa</a:t>
            </a:r>
            <a:r>
              <a:rPr lang="it-IT" dirty="0">
                <a:solidFill>
                  <a:schemeClr val="accent5">
                    <a:lumMod val="50000"/>
                  </a:schemeClr>
                </a:solidFill>
              </a:rPr>
              <a:t> e del </a:t>
            </a:r>
            <a:r>
              <a:rPr lang="it-IT" b="1" u="sng" dirty="0">
                <a:solidFill>
                  <a:schemeClr val="accent5">
                    <a:lumMod val="50000"/>
                  </a:schemeClr>
                </a:solidFill>
              </a:rPr>
              <a:t>capitale assorbito</a:t>
            </a:r>
            <a:r>
              <a:rPr lang="it-IT" dirty="0">
                <a:solidFill>
                  <a:schemeClr val="accent5">
                    <a:lumMod val="50000"/>
                  </a:schemeClr>
                </a:solidFill>
              </a:rPr>
              <a:t> (messo a rischio)  da </a:t>
            </a:r>
            <a:r>
              <a:rPr lang="it-IT" b="1" u="sng" dirty="0">
                <a:solidFill>
                  <a:srgbClr val="990000"/>
                </a:solidFill>
              </a:rPr>
              <a:t>SINGOLI CLIENTI</a:t>
            </a:r>
            <a:r>
              <a:rPr lang="it-IT" dirty="0">
                <a:solidFill>
                  <a:schemeClr val="accent5">
                    <a:lumMod val="50000"/>
                  </a:schemeClr>
                </a:solidFill>
              </a:rPr>
              <a:t>, </a:t>
            </a:r>
            <a:r>
              <a:rPr lang="it-IT" b="1" u="sng" dirty="0">
                <a:solidFill>
                  <a:srgbClr val="990000"/>
                </a:solidFill>
              </a:rPr>
              <a:t>SINGOLE UNITÀ OPERATIVE</a:t>
            </a:r>
            <a:r>
              <a:rPr lang="it-IT" dirty="0">
                <a:solidFill>
                  <a:schemeClr val="accent5">
                    <a:lumMod val="50000"/>
                  </a:schemeClr>
                </a:solidFill>
              </a:rPr>
              <a:t>, </a:t>
            </a:r>
            <a:r>
              <a:rPr lang="it-IT" b="1" u="sng" dirty="0">
                <a:solidFill>
                  <a:srgbClr val="990000"/>
                </a:solidFill>
              </a:rPr>
              <a:t>SINGOLI PRESTITI</a:t>
            </a:r>
            <a:r>
              <a:rPr lang="it-IT" dirty="0">
                <a:solidFill>
                  <a:schemeClr val="accent5">
                    <a:lumMod val="50000"/>
                  </a:schemeClr>
                </a:solidFill>
              </a:rPr>
              <a:t>….</a:t>
            </a:r>
          </a:p>
          <a:p>
            <a:endParaRPr lang="it-IT" dirty="0">
              <a:solidFill>
                <a:schemeClr val="accent5">
                  <a:lumMod val="50000"/>
                </a:schemeClr>
              </a:solidFill>
            </a:endParaRPr>
          </a:p>
          <a:p>
            <a:r>
              <a:rPr lang="it-IT" dirty="0">
                <a:solidFill>
                  <a:schemeClr val="accent5">
                    <a:lumMod val="50000"/>
                  </a:schemeClr>
                </a:solidFill>
              </a:rPr>
              <a:t>-------</a:t>
            </a:r>
          </a:p>
        </p:txBody>
      </p:sp>
    </p:spTree>
    <p:extLst>
      <p:ext uri="{BB962C8B-B14F-4D97-AF65-F5344CB8AC3E}">
        <p14:creationId xmlns:p14="http://schemas.microsoft.com/office/powerpoint/2010/main" val="226402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9BEF9A2C-806E-9D75-96B1-71998AA0FD49}"/>
              </a:ext>
            </a:extLst>
          </p:cNvPr>
          <p:cNvSpPr txBox="1"/>
          <p:nvPr/>
        </p:nvSpPr>
        <p:spPr>
          <a:xfrm>
            <a:off x="0" y="1135977"/>
            <a:ext cx="914400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VAR DIVERSIFICATO</a:t>
            </a:r>
          </a:p>
        </p:txBody>
      </p:sp>
      <p:sp>
        <p:nvSpPr>
          <p:cNvPr id="3" name="CasellaDiTesto 2">
            <a:extLst>
              <a:ext uri="{FF2B5EF4-FFF2-40B4-BE49-F238E27FC236}">
                <a16:creationId xmlns:a16="http://schemas.microsoft.com/office/drawing/2014/main" id="{28B6D435-52DD-B7FC-DF56-7CCC13D50F06}"/>
              </a:ext>
            </a:extLst>
          </p:cNvPr>
          <p:cNvSpPr txBox="1"/>
          <p:nvPr/>
        </p:nvSpPr>
        <p:spPr>
          <a:xfrm>
            <a:off x="359532" y="1695366"/>
            <a:ext cx="8424936" cy="4247317"/>
          </a:xfrm>
          <a:prstGeom prst="rect">
            <a:avLst/>
          </a:prstGeom>
          <a:noFill/>
        </p:spPr>
        <p:txBody>
          <a:bodyPr wrap="square" rtlCol="0">
            <a:spAutoFit/>
          </a:bodyPr>
          <a:lstStyle/>
          <a:p>
            <a:r>
              <a:rPr lang="it-IT" b="1" u="sng" dirty="0">
                <a:solidFill>
                  <a:schemeClr val="accent5">
                    <a:lumMod val="50000"/>
                  </a:schemeClr>
                </a:solidFill>
              </a:rPr>
              <a:t>Per definire il prezzo di un finanziamento</a:t>
            </a:r>
            <a:r>
              <a:rPr lang="it-IT" dirty="0">
                <a:solidFill>
                  <a:schemeClr val="accent5">
                    <a:lumMod val="50000"/>
                  </a:schemeClr>
                </a:solidFill>
              </a:rPr>
              <a:t> che tenga conto del rischio di credito è necessario </a:t>
            </a:r>
            <a:r>
              <a:rPr lang="it-IT" b="1" u="sng" dirty="0">
                <a:solidFill>
                  <a:schemeClr val="accent5">
                    <a:lumMod val="50000"/>
                  </a:schemeClr>
                </a:solidFill>
              </a:rPr>
              <a:t>stimare il </a:t>
            </a:r>
            <a:r>
              <a:rPr lang="it-IT" b="1" u="sng" dirty="0" err="1">
                <a:solidFill>
                  <a:schemeClr val="accent5">
                    <a:lumMod val="50000"/>
                  </a:schemeClr>
                </a:solidFill>
              </a:rPr>
              <a:t>Var</a:t>
            </a:r>
            <a:r>
              <a:rPr lang="it-IT" b="1" u="sng" dirty="0">
                <a:solidFill>
                  <a:schemeClr val="accent5">
                    <a:lumMod val="50000"/>
                  </a:schemeClr>
                </a:solidFill>
              </a:rPr>
              <a:t> a livello di portafoglio</a:t>
            </a:r>
            <a:r>
              <a:rPr lang="it-IT" dirty="0">
                <a:solidFill>
                  <a:schemeClr val="accent5">
                    <a:lumMod val="50000"/>
                  </a:schemeClr>
                </a:solidFill>
              </a:rPr>
              <a:t>. </a:t>
            </a:r>
          </a:p>
          <a:p>
            <a:endParaRPr lang="it-IT" dirty="0">
              <a:solidFill>
                <a:schemeClr val="accent5">
                  <a:lumMod val="50000"/>
                </a:schemeClr>
              </a:solidFill>
            </a:endParaRPr>
          </a:p>
          <a:p>
            <a:pPr algn="just"/>
            <a:r>
              <a:rPr lang="it-IT" dirty="0">
                <a:solidFill>
                  <a:schemeClr val="accent5">
                    <a:lumMod val="50000"/>
                  </a:schemeClr>
                </a:solidFill>
              </a:rPr>
              <a:t>Ciò in quanto la rischiosità di un portafoglio di finanziamenti può essere inferiore alla somma della rischiosità dei singoli finanziamenti poiché è difficile qualora non vi sia un’elevata correlazione tra di essi intesa come propensione dei diversi debitori a fallire insieme (la perdita inattesa di un portafoglio di finanziamenti è normalmente inferiore alla somma della perdita inattesa stimata per i singoli finanziamenti).</a:t>
            </a:r>
          </a:p>
          <a:p>
            <a:endParaRPr lang="it-IT" dirty="0">
              <a:solidFill>
                <a:schemeClr val="accent5">
                  <a:lumMod val="50000"/>
                </a:schemeClr>
              </a:solidFill>
            </a:endParaRPr>
          </a:p>
          <a:p>
            <a:r>
              <a:rPr lang="it-IT" dirty="0">
                <a:solidFill>
                  <a:schemeClr val="accent5">
                    <a:lumMod val="50000"/>
                  </a:schemeClr>
                </a:solidFill>
              </a:rPr>
              <a:t>Sarebbe quindi eccessivo addebitare ad ogni cliente il suo </a:t>
            </a:r>
            <a:r>
              <a:rPr lang="it-IT" dirty="0" err="1">
                <a:solidFill>
                  <a:schemeClr val="accent5">
                    <a:lumMod val="50000"/>
                  </a:schemeClr>
                </a:solidFill>
              </a:rPr>
              <a:t>Var</a:t>
            </a:r>
            <a:r>
              <a:rPr lang="it-IT" dirty="0">
                <a:solidFill>
                  <a:schemeClr val="accent5">
                    <a:lumMod val="50000"/>
                  </a:schemeClr>
                </a:solidFill>
              </a:rPr>
              <a:t> stand-alone, serve quindi una misura di </a:t>
            </a:r>
            <a:r>
              <a:rPr lang="it-IT" b="1" dirty="0" err="1">
                <a:solidFill>
                  <a:schemeClr val="accent5">
                    <a:lumMod val="50000"/>
                  </a:schemeClr>
                </a:solidFill>
              </a:rPr>
              <a:t>Var</a:t>
            </a:r>
            <a:r>
              <a:rPr lang="it-IT" b="1" dirty="0">
                <a:solidFill>
                  <a:schemeClr val="accent5">
                    <a:lumMod val="50000"/>
                  </a:schemeClr>
                </a:solidFill>
              </a:rPr>
              <a:t> diversificato</a:t>
            </a:r>
            <a:endParaRPr lang="it-IT" dirty="0">
              <a:solidFill>
                <a:schemeClr val="accent5">
                  <a:lumMod val="50000"/>
                </a:schemeClr>
              </a:solidFill>
            </a:endParaRPr>
          </a:p>
          <a:p>
            <a:endParaRPr lang="it-IT" dirty="0">
              <a:solidFill>
                <a:schemeClr val="accent5">
                  <a:lumMod val="50000"/>
                </a:schemeClr>
              </a:solidFill>
            </a:endParaRPr>
          </a:p>
          <a:p>
            <a:r>
              <a:rPr lang="it-IT" dirty="0">
                <a:solidFill>
                  <a:schemeClr val="accent5">
                    <a:lumMod val="50000"/>
                  </a:schemeClr>
                </a:solidFill>
              </a:rPr>
              <a:t>Esistono diversi modelli utilizzati per la stima del rischio di credito di un portafoglio di esposizioni.</a:t>
            </a:r>
          </a:p>
          <a:p>
            <a:r>
              <a:rPr lang="it-IT" dirty="0">
                <a:solidFill>
                  <a:schemeClr val="accent5">
                    <a:lumMod val="50000"/>
                  </a:schemeClr>
                </a:solidFill>
              </a:rPr>
              <a:t>-------</a:t>
            </a:r>
          </a:p>
        </p:txBody>
      </p:sp>
    </p:spTree>
    <p:extLst>
      <p:ext uri="{BB962C8B-B14F-4D97-AF65-F5344CB8AC3E}">
        <p14:creationId xmlns:p14="http://schemas.microsoft.com/office/powerpoint/2010/main" val="994592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pPr>
              <a:defRPr/>
            </a:pPr>
            <a:fld id="{8DBEB1A4-FDE4-4B7C-9E0A-35E7FFE9F6A9}" type="slidenum">
              <a:rPr lang="it-IT"/>
              <a:pPr>
                <a:defRPr/>
              </a:pPr>
              <a:t>2</a:t>
            </a:fld>
            <a:endParaRPr lang="it-IT"/>
          </a:p>
        </p:txBody>
      </p:sp>
      <p:sp>
        <p:nvSpPr>
          <p:cNvPr id="3" name="Sottotitolo 2"/>
          <p:cNvSpPr>
            <a:spLocks noGrp="1"/>
          </p:cNvSpPr>
          <p:nvPr>
            <p:ph type="subTitle" idx="4294967295"/>
          </p:nvPr>
        </p:nvSpPr>
        <p:spPr>
          <a:xfrm>
            <a:off x="594911" y="1408392"/>
            <a:ext cx="10393791" cy="5091560"/>
          </a:xfrm>
        </p:spPr>
        <p:txBody>
          <a:bodyPr>
            <a:normAutofit fontScale="55000" lnSpcReduction="20000"/>
          </a:bodyPr>
          <a:lstStyle/>
          <a:p>
            <a:pPr algn="ctr">
              <a:buNone/>
              <a:defRPr/>
            </a:pPr>
            <a:endParaRPr lang="it-IT" sz="1800" b="1" dirty="0">
              <a:solidFill>
                <a:srgbClr val="0070C0"/>
              </a:solidFill>
            </a:endParaRPr>
          </a:p>
          <a:p>
            <a:pPr algn="just">
              <a:buNone/>
              <a:defRPr/>
            </a:pPr>
            <a:endParaRPr lang="it-IT" sz="1400" b="1" dirty="0">
              <a:solidFill>
                <a:srgbClr val="0070C0"/>
              </a:solidFill>
            </a:endParaRPr>
          </a:p>
          <a:p>
            <a:pPr marL="493776" indent="-457200" algn="just">
              <a:buNone/>
              <a:defRPr/>
            </a:pPr>
            <a:r>
              <a:rPr lang="it-IT" sz="1400" dirty="0">
                <a:solidFill>
                  <a:srgbClr val="0070C0"/>
                </a:solidFill>
              </a:rPr>
              <a:t>	</a:t>
            </a:r>
            <a:r>
              <a:rPr lang="it-IT" sz="3300" b="1" dirty="0">
                <a:solidFill>
                  <a:schemeClr val="accent1">
                    <a:lumMod val="75000"/>
                  </a:schemeClr>
                </a:solidFill>
              </a:rPr>
              <a:t>Il costo del capitale come più volte specificato può essere definito come il costo della struttura finanziaria ossia il costo dei capitali di debito ed il costo del capitale di rischio (o dei mezzi propri). </a:t>
            </a:r>
          </a:p>
          <a:p>
            <a:pPr marL="493776" indent="-457200" algn="just">
              <a:buNone/>
              <a:defRPr/>
            </a:pPr>
            <a:r>
              <a:rPr lang="it-IT" sz="3300" b="1" dirty="0">
                <a:solidFill>
                  <a:schemeClr val="accent1">
                    <a:lumMod val="75000"/>
                  </a:schemeClr>
                </a:solidFill>
              </a:rPr>
              <a:t>	Si ha creazione di valore se l’azienda riesce ad impiegare le risorse finanziarie in modo da ottenere dal capitale investito un rendimento superiore al costo sostenuto per l’acquisizione di risorse finanziarie stesse.</a:t>
            </a:r>
          </a:p>
          <a:p>
            <a:pPr marL="493776" indent="-457200" algn="just">
              <a:buNone/>
              <a:defRPr/>
            </a:pPr>
            <a:r>
              <a:rPr lang="it-IT" sz="3300" b="1" i="1" dirty="0">
                <a:solidFill>
                  <a:schemeClr val="accent1">
                    <a:lumMod val="75000"/>
                  </a:schemeClr>
                </a:solidFill>
              </a:rPr>
              <a:t>	Per quanto riguarda il costo dei mezzi propri esso è dato dal rendimento richiesto dagli azionisti o detentori dei mezzi propri. Tale rendimento incorpora, come abbiamo già visto nelle precedenti lezioni, la somma di due elementi:</a:t>
            </a:r>
          </a:p>
          <a:p>
            <a:pPr marL="493776" indent="-457200" algn="just">
              <a:buFontTx/>
              <a:buChar char="-"/>
              <a:defRPr/>
            </a:pPr>
            <a:r>
              <a:rPr lang="it-IT" sz="3300" b="1" dirty="0">
                <a:solidFill>
                  <a:schemeClr val="accent1">
                    <a:lumMod val="75000"/>
                  </a:schemeClr>
                </a:solidFill>
              </a:rPr>
              <a:t>Il tasso privo di rischio (es. titoli di stato);</a:t>
            </a:r>
          </a:p>
          <a:p>
            <a:pPr marL="493776" indent="-457200" algn="just">
              <a:buFontTx/>
              <a:buChar char="-"/>
              <a:defRPr/>
            </a:pPr>
            <a:r>
              <a:rPr lang="it-IT" sz="3300" b="1" dirty="0">
                <a:solidFill>
                  <a:schemeClr val="accent1">
                    <a:lumMod val="75000"/>
                  </a:schemeClr>
                </a:solidFill>
              </a:rPr>
              <a:t>Il premio per il rischio (che </a:t>
            </a:r>
            <a:r>
              <a:rPr lang="it-IT" sz="3300" b="1" dirty="0" err="1">
                <a:solidFill>
                  <a:schemeClr val="accent1">
                    <a:lumMod val="75000"/>
                  </a:schemeClr>
                </a:solidFill>
              </a:rPr>
              <a:t>puo</a:t>
            </a:r>
            <a:r>
              <a:rPr lang="it-IT" sz="3300" b="1" dirty="0">
                <a:solidFill>
                  <a:schemeClr val="accent1">
                    <a:lumMod val="75000"/>
                  </a:schemeClr>
                </a:solidFill>
              </a:rPr>
              <a:t> essere calcolato con il CAPM</a:t>
            </a:r>
            <a:r>
              <a:rPr lang="it-IT" sz="3300" b="1" dirty="0">
                <a:solidFill>
                  <a:srgbClr val="0070C0"/>
                </a:solidFill>
              </a:rPr>
              <a:t>);</a:t>
            </a:r>
          </a:p>
          <a:p>
            <a:pPr marL="493776" indent="-457200" algn="just">
              <a:buNone/>
              <a:defRPr/>
            </a:pPr>
            <a:r>
              <a:rPr lang="it-IT" sz="3300" b="1" i="1" dirty="0">
                <a:solidFill>
                  <a:schemeClr val="accent1">
                    <a:lumMod val="75000"/>
                  </a:schemeClr>
                </a:solidFill>
              </a:rPr>
              <a:t> </a:t>
            </a:r>
          </a:p>
          <a:p>
            <a:pPr marL="493776" indent="-457200" algn="just">
              <a:buNone/>
              <a:defRPr/>
            </a:pPr>
            <a:r>
              <a:rPr lang="it-IT" sz="3300" b="1" i="1" dirty="0">
                <a:solidFill>
                  <a:schemeClr val="accent1">
                    <a:lumMod val="75000"/>
                  </a:schemeClr>
                </a:solidFill>
              </a:rPr>
              <a:t>	</a:t>
            </a:r>
            <a:r>
              <a:rPr lang="it-IT" sz="3300" b="1" u="sng" dirty="0">
                <a:solidFill>
                  <a:schemeClr val="accent1">
                    <a:lumMod val="75000"/>
                  </a:schemeClr>
                </a:solidFill>
              </a:rPr>
              <a:t>Affrontiamo ora invece le metodologie di determinazione del costo del debito (tasso di interesse applicato dalla Banca ai finanziamenti concessi alle aziende).</a:t>
            </a:r>
          </a:p>
          <a:p>
            <a:pPr marL="493776" indent="-457200" algn="just">
              <a:buNone/>
              <a:defRPr/>
            </a:pPr>
            <a:r>
              <a:rPr lang="it-IT" sz="3300" b="1" i="1" dirty="0">
                <a:solidFill>
                  <a:schemeClr val="accent1">
                    <a:lumMod val="75000"/>
                  </a:schemeClr>
                </a:solidFill>
              </a:rPr>
              <a:t>	</a:t>
            </a:r>
            <a:r>
              <a:rPr lang="it-IT" sz="3300" b="1" i="1" dirty="0">
                <a:solidFill>
                  <a:srgbClr val="FF0000"/>
                </a:solidFill>
              </a:rPr>
              <a:t>Il costo del debito è dato dal tasso effettivo praticato dall’ente finanziatore. Affronteremo le metodologie di pricing del debito adottate dalle Banche per definire il tasso di interesse da applicare ad un finanziamento. Tali metodologie sono basate sui sistemi di misurazione e gestione del rischio di credito e delle altre tipologie di rischio a cui la Banca è esposta (Sistemi di Risk Management).</a:t>
            </a:r>
          </a:p>
          <a:p>
            <a:pPr marL="493776" indent="-457200" algn="just">
              <a:buNone/>
              <a:defRPr/>
            </a:pPr>
            <a:r>
              <a:rPr lang="it-IT" sz="2900" b="1" dirty="0">
                <a:solidFill>
                  <a:schemeClr val="accent1">
                    <a:lumMod val="75000"/>
                  </a:schemeClr>
                </a:solidFill>
              </a:rPr>
              <a:t>	</a:t>
            </a:r>
            <a:endParaRPr lang="it-IT" sz="2900" b="1" dirty="0">
              <a:solidFill>
                <a:srgbClr val="0070C0"/>
              </a:solidFill>
            </a:endParaRPr>
          </a:p>
          <a:p>
            <a:pPr marL="493776" indent="-457200" algn="just">
              <a:buNone/>
              <a:defRPr/>
            </a:pPr>
            <a:endParaRPr lang="it-IT" sz="1400" dirty="0">
              <a:solidFill>
                <a:srgbClr val="0070C0"/>
              </a:solidFill>
            </a:endParaRPr>
          </a:p>
          <a:p>
            <a:pPr marL="493776" indent="-457200" algn="just">
              <a:buNone/>
              <a:defRPr/>
            </a:pPr>
            <a:endParaRPr lang="it-IT" sz="1400" dirty="0">
              <a:solidFill>
                <a:srgbClr val="0070C0"/>
              </a:solidFill>
            </a:endParaRPr>
          </a:p>
        </p:txBody>
      </p:sp>
      <p:sp>
        <p:nvSpPr>
          <p:cNvPr id="4" name="CasellaDiTesto 3">
            <a:extLst>
              <a:ext uri="{FF2B5EF4-FFF2-40B4-BE49-F238E27FC236}">
                <a16:creationId xmlns:a16="http://schemas.microsoft.com/office/drawing/2014/main" id="{ED7845CF-B07C-C5B9-5075-66555F7248F4}"/>
              </a:ext>
            </a:extLst>
          </p:cNvPr>
          <p:cNvSpPr txBox="1"/>
          <p:nvPr/>
        </p:nvSpPr>
        <p:spPr>
          <a:xfrm>
            <a:off x="1033669" y="715894"/>
            <a:ext cx="9955033"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solidFill>
                  <a:schemeClr val="accent1">
                    <a:lumMod val="75000"/>
                  </a:schemeClr>
                </a:solidFill>
              </a:rPr>
              <a:t>L’ANALISI</a:t>
            </a:r>
            <a:r>
              <a:rPr lang="it-IT" dirty="0"/>
              <a:t> RISCHIO DI CREDITO E COSTO DEL CAPITALE PER LE IMPRESE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E2CC9319-F91B-EBBD-A6E8-50421AF62A7B}"/>
              </a:ext>
            </a:extLst>
          </p:cNvPr>
          <p:cNvSpPr txBox="1"/>
          <p:nvPr/>
        </p:nvSpPr>
        <p:spPr>
          <a:xfrm>
            <a:off x="0" y="1175268"/>
            <a:ext cx="914400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ELEMENTI DEL PRICING</a:t>
            </a:r>
          </a:p>
        </p:txBody>
      </p:sp>
      <p:sp>
        <p:nvSpPr>
          <p:cNvPr id="3" name="CasellaDiTesto 2">
            <a:extLst>
              <a:ext uri="{FF2B5EF4-FFF2-40B4-BE49-F238E27FC236}">
                <a16:creationId xmlns:a16="http://schemas.microsoft.com/office/drawing/2014/main" id="{3A38174C-65FC-3469-F28C-DE119EDB2827}"/>
              </a:ext>
            </a:extLst>
          </p:cNvPr>
          <p:cNvSpPr txBox="1"/>
          <p:nvPr/>
        </p:nvSpPr>
        <p:spPr>
          <a:xfrm>
            <a:off x="332757" y="1795331"/>
            <a:ext cx="8424936" cy="2031325"/>
          </a:xfrm>
          <a:prstGeom prst="rect">
            <a:avLst/>
          </a:prstGeom>
          <a:noFill/>
        </p:spPr>
        <p:txBody>
          <a:bodyPr wrap="square" rtlCol="0">
            <a:spAutoFit/>
          </a:bodyPr>
          <a:lstStyle/>
          <a:p>
            <a:r>
              <a:rPr lang="it-IT" dirty="0">
                <a:solidFill>
                  <a:srgbClr val="002060"/>
                </a:solidFill>
              </a:rPr>
              <a:t>Ai fini del </a:t>
            </a:r>
            <a:r>
              <a:rPr lang="it-IT" dirty="0" err="1">
                <a:solidFill>
                  <a:srgbClr val="002060"/>
                </a:solidFill>
              </a:rPr>
              <a:t>pricing</a:t>
            </a:r>
            <a:r>
              <a:rPr lang="it-IT" dirty="0">
                <a:solidFill>
                  <a:srgbClr val="002060"/>
                </a:solidFill>
              </a:rPr>
              <a:t>, gli elementi che concorrono alla determinazione del prezzo minimo teorico di un finanziamento da applicare al cliente, sono:</a:t>
            </a:r>
          </a:p>
          <a:p>
            <a:endParaRPr lang="it-IT" dirty="0">
              <a:solidFill>
                <a:srgbClr val="002060"/>
              </a:solidFill>
            </a:endParaRPr>
          </a:p>
          <a:p>
            <a:pPr marL="285750" indent="-285750">
              <a:buFont typeface="Arial" panose="020B0604020202020204" pitchFamily="34" charset="0"/>
              <a:buChar char="•"/>
            </a:pPr>
            <a:r>
              <a:rPr lang="it-IT" dirty="0">
                <a:solidFill>
                  <a:srgbClr val="002060"/>
                </a:solidFill>
              </a:rPr>
              <a:t>Costo del </a:t>
            </a:r>
            <a:r>
              <a:rPr lang="it-IT" dirty="0" err="1">
                <a:solidFill>
                  <a:srgbClr val="002060"/>
                </a:solidFill>
              </a:rPr>
              <a:t>Funding</a:t>
            </a:r>
            <a:r>
              <a:rPr lang="it-IT" dirty="0">
                <a:solidFill>
                  <a:srgbClr val="002060"/>
                </a:solidFill>
              </a:rPr>
              <a:t> (</a:t>
            </a:r>
            <a:r>
              <a:rPr lang="it-IT" i="1" dirty="0">
                <a:solidFill>
                  <a:srgbClr val="002060"/>
                </a:solidFill>
              </a:rPr>
              <a:t>tasso interbancario)</a:t>
            </a:r>
            <a:endParaRPr lang="it-IT" dirty="0">
              <a:solidFill>
                <a:srgbClr val="002060"/>
              </a:solidFill>
            </a:endParaRPr>
          </a:p>
          <a:p>
            <a:pPr marL="285750" indent="-285750">
              <a:buFont typeface="Arial" panose="020B0604020202020204" pitchFamily="34" charset="0"/>
              <a:buChar char="•"/>
            </a:pPr>
            <a:r>
              <a:rPr lang="it-IT" dirty="0">
                <a:solidFill>
                  <a:srgbClr val="002060"/>
                </a:solidFill>
              </a:rPr>
              <a:t>Costo della Perdita Attesa </a:t>
            </a:r>
          </a:p>
          <a:p>
            <a:pPr marL="285750" indent="-285750">
              <a:buFont typeface="Arial" panose="020B0604020202020204" pitchFamily="34" charset="0"/>
              <a:buChar char="•"/>
            </a:pPr>
            <a:r>
              <a:rPr lang="it-IT" dirty="0">
                <a:solidFill>
                  <a:srgbClr val="002060"/>
                </a:solidFill>
              </a:rPr>
              <a:t>Remunerazione del capitale Assorbito per il rischio di perdita inattesa.</a:t>
            </a:r>
          </a:p>
          <a:p>
            <a:r>
              <a:rPr lang="it-IT" dirty="0">
                <a:solidFill>
                  <a:schemeClr val="accent5">
                    <a:lumMod val="50000"/>
                  </a:schemeClr>
                </a:solidFill>
              </a:rPr>
              <a:t>-------</a:t>
            </a:r>
          </a:p>
        </p:txBody>
      </p:sp>
    </p:spTree>
    <p:extLst>
      <p:ext uri="{BB962C8B-B14F-4D97-AF65-F5344CB8AC3E}">
        <p14:creationId xmlns:p14="http://schemas.microsoft.com/office/powerpoint/2010/main" val="3651076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Sottotitolo 2"/>
          <p:cNvSpPr>
            <a:spLocks noGrp="1"/>
          </p:cNvSpPr>
          <p:nvPr>
            <p:ph type="subTitle" idx="4294967295"/>
          </p:nvPr>
        </p:nvSpPr>
        <p:spPr>
          <a:xfrm>
            <a:off x="961056" y="2341959"/>
            <a:ext cx="9489230" cy="3471011"/>
          </a:xfrm>
        </p:spPr>
        <p:txBody>
          <a:bodyPr vert="horz" lIns="91440" tIns="0" rIns="91440" bIns="45720" rtlCol="0">
            <a:normAutofit lnSpcReduction="10000"/>
          </a:bodyPr>
          <a:lstStyle/>
          <a:p>
            <a:pPr marL="36513" indent="0" algn="ctr">
              <a:spcBef>
                <a:spcPct val="0"/>
              </a:spcBef>
              <a:buNone/>
            </a:pPr>
            <a:r>
              <a:rPr lang="it-IT" sz="1800" b="1" dirty="0">
                <a:solidFill>
                  <a:srgbClr val="002060"/>
                </a:solidFill>
              </a:rPr>
              <a:t>Il pricing del Credito </a:t>
            </a:r>
          </a:p>
          <a:p>
            <a:pPr marL="36513" indent="0">
              <a:spcBef>
                <a:spcPct val="0"/>
              </a:spcBef>
              <a:buNone/>
            </a:pPr>
            <a:endParaRPr lang="it-IT" sz="1800" b="1" dirty="0">
              <a:solidFill>
                <a:srgbClr val="002060"/>
              </a:solidFill>
            </a:endParaRPr>
          </a:p>
          <a:p>
            <a:pPr marL="36513" indent="0" algn="just">
              <a:spcBef>
                <a:spcPct val="0"/>
              </a:spcBef>
              <a:buNone/>
            </a:pPr>
            <a:endParaRPr lang="it-IT" sz="1800" dirty="0">
              <a:solidFill>
                <a:srgbClr val="002060"/>
              </a:solidFill>
            </a:endParaRPr>
          </a:p>
          <a:p>
            <a:pPr marL="36513" indent="0" algn="just">
              <a:spcBef>
                <a:spcPct val="0"/>
              </a:spcBef>
              <a:buNone/>
            </a:pPr>
            <a:r>
              <a:rPr lang="it-IT" sz="1800" b="1" dirty="0">
                <a:solidFill>
                  <a:srgbClr val="002060"/>
                </a:solidFill>
              </a:rPr>
              <a:t>Ai fini del pricing di un finanziamento che tenga conto del rischio di credito è necessario </a:t>
            </a:r>
            <a:r>
              <a:rPr lang="it-IT" sz="1800" b="1" i="1" dirty="0">
                <a:solidFill>
                  <a:srgbClr val="002060"/>
                </a:solidFill>
              </a:rPr>
              <a:t>stimare il Var a livello di portafoglio</a:t>
            </a:r>
            <a:r>
              <a:rPr lang="it-IT" sz="1800" b="1" dirty="0">
                <a:solidFill>
                  <a:srgbClr val="002060"/>
                </a:solidFill>
              </a:rPr>
              <a:t>. </a:t>
            </a:r>
          </a:p>
          <a:p>
            <a:pPr marL="36513" indent="0" algn="just">
              <a:spcBef>
                <a:spcPct val="0"/>
              </a:spcBef>
              <a:buNone/>
            </a:pPr>
            <a:r>
              <a:rPr lang="it-IT" sz="1800" b="1" dirty="0">
                <a:solidFill>
                  <a:srgbClr val="002060"/>
                </a:solidFill>
              </a:rPr>
              <a:t>Ciò in quanto la rischiosità di un portafoglio di finanziamenti può essere inferiore alla somma della rischiosità dei singoli finanziamenti qualora non vi sia un elevata correlazione tra di essi intesa come propensione dei diversi debitori a fallire insieme (</a:t>
            </a:r>
            <a:r>
              <a:rPr lang="it-IT" sz="1800" b="1" i="1" dirty="0">
                <a:solidFill>
                  <a:srgbClr val="002060"/>
                </a:solidFill>
              </a:rPr>
              <a:t>la perdita inattesa di un portafoglio di finanziamenti è normalmente inferiore alla somma della perdita inattesa stimata per i singoli finanziamenti).</a:t>
            </a:r>
          </a:p>
          <a:p>
            <a:pPr marL="36513" indent="0" algn="just">
              <a:spcBef>
                <a:spcPct val="0"/>
              </a:spcBef>
              <a:buNone/>
            </a:pPr>
            <a:endParaRPr lang="it-IT" sz="1800" b="1" dirty="0">
              <a:solidFill>
                <a:srgbClr val="002060"/>
              </a:solidFill>
            </a:endParaRPr>
          </a:p>
          <a:p>
            <a:pPr marL="36513" indent="0" algn="just">
              <a:spcBef>
                <a:spcPct val="0"/>
              </a:spcBef>
              <a:buNone/>
            </a:pPr>
            <a:r>
              <a:rPr lang="it-IT" sz="1800" b="1" dirty="0">
                <a:solidFill>
                  <a:srgbClr val="002060"/>
                </a:solidFill>
              </a:rPr>
              <a:t>Sarebbe quindi eccessivo addebitare ad ogni cliente il suo </a:t>
            </a:r>
            <a:r>
              <a:rPr lang="it-IT" sz="1800" b="1" dirty="0" err="1">
                <a:solidFill>
                  <a:srgbClr val="002060"/>
                </a:solidFill>
              </a:rPr>
              <a:t>Var</a:t>
            </a:r>
            <a:r>
              <a:rPr lang="it-IT" sz="1800" b="1" dirty="0">
                <a:solidFill>
                  <a:srgbClr val="002060"/>
                </a:solidFill>
              </a:rPr>
              <a:t> stand-alone, serve quindi una misura di </a:t>
            </a:r>
            <a:r>
              <a:rPr lang="it-IT" sz="1800" b="1" dirty="0" err="1">
                <a:solidFill>
                  <a:srgbClr val="002060"/>
                </a:solidFill>
              </a:rPr>
              <a:t>Var</a:t>
            </a:r>
            <a:r>
              <a:rPr lang="it-IT" sz="1800" b="1" dirty="0">
                <a:solidFill>
                  <a:srgbClr val="002060"/>
                </a:solidFill>
              </a:rPr>
              <a:t> diversificato tale che la somma dei </a:t>
            </a:r>
            <a:r>
              <a:rPr lang="it-IT" sz="1800" b="1" dirty="0" err="1">
                <a:solidFill>
                  <a:srgbClr val="002060"/>
                </a:solidFill>
              </a:rPr>
              <a:t>Var</a:t>
            </a:r>
            <a:r>
              <a:rPr lang="it-IT" sz="1800" b="1" dirty="0">
                <a:solidFill>
                  <a:srgbClr val="002060"/>
                </a:solidFill>
              </a:rPr>
              <a:t> dei singoli coincida con il </a:t>
            </a:r>
            <a:r>
              <a:rPr lang="it-IT" sz="1800" b="1" dirty="0" err="1">
                <a:solidFill>
                  <a:srgbClr val="002060"/>
                </a:solidFill>
              </a:rPr>
              <a:t>Var</a:t>
            </a:r>
            <a:r>
              <a:rPr lang="it-IT" sz="1800" b="1" dirty="0">
                <a:solidFill>
                  <a:srgbClr val="002060"/>
                </a:solidFill>
              </a:rPr>
              <a:t> del portafoglio crediti.</a:t>
            </a:r>
          </a:p>
          <a:p>
            <a:pPr marL="36513" indent="0">
              <a:spcBef>
                <a:spcPct val="0"/>
              </a:spcBef>
              <a:buNone/>
            </a:pPr>
            <a:r>
              <a:rPr lang="it-IT" sz="1800" b="1" i="1" dirty="0">
                <a:solidFill>
                  <a:srgbClr val="002060"/>
                </a:solidFill>
              </a:rPr>
              <a:t>Esistono diversi modelli utilizzati per la stima del rischio di credito di un portafoglio di esposizioni.</a:t>
            </a:r>
          </a:p>
          <a:p>
            <a:pPr marL="36513" indent="0">
              <a:spcBef>
                <a:spcPct val="0"/>
              </a:spcBef>
              <a:buNone/>
            </a:pPr>
            <a:endParaRPr lang="it-IT" b="1" dirty="0">
              <a:solidFill>
                <a:srgbClr val="0070C0"/>
              </a:solidFill>
            </a:endParaRPr>
          </a:p>
          <a:p>
            <a:pPr marL="36513" indent="0" algn="just">
              <a:spcBef>
                <a:spcPct val="0"/>
              </a:spcBef>
              <a:buNone/>
            </a:pPr>
            <a:endParaRPr lang="it-IT" b="1" dirty="0">
              <a:solidFill>
                <a:srgbClr val="0070C0"/>
              </a:solidFill>
            </a:endParaRPr>
          </a:p>
        </p:txBody>
      </p:sp>
      <p:sp>
        <p:nvSpPr>
          <p:cNvPr id="4" name="Segnaposto numero diapositiva 3"/>
          <p:cNvSpPr txBox="1">
            <a:spLocks noGrp="1"/>
          </p:cNvSpPr>
          <p:nvPr/>
        </p:nvSpPr>
        <p:spPr>
          <a:xfrm>
            <a:off x="9872663" y="6111876"/>
            <a:ext cx="457200" cy="365125"/>
          </a:xfrm>
          <a:prstGeom prst="rect">
            <a:avLst/>
          </a:prstGeom>
          <a:noFill/>
        </p:spPr>
        <p:txBody>
          <a:bodyPr anchor="b"/>
          <a:lstStyle/>
          <a:p>
            <a:pPr algn="r">
              <a:defRPr/>
            </a:pPr>
            <a:fld id="{07D51DF2-1981-4165-A745-B144DA8F21B6}" type="slidenum">
              <a:rPr lang="it-IT" sz="1000">
                <a:solidFill>
                  <a:schemeClr val="bg2">
                    <a:shade val="50000"/>
                  </a:schemeClr>
                </a:solidFill>
              </a:rPr>
              <a:pPr algn="r">
                <a:defRPr/>
              </a:pPr>
              <a:t>21</a:t>
            </a:fld>
            <a:endParaRPr lang="it-IT" sz="1000">
              <a:solidFill>
                <a:schemeClr val="bg2">
                  <a:shade val="50000"/>
                </a:schemeClr>
              </a:solidFill>
            </a:endParaRPr>
          </a:p>
        </p:txBody>
      </p:sp>
      <p:sp>
        <p:nvSpPr>
          <p:cNvPr id="6" name="CasellaDiTesto 5">
            <a:extLst>
              <a:ext uri="{FF2B5EF4-FFF2-40B4-BE49-F238E27FC236}">
                <a16:creationId xmlns:a16="http://schemas.microsoft.com/office/drawing/2014/main" id="{3F7F209C-4ADD-28F8-3B23-F83A50A6A985}"/>
              </a:ext>
            </a:extLst>
          </p:cNvPr>
          <p:cNvSpPr txBox="1"/>
          <p:nvPr/>
        </p:nvSpPr>
        <p:spPr>
          <a:xfrm>
            <a:off x="662476" y="1289016"/>
            <a:ext cx="9871785"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solidFill>
                  <a:schemeClr val="accent1">
                    <a:lumMod val="75000"/>
                  </a:schemeClr>
                </a:solidFill>
              </a:rPr>
              <a:t>L</a:t>
            </a:r>
            <a:r>
              <a:rPr lang="it-IT" dirty="0"/>
              <a:t>IL PRICING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Sottotitolo 2"/>
          <p:cNvSpPr>
            <a:spLocks noGrp="1"/>
          </p:cNvSpPr>
          <p:nvPr>
            <p:ph type="subTitle" idx="4294967295"/>
          </p:nvPr>
        </p:nvSpPr>
        <p:spPr>
          <a:xfrm>
            <a:off x="961056" y="2258008"/>
            <a:ext cx="9993083" cy="4322180"/>
          </a:xfrm>
        </p:spPr>
        <p:txBody>
          <a:bodyPr vert="horz" lIns="91440" tIns="0" rIns="91440" bIns="45720" rtlCol="0">
            <a:normAutofit/>
          </a:bodyPr>
          <a:lstStyle/>
          <a:p>
            <a:pPr marL="36513" indent="0" algn="ctr">
              <a:spcBef>
                <a:spcPct val="0"/>
              </a:spcBef>
              <a:buNone/>
            </a:pPr>
            <a:r>
              <a:rPr lang="it-IT" sz="1800" dirty="0">
                <a:solidFill>
                  <a:srgbClr val="002060"/>
                </a:solidFill>
              </a:rPr>
              <a:t>Tasso attivo richiesto al cliente</a:t>
            </a:r>
          </a:p>
        </p:txBody>
      </p:sp>
      <p:sp>
        <p:nvSpPr>
          <p:cNvPr id="4" name="Segnaposto numero diapositiva 3"/>
          <p:cNvSpPr txBox="1">
            <a:spLocks noGrp="1"/>
          </p:cNvSpPr>
          <p:nvPr/>
        </p:nvSpPr>
        <p:spPr>
          <a:xfrm>
            <a:off x="9872663" y="6111876"/>
            <a:ext cx="457200" cy="365125"/>
          </a:xfrm>
          <a:prstGeom prst="rect">
            <a:avLst/>
          </a:prstGeom>
          <a:noFill/>
        </p:spPr>
        <p:txBody>
          <a:bodyPr anchor="b"/>
          <a:lstStyle/>
          <a:p>
            <a:pPr algn="r">
              <a:defRPr/>
            </a:pPr>
            <a:fld id="{DD595716-BE2A-492C-9929-26492B792956}" type="slidenum">
              <a:rPr lang="it-IT" sz="1000">
                <a:solidFill>
                  <a:schemeClr val="bg2">
                    <a:shade val="50000"/>
                  </a:schemeClr>
                </a:solidFill>
              </a:rPr>
              <a:pPr algn="r">
                <a:defRPr/>
              </a:pPr>
              <a:t>22</a:t>
            </a:fld>
            <a:endParaRPr lang="it-IT" sz="1000">
              <a:solidFill>
                <a:schemeClr val="bg2">
                  <a:shade val="50000"/>
                </a:schemeClr>
              </a:solidFill>
            </a:endParaRPr>
          </a:p>
        </p:txBody>
      </p:sp>
      <p:sp>
        <p:nvSpPr>
          <p:cNvPr id="267268" name="Text Box 5"/>
          <p:cNvSpPr txBox="1">
            <a:spLocks noChangeArrowheads="1"/>
          </p:cNvSpPr>
          <p:nvPr/>
        </p:nvSpPr>
        <p:spPr bwMode="auto">
          <a:xfrm>
            <a:off x="3482976" y="2944813"/>
            <a:ext cx="1173163" cy="738664"/>
          </a:xfrm>
          <a:prstGeom prst="rect">
            <a:avLst/>
          </a:prstGeom>
          <a:noFill/>
          <a:ln w="9525">
            <a:noFill/>
            <a:miter lim="800000"/>
            <a:headEnd/>
            <a:tailEnd/>
          </a:ln>
        </p:spPr>
        <p:txBody>
          <a:bodyPr>
            <a:spAutoFit/>
          </a:bodyPr>
          <a:lstStyle/>
          <a:p>
            <a:r>
              <a:rPr lang="it-IT" sz="1400" dirty="0">
                <a:solidFill>
                  <a:srgbClr val="0070C0"/>
                </a:solidFill>
              </a:rPr>
              <a:t>Tasso attivo richiesto al cliente</a:t>
            </a:r>
          </a:p>
        </p:txBody>
      </p:sp>
      <p:sp>
        <p:nvSpPr>
          <p:cNvPr id="267269" name="Text Box 6"/>
          <p:cNvSpPr txBox="1">
            <a:spLocks noChangeArrowheads="1"/>
          </p:cNvSpPr>
          <p:nvPr/>
        </p:nvSpPr>
        <p:spPr bwMode="auto">
          <a:xfrm>
            <a:off x="8328026" y="5229225"/>
            <a:ext cx="1173163" cy="523220"/>
          </a:xfrm>
          <a:prstGeom prst="rect">
            <a:avLst/>
          </a:prstGeom>
          <a:noFill/>
          <a:ln w="9525">
            <a:noFill/>
            <a:miter lim="800000"/>
            <a:headEnd/>
            <a:tailEnd/>
          </a:ln>
        </p:spPr>
        <p:txBody>
          <a:bodyPr>
            <a:spAutoFit/>
          </a:bodyPr>
          <a:lstStyle/>
          <a:p>
            <a:r>
              <a:rPr lang="it-IT" sz="1400">
                <a:solidFill>
                  <a:srgbClr val="0070C0"/>
                </a:solidFill>
              </a:rPr>
              <a:t>Costo del capitale</a:t>
            </a:r>
          </a:p>
        </p:txBody>
      </p:sp>
      <p:sp>
        <p:nvSpPr>
          <p:cNvPr id="267270" name="Text Box 7"/>
          <p:cNvSpPr txBox="1">
            <a:spLocks noChangeArrowheads="1"/>
          </p:cNvSpPr>
          <p:nvPr/>
        </p:nvSpPr>
        <p:spPr bwMode="auto">
          <a:xfrm>
            <a:off x="6167438" y="5300663"/>
            <a:ext cx="1173162" cy="738664"/>
          </a:xfrm>
          <a:prstGeom prst="rect">
            <a:avLst/>
          </a:prstGeom>
          <a:noFill/>
          <a:ln w="9525">
            <a:noFill/>
            <a:miter lim="800000"/>
            <a:headEnd/>
            <a:tailEnd/>
          </a:ln>
        </p:spPr>
        <p:txBody>
          <a:bodyPr>
            <a:spAutoFit/>
          </a:bodyPr>
          <a:lstStyle/>
          <a:p>
            <a:r>
              <a:rPr lang="it-IT" sz="1400" dirty="0">
                <a:solidFill>
                  <a:srgbClr val="0070C0"/>
                </a:solidFill>
              </a:rPr>
              <a:t>Probabilità di default (Rating)</a:t>
            </a:r>
          </a:p>
        </p:txBody>
      </p:sp>
      <p:sp>
        <p:nvSpPr>
          <p:cNvPr id="267271" name="Text Box 8"/>
          <p:cNvSpPr txBox="1">
            <a:spLocks noChangeArrowheads="1"/>
          </p:cNvSpPr>
          <p:nvPr/>
        </p:nvSpPr>
        <p:spPr bwMode="auto">
          <a:xfrm>
            <a:off x="3792538" y="5229226"/>
            <a:ext cx="1173162" cy="954107"/>
          </a:xfrm>
          <a:prstGeom prst="rect">
            <a:avLst/>
          </a:prstGeom>
          <a:noFill/>
          <a:ln w="9525">
            <a:noFill/>
            <a:miter lim="800000"/>
            <a:headEnd/>
            <a:tailEnd/>
          </a:ln>
        </p:spPr>
        <p:txBody>
          <a:bodyPr>
            <a:spAutoFit/>
          </a:bodyPr>
          <a:lstStyle/>
          <a:p>
            <a:r>
              <a:rPr lang="it-IT" sz="1400">
                <a:solidFill>
                  <a:srgbClr val="0070C0"/>
                </a:solidFill>
              </a:rPr>
              <a:t>Tasso interno di trasferimento dei fondi</a:t>
            </a:r>
          </a:p>
        </p:txBody>
      </p:sp>
      <p:sp>
        <p:nvSpPr>
          <p:cNvPr id="267272" name="Text Box 9"/>
          <p:cNvSpPr txBox="1">
            <a:spLocks noChangeArrowheads="1"/>
          </p:cNvSpPr>
          <p:nvPr/>
        </p:nvSpPr>
        <p:spPr bwMode="auto">
          <a:xfrm>
            <a:off x="5808663" y="2997200"/>
            <a:ext cx="1173162" cy="738664"/>
          </a:xfrm>
          <a:prstGeom prst="rect">
            <a:avLst/>
          </a:prstGeom>
          <a:noFill/>
          <a:ln w="9525">
            <a:noFill/>
            <a:miter lim="800000"/>
            <a:headEnd/>
            <a:tailEnd/>
          </a:ln>
        </p:spPr>
        <p:txBody>
          <a:bodyPr>
            <a:spAutoFit/>
          </a:bodyPr>
          <a:lstStyle/>
          <a:p>
            <a:r>
              <a:rPr lang="it-IT" sz="1400">
                <a:solidFill>
                  <a:srgbClr val="0070C0"/>
                </a:solidFill>
              </a:rPr>
              <a:t>Tasso di recupero atteso</a:t>
            </a:r>
          </a:p>
        </p:txBody>
      </p:sp>
      <p:sp>
        <p:nvSpPr>
          <p:cNvPr id="267273" name="Text Box 10"/>
          <p:cNvSpPr txBox="1">
            <a:spLocks noChangeArrowheads="1"/>
          </p:cNvSpPr>
          <p:nvPr/>
        </p:nvSpPr>
        <p:spPr bwMode="auto">
          <a:xfrm>
            <a:off x="7967663" y="3068638"/>
            <a:ext cx="1173162" cy="738664"/>
          </a:xfrm>
          <a:prstGeom prst="rect">
            <a:avLst/>
          </a:prstGeom>
          <a:noFill/>
          <a:ln w="9525">
            <a:noFill/>
            <a:miter lim="800000"/>
            <a:headEnd/>
            <a:tailEnd/>
          </a:ln>
        </p:spPr>
        <p:txBody>
          <a:bodyPr>
            <a:spAutoFit/>
          </a:bodyPr>
          <a:lstStyle/>
          <a:p>
            <a:r>
              <a:rPr lang="it-IT" sz="1400">
                <a:solidFill>
                  <a:srgbClr val="0070C0"/>
                </a:solidFill>
              </a:rPr>
              <a:t>Var diversificato sul prestito</a:t>
            </a:r>
          </a:p>
        </p:txBody>
      </p:sp>
      <p:sp>
        <p:nvSpPr>
          <p:cNvPr id="267274" name="Line 11"/>
          <p:cNvSpPr>
            <a:spLocks noChangeShapeType="1"/>
          </p:cNvSpPr>
          <p:nvPr/>
        </p:nvSpPr>
        <p:spPr bwMode="auto">
          <a:xfrm>
            <a:off x="4151314" y="4581525"/>
            <a:ext cx="4752975" cy="0"/>
          </a:xfrm>
          <a:prstGeom prst="line">
            <a:avLst/>
          </a:prstGeom>
          <a:noFill/>
          <a:ln w="9525">
            <a:solidFill>
              <a:schemeClr val="tx1"/>
            </a:solidFill>
            <a:round/>
            <a:headEnd/>
            <a:tailEnd/>
          </a:ln>
        </p:spPr>
        <p:txBody>
          <a:bodyPr/>
          <a:lstStyle/>
          <a:p>
            <a:endParaRPr lang="it-IT"/>
          </a:p>
        </p:txBody>
      </p:sp>
      <p:sp>
        <p:nvSpPr>
          <p:cNvPr id="267275" name="Text Box 12"/>
          <p:cNvSpPr txBox="1">
            <a:spLocks noChangeArrowheads="1"/>
          </p:cNvSpPr>
          <p:nvPr/>
        </p:nvSpPr>
        <p:spPr bwMode="auto">
          <a:xfrm>
            <a:off x="4079875" y="4005263"/>
            <a:ext cx="5327650" cy="366712"/>
          </a:xfrm>
          <a:prstGeom prst="rect">
            <a:avLst/>
          </a:prstGeom>
          <a:noFill/>
          <a:ln w="9525">
            <a:noFill/>
            <a:miter lim="800000"/>
            <a:headEnd/>
            <a:tailEnd/>
          </a:ln>
        </p:spPr>
        <p:txBody>
          <a:bodyPr>
            <a:spAutoFit/>
          </a:bodyPr>
          <a:lstStyle/>
          <a:p>
            <a:pPr>
              <a:spcBef>
                <a:spcPct val="50000"/>
              </a:spcBef>
            </a:pPr>
            <a:endParaRPr lang="it-IT"/>
          </a:p>
        </p:txBody>
      </p:sp>
      <p:sp>
        <p:nvSpPr>
          <p:cNvPr id="267276" name="Text Box 13"/>
          <p:cNvSpPr txBox="1">
            <a:spLocks noChangeArrowheads="1"/>
          </p:cNvSpPr>
          <p:nvPr/>
        </p:nvSpPr>
        <p:spPr bwMode="auto">
          <a:xfrm>
            <a:off x="4132264" y="4024313"/>
            <a:ext cx="3118803" cy="369332"/>
          </a:xfrm>
          <a:prstGeom prst="rect">
            <a:avLst/>
          </a:prstGeom>
          <a:noFill/>
          <a:ln w="9525">
            <a:noFill/>
            <a:miter lim="800000"/>
            <a:headEnd/>
            <a:tailEnd/>
          </a:ln>
        </p:spPr>
        <p:txBody>
          <a:bodyPr wrap="none">
            <a:spAutoFit/>
          </a:bodyPr>
          <a:lstStyle/>
          <a:p>
            <a:r>
              <a:rPr lang="it-IT">
                <a:solidFill>
                  <a:srgbClr val="0070C0"/>
                </a:solidFill>
              </a:rPr>
              <a:t>            TIT +p(1-R)+CVar(Ke-TIT)</a:t>
            </a:r>
          </a:p>
        </p:txBody>
      </p:sp>
      <p:sp>
        <p:nvSpPr>
          <p:cNvPr id="267277" name="Text Box 14"/>
          <p:cNvSpPr txBox="1">
            <a:spLocks noChangeArrowheads="1"/>
          </p:cNvSpPr>
          <p:nvPr/>
        </p:nvSpPr>
        <p:spPr bwMode="auto">
          <a:xfrm>
            <a:off x="3195638" y="4240213"/>
            <a:ext cx="610680" cy="369332"/>
          </a:xfrm>
          <a:prstGeom prst="rect">
            <a:avLst/>
          </a:prstGeom>
          <a:noFill/>
          <a:ln w="9525">
            <a:noFill/>
            <a:miter lim="800000"/>
            <a:headEnd/>
            <a:tailEnd/>
          </a:ln>
        </p:spPr>
        <p:txBody>
          <a:bodyPr wrap="none">
            <a:spAutoFit/>
          </a:bodyPr>
          <a:lstStyle/>
          <a:p>
            <a:r>
              <a:rPr lang="it-IT">
                <a:solidFill>
                  <a:srgbClr val="0070C0"/>
                </a:solidFill>
              </a:rPr>
              <a:t>Ta  =</a:t>
            </a:r>
          </a:p>
        </p:txBody>
      </p:sp>
      <p:sp>
        <p:nvSpPr>
          <p:cNvPr id="267278" name="Text Box 15"/>
          <p:cNvSpPr txBox="1">
            <a:spLocks noChangeArrowheads="1"/>
          </p:cNvSpPr>
          <p:nvPr/>
        </p:nvSpPr>
        <p:spPr bwMode="auto">
          <a:xfrm>
            <a:off x="6003925" y="4600575"/>
            <a:ext cx="494046" cy="369332"/>
          </a:xfrm>
          <a:prstGeom prst="rect">
            <a:avLst/>
          </a:prstGeom>
          <a:noFill/>
          <a:ln w="9525">
            <a:noFill/>
            <a:miter lim="800000"/>
            <a:headEnd/>
            <a:tailEnd/>
          </a:ln>
        </p:spPr>
        <p:txBody>
          <a:bodyPr wrap="none">
            <a:spAutoFit/>
          </a:bodyPr>
          <a:lstStyle/>
          <a:p>
            <a:r>
              <a:rPr lang="it-IT" dirty="0">
                <a:solidFill>
                  <a:srgbClr val="0070C0"/>
                </a:solidFill>
              </a:rPr>
              <a:t>1-p</a:t>
            </a:r>
          </a:p>
        </p:txBody>
      </p:sp>
      <p:sp>
        <p:nvSpPr>
          <p:cNvPr id="267279" name="Line 16"/>
          <p:cNvSpPr>
            <a:spLocks noChangeShapeType="1"/>
          </p:cNvSpPr>
          <p:nvPr/>
        </p:nvSpPr>
        <p:spPr bwMode="auto">
          <a:xfrm flipH="1">
            <a:off x="3575050" y="3789363"/>
            <a:ext cx="217488" cy="360362"/>
          </a:xfrm>
          <a:prstGeom prst="line">
            <a:avLst/>
          </a:prstGeom>
          <a:noFill/>
          <a:ln w="9525">
            <a:solidFill>
              <a:schemeClr val="tx1"/>
            </a:solidFill>
            <a:round/>
            <a:headEnd/>
            <a:tailEnd type="triangle" w="med" len="med"/>
          </a:ln>
        </p:spPr>
        <p:txBody>
          <a:bodyPr/>
          <a:lstStyle/>
          <a:p>
            <a:endParaRPr lang="it-IT"/>
          </a:p>
        </p:txBody>
      </p:sp>
      <p:sp>
        <p:nvSpPr>
          <p:cNvPr id="267280" name="Line 17"/>
          <p:cNvSpPr>
            <a:spLocks noChangeShapeType="1"/>
          </p:cNvSpPr>
          <p:nvPr/>
        </p:nvSpPr>
        <p:spPr bwMode="auto">
          <a:xfrm flipH="1">
            <a:off x="6024564" y="3789364"/>
            <a:ext cx="287337" cy="287337"/>
          </a:xfrm>
          <a:prstGeom prst="line">
            <a:avLst/>
          </a:prstGeom>
          <a:noFill/>
          <a:ln w="9525">
            <a:solidFill>
              <a:schemeClr val="tx1"/>
            </a:solidFill>
            <a:round/>
            <a:headEnd/>
            <a:tailEnd type="triangle" w="med" len="med"/>
          </a:ln>
        </p:spPr>
        <p:txBody>
          <a:bodyPr/>
          <a:lstStyle/>
          <a:p>
            <a:endParaRPr lang="it-IT"/>
          </a:p>
        </p:txBody>
      </p:sp>
      <p:sp>
        <p:nvSpPr>
          <p:cNvPr id="267281" name="Line 18"/>
          <p:cNvSpPr>
            <a:spLocks noChangeShapeType="1"/>
          </p:cNvSpPr>
          <p:nvPr/>
        </p:nvSpPr>
        <p:spPr bwMode="auto">
          <a:xfrm flipH="1">
            <a:off x="6743700" y="3789364"/>
            <a:ext cx="1512888" cy="287337"/>
          </a:xfrm>
          <a:prstGeom prst="line">
            <a:avLst/>
          </a:prstGeom>
          <a:noFill/>
          <a:ln w="9525">
            <a:solidFill>
              <a:schemeClr val="tx1"/>
            </a:solidFill>
            <a:round/>
            <a:headEnd/>
            <a:tailEnd type="triangle" w="med" len="med"/>
          </a:ln>
        </p:spPr>
        <p:txBody>
          <a:bodyPr/>
          <a:lstStyle/>
          <a:p>
            <a:endParaRPr lang="it-IT"/>
          </a:p>
        </p:txBody>
      </p:sp>
      <p:sp>
        <p:nvSpPr>
          <p:cNvPr id="267282" name="Line 20"/>
          <p:cNvSpPr>
            <a:spLocks noChangeShapeType="1"/>
          </p:cNvSpPr>
          <p:nvPr/>
        </p:nvSpPr>
        <p:spPr bwMode="auto">
          <a:xfrm flipV="1">
            <a:off x="4656139" y="4437063"/>
            <a:ext cx="504825" cy="647700"/>
          </a:xfrm>
          <a:prstGeom prst="line">
            <a:avLst/>
          </a:prstGeom>
          <a:noFill/>
          <a:ln w="9525">
            <a:solidFill>
              <a:schemeClr val="tx1"/>
            </a:solidFill>
            <a:round/>
            <a:headEnd/>
            <a:tailEnd type="triangle" w="med" len="med"/>
          </a:ln>
        </p:spPr>
        <p:txBody>
          <a:bodyPr/>
          <a:lstStyle/>
          <a:p>
            <a:endParaRPr lang="it-IT">
              <a:solidFill>
                <a:srgbClr val="0070C0"/>
              </a:solidFill>
            </a:endParaRPr>
          </a:p>
        </p:txBody>
      </p:sp>
      <p:sp>
        <p:nvSpPr>
          <p:cNvPr id="267283" name="Line 21"/>
          <p:cNvSpPr>
            <a:spLocks noChangeShapeType="1"/>
          </p:cNvSpPr>
          <p:nvPr/>
        </p:nvSpPr>
        <p:spPr bwMode="auto">
          <a:xfrm>
            <a:off x="6816725" y="5373688"/>
            <a:ext cx="0" cy="0"/>
          </a:xfrm>
          <a:prstGeom prst="line">
            <a:avLst/>
          </a:prstGeom>
          <a:noFill/>
          <a:ln w="9525">
            <a:solidFill>
              <a:schemeClr val="tx1"/>
            </a:solidFill>
            <a:round/>
            <a:headEnd/>
            <a:tailEnd type="triangle" w="med" len="med"/>
          </a:ln>
        </p:spPr>
        <p:txBody>
          <a:bodyPr/>
          <a:lstStyle/>
          <a:p>
            <a:endParaRPr lang="it-IT"/>
          </a:p>
        </p:txBody>
      </p:sp>
      <p:sp>
        <p:nvSpPr>
          <p:cNvPr id="267284" name="Line 22"/>
          <p:cNvSpPr>
            <a:spLocks noChangeShapeType="1"/>
          </p:cNvSpPr>
          <p:nvPr/>
        </p:nvSpPr>
        <p:spPr bwMode="auto">
          <a:xfrm flipH="1" flipV="1">
            <a:off x="5591176" y="4437064"/>
            <a:ext cx="576263" cy="720725"/>
          </a:xfrm>
          <a:prstGeom prst="line">
            <a:avLst/>
          </a:prstGeom>
          <a:noFill/>
          <a:ln w="9525">
            <a:solidFill>
              <a:schemeClr val="tx1"/>
            </a:solidFill>
            <a:round/>
            <a:headEnd/>
            <a:tailEnd type="triangle" w="med" len="med"/>
          </a:ln>
        </p:spPr>
        <p:txBody>
          <a:bodyPr/>
          <a:lstStyle/>
          <a:p>
            <a:endParaRPr lang="it-IT">
              <a:solidFill>
                <a:srgbClr val="0070C0"/>
              </a:solidFill>
            </a:endParaRPr>
          </a:p>
        </p:txBody>
      </p:sp>
      <p:sp>
        <p:nvSpPr>
          <p:cNvPr id="267285" name="Line 23"/>
          <p:cNvSpPr>
            <a:spLocks noChangeShapeType="1"/>
          </p:cNvSpPr>
          <p:nvPr/>
        </p:nvSpPr>
        <p:spPr bwMode="auto">
          <a:xfrm flipH="1" flipV="1">
            <a:off x="7104063" y="4365625"/>
            <a:ext cx="1439862" cy="935038"/>
          </a:xfrm>
          <a:prstGeom prst="line">
            <a:avLst/>
          </a:prstGeom>
          <a:noFill/>
          <a:ln w="9525">
            <a:solidFill>
              <a:schemeClr val="tx1"/>
            </a:solidFill>
            <a:round/>
            <a:headEnd/>
            <a:tailEnd type="triangle" w="med" len="med"/>
          </a:ln>
        </p:spPr>
        <p:txBody>
          <a:bodyPr/>
          <a:lstStyle/>
          <a:p>
            <a:endParaRPr lang="it-IT">
              <a:solidFill>
                <a:srgbClr val="0070C0"/>
              </a:solidFill>
            </a:endParaRPr>
          </a:p>
        </p:txBody>
      </p:sp>
      <p:sp>
        <p:nvSpPr>
          <p:cNvPr id="6" name="CasellaDiTesto 5">
            <a:extLst>
              <a:ext uri="{FF2B5EF4-FFF2-40B4-BE49-F238E27FC236}">
                <a16:creationId xmlns:a16="http://schemas.microsoft.com/office/drawing/2014/main" id="{36303C7E-97C0-04CD-856B-E22EA015CE92}"/>
              </a:ext>
            </a:extLst>
          </p:cNvPr>
          <p:cNvSpPr txBox="1"/>
          <p:nvPr/>
        </p:nvSpPr>
        <p:spPr>
          <a:xfrm>
            <a:off x="961056" y="1287772"/>
            <a:ext cx="1020769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IL PRICING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ChangeArrowheads="1"/>
          </p:cNvSpPr>
          <p:nvPr/>
        </p:nvSpPr>
        <p:spPr bwMode="auto">
          <a:xfrm>
            <a:off x="2166937" y="846946"/>
            <a:ext cx="7858125" cy="423863"/>
          </a:xfrm>
          <a:prstGeom prst="rect">
            <a:avLst/>
          </a:prstGeom>
          <a:noFill/>
          <a:ln w="9525" algn="ctr">
            <a:noFill/>
            <a:miter lim="800000"/>
            <a:headEnd/>
            <a:tailEnd/>
          </a:ln>
        </p:spPr>
        <p:txBody>
          <a:bodyPr lIns="0" rIns="0"/>
          <a:lstStyle/>
          <a:p>
            <a:pPr>
              <a:buFont typeface="Wingdings" pitchFamily="2" charset="2"/>
              <a:buNone/>
              <a:defRPr/>
            </a:pPr>
            <a:endParaRPr lang="it-IT" sz="1600" i="1" dirty="0">
              <a:solidFill>
                <a:srgbClr val="0070C0"/>
              </a:solidFill>
              <a:cs typeface="Arial" pitchFamily="34" charset="0"/>
            </a:endParaRPr>
          </a:p>
          <a:p>
            <a:pPr>
              <a:buFont typeface="Wingdings" pitchFamily="2" charset="2"/>
              <a:buNone/>
              <a:defRPr/>
            </a:pPr>
            <a:endParaRPr lang="it-IT" sz="1600" i="1" dirty="0">
              <a:solidFill>
                <a:srgbClr val="0070C0"/>
              </a:solidFill>
              <a:cs typeface="Arial" pitchFamily="34" charset="0"/>
            </a:endParaRPr>
          </a:p>
          <a:p>
            <a:pPr>
              <a:buFont typeface="Wingdings" pitchFamily="2" charset="2"/>
              <a:buNone/>
              <a:defRPr/>
            </a:pPr>
            <a:endParaRPr lang="it-IT" sz="1600" i="1" dirty="0">
              <a:solidFill>
                <a:srgbClr val="0070C0"/>
              </a:solidFill>
              <a:cs typeface="Arial" pitchFamily="34" charset="0"/>
            </a:endParaRPr>
          </a:p>
          <a:p>
            <a:pPr>
              <a:buFont typeface="Wingdings" pitchFamily="2" charset="2"/>
              <a:buNone/>
              <a:defRPr/>
            </a:pPr>
            <a:r>
              <a:rPr lang="it-IT" sz="1600" i="1" dirty="0">
                <a:solidFill>
                  <a:srgbClr val="0070C0"/>
                </a:solidFill>
                <a:cs typeface="Arial" pitchFamily="34" charset="0"/>
              </a:rPr>
              <a:t>- Le componenti del PMT</a:t>
            </a:r>
          </a:p>
        </p:txBody>
      </p:sp>
      <p:pic>
        <p:nvPicPr>
          <p:cNvPr id="269315" name="Picture 4"/>
          <p:cNvPicPr>
            <a:picLocks noChangeAspect="1" noChangeArrowheads="1"/>
          </p:cNvPicPr>
          <p:nvPr/>
        </p:nvPicPr>
        <p:blipFill>
          <a:blip r:embed="rId2" cstate="print"/>
          <a:srcRect/>
          <a:stretch>
            <a:fillRect/>
          </a:stretch>
        </p:blipFill>
        <p:spPr bwMode="auto">
          <a:xfrm>
            <a:off x="2384213" y="1125808"/>
            <a:ext cx="6134100" cy="2589213"/>
          </a:xfrm>
          <a:prstGeom prst="rect">
            <a:avLst/>
          </a:prstGeom>
          <a:noFill/>
          <a:ln w="9525">
            <a:noFill/>
            <a:miter lim="800000"/>
            <a:headEnd/>
            <a:tailEnd/>
          </a:ln>
        </p:spPr>
      </p:pic>
      <p:sp>
        <p:nvSpPr>
          <p:cNvPr id="269316" name="CasellaDiTesto 8"/>
          <p:cNvSpPr txBox="1">
            <a:spLocks noChangeArrowheads="1"/>
          </p:cNvSpPr>
          <p:nvPr/>
        </p:nvSpPr>
        <p:spPr bwMode="auto">
          <a:xfrm>
            <a:off x="2779714" y="3138488"/>
            <a:ext cx="869149" cy="338554"/>
          </a:xfrm>
          <a:prstGeom prst="rect">
            <a:avLst/>
          </a:prstGeom>
          <a:noFill/>
          <a:ln w="9525">
            <a:noFill/>
            <a:miter lim="800000"/>
            <a:headEnd/>
            <a:tailEnd/>
          </a:ln>
        </p:spPr>
        <p:txBody>
          <a:bodyPr wrap="none">
            <a:spAutoFit/>
          </a:bodyPr>
          <a:lstStyle/>
          <a:p>
            <a:r>
              <a:rPr lang="it-IT" sz="1600" b="1">
                <a:cs typeface="Arial" charset="0"/>
              </a:rPr>
              <a:t>Funding</a:t>
            </a:r>
          </a:p>
        </p:txBody>
      </p:sp>
      <p:sp>
        <p:nvSpPr>
          <p:cNvPr id="269317" name="CasellaDiTesto 9"/>
          <p:cNvSpPr txBox="1">
            <a:spLocks noChangeArrowheads="1"/>
          </p:cNvSpPr>
          <p:nvPr/>
        </p:nvSpPr>
        <p:spPr bwMode="auto">
          <a:xfrm>
            <a:off x="4760914" y="2417763"/>
            <a:ext cx="1380699" cy="338554"/>
          </a:xfrm>
          <a:prstGeom prst="rect">
            <a:avLst/>
          </a:prstGeom>
          <a:noFill/>
          <a:ln w="9525">
            <a:noFill/>
            <a:miter lim="800000"/>
            <a:headEnd/>
            <a:tailEnd/>
          </a:ln>
        </p:spPr>
        <p:txBody>
          <a:bodyPr wrap="none">
            <a:spAutoFit/>
          </a:bodyPr>
          <a:lstStyle/>
          <a:p>
            <a:r>
              <a:rPr lang="it-IT" sz="1600" b="1">
                <a:cs typeface="Arial" charset="0"/>
              </a:rPr>
              <a:t>Perdita Attesa</a:t>
            </a:r>
          </a:p>
        </p:txBody>
      </p:sp>
      <p:sp>
        <p:nvSpPr>
          <p:cNvPr id="269318" name="CasellaDiTesto 10"/>
          <p:cNvSpPr txBox="1">
            <a:spLocks noChangeArrowheads="1"/>
          </p:cNvSpPr>
          <p:nvPr/>
        </p:nvSpPr>
        <p:spPr bwMode="auto">
          <a:xfrm>
            <a:off x="6604001" y="1654175"/>
            <a:ext cx="1735603" cy="338554"/>
          </a:xfrm>
          <a:prstGeom prst="rect">
            <a:avLst/>
          </a:prstGeom>
          <a:noFill/>
          <a:ln w="9525">
            <a:noFill/>
            <a:miter lim="800000"/>
            <a:headEnd/>
            <a:tailEnd/>
          </a:ln>
        </p:spPr>
        <p:txBody>
          <a:bodyPr wrap="none">
            <a:spAutoFit/>
          </a:bodyPr>
          <a:lstStyle/>
          <a:p>
            <a:r>
              <a:rPr lang="it-IT" sz="1600" b="1">
                <a:cs typeface="Arial" charset="0"/>
              </a:rPr>
              <a:t>Capitale Assorbito</a:t>
            </a:r>
          </a:p>
        </p:txBody>
      </p:sp>
      <p:sp>
        <p:nvSpPr>
          <p:cNvPr id="269319" name="Parentesi graffa chiusa 11"/>
          <p:cNvSpPr>
            <a:spLocks/>
          </p:cNvSpPr>
          <p:nvPr/>
        </p:nvSpPr>
        <p:spPr bwMode="auto">
          <a:xfrm>
            <a:off x="8742805" y="1662947"/>
            <a:ext cx="531812" cy="354925"/>
          </a:xfrm>
          <a:prstGeom prst="rightBrace">
            <a:avLst>
              <a:gd name="adj1" fmla="val 8329"/>
              <a:gd name="adj2" fmla="val 50000"/>
            </a:avLst>
          </a:prstGeom>
          <a:noFill/>
          <a:ln w="15875" algn="ctr">
            <a:solidFill>
              <a:srgbClr val="3333CC"/>
            </a:solidFill>
            <a:round/>
            <a:headEnd/>
            <a:tailEnd/>
          </a:ln>
        </p:spPr>
        <p:txBody>
          <a:bodyPr>
            <a:spAutoFit/>
          </a:bodyPr>
          <a:lstStyle/>
          <a:p>
            <a:pPr algn="ctr" defTabSz="709613">
              <a:spcBef>
                <a:spcPct val="100000"/>
              </a:spcBef>
              <a:buClr>
                <a:schemeClr val="tx1"/>
              </a:buClr>
            </a:pPr>
            <a:endParaRPr lang="it-IT" sz="1600" b="1">
              <a:cs typeface="Arial" charset="0"/>
            </a:endParaRPr>
          </a:p>
        </p:txBody>
      </p:sp>
      <p:sp>
        <p:nvSpPr>
          <p:cNvPr id="269320" name="CasellaDiTesto 12"/>
          <p:cNvSpPr txBox="1">
            <a:spLocks noChangeArrowheads="1"/>
          </p:cNvSpPr>
          <p:nvPr/>
        </p:nvSpPr>
        <p:spPr bwMode="auto">
          <a:xfrm>
            <a:off x="9576779" y="1530766"/>
            <a:ext cx="1082675" cy="923925"/>
          </a:xfrm>
          <a:prstGeom prst="rect">
            <a:avLst/>
          </a:prstGeom>
          <a:noFill/>
          <a:ln w="19050">
            <a:solidFill>
              <a:srgbClr val="3333CC"/>
            </a:solidFill>
            <a:miter lim="800000"/>
            <a:headEnd/>
            <a:tailEnd/>
          </a:ln>
        </p:spPr>
        <p:txBody>
          <a:bodyPr>
            <a:spAutoFit/>
          </a:bodyPr>
          <a:lstStyle/>
          <a:p>
            <a:r>
              <a:rPr lang="it-IT" b="1" dirty="0">
                <a:solidFill>
                  <a:srgbClr val="FF3300"/>
                </a:solidFill>
                <a:cs typeface="Arial" charset="0"/>
              </a:rPr>
              <a:t>P</a:t>
            </a:r>
            <a:r>
              <a:rPr lang="it-IT" dirty="0">
                <a:solidFill>
                  <a:srgbClr val="FF3300"/>
                </a:solidFill>
                <a:cs typeface="Arial" charset="0"/>
              </a:rPr>
              <a:t>rezzo</a:t>
            </a:r>
          </a:p>
          <a:p>
            <a:r>
              <a:rPr lang="it-IT" b="1" dirty="0">
                <a:solidFill>
                  <a:srgbClr val="FF3300"/>
                </a:solidFill>
                <a:cs typeface="Arial" charset="0"/>
              </a:rPr>
              <a:t>M</a:t>
            </a:r>
            <a:r>
              <a:rPr lang="it-IT" dirty="0">
                <a:solidFill>
                  <a:srgbClr val="FF3300"/>
                </a:solidFill>
                <a:cs typeface="Arial" charset="0"/>
              </a:rPr>
              <a:t>inimo</a:t>
            </a:r>
          </a:p>
          <a:p>
            <a:r>
              <a:rPr lang="it-IT" b="1" dirty="0">
                <a:solidFill>
                  <a:srgbClr val="FF3300"/>
                </a:solidFill>
                <a:cs typeface="Arial" charset="0"/>
              </a:rPr>
              <a:t>T</a:t>
            </a:r>
            <a:r>
              <a:rPr lang="it-IT" dirty="0">
                <a:solidFill>
                  <a:srgbClr val="FF3300"/>
                </a:solidFill>
                <a:cs typeface="Arial" charset="0"/>
              </a:rPr>
              <a:t>eorico</a:t>
            </a:r>
          </a:p>
        </p:txBody>
      </p:sp>
      <p:sp>
        <p:nvSpPr>
          <p:cNvPr id="269321" name="Fumetto 1 15"/>
          <p:cNvSpPr>
            <a:spLocks noChangeArrowheads="1"/>
          </p:cNvSpPr>
          <p:nvPr/>
        </p:nvSpPr>
        <p:spPr bwMode="auto">
          <a:xfrm>
            <a:off x="2001838" y="4271964"/>
            <a:ext cx="2074862" cy="1773237"/>
          </a:xfrm>
          <a:prstGeom prst="wedgeRectCallout">
            <a:avLst>
              <a:gd name="adj1" fmla="val -7343"/>
              <a:gd name="adj2" fmla="val -80986"/>
            </a:avLst>
          </a:prstGeom>
          <a:noFill/>
          <a:ln w="9525" algn="ctr">
            <a:solidFill>
              <a:schemeClr val="tx1"/>
            </a:solidFill>
            <a:round/>
            <a:headEnd/>
            <a:tailEnd/>
          </a:ln>
        </p:spPr>
        <p:txBody>
          <a:bodyPr/>
          <a:lstStyle/>
          <a:p>
            <a:pPr algn="ctr" defTabSz="709613">
              <a:spcBef>
                <a:spcPct val="100000"/>
              </a:spcBef>
              <a:buClr>
                <a:schemeClr val="tx1"/>
              </a:buClr>
            </a:pPr>
            <a:r>
              <a:rPr lang="it-IT" sz="1400" b="1" dirty="0">
                <a:solidFill>
                  <a:srgbClr val="3399FF"/>
                </a:solidFill>
                <a:cs typeface="Arial" charset="0"/>
              </a:rPr>
              <a:t>Spread che Banca paga sulla provvista.</a:t>
            </a:r>
          </a:p>
          <a:p>
            <a:pPr algn="ctr" defTabSz="709613">
              <a:spcBef>
                <a:spcPct val="100000"/>
              </a:spcBef>
              <a:buClr>
                <a:schemeClr val="tx1"/>
              </a:buClr>
            </a:pPr>
            <a:endParaRPr lang="it-IT" sz="1200" b="1" dirty="0">
              <a:cs typeface="Arial" charset="0"/>
            </a:endParaRPr>
          </a:p>
          <a:p>
            <a:pPr algn="ctr" defTabSz="709613">
              <a:spcBef>
                <a:spcPct val="100000"/>
              </a:spcBef>
              <a:buClr>
                <a:schemeClr val="tx1"/>
              </a:buClr>
            </a:pPr>
            <a:r>
              <a:rPr lang="it-IT" sz="1200" b="1" dirty="0">
                <a:cs typeface="Arial" charset="0"/>
              </a:rPr>
              <a:t>Risente della situazione di sistema e del rating della banca </a:t>
            </a:r>
            <a:r>
              <a:rPr lang="it-IT" sz="1200" b="1" i="1" dirty="0">
                <a:solidFill>
                  <a:srgbClr val="FF0000"/>
                </a:solidFill>
                <a:cs typeface="Arial" charset="0"/>
              </a:rPr>
              <a:t>(</a:t>
            </a:r>
            <a:r>
              <a:rPr lang="it-IT" sz="1200" b="1" i="1" dirty="0" err="1">
                <a:solidFill>
                  <a:srgbClr val="FF0000"/>
                </a:solidFill>
                <a:cs typeface="Arial" charset="0"/>
              </a:rPr>
              <a:t>liquidity</a:t>
            </a:r>
            <a:r>
              <a:rPr lang="it-IT" sz="1200" b="1" i="1" dirty="0">
                <a:solidFill>
                  <a:srgbClr val="FF0000"/>
                </a:solidFill>
                <a:cs typeface="Arial" charset="0"/>
              </a:rPr>
              <a:t> premium).</a:t>
            </a:r>
          </a:p>
        </p:txBody>
      </p:sp>
      <p:sp>
        <p:nvSpPr>
          <p:cNvPr id="269322" name="Fumetto 1 17"/>
          <p:cNvSpPr>
            <a:spLocks noChangeArrowheads="1"/>
          </p:cNvSpPr>
          <p:nvPr/>
        </p:nvSpPr>
        <p:spPr bwMode="auto">
          <a:xfrm>
            <a:off x="4297364" y="4287839"/>
            <a:ext cx="2073275" cy="1730375"/>
          </a:xfrm>
          <a:prstGeom prst="wedgeRectCallout">
            <a:avLst>
              <a:gd name="adj1" fmla="val -8000"/>
              <a:gd name="adj2" fmla="val -121505"/>
            </a:avLst>
          </a:prstGeom>
          <a:noFill/>
          <a:ln w="9525" algn="ctr">
            <a:solidFill>
              <a:schemeClr val="tx1"/>
            </a:solidFill>
            <a:round/>
            <a:headEnd/>
            <a:tailEnd/>
          </a:ln>
        </p:spPr>
        <p:txBody>
          <a:bodyPr/>
          <a:lstStyle/>
          <a:p>
            <a:pPr algn="ctr" defTabSz="709613">
              <a:spcBef>
                <a:spcPct val="100000"/>
              </a:spcBef>
              <a:buClr>
                <a:schemeClr val="tx1"/>
              </a:buClr>
            </a:pPr>
            <a:r>
              <a:rPr lang="it-IT" sz="1400" b="1" dirty="0">
                <a:solidFill>
                  <a:srgbClr val="3399FF"/>
                </a:solidFill>
                <a:cs typeface="Arial" charset="0"/>
              </a:rPr>
              <a:t>Costo del credito da accantonare a fondo rischi.</a:t>
            </a:r>
          </a:p>
          <a:p>
            <a:pPr algn="ctr" defTabSz="709613">
              <a:spcBef>
                <a:spcPct val="100000"/>
              </a:spcBef>
              <a:buClr>
                <a:schemeClr val="tx1"/>
              </a:buClr>
            </a:pPr>
            <a:r>
              <a:rPr lang="it-IT" sz="1200" b="1" dirty="0">
                <a:cs typeface="Arial" charset="0"/>
              </a:rPr>
              <a:t>A fronte di un finanziamento viene accantonata la stima di perdita attesa sul credito.</a:t>
            </a:r>
            <a:endParaRPr lang="it-IT" sz="1200" b="1" i="1" dirty="0">
              <a:solidFill>
                <a:srgbClr val="FF0000"/>
              </a:solidFill>
              <a:cs typeface="Arial" charset="0"/>
            </a:endParaRPr>
          </a:p>
        </p:txBody>
      </p:sp>
      <p:sp>
        <p:nvSpPr>
          <p:cNvPr id="269323" name="Fumetto 1 18"/>
          <p:cNvSpPr>
            <a:spLocks noChangeArrowheads="1"/>
          </p:cNvSpPr>
          <p:nvPr/>
        </p:nvSpPr>
        <p:spPr bwMode="auto">
          <a:xfrm>
            <a:off x="6605588" y="4289426"/>
            <a:ext cx="2074862" cy="1755775"/>
          </a:xfrm>
          <a:prstGeom prst="wedgeRectCallout">
            <a:avLst>
              <a:gd name="adj1" fmla="val -8000"/>
              <a:gd name="adj2" fmla="val -164148"/>
            </a:avLst>
          </a:prstGeom>
          <a:noFill/>
          <a:ln w="9525" algn="ctr">
            <a:solidFill>
              <a:schemeClr val="tx1"/>
            </a:solidFill>
            <a:round/>
            <a:headEnd/>
            <a:tailEnd/>
          </a:ln>
        </p:spPr>
        <p:txBody>
          <a:bodyPr/>
          <a:lstStyle/>
          <a:p>
            <a:pPr algn="ctr" defTabSz="709613">
              <a:spcBef>
                <a:spcPct val="100000"/>
              </a:spcBef>
              <a:buClr>
                <a:schemeClr val="tx1"/>
              </a:buClr>
            </a:pPr>
            <a:r>
              <a:rPr lang="it-IT" sz="1400" b="1" dirty="0">
                <a:solidFill>
                  <a:srgbClr val="3399FF"/>
                </a:solidFill>
                <a:cs typeface="Arial" charset="0"/>
              </a:rPr>
              <a:t>Costo della quota di capitale.</a:t>
            </a:r>
          </a:p>
          <a:p>
            <a:pPr algn="ctr" defTabSz="709613">
              <a:spcBef>
                <a:spcPct val="100000"/>
              </a:spcBef>
              <a:buClr>
                <a:schemeClr val="tx1"/>
              </a:buClr>
            </a:pPr>
            <a:endParaRPr lang="it-IT" sz="1200" b="1" dirty="0">
              <a:cs typeface="Arial" charset="0"/>
            </a:endParaRPr>
          </a:p>
          <a:p>
            <a:pPr algn="ctr" defTabSz="709613">
              <a:spcBef>
                <a:spcPct val="100000"/>
              </a:spcBef>
              <a:buClr>
                <a:schemeClr val="tx1"/>
              </a:buClr>
            </a:pPr>
            <a:r>
              <a:rPr lang="it-IT" sz="1200" b="1" dirty="0">
                <a:cs typeface="Arial" charset="0"/>
              </a:rPr>
              <a:t>Capitale regolamentare da detenere a fronte del finanziamento erogato.</a:t>
            </a:r>
            <a:endParaRPr lang="it-IT" sz="1200" b="1" i="1" dirty="0">
              <a:solidFill>
                <a:srgbClr val="FF0000"/>
              </a:solidFill>
              <a:cs typeface="Arial" charset="0"/>
            </a:endParaRPr>
          </a:p>
        </p:txBody>
      </p:sp>
      <p:pic>
        <p:nvPicPr>
          <p:cNvPr id="269324" name="Picture 12"/>
          <p:cNvPicPr>
            <a:picLocks noChangeAspect="1" noChangeArrowheads="1"/>
          </p:cNvPicPr>
          <p:nvPr/>
        </p:nvPicPr>
        <p:blipFill>
          <a:blip r:embed="rId3" cstate="print"/>
          <a:srcRect/>
          <a:stretch>
            <a:fillRect/>
          </a:stretch>
        </p:blipFill>
        <p:spPr bwMode="auto">
          <a:xfrm>
            <a:off x="8544272" y="3463858"/>
            <a:ext cx="2520280" cy="1765342"/>
          </a:xfrm>
          <a:prstGeom prst="rect">
            <a:avLst/>
          </a:prstGeom>
          <a:noFill/>
          <a:ln w="9525">
            <a:noFill/>
            <a:miter lim="800000"/>
            <a:headEnd/>
            <a:tailEnd/>
          </a:ln>
        </p:spPr>
      </p:pic>
      <p:sp>
        <p:nvSpPr>
          <p:cNvPr id="4" name="CasellaDiTesto 3">
            <a:extLst>
              <a:ext uri="{FF2B5EF4-FFF2-40B4-BE49-F238E27FC236}">
                <a16:creationId xmlns:a16="http://schemas.microsoft.com/office/drawing/2014/main" id="{CC0107C1-81B3-016F-4D67-54D9C404A6E4}"/>
              </a:ext>
            </a:extLst>
          </p:cNvPr>
          <p:cNvSpPr txBox="1"/>
          <p:nvPr/>
        </p:nvSpPr>
        <p:spPr>
          <a:xfrm>
            <a:off x="961055" y="915305"/>
            <a:ext cx="1020769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IL PRICING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3"/>
          <p:cNvSpPr>
            <a:spLocks noChangeArrowheads="1"/>
          </p:cNvSpPr>
          <p:nvPr/>
        </p:nvSpPr>
        <p:spPr bwMode="auto">
          <a:xfrm>
            <a:off x="1351722" y="1987571"/>
            <a:ext cx="9390489" cy="4229235"/>
          </a:xfrm>
          <a:prstGeom prst="rect">
            <a:avLst/>
          </a:prstGeom>
          <a:noFill/>
          <a:ln w="9525">
            <a:noFill/>
            <a:miter lim="800000"/>
            <a:headEnd/>
            <a:tailEnd/>
          </a:ln>
        </p:spPr>
        <p:txBody>
          <a:bodyPr wrap="square" anchor="ctr">
            <a:spAutoFit/>
          </a:bodyPr>
          <a:lstStyle/>
          <a:p>
            <a:pPr algn="just" defTabSz="449263" eaLnBrk="0" hangingPunct="0">
              <a:lnSpc>
                <a:spcPct val="96000"/>
              </a:lnSpc>
              <a:buClr>
                <a:srgbClr val="000000"/>
              </a:buClr>
              <a:tabLst>
                <a:tab pos="228600" algn="l"/>
              </a:tabLst>
            </a:pPr>
            <a:r>
              <a:rPr lang="it-IT" sz="1400" dirty="0">
                <a:solidFill>
                  <a:srgbClr val="002060"/>
                </a:solidFill>
                <a:cs typeface="Times New Roman" pitchFamily="18" charset="0"/>
              </a:rPr>
              <a:t>L’obiettivo di redditività è frequentemente definito e dichiarato agli stakeholders in termini di </a:t>
            </a:r>
            <a:r>
              <a:rPr lang="it-IT" sz="1400" b="1" dirty="0">
                <a:solidFill>
                  <a:srgbClr val="002060"/>
                </a:solidFill>
                <a:cs typeface="Times New Roman" pitchFamily="18" charset="0"/>
              </a:rPr>
              <a:t>RORAC</a:t>
            </a:r>
            <a:r>
              <a:rPr lang="it-IT" sz="1400" dirty="0">
                <a:solidFill>
                  <a:srgbClr val="002060"/>
                </a:solidFill>
                <a:cs typeface="Times New Roman" pitchFamily="18" charset="0"/>
              </a:rPr>
              <a:t> (</a:t>
            </a:r>
            <a:r>
              <a:rPr lang="it-IT" sz="1400" i="1" dirty="0">
                <a:solidFill>
                  <a:srgbClr val="002060"/>
                </a:solidFill>
                <a:cs typeface="Times New Roman" pitchFamily="18" charset="0"/>
              </a:rPr>
              <a:t>Return On Risk </a:t>
            </a:r>
            <a:r>
              <a:rPr lang="it-IT" sz="1400" i="1" dirty="0" err="1">
                <a:solidFill>
                  <a:srgbClr val="002060"/>
                </a:solidFill>
                <a:cs typeface="Times New Roman" pitchFamily="18" charset="0"/>
              </a:rPr>
              <a:t>Adjusted</a:t>
            </a:r>
            <a:r>
              <a:rPr lang="it-IT" sz="1400" i="1" dirty="0">
                <a:solidFill>
                  <a:srgbClr val="002060"/>
                </a:solidFill>
                <a:cs typeface="Times New Roman" pitchFamily="18" charset="0"/>
              </a:rPr>
              <a:t> Capital </a:t>
            </a:r>
            <a:r>
              <a:rPr lang="it-IT" sz="1400" dirty="0">
                <a:solidFill>
                  <a:srgbClr val="002060"/>
                </a:solidFill>
                <a:cs typeface="Times New Roman" pitchFamily="18" charset="0"/>
              </a:rPr>
              <a:t> o utile su capitale aggiustato per il rischio).</a:t>
            </a:r>
          </a:p>
          <a:p>
            <a:pPr algn="just" defTabSz="449263" eaLnBrk="0" hangingPunct="0">
              <a:lnSpc>
                <a:spcPct val="96000"/>
              </a:lnSpc>
              <a:buClr>
                <a:srgbClr val="000000"/>
              </a:buClr>
              <a:tabLst>
                <a:tab pos="228600" algn="l"/>
              </a:tabLst>
            </a:pPr>
            <a:endParaRPr lang="it-IT" sz="1400" dirty="0">
              <a:solidFill>
                <a:srgbClr val="002060"/>
              </a:solidFill>
              <a:cs typeface="Times New Roman" pitchFamily="18" charset="0"/>
            </a:endParaRPr>
          </a:p>
          <a:p>
            <a:pPr algn="just" defTabSz="449263" eaLnBrk="0" hangingPunct="0">
              <a:lnSpc>
                <a:spcPct val="96000"/>
              </a:lnSpc>
              <a:buClr>
                <a:srgbClr val="000000"/>
              </a:buClr>
              <a:tabLst>
                <a:tab pos="228600" algn="l"/>
              </a:tabLst>
            </a:pPr>
            <a:r>
              <a:rPr lang="it-IT" sz="1400" dirty="0">
                <a:solidFill>
                  <a:srgbClr val="002060"/>
                </a:solidFill>
                <a:cs typeface="Times New Roman" pitchFamily="18" charset="0"/>
              </a:rPr>
              <a:t>Il </a:t>
            </a:r>
            <a:r>
              <a:rPr lang="it-IT" sz="1400" dirty="0" err="1">
                <a:solidFill>
                  <a:srgbClr val="002060"/>
                </a:solidFill>
                <a:cs typeface="Times New Roman" pitchFamily="18" charset="0"/>
              </a:rPr>
              <a:t>Rorac</a:t>
            </a:r>
            <a:r>
              <a:rPr lang="it-IT" sz="1400" dirty="0">
                <a:solidFill>
                  <a:srgbClr val="002060"/>
                </a:solidFill>
                <a:cs typeface="Times New Roman" pitchFamily="18" charset="0"/>
              </a:rPr>
              <a:t> misura la redditività del capitale  “assorbito” dalle attività a rischio della Banca (le modalità di calcolo dell’assorbimento patrimoniale sono definite dalla normativa di vigilanza scaturita dall’accordo c.d. di Basilea 2).</a:t>
            </a:r>
          </a:p>
          <a:p>
            <a:pPr algn="just" defTabSz="449263" eaLnBrk="0" hangingPunct="0">
              <a:lnSpc>
                <a:spcPct val="96000"/>
              </a:lnSpc>
              <a:buClr>
                <a:srgbClr val="000000"/>
              </a:buClr>
              <a:tabLst>
                <a:tab pos="228600" algn="l"/>
              </a:tabLst>
            </a:pPr>
            <a:endParaRPr lang="it-IT" sz="1400" dirty="0">
              <a:solidFill>
                <a:srgbClr val="002060"/>
              </a:solidFill>
              <a:cs typeface="Times New Roman" pitchFamily="18" charset="0"/>
            </a:endParaRPr>
          </a:p>
          <a:p>
            <a:pPr algn="just" defTabSz="449263" eaLnBrk="0" hangingPunct="0">
              <a:lnSpc>
                <a:spcPct val="96000"/>
              </a:lnSpc>
              <a:buClr>
                <a:srgbClr val="000000"/>
              </a:buClr>
              <a:tabLst>
                <a:tab pos="228600" algn="l"/>
              </a:tabLst>
            </a:pPr>
            <a:r>
              <a:rPr lang="it-IT" sz="1400" dirty="0">
                <a:solidFill>
                  <a:srgbClr val="002060"/>
                </a:solidFill>
                <a:cs typeface="Times New Roman" pitchFamily="18" charset="0"/>
              </a:rPr>
              <a:t>NOPAT = </a:t>
            </a:r>
            <a:r>
              <a:rPr lang="it-IT" sz="1400" i="1" dirty="0" err="1">
                <a:solidFill>
                  <a:srgbClr val="002060"/>
                </a:solidFill>
                <a:cs typeface="Times New Roman" pitchFamily="18" charset="0"/>
              </a:rPr>
              <a:t>Minter</a:t>
            </a:r>
            <a:r>
              <a:rPr lang="it-IT" sz="1400" i="1" dirty="0">
                <a:solidFill>
                  <a:srgbClr val="002060"/>
                </a:solidFill>
                <a:cs typeface="Times New Roman" pitchFamily="18" charset="0"/>
              </a:rPr>
              <a:t> – Costi Operativi – Perdita Attesa – Costo dei Subordinati – Tax.</a:t>
            </a:r>
          </a:p>
          <a:p>
            <a:pPr algn="just" defTabSz="449263" eaLnBrk="0" hangingPunct="0">
              <a:lnSpc>
                <a:spcPct val="96000"/>
              </a:lnSpc>
              <a:buClr>
                <a:srgbClr val="000000"/>
              </a:buClr>
              <a:tabLst>
                <a:tab pos="228600" algn="l"/>
              </a:tabLst>
            </a:pPr>
            <a:r>
              <a:rPr lang="it-IT" sz="1400" i="1" dirty="0">
                <a:solidFill>
                  <a:srgbClr val="002060"/>
                </a:solidFill>
                <a:cs typeface="Times New Roman" pitchFamily="18" charset="0"/>
              </a:rPr>
              <a:t>(Net </a:t>
            </a:r>
            <a:r>
              <a:rPr lang="it-IT" sz="1400" i="1" dirty="0" err="1">
                <a:solidFill>
                  <a:srgbClr val="002060"/>
                </a:solidFill>
                <a:cs typeface="Times New Roman" pitchFamily="18" charset="0"/>
              </a:rPr>
              <a:t>Operating</a:t>
            </a:r>
            <a:r>
              <a:rPr lang="it-IT" sz="1400" i="1" dirty="0">
                <a:solidFill>
                  <a:srgbClr val="002060"/>
                </a:solidFill>
                <a:cs typeface="Times New Roman" pitchFamily="18" charset="0"/>
              </a:rPr>
              <a:t> Profit </a:t>
            </a:r>
            <a:r>
              <a:rPr lang="it-IT" sz="1400" i="1" dirty="0" err="1">
                <a:solidFill>
                  <a:srgbClr val="002060"/>
                </a:solidFill>
                <a:cs typeface="Times New Roman" pitchFamily="18" charset="0"/>
              </a:rPr>
              <a:t>After</a:t>
            </a:r>
            <a:r>
              <a:rPr lang="it-IT" sz="1400" i="1" dirty="0">
                <a:solidFill>
                  <a:srgbClr val="002060"/>
                </a:solidFill>
                <a:cs typeface="Times New Roman" pitchFamily="18" charset="0"/>
              </a:rPr>
              <a:t> </a:t>
            </a:r>
            <a:r>
              <a:rPr lang="it-IT" sz="1400" i="1" dirty="0" err="1">
                <a:solidFill>
                  <a:srgbClr val="002060"/>
                </a:solidFill>
                <a:cs typeface="Times New Roman" pitchFamily="18" charset="0"/>
              </a:rPr>
              <a:t>Tax</a:t>
            </a:r>
            <a:r>
              <a:rPr lang="it-IT" sz="1400" i="1" dirty="0">
                <a:solidFill>
                  <a:srgbClr val="002060"/>
                </a:solidFill>
                <a:cs typeface="Times New Roman" pitchFamily="18" charset="0"/>
              </a:rPr>
              <a:t>)</a:t>
            </a:r>
            <a:endParaRPr lang="it-IT" sz="1400" dirty="0">
              <a:solidFill>
                <a:srgbClr val="002060"/>
              </a:solidFill>
              <a:cs typeface="Times New Roman" pitchFamily="18" charset="0"/>
            </a:endParaRPr>
          </a:p>
          <a:p>
            <a:pPr algn="just" defTabSz="449263" eaLnBrk="0" hangingPunct="0">
              <a:lnSpc>
                <a:spcPct val="96000"/>
              </a:lnSpc>
              <a:buClr>
                <a:srgbClr val="000000"/>
              </a:buClr>
              <a:tabLst>
                <a:tab pos="228600" algn="l"/>
              </a:tabLst>
            </a:pPr>
            <a:endParaRPr lang="it-IT" sz="1200" dirty="0">
              <a:solidFill>
                <a:srgbClr val="002060"/>
              </a:solidFill>
              <a:cs typeface="Times New Roman" pitchFamily="18" charset="0"/>
            </a:endParaRPr>
          </a:p>
          <a:p>
            <a:pPr algn="ctr" defTabSz="449263" eaLnBrk="0" hangingPunct="0">
              <a:lnSpc>
                <a:spcPct val="96000"/>
              </a:lnSpc>
              <a:buClr>
                <a:srgbClr val="000000"/>
              </a:buClr>
              <a:tabLst>
                <a:tab pos="228600" algn="l"/>
              </a:tabLst>
            </a:pPr>
            <a:r>
              <a:rPr lang="it-IT" sz="1200" b="1" i="1" dirty="0">
                <a:solidFill>
                  <a:srgbClr val="002060"/>
                </a:solidFill>
                <a:cs typeface="Times New Roman" pitchFamily="18" charset="0"/>
              </a:rPr>
              <a:t>RORAC </a:t>
            </a:r>
            <a:r>
              <a:rPr lang="it-IT" sz="1200" i="1" dirty="0">
                <a:solidFill>
                  <a:srgbClr val="002060"/>
                </a:solidFill>
                <a:cs typeface="Times New Roman" pitchFamily="18" charset="0"/>
              </a:rPr>
              <a:t>= NOPAT /  </a:t>
            </a:r>
            <a:r>
              <a:rPr lang="it-IT" sz="1200" i="1" dirty="0" err="1">
                <a:solidFill>
                  <a:srgbClr val="002060"/>
                </a:solidFill>
                <a:cs typeface="Times New Roman" pitchFamily="18" charset="0"/>
              </a:rPr>
              <a:t>Core</a:t>
            </a:r>
            <a:r>
              <a:rPr lang="it-IT" sz="1200" i="1" dirty="0">
                <a:solidFill>
                  <a:srgbClr val="002060"/>
                </a:solidFill>
                <a:cs typeface="Times New Roman" pitchFamily="18" charset="0"/>
              </a:rPr>
              <a:t> Capital</a:t>
            </a:r>
          </a:p>
          <a:p>
            <a:pPr algn="just" defTabSz="449263" eaLnBrk="0" hangingPunct="0">
              <a:lnSpc>
                <a:spcPct val="96000"/>
              </a:lnSpc>
              <a:buClr>
                <a:srgbClr val="000000"/>
              </a:buClr>
              <a:tabLst>
                <a:tab pos="228600" algn="l"/>
              </a:tabLst>
            </a:pPr>
            <a:endParaRPr lang="it-IT" sz="1200" i="1" dirty="0">
              <a:solidFill>
                <a:srgbClr val="002060"/>
              </a:solidFill>
              <a:cs typeface="Times New Roman" pitchFamily="18" charset="0"/>
            </a:endParaRPr>
          </a:p>
          <a:p>
            <a:pPr algn="just" defTabSz="449263" eaLnBrk="0" hangingPunct="0">
              <a:lnSpc>
                <a:spcPct val="96000"/>
              </a:lnSpc>
              <a:buClr>
                <a:srgbClr val="000000"/>
              </a:buClr>
              <a:tabLst>
                <a:tab pos="228600" algn="l"/>
              </a:tabLst>
            </a:pPr>
            <a:endParaRPr lang="it-IT" sz="1200" dirty="0">
              <a:solidFill>
                <a:srgbClr val="002060"/>
              </a:solidFill>
              <a:cs typeface="Times New Roman" pitchFamily="18" charset="0"/>
            </a:endParaRPr>
          </a:p>
          <a:p>
            <a:pPr algn="just" defTabSz="449263" eaLnBrk="0" hangingPunct="0">
              <a:lnSpc>
                <a:spcPct val="96000"/>
              </a:lnSpc>
              <a:buClr>
                <a:srgbClr val="000000"/>
              </a:buClr>
              <a:tabLst>
                <a:tab pos="228600" algn="l"/>
              </a:tabLst>
            </a:pPr>
            <a:r>
              <a:rPr lang="it-IT" sz="1200" dirty="0">
                <a:solidFill>
                  <a:srgbClr val="002060"/>
                </a:solidFill>
                <a:cs typeface="Times New Roman" pitchFamily="18" charset="0"/>
              </a:rPr>
              <a:t>L’</a:t>
            </a:r>
            <a:r>
              <a:rPr lang="it-IT" sz="1200" b="1" dirty="0">
                <a:solidFill>
                  <a:srgbClr val="002060"/>
                </a:solidFill>
                <a:cs typeface="Times New Roman" pitchFamily="18" charset="0"/>
              </a:rPr>
              <a:t>EVA</a:t>
            </a:r>
            <a:r>
              <a:rPr lang="it-IT" sz="1200" dirty="0">
                <a:solidFill>
                  <a:srgbClr val="002060"/>
                </a:solidFill>
                <a:cs typeface="Times New Roman" pitchFamily="18" charset="0"/>
              </a:rPr>
              <a:t> rappresenta l’utile della Banca al netto del costo del capitale assorbito.</a:t>
            </a:r>
          </a:p>
          <a:p>
            <a:pPr algn="just" defTabSz="449263" eaLnBrk="0" hangingPunct="0">
              <a:lnSpc>
                <a:spcPct val="96000"/>
              </a:lnSpc>
              <a:buClr>
                <a:srgbClr val="000000"/>
              </a:buClr>
              <a:tabLst>
                <a:tab pos="228600" algn="l"/>
              </a:tabLst>
            </a:pPr>
            <a:endParaRPr lang="it-IT" sz="1200" dirty="0">
              <a:solidFill>
                <a:srgbClr val="002060"/>
              </a:solidFill>
              <a:cs typeface="Times New Roman" pitchFamily="18" charset="0"/>
            </a:endParaRPr>
          </a:p>
          <a:p>
            <a:pPr algn="ctr" defTabSz="449263" eaLnBrk="0" hangingPunct="0">
              <a:lnSpc>
                <a:spcPct val="96000"/>
              </a:lnSpc>
              <a:buClr>
                <a:srgbClr val="000000"/>
              </a:buClr>
              <a:tabLst>
                <a:tab pos="228600" algn="l"/>
              </a:tabLst>
            </a:pPr>
            <a:r>
              <a:rPr lang="it-IT" sz="1200" b="1" i="1" dirty="0">
                <a:solidFill>
                  <a:srgbClr val="002060"/>
                </a:solidFill>
                <a:cs typeface="Times New Roman" pitchFamily="18" charset="0"/>
              </a:rPr>
              <a:t>EVA </a:t>
            </a:r>
            <a:r>
              <a:rPr lang="it-IT" sz="1200" i="1" dirty="0">
                <a:solidFill>
                  <a:srgbClr val="002060"/>
                </a:solidFill>
                <a:cs typeface="Times New Roman" pitchFamily="18" charset="0"/>
              </a:rPr>
              <a:t>= NOPAT – (</a:t>
            </a:r>
            <a:r>
              <a:rPr lang="it-IT" sz="1200" i="1" dirty="0" err="1">
                <a:solidFill>
                  <a:srgbClr val="002060"/>
                </a:solidFill>
                <a:cs typeface="Times New Roman" pitchFamily="18" charset="0"/>
              </a:rPr>
              <a:t>Ke*</a:t>
            </a:r>
            <a:r>
              <a:rPr lang="it-IT" sz="1200" i="1" dirty="0">
                <a:solidFill>
                  <a:srgbClr val="002060"/>
                </a:solidFill>
                <a:cs typeface="Times New Roman" pitchFamily="18" charset="0"/>
              </a:rPr>
              <a:t> X </a:t>
            </a:r>
            <a:r>
              <a:rPr lang="it-IT" sz="1200" i="1" dirty="0" err="1">
                <a:solidFill>
                  <a:srgbClr val="002060"/>
                </a:solidFill>
                <a:cs typeface="Times New Roman" pitchFamily="18" charset="0"/>
              </a:rPr>
              <a:t>Core</a:t>
            </a:r>
            <a:r>
              <a:rPr lang="it-IT" sz="1200" i="1" dirty="0">
                <a:solidFill>
                  <a:srgbClr val="002060"/>
                </a:solidFill>
                <a:cs typeface="Times New Roman" pitchFamily="18" charset="0"/>
              </a:rPr>
              <a:t> Capital)</a:t>
            </a:r>
          </a:p>
          <a:p>
            <a:pPr algn="ctr" defTabSz="449263" eaLnBrk="0" hangingPunct="0">
              <a:lnSpc>
                <a:spcPct val="96000"/>
              </a:lnSpc>
              <a:buClr>
                <a:srgbClr val="000000"/>
              </a:buClr>
              <a:tabLst>
                <a:tab pos="228600" algn="l"/>
              </a:tabLst>
            </a:pPr>
            <a:endParaRPr lang="it-IT" sz="1200" i="1" dirty="0">
              <a:solidFill>
                <a:srgbClr val="002060"/>
              </a:solidFill>
              <a:cs typeface="Times New Roman" pitchFamily="18" charset="0"/>
            </a:endParaRPr>
          </a:p>
          <a:p>
            <a:pPr algn="ctr" defTabSz="449263" eaLnBrk="0" hangingPunct="0">
              <a:lnSpc>
                <a:spcPct val="96000"/>
              </a:lnSpc>
              <a:buClr>
                <a:srgbClr val="000000"/>
              </a:buClr>
              <a:tabLst>
                <a:tab pos="228600" algn="l"/>
              </a:tabLst>
            </a:pPr>
            <a:endParaRPr lang="it-IT" sz="1200" b="1" i="1" dirty="0">
              <a:solidFill>
                <a:srgbClr val="002060"/>
              </a:solidFill>
              <a:cs typeface="Times New Roman" pitchFamily="18" charset="0"/>
            </a:endParaRPr>
          </a:p>
          <a:p>
            <a:pPr algn="ctr" defTabSz="449263" eaLnBrk="0" hangingPunct="0">
              <a:lnSpc>
                <a:spcPct val="96000"/>
              </a:lnSpc>
              <a:buClr>
                <a:srgbClr val="000000"/>
              </a:buClr>
              <a:tabLst>
                <a:tab pos="228600" algn="l"/>
              </a:tabLst>
            </a:pPr>
            <a:r>
              <a:rPr lang="it-IT" sz="1200" b="1" i="1" dirty="0">
                <a:solidFill>
                  <a:srgbClr val="002060"/>
                </a:solidFill>
                <a:cs typeface="Times New Roman" pitchFamily="18" charset="0"/>
              </a:rPr>
              <a:t>EVA</a:t>
            </a:r>
            <a:r>
              <a:rPr lang="it-IT" sz="1200" i="1" dirty="0">
                <a:solidFill>
                  <a:srgbClr val="002060"/>
                </a:solidFill>
                <a:cs typeface="Times New Roman" pitchFamily="18" charset="0"/>
              </a:rPr>
              <a:t> = 0                                    </a:t>
            </a:r>
            <a:r>
              <a:rPr lang="it-IT" sz="1200" b="1" i="1" dirty="0">
                <a:solidFill>
                  <a:srgbClr val="002060"/>
                </a:solidFill>
                <a:cs typeface="Times New Roman" pitchFamily="18" charset="0"/>
              </a:rPr>
              <a:t>RORAC</a:t>
            </a:r>
            <a:r>
              <a:rPr lang="it-IT" sz="1200" i="1" dirty="0">
                <a:solidFill>
                  <a:srgbClr val="002060"/>
                </a:solidFill>
                <a:cs typeface="Times New Roman" pitchFamily="18" charset="0"/>
              </a:rPr>
              <a:t> = </a:t>
            </a:r>
            <a:r>
              <a:rPr lang="it-IT" sz="1200" i="1" dirty="0" err="1">
                <a:solidFill>
                  <a:srgbClr val="002060"/>
                </a:solidFill>
                <a:cs typeface="Times New Roman" pitchFamily="18" charset="0"/>
              </a:rPr>
              <a:t>Ke</a:t>
            </a:r>
            <a:endParaRPr lang="it-IT" sz="1200" i="1" dirty="0">
              <a:solidFill>
                <a:srgbClr val="002060"/>
              </a:solidFill>
              <a:cs typeface="Times New Roman" pitchFamily="18" charset="0"/>
            </a:endParaRPr>
          </a:p>
          <a:p>
            <a:pPr algn="just" defTabSz="449263" eaLnBrk="0" hangingPunct="0">
              <a:lnSpc>
                <a:spcPct val="96000"/>
              </a:lnSpc>
              <a:buClr>
                <a:srgbClr val="000000"/>
              </a:buClr>
              <a:tabLst>
                <a:tab pos="228600" algn="l"/>
              </a:tabLst>
            </a:pPr>
            <a:endParaRPr lang="it-IT" sz="1200" i="1" dirty="0">
              <a:solidFill>
                <a:srgbClr val="0070C0"/>
              </a:solidFill>
              <a:cs typeface="Times New Roman" pitchFamily="18" charset="0"/>
            </a:endParaRPr>
          </a:p>
          <a:p>
            <a:pPr algn="just" defTabSz="449263" eaLnBrk="0" hangingPunct="0">
              <a:lnSpc>
                <a:spcPct val="96000"/>
              </a:lnSpc>
              <a:buClr>
                <a:srgbClr val="000000"/>
              </a:buClr>
              <a:tabLst>
                <a:tab pos="228600" algn="l"/>
              </a:tabLst>
            </a:pPr>
            <a:endParaRPr lang="it-IT" sz="1200" i="1" dirty="0">
              <a:solidFill>
                <a:srgbClr val="0070C0"/>
              </a:solidFill>
              <a:cs typeface="Times New Roman" pitchFamily="18" charset="0"/>
            </a:endParaRPr>
          </a:p>
          <a:p>
            <a:pPr algn="just" defTabSz="449263" eaLnBrk="0" hangingPunct="0">
              <a:lnSpc>
                <a:spcPct val="96000"/>
              </a:lnSpc>
              <a:buClr>
                <a:srgbClr val="000000"/>
              </a:buClr>
              <a:tabLst>
                <a:tab pos="228600" algn="l"/>
              </a:tabLst>
            </a:pPr>
            <a:endParaRPr lang="it-IT" sz="1200" dirty="0">
              <a:solidFill>
                <a:srgbClr val="0070C0"/>
              </a:solidFill>
              <a:cs typeface="Arial" charset="0"/>
            </a:endParaRPr>
          </a:p>
          <a:p>
            <a:pPr algn="ctr" defTabSz="449263" eaLnBrk="0" hangingPunct="0">
              <a:lnSpc>
                <a:spcPct val="96000"/>
              </a:lnSpc>
              <a:buClr>
                <a:srgbClr val="000000"/>
              </a:buClr>
              <a:tabLst>
                <a:tab pos="228600" algn="l"/>
              </a:tabLst>
            </a:pPr>
            <a:endParaRPr lang="it-IT" sz="1200" i="1" dirty="0">
              <a:solidFill>
                <a:srgbClr val="0070C0"/>
              </a:solidFill>
              <a:cs typeface="Times New Roman" pitchFamily="18" charset="0"/>
            </a:endParaRPr>
          </a:p>
        </p:txBody>
      </p:sp>
      <p:sp>
        <p:nvSpPr>
          <p:cNvPr id="272387" name="CasellaDiTesto 7"/>
          <p:cNvSpPr txBox="1">
            <a:spLocks noChangeArrowheads="1"/>
          </p:cNvSpPr>
          <p:nvPr/>
        </p:nvSpPr>
        <p:spPr bwMode="auto">
          <a:xfrm>
            <a:off x="2095500" y="6248129"/>
            <a:ext cx="3249608" cy="261610"/>
          </a:xfrm>
          <a:prstGeom prst="rect">
            <a:avLst/>
          </a:prstGeom>
          <a:noFill/>
          <a:ln w="9525">
            <a:noFill/>
            <a:miter lim="800000"/>
            <a:headEnd/>
            <a:tailEnd/>
          </a:ln>
        </p:spPr>
        <p:txBody>
          <a:bodyPr wrap="none">
            <a:spAutoFit/>
          </a:bodyPr>
          <a:lstStyle/>
          <a:p>
            <a:r>
              <a:rPr lang="it-IT" sz="1100" i="1" dirty="0">
                <a:cs typeface="Arial" charset="0"/>
              </a:rPr>
              <a:t>*</a:t>
            </a:r>
            <a:r>
              <a:rPr lang="it-IT" sz="1100" i="1" dirty="0" err="1">
                <a:cs typeface="Arial" charset="0"/>
              </a:rPr>
              <a:t>Ke</a:t>
            </a:r>
            <a:r>
              <a:rPr lang="it-IT" sz="1100" i="1" dirty="0">
                <a:cs typeface="Arial" charset="0"/>
              </a:rPr>
              <a:t> = Cost of Equity stimato secondo il modello CAPM</a:t>
            </a:r>
          </a:p>
        </p:txBody>
      </p:sp>
      <p:sp>
        <p:nvSpPr>
          <p:cNvPr id="13" name="Freccia a destra 12"/>
          <p:cNvSpPr/>
          <p:nvPr/>
        </p:nvSpPr>
        <p:spPr bwMode="auto">
          <a:xfrm>
            <a:off x="5457258" y="5008869"/>
            <a:ext cx="977900" cy="672525"/>
          </a:xfrm>
          <a:prstGeom prst="rightArrow">
            <a:avLst/>
          </a:prstGeom>
          <a:solidFill>
            <a:schemeClr val="bg1">
              <a:lumMod val="75000"/>
            </a:schemeClr>
          </a:solidFill>
          <a:ln w="9525" cap="flat" cmpd="sng" algn="ctr">
            <a:noFill/>
            <a:prstDash val="solid"/>
            <a:round/>
            <a:headEnd type="none" w="med" len="med"/>
            <a:tailEnd type="none" w="med" len="med"/>
          </a:ln>
          <a:effectLst/>
        </p:spPr>
        <p:txBody>
          <a:bodyPr>
            <a:spAutoFit/>
          </a:bodyPr>
          <a:lstStyle/>
          <a:p>
            <a:pPr algn="ctr" defTabSz="709613">
              <a:spcBef>
                <a:spcPct val="100000"/>
              </a:spcBef>
              <a:buClr>
                <a:schemeClr val="tx1"/>
              </a:buClr>
              <a:defRPr/>
            </a:pPr>
            <a:endParaRPr lang="it-IT" sz="1600" b="1">
              <a:cs typeface="Arial" charset="0"/>
            </a:endParaRPr>
          </a:p>
        </p:txBody>
      </p:sp>
      <p:sp>
        <p:nvSpPr>
          <p:cNvPr id="4" name="CasellaDiTesto 3">
            <a:extLst>
              <a:ext uri="{FF2B5EF4-FFF2-40B4-BE49-F238E27FC236}">
                <a16:creationId xmlns:a16="http://schemas.microsoft.com/office/drawing/2014/main" id="{5B417DA4-51CD-35F9-BF2A-B78CA6688355}"/>
              </a:ext>
            </a:extLst>
          </p:cNvPr>
          <p:cNvSpPr txBox="1"/>
          <p:nvPr/>
        </p:nvSpPr>
        <p:spPr>
          <a:xfrm>
            <a:off x="961056" y="1287772"/>
            <a:ext cx="1020769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IL PRICING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3"/>
          <p:cNvSpPr>
            <a:spLocks noChangeArrowheads="1"/>
          </p:cNvSpPr>
          <p:nvPr/>
        </p:nvSpPr>
        <p:spPr bwMode="auto">
          <a:xfrm>
            <a:off x="1911351" y="1331913"/>
            <a:ext cx="9205913" cy="565150"/>
          </a:xfrm>
          <a:prstGeom prst="rect">
            <a:avLst/>
          </a:prstGeom>
          <a:noFill/>
          <a:ln w="9525">
            <a:noFill/>
            <a:miter lim="800000"/>
            <a:headEnd/>
            <a:tailEnd/>
          </a:ln>
        </p:spPr>
        <p:txBody>
          <a:bodyPr anchor="ctr">
            <a:spAutoFit/>
          </a:bodyPr>
          <a:lstStyle/>
          <a:p>
            <a:pPr marL="269875" indent="-269875" defTabSz="449263" eaLnBrk="0" hangingPunct="0">
              <a:lnSpc>
                <a:spcPct val="96000"/>
              </a:lnSpc>
              <a:buClr>
                <a:srgbClr val="000000"/>
              </a:buClr>
              <a:buFont typeface="Wingdings" pitchFamily="2" charset="2"/>
              <a:buChar char="Ø"/>
              <a:tabLst>
                <a:tab pos="228600" algn="l"/>
              </a:tabLst>
            </a:pPr>
            <a:endParaRPr lang="it-IT" sz="1600" b="1">
              <a:solidFill>
                <a:srgbClr val="000000"/>
              </a:solidFill>
              <a:cs typeface="Times New Roman" pitchFamily="18" charset="0"/>
            </a:endParaRPr>
          </a:p>
          <a:p>
            <a:pPr marL="269875" indent="-269875" defTabSz="449263" eaLnBrk="0" hangingPunct="0">
              <a:lnSpc>
                <a:spcPct val="96000"/>
              </a:lnSpc>
              <a:buClr>
                <a:srgbClr val="000000"/>
              </a:buClr>
              <a:buFont typeface="Wingdings" pitchFamily="2" charset="2"/>
              <a:buChar char="Ø"/>
              <a:tabLst>
                <a:tab pos="228600" algn="l"/>
              </a:tabLst>
            </a:pPr>
            <a:endParaRPr lang="it-IT" sz="1600" b="1">
              <a:solidFill>
                <a:srgbClr val="000000"/>
              </a:solidFill>
              <a:cs typeface="Times New Roman" pitchFamily="18" charset="0"/>
            </a:endParaRPr>
          </a:p>
        </p:txBody>
      </p:sp>
      <p:grpSp>
        <p:nvGrpSpPr>
          <p:cNvPr id="275459" name="Gruppo 52"/>
          <p:cNvGrpSpPr>
            <a:grpSpLocks/>
          </p:cNvGrpSpPr>
          <p:nvPr/>
        </p:nvGrpSpPr>
        <p:grpSpPr bwMode="auto">
          <a:xfrm>
            <a:off x="2927350" y="1789114"/>
            <a:ext cx="6578600" cy="2782887"/>
            <a:chOff x="1714480" y="647315"/>
            <a:chExt cx="6072230" cy="2782479"/>
          </a:xfrm>
        </p:grpSpPr>
        <p:cxnSp>
          <p:nvCxnSpPr>
            <p:cNvPr id="275466" name="Connettore 2 5"/>
            <p:cNvCxnSpPr>
              <a:cxnSpLocks noChangeShapeType="1"/>
            </p:cNvCxnSpPr>
            <p:nvPr/>
          </p:nvCxnSpPr>
          <p:spPr bwMode="auto">
            <a:xfrm rot="5400000" flipH="1" flipV="1">
              <a:off x="3681224" y="2252472"/>
              <a:ext cx="2353057" cy="1588"/>
            </a:xfrm>
            <a:prstGeom prst="straightConnector1">
              <a:avLst/>
            </a:prstGeom>
            <a:noFill/>
            <a:ln w="12700" algn="ctr">
              <a:solidFill>
                <a:schemeClr val="tx1"/>
              </a:solidFill>
              <a:round/>
              <a:headEnd/>
              <a:tailEnd type="arrow" w="med" len="med"/>
            </a:ln>
          </p:spPr>
        </p:cxnSp>
        <p:cxnSp>
          <p:nvCxnSpPr>
            <p:cNvPr id="275467" name="Connettore 2 9"/>
            <p:cNvCxnSpPr>
              <a:cxnSpLocks noChangeShapeType="1"/>
            </p:cNvCxnSpPr>
            <p:nvPr/>
          </p:nvCxnSpPr>
          <p:spPr bwMode="auto">
            <a:xfrm flipV="1">
              <a:off x="2500298" y="647315"/>
              <a:ext cx="4929222" cy="2643206"/>
            </a:xfrm>
            <a:prstGeom prst="straightConnector1">
              <a:avLst/>
            </a:prstGeom>
            <a:noFill/>
            <a:ln w="19050" algn="ctr">
              <a:solidFill>
                <a:schemeClr val="tx1"/>
              </a:solidFill>
              <a:round/>
              <a:headEnd/>
              <a:tailEnd/>
            </a:ln>
          </p:spPr>
        </p:cxnSp>
        <p:sp>
          <p:nvSpPr>
            <p:cNvPr id="275468" name="CasellaDiTesto 13"/>
            <p:cNvSpPr txBox="1">
              <a:spLocks noChangeArrowheads="1"/>
            </p:cNvSpPr>
            <p:nvPr/>
          </p:nvSpPr>
          <p:spPr bwMode="auto">
            <a:xfrm>
              <a:off x="7287041" y="2718699"/>
              <a:ext cx="402574" cy="461597"/>
            </a:xfrm>
            <a:prstGeom prst="rect">
              <a:avLst/>
            </a:prstGeom>
            <a:noFill/>
            <a:ln w="9525">
              <a:noFill/>
              <a:miter lim="800000"/>
              <a:headEnd/>
              <a:tailEnd/>
            </a:ln>
          </p:spPr>
          <p:txBody>
            <a:bodyPr wrap="none">
              <a:spAutoFit/>
            </a:bodyPr>
            <a:lstStyle/>
            <a:p>
              <a:pPr eaLnBrk="0" hangingPunct="0"/>
              <a:r>
                <a:rPr lang="it-IT" sz="1200" b="1">
                  <a:solidFill>
                    <a:srgbClr val="000000"/>
                  </a:solidFill>
                </a:rPr>
                <a:t>EVA</a:t>
              </a:r>
            </a:p>
            <a:p>
              <a:pPr eaLnBrk="0" hangingPunct="0"/>
              <a:r>
                <a:rPr lang="it-IT" sz="1200" b="1">
                  <a:solidFill>
                    <a:srgbClr val="000000"/>
                  </a:solidFill>
                </a:rPr>
                <a:t>(€)</a:t>
              </a:r>
            </a:p>
          </p:txBody>
        </p:sp>
        <p:sp>
          <p:nvSpPr>
            <p:cNvPr id="275469" name="CasellaDiTesto 14"/>
            <p:cNvSpPr txBox="1">
              <a:spLocks noChangeArrowheads="1"/>
            </p:cNvSpPr>
            <p:nvPr/>
          </p:nvSpPr>
          <p:spPr bwMode="auto">
            <a:xfrm>
              <a:off x="4177657" y="1072686"/>
              <a:ext cx="584685" cy="461597"/>
            </a:xfrm>
            <a:prstGeom prst="rect">
              <a:avLst/>
            </a:prstGeom>
            <a:noFill/>
            <a:ln w="9525">
              <a:noFill/>
              <a:miter lim="800000"/>
              <a:headEnd/>
              <a:tailEnd/>
            </a:ln>
          </p:spPr>
          <p:txBody>
            <a:bodyPr wrap="none">
              <a:spAutoFit/>
            </a:bodyPr>
            <a:lstStyle/>
            <a:p>
              <a:pPr eaLnBrk="0" hangingPunct="0"/>
              <a:r>
                <a:rPr lang="it-IT" sz="1200" b="1">
                  <a:solidFill>
                    <a:srgbClr val="000000"/>
                  </a:solidFill>
                </a:rPr>
                <a:t>RORAC</a:t>
              </a:r>
            </a:p>
            <a:p>
              <a:pPr eaLnBrk="0" hangingPunct="0"/>
              <a:r>
                <a:rPr lang="it-IT" sz="1200" b="1">
                  <a:solidFill>
                    <a:srgbClr val="000000"/>
                  </a:solidFill>
                </a:rPr>
                <a:t>(%)</a:t>
              </a:r>
            </a:p>
          </p:txBody>
        </p:sp>
        <p:cxnSp>
          <p:nvCxnSpPr>
            <p:cNvPr id="275470" name="Connettore 2 16"/>
            <p:cNvCxnSpPr>
              <a:cxnSpLocks noChangeShapeType="1"/>
            </p:cNvCxnSpPr>
            <p:nvPr/>
          </p:nvCxnSpPr>
          <p:spPr bwMode="auto">
            <a:xfrm>
              <a:off x="2500298" y="2004637"/>
              <a:ext cx="5000660" cy="1588"/>
            </a:xfrm>
            <a:prstGeom prst="straightConnector1">
              <a:avLst/>
            </a:prstGeom>
            <a:noFill/>
            <a:ln w="19050" algn="ctr">
              <a:solidFill>
                <a:schemeClr val="tx1"/>
              </a:solidFill>
              <a:prstDash val="dash"/>
              <a:round/>
              <a:headEnd/>
              <a:tailEnd/>
            </a:ln>
          </p:spPr>
        </p:cxnSp>
        <p:sp>
          <p:nvSpPr>
            <p:cNvPr id="275471" name="CasellaDiTesto 21"/>
            <p:cNvSpPr txBox="1">
              <a:spLocks noChangeArrowheads="1"/>
            </p:cNvSpPr>
            <p:nvPr/>
          </p:nvSpPr>
          <p:spPr bwMode="auto">
            <a:xfrm>
              <a:off x="1714480" y="1790147"/>
              <a:ext cx="857205" cy="457133"/>
            </a:xfrm>
            <a:prstGeom prst="rect">
              <a:avLst/>
            </a:prstGeom>
            <a:noFill/>
            <a:ln w="9525">
              <a:noFill/>
              <a:miter lim="800000"/>
              <a:headEnd/>
              <a:tailEnd/>
            </a:ln>
          </p:spPr>
          <p:txBody>
            <a:bodyPr>
              <a:spAutoFit/>
            </a:bodyPr>
            <a:lstStyle/>
            <a:p>
              <a:pPr eaLnBrk="0" hangingPunct="0"/>
              <a:r>
                <a:rPr lang="it-IT" sz="1200" b="1">
                  <a:solidFill>
                    <a:srgbClr val="000000"/>
                  </a:solidFill>
                </a:rPr>
                <a:t>RORAC obiettivo</a:t>
              </a:r>
            </a:p>
          </p:txBody>
        </p:sp>
        <p:sp>
          <p:nvSpPr>
            <p:cNvPr id="20" name="Figura a mano libera 19"/>
            <p:cNvSpPr/>
            <p:nvPr/>
          </p:nvSpPr>
          <p:spPr bwMode="auto">
            <a:xfrm>
              <a:off x="4929362" y="647315"/>
              <a:ext cx="2571613" cy="1357113"/>
            </a:xfrm>
            <a:custGeom>
              <a:avLst/>
              <a:gdLst>
                <a:gd name="connsiteX0" fmla="*/ 0 w 1446245"/>
                <a:gd name="connsiteY0" fmla="*/ 783771 h 783771"/>
                <a:gd name="connsiteX1" fmla="*/ 1446245 w 1446245"/>
                <a:gd name="connsiteY1" fmla="*/ 774441 h 783771"/>
                <a:gd name="connsiteX2" fmla="*/ 1436915 w 1446245"/>
                <a:gd name="connsiteY2" fmla="*/ 0 h 783771"/>
                <a:gd name="connsiteX3" fmla="*/ 0 w 1446245"/>
                <a:gd name="connsiteY3" fmla="*/ 783771 h 783771"/>
              </a:gdLst>
              <a:ahLst/>
              <a:cxnLst>
                <a:cxn ang="0">
                  <a:pos x="connsiteX0" y="connsiteY0"/>
                </a:cxn>
                <a:cxn ang="0">
                  <a:pos x="connsiteX1" y="connsiteY1"/>
                </a:cxn>
                <a:cxn ang="0">
                  <a:pos x="connsiteX2" y="connsiteY2"/>
                </a:cxn>
                <a:cxn ang="0">
                  <a:pos x="connsiteX3" y="connsiteY3"/>
                </a:cxn>
              </a:cxnLst>
              <a:rect l="l" t="t" r="r" b="b"/>
              <a:pathLst>
                <a:path w="1446245" h="783771">
                  <a:moveTo>
                    <a:pt x="0" y="783771"/>
                  </a:moveTo>
                  <a:lnTo>
                    <a:pt x="1446245" y="774441"/>
                  </a:lnTo>
                  <a:lnTo>
                    <a:pt x="1436915" y="0"/>
                  </a:lnTo>
                  <a:lnTo>
                    <a:pt x="0" y="783771"/>
                  </a:lnTo>
                  <a:close/>
                </a:path>
              </a:pathLst>
            </a:custGeom>
            <a:gradFill>
              <a:gsLst>
                <a:gs pos="0">
                  <a:srgbClr val="1DFF1D"/>
                </a:gs>
                <a:gs pos="50000">
                  <a:schemeClr val="accent1">
                    <a:tint val="44500"/>
                    <a:satMod val="160000"/>
                  </a:schemeClr>
                </a:gs>
                <a:gs pos="100000">
                  <a:schemeClr val="accent1">
                    <a:tint val="23500"/>
                    <a:satMod val="160000"/>
                  </a:schemeClr>
                </a:gs>
              </a:gsLst>
              <a:lin ang="18000000" scaled="0"/>
            </a:gradFill>
            <a:ln w="12700" cap="flat" cmpd="sng" algn="ctr">
              <a:noFill/>
              <a:prstDash val="solid"/>
              <a:round/>
              <a:headEnd type="none" w="med" len="med"/>
              <a:tailEnd type="none" w="med" len="med"/>
            </a:ln>
            <a:effectLst/>
          </p:spPr>
          <p:txBody>
            <a:bodyPr lIns="0" tIns="46800" rIns="0" bIns="46800" anchor="ctr"/>
            <a:lstStyle/>
            <a:p>
              <a:pPr eaLnBrk="0" hangingPunct="0">
                <a:defRPr/>
              </a:pPr>
              <a:endParaRPr lang="it-IT" sz="1200" b="1">
                <a:solidFill>
                  <a:srgbClr val="000000"/>
                </a:solidFill>
              </a:endParaRPr>
            </a:p>
          </p:txBody>
        </p:sp>
        <p:sp>
          <p:nvSpPr>
            <p:cNvPr id="275473" name="CasellaDiTesto 15"/>
            <p:cNvSpPr txBox="1">
              <a:spLocks noChangeArrowheads="1"/>
            </p:cNvSpPr>
            <p:nvPr/>
          </p:nvSpPr>
          <p:spPr bwMode="auto">
            <a:xfrm>
              <a:off x="6144102" y="1218731"/>
              <a:ext cx="1285073" cy="461597"/>
            </a:xfrm>
            <a:prstGeom prst="rect">
              <a:avLst/>
            </a:prstGeom>
            <a:noFill/>
            <a:ln w="9525">
              <a:noFill/>
              <a:miter lim="800000"/>
              <a:headEnd/>
              <a:tailEnd/>
            </a:ln>
          </p:spPr>
          <p:txBody>
            <a:bodyPr>
              <a:spAutoFit/>
            </a:bodyPr>
            <a:lstStyle/>
            <a:p>
              <a:pPr eaLnBrk="0" hangingPunct="0"/>
              <a:r>
                <a:rPr lang="it-IT" sz="1200" b="1" i="1">
                  <a:solidFill>
                    <a:srgbClr val="000000"/>
                  </a:solidFill>
                </a:rPr>
                <a:t>Area della creazione di valore</a:t>
              </a:r>
            </a:p>
          </p:txBody>
        </p:sp>
        <p:sp>
          <p:nvSpPr>
            <p:cNvPr id="22" name="Figura a mano libera 21"/>
            <p:cNvSpPr/>
            <p:nvPr/>
          </p:nvSpPr>
          <p:spPr bwMode="auto">
            <a:xfrm>
              <a:off x="2508774" y="2034667"/>
              <a:ext cx="2248678" cy="279139"/>
            </a:xfrm>
            <a:custGeom>
              <a:avLst/>
              <a:gdLst>
                <a:gd name="connsiteX0" fmla="*/ 2248678 w 2248678"/>
                <a:gd name="connsiteY0" fmla="*/ 0 h 1212980"/>
                <a:gd name="connsiteX1" fmla="*/ 0 w 2248678"/>
                <a:gd name="connsiteY1" fmla="*/ 0 h 1212980"/>
                <a:gd name="connsiteX2" fmla="*/ 0 w 2248678"/>
                <a:gd name="connsiteY2" fmla="*/ 1212980 h 1212980"/>
                <a:gd name="connsiteX3" fmla="*/ 2248678 w 2248678"/>
                <a:gd name="connsiteY3" fmla="*/ 0 h 1212980"/>
              </a:gdLst>
              <a:ahLst/>
              <a:cxnLst>
                <a:cxn ang="0">
                  <a:pos x="connsiteX0" y="connsiteY0"/>
                </a:cxn>
                <a:cxn ang="0">
                  <a:pos x="connsiteX1" y="connsiteY1"/>
                </a:cxn>
                <a:cxn ang="0">
                  <a:pos x="connsiteX2" y="connsiteY2"/>
                </a:cxn>
                <a:cxn ang="0">
                  <a:pos x="connsiteX3" y="connsiteY3"/>
                </a:cxn>
              </a:cxnLst>
              <a:rect l="l" t="t" r="r" b="b"/>
              <a:pathLst>
                <a:path w="2248678" h="1212980">
                  <a:moveTo>
                    <a:pt x="2248678" y="0"/>
                  </a:moveTo>
                  <a:lnTo>
                    <a:pt x="0" y="0"/>
                  </a:lnTo>
                  <a:lnTo>
                    <a:pt x="0" y="1212980"/>
                  </a:lnTo>
                  <a:lnTo>
                    <a:pt x="2248678" y="0"/>
                  </a:lnTo>
                  <a:close/>
                </a:path>
              </a:pathLst>
            </a:custGeom>
            <a:gradFill>
              <a:gsLst>
                <a:gs pos="41000">
                  <a:srgbClr val="FF0000">
                    <a:alpha val="84000"/>
                  </a:srgbClr>
                </a:gs>
                <a:gs pos="85000">
                  <a:srgbClr val="FF9393">
                    <a:alpha val="81000"/>
                  </a:srgbClr>
                </a:gs>
              </a:gsLst>
              <a:lin ang="6600000" scaled="0"/>
            </a:gradFill>
            <a:ln w="12700" cap="flat" cmpd="sng" algn="ctr">
              <a:noFill/>
              <a:prstDash val="solid"/>
              <a:round/>
              <a:headEnd type="none" w="med" len="med"/>
              <a:tailEnd type="none" w="med" len="med"/>
            </a:ln>
            <a:effectLst/>
          </p:spPr>
          <p:txBody>
            <a:bodyPr lIns="0" tIns="46800" rIns="0" bIns="46800" anchor="ctr">
              <a:spAutoFit/>
            </a:bodyPr>
            <a:lstStyle/>
            <a:p>
              <a:pPr eaLnBrk="0" hangingPunct="0">
                <a:defRPr/>
              </a:pPr>
              <a:endParaRPr lang="it-IT" sz="1200" b="1">
                <a:solidFill>
                  <a:srgbClr val="000000"/>
                </a:solidFill>
              </a:endParaRPr>
            </a:p>
          </p:txBody>
        </p:sp>
        <p:cxnSp>
          <p:nvCxnSpPr>
            <p:cNvPr id="275477" name="Connettore 2 4"/>
            <p:cNvCxnSpPr>
              <a:cxnSpLocks noChangeShapeType="1"/>
            </p:cNvCxnSpPr>
            <p:nvPr/>
          </p:nvCxnSpPr>
          <p:spPr bwMode="auto">
            <a:xfrm>
              <a:off x="2357422" y="2576141"/>
              <a:ext cx="5286412" cy="1588"/>
            </a:xfrm>
            <a:prstGeom prst="straightConnector1">
              <a:avLst/>
            </a:prstGeom>
            <a:noFill/>
            <a:ln w="12700" algn="ctr">
              <a:solidFill>
                <a:schemeClr val="tx1"/>
              </a:solidFill>
              <a:round/>
              <a:headEnd/>
              <a:tailEnd type="arrow" w="med" len="med"/>
            </a:ln>
          </p:spPr>
        </p:cxnSp>
        <p:sp>
          <p:nvSpPr>
            <p:cNvPr id="275478" name="CasellaDiTesto 28"/>
            <p:cNvSpPr txBox="1">
              <a:spLocks noChangeArrowheads="1"/>
            </p:cNvSpPr>
            <p:nvPr/>
          </p:nvSpPr>
          <p:spPr bwMode="auto">
            <a:xfrm>
              <a:off x="2510142" y="2172679"/>
              <a:ext cx="1356874" cy="646236"/>
            </a:xfrm>
            <a:prstGeom prst="rect">
              <a:avLst/>
            </a:prstGeom>
            <a:noFill/>
            <a:ln w="9525">
              <a:noFill/>
              <a:miter lim="800000"/>
              <a:headEnd/>
              <a:tailEnd/>
            </a:ln>
          </p:spPr>
          <p:txBody>
            <a:bodyPr>
              <a:spAutoFit/>
            </a:bodyPr>
            <a:lstStyle/>
            <a:p>
              <a:pPr eaLnBrk="0" hangingPunct="0"/>
              <a:r>
                <a:rPr lang="it-IT" sz="1200" b="1" i="1">
                  <a:solidFill>
                    <a:srgbClr val="000000"/>
                  </a:solidFill>
                </a:rPr>
                <a:t>Area della distruzione di valore</a:t>
              </a:r>
            </a:p>
          </p:txBody>
        </p:sp>
        <p:sp>
          <p:nvSpPr>
            <p:cNvPr id="275479" name="CasellaDiTesto 32"/>
            <p:cNvSpPr txBox="1">
              <a:spLocks noChangeArrowheads="1"/>
            </p:cNvSpPr>
            <p:nvPr/>
          </p:nvSpPr>
          <p:spPr bwMode="auto">
            <a:xfrm>
              <a:off x="6429836" y="647315"/>
              <a:ext cx="1118650" cy="276958"/>
            </a:xfrm>
            <a:prstGeom prst="rect">
              <a:avLst/>
            </a:prstGeom>
            <a:solidFill>
              <a:schemeClr val="bg1">
                <a:alpha val="63921"/>
              </a:schemeClr>
            </a:solidFill>
            <a:ln w="9525">
              <a:noFill/>
              <a:miter lim="800000"/>
              <a:headEnd/>
              <a:tailEnd/>
            </a:ln>
          </p:spPr>
          <p:txBody>
            <a:bodyPr wrap="none">
              <a:spAutoFit/>
            </a:bodyPr>
            <a:lstStyle/>
            <a:p>
              <a:pPr eaLnBrk="0" hangingPunct="0"/>
              <a:r>
                <a:rPr lang="it-IT" sz="1200" b="1">
                  <a:solidFill>
                    <a:srgbClr val="000000"/>
                  </a:solidFill>
                </a:rPr>
                <a:t>RORAC = f (EVA)</a:t>
              </a:r>
            </a:p>
          </p:txBody>
        </p:sp>
        <p:sp>
          <p:nvSpPr>
            <p:cNvPr id="275480" name="Freccia in giù 43"/>
            <p:cNvSpPr>
              <a:spLocks noChangeArrowheads="1"/>
            </p:cNvSpPr>
            <p:nvPr/>
          </p:nvSpPr>
          <p:spPr bwMode="auto">
            <a:xfrm>
              <a:off x="5143297" y="2575845"/>
              <a:ext cx="499670" cy="571416"/>
            </a:xfrm>
            <a:prstGeom prst="downArrow">
              <a:avLst>
                <a:gd name="adj1" fmla="val 50000"/>
                <a:gd name="adj2" fmla="val 50000"/>
              </a:avLst>
            </a:prstGeom>
            <a:noFill/>
            <a:ln w="12700" algn="ctr">
              <a:solidFill>
                <a:schemeClr val="tx1"/>
              </a:solidFill>
              <a:round/>
              <a:headEnd/>
              <a:tailEnd/>
            </a:ln>
          </p:spPr>
          <p:txBody>
            <a:bodyPr lIns="0" tIns="46800" rIns="0" bIns="46800" anchor="ctr"/>
            <a:lstStyle/>
            <a:p>
              <a:pPr eaLnBrk="0" hangingPunct="0"/>
              <a:endParaRPr lang="it-IT" sz="1200" b="1">
                <a:solidFill>
                  <a:srgbClr val="000000"/>
                </a:solidFill>
              </a:endParaRPr>
            </a:p>
          </p:txBody>
        </p:sp>
        <p:sp>
          <p:nvSpPr>
            <p:cNvPr id="275481" name="CasellaDiTesto 44"/>
            <p:cNvSpPr txBox="1">
              <a:spLocks noChangeArrowheads="1"/>
            </p:cNvSpPr>
            <p:nvPr/>
          </p:nvSpPr>
          <p:spPr bwMode="auto">
            <a:xfrm>
              <a:off x="3714624" y="2728222"/>
              <a:ext cx="1642608" cy="276184"/>
            </a:xfrm>
            <a:prstGeom prst="rect">
              <a:avLst/>
            </a:prstGeom>
            <a:noFill/>
            <a:ln w="9525">
              <a:noFill/>
              <a:miter lim="800000"/>
              <a:headEnd/>
              <a:tailEnd/>
            </a:ln>
          </p:spPr>
          <p:txBody>
            <a:bodyPr>
              <a:spAutoFit/>
            </a:bodyPr>
            <a:lstStyle/>
            <a:p>
              <a:pPr eaLnBrk="0" hangingPunct="0"/>
              <a:r>
                <a:rPr lang="it-IT" sz="1200" b="1" i="1">
                  <a:solidFill>
                    <a:srgbClr val="000000"/>
                  </a:solidFill>
                </a:rPr>
                <a:t>Perdita contabile</a:t>
              </a:r>
            </a:p>
          </p:txBody>
        </p:sp>
        <p:sp>
          <p:nvSpPr>
            <p:cNvPr id="275482" name="Freccia in giù 45"/>
            <p:cNvSpPr>
              <a:spLocks noChangeArrowheads="1"/>
            </p:cNvSpPr>
            <p:nvPr/>
          </p:nvSpPr>
          <p:spPr bwMode="auto">
            <a:xfrm rot="10800000">
              <a:off x="5642967" y="2075855"/>
              <a:ext cx="501135" cy="499990"/>
            </a:xfrm>
            <a:prstGeom prst="downArrow">
              <a:avLst>
                <a:gd name="adj1" fmla="val 50000"/>
                <a:gd name="adj2" fmla="val 50000"/>
              </a:avLst>
            </a:prstGeom>
            <a:noFill/>
            <a:ln w="12700" algn="ctr">
              <a:solidFill>
                <a:schemeClr val="tx1"/>
              </a:solidFill>
              <a:round/>
              <a:headEnd/>
              <a:tailEnd/>
            </a:ln>
          </p:spPr>
          <p:txBody>
            <a:bodyPr rot="10800000" lIns="0" tIns="46800" rIns="0" bIns="46800" anchor="ctr"/>
            <a:lstStyle/>
            <a:p>
              <a:pPr eaLnBrk="0" hangingPunct="0"/>
              <a:endParaRPr lang="it-IT" sz="1200" b="1">
                <a:solidFill>
                  <a:srgbClr val="000000"/>
                </a:solidFill>
              </a:endParaRPr>
            </a:p>
          </p:txBody>
        </p:sp>
        <p:sp>
          <p:nvSpPr>
            <p:cNvPr id="275483" name="CasellaDiTesto 46"/>
            <p:cNvSpPr txBox="1">
              <a:spLocks noChangeArrowheads="1"/>
            </p:cNvSpPr>
            <p:nvPr/>
          </p:nvSpPr>
          <p:spPr bwMode="auto">
            <a:xfrm>
              <a:off x="6144102" y="2218709"/>
              <a:ext cx="1642608" cy="274598"/>
            </a:xfrm>
            <a:prstGeom prst="rect">
              <a:avLst/>
            </a:prstGeom>
            <a:noFill/>
            <a:ln w="9525">
              <a:noFill/>
              <a:miter lim="800000"/>
              <a:headEnd/>
              <a:tailEnd/>
            </a:ln>
          </p:spPr>
          <p:txBody>
            <a:bodyPr>
              <a:spAutoFit/>
            </a:bodyPr>
            <a:lstStyle/>
            <a:p>
              <a:pPr eaLnBrk="0" hangingPunct="0"/>
              <a:r>
                <a:rPr lang="it-IT" sz="1200" b="1" i="1">
                  <a:solidFill>
                    <a:srgbClr val="000000"/>
                  </a:solidFill>
                </a:rPr>
                <a:t>Utile contabile</a:t>
              </a:r>
            </a:p>
          </p:txBody>
        </p:sp>
      </p:grpSp>
      <p:sp>
        <p:nvSpPr>
          <p:cNvPr id="275460" name="Fumetto 2 48"/>
          <p:cNvSpPr>
            <a:spLocks noChangeArrowheads="1"/>
          </p:cNvSpPr>
          <p:nvPr/>
        </p:nvSpPr>
        <p:spPr bwMode="auto">
          <a:xfrm>
            <a:off x="9462385" y="2069568"/>
            <a:ext cx="1392238" cy="921814"/>
          </a:xfrm>
          <a:prstGeom prst="wedgeRoundRectCallout">
            <a:avLst>
              <a:gd name="adj1" fmla="val -66542"/>
              <a:gd name="adj2" fmla="val 21019"/>
              <a:gd name="adj3" fmla="val 16667"/>
            </a:avLst>
          </a:prstGeom>
          <a:noFill/>
          <a:ln w="12700" algn="ctr">
            <a:solidFill>
              <a:schemeClr val="tx1"/>
            </a:solidFill>
            <a:round/>
            <a:headEnd/>
            <a:tailEnd/>
          </a:ln>
        </p:spPr>
        <p:txBody>
          <a:bodyPr lIns="0" tIns="46800" rIns="0" bIns="46800" anchor="ctr">
            <a:spAutoFit/>
          </a:bodyPr>
          <a:lstStyle/>
          <a:p>
            <a:pPr eaLnBrk="0" hangingPunct="0"/>
            <a:r>
              <a:rPr lang="it-IT" sz="1200" b="1">
                <a:solidFill>
                  <a:srgbClr val="000066"/>
                </a:solidFill>
                <a:cs typeface="Times New Roman" pitchFamily="18" charset="0"/>
              </a:rPr>
              <a:t>Un cliente che opera a RORAC obiettivo produce un EVA positivo</a:t>
            </a:r>
          </a:p>
        </p:txBody>
      </p:sp>
      <p:sp>
        <p:nvSpPr>
          <p:cNvPr id="275461" name="Fumetto 2 49"/>
          <p:cNvSpPr>
            <a:spLocks noChangeArrowheads="1"/>
          </p:cNvSpPr>
          <p:nvPr/>
        </p:nvSpPr>
        <p:spPr bwMode="auto">
          <a:xfrm>
            <a:off x="1916113" y="1708060"/>
            <a:ext cx="3751262" cy="889181"/>
          </a:xfrm>
          <a:prstGeom prst="wedgeRoundRectCallout">
            <a:avLst>
              <a:gd name="adj1" fmla="val 39676"/>
              <a:gd name="adj2" fmla="val 89713"/>
              <a:gd name="adj3" fmla="val 16667"/>
            </a:avLst>
          </a:prstGeom>
          <a:noFill/>
          <a:ln w="12700" algn="ctr">
            <a:solidFill>
              <a:schemeClr val="tx1"/>
            </a:solidFill>
            <a:round/>
            <a:headEnd/>
            <a:tailEnd/>
          </a:ln>
        </p:spPr>
        <p:txBody>
          <a:bodyPr lIns="0" tIns="46800" rIns="0" bIns="46800" anchor="ctr">
            <a:spAutoFit/>
          </a:bodyPr>
          <a:lstStyle/>
          <a:p>
            <a:pPr defTabSz="449263" eaLnBrk="0" hangingPunct="0">
              <a:lnSpc>
                <a:spcPct val="96000"/>
              </a:lnSpc>
              <a:buClr>
                <a:srgbClr val="000000"/>
              </a:buClr>
            </a:pPr>
            <a:r>
              <a:rPr lang="it-IT" sz="1200" b="1">
                <a:solidFill>
                  <a:srgbClr val="000066"/>
                </a:solidFill>
                <a:cs typeface="Times New Roman" pitchFamily="18" charset="0"/>
              </a:rPr>
              <a:t>Un cliente che opera con RORAC inferiore a quello obiettivo ma superiore a 0, genera un utile “contabile” MA non è in grado di remunerare correttamente il capitale di rischio (DISTRUGGE VALORE)</a:t>
            </a:r>
          </a:p>
        </p:txBody>
      </p:sp>
      <p:sp>
        <p:nvSpPr>
          <p:cNvPr id="275462" name="Fumetto 2 50"/>
          <p:cNvSpPr>
            <a:spLocks noChangeArrowheads="1"/>
          </p:cNvSpPr>
          <p:nvPr/>
        </p:nvSpPr>
        <p:spPr bwMode="auto">
          <a:xfrm>
            <a:off x="1881188" y="3525838"/>
            <a:ext cx="1612900" cy="1085850"/>
          </a:xfrm>
          <a:prstGeom prst="wedgeRoundRectCallout">
            <a:avLst>
              <a:gd name="adj1" fmla="val 85444"/>
              <a:gd name="adj2" fmla="val 10176"/>
              <a:gd name="adj3" fmla="val 16667"/>
            </a:avLst>
          </a:prstGeom>
          <a:noFill/>
          <a:ln w="12700" algn="ctr">
            <a:solidFill>
              <a:schemeClr val="tx1"/>
            </a:solidFill>
            <a:round/>
            <a:headEnd/>
            <a:tailEnd/>
          </a:ln>
        </p:spPr>
        <p:txBody>
          <a:bodyPr lIns="0" tIns="46800" rIns="0" bIns="46800" anchor="ctr">
            <a:spAutoFit/>
          </a:bodyPr>
          <a:lstStyle/>
          <a:p>
            <a:pPr defTabSz="449263" eaLnBrk="0" hangingPunct="0">
              <a:lnSpc>
                <a:spcPct val="96000"/>
              </a:lnSpc>
              <a:buClr>
                <a:srgbClr val="000000"/>
              </a:buClr>
            </a:pPr>
            <a:r>
              <a:rPr lang="it-IT" sz="1200" b="1">
                <a:solidFill>
                  <a:srgbClr val="000066"/>
                </a:solidFill>
                <a:cs typeface="Times New Roman" pitchFamily="18" charset="0"/>
              </a:rPr>
              <a:t>Un cliente che opera a RORAC inferiore a 0 genera una perdita anche a livello contabile</a:t>
            </a:r>
          </a:p>
        </p:txBody>
      </p:sp>
      <p:sp>
        <p:nvSpPr>
          <p:cNvPr id="275463" name="Rettangolo arrotondato 54"/>
          <p:cNvSpPr>
            <a:spLocks noChangeArrowheads="1"/>
          </p:cNvSpPr>
          <p:nvPr/>
        </p:nvSpPr>
        <p:spPr bwMode="auto">
          <a:xfrm>
            <a:off x="4217989" y="5402263"/>
            <a:ext cx="4048125" cy="726790"/>
          </a:xfrm>
          <a:prstGeom prst="roundRect">
            <a:avLst>
              <a:gd name="adj" fmla="val 16667"/>
            </a:avLst>
          </a:prstGeom>
          <a:noFill/>
          <a:ln w="22225">
            <a:solidFill>
              <a:srgbClr val="FF0000"/>
            </a:solidFill>
            <a:prstDash val="dash"/>
            <a:round/>
            <a:headEnd/>
            <a:tailEnd/>
          </a:ln>
        </p:spPr>
        <p:txBody>
          <a:bodyPr tIns="18000" bIns="18000">
            <a:spAutoFit/>
          </a:bodyPr>
          <a:lstStyle/>
          <a:p>
            <a:pPr algn="ctr" defTabSz="449263" eaLnBrk="0" hangingPunct="0">
              <a:lnSpc>
                <a:spcPct val="96000"/>
              </a:lnSpc>
              <a:buClr>
                <a:srgbClr val="000000"/>
              </a:buClr>
            </a:pPr>
            <a:r>
              <a:rPr lang="it-IT" sz="1400" b="1" dirty="0">
                <a:solidFill>
                  <a:srgbClr val="00007A"/>
                </a:solidFill>
                <a:cs typeface="Times New Roman" pitchFamily="18" charset="0"/>
              </a:rPr>
              <a:t>La lettura congiunta di RORAC e MINTER fornisce una buona descrizione delle modalità di generazione di valore del cliente</a:t>
            </a:r>
          </a:p>
        </p:txBody>
      </p:sp>
      <p:sp>
        <p:nvSpPr>
          <p:cNvPr id="31" name="Freccia in giù 56"/>
          <p:cNvSpPr>
            <a:spLocks noChangeArrowheads="1"/>
          </p:cNvSpPr>
          <p:nvPr/>
        </p:nvSpPr>
        <p:spPr bwMode="auto">
          <a:xfrm>
            <a:off x="5565775" y="4816476"/>
            <a:ext cx="1335088" cy="327025"/>
          </a:xfrm>
          <a:prstGeom prst="downArrow">
            <a:avLst>
              <a:gd name="adj1" fmla="val 43972"/>
              <a:gd name="adj2" fmla="val 50000"/>
            </a:avLst>
          </a:prstGeom>
          <a:solidFill>
            <a:schemeClr val="bg1">
              <a:lumMod val="85000"/>
            </a:schemeClr>
          </a:solidFill>
          <a:ln w="12700" algn="ctr">
            <a:noFill/>
            <a:round/>
            <a:headEnd/>
            <a:tailEnd/>
          </a:ln>
        </p:spPr>
        <p:txBody>
          <a:bodyPr lIns="0" tIns="46800" rIns="0" bIns="46800" anchor="ctr"/>
          <a:lstStyle/>
          <a:p>
            <a:pPr eaLnBrk="0" hangingPunct="0">
              <a:buClr>
                <a:schemeClr val="tx1"/>
              </a:buClr>
              <a:buFont typeface="Wingdings" pitchFamily="2" charset="2"/>
              <a:buNone/>
              <a:defRPr/>
            </a:pPr>
            <a:endParaRPr lang="it-IT" sz="1200" b="1">
              <a:solidFill>
                <a:srgbClr val="000066"/>
              </a:solidFill>
            </a:endParaRPr>
          </a:p>
        </p:txBody>
      </p:sp>
      <p:sp>
        <p:nvSpPr>
          <p:cNvPr id="4" name="CasellaDiTesto 3">
            <a:extLst>
              <a:ext uri="{FF2B5EF4-FFF2-40B4-BE49-F238E27FC236}">
                <a16:creationId xmlns:a16="http://schemas.microsoft.com/office/drawing/2014/main" id="{647B5D11-B6F5-574D-F635-2494647E6760}"/>
              </a:ext>
            </a:extLst>
          </p:cNvPr>
          <p:cNvSpPr txBox="1"/>
          <p:nvPr/>
        </p:nvSpPr>
        <p:spPr>
          <a:xfrm>
            <a:off x="992155" y="1100564"/>
            <a:ext cx="1020769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IL PRICING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D02FF09F-E7D8-B3B0-D3CF-F4E4D66D52BE}"/>
              </a:ext>
            </a:extLst>
          </p:cNvPr>
          <p:cNvSpPr txBox="1"/>
          <p:nvPr/>
        </p:nvSpPr>
        <p:spPr>
          <a:xfrm>
            <a:off x="65965" y="1166678"/>
            <a:ext cx="10840733" cy="479470"/>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LA REDDITIVITA’ PER LA BANCA DEL RAPPORTO CON L’IMPRESA</a:t>
            </a:r>
          </a:p>
        </p:txBody>
      </p:sp>
      <p:sp>
        <p:nvSpPr>
          <p:cNvPr id="3" name="CasellaDiTesto 2">
            <a:extLst>
              <a:ext uri="{FF2B5EF4-FFF2-40B4-BE49-F238E27FC236}">
                <a16:creationId xmlns:a16="http://schemas.microsoft.com/office/drawing/2014/main" id="{9A190540-A5C6-0C73-A0BC-95B9CCF510A8}"/>
              </a:ext>
            </a:extLst>
          </p:cNvPr>
          <p:cNvSpPr txBox="1"/>
          <p:nvPr/>
        </p:nvSpPr>
        <p:spPr>
          <a:xfrm>
            <a:off x="251823" y="1820074"/>
            <a:ext cx="10324369" cy="369332"/>
          </a:xfrm>
          <a:prstGeom prst="rect">
            <a:avLst/>
          </a:prstGeom>
          <a:noFill/>
        </p:spPr>
        <p:txBody>
          <a:bodyPr wrap="square" rtlCol="0">
            <a:spAutoFit/>
          </a:bodyPr>
          <a:lstStyle/>
          <a:p>
            <a:pPr algn="just"/>
            <a:r>
              <a:rPr lang="it-IT" dirty="0">
                <a:solidFill>
                  <a:schemeClr val="accent5">
                    <a:lumMod val="50000"/>
                  </a:schemeClr>
                </a:solidFill>
              </a:rPr>
              <a:t>La </a:t>
            </a:r>
            <a:r>
              <a:rPr lang="it-IT" dirty="0" err="1">
                <a:solidFill>
                  <a:schemeClr val="accent5">
                    <a:lumMod val="50000"/>
                  </a:schemeClr>
                </a:solidFill>
              </a:rPr>
              <a:t>redditivita’</a:t>
            </a:r>
            <a:r>
              <a:rPr lang="it-IT" dirty="0">
                <a:solidFill>
                  <a:schemeClr val="accent5">
                    <a:lumMod val="50000"/>
                  </a:schemeClr>
                </a:solidFill>
              </a:rPr>
              <a:t> del rapporto con l’impresa, dal lato della Banca, viene misurata dalle seguenti componenti:</a:t>
            </a:r>
          </a:p>
        </p:txBody>
      </p:sp>
      <p:sp>
        <p:nvSpPr>
          <p:cNvPr id="4" name="CasellaDiTesto 3">
            <a:extLst>
              <a:ext uri="{FF2B5EF4-FFF2-40B4-BE49-F238E27FC236}">
                <a16:creationId xmlns:a16="http://schemas.microsoft.com/office/drawing/2014/main" id="{2DC29E86-F6C1-0A1D-DA42-10A75B9488DE}"/>
              </a:ext>
            </a:extLst>
          </p:cNvPr>
          <p:cNvSpPr txBox="1"/>
          <p:nvPr/>
        </p:nvSpPr>
        <p:spPr>
          <a:xfrm>
            <a:off x="285258" y="2569478"/>
            <a:ext cx="10621439" cy="2862322"/>
          </a:xfrm>
          <a:prstGeom prst="rect">
            <a:avLst/>
          </a:prstGeom>
          <a:noFill/>
        </p:spPr>
        <p:txBody>
          <a:bodyPr wrap="square" rtlCol="0">
            <a:spAutoFit/>
          </a:bodyPr>
          <a:lstStyle/>
          <a:p>
            <a:pPr algn="just"/>
            <a:r>
              <a:rPr lang="it-IT" b="1" dirty="0">
                <a:solidFill>
                  <a:schemeClr val="accent5">
                    <a:lumMod val="50000"/>
                  </a:schemeClr>
                </a:solidFill>
              </a:rPr>
              <a:t>MINTER LORDO: Margine di Intermediazione Lordo</a:t>
            </a:r>
          </a:p>
          <a:p>
            <a:pPr algn="just"/>
            <a:endParaRPr lang="it-IT" dirty="0">
              <a:solidFill>
                <a:schemeClr val="accent5">
                  <a:lumMod val="50000"/>
                </a:schemeClr>
              </a:solidFill>
            </a:endParaRPr>
          </a:p>
          <a:p>
            <a:pPr algn="just"/>
            <a:r>
              <a:rPr lang="it-IT" dirty="0">
                <a:solidFill>
                  <a:schemeClr val="accent5">
                    <a:lumMod val="50000"/>
                  </a:schemeClr>
                </a:solidFill>
              </a:rPr>
              <a:t>Il </a:t>
            </a:r>
            <a:r>
              <a:rPr lang="it-IT" dirty="0" err="1">
                <a:solidFill>
                  <a:schemeClr val="accent5">
                    <a:lumMod val="50000"/>
                  </a:schemeClr>
                </a:solidFill>
              </a:rPr>
              <a:t>Minter</a:t>
            </a:r>
            <a:r>
              <a:rPr lang="it-IT" dirty="0">
                <a:solidFill>
                  <a:schemeClr val="accent5">
                    <a:lumMod val="50000"/>
                  </a:schemeClr>
                </a:solidFill>
              </a:rPr>
              <a:t> lordo è dato a sua volta dalla sommatoria di:</a:t>
            </a:r>
          </a:p>
          <a:p>
            <a:pPr algn="just"/>
            <a:r>
              <a:rPr lang="it-IT" b="1" dirty="0">
                <a:solidFill>
                  <a:schemeClr val="accent5">
                    <a:lumMod val="50000"/>
                  </a:schemeClr>
                </a:solidFill>
              </a:rPr>
              <a:t>- Margine di Interesse generato dal rapporto (calcolato attraverso i </a:t>
            </a:r>
            <a:r>
              <a:rPr lang="it-IT" b="1" dirty="0" err="1">
                <a:solidFill>
                  <a:schemeClr val="accent5">
                    <a:lumMod val="50000"/>
                  </a:schemeClr>
                </a:solidFill>
              </a:rPr>
              <a:t>Tit</a:t>
            </a:r>
            <a:r>
              <a:rPr lang="it-IT" b="1" dirty="0">
                <a:solidFill>
                  <a:schemeClr val="accent5">
                    <a:lumMod val="50000"/>
                  </a:schemeClr>
                </a:solidFill>
              </a:rPr>
              <a:t> o Tassi interno di trasferimento);</a:t>
            </a:r>
          </a:p>
          <a:p>
            <a:pPr algn="just"/>
            <a:r>
              <a:rPr lang="it-IT" b="1" dirty="0">
                <a:solidFill>
                  <a:schemeClr val="accent5">
                    <a:lumMod val="50000"/>
                  </a:schemeClr>
                </a:solidFill>
              </a:rPr>
              <a:t>- Margine da Servizi generato dal rapporto  (rivenienti dalle commissioni su servizi).</a:t>
            </a:r>
          </a:p>
          <a:p>
            <a:pPr algn="just"/>
            <a:endParaRPr lang="it-IT" dirty="0">
              <a:solidFill>
                <a:schemeClr val="accent5">
                  <a:lumMod val="50000"/>
                </a:schemeClr>
              </a:solidFill>
            </a:endParaRPr>
          </a:p>
          <a:p>
            <a:pPr algn="just"/>
            <a:r>
              <a:rPr lang="it-IT" dirty="0">
                <a:solidFill>
                  <a:schemeClr val="accent5">
                    <a:lumMod val="50000"/>
                  </a:schemeClr>
                </a:solidFill>
              </a:rPr>
              <a:t>E’ necessario però rettificare il </a:t>
            </a:r>
            <a:r>
              <a:rPr lang="it-IT" dirty="0" err="1">
                <a:solidFill>
                  <a:schemeClr val="accent5">
                    <a:lumMod val="50000"/>
                  </a:schemeClr>
                </a:solidFill>
              </a:rPr>
              <a:t>Minter</a:t>
            </a:r>
            <a:r>
              <a:rPr lang="it-IT" dirty="0">
                <a:solidFill>
                  <a:schemeClr val="accent5">
                    <a:lumMod val="50000"/>
                  </a:schemeClr>
                </a:solidFill>
              </a:rPr>
              <a:t> Lordo dalle:</a:t>
            </a:r>
          </a:p>
          <a:p>
            <a:pPr marL="285750" indent="-285750" algn="just">
              <a:buFontTx/>
              <a:buChar char="-"/>
            </a:pPr>
            <a:r>
              <a:rPr lang="it-IT" b="1" dirty="0">
                <a:solidFill>
                  <a:schemeClr val="accent5">
                    <a:lumMod val="50000"/>
                  </a:schemeClr>
                </a:solidFill>
              </a:rPr>
              <a:t>Rettifiche su Crediti relative al rapporto (ad es. per </a:t>
            </a:r>
            <a:r>
              <a:rPr lang="it-IT" b="1" dirty="0" err="1">
                <a:solidFill>
                  <a:schemeClr val="accent5">
                    <a:lumMod val="50000"/>
                  </a:schemeClr>
                </a:solidFill>
              </a:rPr>
              <a:t>staging</a:t>
            </a:r>
            <a:r>
              <a:rPr lang="it-IT" b="1" dirty="0">
                <a:solidFill>
                  <a:schemeClr val="accent5">
                    <a:lumMod val="50000"/>
                  </a:schemeClr>
                </a:solidFill>
              </a:rPr>
              <a:t> riferiti al variare del rating nel tempo)</a:t>
            </a:r>
          </a:p>
          <a:p>
            <a:pPr algn="just"/>
            <a:endParaRPr lang="it-IT" b="1" dirty="0">
              <a:solidFill>
                <a:schemeClr val="accent5">
                  <a:lumMod val="50000"/>
                </a:schemeClr>
              </a:solidFill>
            </a:endParaRPr>
          </a:p>
          <a:p>
            <a:pPr algn="just"/>
            <a:r>
              <a:rPr lang="it-IT" b="1" dirty="0">
                <a:solidFill>
                  <a:schemeClr val="accent5">
                    <a:lumMod val="50000"/>
                  </a:schemeClr>
                </a:solidFill>
              </a:rPr>
              <a:t>Si giunge in questo modo al calcolo del </a:t>
            </a:r>
            <a:r>
              <a:rPr lang="it-IT" b="1" dirty="0" err="1">
                <a:solidFill>
                  <a:schemeClr val="accent5">
                    <a:lumMod val="50000"/>
                  </a:schemeClr>
                </a:solidFill>
              </a:rPr>
              <a:t>Minter</a:t>
            </a:r>
            <a:r>
              <a:rPr lang="it-IT" b="1" dirty="0">
                <a:solidFill>
                  <a:schemeClr val="accent5">
                    <a:lumMod val="50000"/>
                  </a:schemeClr>
                </a:solidFill>
              </a:rPr>
              <a:t> Netto</a:t>
            </a:r>
          </a:p>
        </p:txBody>
      </p:sp>
      <p:sp>
        <p:nvSpPr>
          <p:cNvPr id="5" name="CasellaDiTesto 4">
            <a:extLst>
              <a:ext uri="{FF2B5EF4-FFF2-40B4-BE49-F238E27FC236}">
                <a16:creationId xmlns:a16="http://schemas.microsoft.com/office/drawing/2014/main" id="{0B18C967-534C-ABE5-96CE-DB190E1C3E35}"/>
              </a:ext>
            </a:extLst>
          </p:cNvPr>
          <p:cNvSpPr txBox="1"/>
          <p:nvPr/>
        </p:nvSpPr>
        <p:spPr>
          <a:xfrm>
            <a:off x="268540" y="5811872"/>
            <a:ext cx="10654873" cy="646331"/>
          </a:xfrm>
          <a:prstGeom prst="rect">
            <a:avLst/>
          </a:prstGeom>
          <a:noFill/>
        </p:spPr>
        <p:txBody>
          <a:bodyPr wrap="square" rtlCol="0">
            <a:spAutoFit/>
          </a:bodyPr>
          <a:lstStyle/>
          <a:p>
            <a:pPr algn="just"/>
            <a:r>
              <a:rPr lang="it-IT" dirty="0">
                <a:solidFill>
                  <a:schemeClr val="accent5">
                    <a:lumMod val="50000"/>
                  </a:schemeClr>
                </a:solidFill>
              </a:rPr>
              <a:t>Attraverso il </a:t>
            </a:r>
            <a:r>
              <a:rPr lang="it-IT" dirty="0" err="1">
                <a:solidFill>
                  <a:schemeClr val="accent5">
                    <a:lumMod val="50000"/>
                  </a:schemeClr>
                </a:solidFill>
              </a:rPr>
              <a:t>Minter</a:t>
            </a:r>
            <a:r>
              <a:rPr lang="it-IT" dirty="0">
                <a:solidFill>
                  <a:schemeClr val="accent5">
                    <a:lumMod val="50000"/>
                  </a:schemeClr>
                </a:solidFill>
              </a:rPr>
              <a:t> viene calcolato </a:t>
            </a:r>
            <a:r>
              <a:rPr lang="it-IT" b="1" dirty="0">
                <a:solidFill>
                  <a:schemeClr val="accent5">
                    <a:lumMod val="50000"/>
                  </a:schemeClr>
                </a:solidFill>
              </a:rPr>
              <a:t>l’EVA</a:t>
            </a:r>
            <a:r>
              <a:rPr lang="it-IT" dirty="0">
                <a:solidFill>
                  <a:schemeClr val="accent5">
                    <a:lumMod val="50000"/>
                  </a:schemeClr>
                </a:solidFill>
              </a:rPr>
              <a:t> generato dal rapporto di clientela, vale a dire se quel rapporto crea o distrugge valore tenuto conto del rendimento atteso sul capitale assorbito della Banca. </a:t>
            </a:r>
          </a:p>
        </p:txBody>
      </p:sp>
    </p:spTree>
    <p:extLst>
      <p:ext uri="{BB962C8B-B14F-4D97-AF65-F5344CB8AC3E}">
        <p14:creationId xmlns:p14="http://schemas.microsoft.com/office/powerpoint/2010/main" val="1530245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up)">
                                      <p:cBhvr>
                                        <p:cTn id="14" dur="1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up)">
                                      <p:cBhvr>
                                        <p:cTn id="19" dur="10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up)">
                                      <p:cBhvr>
                                        <p:cTn id="24"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D02FF09F-E7D8-B3B0-D3CF-F4E4D66D52BE}"/>
              </a:ext>
            </a:extLst>
          </p:cNvPr>
          <p:cNvSpPr txBox="1"/>
          <p:nvPr/>
        </p:nvSpPr>
        <p:spPr>
          <a:xfrm>
            <a:off x="65967" y="1195870"/>
            <a:ext cx="914400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STRUTTURA DI UNA PRATICA DI AFFIDAMENTO BANCARIO</a:t>
            </a:r>
          </a:p>
        </p:txBody>
      </p:sp>
      <p:sp>
        <p:nvSpPr>
          <p:cNvPr id="3" name="CasellaDiTesto 2">
            <a:extLst>
              <a:ext uri="{FF2B5EF4-FFF2-40B4-BE49-F238E27FC236}">
                <a16:creationId xmlns:a16="http://schemas.microsoft.com/office/drawing/2014/main" id="{9A190540-A5C6-0C73-A0BC-95B9CCF510A8}"/>
              </a:ext>
            </a:extLst>
          </p:cNvPr>
          <p:cNvSpPr txBox="1"/>
          <p:nvPr/>
        </p:nvSpPr>
        <p:spPr>
          <a:xfrm>
            <a:off x="331912" y="1934443"/>
            <a:ext cx="8424936" cy="369332"/>
          </a:xfrm>
          <a:prstGeom prst="rect">
            <a:avLst/>
          </a:prstGeom>
          <a:noFill/>
        </p:spPr>
        <p:txBody>
          <a:bodyPr wrap="square" rtlCol="0">
            <a:spAutoFit/>
          </a:bodyPr>
          <a:lstStyle/>
          <a:p>
            <a:pPr algn="just"/>
            <a:r>
              <a:rPr lang="it-IT" dirty="0">
                <a:solidFill>
                  <a:schemeClr val="accent5">
                    <a:lumMod val="50000"/>
                  </a:schemeClr>
                </a:solidFill>
              </a:rPr>
              <a:t>Una pratica di affidamento è generalmente strutturata come segue</a:t>
            </a:r>
          </a:p>
        </p:txBody>
      </p:sp>
      <p:sp>
        <p:nvSpPr>
          <p:cNvPr id="4" name="CasellaDiTesto 3">
            <a:extLst>
              <a:ext uri="{FF2B5EF4-FFF2-40B4-BE49-F238E27FC236}">
                <a16:creationId xmlns:a16="http://schemas.microsoft.com/office/drawing/2014/main" id="{2DC29E86-F6C1-0A1D-DA42-10A75B9488DE}"/>
              </a:ext>
            </a:extLst>
          </p:cNvPr>
          <p:cNvSpPr txBox="1"/>
          <p:nvPr/>
        </p:nvSpPr>
        <p:spPr>
          <a:xfrm>
            <a:off x="331912" y="2588093"/>
            <a:ext cx="8424936" cy="3970318"/>
          </a:xfrm>
          <a:prstGeom prst="rect">
            <a:avLst/>
          </a:prstGeom>
          <a:noFill/>
        </p:spPr>
        <p:txBody>
          <a:bodyPr wrap="square" rtlCol="0">
            <a:spAutoFit/>
          </a:bodyPr>
          <a:lstStyle/>
          <a:p>
            <a:pPr marL="285750" indent="-285750" algn="just">
              <a:buFontTx/>
              <a:buChar char="-"/>
            </a:pPr>
            <a:r>
              <a:rPr lang="it-IT" b="1" dirty="0">
                <a:solidFill>
                  <a:schemeClr val="accent5">
                    <a:lumMod val="50000"/>
                  </a:schemeClr>
                </a:solidFill>
              </a:rPr>
              <a:t>Executive </a:t>
            </a:r>
            <a:r>
              <a:rPr lang="it-IT" b="1" dirty="0" err="1">
                <a:solidFill>
                  <a:schemeClr val="accent5">
                    <a:lumMod val="50000"/>
                  </a:schemeClr>
                </a:solidFill>
              </a:rPr>
              <a:t>Summary</a:t>
            </a:r>
            <a:endParaRPr lang="it-IT" b="1" dirty="0">
              <a:solidFill>
                <a:schemeClr val="accent5">
                  <a:lumMod val="50000"/>
                </a:schemeClr>
              </a:solidFill>
            </a:endParaRPr>
          </a:p>
          <a:p>
            <a:pPr marL="285750" indent="-285750" algn="just">
              <a:buFontTx/>
              <a:buChar char="-"/>
            </a:pPr>
            <a:r>
              <a:rPr lang="it-IT" b="1" dirty="0">
                <a:solidFill>
                  <a:schemeClr val="accent5">
                    <a:lumMod val="50000"/>
                  </a:schemeClr>
                </a:solidFill>
              </a:rPr>
              <a:t>Riepilogo degli affidamenti in essere, per tipologia di rischio</a:t>
            </a:r>
          </a:p>
          <a:p>
            <a:pPr marL="285750" indent="-285750" algn="just">
              <a:buFontTx/>
              <a:buChar char="-"/>
            </a:pPr>
            <a:r>
              <a:rPr lang="it-IT" b="1" dirty="0">
                <a:solidFill>
                  <a:schemeClr val="accent5">
                    <a:lumMod val="50000"/>
                  </a:schemeClr>
                </a:solidFill>
              </a:rPr>
              <a:t>Presentazione dell’Azienda e del business aziendale</a:t>
            </a:r>
          </a:p>
          <a:p>
            <a:pPr marL="285750" indent="-285750" algn="just">
              <a:buFontTx/>
              <a:buChar char="-"/>
            </a:pPr>
            <a:r>
              <a:rPr lang="it-IT" b="1" dirty="0">
                <a:solidFill>
                  <a:schemeClr val="accent5">
                    <a:lumMod val="50000"/>
                  </a:schemeClr>
                </a:solidFill>
              </a:rPr>
              <a:t>Assetto Societario e figure di riferimento</a:t>
            </a:r>
          </a:p>
          <a:p>
            <a:pPr marL="285750" indent="-285750" algn="just">
              <a:buFontTx/>
              <a:buChar char="-"/>
            </a:pPr>
            <a:r>
              <a:rPr lang="it-IT" b="1" dirty="0">
                <a:solidFill>
                  <a:schemeClr val="accent5">
                    <a:lumMod val="50000"/>
                  </a:schemeClr>
                </a:solidFill>
              </a:rPr>
              <a:t>Posizionamento di mercato, SWOT Analysis</a:t>
            </a:r>
          </a:p>
          <a:p>
            <a:pPr marL="285750" indent="-285750" algn="just">
              <a:buFontTx/>
              <a:buChar char="-"/>
            </a:pPr>
            <a:r>
              <a:rPr lang="it-IT" b="1" dirty="0">
                <a:solidFill>
                  <a:schemeClr val="accent5">
                    <a:lumMod val="50000"/>
                  </a:schemeClr>
                </a:solidFill>
              </a:rPr>
              <a:t>Analisi di Bilancio e dei piani aziendali (business plan)</a:t>
            </a:r>
          </a:p>
          <a:p>
            <a:pPr marL="285750" indent="-285750" algn="just">
              <a:buFontTx/>
              <a:buChar char="-"/>
            </a:pPr>
            <a:r>
              <a:rPr lang="it-IT" b="1" dirty="0">
                <a:solidFill>
                  <a:schemeClr val="accent5">
                    <a:lumMod val="50000"/>
                  </a:schemeClr>
                </a:solidFill>
              </a:rPr>
              <a:t>Analisi della Centrale Rischi, Quota % di inserimento della Banca rispetto al Sistema</a:t>
            </a:r>
          </a:p>
          <a:p>
            <a:pPr marL="285750" indent="-285750" algn="just">
              <a:buFontTx/>
              <a:buChar char="-"/>
            </a:pPr>
            <a:r>
              <a:rPr lang="it-IT" b="1" dirty="0">
                <a:solidFill>
                  <a:schemeClr val="accent5">
                    <a:lumMod val="50000"/>
                  </a:schemeClr>
                </a:solidFill>
              </a:rPr>
              <a:t>Rating ed indicatori di rischio</a:t>
            </a:r>
          </a:p>
          <a:p>
            <a:pPr marL="285750" indent="-285750" algn="just">
              <a:buFontTx/>
              <a:buChar char="-"/>
            </a:pPr>
            <a:r>
              <a:rPr lang="it-IT" b="1" dirty="0">
                <a:solidFill>
                  <a:schemeClr val="accent5">
                    <a:lumMod val="50000"/>
                  </a:schemeClr>
                </a:solidFill>
              </a:rPr>
              <a:t>Redditività del rapporto</a:t>
            </a:r>
          </a:p>
          <a:p>
            <a:pPr marL="285750" indent="-285750" algn="just">
              <a:buFontTx/>
              <a:buChar char="-"/>
            </a:pPr>
            <a:r>
              <a:rPr lang="it-IT" b="1" dirty="0">
                <a:solidFill>
                  <a:schemeClr val="accent5">
                    <a:lumMod val="50000"/>
                  </a:schemeClr>
                </a:solidFill>
              </a:rPr>
              <a:t>Proposta di affidamento, modalità tecniche e finalità</a:t>
            </a:r>
          </a:p>
          <a:p>
            <a:pPr marL="285750" indent="-285750" algn="just">
              <a:buFontTx/>
              <a:buChar char="-"/>
            </a:pPr>
            <a:r>
              <a:rPr lang="it-IT" b="1" dirty="0">
                <a:solidFill>
                  <a:schemeClr val="accent5">
                    <a:lumMod val="50000"/>
                  </a:schemeClr>
                </a:solidFill>
              </a:rPr>
              <a:t>Sostenibilità del debito già in essere ed in richiesta (DSCR)</a:t>
            </a:r>
          </a:p>
          <a:p>
            <a:pPr marL="285750" indent="-285750" algn="just">
              <a:buFontTx/>
              <a:buChar char="-"/>
            </a:pPr>
            <a:r>
              <a:rPr lang="it-IT" b="1" dirty="0">
                <a:solidFill>
                  <a:schemeClr val="accent5">
                    <a:lumMod val="50000"/>
                  </a:schemeClr>
                </a:solidFill>
              </a:rPr>
              <a:t>Considerazioni di sintesi e parere</a:t>
            </a:r>
          </a:p>
          <a:p>
            <a:pPr marL="285750" indent="-285750" algn="just">
              <a:buFontTx/>
              <a:buChar char="-"/>
            </a:pPr>
            <a:endParaRPr lang="it-IT" b="1" dirty="0">
              <a:solidFill>
                <a:schemeClr val="accent5">
                  <a:lumMod val="50000"/>
                </a:schemeClr>
              </a:solidFill>
            </a:endParaRPr>
          </a:p>
          <a:p>
            <a:pPr marL="285750" indent="-285750" algn="just">
              <a:buFontTx/>
              <a:buChar char="-"/>
            </a:pPr>
            <a:endParaRPr lang="it-IT" b="1" dirty="0">
              <a:solidFill>
                <a:schemeClr val="accent5">
                  <a:lumMod val="50000"/>
                </a:schemeClr>
              </a:solidFill>
            </a:endParaRPr>
          </a:p>
        </p:txBody>
      </p:sp>
    </p:spTree>
    <p:extLst>
      <p:ext uri="{BB962C8B-B14F-4D97-AF65-F5344CB8AC3E}">
        <p14:creationId xmlns:p14="http://schemas.microsoft.com/office/powerpoint/2010/main" val="1304878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up)">
                                      <p:cBhvr>
                                        <p:cTn id="14" dur="1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up)">
                                      <p:cBhvr>
                                        <p:cTn id="1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E07682B-01A7-F358-F943-11B7C40804E5}"/>
              </a:ext>
            </a:extLst>
          </p:cNvPr>
          <p:cNvSpPr>
            <a:spLocks noGrp="1"/>
          </p:cNvSpPr>
          <p:nvPr>
            <p:ph idx="1"/>
          </p:nvPr>
        </p:nvSpPr>
        <p:spPr>
          <a:xfrm>
            <a:off x="950168" y="2533038"/>
            <a:ext cx="9910665" cy="3737133"/>
          </a:xfrm>
        </p:spPr>
        <p:txBody>
          <a:bodyPr>
            <a:normAutofit/>
          </a:bodyPr>
          <a:lstStyle/>
          <a:p>
            <a:pPr marL="0" indent="0" algn="l">
              <a:buNone/>
            </a:pPr>
            <a:endParaRPr lang="it-IT" sz="1600" dirty="0">
              <a:solidFill>
                <a:srgbClr val="0070C0"/>
              </a:solidFill>
              <a:latin typeface="pg-2ff91"/>
            </a:endParaRPr>
          </a:p>
          <a:p>
            <a:pPr marL="0" indent="0" algn="l">
              <a:buNone/>
            </a:pPr>
            <a:r>
              <a:rPr lang="it-IT" sz="1900" b="1" u="sng" dirty="0">
                <a:solidFill>
                  <a:schemeClr val="accent1">
                    <a:lumMod val="75000"/>
                  </a:schemeClr>
                </a:solidFill>
                <a:latin typeface="Calibri" panose="020F0502020204030204" pitchFamily="34" charset="0"/>
                <a:cs typeface="Calibri" panose="020F0502020204030204" pitchFamily="34" charset="0"/>
              </a:rPr>
              <a:t>Alcuni riferimenti regolamentari:</a:t>
            </a:r>
          </a:p>
          <a:p>
            <a:pPr marL="0" indent="0" algn="l">
              <a:buNone/>
            </a:pPr>
            <a:endParaRPr lang="it-IT" sz="1900" b="1" u="sng" dirty="0">
              <a:solidFill>
                <a:schemeClr val="accent1">
                  <a:lumMod val="75000"/>
                </a:schemeClr>
              </a:solidFill>
              <a:latin typeface="Calibri" panose="020F0502020204030204" pitchFamily="34" charset="0"/>
              <a:cs typeface="Calibri" panose="020F0502020204030204" pitchFamily="34" charset="0"/>
            </a:endParaRPr>
          </a:p>
          <a:p>
            <a:pPr algn="just"/>
            <a:r>
              <a:rPr lang="it-IT" sz="1900" b="1" dirty="0">
                <a:solidFill>
                  <a:schemeClr val="accent1">
                    <a:lumMod val="75000"/>
                  </a:schemeClr>
                </a:solidFill>
                <a:latin typeface="Calibri" panose="020F0502020204030204" pitchFamily="34" charset="0"/>
                <a:cs typeface="Calibri" panose="020F0502020204030204" pitchFamily="34" charset="0"/>
              </a:rPr>
              <a:t>Basilea 1 nel 1988, international </a:t>
            </a:r>
            <a:r>
              <a:rPr lang="it-IT" sz="1900" b="1" dirty="0" err="1">
                <a:solidFill>
                  <a:schemeClr val="accent1">
                    <a:lumMod val="75000"/>
                  </a:schemeClr>
                </a:solidFill>
                <a:latin typeface="Calibri" panose="020F0502020204030204" pitchFamily="34" charset="0"/>
                <a:cs typeface="Calibri" panose="020F0502020204030204" pitchFamily="34" charset="0"/>
              </a:rPr>
              <a:t>convergence</a:t>
            </a:r>
            <a:r>
              <a:rPr lang="it-IT" sz="1900" b="1" dirty="0">
                <a:solidFill>
                  <a:schemeClr val="accent1">
                    <a:lumMod val="75000"/>
                  </a:schemeClr>
                </a:solidFill>
                <a:latin typeface="Calibri" panose="020F0502020204030204" pitchFamily="34" charset="0"/>
                <a:cs typeface="Calibri" panose="020F0502020204030204" pitchFamily="34" charset="0"/>
              </a:rPr>
              <a:t> of capital management and capital standards (requisito patrimoniale banca: 8% dei crediti ponderati per il rischio; sistema di ponderazione dei crediti: 0% crediti settore pubblico, 50% crediti ipotecari, 100% crediti alle imprese private); Basilea 2 nel del 2004 (introduzione suddivisione tra rischi di credito, rischi di mercato e rischi operativi, introduzione dei rating interni nelle banche per i rischi di credito e per i requisiti patrimoniali); Basilea 3, 2010 – 2017 (introduzione di buffer o cuscinetti di capitale aggiuntivo e di strumenti facilmente liquidabili in caso di crisi finanziarie, nuovi requisiti di liquidità - </a:t>
            </a:r>
            <a:r>
              <a:rPr lang="it-IT" sz="1900" b="1" dirty="0" err="1">
                <a:solidFill>
                  <a:schemeClr val="accent1">
                    <a:lumMod val="75000"/>
                  </a:schemeClr>
                </a:solidFill>
                <a:latin typeface="Calibri" panose="020F0502020204030204" pitchFamily="34" charset="0"/>
                <a:cs typeface="Calibri" panose="020F0502020204030204" pitchFamily="34" charset="0"/>
              </a:rPr>
              <a:t>liquidity</a:t>
            </a:r>
            <a:r>
              <a:rPr lang="it-IT" sz="1900" b="1" dirty="0">
                <a:solidFill>
                  <a:schemeClr val="accent1">
                    <a:lumMod val="75000"/>
                  </a:schemeClr>
                </a:solidFill>
                <a:latin typeface="Calibri" panose="020F0502020204030204" pitchFamily="34" charset="0"/>
                <a:cs typeface="Calibri" panose="020F0502020204030204" pitchFamily="34" charset="0"/>
              </a:rPr>
              <a:t> coverage ratio); futuro impatto normativo dei criteri ESG</a:t>
            </a:r>
          </a:p>
          <a:p>
            <a:pPr marL="0" indent="0" algn="just">
              <a:buNone/>
            </a:pPr>
            <a:endParaRPr lang="it-IT" sz="1900" dirty="0">
              <a:solidFill>
                <a:schemeClr val="accent1">
                  <a:lumMod val="75000"/>
                </a:schemeClr>
              </a:solidFill>
              <a:latin typeface="Calibri" panose="020F0502020204030204" pitchFamily="34" charset="0"/>
              <a:cs typeface="Calibri" panose="020F0502020204030204" pitchFamily="34" charset="0"/>
            </a:endParaRPr>
          </a:p>
          <a:p>
            <a:pPr algn="l"/>
            <a:endParaRPr lang="it-IT" dirty="0"/>
          </a:p>
        </p:txBody>
      </p:sp>
      <p:sp>
        <p:nvSpPr>
          <p:cNvPr id="8" name="CasellaDiTesto 7">
            <a:extLst>
              <a:ext uri="{FF2B5EF4-FFF2-40B4-BE49-F238E27FC236}">
                <a16:creationId xmlns:a16="http://schemas.microsoft.com/office/drawing/2014/main" id="{380BC35C-325A-7F1B-C488-8B2F0621DB6E}"/>
              </a:ext>
            </a:extLst>
          </p:cNvPr>
          <p:cNvSpPr txBox="1"/>
          <p:nvPr/>
        </p:nvSpPr>
        <p:spPr>
          <a:xfrm>
            <a:off x="847530" y="1353243"/>
            <a:ext cx="10013303" cy="830997"/>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IL RISCHIO DI CREDITO NELLE BANCHE - ALCUNI RIFERIMENTI REGOLAMENTARI </a:t>
            </a:r>
          </a:p>
        </p:txBody>
      </p:sp>
    </p:spTree>
    <p:extLst>
      <p:ext uri="{BB962C8B-B14F-4D97-AF65-F5344CB8AC3E}">
        <p14:creationId xmlns:p14="http://schemas.microsoft.com/office/powerpoint/2010/main" val="3382825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B954CAE-400F-27B1-3465-9CE4726965AB}"/>
              </a:ext>
            </a:extLst>
          </p:cNvPr>
          <p:cNvSpPr txBox="1"/>
          <p:nvPr/>
        </p:nvSpPr>
        <p:spPr>
          <a:xfrm>
            <a:off x="233916" y="1412328"/>
            <a:ext cx="9432597"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RISCHIO DI CREDITO E PRICING DEI TASSI DI INTERESSE</a:t>
            </a:r>
          </a:p>
        </p:txBody>
      </p:sp>
      <p:sp>
        <p:nvSpPr>
          <p:cNvPr id="3" name="CasellaDiTesto 2">
            <a:extLst>
              <a:ext uri="{FF2B5EF4-FFF2-40B4-BE49-F238E27FC236}">
                <a16:creationId xmlns:a16="http://schemas.microsoft.com/office/drawing/2014/main" id="{DBECC6E3-534B-0882-9A50-A8FE53A69954}"/>
              </a:ext>
            </a:extLst>
          </p:cNvPr>
          <p:cNvSpPr txBox="1"/>
          <p:nvPr/>
        </p:nvSpPr>
        <p:spPr>
          <a:xfrm>
            <a:off x="559633" y="2828835"/>
            <a:ext cx="7488832" cy="1200329"/>
          </a:xfrm>
          <a:prstGeom prst="rect">
            <a:avLst/>
          </a:prstGeom>
          <a:noFill/>
          <a:ln w="19050">
            <a:noFill/>
            <a:prstDash val="dash"/>
          </a:ln>
        </p:spPr>
        <p:txBody>
          <a:bodyPr wrap="square" rtlCol="0">
            <a:spAutoFit/>
          </a:bodyPr>
          <a:lstStyle>
            <a:defPPr>
              <a:defRPr lang="it-IT"/>
            </a:defPPr>
            <a:lvl1pPr algn="ctr">
              <a:defRPr>
                <a:solidFill>
                  <a:schemeClr val="accent5">
                    <a:lumMod val="50000"/>
                  </a:schemeClr>
                </a:solidFill>
              </a:defRPr>
            </a:lvl1pPr>
          </a:lstStyle>
          <a:p>
            <a:pPr algn="just"/>
            <a:r>
              <a:rPr lang="it-IT" b="1" dirty="0"/>
              <a:t>La parte delle slide che segue illustra:</a:t>
            </a:r>
          </a:p>
          <a:p>
            <a:pPr algn="just"/>
            <a:endParaRPr lang="it-IT" dirty="0"/>
          </a:p>
          <a:p>
            <a:pPr marL="342900" indent="-342900" algn="just">
              <a:buFontTx/>
              <a:buAutoNum type="arabicPeriod"/>
            </a:pPr>
            <a:r>
              <a:rPr lang="it-IT" b="1" dirty="0"/>
              <a:t>I Sistemi di valutazione del Rischio di Credito Bancario</a:t>
            </a:r>
          </a:p>
          <a:p>
            <a:pPr marL="342900" indent="-342900" algn="just">
              <a:buFontTx/>
              <a:buAutoNum type="arabicPeriod"/>
            </a:pPr>
            <a:r>
              <a:rPr lang="it-IT" b="1" dirty="0"/>
              <a:t>Pricing dei prestiti sulla base del rischio</a:t>
            </a:r>
          </a:p>
        </p:txBody>
      </p:sp>
    </p:spTree>
    <p:extLst>
      <p:ext uri="{BB962C8B-B14F-4D97-AF65-F5344CB8AC3E}">
        <p14:creationId xmlns:p14="http://schemas.microsoft.com/office/powerpoint/2010/main" val="2753807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up)">
                                      <p:cBhvr>
                                        <p:cTn id="14" dur="500"/>
                                        <p:tgtEl>
                                          <p:spTgt spid="3">
                                            <p:txEl>
                                              <p:pRg st="0" end="0"/>
                                            </p:txEl>
                                          </p:spTgt>
                                        </p:tgtEl>
                                      </p:cBhvr>
                                    </p:animEffect>
                                  </p:childTnLst>
                                </p:cTn>
                              </p:par>
                            </p:childTnLst>
                          </p:cTn>
                        </p:par>
                        <p:par>
                          <p:cTn id="15" fill="hold">
                            <p:stCondLst>
                              <p:cond delay="500"/>
                            </p:stCondLst>
                            <p:childTnLst>
                              <p:par>
                                <p:cTn id="16" presetID="22" presetClass="entr" presetSubtype="1" fill="hold" grpId="0"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ipe(up)">
                                      <p:cBhvr>
                                        <p:cTn id="18" dur="500"/>
                                        <p:tgtEl>
                                          <p:spTgt spid="3">
                                            <p:txEl>
                                              <p:pRg st="2" end="2"/>
                                            </p:txEl>
                                          </p:spTgt>
                                        </p:tgtEl>
                                      </p:cBhvr>
                                    </p:animEffect>
                                  </p:childTnLst>
                                </p:cTn>
                              </p:par>
                            </p:childTnLst>
                          </p:cTn>
                        </p:par>
                        <p:par>
                          <p:cTn id="19" fill="hold">
                            <p:stCondLst>
                              <p:cond delay="1000"/>
                            </p:stCondLst>
                            <p:childTnLst>
                              <p:par>
                                <p:cTn id="20" presetID="22" presetClass="entr" presetSubtype="1" fill="hold" grpId="0"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up)">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32419563-C192-9743-1F74-E9D1E70A523F}"/>
              </a:ext>
            </a:extLst>
          </p:cNvPr>
          <p:cNvSpPr txBox="1"/>
          <p:nvPr/>
        </p:nvSpPr>
        <p:spPr>
          <a:xfrm>
            <a:off x="209729" y="1084753"/>
            <a:ext cx="914400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CREDIT RISK MANAGEMENT NELLE BANCHE  E RISCHIO DI CREDITO</a:t>
            </a:r>
          </a:p>
        </p:txBody>
      </p:sp>
      <p:sp>
        <p:nvSpPr>
          <p:cNvPr id="3" name="Sottotitolo 2">
            <a:extLst>
              <a:ext uri="{FF2B5EF4-FFF2-40B4-BE49-F238E27FC236}">
                <a16:creationId xmlns:a16="http://schemas.microsoft.com/office/drawing/2014/main" id="{7F8B8020-44AD-D910-6D6F-91530A82CA70}"/>
              </a:ext>
            </a:extLst>
          </p:cNvPr>
          <p:cNvSpPr txBox="1">
            <a:spLocks/>
          </p:cNvSpPr>
          <p:nvPr/>
        </p:nvSpPr>
        <p:spPr>
          <a:xfrm>
            <a:off x="353491" y="1804178"/>
            <a:ext cx="8856476" cy="4524315"/>
          </a:xfrm>
          <a:prstGeom prst="rect">
            <a:avLst/>
          </a:prstGeom>
          <a:noFill/>
          <a:ln w="19050">
            <a:noFill/>
            <a:prstDash val="dash"/>
          </a:ln>
        </p:spPr>
        <p:txBody>
          <a:bodyPr wrap="square" rtlCol="0">
            <a:spAutoFit/>
          </a:bodyPr>
          <a:lstStyle>
            <a:defPPr>
              <a:defRPr lang="it-IT"/>
            </a:defPPr>
            <a:lvl1pPr algn="just">
              <a:defRPr>
                <a:solidFill>
                  <a:schemeClr val="accent5">
                    <a:lumMod val="50000"/>
                  </a:schemeClr>
                </a:solidFill>
              </a:defRPr>
            </a:lvl1pPr>
          </a:lstStyle>
          <a:p>
            <a:r>
              <a:rPr lang="it-IT" dirty="0"/>
              <a:t>La </a:t>
            </a:r>
            <a:r>
              <a:rPr lang="it-IT" b="1" dirty="0"/>
              <a:t>valutazione e la gestione del rischio di credito</a:t>
            </a:r>
            <a:r>
              <a:rPr lang="it-IT" dirty="0"/>
              <a:t> all’interno della banca poggia sullo sviluppo di Sistemi di </a:t>
            </a:r>
            <a:r>
              <a:rPr lang="it-IT" b="1" dirty="0"/>
              <a:t>Risk Management</a:t>
            </a:r>
            <a:r>
              <a:rPr lang="it-IT" dirty="0"/>
              <a:t>.</a:t>
            </a:r>
          </a:p>
          <a:p>
            <a:endParaRPr lang="it-IT" dirty="0"/>
          </a:p>
          <a:p>
            <a:r>
              <a:rPr lang="it-IT" dirty="0"/>
              <a:t>Detti sistemi sono alla base del </a:t>
            </a:r>
            <a:r>
              <a:rPr lang="it-IT" b="1" dirty="0"/>
              <a:t>processo di gestione dei rischi</a:t>
            </a:r>
            <a:r>
              <a:rPr lang="it-IT" dirty="0"/>
              <a:t> (</a:t>
            </a:r>
            <a:r>
              <a:rPr lang="it-IT" dirty="0" err="1"/>
              <a:t>process</a:t>
            </a:r>
            <a:r>
              <a:rPr lang="it-IT" dirty="0"/>
              <a:t> </a:t>
            </a:r>
            <a:r>
              <a:rPr lang="it-IT" dirty="0" err="1"/>
              <a:t>risk</a:t>
            </a:r>
            <a:r>
              <a:rPr lang="it-IT" dirty="0"/>
              <a:t> management) che consente in modo sistematico di </a:t>
            </a:r>
            <a:r>
              <a:rPr lang="it-IT" b="1" u="sng" dirty="0"/>
              <a:t>identificare</a:t>
            </a:r>
            <a:r>
              <a:rPr lang="it-IT" dirty="0"/>
              <a:t>, </a:t>
            </a:r>
            <a:r>
              <a:rPr lang="it-IT" b="1" u="sng" dirty="0"/>
              <a:t>analizzare</a:t>
            </a:r>
            <a:r>
              <a:rPr lang="it-IT" dirty="0"/>
              <a:t>, </a:t>
            </a:r>
            <a:r>
              <a:rPr lang="it-IT" b="1" u="sng" dirty="0"/>
              <a:t>valutare</a:t>
            </a:r>
            <a:r>
              <a:rPr lang="it-IT" dirty="0"/>
              <a:t> e </a:t>
            </a:r>
            <a:r>
              <a:rPr lang="it-IT" b="1" u="sng" dirty="0"/>
              <a:t>trattare</a:t>
            </a:r>
            <a:r>
              <a:rPr lang="it-IT" dirty="0"/>
              <a:t> le diverse tipologie di rischio che caratterizzano l’attività bancaria. </a:t>
            </a:r>
          </a:p>
          <a:p>
            <a:endParaRPr lang="it-IT" dirty="0"/>
          </a:p>
          <a:p>
            <a:r>
              <a:rPr lang="it-IT" dirty="0"/>
              <a:t>Il processo in questione è anche necessario per procedere ad </a:t>
            </a:r>
            <a:r>
              <a:rPr lang="it-IT" b="1" u="sng" dirty="0"/>
              <a:t>identificare il prezzo del credito</a:t>
            </a:r>
            <a:r>
              <a:rPr lang="it-IT" dirty="0"/>
              <a:t> da concedere (più alto è il rischio maggiore sarà il prezzo)</a:t>
            </a:r>
          </a:p>
          <a:p>
            <a:endParaRPr lang="it-IT" dirty="0"/>
          </a:p>
          <a:p>
            <a:r>
              <a:rPr lang="it-IT" dirty="0"/>
              <a:t>Il fine ultimo del sistema è quello di consentire il più </a:t>
            </a:r>
            <a:r>
              <a:rPr lang="it-IT" b="1" u="sng" dirty="0"/>
              <a:t>remunerativo impiego del capitale</a:t>
            </a:r>
            <a:r>
              <a:rPr lang="it-IT" dirty="0"/>
              <a:t> della banca </a:t>
            </a:r>
            <a:r>
              <a:rPr lang="it-IT" b="1" u="sng" dirty="0"/>
              <a:t>in relazione ad un livello di rischio definito</a:t>
            </a:r>
            <a:r>
              <a:rPr lang="it-IT" dirty="0"/>
              <a:t>. </a:t>
            </a:r>
          </a:p>
          <a:p>
            <a:endParaRPr lang="it-IT" dirty="0"/>
          </a:p>
          <a:p>
            <a:r>
              <a:rPr lang="it-IT" dirty="0"/>
              <a:t>Come per tutte le imprese, i livelli di rischio/remunerazione sono fissati dalla </a:t>
            </a:r>
            <a:r>
              <a:rPr lang="it-IT" b="1" u="sng" dirty="0"/>
              <a:t>proprietà</a:t>
            </a:r>
            <a:r>
              <a:rPr lang="it-IT" dirty="0"/>
              <a:t> che detiene l’</a:t>
            </a:r>
            <a:r>
              <a:rPr lang="it-IT" dirty="0" err="1"/>
              <a:t>equity</a:t>
            </a:r>
            <a:r>
              <a:rPr lang="it-IT" dirty="0"/>
              <a:t> mentre gli obiettivi per il conseguimento del risultato atteso sono stabiliti dal </a:t>
            </a:r>
            <a:r>
              <a:rPr lang="it-IT" b="1" u="sng" dirty="0"/>
              <a:t>CDA</a:t>
            </a:r>
            <a:r>
              <a:rPr lang="it-IT" dirty="0"/>
              <a:t> e trasferiti alla struttura produttiva dal </a:t>
            </a:r>
            <a:r>
              <a:rPr lang="it-IT" b="1" u="sng" dirty="0"/>
              <a:t>management</a:t>
            </a:r>
            <a:r>
              <a:rPr lang="it-IT" dirty="0"/>
              <a:t>. </a:t>
            </a:r>
          </a:p>
        </p:txBody>
      </p:sp>
    </p:spTree>
    <p:extLst>
      <p:ext uri="{BB962C8B-B14F-4D97-AF65-F5344CB8AC3E}">
        <p14:creationId xmlns:p14="http://schemas.microsoft.com/office/powerpoint/2010/main" val="4137758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up)">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up)">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ipe(up)">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ipe(up)">
                                      <p:cBhvr>
                                        <p:cTn id="29" dur="500"/>
                                        <p:tgtEl>
                                          <p:spTgt spid="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1" fill="hold" grpId="0" nodeType="clickEffect">
                                  <p:stCondLst>
                                    <p:cond delay="0"/>
                                  </p:stCondLst>
                                  <p:childTnLst>
                                    <p:set>
                                      <p:cBhvr>
                                        <p:cTn id="33" dur="1" fill="hold">
                                          <p:stCondLst>
                                            <p:cond delay="0"/>
                                          </p:stCondLst>
                                        </p:cTn>
                                        <p:tgtEl>
                                          <p:spTgt spid="3">
                                            <p:txEl>
                                              <p:pRg st="8" end="8"/>
                                            </p:txEl>
                                          </p:spTgt>
                                        </p:tgtEl>
                                        <p:attrNameLst>
                                          <p:attrName>style.visibility</p:attrName>
                                        </p:attrNameLst>
                                      </p:cBhvr>
                                      <p:to>
                                        <p:strVal val="visible"/>
                                      </p:to>
                                    </p:set>
                                    <p:animEffect transition="in" filter="wipe(up)">
                                      <p:cBhvr>
                                        <p:cTn id="34"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D1D06E84-D0AE-53D5-6993-338C575C4141}"/>
              </a:ext>
            </a:extLst>
          </p:cNvPr>
          <p:cNvSpPr txBox="1"/>
          <p:nvPr/>
        </p:nvSpPr>
        <p:spPr>
          <a:xfrm>
            <a:off x="121950" y="1188393"/>
            <a:ext cx="914400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GLI ELEMENTI QUALIFICANTI IL CREDIT RISK MANAGEMENT</a:t>
            </a:r>
          </a:p>
        </p:txBody>
      </p:sp>
      <p:sp>
        <p:nvSpPr>
          <p:cNvPr id="3" name="CasellaDiTesto 2">
            <a:extLst>
              <a:ext uri="{FF2B5EF4-FFF2-40B4-BE49-F238E27FC236}">
                <a16:creationId xmlns:a16="http://schemas.microsoft.com/office/drawing/2014/main" id="{35E3E315-64A3-DDA6-1202-556AA3022AE2}"/>
              </a:ext>
            </a:extLst>
          </p:cNvPr>
          <p:cNvSpPr txBox="1"/>
          <p:nvPr/>
        </p:nvSpPr>
        <p:spPr>
          <a:xfrm>
            <a:off x="360184" y="1990117"/>
            <a:ext cx="8424936" cy="2031325"/>
          </a:xfrm>
          <a:prstGeom prst="rect">
            <a:avLst/>
          </a:prstGeom>
          <a:noFill/>
        </p:spPr>
        <p:txBody>
          <a:bodyPr wrap="square" rtlCol="0">
            <a:spAutoFit/>
          </a:bodyPr>
          <a:lstStyle/>
          <a:p>
            <a:pPr algn="just"/>
            <a:r>
              <a:rPr lang="it-IT" dirty="0">
                <a:solidFill>
                  <a:schemeClr val="accent5">
                    <a:lumMod val="50000"/>
                  </a:schemeClr>
                </a:solidFill>
              </a:rPr>
              <a:t>Nelle slide successive andremo ad analizzare gli elementi qualificanti di un sistema di Credit </a:t>
            </a:r>
            <a:r>
              <a:rPr lang="it-IT" dirty="0" err="1">
                <a:solidFill>
                  <a:schemeClr val="accent5">
                    <a:lumMod val="50000"/>
                  </a:schemeClr>
                </a:solidFill>
              </a:rPr>
              <a:t>Risk</a:t>
            </a:r>
            <a:r>
              <a:rPr lang="it-IT" dirty="0">
                <a:solidFill>
                  <a:schemeClr val="accent5">
                    <a:lumMod val="50000"/>
                  </a:schemeClr>
                </a:solidFill>
              </a:rPr>
              <a:t> Management, e cioè:</a:t>
            </a:r>
          </a:p>
          <a:p>
            <a:pPr algn="just"/>
            <a:endParaRPr lang="it-IT" dirty="0">
              <a:solidFill>
                <a:schemeClr val="accent5">
                  <a:lumMod val="50000"/>
                </a:schemeClr>
              </a:solidFill>
            </a:endParaRPr>
          </a:p>
          <a:p>
            <a:pPr marL="342900" indent="-342900" algn="just">
              <a:buAutoNum type="arabicPeriod"/>
            </a:pPr>
            <a:r>
              <a:rPr lang="it-IT" dirty="0">
                <a:solidFill>
                  <a:schemeClr val="accent5">
                    <a:lumMod val="50000"/>
                  </a:schemeClr>
                </a:solidFill>
              </a:rPr>
              <a:t>La definizione del rischio di credito</a:t>
            </a:r>
          </a:p>
          <a:p>
            <a:pPr marL="342900" indent="-342900" algn="just">
              <a:buAutoNum type="arabicPeriod"/>
            </a:pPr>
            <a:r>
              <a:rPr lang="it-IT" dirty="0">
                <a:solidFill>
                  <a:schemeClr val="accent5">
                    <a:lumMod val="50000"/>
                  </a:schemeClr>
                </a:solidFill>
              </a:rPr>
              <a:t>I Sistemi di rating interno e la misurazione del rischio di credito</a:t>
            </a:r>
          </a:p>
          <a:p>
            <a:pPr marL="342900" indent="-342900" algn="just">
              <a:buAutoNum type="arabicPeriod"/>
            </a:pPr>
            <a:r>
              <a:rPr lang="it-IT" dirty="0">
                <a:solidFill>
                  <a:schemeClr val="accent5">
                    <a:lumMod val="50000"/>
                  </a:schemeClr>
                </a:solidFill>
              </a:rPr>
              <a:t>Gli indicatori della redditività in rapporto al rischio e i modelli utilizzati per il </a:t>
            </a:r>
            <a:r>
              <a:rPr lang="it-IT" dirty="0" err="1">
                <a:solidFill>
                  <a:schemeClr val="accent5">
                    <a:lumMod val="50000"/>
                  </a:schemeClr>
                </a:solidFill>
              </a:rPr>
              <a:t>pricing</a:t>
            </a:r>
            <a:endParaRPr lang="it-IT" dirty="0">
              <a:solidFill>
                <a:schemeClr val="accent5">
                  <a:lumMod val="50000"/>
                </a:schemeClr>
              </a:solidFill>
            </a:endParaRPr>
          </a:p>
          <a:p>
            <a:pPr algn="just"/>
            <a:r>
              <a:rPr lang="it-IT" dirty="0">
                <a:solidFill>
                  <a:schemeClr val="accent5">
                    <a:lumMod val="50000"/>
                  </a:schemeClr>
                </a:solidFill>
              </a:rPr>
              <a:t>----------</a:t>
            </a:r>
          </a:p>
        </p:txBody>
      </p:sp>
    </p:spTree>
    <p:extLst>
      <p:ext uri="{BB962C8B-B14F-4D97-AF65-F5344CB8AC3E}">
        <p14:creationId xmlns:p14="http://schemas.microsoft.com/office/powerpoint/2010/main" val="70762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up)">
                                      <p:cBhvr>
                                        <p:cTn id="14" dur="500"/>
                                        <p:tgtEl>
                                          <p:spTgt spid="3">
                                            <p:txEl>
                                              <p:pRg st="0" end="0"/>
                                            </p:txEl>
                                          </p:spTgt>
                                        </p:tgtEl>
                                      </p:cBhvr>
                                    </p:animEffect>
                                  </p:childTnLst>
                                </p:cTn>
                              </p:par>
                            </p:childTnLst>
                          </p:cTn>
                        </p:par>
                        <p:par>
                          <p:cTn id="15" fill="hold">
                            <p:stCondLst>
                              <p:cond delay="500"/>
                            </p:stCondLst>
                            <p:childTnLst>
                              <p:par>
                                <p:cTn id="16" presetID="22" presetClass="entr" presetSubtype="1" fill="hold" grpId="0"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ipe(up)">
                                      <p:cBhvr>
                                        <p:cTn id="18" dur="500"/>
                                        <p:tgtEl>
                                          <p:spTgt spid="3">
                                            <p:txEl>
                                              <p:pRg st="2" end="2"/>
                                            </p:txEl>
                                          </p:spTgt>
                                        </p:tgtEl>
                                      </p:cBhvr>
                                    </p:animEffect>
                                  </p:childTnLst>
                                </p:cTn>
                              </p:par>
                            </p:childTnLst>
                          </p:cTn>
                        </p:par>
                        <p:par>
                          <p:cTn id="19" fill="hold">
                            <p:stCondLst>
                              <p:cond delay="1000"/>
                            </p:stCondLst>
                            <p:childTnLst>
                              <p:par>
                                <p:cTn id="20" presetID="22" presetClass="entr" presetSubtype="1" fill="hold" grpId="0"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up)">
                                      <p:cBhvr>
                                        <p:cTn id="22" dur="500"/>
                                        <p:tgtEl>
                                          <p:spTgt spid="3">
                                            <p:txEl>
                                              <p:pRg st="3" end="3"/>
                                            </p:txEl>
                                          </p:spTgt>
                                        </p:tgtEl>
                                      </p:cBhvr>
                                    </p:animEffect>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wipe(up)">
                                      <p:cBhvr>
                                        <p:cTn id="26" dur="500"/>
                                        <p:tgtEl>
                                          <p:spTgt spid="3">
                                            <p:txEl>
                                              <p:pRg st="4" end="4"/>
                                            </p:txEl>
                                          </p:spTgt>
                                        </p:tgtEl>
                                      </p:cBhvr>
                                    </p:animEffect>
                                  </p:childTnLst>
                                </p:cTn>
                              </p:par>
                            </p:childTnLst>
                          </p:cTn>
                        </p:par>
                        <p:par>
                          <p:cTn id="27" fill="hold">
                            <p:stCondLst>
                              <p:cond delay="2000"/>
                            </p:stCondLst>
                            <p:childTnLst>
                              <p:par>
                                <p:cTn id="28" presetID="22" presetClass="entr" presetSubtype="1" fill="hold" grpId="0" nodeType="after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wipe(up)">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2BE0738D-91BA-DB90-B2D1-2F709296223A}"/>
              </a:ext>
            </a:extLst>
          </p:cNvPr>
          <p:cNvSpPr txBox="1"/>
          <p:nvPr/>
        </p:nvSpPr>
        <p:spPr>
          <a:xfrm>
            <a:off x="652" y="1375002"/>
            <a:ext cx="914400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DEFINIZIONE DEL RISCHIO DI CREDITO</a:t>
            </a:r>
          </a:p>
        </p:txBody>
      </p:sp>
      <p:sp>
        <p:nvSpPr>
          <p:cNvPr id="3" name="CasellaDiTesto 2">
            <a:extLst>
              <a:ext uri="{FF2B5EF4-FFF2-40B4-BE49-F238E27FC236}">
                <a16:creationId xmlns:a16="http://schemas.microsoft.com/office/drawing/2014/main" id="{225BEC9F-3F97-368B-4A86-67AB4C8C3BEE}"/>
              </a:ext>
            </a:extLst>
          </p:cNvPr>
          <p:cNvSpPr txBox="1"/>
          <p:nvPr/>
        </p:nvSpPr>
        <p:spPr>
          <a:xfrm>
            <a:off x="339620" y="2105706"/>
            <a:ext cx="8544048" cy="1692771"/>
          </a:xfrm>
          <a:prstGeom prst="rect">
            <a:avLst/>
          </a:prstGeom>
          <a:noFill/>
        </p:spPr>
        <p:txBody>
          <a:bodyPr wrap="square" rtlCol="0">
            <a:spAutoFit/>
          </a:bodyPr>
          <a:lstStyle/>
          <a:p>
            <a:pPr algn="just"/>
            <a:r>
              <a:rPr lang="it-IT" dirty="0">
                <a:solidFill>
                  <a:schemeClr val="accent5">
                    <a:lumMod val="50000"/>
                  </a:schemeClr>
                </a:solidFill>
              </a:rPr>
              <a:t>Una valida definizione del rischio di credito la fornisce Andrea Sironi nel suo «Misurare e gestire il rischio di credito nelle banche»:</a:t>
            </a:r>
          </a:p>
          <a:p>
            <a:pPr algn="just"/>
            <a:endParaRPr lang="it-IT" sz="1400" dirty="0">
              <a:solidFill>
                <a:schemeClr val="accent5">
                  <a:lumMod val="50000"/>
                </a:schemeClr>
              </a:solidFill>
            </a:endParaRPr>
          </a:p>
          <a:p>
            <a:pPr algn="just"/>
            <a:r>
              <a:rPr lang="it-IT" dirty="0">
                <a:solidFill>
                  <a:schemeClr val="accent5">
                    <a:lumMod val="50000"/>
                  </a:schemeClr>
                </a:solidFill>
              </a:rPr>
              <a:t>«Il rischio di credito rappresenta il rischio che </a:t>
            </a:r>
            <a:r>
              <a:rPr lang="it-IT" b="1" u="sng" dirty="0">
                <a:solidFill>
                  <a:schemeClr val="accent5">
                    <a:lumMod val="50000"/>
                  </a:schemeClr>
                </a:solidFill>
              </a:rPr>
              <a:t>una variazione inattesa del merito creditizio</a:t>
            </a:r>
            <a:r>
              <a:rPr lang="it-IT" dirty="0">
                <a:solidFill>
                  <a:schemeClr val="accent5">
                    <a:lumMod val="50000"/>
                  </a:schemeClr>
                </a:solidFill>
              </a:rPr>
              <a:t> di una controparte nei confronti della quale esiste un’esposizione bancaria, </a:t>
            </a:r>
            <a:r>
              <a:rPr lang="it-IT" b="1" u="sng" dirty="0">
                <a:solidFill>
                  <a:schemeClr val="accent5">
                    <a:lumMod val="50000"/>
                  </a:schemeClr>
                </a:solidFill>
              </a:rPr>
              <a:t>generi una corrispondente variazione inattesa del valore della posizione creditoria</a:t>
            </a:r>
            <a:r>
              <a:rPr lang="it-IT" dirty="0">
                <a:solidFill>
                  <a:schemeClr val="accent5">
                    <a:lumMod val="50000"/>
                  </a:schemeClr>
                </a:solidFill>
              </a:rPr>
              <a:t>”</a:t>
            </a:r>
          </a:p>
        </p:txBody>
      </p:sp>
      <p:sp>
        <p:nvSpPr>
          <p:cNvPr id="4" name="CasellaDiTesto 3">
            <a:extLst>
              <a:ext uri="{FF2B5EF4-FFF2-40B4-BE49-F238E27FC236}">
                <a16:creationId xmlns:a16="http://schemas.microsoft.com/office/drawing/2014/main" id="{174379A1-35EB-735C-C485-9812739ECAF1}"/>
              </a:ext>
            </a:extLst>
          </p:cNvPr>
          <p:cNvSpPr txBox="1"/>
          <p:nvPr/>
        </p:nvSpPr>
        <p:spPr>
          <a:xfrm>
            <a:off x="339620" y="4049922"/>
            <a:ext cx="8544048" cy="1754326"/>
          </a:xfrm>
          <a:prstGeom prst="rect">
            <a:avLst/>
          </a:prstGeom>
          <a:noFill/>
        </p:spPr>
        <p:txBody>
          <a:bodyPr wrap="square" rtlCol="0">
            <a:spAutoFit/>
          </a:bodyPr>
          <a:lstStyle/>
          <a:p>
            <a:pPr algn="just"/>
            <a:r>
              <a:rPr lang="it-IT" dirty="0">
                <a:solidFill>
                  <a:schemeClr val="accent5">
                    <a:lumMod val="50000"/>
                  </a:schemeClr>
                </a:solidFill>
              </a:rPr>
              <a:t>Due sono i </a:t>
            </a:r>
            <a:r>
              <a:rPr lang="it-IT" b="1" dirty="0">
                <a:solidFill>
                  <a:schemeClr val="accent5">
                    <a:lumMod val="50000"/>
                  </a:schemeClr>
                </a:solidFill>
              </a:rPr>
              <a:t>perni</a:t>
            </a:r>
            <a:r>
              <a:rPr lang="it-IT" dirty="0">
                <a:solidFill>
                  <a:schemeClr val="accent5">
                    <a:lumMod val="50000"/>
                  </a:schemeClr>
                </a:solidFill>
              </a:rPr>
              <a:t> intorno ai quali ruota questa definizione:</a:t>
            </a:r>
          </a:p>
          <a:p>
            <a:pPr algn="just"/>
            <a:endParaRPr lang="it-IT" dirty="0">
              <a:solidFill>
                <a:schemeClr val="accent5">
                  <a:lumMod val="50000"/>
                </a:schemeClr>
              </a:solidFill>
            </a:endParaRPr>
          </a:p>
          <a:p>
            <a:pPr marL="342900" indent="-342900" algn="just">
              <a:buAutoNum type="arabicPeriod"/>
            </a:pPr>
            <a:r>
              <a:rPr lang="it-IT" dirty="0">
                <a:solidFill>
                  <a:schemeClr val="accent5">
                    <a:lumMod val="50000"/>
                  </a:schemeClr>
                </a:solidFill>
              </a:rPr>
              <a:t>Il </a:t>
            </a:r>
            <a:r>
              <a:rPr lang="it-IT" b="1" u="sng" dirty="0">
                <a:solidFill>
                  <a:schemeClr val="accent5">
                    <a:lumMod val="50000"/>
                  </a:schemeClr>
                </a:solidFill>
              </a:rPr>
              <a:t>MERITO CREDITIZIO</a:t>
            </a:r>
            <a:r>
              <a:rPr lang="it-IT" dirty="0">
                <a:solidFill>
                  <a:schemeClr val="accent5">
                    <a:lumMod val="50000"/>
                  </a:schemeClr>
                </a:solidFill>
              </a:rPr>
              <a:t>: che rappresenta la valutazione che fa la banca nei confronti della capacità restitutoria del cliente;</a:t>
            </a:r>
          </a:p>
          <a:p>
            <a:pPr marL="342900" indent="-342900" algn="just">
              <a:buAutoNum type="arabicPeriod"/>
            </a:pPr>
            <a:r>
              <a:rPr lang="it-IT" dirty="0">
                <a:solidFill>
                  <a:schemeClr val="accent5">
                    <a:lumMod val="50000"/>
                  </a:schemeClr>
                </a:solidFill>
              </a:rPr>
              <a:t>La </a:t>
            </a:r>
            <a:r>
              <a:rPr lang="it-IT" b="1" u="sng" dirty="0">
                <a:solidFill>
                  <a:schemeClr val="accent5">
                    <a:lumMod val="50000"/>
                  </a:schemeClr>
                </a:solidFill>
              </a:rPr>
              <a:t>POSIZIONE CREDITORIA</a:t>
            </a:r>
            <a:r>
              <a:rPr lang="it-IT" dirty="0">
                <a:solidFill>
                  <a:schemeClr val="accent5">
                    <a:lumMod val="50000"/>
                  </a:schemeClr>
                </a:solidFill>
              </a:rPr>
              <a:t>: che rappresenta il credito concesso dalla banca nei confronti del cliente, a seguito della valutazione positiva del suo merito creditorio</a:t>
            </a:r>
          </a:p>
        </p:txBody>
      </p:sp>
    </p:spTree>
    <p:extLst>
      <p:ext uri="{BB962C8B-B14F-4D97-AF65-F5344CB8AC3E}">
        <p14:creationId xmlns:p14="http://schemas.microsoft.com/office/powerpoint/2010/main" val="1803549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up)">
                                      <p:cBhvr>
                                        <p:cTn id="14" dur="1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wipe(up)">
                                      <p:cBhvr>
                                        <p:cTn id="19" dur="500"/>
                                        <p:tgtEl>
                                          <p:spTgt spid="4">
                                            <p:txEl>
                                              <p:pRg st="0" end="0"/>
                                            </p:txEl>
                                          </p:spTgt>
                                        </p:tgtEl>
                                      </p:cBhvr>
                                    </p:animEffect>
                                  </p:childTnLst>
                                </p:cTn>
                              </p:par>
                            </p:childTnLst>
                          </p:cTn>
                        </p:par>
                        <p:par>
                          <p:cTn id="20" fill="hold">
                            <p:stCondLst>
                              <p:cond delay="500"/>
                            </p:stCondLst>
                            <p:childTnLst>
                              <p:par>
                                <p:cTn id="21" presetID="22" presetClass="entr" presetSubtype="1" fill="hold" grpId="0" nodeType="after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Effect transition="in" filter="wipe(up)">
                                      <p:cBhvr>
                                        <p:cTn id="23" dur="500"/>
                                        <p:tgtEl>
                                          <p:spTgt spid="4">
                                            <p:txEl>
                                              <p:pRg st="2" end="2"/>
                                            </p:txEl>
                                          </p:spTgt>
                                        </p:tgtEl>
                                      </p:cBhvr>
                                    </p:animEffect>
                                  </p:childTnLst>
                                </p:cTn>
                              </p:par>
                            </p:childTnLst>
                          </p:cTn>
                        </p:par>
                        <p:par>
                          <p:cTn id="24" fill="hold">
                            <p:stCondLst>
                              <p:cond delay="1000"/>
                            </p:stCondLst>
                            <p:childTnLst>
                              <p:par>
                                <p:cTn id="25" presetID="22" presetClass="entr" presetSubtype="1" fill="hold" grpId="0" nodeType="after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wipe(up)">
                                      <p:cBhvr>
                                        <p:cTn id="2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83492C71-9C4C-AB16-AB3C-3514C9C108D6}"/>
              </a:ext>
            </a:extLst>
          </p:cNvPr>
          <p:cNvSpPr txBox="1"/>
          <p:nvPr/>
        </p:nvSpPr>
        <p:spPr>
          <a:xfrm>
            <a:off x="652" y="1207051"/>
            <a:ext cx="914400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DEFINIZIONE DEL RISCHIO DI CREDITO</a:t>
            </a:r>
          </a:p>
        </p:txBody>
      </p:sp>
      <p:sp>
        <p:nvSpPr>
          <p:cNvPr id="3" name="CasellaDiTesto 2">
            <a:extLst>
              <a:ext uri="{FF2B5EF4-FFF2-40B4-BE49-F238E27FC236}">
                <a16:creationId xmlns:a16="http://schemas.microsoft.com/office/drawing/2014/main" id="{465FA897-C331-3939-A281-D267E724CFE2}"/>
              </a:ext>
            </a:extLst>
          </p:cNvPr>
          <p:cNvSpPr txBox="1"/>
          <p:nvPr/>
        </p:nvSpPr>
        <p:spPr>
          <a:xfrm>
            <a:off x="331912" y="1891271"/>
            <a:ext cx="8424936" cy="1477328"/>
          </a:xfrm>
          <a:prstGeom prst="rect">
            <a:avLst/>
          </a:prstGeom>
          <a:noFill/>
        </p:spPr>
        <p:txBody>
          <a:bodyPr wrap="square" rtlCol="0">
            <a:spAutoFit/>
          </a:bodyPr>
          <a:lstStyle/>
          <a:p>
            <a:pPr algn="just"/>
            <a:r>
              <a:rPr lang="it-IT" dirty="0">
                <a:solidFill>
                  <a:schemeClr val="accent5">
                    <a:lumMod val="50000"/>
                  </a:schemeClr>
                </a:solidFill>
              </a:rPr>
              <a:t>La </a:t>
            </a:r>
            <a:r>
              <a:rPr lang="it-IT" b="1" u="sng" dirty="0">
                <a:solidFill>
                  <a:schemeClr val="accent5">
                    <a:lumMod val="50000"/>
                  </a:schemeClr>
                </a:solidFill>
              </a:rPr>
              <a:t>prima considerazione</a:t>
            </a:r>
            <a:r>
              <a:rPr lang="it-IT" dirty="0">
                <a:solidFill>
                  <a:schemeClr val="accent5">
                    <a:lumMod val="50000"/>
                  </a:schemeClr>
                </a:solidFill>
              </a:rPr>
              <a:t> che emerge è che il </a:t>
            </a:r>
            <a:r>
              <a:rPr lang="it-IT" b="1" dirty="0">
                <a:solidFill>
                  <a:schemeClr val="accent5">
                    <a:lumMod val="50000"/>
                  </a:schemeClr>
                </a:solidFill>
              </a:rPr>
              <a:t>rischio di credito </a:t>
            </a:r>
            <a:r>
              <a:rPr lang="it-IT" dirty="0">
                <a:solidFill>
                  <a:schemeClr val="accent5">
                    <a:lumMod val="50000"/>
                  </a:schemeClr>
                </a:solidFill>
              </a:rPr>
              <a:t>si evidenzia ancor prima dell’insolvenza del cliente; è infatti sufficiente che vi sia una </a:t>
            </a:r>
            <a:r>
              <a:rPr lang="it-IT" b="1" dirty="0">
                <a:solidFill>
                  <a:schemeClr val="accent5">
                    <a:lumMod val="50000"/>
                  </a:schemeClr>
                </a:solidFill>
              </a:rPr>
              <a:t>variazione del merito creditizio</a:t>
            </a:r>
            <a:r>
              <a:rPr lang="it-IT" dirty="0">
                <a:solidFill>
                  <a:schemeClr val="accent5">
                    <a:lumMod val="50000"/>
                  </a:schemeClr>
                </a:solidFill>
              </a:rPr>
              <a:t> dello stesso. In questa affermazione vi è una chiara </a:t>
            </a:r>
            <a:r>
              <a:rPr lang="it-IT" b="1" u="sng" dirty="0">
                <a:solidFill>
                  <a:schemeClr val="accent5">
                    <a:lumMod val="50000"/>
                  </a:schemeClr>
                </a:solidFill>
              </a:rPr>
              <a:t>volontà preventiva</a:t>
            </a:r>
            <a:r>
              <a:rPr lang="it-IT" dirty="0">
                <a:solidFill>
                  <a:schemeClr val="accent5">
                    <a:lumMod val="50000"/>
                  </a:schemeClr>
                </a:solidFill>
              </a:rPr>
              <a:t> nel voler affrontare la situazione rischiosa (volontà che spesso la banca tende a ritardare, per cause diverse…)</a:t>
            </a:r>
          </a:p>
        </p:txBody>
      </p:sp>
      <p:sp>
        <p:nvSpPr>
          <p:cNvPr id="4" name="CasellaDiTesto 3">
            <a:extLst>
              <a:ext uri="{FF2B5EF4-FFF2-40B4-BE49-F238E27FC236}">
                <a16:creationId xmlns:a16="http://schemas.microsoft.com/office/drawing/2014/main" id="{D465513C-E1C7-FD1A-B4A3-BBD829C779B8}"/>
              </a:ext>
            </a:extLst>
          </p:cNvPr>
          <p:cNvSpPr txBox="1"/>
          <p:nvPr/>
        </p:nvSpPr>
        <p:spPr>
          <a:xfrm>
            <a:off x="323528" y="3403439"/>
            <a:ext cx="8424936" cy="1754326"/>
          </a:xfrm>
          <a:prstGeom prst="rect">
            <a:avLst/>
          </a:prstGeom>
          <a:noFill/>
        </p:spPr>
        <p:txBody>
          <a:bodyPr wrap="square" rtlCol="0">
            <a:spAutoFit/>
          </a:bodyPr>
          <a:lstStyle/>
          <a:p>
            <a:pPr algn="just"/>
            <a:r>
              <a:rPr lang="it-IT" dirty="0">
                <a:solidFill>
                  <a:schemeClr val="accent5">
                    <a:lumMod val="50000"/>
                  </a:schemeClr>
                </a:solidFill>
              </a:rPr>
              <a:t>Una </a:t>
            </a:r>
            <a:r>
              <a:rPr lang="it-IT" b="1" u="sng" dirty="0">
                <a:solidFill>
                  <a:schemeClr val="accent5">
                    <a:lumMod val="50000"/>
                  </a:schemeClr>
                </a:solidFill>
              </a:rPr>
              <a:t>seconda considerazione</a:t>
            </a:r>
            <a:r>
              <a:rPr lang="it-IT" dirty="0">
                <a:solidFill>
                  <a:schemeClr val="accent5">
                    <a:lumMod val="50000"/>
                  </a:schemeClr>
                </a:solidFill>
              </a:rPr>
              <a:t> è che il Sironi parla di una </a:t>
            </a:r>
            <a:r>
              <a:rPr lang="it-IT" b="1" u="sng" dirty="0">
                <a:solidFill>
                  <a:schemeClr val="accent5">
                    <a:lumMod val="50000"/>
                  </a:schemeClr>
                </a:solidFill>
              </a:rPr>
              <a:t>variazione inattesa </a:t>
            </a:r>
            <a:r>
              <a:rPr lang="it-IT" dirty="0">
                <a:solidFill>
                  <a:schemeClr val="accent5">
                    <a:lumMod val="50000"/>
                  </a:schemeClr>
                </a:solidFill>
              </a:rPr>
              <a:t>del merito creditizio. Cosa significa? Che un abbassamento del merito creditizio, in quanto </a:t>
            </a:r>
            <a:r>
              <a:rPr lang="it-IT" b="1" dirty="0">
                <a:solidFill>
                  <a:schemeClr val="accent5">
                    <a:lumMod val="50000"/>
                  </a:schemeClr>
                </a:solidFill>
              </a:rPr>
              <a:t>atteso </a:t>
            </a:r>
            <a:r>
              <a:rPr lang="it-IT" dirty="0">
                <a:solidFill>
                  <a:schemeClr val="accent5">
                    <a:lumMod val="50000"/>
                  </a:schemeClr>
                </a:solidFill>
              </a:rPr>
              <a:t>e cioè </a:t>
            </a:r>
            <a:r>
              <a:rPr lang="it-IT" b="1" dirty="0">
                <a:solidFill>
                  <a:schemeClr val="accent5">
                    <a:lumMod val="50000"/>
                  </a:schemeClr>
                </a:solidFill>
              </a:rPr>
              <a:t>previsto , </a:t>
            </a:r>
            <a:r>
              <a:rPr lang="it-IT" dirty="0">
                <a:solidFill>
                  <a:schemeClr val="accent5">
                    <a:lumMod val="50000"/>
                  </a:schemeClr>
                </a:solidFill>
              </a:rPr>
              <a:t>non ha determinato la mancata concessione del credito. Cioè, entro certi limiti di </a:t>
            </a:r>
            <a:r>
              <a:rPr lang="it-IT" b="1" dirty="0">
                <a:solidFill>
                  <a:schemeClr val="accent5">
                    <a:lumMod val="50000"/>
                  </a:schemeClr>
                </a:solidFill>
              </a:rPr>
              <a:t>rischio calcolato</a:t>
            </a:r>
            <a:r>
              <a:rPr lang="it-IT" dirty="0">
                <a:solidFill>
                  <a:schemeClr val="accent5">
                    <a:lumMod val="50000"/>
                  </a:schemeClr>
                </a:solidFill>
              </a:rPr>
              <a:t>, la banca può decidere di concedere il prestito avendo coperto detto rischio tramite accantonamenti ai quali contribuirà anche uno </a:t>
            </a:r>
            <a:r>
              <a:rPr lang="it-IT" b="1" u="sng" dirty="0">
                <a:solidFill>
                  <a:schemeClr val="accent5">
                    <a:lumMod val="50000"/>
                  </a:schemeClr>
                </a:solidFill>
              </a:rPr>
              <a:t>spread applicato maggiorato in aggiunta ad un parametro di mercato (es. l’EURIBOR)</a:t>
            </a:r>
            <a:r>
              <a:rPr lang="it-IT" dirty="0">
                <a:solidFill>
                  <a:schemeClr val="accent5">
                    <a:lumMod val="50000"/>
                  </a:schemeClr>
                </a:solidFill>
              </a:rPr>
              <a:t>.   </a:t>
            </a:r>
          </a:p>
        </p:txBody>
      </p:sp>
      <p:sp>
        <p:nvSpPr>
          <p:cNvPr id="5" name="CasellaDiTesto 4">
            <a:extLst>
              <a:ext uri="{FF2B5EF4-FFF2-40B4-BE49-F238E27FC236}">
                <a16:creationId xmlns:a16="http://schemas.microsoft.com/office/drawing/2014/main" id="{85A0625C-6781-72EA-E0BF-FDFB320F98C2}"/>
              </a:ext>
            </a:extLst>
          </p:cNvPr>
          <p:cNvSpPr txBox="1"/>
          <p:nvPr/>
        </p:nvSpPr>
        <p:spPr>
          <a:xfrm>
            <a:off x="323528" y="5347655"/>
            <a:ext cx="8424936" cy="923330"/>
          </a:xfrm>
          <a:prstGeom prst="rect">
            <a:avLst/>
          </a:prstGeom>
          <a:noFill/>
        </p:spPr>
        <p:txBody>
          <a:bodyPr wrap="square" rtlCol="0">
            <a:spAutoFit/>
          </a:bodyPr>
          <a:lstStyle/>
          <a:p>
            <a:pPr algn="just"/>
            <a:r>
              <a:rPr lang="it-IT" dirty="0">
                <a:solidFill>
                  <a:schemeClr val="accent5">
                    <a:lumMod val="50000"/>
                  </a:schemeClr>
                </a:solidFill>
              </a:rPr>
              <a:t>Ora però la banca non può e non deve trovarsi </a:t>
            </a:r>
            <a:r>
              <a:rPr lang="it-IT" b="1" u="sng" dirty="0">
                <a:solidFill>
                  <a:schemeClr val="accent5">
                    <a:lumMod val="50000"/>
                  </a:schemeClr>
                </a:solidFill>
              </a:rPr>
              <a:t>scoperta</a:t>
            </a:r>
            <a:r>
              <a:rPr lang="it-IT" dirty="0">
                <a:solidFill>
                  <a:schemeClr val="accent5">
                    <a:lumMod val="50000"/>
                  </a:schemeClr>
                </a:solidFill>
              </a:rPr>
              <a:t> neanche di fronte all’evidenza di una </a:t>
            </a:r>
            <a:r>
              <a:rPr lang="it-IT" b="1" u="sng" dirty="0">
                <a:solidFill>
                  <a:schemeClr val="accent5">
                    <a:lumMod val="50000"/>
                  </a:schemeClr>
                </a:solidFill>
              </a:rPr>
              <a:t>perdita inattesa</a:t>
            </a:r>
            <a:r>
              <a:rPr lang="it-IT" dirty="0">
                <a:solidFill>
                  <a:schemeClr val="accent5">
                    <a:lumMod val="50000"/>
                  </a:schemeClr>
                </a:solidFill>
              </a:rPr>
              <a:t>: questa deve trovare copertura in </a:t>
            </a:r>
            <a:r>
              <a:rPr lang="it-IT" b="1" u="sng" dirty="0">
                <a:solidFill>
                  <a:schemeClr val="accent5">
                    <a:lumMod val="50000"/>
                  </a:schemeClr>
                </a:solidFill>
              </a:rPr>
              <a:t>accantonamenti appositamente previsti</a:t>
            </a:r>
            <a:r>
              <a:rPr lang="it-IT" dirty="0">
                <a:solidFill>
                  <a:schemeClr val="accent5">
                    <a:lumMod val="50000"/>
                  </a:schemeClr>
                </a:solidFill>
              </a:rPr>
              <a:t>. </a:t>
            </a:r>
          </a:p>
        </p:txBody>
      </p:sp>
    </p:spTree>
    <p:extLst>
      <p:ext uri="{BB962C8B-B14F-4D97-AF65-F5344CB8AC3E}">
        <p14:creationId xmlns:p14="http://schemas.microsoft.com/office/powerpoint/2010/main" val="3093858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up)">
                                      <p:cBhvr>
                                        <p:cTn id="14" dur="1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up)">
                                      <p:cBhvr>
                                        <p:cTn id="19" dur="10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up)">
                                      <p:cBhvr>
                                        <p:cTn id="24"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2A751CC4-D754-7DA0-19FC-60170935E09B}"/>
              </a:ext>
            </a:extLst>
          </p:cNvPr>
          <p:cNvSpPr txBox="1"/>
          <p:nvPr/>
        </p:nvSpPr>
        <p:spPr>
          <a:xfrm>
            <a:off x="652" y="1319022"/>
            <a:ext cx="914400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LA PERDITA ATTESA - EXPECTED LOSS</a:t>
            </a:r>
          </a:p>
        </p:txBody>
      </p:sp>
      <p:sp>
        <p:nvSpPr>
          <p:cNvPr id="3" name="CasellaDiTesto 2">
            <a:extLst>
              <a:ext uri="{FF2B5EF4-FFF2-40B4-BE49-F238E27FC236}">
                <a16:creationId xmlns:a16="http://schemas.microsoft.com/office/drawing/2014/main" id="{D415E095-97B0-21B2-BCC1-C54714779818}"/>
              </a:ext>
            </a:extLst>
          </p:cNvPr>
          <p:cNvSpPr txBox="1"/>
          <p:nvPr/>
        </p:nvSpPr>
        <p:spPr>
          <a:xfrm>
            <a:off x="323528" y="1931234"/>
            <a:ext cx="8424936" cy="1200329"/>
          </a:xfrm>
          <a:prstGeom prst="rect">
            <a:avLst/>
          </a:prstGeom>
          <a:noFill/>
        </p:spPr>
        <p:txBody>
          <a:bodyPr wrap="square" rtlCol="0">
            <a:spAutoFit/>
          </a:bodyPr>
          <a:lstStyle/>
          <a:p>
            <a:pPr algn="just"/>
            <a:r>
              <a:rPr lang="it-IT" b="1" u="sng" dirty="0">
                <a:solidFill>
                  <a:schemeClr val="accent5">
                    <a:lumMod val="50000"/>
                  </a:schemeClr>
                </a:solidFill>
              </a:rPr>
              <a:t>La perdita attesa quindi non rappresenta il vero rischio</a:t>
            </a:r>
            <a:r>
              <a:rPr lang="it-IT" dirty="0">
                <a:solidFill>
                  <a:schemeClr val="accent5">
                    <a:lumMod val="50000"/>
                  </a:schemeClr>
                </a:solidFill>
              </a:rPr>
              <a:t> di un’esposizione creditizia poiché, essendo stimata ex-ante, viene caricata direttamente sulle condizioni di </a:t>
            </a:r>
            <a:r>
              <a:rPr lang="it-IT" b="1" dirty="0">
                <a:solidFill>
                  <a:schemeClr val="accent5">
                    <a:lumMod val="50000"/>
                  </a:schemeClr>
                </a:solidFill>
              </a:rPr>
              <a:t>spread</a:t>
            </a:r>
            <a:r>
              <a:rPr lang="it-IT" dirty="0">
                <a:solidFill>
                  <a:schemeClr val="accent5">
                    <a:lumMod val="50000"/>
                  </a:schemeClr>
                </a:solidFill>
              </a:rPr>
              <a:t> praticate all’affidato e il relativo costo viene coperto dagli </a:t>
            </a:r>
            <a:r>
              <a:rPr lang="it-IT" b="1" dirty="0">
                <a:solidFill>
                  <a:schemeClr val="accent5">
                    <a:lumMod val="50000"/>
                  </a:schemeClr>
                </a:solidFill>
              </a:rPr>
              <a:t>accantonamenti</a:t>
            </a:r>
            <a:r>
              <a:rPr lang="it-IT" dirty="0">
                <a:solidFill>
                  <a:schemeClr val="accent5">
                    <a:lumMod val="50000"/>
                  </a:schemeClr>
                </a:solidFill>
              </a:rPr>
              <a:t> effettuati a perdite su crediti.</a:t>
            </a:r>
          </a:p>
        </p:txBody>
      </p:sp>
      <p:sp>
        <p:nvSpPr>
          <p:cNvPr id="4" name="CasellaDiTesto 3">
            <a:extLst>
              <a:ext uri="{FF2B5EF4-FFF2-40B4-BE49-F238E27FC236}">
                <a16:creationId xmlns:a16="http://schemas.microsoft.com/office/drawing/2014/main" id="{58A19C5E-AD96-CB6A-DA8D-8A6825437F25}"/>
              </a:ext>
            </a:extLst>
          </p:cNvPr>
          <p:cNvSpPr txBox="1"/>
          <p:nvPr/>
        </p:nvSpPr>
        <p:spPr>
          <a:xfrm>
            <a:off x="360184" y="3173368"/>
            <a:ext cx="8424936" cy="2862322"/>
          </a:xfrm>
          <a:prstGeom prst="rect">
            <a:avLst/>
          </a:prstGeom>
          <a:noFill/>
        </p:spPr>
        <p:txBody>
          <a:bodyPr wrap="square" rtlCol="0">
            <a:spAutoFit/>
          </a:bodyPr>
          <a:lstStyle/>
          <a:p>
            <a:pPr marL="36513" indent="0" algn="just">
              <a:spcBef>
                <a:spcPct val="0"/>
              </a:spcBef>
              <a:buFont typeface="Wingdings 2" pitchFamily="18" charset="2"/>
              <a:buNone/>
            </a:pPr>
            <a:r>
              <a:rPr lang="it-IT" dirty="0">
                <a:solidFill>
                  <a:schemeClr val="accent5">
                    <a:lumMod val="50000"/>
                  </a:schemeClr>
                </a:solidFill>
              </a:rPr>
              <a:t>Vediamo come si calcola la perdita attesa:</a:t>
            </a:r>
          </a:p>
          <a:p>
            <a:pPr marL="36513" indent="0" algn="just">
              <a:spcBef>
                <a:spcPct val="0"/>
              </a:spcBef>
              <a:buFont typeface="Wingdings 2" pitchFamily="18" charset="2"/>
              <a:buNone/>
            </a:pPr>
            <a:endParaRPr lang="it-IT" dirty="0">
              <a:solidFill>
                <a:schemeClr val="accent5">
                  <a:lumMod val="50000"/>
                </a:schemeClr>
              </a:solidFill>
            </a:endParaRPr>
          </a:p>
          <a:p>
            <a:pPr marL="36513" indent="0" algn="ctr">
              <a:spcBef>
                <a:spcPct val="0"/>
              </a:spcBef>
              <a:buFont typeface="Wingdings 2" pitchFamily="18" charset="2"/>
              <a:buNone/>
            </a:pPr>
            <a:r>
              <a:rPr lang="it-IT" b="1" dirty="0" err="1">
                <a:solidFill>
                  <a:schemeClr val="accent5">
                    <a:lumMod val="50000"/>
                  </a:schemeClr>
                </a:solidFill>
              </a:rPr>
              <a:t>Expected</a:t>
            </a:r>
            <a:r>
              <a:rPr lang="it-IT" b="1" dirty="0">
                <a:solidFill>
                  <a:schemeClr val="accent5">
                    <a:lumMod val="50000"/>
                  </a:schemeClr>
                </a:solidFill>
              </a:rPr>
              <a:t> </a:t>
            </a:r>
            <a:r>
              <a:rPr lang="it-IT" b="1" dirty="0" err="1">
                <a:solidFill>
                  <a:schemeClr val="accent5">
                    <a:lumMod val="50000"/>
                  </a:schemeClr>
                </a:solidFill>
              </a:rPr>
              <a:t>Loss</a:t>
            </a:r>
            <a:r>
              <a:rPr lang="it-IT" b="1" dirty="0">
                <a:solidFill>
                  <a:schemeClr val="accent5">
                    <a:lumMod val="50000"/>
                  </a:schemeClr>
                </a:solidFill>
              </a:rPr>
              <a:t>   =   PD*EAD*LGD</a:t>
            </a:r>
          </a:p>
          <a:p>
            <a:pPr marL="36513" indent="0">
              <a:spcBef>
                <a:spcPct val="0"/>
              </a:spcBef>
              <a:buFont typeface="Wingdings 2" pitchFamily="18" charset="2"/>
              <a:buNone/>
            </a:pPr>
            <a:endParaRPr lang="it-IT" dirty="0">
              <a:solidFill>
                <a:schemeClr val="accent5">
                  <a:lumMod val="50000"/>
                </a:schemeClr>
              </a:solidFill>
            </a:endParaRPr>
          </a:p>
          <a:p>
            <a:pPr marL="36513" indent="0">
              <a:spcBef>
                <a:spcPct val="0"/>
              </a:spcBef>
              <a:buFont typeface="Wingdings 2" pitchFamily="18" charset="2"/>
              <a:buNone/>
            </a:pPr>
            <a:r>
              <a:rPr lang="it-IT" b="1" dirty="0">
                <a:solidFill>
                  <a:schemeClr val="accent5">
                    <a:lumMod val="50000"/>
                  </a:schemeClr>
                </a:solidFill>
              </a:rPr>
              <a:t>PD </a:t>
            </a:r>
            <a:r>
              <a:rPr lang="it-IT" dirty="0">
                <a:solidFill>
                  <a:schemeClr val="accent5">
                    <a:lumMod val="50000"/>
                  </a:schemeClr>
                </a:solidFill>
              </a:rPr>
              <a:t>= probabilità di Default </a:t>
            </a:r>
          </a:p>
          <a:p>
            <a:pPr marL="36513" indent="0">
              <a:spcBef>
                <a:spcPct val="0"/>
              </a:spcBef>
              <a:buFont typeface="Wingdings 2" pitchFamily="18" charset="2"/>
              <a:buNone/>
            </a:pPr>
            <a:r>
              <a:rPr lang="it-IT" dirty="0">
                <a:solidFill>
                  <a:schemeClr val="accent5">
                    <a:lumMod val="50000"/>
                  </a:schemeClr>
                </a:solidFill>
              </a:rPr>
              <a:t>(la probabilità % che la perdita si verifichi)</a:t>
            </a:r>
          </a:p>
          <a:p>
            <a:pPr marL="36513" indent="0">
              <a:spcBef>
                <a:spcPct val="0"/>
              </a:spcBef>
              <a:buFont typeface="Wingdings 2" pitchFamily="18" charset="2"/>
              <a:buNone/>
            </a:pPr>
            <a:r>
              <a:rPr lang="it-IT" b="1" dirty="0">
                <a:solidFill>
                  <a:schemeClr val="accent5">
                    <a:lumMod val="50000"/>
                  </a:schemeClr>
                </a:solidFill>
              </a:rPr>
              <a:t>EAD </a:t>
            </a:r>
            <a:r>
              <a:rPr lang="it-IT" dirty="0">
                <a:solidFill>
                  <a:schemeClr val="accent5">
                    <a:lumMod val="50000"/>
                  </a:schemeClr>
                </a:solidFill>
              </a:rPr>
              <a:t>= esposizione al momento di default </a:t>
            </a:r>
          </a:p>
          <a:p>
            <a:pPr marL="36513" indent="0">
              <a:spcBef>
                <a:spcPct val="0"/>
              </a:spcBef>
              <a:buFont typeface="Wingdings 2" pitchFamily="18" charset="2"/>
              <a:buNone/>
            </a:pPr>
            <a:r>
              <a:rPr lang="it-IT" dirty="0">
                <a:solidFill>
                  <a:schemeClr val="accent5">
                    <a:lumMod val="50000"/>
                  </a:schemeClr>
                </a:solidFill>
              </a:rPr>
              <a:t>(l’esposizione della banca al default)</a:t>
            </a:r>
          </a:p>
          <a:p>
            <a:pPr marL="36513" indent="0">
              <a:spcBef>
                <a:spcPct val="0"/>
              </a:spcBef>
              <a:buFont typeface="Wingdings 2" pitchFamily="18" charset="2"/>
              <a:buNone/>
            </a:pPr>
            <a:r>
              <a:rPr lang="it-IT" b="1" dirty="0">
                <a:solidFill>
                  <a:schemeClr val="accent5">
                    <a:lumMod val="50000"/>
                  </a:schemeClr>
                </a:solidFill>
              </a:rPr>
              <a:t>LGD </a:t>
            </a:r>
            <a:r>
              <a:rPr lang="it-IT" dirty="0">
                <a:solidFill>
                  <a:schemeClr val="accent5">
                    <a:lumMod val="50000"/>
                  </a:schemeClr>
                </a:solidFill>
              </a:rPr>
              <a:t>= perdita in caso di default (</a:t>
            </a:r>
            <a:r>
              <a:rPr lang="it-IT" dirty="0" err="1">
                <a:solidFill>
                  <a:schemeClr val="accent5">
                    <a:lumMod val="50000"/>
                  </a:schemeClr>
                </a:solidFill>
              </a:rPr>
              <a:t>Loss</a:t>
            </a:r>
            <a:r>
              <a:rPr lang="it-IT" dirty="0">
                <a:solidFill>
                  <a:schemeClr val="accent5">
                    <a:lumMod val="50000"/>
                  </a:schemeClr>
                </a:solidFill>
              </a:rPr>
              <a:t> </a:t>
            </a:r>
            <a:r>
              <a:rPr lang="it-IT" dirty="0" err="1">
                <a:solidFill>
                  <a:schemeClr val="accent5">
                    <a:lumMod val="50000"/>
                  </a:schemeClr>
                </a:solidFill>
              </a:rPr>
              <a:t>Given</a:t>
            </a:r>
            <a:r>
              <a:rPr lang="it-IT" dirty="0">
                <a:solidFill>
                  <a:schemeClr val="accent5">
                    <a:lumMod val="50000"/>
                  </a:schemeClr>
                </a:solidFill>
              </a:rPr>
              <a:t> Default) </a:t>
            </a:r>
          </a:p>
          <a:p>
            <a:pPr marL="36513" indent="0">
              <a:spcBef>
                <a:spcPct val="0"/>
              </a:spcBef>
              <a:buFont typeface="Wingdings 2" pitchFamily="18" charset="2"/>
              <a:buNone/>
            </a:pPr>
            <a:r>
              <a:rPr lang="it-IT" dirty="0">
                <a:solidFill>
                  <a:schemeClr val="accent5">
                    <a:lumMod val="50000"/>
                  </a:schemeClr>
                </a:solidFill>
              </a:rPr>
              <a:t>(% di esposizione che la banca perderà)</a:t>
            </a:r>
            <a:endParaRPr lang="it-IT" b="1" dirty="0">
              <a:solidFill>
                <a:schemeClr val="accent5">
                  <a:lumMod val="50000"/>
                </a:schemeClr>
              </a:solidFill>
            </a:endParaRPr>
          </a:p>
        </p:txBody>
      </p:sp>
    </p:spTree>
    <p:extLst>
      <p:ext uri="{BB962C8B-B14F-4D97-AF65-F5344CB8AC3E}">
        <p14:creationId xmlns:p14="http://schemas.microsoft.com/office/powerpoint/2010/main" val="2455127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1026</TotalTime>
  <Words>3315</Words>
  <Application>Microsoft Office PowerPoint</Application>
  <PresentationFormat>Widescreen</PresentationFormat>
  <Paragraphs>330</Paragraphs>
  <Slides>27</Slides>
  <Notes>2</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27</vt:i4>
      </vt:variant>
    </vt:vector>
  </HeadingPairs>
  <TitlesOfParts>
    <vt:vector size="37" baseType="lpstr">
      <vt:lpstr>Aptos Narrow</vt:lpstr>
      <vt:lpstr>Arial</vt:lpstr>
      <vt:lpstr>Calibri</vt:lpstr>
      <vt:lpstr>Calibri Light</vt:lpstr>
      <vt:lpstr>Cambria Math</vt:lpstr>
      <vt:lpstr>pg-2ff91</vt:lpstr>
      <vt:lpstr>Times New Roman</vt:lpstr>
      <vt:lpstr>Wingdings</vt:lpstr>
      <vt:lpstr>Wingdings 2</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Mands</dc:title>
  <dc:creator>roberta cappannari</dc:creator>
  <cp:lastModifiedBy>Rito Straccia</cp:lastModifiedBy>
  <cp:revision>94</cp:revision>
  <cp:lastPrinted>2024-03-22T10:43:45Z</cp:lastPrinted>
  <dcterms:created xsi:type="dcterms:W3CDTF">2022-11-06T06:51:25Z</dcterms:created>
  <dcterms:modified xsi:type="dcterms:W3CDTF">2024-03-22T10:51:41Z</dcterms:modified>
</cp:coreProperties>
</file>