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9" r:id="rId2"/>
    <p:sldId id="519" r:id="rId3"/>
    <p:sldId id="529" r:id="rId4"/>
    <p:sldId id="508" r:id="rId5"/>
    <p:sldId id="509" r:id="rId6"/>
    <p:sldId id="521" r:id="rId7"/>
    <p:sldId id="475" r:id="rId8"/>
    <p:sldId id="477" r:id="rId9"/>
    <p:sldId id="528" r:id="rId10"/>
    <p:sldId id="478" r:id="rId11"/>
    <p:sldId id="479" r:id="rId12"/>
    <p:sldId id="480" r:id="rId13"/>
    <p:sldId id="481" r:id="rId14"/>
  </p:sldIdLst>
  <p:sldSz cx="9906000" cy="6858000" type="A4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595">
          <p15:clr>
            <a:srgbClr val="A4A3A4"/>
          </p15:clr>
        </p15:guide>
        <p15:guide id="2" pos="3050">
          <p15:clr>
            <a:srgbClr val="A4A3A4"/>
          </p15:clr>
        </p15:guide>
        <p15:guide id="3" pos="319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A7FF"/>
    <a:srgbClr val="006EB8"/>
    <a:srgbClr val="014377"/>
    <a:srgbClr val="9BCDFF"/>
    <a:srgbClr val="FF0000"/>
    <a:srgbClr val="646464"/>
    <a:srgbClr val="93C9FF"/>
    <a:srgbClr val="A7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433" autoAdjust="0"/>
    <p:restoredTop sz="99628" autoAdjust="0"/>
  </p:normalViewPr>
  <p:slideViewPr>
    <p:cSldViewPr snapToGrid="0">
      <p:cViewPr varScale="1">
        <p:scale>
          <a:sx n="55" d="100"/>
          <a:sy n="55" d="100"/>
        </p:scale>
        <p:origin x="1880" y="160"/>
      </p:cViewPr>
      <p:guideLst>
        <p:guide orient="horz" pos="3595"/>
        <p:guide pos="3050"/>
        <p:guide pos="31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20" d="100"/>
          <a:sy n="120" d="100"/>
        </p:scale>
        <p:origin x="-3072" y="-11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84" tIns="46543" rIns="93084" bIns="46543" numCol="1" anchor="t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b="0" dirty="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84" tIns="46543" rIns="93084" bIns="46543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b="0" dirty="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84" tIns="46543" rIns="93084" bIns="46543" numCol="1" anchor="b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b="0" dirty="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84" tIns="46543" rIns="93084" bIns="46543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b="0">
                <a:latin typeface="Times" pitchFamily="18" charset="0"/>
                <a:cs typeface="+mn-cs"/>
              </a:defRPr>
            </a:lvl1pPr>
          </a:lstStyle>
          <a:p>
            <a:pPr>
              <a:defRPr/>
            </a:pPr>
            <a:fld id="{31C09C90-AE40-4089-B026-AED951C1949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84" tIns="46543" rIns="93084" bIns="46543" numCol="1" anchor="t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b="0" dirty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84" tIns="46543" rIns="93084" bIns="46543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b="0" dirty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0037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92213" y="4964113"/>
            <a:ext cx="4452937" cy="421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84" tIns="46543" rIns="93084" bIns="465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84" tIns="46543" rIns="93084" bIns="46543" numCol="1" anchor="b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b="0" dirty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84" tIns="46543" rIns="93084" bIns="46543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b="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36CB011E-8640-4A1E-8BC5-A52FAF183EB5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C226AC-94E4-42B5-BBE2-F8DF15CCA7B5}" type="slidenum">
              <a:rPr lang="it-IT" smtClean="0">
                <a:cs typeface="Arial" pitchFamily="34" charset="0"/>
              </a:rPr>
              <a:pPr/>
              <a:t>1</a:t>
            </a:fld>
            <a:endParaRPr lang="it-IT" dirty="0">
              <a:cs typeface="Arial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39775"/>
            <a:ext cx="5381625" cy="3725863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0626" y="4968875"/>
            <a:ext cx="4454525" cy="4217988"/>
          </a:xfrm>
          <a:noFill/>
          <a:ln/>
        </p:spPr>
        <p:txBody>
          <a:bodyPr/>
          <a:lstStyle/>
          <a:p>
            <a:endParaRPr lang="it-IT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7" descr="FILETTO SFUMATO"/>
          <p:cNvPicPr>
            <a:picLocks noChangeAspect="1" noChangeArrowheads="1"/>
          </p:cNvPicPr>
          <p:nvPr userDrawn="1"/>
        </p:nvPicPr>
        <p:blipFill>
          <a:blip r:embed="rId2" cstate="print"/>
          <a:srcRect l="7043" t="25000" r="86708" b="31897"/>
          <a:stretch>
            <a:fillRect/>
          </a:stretch>
        </p:blipFill>
        <p:spPr bwMode="auto">
          <a:xfrm>
            <a:off x="0" y="6288088"/>
            <a:ext cx="842963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8" descr="FILETTO SFUMATO"/>
          <p:cNvPicPr>
            <a:picLocks noChangeAspect="1" noChangeArrowheads="1"/>
          </p:cNvPicPr>
          <p:nvPr userDrawn="1"/>
        </p:nvPicPr>
        <p:blipFill>
          <a:blip r:embed="rId3" cstate="print"/>
          <a:srcRect l="13161" t="18535" r="14497" b="25000"/>
          <a:stretch>
            <a:fillRect/>
          </a:stretch>
        </p:blipFill>
        <p:spPr bwMode="auto">
          <a:xfrm>
            <a:off x="825500" y="6264275"/>
            <a:ext cx="9080500" cy="20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8" descr="IncipitSmall2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763588"/>
            <a:ext cx="846138" cy="23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reeform 100"/>
          <p:cNvSpPr>
            <a:spLocks/>
          </p:cNvSpPr>
          <p:nvPr userDrawn="1"/>
        </p:nvSpPr>
        <p:spPr bwMode="auto">
          <a:xfrm>
            <a:off x="-22225" y="3495675"/>
            <a:ext cx="9969500" cy="190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58" y="0"/>
              </a:cxn>
              <a:cxn ang="0">
                <a:pos x="4265" y="120"/>
              </a:cxn>
              <a:cxn ang="0">
                <a:pos x="4460" y="7"/>
              </a:cxn>
              <a:cxn ang="0">
                <a:pos x="5773" y="7"/>
              </a:cxn>
            </a:cxnLst>
            <a:rect l="0" t="0" r="r" b="b"/>
            <a:pathLst>
              <a:path w="5773" h="120">
                <a:moveTo>
                  <a:pt x="0" y="0"/>
                </a:moveTo>
                <a:lnTo>
                  <a:pt x="4058" y="0"/>
                </a:lnTo>
                <a:lnTo>
                  <a:pt x="4265" y="120"/>
                </a:lnTo>
                <a:lnTo>
                  <a:pt x="4460" y="7"/>
                </a:lnTo>
                <a:lnTo>
                  <a:pt x="5773" y="7"/>
                </a:lnTo>
              </a:path>
            </a:pathLst>
          </a:custGeom>
          <a:noFill/>
          <a:ln w="28575" cap="flat" cmpd="sng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r" eaLnBrk="0" hangingPunct="0">
              <a:defRPr/>
            </a:pPr>
            <a:endParaRPr lang="it-IT" b="0" dirty="0">
              <a:latin typeface="Arial" charset="0"/>
              <a:cs typeface="+mn-cs"/>
            </a:endParaRPr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966788" y="3744913"/>
            <a:ext cx="8594725" cy="571500"/>
          </a:xfrm>
        </p:spPr>
        <p:txBody>
          <a:bodyPr/>
          <a:lstStyle>
            <a:lvl1pPr marL="0" indent="0">
              <a:defRPr sz="1100" b="1">
                <a:solidFill>
                  <a:srgbClr val="014377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3" descr="FILETTO SFUMATO"/>
          <p:cNvPicPr>
            <a:picLocks noChangeAspect="1" noChangeArrowheads="1"/>
          </p:cNvPicPr>
          <p:nvPr userDrawn="1"/>
        </p:nvPicPr>
        <p:blipFill>
          <a:blip r:embed="rId2" cstate="print"/>
          <a:srcRect l="13231" t="25432" r="14497" b="29741"/>
          <a:stretch>
            <a:fillRect/>
          </a:stretch>
        </p:blipFill>
        <p:spPr bwMode="auto">
          <a:xfrm>
            <a:off x="438150" y="6208713"/>
            <a:ext cx="946785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2" descr="FILETTO SFUMATO"/>
          <p:cNvPicPr>
            <a:picLocks noChangeAspect="1" noChangeArrowheads="1"/>
          </p:cNvPicPr>
          <p:nvPr userDrawn="1"/>
        </p:nvPicPr>
        <p:blipFill>
          <a:blip r:embed="rId3" cstate="print"/>
          <a:srcRect l="9746" t="25430" r="86835" b="31897"/>
          <a:stretch>
            <a:fillRect/>
          </a:stretch>
        </p:blipFill>
        <p:spPr bwMode="auto">
          <a:xfrm>
            <a:off x="0" y="6208713"/>
            <a:ext cx="447675" cy="15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3949700" y="6397625"/>
            <a:ext cx="2008188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900" b="0" i="1" kern="1200" dirty="0">
                <a:solidFill>
                  <a:srgbClr val="014377"/>
                </a:solidFill>
                <a:latin typeface="Arial" pitchFamily="34" charset="0"/>
                <a:ea typeface="+mn-ea"/>
                <a:cs typeface="+mn-cs"/>
              </a:rPr>
              <a:t>Project PCB</a:t>
            </a:r>
          </a:p>
          <a:p>
            <a:pPr algn="ctr" eaLnBrk="0" hangingPunct="0">
              <a:defRPr/>
            </a:pPr>
            <a:endParaRPr lang="it-IT" sz="900" b="0" i="1" dirty="0">
              <a:solidFill>
                <a:srgbClr val="014377"/>
              </a:solidFill>
              <a:cs typeface="+mn-cs"/>
            </a:endParaRPr>
          </a:p>
        </p:txBody>
      </p:sp>
      <p:sp>
        <p:nvSpPr>
          <p:cNvPr id="7" name="Text Box 69"/>
          <p:cNvSpPr txBox="1">
            <a:spLocks noChangeArrowheads="1"/>
          </p:cNvSpPr>
          <p:nvPr userDrawn="1"/>
        </p:nvSpPr>
        <p:spPr bwMode="auto">
          <a:xfrm>
            <a:off x="4792663" y="6583363"/>
            <a:ext cx="3206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ctr" eaLnBrk="0" hangingPunct="0">
              <a:defRPr/>
            </a:pPr>
            <a:fld id="{037A9E56-5530-4C47-982B-1D4556E0AD51}" type="slidenum">
              <a:rPr lang="it-IT" sz="900">
                <a:solidFill>
                  <a:srgbClr val="014377"/>
                </a:solidFill>
                <a:latin typeface="Arial" charset="0"/>
                <a:cs typeface="+mn-cs"/>
              </a:rPr>
              <a:pPr algn="ctr" eaLnBrk="0" hangingPunct="0">
                <a:defRPr/>
              </a:pPr>
              <a:t>‹N›</a:t>
            </a:fld>
            <a:endParaRPr lang="it-IT" sz="900" dirty="0">
              <a:solidFill>
                <a:srgbClr val="014377"/>
              </a:solidFill>
              <a:latin typeface="Arial" charset="0"/>
              <a:cs typeface="+mn-cs"/>
            </a:endParaRPr>
          </a:p>
        </p:txBody>
      </p:sp>
      <p:pic>
        <p:nvPicPr>
          <p:cNvPr id="8" name="Picture 108" descr="IncipitSmall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28613"/>
            <a:ext cx="4079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20"/>
          <p:cNvSpPr>
            <a:spLocks noChangeArrowheads="1"/>
          </p:cNvSpPr>
          <p:nvPr userDrawn="1"/>
        </p:nvSpPr>
        <p:spPr bwMode="auto">
          <a:xfrm>
            <a:off x="10188575" y="1562100"/>
            <a:ext cx="323850" cy="611188"/>
          </a:xfrm>
          <a:prstGeom prst="rect">
            <a:avLst/>
          </a:prstGeom>
          <a:solidFill>
            <a:srgbClr val="0000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0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0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0" name="Rectangle 121"/>
          <p:cNvSpPr>
            <a:spLocks noChangeArrowheads="1"/>
          </p:cNvSpPr>
          <p:nvPr userDrawn="1"/>
        </p:nvSpPr>
        <p:spPr bwMode="auto">
          <a:xfrm>
            <a:off x="10188575" y="2343150"/>
            <a:ext cx="323850" cy="611188"/>
          </a:xfrm>
          <a:prstGeom prst="rect">
            <a:avLst/>
          </a:prstGeom>
          <a:solidFill>
            <a:srgbClr val="646464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100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100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100</a:t>
            </a:r>
          </a:p>
        </p:txBody>
      </p:sp>
      <p:sp>
        <p:nvSpPr>
          <p:cNvPr id="11" name="Rectangle 122"/>
          <p:cNvSpPr>
            <a:spLocks noChangeArrowheads="1"/>
          </p:cNvSpPr>
          <p:nvPr userDrawn="1"/>
        </p:nvSpPr>
        <p:spPr bwMode="auto">
          <a:xfrm>
            <a:off x="10188575" y="3124200"/>
            <a:ext cx="323850" cy="611188"/>
          </a:xfrm>
          <a:prstGeom prst="rect">
            <a:avLst/>
          </a:prstGeom>
          <a:solidFill>
            <a:srgbClr val="969696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150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150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150</a:t>
            </a:r>
          </a:p>
        </p:txBody>
      </p:sp>
      <p:sp>
        <p:nvSpPr>
          <p:cNvPr id="12" name="Rectangle 123"/>
          <p:cNvSpPr>
            <a:spLocks noChangeArrowheads="1"/>
          </p:cNvSpPr>
          <p:nvPr userDrawn="1"/>
        </p:nvSpPr>
        <p:spPr bwMode="auto">
          <a:xfrm>
            <a:off x="10188575" y="3905250"/>
            <a:ext cx="323850" cy="611188"/>
          </a:xfrm>
          <a:prstGeom prst="rect">
            <a:avLst/>
          </a:prstGeom>
          <a:solidFill>
            <a:srgbClr val="C0C0C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lang="it-IT" sz="1000" dirty="0"/>
              <a:t>192</a:t>
            </a:r>
          </a:p>
          <a:p>
            <a:pPr algn="ctr" eaLnBrk="0" hangingPunct="0">
              <a:defRPr/>
            </a:pPr>
            <a:r>
              <a:rPr lang="it-IT" sz="1000" dirty="0"/>
              <a:t>192</a:t>
            </a:r>
          </a:p>
          <a:p>
            <a:pPr algn="ctr" eaLnBrk="0" hangingPunct="0">
              <a:defRPr/>
            </a:pPr>
            <a:r>
              <a:rPr lang="it-IT" sz="1000" dirty="0"/>
              <a:t>192</a:t>
            </a:r>
          </a:p>
        </p:txBody>
      </p:sp>
      <p:sp>
        <p:nvSpPr>
          <p:cNvPr id="13" name="Rectangle 124"/>
          <p:cNvSpPr>
            <a:spLocks noChangeArrowheads="1"/>
          </p:cNvSpPr>
          <p:nvPr userDrawn="1"/>
        </p:nvSpPr>
        <p:spPr bwMode="auto">
          <a:xfrm>
            <a:off x="10188575" y="4686300"/>
            <a:ext cx="323850" cy="611188"/>
          </a:xfrm>
          <a:prstGeom prst="rect">
            <a:avLst/>
          </a:prstGeom>
          <a:solidFill>
            <a:srgbClr val="9BCD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lang="it-IT" sz="1000" dirty="0"/>
              <a:t>153</a:t>
            </a:r>
          </a:p>
          <a:p>
            <a:pPr algn="ctr" eaLnBrk="0" hangingPunct="0">
              <a:defRPr/>
            </a:pPr>
            <a:r>
              <a:rPr lang="it-IT" sz="1000" dirty="0"/>
              <a:t>204</a:t>
            </a:r>
          </a:p>
          <a:p>
            <a:pPr algn="ctr" eaLnBrk="0" hangingPunct="0">
              <a:defRPr/>
            </a:pPr>
            <a:r>
              <a:rPr lang="it-IT" sz="1000" dirty="0"/>
              <a:t>255</a:t>
            </a:r>
          </a:p>
        </p:txBody>
      </p:sp>
      <p:sp>
        <p:nvSpPr>
          <p:cNvPr id="14" name="Rectangle 125"/>
          <p:cNvSpPr>
            <a:spLocks noChangeArrowheads="1"/>
          </p:cNvSpPr>
          <p:nvPr userDrawn="1"/>
        </p:nvSpPr>
        <p:spPr bwMode="auto">
          <a:xfrm>
            <a:off x="10188575" y="781050"/>
            <a:ext cx="323850" cy="611188"/>
          </a:xfrm>
          <a:prstGeom prst="rect">
            <a:avLst/>
          </a:prstGeom>
          <a:solidFill>
            <a:srgbClr val="E60003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230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0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5" name="Rectangle 126"/>
          <p:cNvSpPr>
            <a:spLocks noChangeArrowheads="1"/>
          </p:cNvSpPr>
          <p:nvPr userDrawn="1"/>
        </p:nvSpPr>
        <p:spPr bwMode="auto">
          <a:xfrm>
            <a:off x="10188575" y="0"/>
            <a:ext cx="323850" cy="611188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lang="it-IT" sz="1000" dirty="0">
                <a:solidFill>
                  <a:srgbClr val="006EB8"/>
                </a:solidFill>
              </a:rPr>
              <a:t>255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rgbClr val="006EB8"/>
                </a:solidFill>
              </a:rPr>
              <a:t>255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rgbClr val="006EB8"/>
                </a:solidFill>
              </a:rPr>
              <a:t>255</a:t>
            </a:r>
          </a:p>
        </p:txBody>
      </p:sp>
      <p:sp>
        <p:nvSpPr>
          <p:cNvPr id="16" name="Rectangle 127"/>
          <p:cNvSpPr>
            <a:spLocks noChangeArrowheads="1"/>
          </p:cNvSpPr>
          <p:nvPr userDrawn="1"/>
        </p:nvSpPr>
        <p:spPr bwMode="auto">
          <a:xfrm>
            <a:off x="10188575" y="5467350"/>
            <a:ext cx="323850" cy="611188"/>
          </a:xfrm>
          <a:prstGeom prst="rect">
            <a:avLst/>
          </a:prstGeom>
          <a:solidFill>
            <a:srgbClr val="25A7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37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167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255</a:t>
            </a:r>
          </a:p>
        </p:txBody>
      </p:sp>
      <p:sp>
        <p:nvSpPr>
          <p:cNvPr id="17" name="Rectangle 128"/>
          <p:cNvSpPr>
            <a:spLocks noChangeArrowheads="1"/>
          </p:cNvSpPr>
          <p:nvPr userDrawn="1"/>
        </p:nvSpPr>
        <p:spPr bwMode="auto">
          <a:xfrm>
            <a:off x="10188575" y="6248400"/>
            <a:ext cx="323850" cy="611188"/>
          </a:xfrm>
          <a:prstGeom prst="rect">
            <a:avLst/>
          </a:prstGeom>
          <a:solidFill>
            <a:srgbClr val="006EB8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0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110</a:t>
            </a:r>
          </a:p>
          <a:p>
            <a:pPr algn="ctr" eaLnBrk="0" hangingPunct="0">
              <a:defRPr/>
            </a:pPr>
            <a:r>
              <a:rPr lang="it-IT" sz="1000" dirty="0">
                <a:solidFill>
                  <a:schemeClr val="bg1"/>
                </a:solidFill>
              </a:rPr>
              <a:t>184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0" y="1525589"/>
            <a:ext cx="4375150" cy="4167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0" y="1525589"/>
            <a:ext cx="4375150" cy="4167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olo e  contenu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sz="quarter"/>
          </p:nvPr>
        </p:nvSpPr>
        <p:spPr>
          <a:xfrm>
            <a:off x="495300" y="174626"/>
            <a:ext cx="8915400" cy="103981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95300" y="1525588"/>
            <a:ext cx="4375150" cy="20066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5035550" y="1525588"/>
            <a:ext cx="4375150" cy="20066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95300" y="3684589"/>
            <a:ext cx="4375150" cy="2008187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5550" y="3684589"/>
            <a:ext cx="4375150" cy="2008187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3" descr="FILETTO SFUMATO"/>
          <p:cNvPicPr>
            <a:picLocks noChangeAspect="1" noChangeArrowheads="1"/>
          </p:cNvPicPr>
          <p:nvPr/>
        </p:nvPicPr>
        <p:blipFill>
          <a:blip r:embed="rId8" cstate="print"/>
          <a:srcRect l="13231" t="25432" r="14497" b="29741"/>
          <a:stretch>
            <a:fillRect/>
          </a:stretch>
        </p:blipFill>
        <p:spPr bwMode="auto">
          <a:xfrm>
            <a:off x="438150" y="6208713"/>
            <a:ext cx="946785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92" descr="FILETTO SFUMATO"/>
          <p:cNvPicPr>
            <a:picLocks noChangeAspect="1" noChangeArrowheads="1"/>
          </p:cNvPicPr>
          <p:nvPr/>
        </p:nvPicPr>
        <p:blipFill>
          <a:blip r:embed="rId9" cstate="print"/>
          <a:srcRect l="9746" t="25430" r="86835" b="31897"/>
          <a:stretch>
            <a:fillRect/>
          </a:stretch>
        </p:blipFill>
        <p:spPr bwMode="auto">
          <a:xfrm>
            <a:off x="0" y="6208713"/>
            <a:ext cx="447675" cy="15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6" name="Rectangle 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8325" y="1525588"/>
            <a:ext cx="8915400" cy="416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58" name="Text Box 34"/>
          <p:cNvSpPr txBox="1">
            <a:spLocks noChangeArrowheads="1"/>
          </p:cNvSpPr>
          <p:nvPr/>
        </p:nvSpPr>
        <p:spPr bwMode="auto">
          <a:xfrm>
            <a:off x="506413" y="6626225"/>
            <a:ext cx="2720975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r>
              <a:rPr lang="it-IT" sz="900" dirty="0">
                <a:solidFill>
                  <a:srgbClr val="014377"/>
                </a:solidFill>
                <a:latin typeface="Arial" charset="0"/>
                <a:cs typeface="+mn-cs"/>
              </a:rPr>
              <a:t>Ufficio / Autore</a:t>
            </a:r>
          </a:p>
        </p:txBody>
      </p:sp>
      <p:sp>
        <p:nvSpPr>
          <p:cNvPr id="1068" name="Text Box 44"/>
          <p:cNvSpPr txBox="1">
            <a:spLocks noChangeArrowheads="1"/>
          </p:cNvSpPr>
          <p:nvPr/>
        </p:nvSpPr>
        <p:spPr bwMode="auto">
          <a:xfrm>
            <a:off x="503238" y="6445250"/>
            <a:ext cx="2008187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eaLnBrk="0" hangingPunct="0">
              <a:defRPr/>
            </a:pPr>
            <a:r>
              <a:rPr lang="it-IT" sz="900" b="0" dirty="0">
                <a:solidFill>
                  <a:srgbClr val="014377"/>
                </a:solidFill>
                <a:latin typeface="Arial" charset="0"/>
                <a:cs typeface="+mn-cs"/>
              </a:rPr>
              <a:t>Data</a:t>
            </a:r>
          </a:p>
        </p:txBody>
      </p:sp>
      <p:sp>
        <p:nvSpPr>
          <p:cNvPr id="1093" name="Text Box 69"/>
          <p:cNvSpPr txBox="1">
            <a:spLocks noChangeArrowheads="1"/>
          </p:cNvSpPr>
          <p:nvPr/>
        </p:nvSpPr>
        <p:spPr bwMode="auto">
          <a:xfrm>
            <a:off x="76200" y="6543675"/>
            <a:ext cx="3190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ctr" eaLnBrk="0" hangingPunct="0">
              <a:defRPr/>
            </a:pPr>
            <a:fld id="{0D86E134-9D0D-4D2C-9259-AF8F6192C3D5}" type="slidenum">
              <a:rPr lang="it-IT" sz="900">
                <a:solidFill>
                  <a:srgbClr val="014377"/>
                </a:solidFill>
                <a:latin typeface="Arial" charset="0"/>
                <a:cs typeface="+mn-cs"/>
              </a:rPr>
              <a:pPr algn="ctr" eaLnBrk="0" hangingPunct="0">
                <a:defRPr/>
              </a:pPr>
              <a:t>‹N›</a:t>
            </a:fld>
            <a:endParaRPr lang="it-IT" sz="900" dirty="0">
              <a:solidFill>
                <a:srgbClr val="014377"/>
              </a:solidFill>
              <a:latin typeface="Arial" charset="0"/>
              <a:cs typeface="+mn-cs"/>
            </a:endParaRPr>
          </a:p>
        </p:txBody>
      </p:sp>
      <p:pic>
        <p:nvPicPr>
          <p:cNvPr id="1032" name="Picture 108" descr="IncipitSmall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328613"/>
            <a:ext cx="4079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03" descr="UBI-Ban_4C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413625" y="6435725"/>
            <a:ext cx="20701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5" name="Rectangle 31"/>
          <p:cNvSpPr>
            <a:spLocks noGrp="1" noChangeArrowheads="1"/>
          </p:cNvSpPr>
          <p:nvPr>
            <p:ph type="title"/>
          </p:nvPr>
        </p:nvSpPr>
        <p:spPr bwMode="auto">
          <a:xfrm>
            <a:off x="568325" y="174625"/>
            <a:ext cx="8915400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stile</a:t>
            </a:r>
          </a:p>
        </p:txBody>
      </p:sp>
      <p:sp>
        <p:nvSpPr>
          <p:cNvPr id="1133" name="Text Box 109"/>
          <p:cNvSpPr txBox="1">
            <a:spLocks noChangeArrowheads="1"/>
          </p:cNvSpPr>
          <p:nvPr/>
        </p:nvSpPr>
        <p:spPr bwMode="auto">
          <a:xfrm>
            <a:off x="3948113" y="6502400"/>
            <a:ext cx="2008187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ctr" eaLnBrk="0" hangingPunct="0">
              <a:defRPr/>
            </a:pPr>
            <a:r>
              <a:rPr lang="it-IT" sz="900" b="0" i="1" dirty="0">
                <a:solidFill>
                  <a:srgbClr val="014377"/>
                </a:solidFill>
                <a:latin typeface="Arial" charset="0"/>
                <a:cs typeface="+mn-cs"/>
              </a:rPr>
              <a:t>Nome documento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6" grpId="0" build="p" autoUpdateAnimBg="0" advAuto="0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5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5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5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5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5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55" grpId="0" autoUpdateAnimBg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14377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14377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14377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14377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14377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14377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14377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14377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14377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22D7A"/>
        </a:buClr>
        <a:buSzPct val="80000"/>
        <a:buFont typeface="Wingdings" pitchFamily="2" charset="2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22D7A"/>
        </a:buClr>
        <a:buSzPct val="80000"/>
        <a:buFont typeface="Wingdings" pitchFamily="2" charset="2"/>
        <a:buChar char="–"/>
        <a:defRPr sz="1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22D7A"/>
        </a:buClr>
        <a:buSzPct val="80000"/>
        <a:buFont typeface="Wingdings" pitchFamily="2" charset="2"/>
        <a:buChar char="•"/>
        <a:defRPr sz="1500"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122D7A"/>
        </a:buClr>
        <a:buSzPct val="80000"/>
        <a:buFont typeface="Wingdings" pitchFamily="2" charset="2"/>
        <a:buChar char="–"/>
        <a:defRPr sz="15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122D7A"/>
        </a:buClr>
        <a:buSzPct val="80000"/>
        <a:buFont typeface="Wingdings" pitchFamily="2" charset="2"/>
        <a:buChar char="»"/>
        <a:defRPr sz="1500"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rgbClr val="122D7A"/>
        </a:buClr>
        <a:buSzPct val="80000"/>
        <a:buFont typeface="Wingdings" pitchFamily="2" charset="2"/>
        <a:defRPr sz="1500"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rgbClr val="122D7A"/>
        </a:buClr>
        <a:buSzPct val="80000"/>
        <a:buFont typeface="Wingdings" pitchFamily="2" charset="2"/>
        <a:defRPr sz="1500"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rgbClr val="122D7A"/>
        </a:buClr>
        <a:buSzPct val="80000"/>
        <a:buFont typeface="Wingdings" pitchFamily="2" charset="2"/>
        <a:defRPr sz="1500"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rgbClr val="122D7A"/>
        </a:buClr>
        <a:buSzPct val="80000"/>
        <a:buFont typeface="Wingdings" pitchFamily="2" charset="2"/>
        <a:defRPr sz="15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cs.ced.lan\centrobanca\CB_FS\FileServer\GRUPPOK\GRUPPOK\Progetti%20condivisi\Somacis\2014\financials.xlsx!Tabelle%20Somacis!R2C1:R35C6" TargetMode="External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file:///\\ucs.ced.lan\centrobanca\CB_FS\FileServer\GRUPPOK\GRUPPOK\Progetti%20condivisi\Somacis\2014\financials.xlsx!Tabelle%20Elco!R2C1:R35C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financials.xlsx!Aggregato!R62C1:R89C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file:///\\ucs.ced.lan\centrobanca\CB_FS\FileServer\GRUPPOK\GRUPPOK\Progetti%20condivisi\Somacis\2014\financials.xlsx!Aggregato!%5bfinancials.xlsx%5dAggregato%20Grafico%2014" TargetMode="External"/><Relationship Id="rId3" Type="http://schemas.openxmlformats.org/officeDocument/2006/relationships/image" Target="../media/image13.emf"/><Relationship Id="rId7" Type="http://schemas.openxmlformats.org/officeDocument/2006/relationships/image" Target="../media/image15.emf"/><Relationship Id="rId2" Type="http://schemas.openxmlformats.org/officeDocument/2006/relationships/oleObject" Target="file:///\\ucs.ced.lan\centrobanca\CB_FS\FileServer\GRUPPOK\GRUPPOK\Progetti%20condivisi\Somacis\2014\financials.xlsx!Aggregato!%5bfinancials.xlsx%5dAggregato%20Grafico%205" TargetMode="External"/><Relationship Id="rId1" Type="http://schemas.openxmlformats.org/officeDocument/2006/relationships/slideLayout" Target="../slideLayouts/slideLayout2.xml"/><Relationship Id="rId6" Type="http://schemas.openxmlformats.org/officeDocument/2006/relationships/oleObject" Target="file:///\\ucs.ced.lan\centrobanca\CB_FS\FileServer\GRUPPOK\GRUPPOK\Progetti%20condivisi\Somacis\2014\financials.xlsx!Aggregato!%5bfinancials.xlsx%5dAggregato%20Grafico%206" TargetMode="External"/><Relationship Id="rId11" Type="http://schemas.openxmlformats.org/officeDocument/2006/relationships/image" Target="../media/image18.jpeg"/><Relationship Id="rId5" Type="http://schemas.openxmlformats.org/officeDocument/2006/relationships/image" Target="../media/image14.emf"/><Relationship Id="rId10" Type="http://schemas.openxmlformats.org/officeDocument/2006/relationships/image" Target="../media/image17.jpeg"/><Relationship Id="rId4" Type="http://schemas.openxmlformats.org/officeDocument/2006/relationships/oleObject" Target="file:///\\ucs.ced.lan\centrobanca\CB_FS\FileServer\GRUPPOK\GRUPPOK\Progetti%20condivisi\Somacis\2014\financials.xlsx!Aggregato!%5bfinancials.xlsx%5dAggregato%20Grafico%2010" TargetMode="External"/><Relationship Id="rId9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financials.xlsx!Foglio2!R21C1:R33C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95"/>
          <p:cNvSpPr>
            <a:spLocks noChangeArrowheads="1"/>
          </p:cNvSpPr>
          <p:nvPr/>
        </p:nvSpPr>
        <p:spPr bwMode="auto">
          <a:xfrm>
            <a:off x="571500" y="2959074"/>
            <a:ext cx="8540750" cy="1384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 algn="ctr" eaLnBrk="0" hangingPunct="0"/>
            <a:r>
              <a:rPr lang="it-IT" sz="1600" dirty="0">
                <a:solidFill>
                  <a:srgbClr val="014377"/>
                </a:solidFill>
              </a:rPr>
              <a:t>Ipotesi di crescita per linee esterne</a:t>
            </a:r>
          </a:p>
          <a:p>
            <a:pPr algn="ctr" eaLnBrk="0" hangingPunct="0"/>
            <a:endParaRPr lang="it-IT" sz="1600" dirty="0">
              <a:solidFill>
                <a:srgbClr val="014377"/>
              </a:solidFill>
            </a:endParaRPr>
          </a:p>
          <a:p>
            <a:pPr algn="ctr" eaLnBrk="0" hangingPunct="0"/>
            <a:endParaRPr lang="it-IT" sz="1600" dirty="0">
              <a:solidFill>
                <a:srgbClr val="014377"/>
              </a:solidFill>
            </a:endParaRPr>
          </a:p>
          <a:p>
            <a:pPr algn="ctr" eaLnBrk="0" hangingPunct="0"/>
            <a:r>
              <a:rPr lang="it-IT" sz="1600" i="1" dirty="0">
                <a:solidFill>
                  <a:srgbClr val="014377"/>
                </a:solidFill>
              </a:rPr>
              <a:t>Ipotesi processo di aggregazione tra due aziende dello stesso settore</a:t>
            </a:r>
          </a:p>
          <a:p>
            <a:pPr eaLnBrk="0" hangingPunct="0"/>
            <a:endParaRPr lang="it-IT" sz="2000" i="1" dirty="0">
              <a:solidFill>
                <a:srgbClr val="014377"/>
              </a:solidFill>
            </a:endParaRPr>
          </a:p>
        </p:txBody>
      </p:sp>
      <p:sp>
        <p:nvSpPr>
          <p:cNvPr id="4100" name="AutoShape 8" descr="data:image/jpeg;base64,/9j/4AAQSkZJRgABAQAAAQABAAD/2wCEAAkGBhQREBQUExQWFRUVGBwYFhgVFxodHhgaIRkbGhcmHxUbGyYeGBwjHB0eIS8hIycqMS0uFx89NTArNSgrLSoBCQoKDgwOGg8PGjUiHyQyLCwtKi01LS0pMC8sMiwsMCktKS8vKTQsKSk1LCw0NDU1KSwsKSwsKSk1LS0pNTQpKv/AABEIAFAAtAMBIgACEQEDEQH/xAAbAAABBQEBAAAAAAAAAAAAAAAAAgMEBQYBB//EAD8QAAIBAwIEBAMFBAcJAAAAAAECAwAEERIhBQYxQRNRYXEUIoEHIzIzkUJyobEWJDRSktHhJVNUYmSTwdLw/8QAGQEAAgMBAAAAAAAAAAAAAAAAAAQBAgMF/8QAMREAAQMCBAIJAwUBAAAAAAAAAQACEQMhEjFBUQRxEyJhgZGhscHRFDLwUmJyovEj/9oADAMBAAIRAxEAPwD1/iHGoICBNLHHnoHYDP0NRuI8028NubjX4kQIXMWH3Jx2NZLn6zM1/bKLc3OmJ2ZASuRqGMv2AIz9apLCSGITRvG6WU7CO4ibJa0l/YOf7h7N2079N32cKwsa6TO1vyf8WBqGYXpnEeY7e30GaVY9YJXVncDGe3bIqg49z3+VFYBLmaUkDByqAdS249dsjoc1mea+HPCbNZZxOgD+E2hA2jCY1OwZH2IxsOnWrb7NlRpZWBiOAAn5fijc6smNQNP061IoU6dPpfu9FXpHF2HJM8Wn4xHbyyzSxRIq5IjAzucbEKd9+pNbLlW4aSyt3ZizNGpLHqTjv61F58P+zrnv8mP1Zf5dfpTnKsqpw+2LMoHhJuTgbj1rOo4Poh0AGdOSu0YXkTorulLVaOYbb/iIf+4n+dT4JgyhlIZTuCCCD7EbGk8JGYWoIOScoozRmhSiiiuZoQu0VzNGaELtFGa5mhC7RRmjNCEUUUZoQiiiihCKKKKELG8d5wNpxKOKUqLeSMfMRurliMls/h2APvmonNkKW9/bT6QY7r+rXAIyHBA0E+3/AIqLzxYzvxBGjtDcJ4BRgchTlmzlx+EjYj6Yqnh4ddQmJpLO7khibWkHjKyoR06KWIHkcCurTpMhrgdLiRf4KVc8yQRqtRHaXXDX0wxtc2ZyRGG+8g9FyfmTyH8u7PB4muOKi5MRtljhIEb6RJKC2NTRg5Cg9z1wPpXczc9JdWwSHxIbpZ4tKSrpYNr2O+xGeufrtUS743PccQhlt103EFu3jQt3ZJD4sfXqwJKn93vQ2jUwkuABIIJ/N91JImxWn5t43HccNvxE2TCCkgIIIIYZ2PYjODWW5juU+F4dDLqaEW3jOkZ0mVhoSJdXYFnOT23qpveIfd3l1EW8K5leB43GMq8etT3w6Nn9akc7v8ljuM/BpnH7yHr7j+FMUuHDC1vM+So58glS+G8uRz34t2t/hQiHxERtWojcHWexB7eXrXq1jZpFGscY0oowoHYCq8cDRrlLrLaxHoxtg7dTtnOMj61biuXxFY1SOxbUqeCVnucuaTZRxBFDzTyLDCrEhdTHq2N9I647+Y61LkM8WhmkR0GozkppIARjlMHpqAGDk4PWoPO3KpvUiMbBJreVZYi2dJYdQ2NwDtuOmOhq0QyyLpkiVFYESAvqzkYwuB09Tj232j/mKbYzvi9vzda3lZng/M1zeWMt7FoRQZDBEy51KmQdb5zliD+HGNutRuIc+3DWVte2kavGys88LAlgqMBJoYEbgk9jtv6VK4Tyxc2djNZRaHU+IIJGbAVHz+YmCSVyfw51bdKsuActfBR2sEY1RxRuruSASzFWJ0d8kHvtkdaZc7h2kkAHrWH7Y18lW6Yfm0vBJdW5E0QtTNGgX5i4LAgsDntgjGQQaRwLnJJojcLPHLCkTPMAumSNwAQNOdlxqxkHcD5jSOHcmPZPeNaMqrOFaJHJ0xyZOsdDhDt0Gf0FNnkON7wziJYFeGSKZY2/OL4GcAYAAyc4BJxsMVBHDXE20PdkRv279iOskWnM91Nwx+IL4a7NIkBXIMakjDSZ1a2AJyNhkbGkXPPEksvDPAKrFfBtWtcsmkDoc4znI38qXZ8r3UPDH4eug7PGkxbAEbMSS0eNWsBiNIyDtuKYv/s/PicNSNUe3swyyCRhlwwwflxjOck9Ou1at+mxOnKXRygx3zCg4oVlwHmO4uhexqI/Et5TFHKFPhv6lNX4l7gNgnyqPw7mS4n4m9tEyPBbr/WZCmPvDnCJhsZ885xhqZ4Ry7fWMFzbW5jePLGzZ3IaLV1DDScgEkjHcb9dnuW+XLiytI4IkXWzhriZpMkkkGQgAEscbAHHbNUeKIxlsXgDwu4/G5U3TVnzy6Hib3Gkx2L6VCLhm2JGTk7k4G2POu3XNF1FwxOIN4bZCSvCFwBE5GAsmdWsAg5OxOdhXLLkiRzxRLjSI759SFGyV2IGRgDIOD1xtS7rle6m4YnD30LgJE8wbIMSEbrHjVrIAGDgAk7mru+mxCN2z/GBPnKLrYWF4s0SSpusiq6n0YAjb2NP1H4faLDEkaDCxqqKPIKABv32FSK5ZiTGSuiiiioQkmuV01yqoVJzNytFeJ8wCygfdyD8SEHI37jONqoOU7I3F0LpiFuIQ9vcrj8xttDDHTIG/t6UcYu7ubihtY7gWyLGJEwobxOmc9zvnbphTU3lDgl1BdXT3GlhKFOtdg7AnfT+zsd6fEspEF1yJA7Dol7F8gKu5p4MltPamPOLi/jd1O4B0lTgY2BBORWf+1WBY7mBUARVtwqgDYDxCAAO2BWu58P9Y4YP+qU/y/8AvrWV+1rJvIx2EAx/jftTnBOJfTJ2cs6tmnuXq8Awi+w/lTq01B+FfYfyp1a42qcUDj/FfhbaWcrrESFyoOCQBk4J74qk4dzysk1rE8TRm8iMsDagwOF1MrYAKkDvgj1qdzxbtJw66RFZ3eF1VVGSWK4G3vWO4HwadLnhrwxSKUgCXZmU6VUKPlTXur5ztHsds0/QpUnUS52d/SfXxyVSTKuh9on3N1MbdtFpKYpdMiltjglQQAw+oPpU7ifOQils40j8QXn5TatIGwb5gQSBg9s1gm5Wu3gvykcmfjDOIHBCXUOQcEbeWQMjyParzmW3e6uOFSLbzpHGzGVQjAwgqFwdO4wfLtvTR4bh8Vjbra7NkefwqyVpb7mv4eFpJ49H3iRp86lX140kPgBV3OcjbSetSZ+YBCkz3C+FHCgcuG1KynP4SACTkYwQOox1qouY0kthavazTW6+HCxdCCV0MS6gkMQhVPm65Jxms1JyDO1pf2cEsjWzLG1qJ8jEgbU6jIzo2AyQBk+hNK0qNFw65w38pGWxCkkrcQcfla3Wf4ZtD6Sq618QIxGGZMaRsckBiceu1J4ZzP419c2nhlTbBCz6wQwcZXAxnp1zTnA+KE28StDKsoVVdChGlgAG+c/KVGCcgnIxVBwaKSLi/E52il8N44vDIQ/eFE+YL5nOwrNtNh6SdBbxHtKmTZaNOZIjfNZ5+9WISnywWwR7jY+xq2rzbmHg9zG9lfxIZJo5CZUjjYM0cmTIDljkKPlAwO1ejxPkA77jO+x+o7VStSY1rXMOefMfKkFLooopdSiiiihCKKKKEJi6uAiM7HCqCxPkAMn+FeZJ9q1xLIfBhgEedvFk0tjGerMPmwew2r1CWMMCp3B2I9D1rNr9nFgBj4cH3Z//AGprhqlFgPStk6beyyqB5+0rFXfNxnvLWfRFE8TYZvHUhkJGrfbAwT59a9I4dzFb3DFYZkkYDJCnO3eoqckWK9LWL/D/AK1n+aOWfhGjvbJNLQHMkSdJEyNZx54znzHqK1e6hXIa2RoNlmA9kk3Tn2jXQWWy0nVOkvjRxnADhfxAsdlJ2A8z03rIc5Xkl1dq7QtDkJHGkmA7btvpHbLY32PnWg5ke3nktb2RPGtZYzFJtnwySSDt0IJIz6GrzlzkqxjZLiAGT9qNmYsF9VGOvv0xW1OoygwEgzBHftn7Krmmo4gLVL0pa0mlLXJTajcSv0giaWTIRBliATgDrsN6iQcx272nxayAwaS+vB6AkH5cZzkEYxS+Y5AtrKWIAx+1gDqPOsBYcLltm4laEYtYtV1ExO2JEfSvsHGfeP1pyhQZUZJNwfKwPfdVJhbGXnW1W2S6LsIJG0o+hvmJJA2xncg747VMPH4wZAwkUxp4jao2HyeY2w2MbgV5TxOQf0Xsdx+bH3H+8kzW/uLxUguYpJkllMU8mRp2iOdOQDhANQX1Kn1ratwjGZfqcPCL+agOlTrTnO1kEJEhAuNoWZWVZDk7BiMZ2OxwamXfG4o5VhJLSuCyxoCzaQcFiB+FQTjJxXkPCpsW3BjdY+BDag6bFJwzaBKxJGj2x3z0rX8DJi49fGc4+Ijja2Zjs6KMMFPQkdwPLNXrcExmIg5AnnDo8dSoDitpZcSSXWEJzG2lwVIKtgNgggdiDt51y24nFIjujhlQurEb4KEhx9CDULinFESNvCZfFkcRJggZkI7E7EquT6afpWS5Of4DidzYN8kc4+It1Zgd+ki5yd9ifZaUZQD2OcMxeNxqrStR/TO38QRfeeI0fihPCfUY+udOM/Tr6U/FzVbtPHAGYySxiVBobdCM5zjAHvWXuWH9J4tx/Y2HX/mNF6wHMtuNv7G4xt/eONvamPpmf0xd91GJb7VXc1n+chKY4xA6LIZRpSViqzYViULDcZA1e6b7VQ8R5iV+DXGlnhnWCR9DSkyR4kZMiQHLLrBCsDuAKUZRLgCDmYViVvs0A1l+X3Nvqa4uFC3DKYEaQtpxFqfEjdScFzjYYNQ+HczNHxCVbhisNxF48BfACiMYlAOdxo0yZ9TU9AZcGmYvz5cvZEra0U1a3KyIroQyuAykdCCMgg+WK7WClKNcrprlVQikyyAAk9AMn0FdY147f8M4ldTO89tO+5CqsgjVN+w31AD9frTPD0BVJl0ALOo/CMk1BdPKjW8AKpfTlkjHRYgcZHlqIJPpHXr/AA6wSCJIkGFQaR/r6nr9axfInLMqXDTzxGLQixwoxBwMYOCPIDGTjJZq3prbjaoc7C3IeqzotMSUUpaTSlpEJhJkiDDDAEeRAP8AA0NCCMEAjywMfpS6KlCZ+DTGNC4/dH+VcWyQZwijPXCjf+G9P0VMlCa+FXGNK4PbSMfpRLaowCsqsB2IBA+hFO0UXQmjbLt8q7dNht7bbV02yk5KjPngZ/WnKKJKE18MudWlc+eBn9cV02y6tWlc+eBn9cZpyiiShIlgVxhgGHkQCP0NINqv91egHQdB0HToPKnqKEJprdSANIwOmw27bDttQbVdvlXbYbDb2p2iiShcRQBgDAHQDtXKVRUIX//Z"/>
          <p:cNvSpPr>
            <a:spLocks noChangeAspect="1" noChangeArrowheads="1"/>
          </p:cNvSpPr>
          <p:nvPr/>
        </p:nvSpPr>
        <p:spPr bwMode="auto">
          <a:xfrm>
            <a:off x="4841875" y="-376238"/>
            <a:ext cx="1714500" cy="76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t-IT" dirty="0"/>
          </a:p>
        </p:txBody>
      </p:sp>
      <p:sp>
        <p:nvSpPr>
          <p:cNvPr id="35842" name="AutoShape 2" descr="data:image/jpeg;base64,/9j/4AAQSkZJRgABAQAAAQABAAD/2wCEAAkGBhMSERMTEhMWFBUWFhcaFxQXFRoaHBocHBkYFxUXHBgbHCYeFxkjHx0YIC8gKSc1LTEsHSAxNTA2NSYsLCoBCQoKDQsNGQ8OGiwkHyU1NDUwNTQvNTAxNDU1MTQyNSwsNDU1NTUwNTEsLCw1LzIuNTUtNSw2NC40MiwvMSo0Lv/AABEIAFMAXwMBIgACEQEDEQH/xAAbAAEAAgMBAQAAAAAAAAAAAAAFAAYBBAcDAv/EAEAQAAIBAgMEBgUKBAcBAAAAAAECAwARBBIhBQYxQRMiUWFxgTRCUnOzFCMyU2KRobHB0QckM0NjcoKSsuLwFf/EABoBAAIDAQEAAAAAAAAAAAAAAAIDAAEFBAb/xAAvEQABBAACBwcEAwAAAAAAAAABAAIDEQQxBRIhQVFx8DNSYYGxwdEiMpHxBhMU/9oADAMBAAIRAxEAPwDr27HoWF9xD8NaTozdj0LC+4h+GtJ0LftCbN2juZUrBNZovauOK6LxPPs7/HspWInZh4zI/IIY2GR2qFjau8MUClpHCgdp/fh+fdVYm/idDfQt4hHP5AUJvPhjiH6PIc6EdEwlALFwL3Vlta97m97K1jyNX/8AgTE/QJF7ZukGQnucHrDvHKsyOTEYlgeSWg5AV67fbktSGCDaHHaOOxdK2d/ECKRsqurN7FyreSuNasmB20kml7HsIsfu7PC9ckh3OZAcPJGDKzZhOr9Ug8spFwYxqToBxvc2rd3SZugEhkkclmyuzkkhWKqw7AbX86B8+Iwf1PJLbqjV8wR7pTYWTOLQK63rr9SgtgbZ6QZW4jQ/oR3H8D407WzFK2Zge3IrhkjdG4tcpUqVKYlozdj0LC+4h+GtJ0Zux6FhfcQ/DWk6Fv2hNm7R3Mr5c6UFikuxP/rcqbn4eYo5yALmwA4k15r+QPcBG0Zbfb5TcOdWyqptbL0kdl60R6QyEXyKoLMo1GZnUMLcOZ4Ch48RiSL/ACnDdGlmkkzSWjTUBjcj5w2NiDlJBGXhVjfDRzSPkLcQ6TKNFbKImW5GWQFQOqbgjN3UFtfc1sVELvd43Zcl2EYtYXVS5tyPHS9ha1a2jIf6sK2r27fPr5TH291pjePDmXCTGKQRloiektxS2crfiqsNLjhegtm4pWw8LIuRTGpVPZFhZfKmU3UVsKmHlklKKqgoJBl01serd1+ySRyoja+Hkw3Wks0NwOlUZcnICRdQq8s4Nu21L0ph3zNaWi66yXfhHNa+37L68lu7KxWWZddGOU+fA+RsfKugYCfPGp58/Eca5fhSTIg+2v5iui7Ce6v7x/8AkaHRVhjmoNLMDXNKTqVKla6xUZux6FhfcQ/DWk6M3Y9CwvuIfhrXrtPaixLc6nkBxP7eNSNpcAAmYghsjieJW3NwOvh+lVnbmIQMhezqL3iBBNzbK2T1suose2/KiNv7WmeGYqWU9HJlCXvfKcvDVje37UEcRPGdF6QFSwGVrjQBUzaalu0aX7Beug6NY97Hy5t2ilnnGkdmPyrLPvLfRI3Ha7gC3gl7se7QVmDbsaKFWJzxJLSLckm5Y2HEmgJ8dMpOWPMNbERuL9VTfKToAS19bmwsONvnE7RmV2AXMoQsD0UnG0xUcddVTT7XK4rQEMIzBKU7GYlxsOpNYvakcjKzJMuXgElC+OoAJ8L2r3g2phrFW6WzfSEnzgIOhHE6EcrUB8pm10Fg8a/0n1DrGWb6XqlmF+GmvA1rR7QnykmEEh8oHROtxkLc25nTNwF6swwd0hU3F4kG9ZJ7u7DMRBEkcojLsioTe1z0KZWGY2uo8BV72DBkhUHjz8a5u0zdIBlGUhTn6KQWvmvpe/IacRfWmtk7dmQLmudNVJ1HgePfY3rhGj2R2YTnt2rqdpF8uqJtwrYr/UofAbwoxVXNs5yox0u3Ho2HqvbgODcuwMVykEGinggiwit2z/I4W31EPw1qk724lw8eJDNkSQB0BNshOlxz/wC1XXdy/wAhw1vqIfhqbVU9sYpAZIJY2yMCLgjrKfosOz9CO6qZMyJn1GryVYw6s1uys31yulTMZtuRTnV268hkVSxsI1OVFtyzakimoXabFShJHVXwysljcKWA6wXhcVv4KHBguVLKXQRsHJ+iBawJFlOvHtovEYPZq6Z5WIFuq78Oy9hpRtn364I5pLpMO4UBXjQPD0qvHNfGG2U7YmWEYicCMIytmudcpNxwI40M+ImMcRV5mYic6SG/UK2OvIC96sEG3sJFI0kcc2ZlVTqLWUAKACdLACjWnwNlUw4iy3t877Vs332FC6ZlUHcd54/CJmIjDrcOG4d0g8N5ta8cs00jFDPJpEfmnyhScoYlSDpfNoOw8qxsnFSGcoZHtaa+ZzZgqGwX7YOt78uXPdMmzmNzFMt7aBjlsLaWB4acK3oINnOqqJCtnZxmkdCCwCmzHlYDS9WySzeuM+PirdPAWkAbqyHCuPHl+UDs3FTgrIhaQLEHdGYnMud1aw7eB8r91emy52xExi6WRI2Z3BzdZuGVATewA5Crfs/YsEJ6SM26uW5kzC181hy41qYrZODYFSl7uX6pIsxtfKeQNhpwqPlEIGu8DmeuvNW6eJziQ2uBoenhu/VeW7kBkfEYSRzIlxGJL6jNcob+2jBWB5Vctwt4WxWFUyH52MtHJ3shylvO1/OqzgsXBg4nlVMkUILkk6s/9tb+s7NYeHcK+v4NxOIHdv7ju58zx/CgEzJgHMN9e2Sthuzu69c1dt2PQsL7iH4a0NvZsy3XKM8XE5BeSI83Qeuh9ZPMa6Uzux6FhfcQ/DWkmW+hoNUPZTk+cAyOB4lcmbAEp0kZE0X1keoHcy/SjPcRWm8YYagN+NXzbG4qO5mgZ4JvrImyk+NtHHcQarOOwGPiJ6WHD4we0VMMp/1x9UnvIrOkwBu4ys92F7pVcn2WOKm3cf3o+WIqbEWqwSbViX+rgcbEf8No5l/EA1rT7YwDCzti1/zYXUeYegbDO3YRfml/55BuRWHwzObICT+XieVM4XYCrrIcx7BoP3NZh3o2fGoVPlTdy4cC/eSX41G3uQ/0Nn4qU9ssgjH3Iv60p8OKkNNFDn8JzcOd6QSMLYKAByAH6V6Y+SPDLnxUghXkp1kfuSPj5mwotMRtWbSNYcEp+qW7/wC85m/EUjsX+Fd36SctK51Lym/4G9/Mmih0WLuQ2nCIDNV+021ZEURmHBo10j9ZzwLsfWc8L8FGgrsW7+yRBEFAANhoOXYK+9mbDjhAsLntpGtlrQwUExEbtN/J4X3EPw1pLOalSo3IJ83aO5lTOawTfjWalWlLUxOCQ8UH3UXPs2P2BWKlWovBNnR3+iK3sLs2L2BWalRUk4cOq8FA8q9c5qVKpWpnNTOalSoov//Z"/>
          <p:cNvSpPr>
            <a:spLocks noChangeAspect="1" noChangeArrowheads="1"/>
          </p:cNvSpPr>
          <p:nvPr/>
        </p:nvSpPr>
        <p:spPr bwMode="auto">
          <a:xfrm>
            <a:off x="0" y="-382588"/>
            <a:ext cx="904875" cy="790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35844" name="AutoShape 4" descr="data:image/jpeg;base64,/9j/4AAQSkZJRgABAQAAAQABAAD/2wCEAAkGBhMSERMTEhMWFBUWFhcaFxQXFRoaHBocHBkYFxUXHBgbHCYeFxkjHx0YIC8gKSc1LTEsHSAxNTA2NSYsLCoBCQoKDQsNGQ8OGiwkHyU1NDUwNTQvNTAxNDU1MTQyNSwsNDU1NTUwNTEsLCw1LzIuNTUtNSw2NC40MiwvMSo0Lv/AABEIAFMAXwMBIgACEQEDEQH/xAAbAAEAAgMBAQAAAAAAAAAAAAAFAAYBBAcDAv/EAEAQAAIBAgMEBgUKBAcBAAAAAAECAwARBBIhBQYxQRMiUWFxgTRCUnOzFCMyU2KRobHB0QckM0NjcoKSsuLwFf/EABoBAAIDAQEAAAAAAAAAAAAAAAIDAAEFBAb/xAAvEQABBAACBwcEAwAAAAAAAAABAAIDEQQxBRIhQVFx8DNSYYGxwdEiMpHxBhMU/9oADAMBAAIRAxEAPwDr27HoWF9xD8NaTozdj0LC+4h+GtJ0LftCbN2juZUrBNZovauOK6LxPPs7/HspWInZh4zI/IIY2GR2qFjau8MUClpHCgdp/fh+fdVYm/idDfQt4hHP5AUJvPhjiH6PIc6EdEwlALFwL3Vlta97m97K1jyNX/8AgTE/QJF7ZukGQnucHrDvHKsyOTEYlgeSWg5AV67fbktSGCDaHHaOOxdK2d/ECKRsqurN7FyreSuNasmB20kml7HsIsfu7PC9ckh3OZAcPJGDKzZhOr9Ug8spFwYxqToBxvc2rd3SZugEhkkclmyuzkkhWKqw7AbX86B8+Iwf1PJLbqjV8wR7pTYWTOLQK63rr9SgtgbZ6QZW4jQ/oR3H8D407WzFK2Zge3IrhkjdG4tcpUqVKYlozdj0LC+4h+GtJ0Zux6FhfcQ/DWk6Fv2hNm7R3Mr5c6UFikuxP/rcqbn4eYo5yALmwA4k15r+QPcBG0Zbfb5TcOdWyqptbL0kdl60R6QyEXyKoLMo1GZnUMLcOZ4Ch48RiSL/ACnDdGlmkkzSWjTUBjcj5w2NiDlJBGXhVjfDRzSPkLcQ6TKNFbKImW5GWQFQOqbgjN3UFtfc1sVELvd43Zcl2EYtYXVS5tyPHS9ha1a2jIf6sK2r27fPr5TH291pjePDmXCTGKQRloiektxS2crfiqsNLjhegtm4pWw8LIuRTGpVPZFhZfKmU3UVsKmHlklKKqgoJBl01serd1+ySRyoja+Hkw3Wks0NwOlUZcnICRdQq8s4Nu21L0ph3zNaWi66yXfhHNa+37L68lu7KxWWZddGOU+fA+RsfKugYCfPGp58/Eca5fhSTIg+2v5iui7Ce6v7x/8AkaHRVhjmoNLMDXNKTqVKla6xUZux6FhfcQ/DWk6M3Y9CwvuIfhrXrtPaixLc6nkBxP7eNSNpcAAmYghsjieJW3NwOvh+lVnbmIQMhezqL3iBBNzbK2T1suose2/KiNv7WmeGYqWU9HJlCXvfKcvDVje37UEcRPGdF6QFSwGVrjQBUzaalu0aX7Beug6NY97Hy5t2ilnnGkdmPyrLPvLfRI3Ha7gC3gl7se7QVmDbsaKFWJzxJLSLckm5Y2HEmgJ8dMpOWPMNbERuL9VTfKToAS19bmwsONvnE7RmV2AXMoQsD0UnG0xUcddVTT7XK4rQEMIzBKU7GYlxsOpNYvakcjKzJMuXgElC+OoAJ8L2r3g2phrFW6WzfSEnzgIOhHE6EcrUB8pm10Fg8a/0n1DrGWb6XqlmF+GmvA1rR7QnykmEEh8oHROtxkLc25nTNwF6swwd0hU3F4kG9ZJ7u7DMRBEkcojLsioTe1z0KZWGY2uo8BV72DBkhUHjz8a5u0zdIBlGUhTn6KQWvmvpe/IacRfWmtk7dmQLmudNVJ1HgePfY3rhGj2R2YTnt2rqdpF8uqJtwrYr/UofAbwoxVXNs5yox0u3Ho2HqvbgODcuwMVykEGinggiwit2z/I4W31EPw1qk724lw8eJDNkSQB0BNshOlxz/wC1XXdy/wAhw1vqIfhqbVU9sYpAZIJY2yMCLgjrKfosOz9CO6qZMyJn1GryVYw6s1uys31yulTMZtuRTnV268hkVSxsI1OVFtyzakimoXabFShJHVXwysljcKWA6wXhcVv4KHBguVLKXQRsHJ+iBawJFlOvHtovEYPZq6Z5WIFuq78Oy9hpRtn364I5pLpMO4UBXjQPD0qvHNfGG2U7YmWEYicCMIytmudcpNxwI40M+ImMcRV5mYic6SG/UK2OvIC96sEG3sJFI0kcc2ZlVTqLWUAKACdLACjWnwNlUw4iy3t877Vs332FC6ZlUHcd54/CJmIjDrcOG4d0g8N5ta8cs00jFDPJpEfmnyhScoYlSDpfNoOw8qxsnFSGcoZHtaa+ZzZgqGwX7YOt78uXPdMmzmNzFMt7aBjlsLaWB4acK3oINnOqqJCtnZxmkdCCwCmzHlYDS9WySzeuM+PirdPAWkAbqyHCuPHl+UDs3FTgrIhaQLEHdGYnMud1aw7eB8r91emy52xExi6WRI2Z3BzdZuGVATewA5Crfs/YsEJ6SM26uW5kzC181hy41qYrZODYFSl7uX6pIsxtfKeQNhpwqPlEIGu8DmeuvNW6eJziQ2uBoenhu/VeW7kBkfEYSRzIlxGJL6jNcob+2jBWB5Vctwt4WxWFUyH52MtHJ3shylvO1/OqzgsXBg4nlVMkUILkk6s/9tb+s7NYeHcK+v4NxOIHdv7ju58zx/CgEzJgHMN9e2Sthuzu69c1dt2PQsL7iH4a0NvZsy3XKM8XE5BeSI83Qeuh9ZPMa6Uzux6FhfcQ/DWkmW+hoNUPZTk+cAyOB4lcmbAEp0kZE0X1keoHcy/SjPcRWm8YYagN+NXzbG4qO5mgZ4JvrImyk+NtHHcQarOOwGPiJ6WHD4we0VMMp/1x9UnvIrOkwBu4ys92F7pVcn2WOKm3cf3o+WIqbEWqwSbViX+rgcbEf8No5l/EA1rT7YwDCzti1/zYXUeYegbDO3YRfml/55BuRWHwzObICT+XieVM4XYCrrIcx7BoP3NZh3o2fGoVPlTdy4cC/eSX41G3uQ/0Nn4qU9ssgjH3Iv60p8OKkNNFDn8JzcOd6QSMLYKAByAH6V6Y+SPDLnxUghXkp1kfuSPj5mwotMRtWbSNYcEp+qW7/wC85m/EUjsX+Fd36SctK51Lym/4G9/Mmih0WLuQ2nCIDNV+021ZEURmHBo10j9ZzwLsfWc8L8FGgrsW7+yRBEFAANhoOXYK+9mbDjhAsLntpGtlrQwUExEbtN/J4X3EPw1pLOalSo3IJ83aO5lTOawTfjWalWlLUxOCQ8UH3UXPs2P2BWKlWovBNnR3+iK3sLs2L2BWalRUk4cOq8FA8q9c5qVKpWpnNTOalSoov//Z"/>
          <p:cNvSpPr>
            <a:spLocks noChangeAspect="1" noChangeArrowheads="1"/>
          </p:cNvSpPr>
          <p:nvPr/>
        </p:nvSpPr>
        <p:spPr bwMode="auto">
          <a:xfrm>
            <a:off x="0" y="-382588"/>
            <a:ext cx="904875" cy="790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1028" name="AutoShape 4" descr="data:image/jpeg;base64,/9j/4AAQSkZJRgABAQAAAQABAAD/2wCEAAkGBggGBRUIBwgKFQkWGCIaGRcYFhofIBwgIicfICYfKSIiJCkgJRwkICUkIi8gLDA1LSwsJSY9PTMqQS01OCoBCQoKDgwOGg8PGjQkHCU1NCwpNC0xLCwpLCksNSwsKSwsLCw0LCksLCwsKSosKSwpKSosLCwpLCksKSwsKSwsKf/AABEIAC0ApQMBIgACEQEDEQH/xAAcAAACAgMBAQAAAAAAAAAAAAAGBwAFAQMECAL/xABAEAABAgQEAgUICAQHAAAAAAABAgMEBQYRABIhMQdBExRRYZEXIlJTVXGS0RUjMjdCc4HCNqGysxZigoPB4fH/xAAYAQADAQEAAAAAAAAAAAAAAAAAAQQCA//EAB8RAAIDAQADAAMAAAAAAAAAAAABAhEhAxIxQRMicf/aAAwDAQACEQMRAD8A+eIk6qykqmMOipYhTLgLiLIQnKkk2Tsb22vzxih4mtq5fdRD1U60hoJuVISq+bNawAHYcTjv/FzX5P7jjm4TVnJ6QXEmcvrT0nR5bJKr5c99veMOsIXJrrTeBlE0TX7bJVDVuVuckloJv+utsauHcfVsXMYyTVDERaX0oGRxbY8xRuLpNglQ2OO6P430wxCFyDVEuvckBBF/1NgMGcjmjc9kbUyZQoNuoCwDuL8sIoSi3jEFPquq+n587K3akiVraVlKglAB0BvbLpvtgpo6X1xWMiE0brFxpkqUkJLaVHzTYnlzwEcR/vGi/wAz9qcFvDziZL6UpBMsipfHrcC1qzISCnzlFXM9+CsJ4S/dqTwvphR3EOFhFOwdYl1wC4RkSgnuBsRf34sOF8bUszkMS1USoxMSlzK2t1sJULpGwsAoJVrfUa74p5nx3h0LQ3LZPEFZUM3TEJGXna1yT/LDTbV0jYWNiL4KKY+LeM891LVVYU1UTkrdqWIWps2zBKBe4B2y6b7XwQUVC1zWkrVHtVc40wFlGqEqJIAJ2AsNcCnFP7yIn3p/pGDrhHVkikNEKZm03gmnumUci3EhVrJ1y3vbDawmg2+jTeHBV0JxCo6A6+upnHoQEBSkpSCm+gukpOl9L3xpozjHNUzduCn/AEbsKtQT0gGVSSdAdNCL2uNLD+fVxO4pS2byNcmkhLgWRncIISACDYX1JNhrtgf4fcNpnP5q3HRzDrUsQoKzKBBcsbgJB1sT+La21+R8G2/yVBjJ4rrncvp36Yks5cZbZtnbCUnPmUlINze2W+3PCnl1c1jM5k3BMT6J6VxQSLhHM29HDh4uacMIns+r/uIwiKTfahavhnoh1CWUupKlKNgBfck7DDoXZtTSsb6qHr4M5kVzdzs6IAeP/WAKMryuKWni4GYTNSohs2UlaUFJuAQbgAkEEHDamPFKk4BkrE5hnVD8LRzk/DcYSFQTGP4g1ouLgIB5Tq7JQ2gXISnQXI0HaSdBffCSN9nVeL0d3DutxWslLrzSURrZyrSDoexQ52PZyN98UFc8YW6bnCpXLIJLzqBZxZcyhKuweaq5HPs8bW3DejHqKp1xcYpJj3POWBsmw0Tfnbme04TNLwqZ/wAR2WopRyuPlau+xK7fra2AcpyjFL6xjtyOOqZuFmVRRM3hod8kFtuKctqLoCwQMubXbnYc8XERQcwpxnrdITuLS8k3UzEOqcaWn0ddUnnmGC+csQsTJnGYxWVgpNz6NtQR3gi47xgNp+r0V9AdQacKWWkpMU6U5Qsa6JudAsgkk7JuNyCA6Uk6CKj6pYq2SCLaSERCTkdbvfIsbi/NJ3B5gjGcLqv6hcoys1RsrW30MU0gnLaxU3mF9NPslI/QYmAy+yjjK7jt/FzP5P7jjq4FS+EmDsZ1yGZXl6K2ZINr9J24xXtG1vVlSqilymH6BF0N5HW9U3uCcygbn3D59/DClawpGfKTFSuHTL3rdIouoJGXNa2Uk312tbvw/hxpvrdYMCZUTT82gzDRcqhi2exOUj3FNiD3jFpAQMPLIBEHBthMOhISlI5Acsb8aI1cSiBWqCbQqJCTkSo2BVbQE2NgTzxktpI828R/vGi/zP2pw3OCzaF8NmypCSekc3A9NWF3OOG9czycuTKMlLHTuqzKyvNADlp517WGLylpXxOpCX9Sl0pg1QuYqyuLbNid7FLgNjvbDIudxm206/g14+Ry2ZhKY6AhlhJChmQDYjY43pjIcxXVUvtdOBcozC4Hbbe2FtGTDi3FQ5aalEsbJH2kKRmHuzOkfyxq4cUFPpNPX59PWU/SJQUoCnAoqUdSVFN7DRI7tdMBQp7SQB8U/vIifen+kYM+EdGSKe0oqOmktZdiQ8pN1XOgCbC23PFBP+HtdVDPXJlGSdgPLNyEPN2FhYWuq+3bg34USOqaZbXLpxL4dEuJKwrpElec2FrJJGWw7rd+G/RPzi/yNtC34kUOqjp3mhgoyt3Vsn8J5oPu3B5j3YL+DdduLfFOTR8km5YUo3Ompbv7tR3X7MEvFaSz2opIiXSWXMONlWZai4lKkkbWzWGutzf9MLKD4XVxARqIuFlgS+hQUk9M1oRr6WAGnz6XFYNbi792ET/t/wBxGELTcIzMKnYhIlGZhbiUqGuoJ20w4qvhK5qWiES4yaCD7h+vAdTcZVAptchPnEXOpttz0AoDhjW8smKI2HlLfTNqCk3eaIuNdfO2wIOycpppYMWq+EcmjqeU3IYJlmPT5yFD8R9FXMg9vI4SkqmsxpaeCLhFLbjGyQUnwKFDmDsfHsx6gljke5KUOTJhpEeU+ehKrpCuwHswj6i4cVnPKjemSpKwkuLzWQ83l2A0uQdbXOg1OEjXeHqUVo5aZn8LVdNtzKGH1ax5yTulWykn3HCJcn/+HK3U1ESiUtBl4pUttpSXEpvYqCs5AUUm97ag9+DXhrIa3pOZ9UipYz9EuG68zqCUH0k5STrzTbXu52nEfhYKpiPpSUrbRMrWUFfZcA2ueShtm7NDysG5eUopr2EkTIZFCS1UZFsKcZCSu7i1uHblmJsfdgaktBw9ISwTiFTEh0gKfYKypPR3JKbbkoB772PbjklTNVSClWYCfy119lt1JShg51lCbkJWdEBKVZSNbkC2LaMnNYVI51KSSVcHDH7cRE5CQP8AK2CSVd50wG8fzQaqik4atKvdakbDCWWEIzrQAApS8yrdhITlP+oYmGPS1MwdJyRMvgcx5qWd1qO6j8uQxMFmXwjLWc8/njEnaMRGvobZHMuFP7hgbia3XqYeGjFJBAJzLsL6j8V7EcxfBPNmmy6W1pJT78CkfTUne1XL2t82w37bWtfvwDm5XhpE+qGJjjCJgItt38ClOqyKPLzgslIVprl05gY4YOa1hGviGj4CdwwUQOlbdacyE8ylY1SOdtbbY0xEkg4OIVFQxiExZvZwqClJJ0uCoEBVtL2uOVsDsLDQ0njQ6y245Eg3Qp5xS0pUNlFIKQqx11wHLzr2FMumfE+QTYtTCF65CBVifqQSntSRlNyNbKHdg3mXESmZLGmEmk1aaiQAShQVcXF+QIwv6T4bO1BGfSU7n8Y6nNmUgXTmO+pzHTuAGG8IOHAA6BvTTYYDtzsF/K1Rft+G8FfLE8rVF+34bwV8sFPVIf1DXwjGOqQ/qGvhGEdNBfytUX7fhvBXyxPK1Rft+G8FfLBR1SH9Q18IxOqQ/qGvhGANBfytUX7fhvBXyxPK1Rft+G8FfLBR1SH9Q18IxOqQ/qGvhGANBfytUX7fhvBXyxPK1Rft+G8FfLBR1SH9Q18IxOqQ/qGvhGAP2BfytUX7fhvBXyxJhXImNNqjaJaRGRIXksDZKTvc3tew5DfuwU9Th/UNfCMVVS0rA1LJTAP52xfMlbZyqSocxbwsdDhid0LyAVxFiluTCeRkc3CIFwyymHzOKNrJTobJ7VKN/fjbATisH4s9Zlce1CJBUpbkRmNhyCUAXUTsNu/A/FU/G0fHOQrs0MRAOCy2loUAQDcG+c2Wk6hQ/wDNMnlkOmML0O7GJQoFKkFwLSpJ0KVBaTdJHbgom8wuh6vnDbRei5XHpZBsCpxV1HXQALPIc7DFmxXEOh3o45TrS8wSekWoecfw3zWviggqXlJQWzDrLStSgrJTpscp0uO3fBFLpPLoRzpGINAXprz02130wzScgsgIkuMZt08jmv8A8nExiWtpWyVHN4nEwihWf//Z"/>
          <p:cNvSpPr>
            <a:spLocks noChangeAspect="1" noChangeArrowheads="1"/>
          </p:cNvSpPr>
          <p:nvPr/>
        </p:nvSpPr>
        <p:spPr bwMode="auto">
          <a:xfrm>
            <a:off x="0" y="-204788"/>
            <a:ext cx="1571625" cy="4286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C46F47E-BA3D-EC4A-EC05-87DC21377171}"/>
              </a:ext>
            </a:extLst>
          </p:cNvPr>
          <p:cNvSpPr txBox="1"/>
          <p:nvPr/>
        </p:nvSpPr>
        <p:spPr>
          <a:xfrm>
            <a:off x="452437" y="1175957"/>
            <a:ext cx="9398643" cy="83099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 Finanza Innovativa per la </a:t>
            </a:r>
          </a:p>
          <a:p>
            <a:r>
              <a:rPr lang="it-IT" dirty="0"/>
              <a:t>Crescita Strategica e Sostenibile dell’Impresa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FD8A7B7-0869-4D4F-0DB9-9BA2C0679E9E}"/>
              </a:ext>
            </a:extLst>
          </p:cNvPr>
          <p:cNvSpPr txBox="1"/>
          <p:nvPr/>
        </p:nvSpPr>
        <p:spPr>
          <a:xfrm>
            <a:off x="2432513" y="4695749"/>
            <a:ext cx="49829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 u="sng" dirty="0">
                <a:solidFill>
                  <a:schemeClr val="accent1">
                    <a:lumMod val="50000"/>
                  </a:schemeClr>
                </a:solidFill>
              </a:rPr>
              <a:t>01 Marzo 2024</a:t>
            </a:r>
            <a:br>
              <a:rPr lang="it-IT" sz="14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4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400" b="1" u="sng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1400" b="1" dirty="0">
                <a:solidFill>
                  <a:schemeClr val="accent1">
                    <a:lumMod val="50000"/>
                  </a:schemeClr>
                </a:solidFill>
              </a:rPr>
              <a:t>Università di Macerata – Dipartimento di Diritto e Economia</a:t>
            </a:r>
            <a:br>
              <a:rPr lang="it-IT" sz="14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1400" b="1" dirty="0">
                <a:solidFill>
                  <a:schemeClr val="accent1">
                    <a:lumMod val="50000"/>
                  </a:schemeClr>
                </a:solidFill>
              </a:rPr>
              <a:t>Finanza e Mercati</a:t>
            </a:r>
            <a:endParaRPr lang="it-IT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419164" y="199727"/>
            <a:ext cx="8178827" cy="38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6800" tIns="46800" rIns="46800" bIns="46800" anchor="ctr"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it-IT" sz="2200" dirty="0">
                <a:solidFill>
                  <a:srgbClr val="014377"/>
                </a:solidFill>
              </a:rPr>
              <a:t>Analisi preliminare delle possibili sinergie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52406" y="755549"/>
            <a:ext cx="9000000" cy="190746"/>
          </a:xfrm>
          <a:prstGeom prst="rect">
            <a:avLst/>
          </a:prstGeom>
          <a:noFill/>
        </p:spPr>
        <p:txBody>
          <a:bodyPr tIns="0" bIns="0"/>
          <a:lstStyle/>
          <a:p>
            <a:pPr marL="0" marR="0" lvl="1" algn="l" defTabSz="1046163" rtl="0" eaLnBrk="0" fontAlgn="base" latinLnBrk="0" hangingPunct="0">
              <a:lnSpc>
                <a:spcPts val="1600"/>
              </a:lnSpc>
              <a:spcBef>
                <a:spcPts val="0"/>
              </a:spcBef>
              <a:spcAft>
                <a:spcPct val="0"/>
              </a:spcAft>
              <a:buClr>
                <a:srgbClr val="122D7A"/>
              </a:buClr>
              <a:buSzPct val="80000"/>
              <a:tabLst/>
              <a:defRPr/>
            </a:pPr>
            <a:r>
              <a:rPr lang="it-IT" sz="1000" b="0" dirty="0">
                <a:solidFill>
                  <a:srgbClr val="014377"/>
                </a:solidFill>
              </a:rPr>
              <a:t>Le 2 società oggetto di analisi potranno sfruttare le sinergie derivanti dalla gestione integrata. In particolare si profilano le seguenti opportunità:</a:t>
            </a:r>
          </a:p>
        </p:txBody>
      </p:sp>
      <p:sp>
        <p:nvSpPr>
          <p:cNvPr id="30" name="AutoShape 18"/>
          <p:cNvSpPr>
            <a:spLocks noChangeArrowheads="1"/>
          </p:cNvSpPr>
          <p:nvPr/>
        </p:nvSpPr>
        <p:spPr bwMode="gray">
          <a:xfrm>
            <a:off x="2657613" y="1297920"/>
            <a:ext cx="6120000" cy="720000"/>
          </a:xfrm>
          <a:prstGeom prst="roundRect">
            <a:avLst>
              <a:gd name="adj" fmla="val 4824"/>
            </a:avLst>
          </a:prstGeom>
          <a:solidFill>
            <a:schemeClr val="bg1"/>
          </a:solidFill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288000" rIns="144000" anchor="ctr" anchorCtr="0"/>
          <a:lstStyle/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Sfruttare le sinergie commerciali legate alla condivisione di un ampio bacino di clientela;</a:t>
            </a:r>
          </a:p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Sviluppo congiunto sui mercati scarsamente presidiati;</a:t>
            </a:r>
          </a:p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Integrazione dell’offerta sui mercati di attuale presenza;</a:t>
            </a:r>
          </a:p>
        </p:txBody>
      </p:sp>
      <p:sp>
        <p:nvSpPr>
          <p:cNvPr id="51" name="Pentagono 50"/>
          <p:cNvSpPr/>
          <p:nvPr/>
        </p:nvSpPr>
        <p:spPr bwMode="auto">
          <a:xfrm>
            <a:off x="1438305" y="1289168"/>
            <a:ext cx="144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10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Cross/up selling</a:t>
            </a:r>
          </a:p>
        </p:txBody>
      </p:sp>
      <p:sp>
        <p:nvSpPr>
          <p:cNvPr id="31" name="AutoShape 18"/>
          <p:cNvSpPr>
            <a:spLocks noChangeArrowheads="1"/>
          </p:cNvSpPr>
          <p:nvPr/>
        </p:nvSpPr>
        <p:spPr bwMode="gray">
          <a:xfrm>
            <a:off x="2657613" y="2114238"/>
            <a:ext cx="6120000" cy="432000"/>
          </a:xfrm>
          <a:prstGeom prst="roundRect">
            <a:avLst>
              <a:gd name="adj" fmla="val 4824"/>
            </a:avLst>
          </a:prstGeom>
          <a:solidFill>
            <a:schemeClr val="bg1"/>
          </a:solidFill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288000" rIns="144000" anchor="ctr" anchorCtr="0"/>
          <a:lstStyle/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Più capillare copertura del mercato;</a:t>
            </a:r>
          </a:p>
        </p:txBody>
      </p:sp>
      <p:sp>
        <p:nvSpPr>
          <p:cNvPr id="56" name="Pentagono 55"/>
          <p:cNvSpPr/>
          <p:nvPr/>
        </p:nvSpPr>
        <p:spPr bwMode="auto">
          <a:xfrm>
            <a:off x="1438305" y="2114238"/>
            <a:ext cx="1440000" cy="432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it-IT" sz="1100" i="1" dirty="0">
                <a:solidFill>
                  <a:schemeClr val="bg1"/>
                </a:solidFill>
              </a:rPr>
              <a:t>Global footprint</a:t>
            </a:r>
          </a:p>
        </p:txBody>
      </p:sp>
      <p:grpSp>
        <p:nvGrpSpPr>
          <p:cNvPr id="6" name="Gruppo 72"/>
          <p:cNvGrpSpPr/>
          <p:nvPr/>
        </p:nvGrpSpPr>
        <p:grpSpPr>
          <a:xfrm>
            <a:off x="878041" y="1274556"/>
            <a:ext cx="432000" cy="1426114"/>
            <a:chOff x="952472" y="1699876"/>
            <a:chExt cx="432000" cy="1872000"/>
          </a:xfrm>
          <a:solidFill>
            <a:srgbClr val="9BCDFF"/>
          </a:solidFill>
          <a:effectLst/>
        </p:grpSpPr>
        <p:sp>
          <p:nvSpPr>
            <p:cNvPr id="61" name="Pentagono 60"/>
            <p:cNvSpPr/>
            <p:nvPr/>
          </p:nvSpPr>
          <p:spPr bwMode="auto">
            <a:xfrm>
              <a:off x="952472" y="1699876"/>
              <a:ext cx="432000" cy="1872000"/>
            </a:xfrm>
            <a:prstGeom prst="homePlate">
              <a:avLst>
                <a:gd name="adj" fmla="val 30050"/>
              </a:avLst>
            </a:prstGeom>
            <a:grpFill/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2" name="Text Box 149"/>
            <p:cNvSpPr txBox="1">
              <a:spLocks noChangeArrowheads="1"/>
            </p:cNvSpPr>
            <p:nvPr/>
          </p:nvSpPr>
          <p:spPr bwMode="auto">
            <a:xfrm rot="16200000">
              <a:off x="316901" y="2514886"/>
              <a:ext cx="1656000" cy="241980"/>
            </a:xfrm>
            <a:prstGeom prst="rect">
              <a:avLst/>
            </a:prstGeom>
            <a:grpFill/>
            <a:ln w="9525" algn="ctr">
              <a:noFill/>
              <a:miter lim="800000"/>
              <a:headEnd/>
              <a:tailEnd/>
            </a:ln>
          </p:spPr>
          <p:txBody>
            <a:bodyPr lIns="36000" tIns="36000" rIns="36000" bIns="36000" anchor="ctr" anchorCtr="1">
              <a:spAutoFit/>
            </a:bodyPr>
            <a:lstStyle/>
            <a:p>
              <a:pPr marL="268288" indent="-268288" algn="ctr">
                <a:spcAft>
                  <a:spcPct val="5000"/>
                </a:spcAft>
                <a:buClr>
                  <a:srgbClr val="FF6600"/>
                </a:buClr>
                <a:buFont typeface="Wingdings" pitchFamily="2" charset="2"/>
                <a:buNone/>
              </a:pPr>
              <a:r>
                <a:rPr lang="it-IT" sz="1100" dirty="0">
                  <a:solidFill>
                    <a:schemeClr val="bg1"/>
                  </a:solidFill>
                  <a:cs typeface="Arial" pitchFamily="34" charset="0"/>
                </a:rPr>
                <a:t>Sinergie sui ricavi</a:t>
              </a:r>
            </a:p>
          </p:txBody>
        </p:sp>
      </p:grpSp>
      <p:sp>
        <p:nvSpPr>
          <p:cNvPr id="48" name="AutoShape 18"/>
          <p:cNvSpPr>
            <a:spLocks noChangeArrowheads="1"/>
          </p:cNvSpPr>
          <p:nvPr/>
        </p:nvSpPr>
        <p:spPr bwMode="gray">
          <a:xfrm>
            <a:off x="2657613" y="3095560"/>
            <a:ext cx="6120000" cy="720000"/>
          </a:xfrm>
          <a:prstGeom prst="roundRect">
            <a:avLst>
              <a:gd name="adj" fmla="val 4824"/>
            </a:avLst>
          </a:prstGeom>
          <a:solidFill>
            <a:schemeClr val="bg1"/>
          </a:solidFill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288000" rIns="144000" anchor="ctr" anchorCtr="0"/>
          <a:lstStyle/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Massimizzare le economie di scala nelle funzioni:  </a:t>
            </a:r>
          </a:p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acquisti </a:t>
            </a:r>
          </a:p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logistica</a:t>
            </a:r>
          </a:p>
        </p:txBody>
      </p:sp>
      <p:sp>
        <p:nvSpPr>
          <p:cNvPr id="58" name="Pentagono 57"/>
          <p:cNvSpPr/>
          <p:nvPr/>
        </p:nvSpPr>
        <p:spPr bwMode="auto">
          <a:xfrm>
            <a:off x="1427065" y="3095560"/>
            <a:ext cx="144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it-IT" sz="1100" dirty="0">
                <a:solidFill>
                  <a:schemeClr val="bg1"/>
                </a:solidFill>
              </a:rPr>
              <a:t>Economie di scala</a:t>
            </a:r>
          </a:p>
        </p:txBody>
      </p:sp>
      <p:sp>
        <p:nvSpPr>
          <p:cNvPr id="47" name="AutoShape 18"/>
          <p:cNvSpPr>
            <a:spLocks noChangeArrowheads="1"/>
          </p:cNvSpPr>
          <p:nvPr/>
        </p:nvSpPr>
        <p:spPr bwMode="gray">
          <a:xfrm>
            <a:off x="2657613" y="3991171"/>
            <a:ext cx="6120000" cy="655229"/>
          </a:xfrm>
          <a:prstGeom prst="roundRect">
            <a:avLst>
              <a:gd name="adj" fmla="val 4824"/>
            </a:avLst>
          </a:prstGeom>
          <a:solidFill>
            <a:schemeClr val="bg1"/>
          </a:solidFill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288000" rIns="144000" anchor="ctr" anchorCtr="0"/>
          <a:lstStyle/>
          <a:p>
            <a:pPr marL="177800" indent="-177800" algn="just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endParaRPr lang="it-IT" sz="1000" b="0" dirty="0">
              <a:solidFill>
                <a:srgbClr val="014377"/>
              </a:solidFill>
              <a:cs typeface="Arial" pitchFamily="34" charset="0"/>
            </a:endParaRPr>
          </a:p>
          <a:p>
            <a:pPr marL="177800" indent="-177800" algn="just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Razionalizzazione funzionale ed economica delle strutture di staff ed operative della:</a:t>
            </a:r>
          </a:p>
          <a:p>
            <a:pPr marL="177800" indent="-177800" algn="just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rete di vendita</a:t>
            </a:r>
          </a:p>
          <a:p>
            <a:pPr marL="177800" indent="-177800" algn="just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</a:rPr>
              <a:t>produzione stante la vicinanza degli siti produttivi in Cina</a:t>
            </a:r>
          </a:p>
          <a:p>
            <a:pPr marL="177800" indent="-177800" algn="just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endParaRPr lang="it-IT" sz="1000" b="0" dirty="0">
              <a:solidFill>
                <a:srgbClr val="014377"/>
              </a:solidFill>
              <a:cs typeface="Arial" pitchFamily="34" charset="0"/>
            </a:endParaRPr>
          </a:p>
        </p:txBody>
      </p:sp>
      <p:sp>
        <p:nvSpPr>
          <p:cNvPr id="59" name="Pentagono 58"/>
          <p:cNvSpPr/>
          <p:nvPr/>
        </p:nvSpPr>
        <p:spPr bwMode="auto">
          <a:xfrm>
            <a:off x="1427065" y="3991172"/>
            <a:ext cx="1440000" cy="6552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it-IT" sz="1100" dirty="0">
                <a:solidFill>
                  <a:schemeClr val="bg1"/>
                </a:solidFill>
              </a:rPr>
              <a:t>Razionalizzazione</a:t>
            </a:r>
          </a:p>
        </p:txBody>
      </p:sp>
      <p:sp>
        <p:nvSpPr>
          <p:cNvPr id="46" name="AutoShape 18"/>
          <p:cNvSpPr>
            <a:spLocks noChangeArrowheads="1"/>
          </p:cNvSpPr>
          <p:nvPr/>
        </p:nvSpPr>
        <p:spPr bwMode="gray">
          <a:xfrm>
            <a:off x="2657613" y="4755847"/>
            <a:ext cx="6120000" cy="504000"/>
          </a:xfrm>
          <a:prstGeom prst="roundRect">
            <a:avLst>
              <a:gd name="adj" fmla="val 4824"/>
            </a:avLst>
          </a:prstGeom>
          <a:solidFill>
            <a:schemeClr val="bg1"/>
          </a:solidFill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288000" rIns="144000" anchor="ctr" anchorCtr="0"/>
          <a:lstStyle/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Sviluppo di  un piano di investimenti che consenta l’ottimizzazione delle risorse finanziarie in funzione degli impieghi a più elevato ritorno economico</a:t>
            </a:r>
          </a:p>
        </p:txBody>
      </p:sp>
      <p:sp>
        <p:nvSpPr>
          <p:cNvPr id="60" name="Pentagono 59"/>
          <p:cNvSpPr/>
          <p:nvPr/>
        </p:nvSpPr>
        <p:spPr bwMode="auto">
          <a:xfrm>
            <a:off x="1427065" y="4755847"/>
            <a:ext cx="1440000" cy="504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8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it-IT" sz="1100" dirty="0">
                <a:solidFill>
                  <a:schemeClr val="bg1"/>
                </a:solidFill>
              </a:rPr>
              <a:t>Investimenti</a:t>
            </a:r>
          </a:p>
        </p:txBody>
      </p:sp>
      <p:grpSp>
        <p:nvGrpSpPr>
          <p:cNvPr id="10" name="Gruppo 73"/>
          <p:cNvGrpSpPr/>
          <p:nvPr/>
        </p:nvGrpSpPr>
        <p:grpSpPr>
          <a:xfrm>
            <a:off x="878041" y="3095560"/>
            <a:ext cx="432000" cy="1980000"/>
            <a:chOff x="952472" y="3946200"/>
            <a:chExt cx="432000" cy="1980000"/>
          </a:xfrm>
          <a:solidFill>
            <a:srgbClr val="9BCDFF"/>
          </a:solidFill>
          <a:effectLst/>
        </p:grpSpPr>
        <p:sp>
          <p:nvSpPr>
            <p:cNvPr id="63" name="Pentagono 62"/>
            <p:cNvSpPr/>
            <p:nvPr/>
          </p:nvSpPr>
          <p:spPr bwMode="auto">
            <a:xfrm>
              <a:off x="952472" y="3946200"/>
              <a:ext cx="432000" cy="1980000"/>
            </a:xfrm>
            <a:prstGeom prst="homePlate">
              <a:avLst>
                <a:gd name="adj" fmla="val 30050"/>
              </a:avLst>
            </a:prstGeom>
            <a:grpFill/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4" name="Text Box 149"/>
            <p:cNvSpPr txBox="1">
              <a:spLocks noChangeArrowheads="1"/>
            </p:cNvSpPr>
            <p:nvPr/>
          </p:nvSpPr>
          <p:spPr bwMode="auto">
            <a:xfrm rot="16200000">
              <a:off x="316900" y="4815210"/>
              <a:ext cx="1656000" cy="241980"/>
            </a:xfrm>
            <a:prstGeom prst="rect">
              <a:avLst/>
            </a:prstGeom>
            <a:grpFill/>
            <a:ln w="9525" algn="ctr">
              <a:noFill/>
              <a:miter lim="800000"/>
              <a:headEnd/>
              <a:tailEnd/>
            </a:ln>
          </p:spPr>
          <p:txBody>
            <a:bodyPr lIns="36000" tIns="36000" rIns="36000" bIns="36000" anchor="ctr" anchorCtr="1">
              <a:spAutoFit/>
            </a:bodyPr>
            <a:lstStyle/>
            <a:p>
              <a:pPr marL="268288" indent="-268288" algn="ctr">
                <a:spcAft>
                  <a:spcPct val="5000"/>
                </a:spcAft>
                <a:buClr>
                  <a:srgbClr val="FF6600"/>
                </a:buClr>
                <a:buFont typeface="Wingdings" pitchFamily="2" charset="2"/>
                <a:buNone/>
              </a:pPr>
              <a:r>
                <a:rPr lang="it-IT" sz="1100" dirty="0">
                  <a:solidFill>
                    <a:schemeClr val="bg1"/>
                  </a:solidFill>
                  <a:cs typeface="Arial" pitchFamily="34" charset="0"/>
                </a:rPr>
                <a:t>Sinergie sui costi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482962" y="231626"/>
            <a:ext cx="8178827" cy="38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6800" tIns="46800" rIns="46800" bIns="46800" anchor="ctr"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it-IT" sz="2200" dirty="0">
                <a:solidFill>
                  <a:srgbClr val="014377"/>
                </a:solidFill>
              </a:rPr>
              <a:t>Valorizzazione delle sinergie</a:t>
            </a:r>
          </a:p>
        </p:txBody>
      </p:sp>
      <p:sp>
        <p:nvSpPr>
          <p:cNvPr id="23" name="AutoShape 17"/>
          <p:cNvSpPr>
            <a:spLocks noChangeArrowheads="1"/>
          </p:cNvSpPr>
          <p:nvPr/>
        </p:nvSpPr>
        <p:spPr bwMode="auto">
          <a:xfrm rot="16200000">
            <a:off x="6647280" y="-511891"/>
            <a:ext cx="864000" cy="4320000"/>
          </a:xfrm>
          <a:prstGeom prst="flowChartAlternateProcess">
            <a:avLst/>
          </a:prstGeom>
          <a:noFill/>
          <a:ln w="25400" cap="flat" cmpd="sng" algn="ctr">
            <a:solidFill>
              <a:srgbClr val="9BCD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36000" tIns="45720" rIns="3600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endParaRPr lang="it-IT" sz="1100" dirty="0">
              <a:solidFill>
                <a:schemeClr val="bg1"/>
              </a:solidFill>
            </a:endParaRPr>
          </a:p>
        </p:txBody>
      </p:sp>
      <p:sp>
        <p:nvSpPr>
          <p:cNvPr id="27" name="Pentagono 26"/>
          <p:cNvSpPr/>
          <p:nvPr/>
        </p:nvSpPr>
        <p:spPr bwMode="auto">
          <a:xfrm>
            <a:off x="595282" y="1252108"/>
            <a:ext cx="4068000" cy="792000"/>
          </a:xfrm>
          <a:prstGeom prst="homePlate">
            <a:avLst>
              <a:gd name="adj" fmla="val 30050"/>
            </a:avLst>
          </a:prstGeom>
          <a:noFill/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16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r>
              <a:rPr lang="it-IT" sz="1000" dirty="0">
                <a:solidFill>
                  <a:srgbClr val="014377"/>
                </a:solidFill>
              </a:rPr>
              <a:t>Per la determinazione delle sinergie è indispensabile analizzare il business delle due società, sia in un ottica </a:t>
            </a:r>
            <a:r>
              <a:rPr lang="it-IT" sz="1000" i="1" dirty="0">
                <a:solidFill>
                  <a:srgbClr val="014377"/>
                </a:solidFill>
              </a:rPr>
              <a:t>stand alone </a:t>
            </a:r>
            <a:r>
              <a:rPr lang="it-IT" sz="1000" dirty="0">
                <a:solidFill>
                  <a:srgbClr val="014377"/>
                </a:solidFill>
              </a:rPr>
              <a:t>che post fusione.</a:t>
            </a:r>
          </a:p>
        </p:txBody>
      </p:sp>
      <p:sp>
        <p:nvSpPr>
          <p:cNvPr id="28" name="Pentagono 27"/>
          <p:cNvSpPr/>
          <p:nvPr/>
        </p:nvSpPr>
        <p:spPr bwMode="auto">
          <a:xfrm rot="5400000">
            <a:off x="7035380" y="1059744"/>
            <a:ext cx="144000" cy="2880000"/>
          </a:xfrm>
          <a:prstGeom prst="homePlate">
            <a:avLst>
              <a:gd name="adj" fmla="val 83125"/>
            </a:avLst>
          </a:prstGeom>
          <a:solidFill>
            <a:srgbClr val="9BCD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AutoShape 17"/>
          <p:cNvSpPr>
            <a:spLocks noChangeArrowheads="1"/>
          </p:cNvSpPr>
          <p:nvPr/>
        </p:nvSpPr>
        <p:spPr bwMode="auto">
          <a:xfrm rot="16200000">
            <a:off x="5800702" y="2208935"/>
            <a:ext cx="504000" cy="1944000"/>
          </a:xfrm>
          <a:prstGeom prst="flowChartAlternateProcess">
            <a:avLst/>
          </a:prstGeom>
          <a:solidFill>
            <a:srgbClr val="014377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36000" tIns="45720" rIns="3600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it-IT" sz="1000" dirty="0">
                <a:solidFill>
                  <a:schemeClr val="bg1"/>
                </a:solidFill>
              </a:rPr>
              <a:t>Sinergie sui ricavi</a:t>
            </a:r>
          </a:p>
        </p:txBody>
      </p:sp>
      <p:sp>
        <p:nvSpPr>
          <p:cNvPr id="30" name="AutoShape 17"/>
          <p:cNvSpPr>
            <a:spLocks noChangeArrowheads="1"/>
          </p:cNvSpPr>
          <p:nvPr/>
        </p:nvSpPr>
        <p:spPr bwMode="auto">
          <a:xfrm rot="16200000">
            <a:off x="7887578" y="2208934"/>
            <a:ext cx="504000" cy="1944000"/>
          </a:xfrm>
          <a:prstGeom prst="flowChartAlternateProcess">
            <a:avLst/>
          </a:prstGeom>
          <a:solidFill>
            <a:srgbClr val="014377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36000" tIns="45720" rIns="3600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it-IT" sz="1000" dirty="0">
                <a:solidFill>
                  <a:schemeClr val="bg1"/>
                </a:solidFill>
              </a:rPr>
              <a:t>Sinergie sui costi</a:t>
            </a:r>
          </a:p>
        </p:txBody>
      </p:sp>
      <p:sp>
        <p:nvSpPr>
          <p:cNvPr id="31" name="Pentagono 30"/>
          <p:cNvSpPr/>
          <p:nvPr/>
        </p:nvSpPr>
        <p:spPr bwMode="auto">
          <a:xfrm>
            <a:off x="595282" y="2778752"/>
            <a:ext cx="4068000" cy="936000"/>
          </a:xfrm>
          <a:prstGeom prst="homePlate">
            <a:avLst>
              <a:gd name="adj" fmla="val 30050"/>
            </a:avLst>
          </a:prstGeom>
          <a:noFill/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16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r>
              <a:rPr lang="it-IT" sz="1000" dirty="0">
                <a:solidFill>
                  <a:srgbClr val="014377"/>
                </a:solidFill>
              </a:rPr>
              <a:t>L’analisi del </a:t>
            </a:r>
            <a:r>
              <a:rPr lang="it-IT" sz="1000" i="1" dirty="0">
                <a:solidFill>
                  <a:srgbClr val="014377"/>
                </a:solidFill>
              </a:rPr>
              <a:t>business model </a:t>
            </a:r>
            <a:r>
              <a:rPr lang="it-IT" sz="1000" dirty="0">
                <a:solidFill>
                  <a:srgbClr val="014377"/>
                </a:solidFill>
              </a:rPr>
              <a:t>e della struttura dei costi di ogni società coinvolta nel processo di fusione consentirà l’identificazione delle sinergie di costo e di ricavo. </a:t>
            </a:r>
          </a:p>
        </p:txBody>
      </p:sp>
      <p:sp>
        <p:nvSpPr>
          <p:cNvPr id="32" name="Pentagono 31"/>
          <p:cNvSpPr/>
          <p:nvPr/>
        </p:nvSpPr>
        <p:spPr bwMode="auto">
          <a:xfrm rot="5400000">
            <a:off x="7035380" y="2415942"/>
            <a:ext cx="144000" cy="2880000"/>
          </a:xfrm>
          <a:prstGeom prst="homePlate">
            <a:avLst>
              <a:gd name="adj" fmla="val 83125"/>
            </a:avLst>
          </a:prstGeom>
          <a:solidFill>
            <a:srgbClr val="9BCD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Pentagono 32"/>
          <p:cNvSpPr/>
          <p:nvPr/>
        </p:nvSpPr>
        <p:spPr bwMode="auto">
          <a:xfrm rot="5400000">
            <a:off x="7035380" y="3845826"/>
            <a:ext cx="144000" cy="2880000"/>
          </a:xfrm>
          <a:prstGeom prst="homePlate">
            <a:avLst>
              <a:gd name="adj" fmla="val 83125"/>
            </a:avLst>
          </a:prstGeom>
          <a:solidFill>
            <a:srgbClr val="9BCD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Pentagono 33"/>
          <p:cNvSpPr/>
          <p:nvPr/>
        </p:nvSpPr>
        <p:spPr bwMode="auto">
          <a:xfrm>
            <a:off x="595282" y="4071942"/>
            <a:ext cx="4068000" cy="1080000"/>
          </a:xfrm>
          <a:prstGeom prst="homePlate">
            <a:avLst>
              <a:gd name="adj" fmla="val 30050"/>
            </a:avLst>
          </a:prstGeom>
          <a:noFill/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16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r>
              <a:rPr lang="it-IT" sz="1000" dirty="0">
                <a:solidFill>
                  <a:srgbClr val="014377"/>
                </a:solidFill>
              </a:rPr>
              <a:t>Nella determinazione delle “sinergie nette” bisogna determinare la probabilità di conseguimento ed il </a:t>
            </a:r>
            <a:r>
              <a:rPr lang="it-IT" sz="1000" i="1" dirty="0">
                <a:solidFill>
                  <a:srgbClr val="014377"/>
                </a:solidFill>
              </a:rPr>
              <a:t>timing</a:t>
            </a:r>
            <a:r>
              <a:rPr lang="it-IT" sz="1000" dirty="0">
                <a:solidFill>
                  <a:srgbClr val="014377"/>
                </a:solidFill>
              </a:rPr>
              <a:t> necessario per ottenerle. Infine, di fondamentale importanza, occorre considerare l’impatto fiscale ed i costi di riorganizzazione.</a:t>
            </a:r>
          </a:p>
        </p:txBody>
      </p:sp>
      <p:sp>
        <p:nvSpPr>
          <p:cNvPr id="35" name="AutoShape 17"/>
          <p:cNvSpPr>
            <a:spLocks noChangeArrowheads="1"/>
          </p:cNvSpPr>
          <p:nvPr/>
        </p:nvSpPr>
        <p:spPr bwMode="auto">
          <a:xfrm rot="16200000">
            <a:off x="6723214" y="2984636"/>
            <a:ext cx="792000" cy="3240000"/>
          </a:xfrm>
          <a:prstGeom prst="flowChartAlternateProcess">
            <a:avLst/>
          </a:prstGeom>
          <a:solidFill>
            <a:srgbClr val="EEECE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36000" tIns="45720" rIns="3600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it-IT" sz="1000" dirty="0">
                <a:solidFill>
                  <a:srgbClr val="014377"/>
                </a:solidFill>
              </a:rPr>
              <a:t>+   Sinergie Totali (su ricavi e costi)</a:t>
            </a:r>
          </a:p>
          <a:p>
            <a:pPr eaLnBrk="0" hangingPunct="0"/>
            <a:r>
              <a:rPr lang="it-IT" sz="1000" dirty="0">
                <a:solidFill>
                  <a:srgbClr val="014377"/>
                </a:solidFill>
              </a:rPr>
              <a:t>-    Costi di riorganizzazione </a:t>
            </a:r>
          </a:p>
          <a:p>
            <a:pPr eaLnBrk="0" hangingPunct="0"/>
            <a:r>
              <a:rPr lang="it-IT" sz="1000" dirty="0">
                <a:solidFill>
                  <a:srgbClr val="014377"/>
                </a:solidFill>
              </a:rPr>
              <a:t>-    Impatto fiscale</a:t>
            </a:r>
          </a:p>
        </p:txBody>
      </p:sp>
      <p:sp>
        <p:nvSpPr>
          <p:cNvPr id="37" name="AutoShape 17"/>
          <p:cNvSpPr>
            <a:spLocks noChangeArrowheads="1"/>
          </p:cNvSpPr>
          <p:nvPr/>
        </p:nvSpPr>
        <p:spPr bwMode="auto">
          <a:xfrm rot="16200000">
            <a:off x="6900404" y="3879579"/>
            <a:ext cx="432000" cy="3960000"/>
          </a:xfrm>
          <a:prstGeom prst="flowChartAlternateProcess">
            <a:avLst/>
          </a:prstGeom>
          <a:solidFill>
            <a:srgbClr val="014377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36000" tIns="45720" rIns="36000" bIns="45720" numCol="1" rtlCol="0" anchor="ctr" anchorCtr="1" compatLnSpc="1">
            <a:prstTxWarp prst="textNoShape">
              <a:avLst/>
            </a:prstTxWarp>
          </a:bodyPr>
          <a:lstStyle/>
          <a:p>
            <a:pPr eaLnBrk="0" hangingPunct="0"/>
            <a:r>
              <a:rPr lang="it-IT" sz="1000" dirty="0">
                <a:solidFill>
                  <a:schemeClr val="bg1"/>
                </a:solidFill>
              </a:rPr>
              <a:t>SINERGIE TOTALI NETTE</a:t>
            </a:r>
          </a:p>
        </p:txBody>
      </p:sp>
      <p:pic>
        <p:nvPicPr>
          <p:cNvPr id="17" name="Picture 2" descr="http://marchigianar.org.ar/wp-content/uploads/Logo_Somac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0351" y="1499188"/>
            <a:ext cx="1689669" cy="414672"/>
          </a:xfrm>
          <a:prstGeom prst="rect">
            <a:avLst/>
          </a:prstGeom>
          <a:noFill/>
        </p:spPr>
      </p:pic>
      <p:pic>
        <p:nvPicPr>
          <p:cNvPr id="21" name="Picture 4" descr="http://www.v-accordionfestival.com/imgs/sponsor/img1350elco_group.JPG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76969" y="1488555"/>
            <a:ext cx="1688400" cy="41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546755" y="244559"/>
            <a:ext cx="8178827" cy="38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6800" tIns="46800" rIns="46800" bIns="46800" anchor="ctr"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it-IT" sz="2200" dirty="0">
                <a:solidFill>
                  <a:srgbClr val="014377"/>
                </a:solidFill>
              </a:rPr>
              <a:t>Fattori critici di successo dell’operazione di aggregazione</a:t>
            </a:r>
          </a:p>
        </p:txBody>
      </p:sp>
      <p:sp>
        <p:nvSpPr>
          <p:cNvPr id="59" name="Rectangle 48"/>
          <p:cNvSpPr>
            <a:spLocks noChangeArrowheads="1"/>
          </p:cNvSpPr>
          <p:nvPr/>
        </p:nvSpPr>
        <p:spPr bwMode="auto">
          <a:xfrm>
            <a:off x="441773" y="5660191"/>
            <a:ext cx="9000000" cy="5027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ts val="1600"/>
              </a:lnSpc>
              <a:spcBef>
                <a:spcPts val="0"/>
              </a:spcBef>
              <a:buClr>
                <a:srgbClr val="122D7A"/>
              </a:buClr>
              <a:buSzPct val="80000"/>
              <a:buFont typeface="Wingdings" pitchFamily="2" charset="2"/>
              <a:buNone/>
            </a:pPr>
            <a:r>
              <a:rPr lang="it-IT" sz="1000" b="0" dirty="0">
                <a:solidFill>
                  <a:srgbClr val="014377"/>
                </a:solidFill>
              </a:rPr>
              <a:t>L’intero processo deve essere pianificato secondo modalità che ne garantiscano il successo con un elevato grado di certezza </a:t>
            </a:r>
            <a:r>
              <a:rPr lang="it-IT" sz="1000" b="0" i="1" dirty="0">
                <a:solidFill>
                  <a:srgbClr val="014377"/>
                </a:solidFill>
              </a:rPr>
              <a:t>ex-ante</a:t>
            </a:r>
            <a:r>
              <a:rPr lang="it-IT" sz="1000" b="0" dirty="0">
                <a:solidFill>
                  <a:srgbClr val="014377"/>
                </a:solidFill>
              </a:rPr>
              <a:t>. Ciò dipende, tra l’altro, dalla numero dei “decisori” coinvolti nonché dai tempi di deliberazione e implementazione</a:t>
            </a:r>
          </a:p>
        </p:txBody>
      </p:sp>
      <p:sp>
        <p:nvSpPr>
          <p:cNvPr id="66" name="Pentagono 65"/>
          <p:cNvSpPr/>
          <p:nvPr/>
        </p:nvSpPr>
        <p:spPr bwMode="auto">
          <a:xfrm rot="5400000">
            <a:off x="4854115" y="2643863"/>
            <a:ext cx="144000" cy="5760000"/>
          </a:xfrm>
          <a:prstGeom prst="homePlate">
            <a:avLst>
              <a:gd name="adj" fmla="val 83125"/>
            </a:avLst>
          </a:prstGeom>
          <a:solidFill>
            <a:srgbClr val="014377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Rettangolo 66"/>
          <p:cNvSpPr/>
          <p:nvPr/>
        </p:nvSpPr>
        <p:spPr bwMode="auto">
          <a:xfrm>
            <a:off x="2421760" y="1231311"/>
            <a:ext cx="3960000" cy="720000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432000" tIns="36000" rIns="360000" bIns="36000" anchor="ctr" anchorCtr="0"/>
          <a:lstStyle/>
          <a:p>
            <a:pPr algn="just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Aumento massa critica e del potere negoziale verso i grandi clienti ,specie del settore aereonautico e militare</a:t>
            </a:r>
          </a:p>
        </p:txBody>
      </p:sp>
      <p:sp>
        <p:nvSpPr>
          <p:cNvPr id="75" name="Rettangolo 74"/>
          <p:cNvSpPr/>
          <p:nvPr/>
        </p:nvSpPr>
        <p:spPr bwMode="auto">
          <a:xfrm>
            <a:off x="6436338" y="1231311"/>
            <a:ext cx="2160000" cy="720000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504000" tIns="36000" rIns="144000" bIns="36000" anchor="ctr" anchorCtr="0"/>
          <a:lstStyle/>
          <a:p>
            <a:pPr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Ricavi, numero clienti, gamma prodotti</a:t>
            </a:r>
          </a:p>
        </p:txBody>
      </p:sp>
      <p:sp>
        <p:nvSpPr>
          <p:cNvPr id="71" name="Pentagono 70"/>
          <p:cNvSpPr/>
          <p:nvPr/>
        </p:nvSpPr>
        <p:spPr bwMode="auto">
          <a:xfrm>
            <a:off x="6378950" y="1231311"/>
            <a:ext cx="36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88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endParaRPr lang="it-IT" sz="1000" dirty="0">
              <a:solidFill>
                <a:srgbClr val="014377"/>
              </a:solidFill>
            </a:endParaRPr>
          </a:p>
        </p:txBody>
      </p:sp>
      <p:sp>
        <p:nvSpPr>
          <p:cNvPr id="62" name="Pentagono 61"/>
          <p:cNvSpPr/>
          <p:nvPr/>
        </p:nvSpPr>
        <p:spPr bwMode="auto">
          <a:xfrm>
            <a:off x="1226984" y="1231311"/>
            <a:ext cx="144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88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r>
              <a:rPr lang="it-IT" sz="1000" dirty="0">
                <a:solidFill>
                  <a:schemeClr val="bg1"/>
                </a:solidFill>
              </a:rPr>
              <a:t>Dimensione</a:t>
            </a:r>
          </a:p>
        </p:txBody>
      </p:sp>
      <p:sp>
        <p:nvSpPr>
          <p:cNvPr id="68" name="Rettangolo 67"/>
          <p:cNvSpPr/>
          <p:nvPr/>
        </p:nvSpPr>
        <p:spPr bwMode="auto">
          <a:xfrm>
            <a:off x="2421760" y="2088380"/>
            <a:ext cx="3960000" cy="720000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432000" tIns="36000" rIns="360000" bIns="36000" anchor="ctr" anchorCtr="0"/>
          <a:lstStyle/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Ampio spazio di razionalizzazione</a:t>
            </a:r>
          </a:p>
        </p:txBody>
      </p:sp>
      <p:sp>
        <p:nvSpPr>
          <p:cNvPr id="76" name="Rettangolo 75"/>
          <p:cNvSpPr/>
          <p:nvPr/>
        </p:nvSpPr>
        <p:spPr bwMode="auto">
          <a:xfrm>
            <a:off x="6436338" y="2088380"/>
            <a:ext cx="2160000" cy="720000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504000" tIns="36000" rIns="144000" bIns="36000" anchor="ctr" anchorCtr="0"/>
          <a:lstStyle/>
          <a:p>
            <a:pPr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Sinergie di ricavi e di costi attese</a:t>
            </a:r>
          </a:p>
        </p:txBody>
      </p:sp>
      <p:sp>
        <p:nvSpPr>
          <p:cNvPr id="72" name="Pentagono 71"/>
          <p:cNvSpPr/>
          <p:nvPr/>
        </p:nvSpPr>
        <p:spPr bwMode="auto">
          <a:xfrm>
            <a:off x="6378950" y="2088380"/>
            <a:ext cx="36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88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endParaRPr lang="it-IT" sz="1000" dirty="0">
              <a:solidFill>
                <a:srgbClr val="014377"/>
              </a:solidFill>
            </a:endParaRPr>
          </a:p>
        </p:txBody>
      </p:sp>
      <p:sp>
        <p:nvSpPr>
          <p:cNvPr id="63" name="Pentagono 62"/>
          <p:cNvSpPr/>
          <p:nvPr/>
        </p:nvSpPr>
        <p:spPr bwMode="auto">
          <a:xfrm>
            <a:off x="1226984" y="2088380"/>
            <a:ext cx="144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88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r>
              <a:rPr lang="it-IT" sz="1000" i="1" dirty="0">
                <a:solidFill>
                  <a:schemeClr val="bg1"/>
                </a:solidFill>
              </a:rPr>
              <a:t>Performance</a:t>
            </a:r>
            <a:r>
              <a:rPr lang="it-IT" sz="1000" dirty="0">
                <a:solidFill>
                  <a:schemeClr val="bg1"/>
                </a:solidFill>
              </a:rPr>
              <a:t> Industriale</a:t>
            </a:r>
          </a:p>
        </p:txBody>
      </p:sp>
      <p:sp>
        <p:nvSpPr>
          <p:cNvPr id="69" name="Rettangolo 68"/>
          <p:cNvSpPr/>
          <p:nvPr/>
        </p:nvSpPr>
        <p:spPr bwMode="auto">
          <a:xfrm>
            <a:off x="2421760" y="2945449"/>
            <a:ext cx="3960000" cy="720000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432000" tIns="36000" rIns="360000" bIns="36000" anchor="ctr" anchorCtr="0"/>
          <a:lstStyle/>
          <a:p>
            <a:pPr algn="just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Impatto positivo sul costo del capitale e mantenimento di capacità di credito per la successiva espansione</a:t>
            </a:r>
          </a:p>
        </p:txBody>
      </p:sp>
      <p:sp>
        <p:nvSpPr>
          <p:cNvPr id="77" name="Rettangolo 76"/>
          <p:cNvSpPr/>
          <p:nvPr/>
        </p:nvSpPr>
        <p:spPr bwMode="auto">
          <a:xfrm>
            <a:off x="6436338" y="2945449"/>
            <a:ext cx="2160000" cy="720000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504000" tIns="36000" rIns="144000" bIns="36000" anchor="ctr" anchorCtr="0"/>
          <a:lstStyle/>
          <a:p>
            <a:pPr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i="1" dirty="0">
                <a:solidFill>
                  <a:srgbClr val="014377"/>
                </a:solidFill>
                <a:cs typeface="Arial" pitchFamily="34" charset="0"/>
              </a:rPr>
              <a:t>Leverage</a:t>
            </a: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 e costo del capitale</a:t>
            </a:r>
          </a:p>
        </p:txBody>
      </p:sp>
      <p:sp>
        <p:nvSpPr>
          <p:cNvPr id="73" name="Pentagono 72"/>
          <p:cNvSpPr/>
          <p:nvPr/>
        </p:nvSpPr>
        <p:spPr bwMode="auto">
          <a:xfrm>
            <a:off x="6378950" y="2934816"/>
            <a:ext cx="36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88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endParaRPr lang="it-IT" sz="1000" dirty="0">
              <a:solidFill>
                <a:srgbClr val="014377"/>
              </a:solidFill>
            </a:endParaRPr>
          </a:p>
        </p:txBody>
      </p:sp>
      <p:sp>
        <p:nvSpPr>
          <p:cNvPr id="64" name="Pentagono 63"/>
          <p:cNvSpPr/>
          <p:nvPr/>
        </p:nvSpPr>
        <p:spPr bwMode="auto">
          <a:xfrm>
            <a:off x="1226984" y="2945449"/>
            <a:ext cx="144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88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r>
              <a:rPr lang="it-IT" sz="1000" dirty="0">
                <a:solidFill>
                  <a:schemeClr val="bg1"/>
                </a:solidFill>
              </a:rPr>
              <a:t>Struttura finanziaria</a:t>
            </a:r>
          </a:p>
        </p:txBody>
      </p:sp>
      <p:sp>
        <p:nvSpPr>
          <p:cNvPr id="70" name="Rettangolo 69"/>
          <p:cNvSpPr/>
          <p:nvPr/>
        </p:nvSpPr>
        <p:spPr bwMode="auto">
          <a:xfrm>
            <a:off x="2421760" y="3802517"/>
            <a:ext cx="3960000" cy="720000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432000" tIns="36000" rIns="360000" bIns="36000" anchor="ctr" anchorCtr="0"/>
          <a:lstStyle/>
          <a:p>
            <a:pPr algn="just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Impatto neutro/positivo sul </a:t>
            </a:r>
            <a:r>
              <a:rPr lang="it-IT" sz="1000" b="0" i="1" dirty="0">
                <a:solidFill>
                  <a:srgbClr val="014377"/>
                </a:solidFill>
                <a:cs typeface="Arial" pitchFamily="34" charset="0"/>
              </a:rPr>
              <a:t>credit rating</a:t>
            </a:r>
          </a:p>
        </p:txBody>
      </p:sp>
      <p:sp>
        <p:nvSpPr>
          <p:cNvPr id="78" name="Rettangolo 77"/>
          <p:cNvSpPr/>
          <p:nvPr/>
        </p:nvSpPr>
        <p:spPr bwMode="auto">
          <a:xfrm>
            <a:off x="6436338" y="3802517"/>
            <a:ext cx="2160000" cy="720000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504000" tIns="36000" rIns="144000" bIns="36000" anchor="ctr" anchorCtr="0"/>
          <a:lstStyle/>
          <a:p>
            <a:pPr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i="1" dirty="0">
                <a:solidFill>
                  <a:srgbClr val="014377"/>
                </a:solidFill>
                <a:cs typeface="Arial" pitchFamily="34" charset="0"/>
              </a:rPr>
              <a:t>Interest coverage ratio</a:t>
            </a: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, PFN/EBITDA</a:t>
            </a:r>
          </a:p>
        </p:txBody>
      </p:sp>
      <p:sp>
        <p:nvSpPr>
          <p:cNvPr id="74" name="Pentagono 73"/>
          <p:cNvSpPr/>
          <p:nvPr/>
        </p:nvSpPr>
        <p:spPr bwMode="auto">
          <a:xfrm>
            <a:off x="6378950" y="3802517"/>
            <a:ext cx="36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88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endParaRPr lang="it-IT" sz="1000" dirty="0">
              <a:solidFill>
                <a:srgbClr val="014377"/>
              </a:solidFill>
            </a:endParaRPr>
          </a:p>
        </p:txBody>
      </p:sp>
      <p:sp>
        <p:nvSpPr>
          <p:cNvPr id="65" name="Pentagono 64"/>
          <p:cNvSpPr/>
          <p:nvPr/>
        </p:nvSpPr>
        <p:spPr bwMode="auto">
          <a:xfrm>
            <a:off x="1226984" y="3802517"/>
            <a:ext cx="144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88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r>
              <a:rPr lang="it-IT" sz="1000" i="1" dirty="0">
                <a:solidFill>
                  <a:schemeClr val="bg1"/>
                </a:solidFill>
              </a:rPr>
              <a:t>Credit rating</a:t>
            </a:r>
          </a:p>
        </p:txBody>
      </p:sp>
      <p:sp>
        <p:nvSpPr>
          <p:cNvPr id="86" name="Pentagono 85"/>
          <p:cNvSpPr/>
          <p:nvPr/>
        </p:nvSpPr>
        <p:spPr bwMode="auto">
          <a:xfrm rot="5400000">
            <a:off x="4241446" y="-824077"/>
            <a:ext cx="360000" cy="3492000"/>
          </a:xfrm>
          <a:prstGeom prst="homePlate">
            <a:avLst>
              <a:gd name="adj" fmla="val 30050"/>
            </a:avLst>
          </a:prstGeom>
          <a:solidFill>
            <a:srgbClr val="9BCD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7" name="Text Box 149"/>
          <p:cNvSpPr txBox="1">
            <a:spLocks noChangeArrowheads="1"/>
          </p:cNvSpPr>
          <p:nvPr/>
        </p:nvSpPr>
        <p:spPr bwMode="auto">
          <a:xfrm>
            <a:off x="3161446" y="793389"/>
            <a:ext cx="2520000" cy="2265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36000" tIns="36000" rIns="36000" bIns="36000" anchor="ctr" anchorCtr="1">
            <a:spAutoFit/>
          </a:bodyPr>
          <a:lstStyle/>
          <a:p>
            <a:pPr marL="268288" indent="-268288" algn="ctr">
              <a:spcAft>
                <a:spcPct val="5000"/>
              </a:spcAft>
              <a:buClr>
                <a:srgbClr val="FF6600"/>
              </a:buClr>
              <a:buFont typeface="Wingdings" pitchFamily="2" charset="2"/>
              <a:buNone/>
            </a:pPr>
            <a:r>
              <a:rPr lang="it-IT" sz="1000" dirty="0">
                <a:solidFill>
                  <a:schemeClr val="bg1"/>
                </a:solidFill>
                <a:cs typeface="Arial" pitchFamily="34" charset="0"/>
              </a:rPr>
              <a:t>Priorità per i soggetti coinvolti</a:t>
            </a:r>
          </a:p>
        </p:txBody>
      </p:sp>
      <p:sp>
        <p:nvSpPr>
          <p:cNvPr id="88" name="Pentagono 87"/>
          <p:cNvSpPr/>
          <p:nvPr/>
        </p:nvSpPr>
        <p:spPr bwMode="auto">
          <a:xfrm rot="5400000">
            <a:off x="7360109" y="3923"/>
            <a:ext cx="360000" cy="1836000"/>
          </a:xfrm>
          <a:prstGeom prst="homePlate">
            <a:avLst>
              <a:gd name="adj" fmla="val 30050"/>
            </a:avLst>
          </a:prstGeom>
          <a:solidFill>
            <a:srgbClr val="9BCD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9" name="Text Box 149"/>
          <p:cNvSpPr txBox="1">
            <a:spLocks noChangeArrowheads="1"/>
          </p:cNvSpPr>
          <p:nvPr/>
        </p:nvSpPr>
        <p:spPr bwMode="auto">
          <a:xfrm>
            <a:off x="6783547" y="793389"/>
            <a:ext cx="1656000" cy="2265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36000" tIns="36000" rIns="36000" bIns="36000" anchor="ctr" anchorCtr="1">
            <a:spAutoFit/>
          </a:bodyPr>
          <a:lstStyle/>
          <a:p>
            <a:pPr marL="268288" indent="-268288" algn="ctr">
              <a:spcAft>
                <a:spcPct val="5000"/>
              </a:spcAft>
              <a:buClr>
                <a:srgbClr val="FF6600"/>
              </a:buClr>
              <a:buFont typeface="Wingdings" pitchFamily="2" charset="2"/>
              <a:buNone/>
            </a:pPr>
            <a:r>
              <a:rPr lang="it-IT" sz="1000" dirty="0">
                <a:solidFill>
                  <a:schemeClr val="bg1"/>
                </a:solidFill>
                <a:cs typeface="Arial" pitchFamily="34" charset="0"/>
              </a:rPr>
              <a:t>Parametri rilevanti</a:t>
            </a:r>
          </a:p>
        </p:txBody>
      </p:sp>
      <p:sp>
        <p:nvSpPr>
          <p:cNvPr id="25" name="Rettangolo 24"/>
          <p:cNvSpPr/>
          <p:nvPr/>
        </p:nvSpPr>
        <p:spPr bwMode="auto">
          <a:xfrm>
            <a:off x="2425307" y="4667298"/>
            <a:ext cx="3960000" cy="720000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432000" tIns="36000" rIns="360000" bIns="36000" anchor="ctr" anchorCtr="0"/>
          <a:lstStyle/>
          <a:p>
            <a:pPr algn="just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Impatto positivo sul valore della </a:t>
            </a:r>
            <a:r>
              <a:rPr lang="it-IT" sz="1000" b="0" dirty="0" err="1">
                <a:solidFill>
                  <a:srgbClr val="014377"/>
                </a:solidFill>
                <a:cs typeface="Arial" pitchFamily="34" charset="0"/>
              </a:rPr>
              <a:t>combined</a:t>
            </a: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 </a:t>
            </a:r>
            <a:r>
              <a:rPr lang="it-IT" sz="1000" b="0" dirty="0" err="1">
                <a:solidFill>
                  <a:srgbClr val="014377"/>
                </a:solidFill>
                <a:cs typeface="Arial" pitchFamily="34" charset="0"/>
              </a:rPr>
              <a:t>entity</a:t>
            </a: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 pertanto, massimizzazione del ritorno per gli azionisti e conseguentemente facilitazione nella way out degli investitori finanziari.</a:t>
            </a:r>
            <a:endParaRPr lang="it-IT" sz="1000" b="0" i="1" dirty="0">
              <a:solidFill>
                <a:srgbClr val="014377"/>
              </a:solidFill>
              <a:cs typeface="Arial" pitchFamily="34" charset="0"/>
            </a:endParaRPr>
          </a:p>
        </p:txBody>
      </p:sp>
      <p:sp>
        <p:nvSpPr>
          <p:cNvPr id="26" name="Rettangolo 25"/>
          <p:cNvSpPr/>
          <p:nvPr/>
        </p:nvSpPr>
        <p:spPr bwMode="auto">
          <a:xfrm>
            <a:off x="6439885" y="4667298"/>
            <a:ext cx="2160000" cy="720000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504000" tIns="36000" rIns="144000" bIns="36000" anchor="ctr" anchorCtr="0"/>
          <a:lstStyle/>
          <a:p>
            <a:pPr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i="1" dirty="0">
                <a:solidFill>
                  <a:srgbClr val="014377"/>
                </a:solidFill>
              </a:rPr>
              <a:t>IRR</a:t>
            </a:r>
            <a:endParaRPr lang="it-IT" sz="1000" b="0" dirty="0">
              <a:solidFill>
                <a:srgbClr val="014377"/>
              </a:solidFill>
              <a:cs typeface="Arial" pitchFamily="34" charset="0"/>
            </a:endParaRPr>
          </a:p>
        </p:txBody>
      </p:sp>
      <p:sp>
        <p:nvSpPr>
          <p:cNvPr id="27" name="Pentagono 26"/>
          <p:cNvSpPr/>
          <p:nvPr/>
        </p:nvSpPr>
        <p:spPr bwMode="auto">
          <a:xfrm>
            <a:off x="6382497" y="4667298"/>
            <a:ext cx="36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88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endParaRPr lang="it-IT" sz="1000" dirty="0">
              <a:solidFill>
                <a:srgbClr val="014377"/>
              </a:solidFill>
            </a:endParaRPr>
          </a:p>
        </p:txBody>
      </p:sp>
      <p:sp>
        <p:nvSpPr>
          <p:cNvPr id="28" name="Pentagono 27"/>
          <p:cNvSpPr/>
          <p:nvPr/>
        </p:nvSpPr>
        <p:spPr bwMode="auto">
          <a:xfrm>
            <a:off x="1230531" y="4667298"/>
            <a:ext cx="1440000" cy="720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44000" tIns="45720" rIns="28800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0" hangingPunct="0"/>
            <a:r>
              <a:rPr lang="it-IT" sz="1000" i="1" dirty="0">
                <a:solidFill>
                  <a:schemeClr val="bg1"/>
                </a:solidFill>
              </a:rPr>
              <a:t>Equity </a:t>
            </a:r>
            <a:r>
              <a:rPr lang="it-IT" sz="1000" i="1" dirty="0" err="1">
                <a:solidFill>
                  <a:schemeClr val="bg1"/>
                </a:solidFill>
              </a:rPr>
              <a:t>value</a:t>
            </a:r>
            <a:endParaRPr lang="it-IT" sz="10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ttangolo 51"/>
          <p:cNvSpPr/>
          <p:nvPr/>
        </p:nvSpPr>
        <p:spPr bwMode="auto">
          <a:xfrm>
            <a:off x="611154" y="1541274"/>
            <a:ext cx="1440000" cy="4349176"/>
          </a:xfrm>
          <a:prstGeom prst="rect">
            <a:avLst/>
          </a:prstGeom>
          <a:solidFill>
            <a:srgbClr val="014377"/>
          </a:solidFill>
          <a:ln w="254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0" rIns="0" anchor="ctr" anchorCtr="1"/>
          <a:lstStyle/>
          <a:p>
            <a: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it-IT" dirty="0">
                <a:solidFill>
                  <a:schemeClr val="bg1"/>
                </a:solidFill>
              </a:rPr>
              <a:t>Way out dell’investitore finanziario</a:t>
            </a:r>
          </a:p>
          <a:p>
            <a: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it-IT" dirty="0">
              <a:solidFill>
                <a:schemeClr val="bg1"/>
              </a:solidFill>
            </a:endParaRPr>
          </a:p>
          <a:p>
            <a: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it-IT" sz="1000" dirty="0">
                <a:solidFill>
                  <a:schemeClr val="bg1"/>
                </a:solidFill>
              </a:rPr>
              <a:t>(Da considerare che i due fondi presenti nei due Gruppi industriali hanno tempistiche differenti)</a:t>
            </a:r>
          </a:p>
        </p:txBody>
      </p:sp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631824" y="263525"/>
            <a:ext cx="8178827" cy="38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6800" tIns="46800" rIns="46800" bIns="46800" anchor="ctr"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it-IT" sz="2200" dirty="0">
                <a:solidFill>
                  <a:srgbClr val="014377"/>
                </a:solidFill>
              </a:rPr>
              <a:t>Possibili sviluppi strategici</a:t>
            </a:r>
          </a:p>
        </p:txBody>
      </p:sp>
      <p:sp>
        <p:nvSpPr>
          <p:cNvPr id="74" name="Pentagono 73"/>
          <p:cNvSpPr/>
          <p:nvPr/>
        </p:nvSpPr>
        <p:spPr bwMode="auto">
          <a:xfrm>
            <a:off x="2103959" y="1541733"/>
            <a:ext cx="309628" cy="4327451"/>
          </a:xfrm>
          <a:prstGeom prst="homePlate">
            <a:avLst>
              <a:gd name="adj" fmla="val 83125"/>
            </a:avLst>
          </a:prstGeom>
          <a:solidFill>
            <a:srgbClr val="9BCD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ttangolo 25"/>
          <p:cNvSpPr/>
          <p:nvPr/>
        </p:nvSpPr>
        <p:spPr bwMode="auto">
          <a:xfrm>
            <a:off x="3668225" y="1605529"/>
            <a:ext cx="2753840" cy="574158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432000" rIns="0" anchor="ctr" anchorCtr="0"/>
          <a:lstStyle/>
          <a:p>
            <a:pPr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Acquisto delle quote degli attuali investitori finanziari da parte di altri fondi di PE.</a:t>
            </a:r>
          </a:p>
        </p:txBody>
      </p:sp>
      <p:sp>
        <p:nvSpPr>
          <p:cNvPr id="27" name="Pentagono 26"/>
          <p:cNvSpPr/>
          <p:nvPr/>
        </p:nvSpPr>
        <p:spPr bwMode="auto">
          <a:xfrm>
            <a:off x="2468177" y="1608618"/>
            <a:ext cx="1508400" cy="576000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 Box 149"/>
          <p:cNvSpPr txBox="1">
            <a:spLocks noChangeArrowheads="1"/>
          </p:cNvSpPr>
          <p:nvPr/>
        </p:nvSpPr>
        <p:spPr bwMode="auto">
          <a:xfrm>
            <a:off x="2598693" y="1667523"/>
            <a:ext cx="1345992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6000" rIns="36000" anchor="ctr" anchorCtr="1">
            <a:spAutoFit/>
          </a:bodyPr>
          <a:lstStyle/>
          <a:p>
            <a:pPr algn="ctr" eaLnBrk="0" hangingPunct="0"/>
            <a:r>
              <a:rPr lang="it-IT" sz="1100" i="1" dirty="0" err="1">
                <a:solidFill>
                  <a:schemeClr val="bg1"/>
                </a:solidFill>
              </a:rPr>
              <a:t>Secondary</a:t>
            </a:r>
            <a:r>
              <a:rPr lang="it-IT" sz="1100" i="1" dirty="0">
                <a:solidFill>
                  <a:schemeClr val="bg1"/>
                </a:solidFill>
              </a:rPr>
              <a:t> – </a:t>
            </a:r>
          </a:p>
          <a:p>
            <a:pPr algn="ctr" eaLnBrk="0" hangingPunct="0"/>
            <a:r>
              <a:rPr lang="it-IT" sz="1100" i="1" dirty="0" err="1">
                <a:solidFill>
                  <a:schemeClr val="bg1"/>
                </a:solidFill>
              </a:rPr>
              <a:t>buy</a:t>
            </a:r>
            <a:r>
              <a:rPr lang="it-IT" sz="1100" i="1" dirty="0">
                <a:solidFill>
                  <a:schemeClr val="bg1"/>
                </a:solidFill>
              </a:rPr>
              <a:t> out</a:t>
            </a:r>
            <a:endParaRPr lang="it-IT" sz="1100" b="1" i="1" dirty="0">
              <a:solidFill>
                <a:schemeClr val="bg1"/>
              </a:solidFill>
            </a:endParaRPr>
          </a:p>
        </p:txBody>
      </p:sp>
      <p:sp>
        <p:nvSpPr>
          <p:cNvPr id="29" name="Rettangolo 28"/>
          <p:cNvSpPr/>
          <p:nvPr/>
        </p:nvSpPr>
        <p:spPr bwMode="auto">
          <a:xfrm>
            <a:off x="3671769" y="2427786"/>
            <a:ext cx="2739664" cy="868326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432000" rIns="0" anchor="ctr" anchorCtr="0"/>
          <a:lstStyle/>
          <a:p>
            <a:pPr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Acquisto delle quote degli attuali investitori finanziari da  parte dei soci originari attraverso leva bancaria o meccanismo di </a:t>
            </a:r>
            <a:r>
              <a:rPr lang="it-IT" sz="1000" b="0" dirty="0" err="1">
                <a:solidFill>
                  <a:srgbClr val="014377"/>
                </a:solidFill>
                <a:cs typeface="Arial" pitchFamily="34" charset="0"/>
              </a:rPr>
              <a:t>vendor</a:t>
            </a: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 </a:t>
            </a:r>
            <a:r>
              <a:rPr lang="it-IT" sz="1000" b="0" dirty="0" err="1">
                <a:solidFill>
                  <a:srgbClr val="014377"/>
                </a:solidFill>
                <a:cs typeface="Arial" pitchFamily="34" charset="0"/>
              </a:rPr>
              <a:t>loan</a:t>
            </a: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.</a:t>
            </a:r>
          </a:p>
        </p:txBody>
      </p:sp>
      <p:sp>
        <p:nvSpPr>
          <p:cNvPr id="30" name="Pentagono 29"/>
          <p:cNvSpPr/>
          <p:nvPr/>
        </p:nvSpPr>
        <p:spPr bwMode="auto">
          <a:xfrm>
            <a:off x="2471721" y="2430875"/>
            <a:ext cx="1508400" cy="854604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Text Box 149"/>
          <p:cNvSpPr txBox="1">
            <a:spLocks noChangeArrowheads="1"/>
          </p:cNvSpPr>
          <p:nvPr/>
        </p:nvSpPr>
        <p:spPr bwMode="auto">
          <a:xfrm>
            <a:off x="2612870" y="2733907"/>
            <a:ext cx="1345992" cy="2616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6000" rIns="36000" anchor="ctr" anchorCtr="1">
            <a:spAutoFit/>
          </a:bodyPr>
          <a:lstStyle/>
          <a:p>
            <a:pPr algn="ctr" eaLnBrk="0" hangingPunct="0"/>
            <a:r>
              <a:rPr lang="it-IT" sz="1100" i="1" dirty="0">
                <a:solidFill>
                  <a:schemeClr val="bg1"/>
                </a:solidFill>
              </a:rPr>
              <a:t>Riacquisto</a:t>
            </a:r>
            <a:endParaRPr lang="it-IT" sz="1100" b="1" i="1" dirty="0">
              <a:solidFill>
                <a:schemeClr val="bg1"/>
              </a:solidFill>
            </a:endParaRPr>
          </a:p>
        </p:txBody>
      </p:sp>
      <p:sp>
        <p:nvSpPr>
          <p:cNvPr id="41" name="Rettangolo 40"/>
          <p:cNvSpPr/>
          <p:nvPr/>
        </p:nvSpPr>
        <p:spPr bwMode="auto">
          <a:xfrm>
            <a:off x="3632781" y="3604462"/>
            <a:ext cx="2799916" cy="1435394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432000" rIns="0" anchor="t" anchorCtr="0"/>
          <a:lstStyle/>
          <a:p>
            <a:pPr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Accesso ai mercati di borsa attraverso una quotazione ovvero una SPAC: SPV già quotata che investe i capitali raccolti in Borsa in una target che, attraverso un </a:t>
            </a:r>
            <a:r>
              <a:rPr lang="it-IT" sz="1000" b="0" i="1" dirty="0">
                <a:solidFill>
                  <a:srgbClr val="014377"/>
                </a:solidFill>
                <a:cs typeface="Arial" pitchFamily="34" charset="0"/>
              </a:rPr>
              <a:t>reverse </a:t>
            </a:r>
            <a:r>
              <a:rPr lang="it-IT" sz="1000" b="0" i="1" dirty="0" err="1">
                <a:solidFill>
                  <a:srgbClr val="014377"/>
                </a:solidFill>
                <a:cs typeface="Arial" pitchFamily="34" charset="0"/>
              </a:rPr>
              <a:t>merger</a:t>
            </a:r>
            <a:r>
              <a:rPr lang="it-IT" sz="1000" b="0" i="1" dirty="0">
                <a:solidFill>
                  <a:srgbClr val="014377"/>
                </a:solidFill>
                <a:cs typeface="Arial" pitchFamily="34" charset="0"/>
              </a:rPr>
              <a:t> </a:t>
            </a: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nella SPV , si trova direttamente quotata senza percorre l’</a:t>
            </a:r>
            <a:r>
              <a:rPr lang="it-IT" sz="1000" b="0" i="1" dirty="0">
                <a:solidFill>
                  <a:srgbClr val="014377"/>
                </a:solidFill>
                <a:cs typeface="Arial" pitchFamily="34" charset="0"/>
              </a:rPr>
              <a:t>iter</a:t>
            </a: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 procedurale tradizionale.</a:t>
            </a:r>
          </a:p>
        </p:txBody>
      </p:sp>
      <p:sp>
        <p:nvSpPr>
          <p:cNvPr id="42" name="Pentagono 41"/>
          <p:cNvSpPr/>
          <p:nvPr/>
        </p:nvSpPr>
        <p:spPr bwMode="auto">
          <a:xfrm>
            <a:off x="2475265" y="3614640"/>
            <a:ext cx="1575739" cy="1414584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Text Box 149"/>
          <p:cNvSpPr txBox="1">
            <a:spLocks noChangeArrowheads="1"/>
          </p:cNvSpPr>
          <p:nvPr/>
        </p:nvSpPr>
        <p:spPr bwMode="auto">
          <a:xfrm>
            <a:off x="2627046" y="4088214"/>
            <a:ext cx="1345992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6000" rIns="36000" anchor="ctr" anchorCtr="1">
            <a:spAutoFit/>
          </a:bodyPr>
          <a:lstStyle/>
          <a:p>
            <a:pPr algn="ctr" eaLnBrk="0" hangingPunct="0"/>
            <a:r>
              <a:rPr lang="it-IT" sz="1100" i="1" dirty="0">
                <a:solidFill>
                  <a:schemeClr val="bg1"/>
                </a:solidFill>
              </a:rPr>
              <a:t>SPAC/</a:t>
            </a:r>
          </a:p>
          <a:p>
            <a:pPr algn="ctr" eaLnBrk="0" hangingPunct="0"/>
            <a:r>
              <a:rPr lang="it-IT" sz="1100" i="1" dirty="0">
                <a:solidFill>
                  <a:schemeClr val="bg1"/>
                </a:solidFill>
              </a:rPr>
              <a:t>Quotazione</a:t>
            </a:r>
            <a:endParaRPr lang="it-IT" sz="1100" b="1" i="1" dirty="0">
              <a:solidFill>
                <a:schemeClr val="bg1"/>
              </a:solidFill>
            </a:endParaRPr>
          </a:p>
        </p:txBody>
      </p:sp>
      <p:sp>
        <p:nvSpPr>
          <p:cNvPr id="44" name="Rettangolo 43"/>
          <p:cNvSpPr/>
          <p:nvPr/>
        </p:nvSpPr>
        <p:spPr bwMode="auto">
          <a:xfrm>
            <a:off x="3682403" y="5298584"/>
            <a:ext cx="2753840" cy="574158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432000" rIns="0" anchor="ctr" anchorCtr="0"/>
          <a:lstStyle/>
          <a:p>
            <a:pPr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</a:pPr>
            <a:r>
              <a:rPr lang="it-IT" sz="1000" b="0" dirty="0">
                <a:solidFill>
                  <a:srgbClr val="014377"/>
                </a:solidFill>
                <a:cs typeface="Arial" pitchFamily="34" charset="0"/>
              </a:rPr>
              <a:t>Vendita delle quote degli investitori finanziari ad  altri operatori industriali.</a:t>
            </a:r>
          </a:p>
        </p:txBody>
      </p:sp>
      <p:sp>
        <p:nvSpPr>
          <p:cNvPr id="47" name="Pentagono 46"/>
          <p:cNvSpPr/>
          <p:nvPr/>
        </p:nvSpPr>
        <p:spPr bwMode="auto">
          <a:xfrm>
            <a:off x="2482355" y="5301673"/>
            <a:ext cx="1508400" cy="556867"/>
          </a:xfrm>
          <a:prstGeom prst="homePlate">
            <a:avLst>
              <a:gd name="adj" fmla="val 30050"/>
            </a:avLst>
          </a:prstGeom>
          <a:solidFill>
            <a:srgbClr val="014377"/>
          </a:solidFill>
          <a:ln w="2540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Text Box 149"/>
          <p:cNvSpPr txBox="1">
            <a:spLocks noChangeArrowheads="1"/>
          </p:cNvSpPr>
          <p:nvPr/>
        </p:nvSpPr>
        <p:spPr bwMode="auto">
          <a:xfrm>
            <a:off x="2538440" y="5445216"/>
            <a:ext cx="1345992" cy="2616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6000" rIns="36000" anchor="ctr" anchorCtr="1">
            <a:spAutoFit/>
          </a:bodyPr>
          <a:lstStyle/>
          <a:p>
            <a:pPr algn="ctr" eaLnBrk="0" hangingPunct="0"/>
            <a:r>
              <a:rPr lang="it-IT" sz="1100" i="1" dirty="0" err="1">
                <a:solidFill>
                  <a:schemeClr val="bg1"/>
                </a:solidFill>
              </a:rPr>
              <a:t>Trade-sale</a:t>
            </a:r>
            <a:endParaRPr lang="it-IT" sz="1100" b="1" i="1" dirty="0">
              <a:solidFill>
                <a:schemeClr val="bg1"/>
              </a:solidFill>
            </a:endParaRPr>
          </a:p>
        </p:txBody>
      </p:sp>
      <p:sp>
        <p:nvSpPr>
          <p:cNvPr id="49" name="Pentagono 48"/>
          <p:cNvSpPr/>
          <p:nvPr/>
        </p:nvSpPr>
        <p:spPr bwMode="auto">
          <a:xfrm rot="5400000">
            <a:off x="7916924" y="-268572"/>
            <a:ext cx="432000" cy="3038957"/>
          </a:xfrm>
          <a:prstGeom prst="homePlate">
            <a:avLst>
              <a:gd name="adj" fmla="val 30050"/>
            </a:avLst>
          </a:prstGeom>
          <a:solidFill>
            <a:srgbClr val="9BCD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Text Box 149"/>
          <p:cNvSpPr txBox="1">
            <a:spLocks noChangeArrowheads="1"/>
          </p:cNvSpPr>
          <p:nvPr/>
        </p:nvSpPr>
        <p:spPr bwMode="auto">
          <a:xfrm>
            <a:off x="7311579" y="1017296"/>
            <a:ext cx="18498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6000" rIns="36000" anchor="ctr" anchorCtr="1">
            <a:spAutoFit/>
          </a:bodyPr>
          <a:lstStyle/>
          <a:p>
            <a:pPr algn="ctr" eaLnBrk="0" hangingPunct="0"/>
            <a:r>
              <a:rPr lang="it-IT" sz="1100" dirty="0">
                <a:solidFill>
                  <a:schemeClr val="bg1"/>
                </a:solidFill>
              </a:rPr>
              <a:t>Vantaggi e svantaggi dell’intervento</a:t>
            </a:r>
            <a:endParaRPr lang="it-IT" sz="1100" b="1" dirty="0">
              <a:solidFill>
                <a:schemeClr val="bg1"/>
              </a:solidFill>
            </a:endParaRPr>
          </a:p>
        </p:txBody>
      </p:sp>
      <p:sp>
        <p:nvSpPr>
          <p:cNvPr id="77" name="Rettangolo 76"/>
          <p:cNvSpPr/>
          <p:nvPr/>
        </p:nvSpPr>
        <p:spPr bwMode="auto">
          <a:xfrm>
            <a:off x="7417972" y="1772118"/>
            <a:ext cx="2215124" cy="2332049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432000" rIns="0" anchor="t" anchorCtr="0"/>
          <a:lstStyle/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</a:rPr>
              <a:t>La  maggiore dimensione renderebbe la </a:t>
            </a:r>
            <a:r>
              <a:rPr lang="it-IT" sz="1000" b="0" i="1" dirty="0" err="1">
                <a:solidFill>
                  <a:srgbClr val="014377"/>
                </a:solidFill>
              </a:rPr>
              <a:t>combined</a:t>
            </a:r>
            <a:r>
              <a:rPr lang="it-IT" sz="1000" b="0" i="1" dirty="0">
                <a:solidFill>
                  <a:srgbClr val="014377"/>
                </a:solidFill>
              </a:rPr>
              <a:t> </a:t>
            </a:r>
            <a:r>
              <a:rPr lang="it-IT" sz="1000" b="0" i="1" dirty="0" err="1">
                <a:solidFill>
                  <a:srgbClr val="014377"/>
                </a:solidFill>
              </a:rPr>
              <a:t>entity</a:t>
            </a:r>
            <a:r>
              <a:rPr lang="it-IT" sz="1000" b="0" i="1" dirty="0">
                <a:solidFill>
                  <a:srgbClr val="014377"/>
                </a:solidFill>
              </a:rPr>
              <a:t> </a:t>
            </a:r>
            <a:r>
              <a:rPr lang="it-IT" sz="1000" b="0" dirty="0">
                <a:solidFill>
                  <a:srgbClr val="014377"/>
                </a:solidFill>
              </a:rPr>
              <a:t> più appetibile per terzi acquirenti, oltre a facilitare l’accesso sia al mercato del credito  sia a quello dei capitali agevolando tutte e 4 le opzioni indicate a latere.</a:t>
            </a:r>
          </a:p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</a:rPr>
              <a:t>Sinergie industriali e commerciali</a:t>
            </a:r>
          </a:p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</a:rPr>
              <a:t>Razionalizzazione costi di struttura .</a:t>
            </a:r>
          </a:p>
        </p:txBody>
      </p:sp>
      <p:sp>
        <p:nvSpPr>
          <p:cNvPr id="78" name="Pentagono 77"/>
          <p:cNvSpPr/>
          <p:nvPr/>
        </p:nvSpPr>
        <p:spPr bwMode="auto">
          <a:xfrm>
            <a:off x="6579432" y="1775207"/>
            <a:ext cx="1170816" cy="2318327"/>
          </a:xfrm>
          <a:prstGeom prst="homePlate">
            <a:avLst>
              <a:gd name="adj" fmla="val 30050"/>
            </a:avLst>
          </a:prstGeom>
          <a:solidFill>
            <a:srgbClr val="006EB8"/>
          </a:solidFill>
          <a:ln w="25400" cap="flat" cmpd="sng" algn="ctr">
            <a:solidFill>
              <a:srgbClr val="006EB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9" name="Text Box 149"/>
          <p:cNvSpPr txBox="1">
            <a:spLocks noChangeArrowheads="1"/>
          </p:cNvSpPr>
          <p:nvPr/>
        </p:nvSpPr>
        <p:spPr bwMode="auto">
          <a:xfrm>
            <a:off x="6571720" y="2822518"/>
            <a:ext cx="1044755" cy="2616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36000" rIns="36000" anchor="ctr" anchorCtr="1">
            <a:spAutoFit/>
          </a:bodyPr>
          <a:lstStyle/>
          <a:p>
            <a:pPr algn="ctr" eaLnBrk="0" hangingPunct="0"/>
            <a:r>
              <a:rPr lang="it-IT" sz="1100" i="1" dirty="0">
                <a:solidFill>
                  <a:schemeClr val="bg1"/>
                </a:solidFill>
              </a:rPr>
              <a:t>PRO</a:t>
            </a:r>
            <a:endParaRPr lang="it-IT" sz="1100" b="1" i="1" dirty="0">
              <a:solidFill>
                <a:schemeClr val="bg1"/>
              </a:solidFill>
            </a:endParaRPr>
          </a:p>
        </p:txBody>
      </p:sp>
      <p:sp>
        <p:nvSpPr>
          <p:cNvPr id="80" name="Oval 28"/>
          <p:cNvSpPr>
            <a:spLocks noChangeAspect="1" noChangeArrowheads="1"/>
          </p:cNvSpPr>
          <p:nvPr/>
        </p:nvSpPr>
        <p:spPr bwMode="auto">
          <a:xfrm>
            <a:off x="2498595" y="1707147"/>
            <a:ext cx="323255" cy="324000"/>
          </a:xfrm>
          <a:prstGeom prst="ellipse">
            <a:avLst/>
          </a:prstGeom>
          <a:solidFill>
            <a:srgbClr val="FFFFFF"/>
          </a:solidFill>
          <a:ln w="9525" algn="ctr">
            <a:noFill/>
            <a:round/>
            <a:headEnd/>
            <a:tailEnd/>
          </a:ln>
          <a:effectLst/>
        </p:spPr>
        <p:txBody>
          <a:bodyPr wrap="none" lIns="36000" tIns="36000" rIns="36000" bIns="36000" anchor="ctr" anchorCtr="1"/>
          <a:lstStyle/>
          <a:p>
            <a:pPr marL="342900" indent="-342900" algn="ctr" eaLnBrk="0" hangingPunct="0">
              <a:spcBef>
                <a:spcPct val="20000"/>
              </a:spcBef>
              <a:buClr>
                <a:srgbClr val="122D7A"/>
              </a:buClr>
              <a:buSzPct val="80000"/>
              <a:buFont typeface="Wingdings" pitchFamily="2" charset="2"/>
              <a:buNone/>
            </a:pPr>
            <a:r>
              <a:rPr lang="it-IT" sz="1000" b="1" dirty="0">
                <a:solidFill>
                  <a:srgbClr val="014377"/>
                </a:solidFill>
              </a:rPr>
              <a:t>1</a:t>
            </a:r>
          </a:p>
        </p:txBody>
      </p:sp>
      <p:sp>
        <p:nvSpPr>
          <p:cNvPr id="81" name="Oval 28"/>
          <p:cNvSpPr>
            <a:spLocks noChangeAspect="1" noChangeArrowheads="1"/>
          </p:cNvSpPr>
          <p:nvPr/>
        </p:nvSpPr>
        <p:spPr bwMode="auto">
          <a:xfrm>
            <a:off x="2523405" y="2699520"/>
            <a:ext cx="323255" cy="324000"/>
          </a:xfrm>
          <a:prstGeom prst="ellipse">
            <a:avLst/>
          </a:prstGeom>
          <a:solidFill>
            <a:srgbClr val="FFFFFF"/>
          </a:solidFill>
          <a:ln w="9525" algn="ctr">
            <a:noFill/>
            <a:round/>
            <a:headEnd/>
            <a:tailEnd/>
          </a:ln>
          <a:effectLst/>
        </p:spPr>
        <p:txBody>
          <a:bodyPr wrap="none" lIns="36000" tIns="36000" rIns="36000" bIns="36000" anchor="ctr" anchorCtr="1"/>
          <a:lstStyle/>
          <a:p>
            <a:pPr marL="342900" indent="-342900" algn="ctr" eaLnBrk="0" hangingPunct="0">
              <a:spcBef>
                <a:spcPct val="20000"/>
              </a:spcBef>
              <a:buClr>
                <a:srgbClr val="122D7A"/>
              </a:buClr>
              <a:buSzPct val="80000"/>
              <a:buFont typeface="Wingdings" pitchFamily="2" charset="2"/>
              <a:buNone/>
            </a:pPr>
            <a:r>
              <a:rPr lang="it-IT" sz="1000" b="1" dirty="0">
                <a:solidFill>
                  <a:srgbClr val="014377"/>
                </a:solidFill>
              </a:rPr>
              <a:t>2</a:t>
            </a:r>
          </a:p>
        </p:txBody>
      </p:sp>
      <p:sp>
        <p:nvSpPr>
          <p:cNvPr id="82" name="Oval 28"/>
          <p:cNvSpPr>
            <a:spLocks noChangeAspect="1" noChangeArrowheads="1"/>
          </p:cNvSpPr>
          <p:nvPr/>
        </p:nvSpPr>
        <p:spPr bwMode="auto">
          <a:xfrm>
            <a:off x="2516318" y="4117194"/>
            <a:ext cx="323255" cy="324000"/>
          </a:xfrm>
          <a:prstGeom prst="ellipse">
            <a:avLst/>
          </a:prstGeom>
          <a:solidFill>
            <a:srgbClr val="FFFFFF"/>
          </a:solidFill>
          <a:ln w="9525" algn="ctr">
            <a:noFill/>
            <a:round/>
            <a:headEnd/>
            <a:tailEnd/>
          </a:ln>
          <a:effectLst/>
        </p:spPr>
        <p:txBody>
          <a:bodyPr wrap="none" lIns="36000" tIns="36000" rIns="36000" bIns="36000" anchor="ctr" anchorCtr="1"/>
          <a:lstStyle/>
          <a:p>
            <a:pPr marL="342900" indent="-342900" algn="ctr" eaLnBrk="0" hangingPunct="0">
              <a:spcBef>
                <a:spcPct val="20000"/>
              </a:spcBef>
              <a:buClr>
                <a:srgbClr val="122D7A"/>
              </a:buClr>
              <a:buSzPct val="80000"/>
              <a:buFont typeface="Wingdings" pitchFamily="2" charset="2"/>
              <a:buNone/>
            </a:pPr>
            <a:r>
              <a:rPr lang="it-IT" sz="1000" b="1">
                <a:solidFill>
                  <a:srgbClr val="014377"/>
                </a:solidFill>
              </a:rPr>
              <a:t>3</a:t>
            </a:r>
            <a:endParaRPr lang="it-IT" sz="1000" b="1" dirty="0">
              <a:solidFill>
                <a:srgbClr val="014377"/>
              </a:solidFill>
            </a:endParaRPr>
          </a:p>
        </p:txBody>
      </p:sp>
      <p:sp>
        <p:nvSpPr>
          <p:cNvPr id="83" name="Oval 28"/>
          <p:cNvSpPr>
            <a:spLocks noChangeAspect="1" noChangeArrowheads="1"/>
          </p:cNvSpPr>
          <p:nvPr/>
        </p:nvSpPr>
        <p:spPr bwMode="auto">
          <a:xfrm>
            <a:off x="2498597" y="5417910"/>
            <a:ext cx="323255" cy="324000"/>
          </a:xfrm>
          <a:prstGeom prst="ellipse">
            <a:avLst/>
          </a:prstGeom>
          <a:solidFill>
            <a:srgbClr val="FFFFFF"/>
          </a:solidFill>
          <a:ln w="9525" algn="ctr">
            <a:noFill/>
            <a:round/>
            <a:headEnd/>
            <a:tailEnd/>
          </a:ln>
          <a:effectLst/>
        </p:spPr>
        <p:txBody>
          <a:bodyPr wrap="none" lIns="36000" tIns="36000" rIns="36000" bIns="36000" anchor="ctr" anchorCtr="1"/>
          <a:lstStyle/>
          <a:p>
            <a:pPr marL="342900" indent="-342900" algn="ctr" eaLnBrk="0" hangingPunct="0">
              <a:spcBef>
                <a:spcPct val="20000"/>
              </a:spcBef>
              <a:buClr>
                <a:srgbClr val="122D7A"/>
              </a:buClr>
              <a:buSzPct val="80000"/>
              <a:buFont typeface="Wingdings" pitchFamily="2" charset="2"/>
              <a:buNone/>
            </a:pPr>
            <a:r>
              <a:rPr lang="it-IT" sz="1000" b="1" dirty="0">
                <a:solidFill>
                  <a:srgbClr val="014377"/>
                </a:solidFill>
              </a:rPr>
              <a:t>4</a:t>
            </a:r>
          </a:p>
        </p:txBody>
      </p:sp>
      <p:sp>
        <p:nvSpPr>
          <p:cNvPr id="85" name="Pentagono 84"/>
          <p:cNvSpPr/>
          <p:nvPr/>
        </p:nvSpPr>
        <p:spPr bwMode="auto">
          <a:xfrm rot="5400000">
            <a:off x="4232748" y="-731082"/>
            <a:ext cx="432000" cy="3985255"/>
          </a:xfrm>
          <a:prstGeom prst="homePlate">
            <a:avLst>
              <a:gd name="adj" fmla="val 30050"/>
            </a:avLst>
          </a:prstGeom>
          <a:solidFill>
            <a:srgbClr val="9BCD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6" name="Text Box 149"/>
          <p:cNvSpPr txBox="1">
            <a:spLocks noChangeArrowheads="1"/>
          </p:cNvSpPr>
          <p:nvPr/>
        </p:nvSpPr>
        <p:spPr bwMode="auto">
          <a:xfrm>
            <a:off x="3111376" y="1080675"/>
            <a:ext cx="2520000" cy="2616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36000" rIns="36000" anchor="ctr" anchorCtr="1">
            <a:spAutoFit/>
          </a:bodyPr>
          <a:lstStyle/>
          <a:p>
            <a:pPr algn="ctr" eaLnBrk="0" hangingPunct="0"/>
            <a:r>
              <a:rPr lang="it-IT" sz="1100" dirty="0">
                <a:solidFill>
                  <a:schemeClr val="bg1"/>
                </a:solidFill>
              </a:rPr>
              <a:t>Opzioni possibili</a:t>
            </a:r>
            <a:endParaRPr lang="it-IT" sz="1100" b="1" dirty="0">
              <a:solidFill>
                <a:schemeClr val="bg1"/>
              </a:solidFill>
            </a:endParaRPr>
          </a:p>
        </p:txBody>
      </p:sp>
      <p:sp>
        <p:nvSpPr>
          <p:cNvPr id="88" name="Rettangolo 87"/>
          <p:cNvSpPr/>
          <p:nvPr/>
        </p:nvSpPr>
        <p:spPr bwMode="auto">
          <a:xfrm>
            <a:off x="7187664" y="4298848"/>
            <a:ext cx="2456066" cy="1315149"/>
          </a:xfrm>
          <a:prstGeom prst="rect">
            <a:avLst/>
          </a:prstGeom>
          <a:noFill/>
          <a:ln w="25400" algn="ctr">
            <a:solidFill>
              <a:srgbClr val="9BCDFF"/>
            </a:solidFill>
            <a:miter lim="800000"/>
            <a:headEnd/>
            <a:tailEnd/>
          </a:ln>
          <a:effectLst/>
        </p:spPr>
        <p:txBody>
          <a:bodyPr lIns="432000" rIns="0" anchor="t" anchorCtr="0"/>
          <a:lstStyle/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</a:rPr>
              <a:t>Nessun </a:t>
            </a:r>
            <a:r>
              <a:rPr lang="it-IT" sz="1000" b="0" dirty="0" err="1">
                <a:solidFill>
                  <a:srgbClr val="014377"/>
                </a:solidFill>
              </a:rPr>
              <a:t>cash-in</a:t>
            </a:r>
            <a:r>
              <a:rPr lang="it-IT" sz="1000" b="0" dirty="0">
                <a:solidFill>
                  <a:srgbClr val="014377"/>
                </a:solidFill>
              </a:rPr>
              <a:t> immediato</a:t>
            </a:r>
          </a:p>
          <a:p>
            <a:pPr marL="177800" indent="-177800" defTabSz="1046163">
              <a:lnSpc>
                <a:spcPts val="1400"/>
              </a:lnSpc>
              <a:spcBef>
                <a:spcPts val="0"/>
              </a:spcBef>
              <a:buClr>
                <a:srgbClr val="014377"/>
              </a:buClr>
              <a:buSzPct val="80000"/>
              <a:buFont typeface="Wingdings" pitchFamily="2" charset="2"/>
              <a:buChar char="ð"/>
            </a:pPr>
            <a:r>
              <a:rPr lang="it-IT" sz="1000" b="0" dirty="0">
                <a:solidFill>
                  <a:srgbClr val="014377"/>
                </a:solidFill>
              </a:rPr>
              <a:t>Definizione di una nuova Corporate </a:t>
            </a:r>
            <a:r>
              <a:rPr lang="it-IT" sz="1000" b="0" dirty="0" err="1">
                <a:solidFill>
                  <a:srgbClr val="014377"/>
                </a:solidFill>
              </a:rPr>
              <a:t>Governance</a:t>
            </a:r>
            <a:r>
              <a:rPr lang="it-IT" sz="1000" b="0" dirty="0">
                <a:solidFill>
                  <a:srgbClr val="014377"/>
                </a:solidFill>
              </a:rPr>
              <a:t> che tenga conto dei patti parasociali già esistenti con gli investitori finanziari.</a:t>
            </a:r>
          </a:p>
        </p:txBody>
      </p:sp>
      <p:sp>
        <p:nvSpPr>
          <p:cNvPr id="89" name="Pentagono 88"/>
          <p:cNvSpPr/>
          <p:nvPr/>
        </p:nvSpPr>
        <p:spPr bwMode="auto">
          <a:xfrm>
            <a:off x="6547532" y="4298849"/>
            <a:ext cx="927156" cy="1293884"/>
          </a:xfrm>
          <a:prstGeom prst="homePlate">
            <a:avLst>
              <a:gd name="adj" fmla="val 30050"/>
            </a:avLst>
          </a:prstGeom>
          <a:solidFill>
            <a:srgbClr val="006EB8"/>
          </a:solidFill>
          <a:ln w="25400" cap="flat" cmpd="sng" algn="ctr">
            <a:solidFill>
              <a:srgbClr val="006EB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0" name="Text Box 149"/>
          <p:cNvSpPr txBox="1">
            <a:spLocks noChangeArrowheads="1"/>
          </p:cNvSpPr>
          <p:nvPr/>
        </p:nvSpPr>
        <p:spPr bwMode="auto">
          <a:xfrm>
            <a:off x="6562343" y="4793350"/>
            <a:ext cx="720000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36000" rIns="36000" anchor="ctr" anchorCtr="1">
            <a:spAutoFit/>
          </a:bodyPr>
          <a:lstStyle/>
          <a:p>
            <a:pPr algn="ctr" eaLnBrk="0" hangingPunct="0"/>
            <a:r>
              <a:rPr lang="it-IT" sz="1000" dirty="0">
                <a:solidFill>
                  <a:schemeClr val="bg1"/>
                </a:solidFill>
              </a:rPr>
              <a:t>CONS</a:t>
            </a:r>
            <a:endParaRPr lang="it-IT" sz="1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Line 8"/>
          <p:cNvSpPr>
            <a:spLocks noChangeShapeType="1"/>
          </p:cNvSpPr>
          <p:nvPr/>
        </p:nvSpPr>
        <p:spPr bwMode="auto">
          <a:xfrm>
            <a:off x="601663" y="3549650"/>
            <a:ext cx="7797800" cy="0"/>
          </a:xfrm>
          <a:prstGeom prst="line">
            <a:avLst/>
          </a:prstGeom>
          <a:noFill/>
          <a:ln w="12700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 dirty="0">
              <a:solidFill>
                <a:srgbClr val="014377"/>
              </a:solidFill>
            </a:endParaRPr>
          </a:p>
        </p:txBody>
      </p:sp>
      <p:sp>
        <p:nvSpPr>
          <p:cNvPr id="32" name="Rectangle 16"/>
          <p:cNvSpPr>
            <a:spLocks noChangeArrowheads="1"/>
          </p:cNvSpPr>
          <p:nvPr/>
        </p:nvSpPr>
        <p:spPr bwMode="auto">
          <a:xfrm>
            <a:off x="747572" y="3549650"/>
            <a:ext cx="799306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4000" tIns="54000" rIns="54000" bIns="54000"/>
          <a:lstStyle/>
          <a:p>
            <a:pPr marL="177800" indent="-177800" algn="just" defTabSz="450850">
              <a:lnSpc>
                <a:spcPct val="90000"/>
              </a:lnSpc>
              <a:spcBef>
                <a:spcPct val="20000"/>
              </a:spcBef>
            </a:pPr>
            <a:r>
              <a:rPr lang="it-IT" sz="1800" dirty="0">
                <a:solidFill>
                  <a:srgbClr val="014377"/>
                </a:solidFill>
              </a:rPr>
              <a:t>	Ipotesi di Aggregazione: </a:t>
            </a:r>
          </a:p>
          <a:p>
            <a:pPr marL="177800" indent="-177800" algn="just" defTabSz="450850">
              <a:lnSpc>
                <a:spcPct val="90000"/>
              </a:lnSpc>
              <a:spcBef>
                <a:spcPct val="20000"/>
              </a:spcBef>
            </a:pPr>
            <a:r>
              <a:rPr lang="it-IT" sz="1800" dirty="0">
                <a:solidFill>
                  <a:srgbClr val="014377"/>
                </a:solidFill>
              </a:rPr>
              <a:t>	il caso è frutto di una ipotesi di lavoro elaborata da analisti esterni basandosi su dati pubblici che non è stato poi mai perfezionato.</a:t>
            </a:r>
          </a:p>
          <a:p>
            <a:pPr marL="177800" indent="-177800" algn="just" defTabSz="450850">
              <a:lnSpc>
                <a:spcPct val="90000"/>
              </a:lnSpc>
              <a:spcBef>
                <a:spcPct val="20000"/>
              </a:spcBef>
            </a:pPr>
            <a:endParaRPr lang="it-IT" sz="1300" b="0" dirty="0">
              <a:solidFill>
                <a:srgbClr val="01437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448" y="511725"/>
            <a:ext cx="8915400" cy="1039813"/>
          </a:xfrm>
        </p:spPr>
        <p:txBody>
          <a:bodyPr/>
          <a:lstStyle/>
          <a:p>
            <a:r>
              <a:rPr lang="it-IT" dirty="0"/>
              <a:t>Ipotesi di aggregazione - Introduzione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22848" y="1305858"/>
            <a:ext cx="9180000" cy="44012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0975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§"/>
            </a:pPr>
            <a:r>
              <a:rPr lang="it-IT" sz="1000" b="0" dirty="0">
                <a:solidFill>
                  <a:srgbClr val="014377"/>
                </a:solidFill>
              </a:rPr>
              <a:t>Nella pagine che seguono viene illustrato il potenziale progetto di aggregazione tra il Gruppo </a:t>
            </a:r>
            <a:r>
              <a:rPr lang="it-IT" sz="1000" b="0" dirty="0" err="1">
                <a:solidFill>
                  <a:srgbClr val="014377"/>
                </a:solidFill>
              </a:rPr>
              <a:t>Somacis</a:t>
            </a:r>
            <a:r>
              <a:rPr lang="it-IT" sz="1000" b="0" dirty="0">
                <a:solidFill>
                  <a:srgbClr val="014377"/>
                </a:solidFill>
              </a:rPr>
              <a:t> ed il Gruppo </a:t>
            </a:r>
            <a:r>
              <a:rPr lang="it-IT" sz="1000" b="0" dirty="0" err="1">
                <a:solidFill>
                  <a:srgbClr val="014377"/>
                </a:solidFill>
              </a:rPr>
              <a:t>Elco</a:t>
            </a:r>
            <a:r>
              <a:rPr lang="it-IT" sz="1000" b="0" dirty="0">
                <a:solidFill>
                  <a:srgbClr val="014377"/>
                </a:solidFill>
              </a:rPr>
              <a:t>, entrambi operanti nel settore dei circuiti stampati  rigidi e flessibili (</a:t>
            </a:r>
            <a:r>
              <a:rPr lang="it-IT" sz="1000" b="0" i="1" dirty="0" err="1">
                <a:solidFill>
                  <a:srgbClr val="014377"/>
                </a:solidFill>
              </a:rPr>
              <a:t>Printed</a:t>
            </a:r>
            <a:r>
              <a:rPr lang="it-IT" sz="1000" b="0" i="1" dirty="0">
                <a:solidFill>
                  <a:srgbClr val="014377"/>
                </a:solidFill>
              </a:rPr>
              <a:t> Circuit </a:t>
            </a:r>
            <a:r>
              <a:rPr lang="it-IT" sz="1000" b="0" i="1" dirty="0" err="1">
                <a:solidFill>
                  <a:srgbClr val="014377"/>
                </a:solidFill>
              </a:rPr>
              <a:t>Boards</a:t>
            </a:r>
            <a:r>
              <a:rPr lang="it-IT" sz="1000" b="0" i="1" dirty="0">
                <a:solidFill>
                  <a:srgbClr val="014377"/>
                </a:solidFill>
              </a:rPr>
              <a:t> “PCB”</a:t>
            </a:r>
            <a:r>
              <a:rPr lang="it-IT" sz="1000" b="0" dirty="0">
                <a:solidFill>
                  <a:srgbClr val="014377"/>
                </a:solidFill>
              </a:rPr>
              <a:t>) destinati ai mercati delle telecomunicazioni, aereonautica, militare, ecc.</a:t>
            </a:r>
          </a:p>
          <a:p>
            <a:pPr marL="180975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§"/>
            </a:pPr>
            <a:endParaRPr lang="it-IT" sz="1000" b="0" dirty="0">
              <a:solidFill>
                <a:srgbClr val="014377"/>
              </a:solidFill>
            </a:endParaRPr>
          </a:p>
          <a:p>
            <a:pPr marL="180975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§"/>
            </a:pPr>
            <a:r>
              <a:rPr lang="it-IT" sz="1000" b="0" dirty="0">
                <a:solidFill>
                  <a:srgbClr val="014377"/>
                </a:solidFill>
              </a:rPr>
              <a:t>I due gruppi per quanto di dimensioni differenti presentano indubbie analogie:</a:t>
            </a:r>
          </a:p>
          <a:p>
            <a:pPr marL="638175" lvl="1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ü"/>
            </a:pPr>
            <a:r>
              <a:rPr lang="it-IT" sz="1000" b="0" dirty="0">
                <a:solidFill>
                  <a:srgbClr val="014377"/>
                </a:solidFill>
              </a:rPr>
              <a:t>elevato livello di </a:t>
            </a:r>
            <a:r>
              <a:rPr lang="it-IT" sz="1000" b="0" dirty="0" err="1">
                <a:solidFill>
                  <a:srgbClr val="014377"/>
                </a:solidFill>
              </a:rPr>
              <a:t>managerializzazione</a:t>
            </a:r>
            <a:r>
              <a:rPr lang="it-IT" sz="1000" b="0" dirty="0">
                <a:solidFill>
                  <a:srgbClr val="014377"/>
                </a:solidFill>
              </a:rPr>
              <a:t> e presenza di un management operativo dal </a:t>
            </a:r>
            <a:r>
              <a:rPr lang="it-IT" sz="1000" b="0" dirty="0" err="1">
                <a:solidFill>
                  <a:srgbClr val="014377"/>
                </a:solidFill>
              </a:rPr>
              <a:t>track</a:t>
            </a:r>
            <a:r>
              <a:rPr lang="it-IT" sz="1000" b="0" dirty="0">
                <a:solidFill>
                  <a:srgbClr val="014377"/>
                </a:solidFill>
              </a:rPr>
              <a:t> record consolidato:</a:t>
            </a:r>
          </a:p>
          <a:p>
            <a:pPr marL="638175" lvl="1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ü"/>
            </a:pPr>
            <a:r>
              <a:rPr lang="it-IT" sz="1000" b="0" dirty="0">
                <a:solidFill>
                  <a:srgbClr val="014377"/>
                </a:solidFill>
              </a:rPr>
              <a:t>vocazione internazionale che si traduce in una forte presenza  all’estero sia a livello di delocalizzazione produttiva che di propensione all’export;</a:t>
            </a:r>
          </a:p>
          <a:p>
            <a:pPr marL="638175" lvl="1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ü"/>
            </a:pPr>
            <a:r>
              <a:rPr lang="it-IT" sz="1000" b="0" dirty="0">
                <a:solidFill>
                  <a:srgbClr val="014377"/>
                </a:solidFill>
              </a:rPr>
              <a:t>stessi mercati </a:t>
            </a:r>
            <a:r>
              <a:rPr lang="it-IT" sz="1000" b="0" dirty="0" err="1">
                <a:solidFill>
                  <a:srgbClr val="014377"/>
                </a:solidFill>
              </a:rPr>
              <a:t>end-user</a:t>
            </a:r>
            <a:r>
              <a:rPr lang="it-IT" sz="1000" b="0" dirty="0">
                <a:solidFill>
                  <a:srgbClr val="014377"/>
                </a:solidFill>
              </a:rPr>
              <a:t>;</a:t>
            </a:r>
          </a:p>
          <a:p>
            <a:pPr marL="638175" lvl="1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ü"/>
            </a:pPr>
            <a:r>
              <a:rPr lang="it-IT" sz="1000" b="0" dirty="0">
                <a:solidFill>
                  <a:srgbClr val="014377"/>
                </a:solidFill>
              </a:rPr>
              <a:t>azionariato frazionato con presenza di investitori istituzionali.</a:t>
            </a:r>
          </a:p>
          <a:p>
            <a:pPr marL="638175" lvl="1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ü"/>
            </a:pPr>
            <a:r>
              <a:rPr lang="it-IT" sz="1000" b="0" dirty="0">
                <a:solidFill>
                  <a:srgbClr val="014377"/>
                </a:solidFill>
              </a:rPr>
              <a:t>Sedi produttive </a:t>
            </a:r>
            <a:r>
              <a:rPr lang="it-IT" sz="1000" b="0" dirty="0" err="1">
                <a:solidFill>
                  <a:srgbClr val="014377"/>
                </a:solidFill>
              </a:rPr>
              <a:t>delocalizzate</a:t>
            </a:r>
            <a:r>
              <a:rPr lang="it-IT" sz="1000" b="0" dirty="0">
                <a:solidFill>
                  <a:srgbClr val="014377"/>
                </a:solidFill>
              </a:rPr>
              <a:t> in Asia nella stessa location</a:t>
            </a:r>
          </a:p>
          <a:p>
            <a:pPr marL="638175" lvl="1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ü"/>
            </a:pPr>
            <a:endParaRPr lang="it-IT" sz="1000" b="0" dirty="0">
              <a:solidFill>
                <a:srgbClr val="014377"/>
              </a:solidFill>
            </a:endParaRPr>
          </a:p>
          <a:p>
            <a:pPr marL="180975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§"/>
            </a:pPr>
            <a:r>
              <a:rPr lang="it-IT" sz="1000" b="0" dirty="0">
                <a:solidFill>
                  <a:srgbClr val="014377"/>
                </a:solidFill>
              </a:rPr>
              <a:t>Un integrazione tra i due gruppi, come meglio spiegato in seguito, permetterebbe di ottenere importanti sinergie di costo e di ricavo legate soprattutto alla dimensione della </a:t>
            </a:r>
            <a:r>
              <a:rPr lang="it-IT" sz="1000" b="0" i="1" dirty="0" err="1">
                <a:solidFill>
                  <a:srgbClr val="014377"/>
                </a:solidFill>
              </a:rPr>
              <a:t>combined</a:t>
            </a:r>
            <a:r>
              <a:rPr lang="it-IT" sz="1000" b="0" i="1" dirty="0">
                <a:solidFill>
                  <a:srgbClr val="014377"/>
                </a:solidFill>
              </a:rPr>
              <a:t> </a:t>
            </a:r>
            <a:r>
              <a:rPr lang="it-IT" sz="1000" b="0" i="1" dirty="0" err="1">
                <a:solidFill>
                  <a:srgbClr val="014377"/>
                </a:solidFill>
              </a:rPr>
              <a:t>entity</a:t>
            </a:r>
            <a:r>
              <a:rPr lang="it-IT" sz="1000" b="0" i="1" dirty="0">
                <a:solidFill>
                  <a:srgbClr val="014377"/>
                </a:solidFill>
              </a:rPr>
              <a:t> </a:t>
            </a:r>
            <a:r>
              <a:rPr lang="it-IT" sz="1000" b="0" dirty="0">
                <a:solidFill>
                  <a:srgbClr val="014377"/>
                </a:solidFill>
              </a:rPr>
              <a:t>che ne farebbe il principale operatore italiano in un mercato di massa, come quello dei PCB. </a:t>
            </a:r>
          </a:p>
          <a:p>
            <a:pPr marL="180975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§"/>
            </a:pPr>
            <a:endParaRPr lang="it-IT" sz="1000" b="0" dirty="0">
              <a:solidFill>
                <a:srgbClr val="014377"/>
              </a:solidFill>
            </a:endParaRPr>
          </a:p>
          <a:p>
            <a:pPr marL="180975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§"/>
            </a:pPr>
            <a:r>
              <a:rPr lang="it-IT" sz="1000" b="0" dirty="0">
                <a:solidFill>
                  <a:srgbClr val="014377"/>
                </a:solidFill>
              </a:rPr>
              <a:t>Inoltre il progetto in questione permetterebbe di  ottenere dei benefici finanziari in termini di:</a:t>
            </a:r>
          </a:p>
          <a:p>
            <a:pPr marL="638175" lvl="1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ü"/>
            </a:pPr>
            <a:r>
              <a:rPr lang="it-IT" sz="1000" b="0" dirty="0">
                <a:solidFill>
                  <a:srgbClr val="014377"/>
                </a:solidFill>
              </a:rPr>
              <a:t>accesso agevolato al credito – leva complessiva in un </a:t>
            </a:r>
            <a:r>
              <a:rPr lang="it-IT" sz="1000" b="0" dirty="0" err="1">
                <a:solidFill>
                  <a:srgbClr val="014377"/>
                </a:solidFill>
              </a:rPr>
              <a:t>range</a:t>
            </a:r>
            <a:r>
              <a:rPr lang="it-IT" sz="1000" b="0" dirty="0">
                <a:solidFill>
                  <a:srgbClr val="014377"/>
                </a:solidFill>
              </a:rPr>
              <a:t> “</a:t>
            </a:r>
            <a:r>
              <a:rPr lang="it-IT" sz="1000" b="0" dirty="0" err="1">
                <a:solidFill>
                  <a:srgbClr val="014377"/>
                </a:solidFill>
              </a:rPr>
              <a:t>safe</a:t>
            </a:r>
            <a:r>
              <a:rPr lang="it-IT" sz="1000" b="0" dirty="0">
                <a:solidFill>
                  <a:srgbClr val="014377"/>
                </a:solidFill>
              </a:rPr>
              <a:t>” dal punto della bancabilità;</a:t>
            </a:r>
          </a:p>
          <a:p>
            <a:pPr marL="638175" lvl="1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ü"/>
            </a:pPr>
            <a:r>
              <a:rPr lang="it-IT" sz="1000" b="0" dirty="0">
                <a:solidFill>
                  <a:srgbClr val="014377"/>
                </a:solidFill>
              </a:rPr>
              <a:t>accesso agevolato al mercato dei capitali;</a:t>
            </a:r>
          </a:p>
          <a:p>
            <a:pPr marL="638175" lvl="1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ü"/>
            </a:pPr>
            <a:r>
              <a:rPr lang="it-IT" sz="1000" b="0" dirty="0">
                <a:solidFill>
                  <a:srgbClr val="014377"/>
                </a:solidFill>
              </a:rPr>
              <a:t>massimizzazione del valore degli azionisti;</a:t>
            </a:r>
          </a:p>
          <a:p>
            <a:pPr marL="638175" lvl="1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ü"/>
            </a:pPr>
            <a:r>
              <a:rPr lang="it-IT" sz="1000" b="0" dirty="0">
                <a:solidFill>
                  <a:srgbClr val="014377"/>
                </a:solidFill>
              </a:rPr>
              <a:t>facilitare la way out degli investitori finanziari.</a:t>
            </a:r>
          </a:p>
          <a:p>
            <a:pPr marL="638175" lvl="1" indent="-180975" algn="just" eaLnBrk="0" hangingPunct="0">
              <a:spcBef>
                <a:spcPct val="50000"/>
              </a:spcBef>
              <a:buSzPct val="120000"/>
              <a:buFont typeface="Wingdings" pitchFamily="2" charset="2"/>
              <a:buChar char="ü"/>
            </a:pPr>
            <a:endParaRPr lang="it-IT" sz="1000" b="0" dirty="0">
              <a:solidFill>
                <a:srgbClr val="014377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Gruppo Alfa</a:t>
            </a:r>
          </a:p>
        </p:txBody>
      </p:sp>
      <p:sp>
        <p:nvSpPr>
          <p:cNvPr id="6" name="Rettangolo arrotondato 5"/>
          <p:cNvSpPr/>
          <p:nvPr/>
        </p:nvSpPr>
        <p:spPr bwMode="auto">
          <a:xfrm>
            <a:off x="4581237" y="695030"/>
            <a:ext cx="5186218" cy="277091"/>
          </a:xfrm>
          <a:prstGeom prst="roundRect">
            <a:avLst/>
          </a:prstGeom>
          <a:solidFill>
            <a:srgbClr val="01437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0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Dati Finanziari consolidati 2009-2012</a:t>
            </a:r>
          </a:p>
        </p:txBody>
      </p:sp>
      <p:sp>
        <p:nvSpPr>
          <p:cNvPr id="7" name="Rettangolo arrotondato 6"/>
          <p:cNvSpPr/>
          <p:nvPr/>
        </p:nvSpPr>
        <p:spPr bwMode="auto">
          <a:xfrm>
            <a:off x="203200" y="695030"/>
            <a:ext cx="4054764" cy="277091"/>
          </a:xfrm>
          <a:prstGeom prst="roundRect">
            <a:avLst/>
          </a:prstGeom>
          <a:solidFill>
            <a:srgbClr val="9BC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000" dirty="0">
                <a:solidFill>
                  <a:schemeClr val="bg1"/>
                </a:solidFill>
                <a:latin typeface="Arial" charset="0"/>
              </a:rPr>
              <a:t>Struttura societaria</a:t>
            </a:r>
          </a:p>
        </p:txBody>
      </p:sp>
      <p:sp>
        <p:nvSpPr>
          <p:cNvPr id="10" name="Rettangolo arrotondato 9"/>
          <p:cNvSpPr/>
          <p:nvPr/>
        </p:nvSpPr>
        <p:spPr bwMode="auto">
          <a:xfrm>
            <a:off x="217055" y="4579135"/>
            <a:ext cx="4054764" cy="277091"/>
          </a:xfrm>
          <a:prstGeom prst="roundRect">
            <a:avLst/>
          </a:prstGeom>
          <a:solidFill>
            <a:srgbClr val="9BC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000" dirty="0">
                <a:solidFill>
                  <a:schemeClr val="bg1"/>
                </a:solidFill>
                <a:latin typeface="Arial" charset="0"/>
              </a:rPr>
              <a:t>Azionariato</a:t>
            </a:r>
          </a:p>
        </p:txBody>
      </p:sp>
      <p:sp>
        <p:nvSpPr>
          <p:cNvPr id="71" name="CasellaDiTesto 70"/>
          <p:cNvSpPr txBox="1"/>
          <p:nvPr/>
        </p:nvSpPr>
        <p:spPr>
          <a:xfrm>
            <a:off x="162064" y="5119382"/>
            <a:ext cx="15285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Tridenti Aldo: 16.67%</a:t>
            </a:r>
          </a:p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Scalmati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Paolo: 16.67%</a:t>
            </a:r>
          </a:p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Veschi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Fausto: 16.67%</a:t>
            </a:r>
          </a:p>
          <a:p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Volpi Pierluigi: 16.67%</a:t>
            </a:r>
          </a:p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Scalmati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Attilio: 4.25%</a:t>
            </a:r>
          </a:p>
          <a:p>
            <a:endParaRPr lang="it-IT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165" y="1171354"/>
            <a:ext cx="4455042" cy="3168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4645980" y="1075996"/>
          <a:ext cx="3959225" cy="480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4400550" imgH="5343525" progId="Excel.Sheet.8">
                  <p:link updateAutomatic="1"/>
                </p:oleObj>
              </mc:Choice>
              <mc:Fallback>
                <p:oleObj name="Worksheet" r:id="rId3" imgW="4400550" imgH="5343525" progId="Excel.Sheet.8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5980" y="1075996"/>
                        <a:ext cx="3959225" cy="480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CasellaDiTesto 43"/>
          <p:cNvSpPr txBox="1"/>
          <p:nvPr/>
        </p:nvSpPr>
        <p:spPr>
          <a:xfrm>
            <a:off x="1398986" y="5112295"/>
            <a:ext cx="13335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Scalmati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Marco: 4.14%</a:t>
            </a:r>
          </a:p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Scalmati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Gaia: 4.14%</a:t>
            </a:r>
          </a:p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Scalmati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Massimo: 4.14%</a:t>
            </a:r>
          </a:p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Frari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Fabio: 8.33%</a:t>
            </a:r>
          </a:p>
          <a:p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Frati Enzo: 8.33%</a:t>
            </a:r>
          </a:p>
        </p:txBody>
      </p:sp>
      <p:sp>
        <p:nvSpPr>
          <p:cNvPr id="11" name="Callout 13 10"/>
          <p:cNvSpPr/>
          <p:nvPr/>
        </p:nvSpPr>
        <p:spPr bwMode="auto">
          <a:xfrm>
            <a:off x="8814391" y="1265273"/>
            <a:ext cx="871870" cy="2573079"/>
          </a:xfrm>
          <a:prstGeom prst="accentBorderCallout1">
            <a:avLst>
              <a:gd name="adj1" fmla="val 18750"/>
              <a:gd name="adj2" fmla="val -8333"/>
              <a:gd name="adj3" fmla="val 29167"/>
              <a:gd name="adj4" fmla="val -23699"/>
            </a:avLst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Il calo del fatturato nel 2012 è da  attribuirsi all</a:t>
            </a:r>
            <a:r>
              <a:rPr lang="it-IT" sz="900" b="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a perdita di un assemblatore di </a:t>
            </a:r>
            <a:r>
              <a:rPr lang="it-IT" sz="900" b="0" dirty="0" err="1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Coca-cola</a:t>
            </a:r>
            <a:r>
              <a:rPr lang="it-IT" sz="900" b="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.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Il</a:t>
            </a:r>
            <a:r>
              <a:rPr kumimoji="0" lang="it-IT" sz="900" b="0" i="0" u="none" strike="noStrike" cap="none" normalizeH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fatturato 2013 si è attestato attorno a Euro 63 </a:t>
            </a:r>
            <a:r>
              <a:rPr kumimoji="0" lang="it-IT" sz="900" b="0" i="0" u="none" strike="noStrike" cap="none" normalizeH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mln</a:t>
            </a:r>
            <a:r>
              <a:rPr kumimoji="0" lang="it-IT" sz="900" b="0" i="0" u="none" strike="noStrike" cap="none" normalizeH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e l’</a:t>
            </a:r>
            <a:r>
              <a:rPr kumimoji="0" lang="it-IT" sz="900" b="0" i="0" u="none" strike="noStrike" cap="none" normalizeH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ebitda</a:t>
            </a:r>
            <a:r>
              <a:rPr kumimoji="0" lang="it-IT" sz="900" b="0" i="0" u="none" strike="noStrike" cap="none" normalizeH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a circa Euro 12 </a:t>
            </a:r>
            <a:r>
              <a:rPr kumimoji="0" lang="it-IT" sz="900" b="0" i="0" u="none" strike="noStrike" cap="none" normalizeH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mln</a:t>
            </a:r>
            <a:endParaRPr kumimoji="0" lang="it-IT" sz="9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3" name="Rettangolo arrotondato 12"/>
          <p:cNvSpPr/>
          <p:nvPr/>
        </p:nvSpPr>
        <p:spPr bwMode="auto">
          <a:xfrm>
            <a:off x="255178" y="4901609"/>
            <a:ext cx="2434856" cy="212651"/>
          </a:xfrm>
          <a:prstGeom prst="roundRect">
            <a:avLst/>
          </a:prstGeom>
          <a:noFill/>
          <a:ln w="12700" cap="flat" cmpd="sng" algn="ctr">
            <a:solidFill>
              <a:srgbClr val="9BCD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800" i="0" u="none" strike="noStrike" cap="none" normalizeH="0" baseline="0" dirty="0" err="1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Somacis</a:t>
            </a:r>
            <a:r>
              <a:rPr kumimoji="0" lang="it-IT" sz="8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 Holding S.p.A.</a:t>
            </a:r>
          </a:p>
        </p:txBody>
      </p:sp>
      <p:sp>
        <p:nvSpPr>
          <p:cNvPr id="14" name="Rettangolo arrotondato 13"/>
          <p:cNvSpPr/>
          <p:nvPr/>
        </p:nvSpPr>
        <p:spPr bwMode="auto">
          <a:xfrm>
            <a:off x="2732568" y="4922874"/>
            <a:ext cx="1520456" cy="216195"/>
          </a:xfrm>
          <a:prstGeom prst="roundRect">
            <a:avLst/>
          </a:prstGeom>
          <a:noFill/>
          <a:ln w="12700" cap="flat" cmpd="sng" algn="ctr">
            <a:solidFill>
              <a:srgbClr val="9BCD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800" i="0" u="none" strike="noStrike" cap="none" normalizeH="0" baseline="0" dirty="0" err="1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Somacis</a:t>
            </a:r>
            <a:r>
              <a:rPr kumimoji="0" lang="it-IT" sz="8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 Group S.p.A.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2706787" y="5165457"/>
            <a:ext cx="1737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Somacis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Holding S.p.A. :78,98%</a:t>
            </a:r>
          </a:p>
          <a:p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IMI Fondi Chiusi :21,02%</a:t>
            </a:r>
          </a:p>
          <a:p>
            <a:endParaRPr lang="it-IT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4635796" y="5856575"/>
            <a:ext cx="4972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b="0" dirty="0" err="1">
                <a:solidFill>
                  <a:srgbClr val="014377"/>
                </a:solidFill>
              </a:rPr>
              <a:t>N.B</a:t>
            </a:r>
            <a:r>
              <a:rPr lang="it-IT" sz="800" b="0" dirty="0">
                <a:solidFill>
                  <a:srgbClr val="014377"/>
                </a:solidFill>
              </a:rPr>
              <a:t> I dati sopra esposti si riferiscono al bilancio consolidato di </a:t>
            </a:r>
            <a:r>
              <a:rPr lang="it-IT" sz="800" b="0" dirty="0" err="1">
                <a:solidFill>
                  <a:srgbClr val="014377"/>
                </a:solidFill>
              </a:rPr>
              <a:t>Somacis</a:t>
            </a:r>
            <a:r>
              <a:rPr lang="it-IT" sz="800" b="0" dirty="0">
                <a:solidFill>
                  <a:srgbClr val="014377"/>
                </a:solidFill>
              </a:rPr>
              <a:t> Holding  S.p.A. poiché sostanzialmente coincidenti con quelli  di </a:t>
            </a:r>
            <a:r>
              <a:rPr lang="it-IT" sz="800" b="0" dirty="0" err="1">
                <a:solidFill>
                  <a:srgbClr val="014377"/>
                </a:solidFill>
              </a:rPr>
              <a:t>Somacis</a:t>
            </a:r>
            <a:r>
              <a:rPr lang="it-IT" sz="800" b="0" dirty="0">
                <a:solidFill>
                  <a:srgbClr val="014377"/>
                </a:solidFill>
              </a:rPr>
              <a:t> Group S.p.A.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Gruppo Beta</a:t>
            </a:r>
          </a:p>
        </p:txBody>
      </p:sp>
      <p:sp>
        <p:nvSpPr>
          <p:cNvPr id="6" name="Rettangolo arrotondato 5"/>
          <p:cNvSpPr/>
          <p:nvPr/>
        </p:nvSpPr>
        <p:spPr bwMode="auto">
          <a:xfrm>
            <a:off x="4581237" y="695030"/>
            <a:ext cx="5186218" cy="277091"/>
          </a:xfrm>
          <a:prstGeom prst="roundRect">
            <a:avLst/>
          </a:prstGeom>
          <a:solidFill>
            <a:srgbClr val="01437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0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Dati Finanziari consolidati 2009-2012 del segmento PCB</a:t>
            </a:r>
          </a:p>
        </p:txBody>
      </p:sp>
      <p:sp>
        <p:nvSpPr>
          <p:cNvPr id="7" name="Rettangolo arrotondato 6"/>
          <p:cNvSpPr/>
          <p:nvPr/>
        </p:nvSpPr>
        <p:spPr bwMode="auto">
          <a:xfrm>
            <a:off x="203200" y="695030"/>
            <a:ext cx="4054764" cy="277091"/>
          </a:xfrm>
          <a:prstGeom prst="roundRect">
            <a:avLst/>
          </a:prstGeom>
          <a:solidFill>
            <a:srgbClr val="9BC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000" dirty="0">
                <a:solidFill>
                  <a:schemeClr val="bg1"/>
                </a:solidFill>
                <a:latin typeface="Arial" charset="0"/>
              </a:rPr>
              <a:t>Struttura societaria</a:t>
            </a:r>
          </a:p>
        </p:txBody>
      </p:sp>
      <p:sp>
        <p:nvSpPr>
          <p:cNvPr id="15" name="Rettangolo arrotondato 14"/>
          <p:cNvSpPr/>
          <p:nvPr/>
        </p:nvSpPr>
        <p:spPr bwMode="auto">
          <a:xfrm>
            <a:off x="206423" y="3941147"/>
            <a:ext cx="4054764" cy="277091"/>
          </a:xfrm>
          <a:prstGeom prst="roundRect">
            <a:avLst/>
          </a:prstGeom>
          <a:solidFill>
            <a:srgbClr val="9BC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000" dirty="0">
                <a:solidFill>
                  <a:schemeClr val="bg1"/>
                </a:solidFill>
                <a:latin typeface="Arial" charset="0"/>
              </a:rPr>
              <a:t>Azionariato</a:t>
            </a:r>
          </a:p>
        </p:txBody>
      </p:sp>
      <p:graphicFrame>
        <p:nvGraphicFramePr>
          <p:cNvPr id="19457" name="Object 1"/>
          <p:cNvGraphicFramePr>
            <a:graphicFrameLocks/>
          </p:cNvGraphicFramePr>
          <p:nvPr/>
        </p:nvGraphicFramePr>
        <p:xfrm>
          <a:off x="4641850" y="1119188"/>
          <a:ext cx="3959225" cy="480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705350" imgH="5343525" progId="Excel.Sheet.8">
                  <p:link updateAutomatic="1"/>
                </p:oleObj>
              </mc:Choice>
              <mc:Fallback>
                <p:oleObj name="Worksheet" r:id="rId2" imgW="4705350" imgH="5343525" progId="Excel.Sheet.8">
                  <p:link updateAutomatic="1"/>
                  <p:pic>
                    <p:nvPicPr>
                      <p:cNvPr id="0" name="Picture 1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1119188"/>
                        <a:ext cx="3959225" cy="480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59" name="Picture 3" descr="http://www.elco-group.com/wp-content/uploads/2013/11/elco-group-structur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8222" y="1026146"/>
            <a:ext cx="4282337" cy="2091519"/>
          </a:xfrm>
          <a:prstGeom prst="rect">
            <a:avLst/>
          </a:prstGeom>
          <a:noFill/>
        </p:spPr>
      </p:pic>
      <p:sp>
        <p:nvSpPr>
          <p:cNvPr id="9" name="CasellaDiTesto 8"/>
          <p:cNvSpPr txBox="1"/>
          <p:nvPr/>
        </p:nvSpPr>
        <p:spPr>
          <a:xfrm>
            <a:off x="193965" y="3099196"/>
            <a:ext cx="4133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u="sng" dirty="0">
                <a:solidFill>
                  <a:srgbClr val="FF0000"/>
                </a:solidFill>
              </a:rPr>
              <a:t>N.B. L’area di interessa riguarda esclusivamente il business PCB.</a:t>
            </a:r>
          </a:p>
          <a:p>
            <a:endParaRPr lang="it-IT" sz="800" dirty="0">
              <a:solidFill>
                <a:srgbClr val="014377"/>
              </a:solidFill>
            </a:endParaRPr>
          </a:p>
          <a:p>
            <a:r>
              <a:rPr lang="it-IT" sz="800" dirty="0">
                <a:solidFill>
                  <a:srgbClr val="FF0000"/>
                </a:solidFill>
              </a:rPr>
              <a:t>Nel mese di febbraio 2014 è entrata a fare parte del Gruppo </a:t>
            </a:r>
            <a:r>
              <a:rPr lang="it-IT" sz="800" dirty="0" err="1">
                <a:solidFill>
                  <a:srgbClr val="FF0000"/>
                </a:solidFill>
              </a:rPr>
              <a:t>Elco</a:t>
            </a:r>
            <a:r>
              <a:rPr lang="it-IT" sz="800" dirty="0">
                <a:solidFill>
                  <a:srgbClr val="FF0000"/>
                </a:solidFill>
              </a:rPr>
              <a:t> l’olandese </a:t>
            </a:r>
            <a:r>
              <a:rPr lang="it-IT" sz="800" dirty="0" err="1">
                <a:solidFill>
                  <a:srgbClr val="FF0000"/>
                </a:solidFill>
              </a:rPr>
              <a:t>Ramaer</a:t>
            </a:r>
            <a:r>
              <a:rPr lang="it-IT" sz="800" dirty="0">
                <a:solidFill>
                  <a:srgbClr val="FF0000"/>
                </a:solidFill>
              </a:rPr>
              <a:t>, leader in Nord Europa nel a produzione e distribuzione dei circuiti rigidi e flessibili ,con un fatturato di circa Euro 20 </a:t>
            </a:r>
            <a:r>
              <a:rPr lang="it-IT" sz="800" dirty="0" err="1">
                <a:solidFill>
                  <a:srgbClr val="FF0000"/>
                </a:solidFill>
              </a:rPr>
              <a:t>mln</a:t>
            </a:r>
            <a:r>
              <a:rPr lang="it-IT" sz="800" dirty="0">
                <a:solidFill>
                  <a:srgbClr val="FF0000"/>
                </a:solidFill>
              </a:rPr>
              <a:t>.</a:t>
            </a:r>
          </a:p>
          <a:p>
            <a:endParaRPr lang="it-IT" sz="800" dirty="0">
              <a:solidFill>
                <a:srgbClr val="014377"/>
              </a:solidFill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3817085" y="2434857"/>
            <a:ext cx="5528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700" b="0" dirty="0">
                <a:solidFill>
                  <a:schemeClr val="bg1">
                    <a:lumMod val="50000"/>
                  </a:schemeClr>
                </a:solidFill>
              </a:rPr>
              <a:t>40%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365052" y="2438402"/>
            <a:ext cx="5528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700" b="0" dirty="0">
                <a:solidFill>
                  <a:schemeClr val="bg1">
                    <a:lumMod val="50000"/>
                  </a:schemeClr>
                </a:solidFill>
              </a:rPr>
              <a:t>50%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2746742" y="2438398"/>
            <a:ext cx="5528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700" b="0" dirty="0">
                <a:solidFill>
                  <a:schemeClr val="bg1">
                    <a:lumMod val="50000"/>
                  </a:schemeClr>
                </a:solidFill>
              </a:rPr>
              <a:t>55,97%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1690574" y="2445488"/>
            <a:ext cx="5316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700" b="0" dirty="0">
                <a:solidFill>
                  <a:schemeClr val="bg1">
                    <a:lumMod val="50000"/>
                  </a:schemeClr>
                </a:solidFill>
              </a:rPr>
              <a:t>100%</a:t>
            </a:r>
          </a:p>
        </p:txBody>
      </p:sp>
      <p:sp>
        <p:nvSpPr>
          <p:cNvPr id="14" name="Callout 13 13"/>
          <p:cNvSpPr/>
          <p:nvPr/>
        </p:nvSpPr>
        <p:spPr bwMode="auto">
          <a:xfrm>
            <a:off x="8814391" y="1265274"/>
            <a:ext cx="871870" cy="1573620"/>
          </a:xfrm>
          <a:prstGeom prst="accentBorderCallout1">
            <a:avLst>
              <a:gd name="adj1" fmla="val 18750"/>
              <a:gd name="adj2" fmla="val -8333"/>
              <a:gd name="adj3" fmla="val 8093"/>
              <a:gd name="adj4" fmla="val -23699"/>
            </a:avLst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Con l’acquisizione dell’olandese </a:t>
            </a:r>
            <a:r>
              <a:rPr kumimoji="0" lang="it-IT" sz="900" b="0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Ramaer</a:t>
            </a:r>
            <a:r>
              <a:rPr kumimoji="0" lang="it-IT" sz="900" b="0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il fatturato consolidato nel segmento PCB</a:t>
            </a:r>
            <a:r>
              <a:rPr kumimoji="0" lang="it-IT" sz="900" b="0" i="0" u="none" strike="noStrike" cap="none" normalizeH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dovrebbe attestarsi attorno a Euro 42 </a:t>
            </a:r>
            <a:r>
              <a:rPr kumimoji="0" lang="it-IT" sz="900" b="0" i="0" u="none" strike="noStrike" cap="none" normalizeH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mln</a:t>
            </a:r>
            <a:endParaRPr kumimoji="0" lang="it-IT" sz="9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236493" y="4651557"/>
            <a:ext cx="15285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Magica S.r.l.: 27,78% (*)</a:t>
            </a:r>
          </a:p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Guidetti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Carlo: 27,71</a:t>
            </a:r>
          </a:p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Unifimm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S.p.A.: 17,77% (**)</a:t>
            </a:r>
          </a:p>
          <a:p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D’Agata Sergio:  13,27%</a:t>
            </a:r>
          </a:p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Caprara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Giorgio: 7,22%</a:t>
            </a:r>
          </a:p>
          <a:p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Pastore Mauro: 6,25%</a:t>
            </a:r>
          </a:p>
          <a:p>
            <a:endParaRPr lang="it-IT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ettangolo arrotondato 17"/>
          <p:cNvSpPr/>
          <p:nvPr/>
        </p:nvSpPr>
        <p:spPr bwMode="auto">
          <a:xfrm>
            <a:off x="223281" y="4242390"/>
            <a:ext cx="2434856" cy="361508"/>
          </a:xfrm>
          <a:prstGeom prst="roundRect">
            <a:avLst/>
          </a:prstGeom>
          <a:noFill/>
          <a:ln w="12700" cap="flat" cmpd="sng" algn="ctr">
            <a:solidFill>
              <a:srgbClr val="9BCD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800" i="0" u="none" strike="noStrike" cap="none" normalizeH="0" baseline="0" dirty="0" err="1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Elco</a:t>
            </a:r>
            <a:r>
              <a:rPr kumimoji="0" lang="it-IT" sz="8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 Group S.p.A.</a:t>
            </a:r>
          </a:p>
        </p:txBody>
      </p:sp>
      <p:sp>
        <p:nvSpPr>
          <p:cNvPr id="19" name="Rettangolo arrotondato 18"/>
          <p:cNvSpPr/>
          <p:nvPr/>
        </p:nvSpPr>
        <p:spPr bwMode="auto">
          <a:xfrm>
            <a:off x="2700671" y="4263655"/>
            <a:ext cx="1520456" cy="350875"/>
          </a:xfrm>
          <a:prstGeom prst="roundRect">
            <a:avLst/>
          </a:prstGeom>
          <a:noFill/>
          <a:ln w="12700" cap="flat" cmpd="sng" algn="ctr">
            <a:solidFill>
              <a:srgbClr val="9BCD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800" i="0" u="none" strike="noStrike" cap="none" normalizeH="0" baseline="0" dirty="0" err="1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Elco</a:t>
            </a:r>
            <a:r>
              <a:rPr kumimoji="0" lang="it-IT" sz="8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 Electronic </a:t>
            </a:r>
            <a:r>
              <a:rPr kumimoji="0" lang="it-IT" sz="800" i="0" u="none" strike="noStrike" cap="none" normalizeH="0" baseline="0" dirty="0" err="1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Components</a:t>
            </a:r>
            <a:r>
              <a:rPr kumimoji="0" lang="it-IT" sz="8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 S.p.A. (</a:t>
            </a:r>
            <a:r>
              <a:rPr kumimoji="0" lang="it-IT" sz="800" i="0" u="none" strike="noStrike" cap="none" normalizeH="0" baseline="0" dirty="0" err="1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Elco</a:t>
            </a:r>
            <a:r>
              <a:rPr kumimoji="0" lang="it-IT" sz="8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Arial" charset="0"/>
              </a:rPr>
              <a:t> PCB)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2690037" y="4708265"/>
            <a:ext cx="20733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 err="1">
                <a:solidFill>
                  <a:schemeClr val="bg1">
                    <a:lumMod val="50000"/>
                  </a:schemeClr>
                </a:solidFill>
              </a:rPr>
              <a:t>Elco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 Group S.p.A. : 74,70%</a:t>
            </a:r>
          </a:p>
          <a:p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Fondo Italiano d’Investimento : 25,30%%</a:t>
            </a:r>
          </a:p>
          <a:p>
            <a:endParaRPr lang="it-IT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144347" y="5463169"/>
            <a:ext cx="4133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b="0" dirty="0">
                <a:solidFill>
                  <a:srgbClr val="014377"/>
                </a:solidFill>
              </a:rPr>
              <a:t>(*)  Soci Magica S.r.l. : </a:t>
            </a:r>
            <a:r>
              <a:rPr lang="it-IT" sz="800" b="0" dirty="0" err="1">
                <a:solidFill>
                  <a:srgbClr val="014377"/>
                </a:solidFill>
              </a:rPr>
              <a:t>Guidetti</a:t>
            </a:r>
            <a:r>
              <a:rPr lang="it-IT" sz="800" b="0" dirty="0">
                <a:solidFill>
                  <a:srgbClr val="014377"/>
                </a:solidFill>
              </a:rPr>
              <a:t> Carlo,32%, </a:t>
            </a:r>
            <a:r>
              <a:rPr lang="it-IT" sz="800" b="0" dirty="0" err="1">
                <a:solidFill>
                  <a:srgbClr val="014377"/>
                </a:solidFill>
              </a:rPr>
              <a:t>D’Agata</a:t>
            </a:r>
            <a:r>
              <a:rPr lang="it-IT" sz="800" b="0" dirty="0">
                <a:solidFill>
                  <a:srgbClr val="014377"/>
                </a:solidFill>
              </a:rPr>
              <a:t> Sergio, 18%, Marelli Lorenzo 10%, Pastore Mauro 10%, </a:t>
            </a:r>
            <a:r>
              <a:rPr lang="it-IT" sz="800" b="0" dirty="0" err="1">
                <a:solidFill>
                  <a:srgbClr val="014377"/>
                </a:solidFill>
              </a:rPr>
              <a:t>Ene</a:t>
            </a:r>
            <a:r>
              <a:rPr lang="it-IT" sz="800" b="0" dirty="0">
                <a:solidFill>
                  <a:srgbClr val="014377"/>
                </a:solidFill>
              </a:rPr>
              <a:t> </a:t>
            </a:r>
            <a:r>
              <a:rPr lang="it-IT" sz="800" b="0" dirty="0" err="1">
                <a:solidFill>
                  <a:srgbClr val="014377"/>
                </a:solidFill>
              </a:rPr>
              <a:t>Razvan</a:t>
            </a:r>
            <a:r>
              <a:rPr lang="it-IT" sz="800" b="0" dirty="0">
                <a:solidFill>
                  <a:srgbClr val="014377"/>
                </a:solidFill>
              </a:rPr>
              <a:t> Andrei 10%, </a:t>
            </a:r>
            <a:r>
              <a:rPr lang="it-IT" sz="800" b="0" dirty="0" err="1">
                <a:solidFill>
                  <a:srgbClr val="014377"/>
                </a:solidFill>
              </a:rPr>
              <a:t>Feruglio</a:t>
            </a:r>
            <a:r>
              <a:rPr lang="it-IT" sz="800" b="0" dirty="0">
                <a:solidFill>
                  <a:srgbClr val="014377"/>
                </a:solidFill>
              </a:rPr>
              <a:t> Adriano 10%, </a:t>
            </a:r>
            <a:r>
              <a:rPr lang="it-IT" sz="800" b="0" dirty="0" err="1">
                <a:solidFill>
                  <a:srgbClr val="014377"/>
                </a:solidFill>
              </a:rPr>
              <a:t>Caprara</a:t>
            </a:r>
            <a:r>
              <a:rPr lang="it-IT" sz="800" b="0" dirty="0">
                <a:solidFill>
                  <a:srgbClr val="014377"/>
                </a:solidFill>
              </a:rPr>
              <a:t> Giorgio 10%</a:t>
            </a:r>
          </a:p>
          <a:p>
            <a:endParaRPr lang="it-IT" sz="800" b="0" dirty="0">
              <a:solidFill>
                <a:srgbClr val="014377"/>
              </a:solidFill>
            </a:endParaRPr>
          </a:p>
          <a:p>
            <a:r>
              <a:rPr lang="it-IT" sz="800" b="0" dirty="0">
                <a:solidFill>
                  <a:srgbClr val="014377"/>
                </a:solidFill>
              </a:rPr>
              <a:t>(**)  Soci </a:t>
            </a:r>
            <a:r>
              <a:rPr lang="it-IT" sz="800" b="0" dirty="0" err="1">
                <a:solidFill>
                  <a:srgbClr val="014377"/>
                </a:solidFill>
              </a:rPr>
              <a:t>Unifimm</a:t>
            </a:r>
            <a:r>
              <a:rPr lang="it-IT" sz="800" b="0" dirty="0">
                <a:solidFill>
                  <a:srgbClr val="014377"/>
                </a:solidFill>
              </a:rPr>
              <a:t> S.p.A. : De Colle Paola  50%; </a:t>
            </a:r>
            <a:r>
              <a:rPr lang="it-IT" sz="800" b="0" dirty="0" err="1">
                <a:solidFill>
                  <a:srgbClr val="014377"/>
                </a:solidFill>
              </a:rPr>
              <a:t>Mandelli</a:t>
            </a:r>
            <a:r>
              <a:rPr lang="it-IT" sz="800" b="0" dirty="0">
                <a:solidFill>
                  <a:srgbClr val="014377"/>
                </a:solidFill>
              </a:rPr>
              <a:t> Emanuela 50%.</a:t>
            </a:r>
          </a:p>
          <a:p>
            <a:endParaRPr lang="it-IT" sz="800" b="0" dirty="0">
              <a:solidFill>
                <a:srgbClr val="014377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4635796" y="5856575"/>
            <a:ext cx="4972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b="0" dirty="0" err="1">
                <a:solidFill>
                  <a:srgbClr val="014377"/>
                </a:solidFill>
              </a:rPr>
              <a:t>N.B</a:t>
            </a:r>
            <a:r>
              <a:rPr lang="it-IT" sz="800" b="0" dirty="0">
                <a:solidFill>
                  <a:srgbClr val="014377"/>
                </a:solidFill>
              </a:rPr>
              <a:t> I dati sopra esposti si riferiscono al bilancio consolidato di </a:t>
            </a:r>
            <a:r>
              <a:rPr lang="it-IT" sz="800" b="0" dirty="0" err="1">
                <a:solidFill>
                  <a:srgbClr val="014377"/>
                </a:solidFill>
              </a:rPr>
              <a:t>Elco</a:t>
            </a:r>
            <a:r>
              <a:rPr lang="it-IT" sz="800" b="0" dirty="0">
                <a:solidFill>
                  <a:srgbClr val="014377"/>
                </a:solidFill>
              </a:rPr>
              <a:t> Electronic </a:t>
            </a:r>
            <a:r>
              <a:rPr lang="it-IT" sz="800" b="0" dirty="0" err="1">
                <a:solidFill>
                  <a:srgbClr val="014377"/>
                </a:solidFill>
              </a:rPr>
              <a:t>Components</a:t>
            </a:r>
            <a:r>
              <a:rPr lang="it-IT" sz="800" b="0" dirty="0">
                <a:solidFill>
                  <a:srgbClr val="014377"/>
                </a:solidFill>
              </a:rPr>
              <a:t> S.p.A. poiché afferenti al solo business PCB.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39379" y="851257"/>
          <a:ext cx="8210550" cy="485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210550" imgH="4857750" progId="Excel.Sheet.8">
                  <p:link updateAutomatic="1"/>
                </p:oleObj>
              </mc:Choice>
              <mc:Fallback>
                <p:oleObj name="Worksheet" r:id="rId2" imgW="8210550" imgH="4857750" progId="Excel.Sheet.8">
                  <p:link updateAutomatic="1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379" y="851257"/>
                        <a:ext cx="8210550" cy="485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441" name="AutoShape 233"/>
          <p:cNvSpPr>
            <a:spLocks noChangeArrowheads="1"/>
          </p:cNvSpPr>
          <p:nvPr/>
        </p:nvSpPr>
        <p:spPr bwMode="auto">
          <a:xfrm>
            <a:off x="5671275" y="981302"/>
            <a:ext cx="750801" cy="4696481"/>
          </a:xfrm>
          <a:prstGeom prst="roundRect">
            <a:avLst>
              <a:gd name="adj" fmla="val 16667"/>
            </a:avLst>
          </a:prstGeom>
          <a:solidFill>
            <a:srgbClr val="99CCFF">
              <a:alpha val="39999"/>
            </a:srgbClr>
          </a:solidFill>
          <a:ln w="9525" algn="ctr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222212" name="AutoShape 4"/>
          <p:cNvSpPr>
            <a:spLocks noChangeArrowheads="1"/>
          </p:cNvSpPr>
          <p:nvPr/>
        </p:nvSpPr>
        <p:spPr bwMode="gray">
          <a:xfrm>
            <a:off x="596008" y="558205"/>
            <a:ext cx="8197116" cy="315913"/>
          </a:xfrm>
          <a:prstGeom prst="roundRect">
            <a:avLst>
              <a:gd name="adj" fmla="val 50000"/>
            </a:avLst>
          </a:prstGeom>
          <a:solidFill>
            <a:srgbClr val="014377"/>
          </a:solidFill>
          <a:ln w="12700" algn="ctr">
            <a:noFill/>
            <a:round/>
            <a:headEnd/>
            <a:tailEnd/>
          </a:ln>
          <a:effectLst/>
        </p:spPr>
        <p:txBody>
          <a:bodyPr lIns="93757" tIns="46878" rIns="93757" bIns="46878" anchor="ctr"/>
          <a:lstStyle/>
          <a:p>
            <a:pPr algn="ctr" defTabSz="931863">
              <a:lnSpc>
                <a:spcPct val="85000"/>
              </a:lnSpc>
              <a:spcBef>
                <a:spcPct val="0"/>
              </a:spcBef>
              <a:buSzTx/>
            </a:pPr>
            <a:r>
              <a:rPr lang="it-IT" sz="1200" b="1" dirty="0">
                <a:solidFill>
                  <a:srgbClr val="FFFFFF"/>
                </a:solidFill>
                <a:cs typeface="Arial" charset="0"/>
              </a:rPr>
              <a:t>Dati Finanziari Combined Entity – Dati 2012</a:t>
            </a:r>
          </a:p>
        </p:txBody>
      </p:sp>
      <p:sp>
        <p:nvSpPr>
          <p:cNvPr id="222214" name="Rectangle 6"/>
          <p:cNvSpPr>
            <a:spLocks noGrp="1" noChangeArrowheads="1"/>
          </p:cNvSpPr>
          <p:nvPr>
            <p:ph type="title"/>
          </p:nvPr>
        </p:nvSpPr>
        <p:spPr>
          <a:xfrm>
            <a:off x="568325" y="174625"/>
            <a:ext cx="8915400" cy="431431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dirty="0"/>
              <a:t>Ipotesi di Aggregazione: Combined Entity</a:t>
            </a:r>
          </a:p>
        </p:txBody>
      </p:sp>
      <p:sp>
        <p:nvSpPr>
          <p:cNvPr id="222358" name="Rectangle 150"/>
          <p:cNvSpPr>
            <a:spLocks noChangeArrowheads="1"/>
          </p:cNvSpPr>
          <p:nvPr/>
        </p:nvSpPr>
        <p:spPr bwMode="auto">
          <a:xfrm>
            <a:off x="5758514" y="1077846"/>
            <a:ext cx="586699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000" b="0" i="1" dirty="0">
                <a:solidFill>
                  <a:srgbClr val="0079CC"/>
                </a:solidFill>
              </a:rPr>
              <a:t>Aggregato</a:t>
            </a:r>
          </a:p>
        </p:txBody>
      </p:sp>
      <p:sp>
        <p:nvSpPr>
          <p:cNvPr id="13" name="AutoShape 233"/>
          <p:cNvSpPr>
            <a:spLocks noChangeArrowheads="1"/>
          </p:cNvSpPr>
          <p:nvPr/>
        </p:nvSpPr>
        <p:spPr bwMode="auto">
          <a:xfrm>
            <a:off x="8077781" y="974214"/>
            <a:ext cx="750801" cy="4696481"/>
          </a:xfrm>
          <a:prstGeom prst="roundRect">
            <a:avLst>
              <a:gd name="adj" fmla="val 16667"/>
            </a:avLst>
          </a:prstGeom>
          <a:solidFill>
            <a:srgbClr val="99CCFF">
              <a:alpha val="39999"/>
            </a:srgbClr>
          </a:solidFill>
          <a:ln w="9525" algn="ctr">
            <a:solidFill>
              <a:srgbClr val="96969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14" name="Rectangle 150"/>
          <p:cNvSpPr>
            <a:spLocks noChangeArrowheads="1"/>
          </p:cNvSpPr>
          <p:nvPr/>
        </p:nvSpPr>
        <p:spPr bwMode="auto">
          <a:xfrm>
            <a:off x="8196919" y="1038859"/>
            <a:ext cx="56906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it-IT" sz="1000" b="0" i="1" dirty="0">
                <a:solidFill>
                  <a:srgbClr val="0079CC"/>
                </a:solidFill>
              </a:rPr>
              <a:t>Pro-forma</a:t>
            </a:r>
          </a:p>
        </p:txBody>
      </p:sp>
      <p:sp>
        <p:nvSpPr>
          <p:cNvPr id="15" name="Text Box 235"/>
          <p:cNvSpPr txBox="1">
            <a:spLocks noChangeArrowheads="1"/>
          </p:cNvSpPr>
          <p:nvPr/>
        </p:nvSpPr>
        <p:spPr bwMode="auto">
          <a:xfrm>
            <a:off x="574158" y="5731442"/>
            <a:ext cx="843161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61950" indent="-361950" algn="just"/>
            <a:r>
              <a:rPr lang="it-IT" sz="1000" u="sng" dirty="0">
                <a:solidFill>
                  <a:srgbClr val="014377"/>
                </a:solidFill>
              </a:rPr>
              <a:t>N.B.  I dati </a:t>
            </a:r>
            <a:r>
              <a:rPr lang="it-IT" sz="1000" u="sng" dirty="0" err="1">
                <a:solidFill>
                  <a:srgbClr val="014377"/>
                </a:solidFill>
              </a:rPr>
              <a:t>Elco</a:t>
            </a:r>
            <a:r>
              <a:rPr lang="it-IT" sz="1000" u="sng" dirty="0">
                <a:solidFill>
                  <a:srgbClr val="014377"/>
                </a:solidFill>
              </a:rPr>
              <a:t> Pro-forma sono inclusivi dell’acquisizione di </a:t>
            </a:r>
            <a:r>
              <a:rPr lang="it-IT" sz="1000" u="sng" dirty="0" err="1">
                <a:solidFill>
                  <a:srgbClr val="014377"/>
                </a:solidFill>
              </a:rPr>
              <a:t>Ramaer</a:t>
            </a:r>
            <a:r>
              <a:rPr lang="it-IT" sz="1000" u="sng" dirty="0">
                <a:solidFill>
                  <a:srgbClr val="014377"/>
                </a:solidFill>
              </a:rPr>
              <a:t> in particolare, i Financial Highlights della target olandese sono stati stimati da UBI in funzione dell’incidenza percentuale dei dati </a:t>
            </a:r>
            <a:r>
              <a:rPr lang="it-IT" sz="1000" u="sng" dirty="0" err="1">
                <a:solidFill>
                  <a:srgbClr val="014377"/>
                </a:solidFill>
              </a:rPr>
              <a:t>Elco</a:t>
            </a:r>
            <a:r>
              <a:rPr lang="it-IT" sz="1000" u="sng" dirty="0">
                <a:solidFill>
                  <a:srgbClr val="014377"/>
                </a:solidFill>
              </a:rPr>
              <a:t> sul </a:t>
            </a:r>
            <a:r>
              <a:rPr lang="it-IT" sz="1000" u="sng" dirty="0" err="1">
                <a:solidFill>
                  <a:srgbClr val="014377"/>
                </a:solidFill>
              </a:rPr>
              <a:t>Vdp</a:t>
            </a:r>
            <a:r>
              <a:rPr lang="it-IT" sz="1000" u="sng" dirty="0">
                <a:solidFill>
                  <a:srgbClr val="014377"/>
                </a:solidFill>
              </a:rPr>
              <a:t>.  </a:t>
            </a:r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 flipH="1">
            <a:off x="7169894" y="1109743"/>
            <a:ext cx="566286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it-IT" sz="800" b="0" i="1" dirty="0">
                <a:solidFill>
                  <a:srgbClr val="0079CC"/>
                </a:solidFill>
              </a:rPr>
              <a:t>Pro-forma</a:t>
            </a:r>
          </a:p>
        </p:txBody>
      </p:sp>
      <p:sp>
        <p:nvSpPr>
          <p:cNvPr id="21" name="Callout 13 20"/>
          <p:cNvSpPr/>
          <p:nvPr/>
        </p:nvSpPr>
        <p:spPr bwMode="auto">
          <a:xfrm>
            <a:off x="8963247" y="2966483"/>
            <a:ext cx="804530" cy="871870"/>
          </a:xfrm>
          <a:prstGeom prst="accentBorderCallout1">
            <a:avLst>
              <a:gd name="adj1" fmla="val 18750"/>
              <a:gd name="adj2" fmla="val -8333"/>
              <a:gd name="adj3" fmla="val 214111"/>
              <a:gd name="adj4" fmla="val -179962"/>
            </a:avLst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Inclusivo della provvista necessaria</a:t>
            </a:r>
            <a:r>
              <a:rPr kumimoji="0" lang="it-IT" sz="900" b="0" i="0" u="none" strike="noStrike" cap="none" normalizeH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per finanziare l’operazione.</a:t>
            </a:r>
            <a:endParaRPr kumimoji="0" lang="it-IT" sz="9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Callout 13 21"/>
          <p:cNvSpPr/>
          <p:nvPr/>
        </p:nvSpPr>
        <p:spPr bwMode="auto">
          <a:xfrm>
            <a:off x="8956159" y="4618074"/>
            <a:ext cx="804530" cy="871870"/>
          </a:xfrm>
          <a:prstGeom prst="accentBorderCallout1">
            <a:avLst>
              <a:gd name="adj1" fmla="val 18750"/>
              <a:gd name="adj2" fmla="val -8333"/>
              <a:gd name="adj3" fmla="val 89721"/>
              <a:gd name="adj4" fmla="val -183927"/>
            </a:avLst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Inclusivo del</a:t>
            </a:r>
            <a:r>
              <a:rPr kumimoji="0" lang="it-IT" sz="900" b="0" i="0" u="none" strike="noStrike" cap="none" normalizeH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 disavanzo di fusione su </a:t>
            </a:r>
            <a:r>
              <a:rPr kumimoji="0" lang="it-IT" sz="900" b="0" i="0" u="none" strike="noStrike" cap="none" normalizeH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Ramaer</a:t>
            </a:r>
            <a:r>
              <a:rPr kumimoji="0" lang="it-IT" sz="900" b="0" i="0" u="none" strike="noStrike" cap="none" normalizeH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.</a:t>
            </a:r>
            <a:endParaRPr kumimoji="0" lang="it-IT" sz="9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9" name="Object 9"/>
          <p:cNvGraphicFramePr>
            <a:graphicFrameLocks/>
          </p:cNvGraphicFramePr>
          <p:nvPr/>
        </p:nvGraphicFramePr>
        <p:xfrm>
          <a:off x="5121307" y="3508596"/>
          <a:ext cx="4681913" cy="166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238875" imgH="2219325" progId="Excel.Sheet.8">
                  <p:link updateAutomatic="1"/>
                </p:oleObj>
              </mc:Choice>
              <mc:Fallback>
                <p:oleObj name="Worksheet" r:id="rId2" imgW="6238875" imgH="2219325" progId="Excel.Sheet.8">
                  <p:link updateAutomatic="1"/>
                  <p:pic>
                    <p:nvPicPr>
                      <p:cNvPr id="0" name="Picture 9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1307" y="3508596"/>
                        <a:ext cx="4681913" cy="166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/>
          </p:cNvGraphicFramePr>
          <p:nvPr/>
        </p:nvGraphicFramePr>
        <p:xfrm>
          <a:off x="196850" y="3502621"/>
          <a:ext cx="4678363" cy="166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38875" imgH="2486025" progId="Excel.Sheet.8">
                  <p:link updateAutomatic="1"/>
                </p:oleObj>
              </mc:Choice>
              <mc:Fallback>
                <p:oleObj name="Worksheet" r:id="rId4" imgW="6238875" imgH="2486025" progId="Excel.Sheet.8">
                  <p:link updateAutomatic="1"/>
                  <p:pic>
                    <p:nvPicPr>
                      <p:cNvPr id="0" name="Picture 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" y="3502621"/>
                        <a:ext cx="4678363" cy="166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5181451" y="680770"/>
          <a:ext cx="4692650" cy="180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6257925" imgH="2409825" progId="Excel.Sheet.8">
                  <p:link updateAutomatic="1"/>
                </p:oleObj>
              </mc:Choice>
              <mc:Fallback>
                <p:oleObj name="Worksheet" r:id="rId6" imgW="6257925" imgH="2409825" progId="Excel.Sheet.8">
                  <p:link updateAutomatic="1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451" y="680770"/>
                        <a:ext cx="4692650" cy="180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153988" y="797139"/>
          <a:ext cx="4681537" cy="166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8" imgW="6238875" imgH="2219325" progId="Excel.Sheet.8">
                  <p:link updateAutomatic="1"/>
                </p:oleObj>
              </mc:Choice>
              <mc:Fallback>
                <p:oleObj name="Worksheet" r:id="rId8" imgW="6238875" imgH="2219325" progId="Excel.Sheet.8">
                  <p:link updateAutomatic="1"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8" y="797139"/>
                        <a:ext cx="4681537" cy="166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428624" y="161924"/>
            <a:ext cx="8726009" cy="38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6800" tIns="46800" rIns="46800" bIns="46800" anchor="ctr"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it-IT" sz="2200" dirty="0">
                <a:solidFill>
                  <a:srgbClr val="014377"/>
                </a:solidFill>
              </a:rPr>
              <a:t>Ipotesi di Aggregazione – Confronto Dati Economico-finanziari </a:t>
            </a:r>
            <a:endParaRPr lang="en-US" sz="2200" dirty="0">
              <a:solidFill>
                <a:srgbClr val="014377"/>
              </a:solidFill>
            </a:endParaRPr>
          </a:p>
        </p:txBody>
      </p:sp>
      <p:sp>
        <p:nvSpPr>
          <p:cNvPr id="26" name="Rettangolo arrotondato 25"/>
          <p:cNvSpPr/>
          <p:nvPr/>
        </p:nvSpPr>
        <p:spPr bwMode="auto">
          <a:xfrm>
            <a:off x="202014" y="645039"/>
            <a:ext cx="4699595" cy="2410050"/>
          </a:xfrm>
          <a:prstGeom prst="roundRect">
            <a:avLst/>
          </a:prstGeom>
          <a:noFill/>
          <a:ln w="19050" cap="flat" cmpd="sng" algn="ctr">
            <a:solidFill>
              <a:srgbClr val="01437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Text Box 80"/>
          <p:cNvSpPr txBox="1">
            <a:spLocks noChangeArrowheads="1"/>
          </p:cNvSpPr>
          <p:nvPr/>
        </p:nvSpPr>
        <p:spPr bwMode="auto">
          <a:xfrm>
            <a:off x="1551479" y="768831"/>
            <a:ext cx="230935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Valore della Produzione 2012</a:t>
            </a:r>
          </a:p>
        </p:txBody>
      </p:sp>
      <p:sp>
        <p:nvSpPr>
          <p:cNvPr id="111" name="Rettangolo arrotondato 110"/>
          <p:cNvSpPr/>
          <p:nvPr/>
        </p:nvSpPr>
        <p:spPr bwMode="auto">
          <a:xfrm>
            <a:off x="5156793" y="645039"/>
            <a:ext cx="4683635" cy="2410050"/>
          </a:xfrm>
          <a:prstGeom prst="roundRect">
            <a:avLst/>
          </a:prstGeom>
          <a:noFill/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2" name="Text Box 80"/>
          <p:cNvSpPr txBox="1">
            <a:spLocks noChangeArrowheads="1"/>
          </p:cNvSpPr>
          <p:nvPr/>
        </p:nvSpPr>
        <p:spPr bwMode="auto">
          <a:xfrm>
            <a:off x="7189239" y="783007"/>
            <a:ext cx="1039067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Ebitda 2012</a:t>
            </a:r>
          </a:p>
        </p:txBody>
      </p:sp>
      <p:sp>
        <p:nvSpPr>
          <p:cNvPr id="140" name="Rettangolo arrotondato 139"/>
          <p:cNvSpPr/>
          <p:nvPr/>
        </p:nvSpPr>
        <p:spPr bwMode="auto">
          <a:xfrm>
            <a:off x="233913" y="3274823"/>
            <a:ext cx="4625163" cy="2410050"/>
          </a:xfrm>
          <a:prstGeom prst="roundRect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1" name="Text Box 80"/>
          <p:cNvSpPr txBox="1">
            <a:spLocks noChangeArrowheads="1"/>
          </p:cNvSpPr>
          <p:nvPr/>
        </p:nvSpPr>
        <p:spPr bwMode="auto">
          <a:xfrm>
            <a:off x="1598959" y="3373808"/>
            <a:ext cx="2278188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Capitale Investito Netto 2012</a:t>
            </a:r>
          </a:p>
        </p:txBody>
      </p:sp>
      <p:sp>
        <p:nvSpPr>
          <p:cNvPr id="202" name="Text Box 80"/>
          <p:cNvSpPr txBox="1">
            <a:spLocks noChangeArrowheads="1"/>
          </p:cNvSpPr>
          <p:nvPr/>
        </p:nvSpPr>
        <p:spPr bwMode="auto">
          <a:xfrm>
            <a:off x="6385280" y="3373808"/>
            <a:ext cx="256192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b="1" i="1" dirty="0">
                <a:solidFill>
                  <a:schemeClr val="bg1">
                    <a:lumMod val="50000"/>
                  </a:schemeClr>
                </a:solidFill>
              </a:rPr>
              <a:t>Posizione Finanziaria Netta 2012</a:t>
            </a:r>
          </a:p>
        </p:txBody>
      </p:sp>
      <p:sp>
        <p:nvSpPr>
          <p:cNvPr id="226" name="Rettangolo arrotondato 225"/>
          <p:cNvSpPr/>
          <p:nvPr/>
        </p:nvSpPr>
        <p:spPr bwMode="auto">
          <a:xfrm>
            <a:off x="5108935" y="3274823"/>
            <a:ext cx="4743900" cy="241005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0" name="Picture 2" descr="http://marchigianar.org.ar/wp-content/uploads/Logo_Somaci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75188" y="1807986"/>
            <a:ext cx="1126458" cy="276451"/>
          </a:xfrm>
          <a:prstGeom prst="rect">
            <a:avLst/>
          </a:prstGeom>
          <a:noFill/>
        </p:spPr>
      </p:pic>
      <p:pic>
        <p:nvPicPr>
          <p:cNvPr id="101" name="Picture 4" descr="http://www.v-accordionfestival.com/imgs/sponsor/img1350elco_group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74819" y="1828797"/>
            <a:ext cx="945620" cy="302073"/>
          </a:xfrm>
          <a:prstGeom prst="rect">
            <a:avLst/>
          </a:prstGeom>
          <a:noFill/>
        </p:spPr>
      </p:pic>
      <p:pic>
        <p:nvPicPr>
          <p:cNvPr id="104" name="Picture 2" descr="http://marchigianar.org.ar/wp-content/uploads/Logo_Somaci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40388" y="1832341"/>
            <a:ext cx="1126458" cy="276451"/>
          </a:xfrm>
          <a:prstGeom prst="rect">
            <a:avLst/>
          </a:prstGeom>
          <a:noFill/>
        </p:spPr>
      </p:pic>
      <p:pic>
        <p:nvPicPr>
          <p:cNvPr id="105" name="Picture 4" descr="http://www.v-accordionfestival.com/imgs/sponsor/img1350elco_group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562744" y="1832342"/>
            <a:ext cx="945620" cy="302073"/>
          </a:xfrm>
          <a:prstGeom prst="rect">
            <a:avLst/>
          </a:prstGeom>
          <a:noFill/>
        </p:spPr>
      </p:pic>
      <p:pic>
        <p:nvPicPr>
          <p:cNvPr id="106" name="Picture 2" descr="http://marchigianar.org.ar/wp-content/uploads/Logo_Somaci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43087" y="4490475"/>
            <a:ext cx="1126458" cy="276451"/>
          </a:xfrm>
          <a:prstGeom prst="rect">
            <a:avLst/>
          </a:prstGeom>
          <a:noFill/>
        </p:spPr>
      </p:pic>
      <p:pic>
        <p:nvPicPr>
          <p:cNvPr id="107" name="Picture 4" descr="http://www.v-accordionfestival.com/imgs/sponsor/img1350elco_group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342159" y="4469210"/>
            <a:ext cx="945620" cy="302073"/>
          </a:xfrm>
          <a:prstGeom prst="rect">
            <a:avLst/>
          </a:prstGeom>
          <a:noFill/>
        </p:spPr>
      </p:pic>
      <p:pic>
        <p:nvPicPr>
          <p:cNvPr id="109" name="Picture 2" descr="http://marchigianar.org.ar/wp-content/uploads/Logo_Somacis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82427" y="4515289"/>
            <a:ext cx="1126458" cy="276451"/>
          </a:xfrm>
          <a:prstGeom prst="rect">
            <a:avLst/>
          </a:prstGeom>
          <a:noFill/>
        </p:spPr>
      </p:pic>
      <p:pic>
        <p:nvPicPr>
          <p:cNvPr id="110" name="Picture 4" descr="http://www.v-accordionfestival.com/imgs/sponsor/img1350elco_group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07071" y="4494024"/>
            <a:ext cx="945620" cy="3020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ChangeArrowheads="1"/>
          </p:cNvSpPr>
          <p:nvPr/>
        </p:nvSpPr>
        <p:spPr bwMode="auto">
          <a:xfrm>
            <a:off x="461696" y="220993"/>
            <a:ext cx="8178827" cy="38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6800" tIns="46800" rIns="46800" bIns="46800" anchor="ctr"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it-IT" sz="2200" dirty="0">
                <a:solidFill>
                  <a:srgbClr val="014377"/>
                </a:solidFill>
              </a:rPr>
              <a:t>Ipotesi di Aggregazione – Combined Entity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7113181" y="914161"/>
            <a:ext cx="2445489" cy="35804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 algn="just" eaLnBrk="1" hangingPunct="1">
              <a:lnSpc>
                <a:spcPts val="1600"/>
              </a:lnSpc>
              <a:buClr>
                <a:schemeClr val="bg2"/>
              </a:buClr>
              <a:buSzTx/>
              <a:buFontTx/>
              <a:buChar char="•"/>
            </a:pPr>
            <a:r>
              <a:rPr lang="it-IT" sz="1000" b="0" dirty="0">
                <a:solidFill>
                  <a:srgbClr val="014377"/>
                </a:solidFill>
              </a:rPr>
              <a:t>L’aggregazione e successiva gestione congiunta delle 2 realtà aziendali favorirebbe la crescita dei ricavi, grazie al maggior potere contrattuale verso i grandi clienti del settore aereonautico e militare, all’ampliamento della gamma dei prodotti offerti nonché alla possibilità di effettuare cross selling tra la clientela delle due società. </a:t>
            </a:r>
          </a:p>
          <a:p>
            <a:pPr marL="180975" indent="-180975" algn="just" eaLnBrk="1" hangingPunct="1">
              <a:lnSpc>
                <a:spcPts val="1600"/>
              </a:lnSpc>
              <a:buClr>
                <a:schemeClr val="bg2"/>
              </a:buClr>
              <a:buSzTx/>
              <a:buFontTx/>
              <a:buChar char="•"/>
            </a:pPr>
            <a:endParaRPr lang="it-IT" sz="1000" b="0" dirty="0">
              <a:solidFill>
                <a:srgbClr val="014377"/>
              </a:solidFill>
            </a:endParaRPr>
          </a:p>
          <a:p>
            <a:pPr marL="180975" indent="-180975" algn="just" eaLnBrk="1" hangingPunct="1">
              <a:lnSpc>
                <a:spcPts val="1600"/>
              </a:lnSpc>
              <a:buClr>
                <a:schemeClr val="bg2"/>
              </a:buClr>
              <a:buSzTx/>
              <a:buFontTx/>
              <a:buChar char="•"/>
            </a:pPr>
            <a:r>
              <a:rPr lang="it-IT" sz="1000" b="0" dirty="0">
                <a:solidFill>
                  <a:srgbClr val="014377"/>
                </a:solidFill>
              </a:rPr>
              <a:t>Inoltre si riscontrerebbe un beneficio anche sulla marginalità del business, in virtù del maggior potere di acquisto, delle economie di scala e delle razionalizzazioni delle strutture operative e di staff.</a:t>
            </a:r>
          </a:p>
        </p:txBody>
      </p:sp>
      <p:sp>
        <p:nvSpPr>
          <p:cNvPr id="27" name="AutoShape 4"/>
          <p:cNvSpPr>
            <a:spLocks noChangeArrowheads="1"/>
          </p:cNvSpPr>
          <p:nvPr/>
        </p:nvSpPr>
        <p:spPr bwMode="gray">
          <a:xfrm>
            <a:off x="160076" y="738974"/>
            <a:ext cx="6644757" cy="315913"/>
          </a:xfrm>
          <a:prstGeom prst="roundRect">
            <a:avLst>
              <a:gd name="adj" fmla="val 50000"/>
            </a:avLst>
          </a:prstGeom>
          <a:solidFill>
            <a:srgbClr val="014377"/>
          </a:solidFill>
          <a:ln w="12700" algn="ctr">
            <a:noFill/>
            <a:round/>
            <a:headEnd/>
            <a:tailEnd/>
          </a:ln>
          <a:effectLst/>
        </p:spPr>
        <p:txBody>
          <a:bodyPr lIns="93757" tIns="46878" rIns="93757" bIns="46878" anchor="ctr"/>
          <a:lstStyle/>
          <a:p>
            <a:pPr algn="ctr" defTabSz="931863">
              <a:lnSpc>
                <a:spcPct val="85000"/>
              </a:lnSpc>
              <a:spcBef>
                <a:spcPct val="0"/>
              </a:spcBef>
              <a:buSzTx/>
            </a:pPr>
            <a:r>
              <a:rPr lang="it-IT" sz="1200" b="1" dirty="0">
                <a:solidFill>
                  <a:srgbClr val="FFFFFF"/>
                </a:solidFill>
                <a:cs typeface="Arial" charset="0"/>
              </a:rPr>
              <a:t>Valore della Produzione Combined Entity – Dati 2012</a:t>
            </a:r>
          </a:p>
        </p:txBody>
      </p:sp>
      <p:sp>
        <p:nvSpPr>
          <p:cNvPr id="31" name="AutoShape 4"/>
          <p:cNvSpPr>
            <a:spLocks noChangeArrowheads="1"/>
          </p:cNvSpPr>
          <p:nvPr/>
        </p:nvSpPr>
        <p:spPr bwMode="gray">
          <a:xfrm>
            <a:off x="160076" y="3443188"/>
            <a:ext cx="6644757" cy="315913"/>
          </a:xfrm>
          <a:prstGeom prst="roundRect">
            <a:avLst>
              <a:gd name="adj" fmla="val 50000"/>
            </a:avLst>
          </a:prstGeom>
          <a:solidFill>
            <a:srgbClr val="014377"/>
          </a:solidFill>
          <a:ln w="12700" algn="ctr">
            <a:noFill/>
            <a:round/>
            <a:headEnd/>
            <a:tailEnd/>
          </a:ln>
          <a:effectLst/>
        </p:spPr>
        <p:txBody>
          <a:bodyPr lIns="93757" tIns="46878" rIns="93757" bIns="46878" anchor="ctr"/>
          <a:lstStyle/>
          <a:p>
            <a:pPr algn="ctr" defTabSz="931863">
              <a:lnSpc>
                <a:spcPct val="85000"/>
              </a:lnSpc>
              <a:spcBef>
                <a:spcPct val="0"/>
              </a:spcBef>
              <a:buSzTx/>
            </a:pPr>
            <a:r>
              <a:rPr lang="it-IT" sz="1200" b="1" dirty="0">
                <a:solidFill>
                  <a:srgbClr val="FFFFFF"/>
                </a:solidFill>
                <a:cs typeface="Arial" charset="0"/>
              </a:rPr>
              <a:t>Ebitda Combined Entity – Dati 2012</a:t>
            </a:r>
          </a:p>
        </p:txBody>
      </p:sp>
      <p:sp>
        <p:nvSpPr>
          <p:cNvPr id="1033" name="Freeform 9"/>
          <p:cNvSpPr>
            <a:spLocks noEditPoints="1"/>
          </p:cNvSpPr>
          <p:nvPr/>
        </p:nvSpPr>
        <p:spPr bwMode="auto">
          <a:xfrm>
            <a:off x="623887" y="4750461"/>
            <a:ext cx="460800" cy="1006475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24" y="0"/>
              </a:cxn>
              <a:cxn ang="0">
                <a:pos x="616" y="0"/>
              </a:cxn>
              <a:cxn ang="0">
                <a:pos x="640" y="24"/>
              </a:cxn>
              <a:cxn ang="0">
                <a:pos x="640" y="2072"/>
              </a:cxn>
              <a:cxn ang="0">
                <a:pos x="616" y="2096"/>
              </a:cxn>
              <a:cxn ang="0">
                <a:pos x="24" y="2096"/>
              </a:cxn>
              <a:cxn ang="0">
                <a:pos x="0" y="2072"/>
              </a:cxn>
              <a:cxn ang="0">
                <a:pos x="0" y="24"/>
              </a:cxn>
              <a:cxn ang="0">
                <a:pos x="48" y="2072"/>
              </a:cxn>
              <a:cxn ang="0">
                <a:pos x="24" y="2048"/>
              </a:cxn>
              <a:cxn ang="0">
                <a:pos x="616" y="2048"/>
              </a:cxn>
              <a:cxn ang="0">
                <a:pos x="592" y="2072"/>
              </a:cxn>
              <a:cxn ang="0">
                <a:pos x="592" y="24"/>
              </a:cxn>
              <a:cxn ang="0">
                <a:pos x="616" y="48"/>
              </a:cxn>
              <a:cxn ang="0">
                <a:pos x="24" y="48"/>
              </a:cxn>
              <a:cxn ang="0">
                <a:pos x="48" y="24"/>
              </a:cxn>
              <a:cxn ang="0">
                <a:pos x="48" y="2072"/>
              </a:cxn>
            </a:cxnLst>
            <a:rect l="0" t="0" r="r" b="b"/>
            <a:pathLst>
              <a:path w="640" h="2096">
                <a:moveTo>
                  <a:pt x="0" y="24"/>
                </a:moveTo>
                <a:cubicBezTo>
                  <a:pt x="0" y="11"/>
                  <a:pt x="11" y="0"/>
                  <a:pt x="24" y="0"/>
                </a:cubicBezTo>
                <a:lnTo>
                  <a:pt x="616" y="0"/>
                </a:lnTo>
                <a:cubicBezTo>
                  <a:pt x="630" y="0"/>
                  <a:pt x="640" y="11"/>
                  <a:pt x="640" y="24"/>
                </a:cubicBezTo>
                <a:lnTo>
                  <a:pt x="640" y="2072"/>
                </a:lnTo>
                <a:cubicBezTo>
                  <a:pt x="640" y="2086"/>
                  <a:pt x="630" y="2096"/>
                  <a:pt x="616" y="2096"/>
                </a:cubicBezTo>
                <a:lnTo>
                  <a:pt x="24" y="2096"/>
                </a:lnTo>
                <a:cubicBezTo>
                  <a:pt x="11" y="2096"/>
                  <a:pt x="0" y="2086"/>
                  <a:pt x="0" y="2072"/>
                </a:cubicBezTo>
                <a:lnTo>
                  <a:pt x="0" y="24"/>
                </a:lnTo>
                <a:close/>
                <a:moveTo>
                  <a:pt x="48" y="2072"/>
                </a:moveTo>
                <a:lnTo>
                  <a:pt x="24" y="2048"/>
                </a:lnTo>
                <a:lnTo>
                  <a:pt x="616" y="2048"/>
                </a:lnTo>
                <a:lnTo>
                  <a:pt x="592" y="2072"/>
                </a:lnTo>
                <a:lnTo>
                  <a:pt x="592" y="24"/>
                </a:lnTo>
                <a:lnTo>
                  <a:pt x="616" y="48"/>
                </a:lnTo>
                <a:lnTo>
                  <a:pt x="24" y="48"/>
                </a:lnTo>
                <a:lnTo>
                  <a:pt x="48" y="24"/>
                </a:lnTo>
                <a:lnTo>
                  <a:pt x="48" y="2072"/>
                </a:lnTo>
                <a:close/>
              </a:path>
            </a:pathLst>
          </a:custGeom>
          <a:solidFill>
            <a:srgbClr val="8EB4E3"/>
          </a:solidFill>
          <a:ln w="0" cap="flat">
            <a:solidFill>
              <a:srgbClr val="8EB4E3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470150" y="4542499"/>
            <a:ext cx="363538" cy="215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1550988" y="4545674"/>
            <a:ext cx="460800" cy="2159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36" name="Freeform 12"/>
          <p:cNvSpPr>
            <a:spLocks noEditPoints="1"/>
          </p:cNvSpPr>
          <p:nvPr/>
        </p:nvSpPr>
        <p:spPr bwMode="auto">
          <a:xfrm>
            <a:off x="1536700" y="4534561"/>
            <a:ext cx="393700" cy="238125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24" y="0"/>
              </a:cxn>
              <a:cxn ang="0">
                <a:pos x="616" y="0"/>
              </a:cxn>
              <a:cxn ang="0">
                <a:pos x="640" y="24"/>
              </a:cxn>
              <a:cxn ang="0">
                <a:pos x="640" y="472"/>
              </a:cxn>
              <a:cxn ang="0">
                <a:pos x="616" y="496"/>
              </a:cxn>
              <a:cxn ang="0">
                <a:pos x="24" y="496"/>
              </a:cxn>
              <a:cxn ang="0">
                <a:pos x="0" y="472"/>
              </a:cxn>
              <a:cxn ang="0">
                <a:pos x="0" y="24"/>
              </a:cxn>
              <a:cxn ang="0">
                <a:pos x="48" y="472"/>
              </a:cxn>
              <a:cxn ang="0">
                <a:pos x="24" y="448"/>
              </a:cxn>
              <a:cxn ang="0">
                <a:pos x="616" y="448"/>
              </a:cxn>
              <a:cxn ang="0">
                <a:pos x="592" y="472"/>
              </a:cxn>
              <a:cxn ang="0">
                <a:pos x="592" y="24"/>
              </a:cxn>
              <a:cxn ang="0">
                <a:pos x="616" y="48"/>
              </a:cxn>
              <a:cxn ang="0">
                <a:pos x="24" y="48"/>
              </a:cxn>
              <a:cxn ang="0">
                <a:pos x="48" y="24"/>
              </a:cxn>
              <a:cxn ang="0">
                <a:pos x="48" y="472"/>
              </a:cxn>
            </a:cxnLst>
            <a:rect l="0" t="0" r="r" b="b"/>
            <a:pathLst>
              <a:path w="640" h="496">
                <a:moveTo>
                  <a:pt x="0" y="24"/>
                </a:moveTo>
                <a:cubicBezTo>
                  <a:pt x="0" y="11"/>
                  <a:pt x="11" y="0"/>
                  <a:pt x="24" y="0"/>
                </a:cubicBezTo>
                <a:lnTo>
                  <a:pt x="616" y="0"/>
                </a:lnTo>
                <a:cubicBezTo>
                  <a:pt x="630" y="0"/>
                  <a:pt x="640" y="11"/>
                  <a:pt x="640" y="24"/>
                </a:cubicBezTo>
                <a:lnTo>
                  <a:pt x="640" y="472"/>
                </a:lnTo>
                <a:cubicBezTo>
                  <a:pt x="640" y="486"/>
                  <a:pt x="630" y="496"/>
                  <a:pt x="616" y="496"/>
                </a:cubicBezTo>
                <a:lnTo>
                  <a:pt x="24" y="496"/>
                </a:lnTo>
                <a:cubicBezTo>
                  <a:pt x="11" y="496"/>
                  <a:pt x="0" y="486"/>
                  <a:pt x="0" y="472"/>
                </a:cubicBezTo>
                <a:lnTo>
                  <a:pt x="0" y="24"/>
                </a:lnTo>
                <a:close/>
                <a:moveTo>
                  <a:pt x="48" y="472"/>
                </a:moveTo>
                <a:lnTo>
                  <a:pt x="24" y="448"/>
                </a:lnTo>
                <a:lnTo>
                  <a:pt x="616" y="448"/>
                </a:lnTo>
                <a:lnTo>
                  <a:pt x="592" y="472"/>
                </a:lnTo>
                <a:lnTo>
                  <a:pt x="592" y="24"/>
                </a:lnTo>
                <a:lnTo>
                  <a:pt x="616" y="48"/>
                </a:lnTo>
                <a:lnTo>
                  <a:pt x="24" y="48"/>
                </a:lnTo>
                <a:lnTo>
                  <a:pt x="48" y="24"/>
                </a:lnTo>
                <a:lnTo>
                  <a:pt x="48" y="472"/>
                </a:lnTo>
                <a:close/>
              </a:path>
            </a:pathLst>
          </a:custGeom>
          <a:solidFill>
            <a:srgbClr val="17375E"/>
          </a:solidFill>
          <a:ln w="9525" cap="flat">
            <a:solidFill>
              <a:srgbClr val="17375E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2766249" y="4396449"/>
            <a:ext cx="460800" cy="1344612"/>
          </a:xfrm>
          <a:prstGeom prst="rect">
            <a:avLst/>
          </a:prstGeom>
          <a:solidFill>
            <a:srgbClr val="10253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3658275" y="4396449"/>
            <a:ext cx="363538" cy="13446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1040" name="Freeform 16"/>
          <p:cNvSpPr>
            <a:spLocks noEditPoints="1"/>
          </p:cNvSpPr>
          <p:nvPr/>
        </p:nvSpPr>
        <p:spPr bwMode="auto">
          <a:xfrm>
            <a:off x="3957106" y="4120224"/>
            <a:ext cx="460800" cy="292100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24" y="0"/>
              </a:cxn>
              <a:cxn ang="0">
                <a:pos x="616" y="0"/>
              </a:cxn>
              <a:cxn ang="0">
                <a:pos x="640" y="24"/>
              </a:cxn>
              <a:cxn ang="0">
                <a:pos x="640" y="584"/>
              </a:cxn>
              <a:cxn ang="0">
                <a:pos x="616" y="608"/>
              </a:cxn>
              <a:cxn ang="0">
                <a:pos x="24" y="608"/>
              </a:cxn>
              <a:cxn ang="0">
                <a:pos x="0" y="584"/>
              </a:cxn>
              <a:cxn ang="0">
                <a:pos x="0" y="24"/>
              </a:cxn>
              <a:cxn ang="0">
                <a:pos x="48" y="584"/>
              </a:cxn>
              <a:cxn ang="0">
                <a:pos x="24" y="560"/>
              </a:cxn>
              <a:cxn ang="0">
                <a:pos x="616" y="560"/>
              </a:cxn>
              <a:cxn ang="0">
                <a:pos x="592" y="584"/>
              </a:cxn>
              <a:cxn ang="0">
                <a:pos x="592" y="24"/>
              </a:cxn>
              <a:cxn ang="0">
                <a:pos x="616" y="48"/>
              </a:cxn>
              <a:cxn ang="0">
                <a:pos x="24" y="48"/>
              </a:cxn>
              <a:cxn ang="0">
                <a:pos x="48" y="24"/>
              </a:cxn>
              <a:cxn ang="0">
                <a:pos x="48" y="584"/>
              </a:cxn>
            </a:cxnLst>
            <a:rect l="0" t="0" r="r" b="b"/>
            <a:pathLst>
              <a:path w="640" h="608">
                <a:moveTo>
                  <a:pt x="0" y="24"/>
                </a:moveTo>
                <a:cubicBezTo>
                  <a:pt x="0" y="11"/>
                  <a:pt x="11" y="0"/>
                  <a:pt x="24" y="0"/>
                </a:cubicBezTo>
                <a:lnTo>
                  <a:pt x="616" y="0"/>
                </a:lnTo>
                <a:cubicBezTo>
                  <a:pt x="630" y="0"/>
                  <a:pt x="640" y="11"/>
                  <a:pt x="640" y="24"/>
                </a:cubicBezTo>
                <a:lnTo>
                  <a:pt x="640" y="584"/>
                </a:lnTo>
                <a:cubicBezTo>
                  <a:pt x="640" y="598"/>
                  <a:pt x="630" y="608"/>
                  <a:pt x="616" y="608"/>
                </a:cubicBezTo>
                <a:lnTo>
                  <a:pt x="24" y="608"/>
                </a:lnTo>
                <a:cubicBezTo>
                  <a:pt x="11" y="608"/>
                  <a:pt x="0" y="598"/>
                  <a:pt x="0" y="584"/>
                </a:cubicBezTo>
                <a:lnTo>
                  <a:pt x="0" y="24"/>
                </a:lnTo>
                <a:close/>
                <a:moveTo>
                  <a:pt x="48" y="584"/>
                </a:moveTo>
                <a:lnTo>
                  <a:pt x="24" y="560"/>
                </a:lnTo>
                <a:lnTo>
                  <a:pt x="616" y="560"/>
                </a:lnTo>
                <a:lnTo>
                  <a:pt x="592" y="584"/>
                </a:lnTo>
                <a:lnTo>
                  <a:pt x="592" y="24"/>
                </a:lnTo>
                <a:lnTo>
                  <a:pt x="616" y="48"/>
                </a:lnTo>
                <a:lnTo>
                  <a:pt x="24" y="48"/>
                </a:lnTo>
                <a:lnTo>
                  <a:pt x="48" y="24"/>
                </a:lnTo>
                <a:lnTo>
                  <a:pt x="48" y="584"/>
                </a:lnTo>
                <a:close/>
              </a:path>
            </a:pathLst>
          </a:custGeom>
          <a:solidFill>
            <a:srgbClr val="C6D9F1"/>
          </a:solidFill>
          <a:ln w="0" cap="flat">
            <a:solidFill>
              <a:srgbClr val="C6D9F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41" name="Freeform 17"/>
          <p:cNvSpPr>
            <a:spLocks noEditPoints="1"/>
          </p:cNvSpPr>
          <p:nvPr/>
        </p:nvSpPr>
        <p:spPr bwMode="auto">
          <a:xfrm>
            <a:off x="4869919" y="3843999"/>
            <a:ext cx="460800" cy="292100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24" y="0"/>
              </a:cxn>
              <a:cxn ang="0">
                <a:pos x="616" y="0"/>
              </a:cxn>
              <a:cxn ang="0">
                <a:pos x="640" y="24"/>
              </a:cxn>
              <a:cxn ang="0">
                <a:pos x="640" y="584"/>
              </a:cxn>
              <a:cxn ang="0">
                <a:pos x="616" y="608"/>
              </a:cxn>
              <a:cxn ang="0">
                <a:pos x="24" y="608"/>
              </a:cxn>
              <a:cxn ang="0">
                <a:pos x="0" y="584"/>
              </a:cxn>
              <a:cxn ang="0">
                <a:pos x="0" y="24"/>
              </a:cxn>
              <a:cxn ang="0">
                <a:pos x="48" y="584"/>
              </a:cxn>
              <a:cxn ang="0">
                <a:pos x="24" y="560"/>
              </a:cxn>
              <a:cxn ang="0">
                <a:pos x="616" y="560"/>
              </a:cxn>
              <a:cxn ang="0">
                <a:pos x="592" y="584"/>
              </a:cxn>
              <a:cxn ang="0">
                <a:pos x="592" y="24"/>
              </a:cxn>
              <a:cxn ang="0">
                <a:pos x="616" y="48"/>
              </a:cxn>
              <a:cxn ang="0">
                <a:pos x="24" y="48"/>
              </a:cxn>
              <a:cxn ang="0">
                <a:pos x="48" y="24"/>
              </a:cxn>
              <a:cxn ang="0">
                <a:pos x="48" y="584"/>
              </a:cxn>
            </a:cxnLst>
            <a:rect l="0" t="0" r="r" b="b"/>
            <a:pathLst>
              <a:path w="640" h="608">
                <a:moveTo>
                  <a:pt x="0" y="24"/>
                </a:moveTo>
                <a:cubicBezTo>
                  <a:pt x="0" y="11"/>
                  <a:pt x="11" y="0"/>
                  <a:pt x="24" y="0"/>
                </a:cubicBezTo>
                <a:lnTo>
                  <a:pt x="616" y="0"/>
                </a:lnTo>
                <a:cubicBezTo>
                  <a:pt x="630" y="0"/>
                  <a:pt x="640" y="11"/>
                  <a:pt x="640" y="24"/>
                </a:cubicBezTo>
                <a:lnTo>
                  <a:pt x="640" y="584"/>
                </a:lnTo>
                <a:cubicBezTo>
                  <a:pt x="640" y="598"/>
                  <a:pt x="630" y="608"/>
                  <a:pt x="616" y="608"/>
                </a:cubicBezTo>
                <a:lnTo>
                  <a:pt x="24" y="608"/>
                </a:lnTo>
                <a:cubicBezTo>
                  <a:pt x="11" y="608"/>
                  <a:pt x="0" y="598"/>
                  <a:pt x="0" y="584"/>
                </a:cubicBezTo>
                <a:lnTo>
                  <a:pt x="0" y="24"/>
                </a:lnTo>
                <a:close/>
                <a:moveTo>
                  <a:pt x="48" y="584"/>
                </a:moveTo>
                <a:lnTo>
                  <a:pt x="24" y="560"/>
                </a:lnTo>
                <a:lnTo>
                  <a:pt x="616" y="560"/>
                </a:lnTo>
                <a:lnTo>
                  <a:pt x="592" y="584"/>
                </a:lnTo>
                <a:lnTo>
                  <a:pt x="592" y="24"/>
                </a:lnTo>
                <a:lnTo>
                  <a:pt x="616" y="48"/>
                </a:lnTo>
                <a:lnTo>
                  <a:pt x="24" y="48"/>
                </a:lnTo>
                <a:lnTo>
                  <a:pt x="48" y="24"/>
                </a:lnTo>
                <a:lnTo>
                  <a:pt x="48" y="584"/>
                </a:lnTo>
                <a:close/>
              </a:path>
            </a:pathLst>
          </a:custGeom>
          <a:solidFill>
            <a:srgbClr val="8EB4E3"/>
          </a:solidFill>
          <a:ln w="9525" cap="flat">
            <a:solidFill>
              <a:srgbClr val="8EB4E3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5835268" y="3858286"/>
            <a:ext cx="460800" cy="1882775"/>
          </a:xfrm>
          <a:prstGeom prst="rect">
            <a:avLst/>
          </a:prstGeom>
          <a:solidFill>
            <a:srgbClr val="9BCD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731656" y="4553216"/>
            <a:ext cx="26129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1" i="0" u="none" strike="noStrike" cap="none" normalizeH="0" baseline="0" dirty="0">
                <a:ln>
                  <a:noFill/>
                </a:ln>
                <a:solidFill>
                  <a:srgbClr val="10253F"/>
                </a:solidFill>
                <a:effectLst/>
                <a:latin typeface="Calibri" pitchFamily="34" charset="0"/>
              </a:rPr>
              <a:t>9.514</a:t>
            </a:r>
            <a:endParaRPr kumimoji="0" 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1590345" y="4355472"/>
            <a:ext cx="26129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1" i="0" u="none" strike="noStrike" cap="none" normalizeH="0" baseline="0" dirty="0">
                <a:ln>
                  <a:noFill/>
                </a:ln>
                <a:solidFill>
                  <a:srgbClr val="10253F"/>
                </a:solidFill>
                <a:effectLst/>
                <a:latin typeface="Calibri" pitchFamily="34" charset="0"/>
              </a:rPr>
              <a:t>3.557</a:t>
            </a:r>
            <a:endParaRPr kumimoji="0" 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2827980" y="4168626"/>
            <a:ext cx="31899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1" i="0" u="none" strike="noStrike" cap="none" normalizeH="0" baseline="0" dirty="0">
                <a:ln>
                  <a:noFill/>
                </a:ln>
                <a:solidFill>
                  <a:srgbClr val="10253F"/>
                </a:solidFill>
                <a:effectLst/>
                <a:latin typeface="Calibri" pitchFamily="34" charset="0"/>
              </a:rPr>
              <a:t>13.071</a:t>
            </a:r>
            <a:endParaRPr kumimoji="0" 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3655100" y="5015574"/>
            <a:ext cx="317395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</a:rPr>
              <a:t>10.683</a:t>
            </a:r>
            <a:endParaRPr kumimoji="0" 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4574262" y="5015574"/>
            <a:ext cx="422275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itchFamily="34" charset="0"/>
              </a:rPr>
              <a:t>10.683</a:t>
            </a:r>
            <a:endParaRPr kumimoji="0" 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2740039" y="5818849"/>
            <a:ext cx="493725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Calibri" pitchFamily="34" charset="0"/>
              </a:rPr>
              <a:t>Aggregato</a:t>
            </a:r>
            <a:endParaRPr kumimoji="0" lang="it-IT" sz="900" i="0" u="none" strike="noStrike" cap="none" normalizeH="0" baseline="0" dirty="0">
              <a:ln>
                <a:noFill/>
              </a:ln>
              <a:solidFill>
                <a:srgbClr val="014377"/>
              </a:solidFill>
              <a:effectLst/>
              <a:latin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735670" y="5818849"/>
            <a:ext cx="755015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Sinergie Ricavo </a:t>
            </a:r>
            <a:endParaRPr kumimoji="0" lang="it-IT" sz="9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4848799" y="5818849"/>
            <a:ext cx="684483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Sinergie Costo</a:t>
            </a:r>
            <a:endParaRPr kumimoji="0" lang="it-IT" sz="9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5868220" y="5808216"/>
            <a:ext cx="315792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800" dirty="0">
                <a:solidFill>
                  <a:srgbClr val="014377"/>
                </a:solidFill>
                <a:latin typeface="Calibri" pitchFamily="34" charset="0"/>
              </a:rPr>
              <a:t>Ebitda </a:t>
            </a:r>
            <a:r>
              <a:rPr kumimoji="0" lang="it-IT" sz="8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Calibri" pitchFamily="34" charset="0"/>
              </a:rPr>
              <a:t> </a:t>
            </a:r>
            <a:endParaRPr kumimoji="0" lang="it-IT" sz="1800" i="0" u="none" strike="noStrike" cap="none" normalizeH="0" baseline="0" dirty="0">
              <a:ln>
                <a:noFill/>
              </a:ln>
              <a:solidFill>
                <a:srgbClr val="014377"/>
              </a:solidFill>
              <a:effectLst/>
              <a:latin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5742384" y="5941086"/>
            <a:ext cx="567464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8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Calibri" pitchFamily="34" charset="0"/>
              </a:rPr>
              <a:t>Post  Merger </a:t>
            </a:r>
            <a:endParaRPr kumimoji="0" lang="it-IT" sz="1800" i="0" u="none" strike="noStrike" cap="none" normalizeH="0" baseline="0" dirty="0">
              <a:ln>
                <a:noFill/>
              </a:ln>
              <a:solidFill>
                <a:srgbClr val="014377"/>
              </a:solidFill>
              <a:effectLst/>
              <a:latin typeface="Arial" pitchFamily="34" charset="0"/>
            </a:endParaRPr>
          </a:p>
        </p:txBody>
      </p:sp>
      <p:sp>
        <p:nvSpPr>
          <p:cNvPr id="1066" name="Freeform 42"/>
          <p:cNvSpPr>
            <a:spLocks noEditPoints="1"/>
          </p:cNvSpPr>
          <p:nvPr/>
        </p:nvSpPr>
        <p:spPr bwMode="auto">
          <a:xfrm>
            <a:off x="661988" y="2119196"/>
            <a:ext cx="461963" cy="830263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24" y="0"/>
              </a:cxn>
              <a:cxn ang="0">
                <a:pos x="728" y="0"/>
              </a:cxn>
              <a:cxn ang="0">
                <a:pos x="752" y="24"/>
              </a:cxn>
              <a:cxn ang="0">
                <a:pos x="752" y="1704"/>
              </a:cxn>
              <a:cxn ang="0">
                <a:pos x="728" y="1728"/>
              </a:cxn>
              <a:cxn ang="0">
                <a:pos x="24" y="1728"/>
              </a:cxn>
              <a:cxn ang="0">
                <a:pos x="0" y="1704"/>
              </a:cxn>
              <a:cxn ang="0">
                <a:pos x="0" y="24"/>
              </a:cxn>
              <a:cxn ang="0">
                <a:pos x="48" y="1704"/>
              </a:cxn>
              <a:cxn ang="0">
                <a:pos x="24" y="1680"/>
              </a:cxn>
              <a:cxn ang="0">
                <a:pos x="728" y="1680"/>
              </a:cxn>
              <a:cxn ang="0">
                <a:pos x="704" y="1704"/>
              </a:cxn>
              <a:cxn ang="0">
                <a:pos x="704" y="24"/>
              </a:cxn>
              <a:cxn ang="0">
                <a:pos x="728" y="48"/>
              </a:cxn>
              <a:cxn ang="0">
                <a:pos x="24" y="48"/>
              </a:cxn>
              <a:cxn ang="0">
                <a:pos x="48" y="24"/>
              </a:cxn>
              <a:cxn ang="0">
                <a:pos x="48" y="1704"/>
              </a:cxn>
            </a:cxnLst>
            <a:rect l="0" t="0" r="r" b="b"/>
            <a:pathLst>
              <a:path w="752" h="1728">
                <a:moveTo>
                  <a:pt x="0" y="24"/>
                </a:moveTo>
                <a:cubicBezTo>
                  <a:pt x="0" y="11"/>
                  <a:pt x="11" y="0"/>
                  <a:pt x="24" y="0"/>
                </a:cubicBezTo>
                <a:lnTo>
                  <a:pt x="728" y="0"/>
                </a:lnTo>
                <a:cubicBezTo>
                  <a:pt x="742" y="0"/>
                  <a:pt x="752" y="11"/>
                  <a:pt x="752" y="24"/>
                </a:cubicBezTo>
                <a:lnTo>
                  <a:pt x="752" y="1704"/>
                </a:lnTo>
                <a:cubicBezTo>
                  <a:pt x="752" y="1718"/>
                  <a:pt x="742" y="1728"/>
                  <a:pt x="728" y="1728"/>
                </a:cubicBezTo>
                <a:lnTo>
                  <a:pt x="24" y="1728"/>
                </a:lnTo>
                <a:cubicBezTo>
                  <a:pt x="11" y="1728"/>
                  <a:pt x="0" y="1718"/>
                  <a:pt x="0" y="1704"/>
                </a:cubicBezTo>
                <a:lnTo>
                  <a:pt x="0" y="24"/>
                </a:lnTo>
                <a:close/>
                <a:moveTo>
                  <a:pt x="48" y="1704"/>
                </a:moveTo>
                <a:lnTo>
                  <a:pt x="24" y="1680"/>
                </a:lnTo>
                <a:lnTo>
                  <a:pt x="728" y="1680"/>
                </a:lnTo>
                <a:lnTo>
                  <a:pt x="704" y="1704"/>
                </a:lnTo>
                <a:lnTo>
                  <a:pt x="704" y="24"/>
                </a:lnTo>
                <a:lnTo>
                  <a:pt x="728" y="48"/>
                </a:lnTo>
                <a:lnTo>
                  <a:pt x="24" y="48"/>
                </a:lnTo>
                <a:lnTo>
                  <a:pt x="48" y="24"/>
                </a:lnTo>
                <a:lnTo>
                  <a:pt x="48" y="1704"/>
                </a:lnTo>
                <a:close/>
              </a:path>
            </a:pathLst>
          </a:custGeom>
          <a:solidFill>
            <a:srgbClr val="8EB4E3"/>
          </a:solidFill>
          <a:ln w="0" cap="flat">
            <a:solidFill>
              <a:srgbClr val="8EB4E3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2824163" y="1811221"/>
            <a:ext cx="422275" cy="3159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1747838" y="1808046"/>
            <a:ext cx="431800" cy="3222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69" name="Freeform 45"/>
          <p:cNvSpPr>
            <a:spLocks noEditPoints="1"/>
          </p:cNvSpPr>
          <p:nvPr/>
        </p:nvSpPr>
        <p:spPr bwMode="auto">
          <a:xfrm>
            <a:off x="1733550" y="1796934"/>
            <a:ext cx="461963" cy="346075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24" y="0"/>
              </a:cxn>
              <a:cxn ang="0">
                <a:pos x="728" y="0"/>
              </a:cxn>
              <a:cxn ang="0">
                <a:pos x="752" y="24"/>
              </a:cxn>
              <a:cxn ang="0">
                <a:pos x="752" y="696"/>
              </a:cxn>
              <a:cxn ang="0">
                <a:pos x="728" y="720"/>
              </a:cxn>
              <a:cxn ang="0">
                <a:pos x="24" y="720"/>
              </a:cxn>
              <a:cxn ang="0">
                <a:pos x="0" y="696"/>
              </a:cxn>
              <a:cxn ang="0">
                <a:pos x="0" y="24"/>
              </a:cxn>
              <a:cxn ang="0">
                <a:pos x="48" y="696"/>
              </a:cxn>
              <a:cxn ang="0">
                <a:pos x="24" y="672"/>
              </a:cxn>
              <a:cxn ang="0">
                <a:pos x="728" y="672"/>
              </a:cxn>
              <a:cxn ang="0">
                <a:pos x="704" y="696"/>
              </a:cxn>
              <a:cxn ang="0">
                <a:pos x="704" y="24"/>
              </a:cxn>
              <a:cxn ang="0">
                <a:pos x="728" y="48"/>
              </a:cxn>
              <a:cxn ang="0">
                <a:pos x="24" y="48"/>
              </a:cxn>
              <a:cxn ang="0">
                <a:pos x="48" y="24"/>
              </a:cxn>
              <a:cxn ang="0">
                <a:pos x="48" y="696"/>
              </a:cxn>
            </a:cxnLst>
            <a:rect l="0" t="0" r="r" b="b"/>
            <a:pathLst>
              <a:path w="752" h="720">
                <a:moveTo>
                  <a:pt x="0" y="24"/>
                </a:moveTo>
                <a:cubicBezTo>
                  <a:pt x="0" y="11"/>
                  <a:pt x="11" y="0"/>
                  <a:pt x="24" y="0"/>
                </a:cubicBezTo>
                <a:lnTo>
                  <a:pt x="728" y="0"/>
                </a:lnTo>
                <a:cubicBezTo>
                  <a:pt x="742" y="0"/>
                  <a:pt x="752" y="11"/>
                  <a:pt x="752" y="24"/>
                </a:cubicBezTo>
                <a:lnTo>
                  <a:pt x="752" y="696"/>
                </a:lnTo>
                <a:cubicBezTo>
                  <a:pt x="752" y="710"/>
                  <a:pt x="742" y="720"/>
                  <a:pt x="728" y="720"/>
                </a:cubicBezTo>
                <a:lnTo>
                  <a:pt x="24" y="720"/>
                </a:lnTo>
                <a:cubicBezTo>
                  <a:pt x="11" y="720"/>
                  <a:pt x="0" y="710"/>
                  <a:pt x="0" y="696"/>
                </a:cubicBezTo>
                <a:lnTo>
                  <a:pt x="0" y="24"/>
                </a:lnTo>
                <a:close/>
                <a:moveTo>
                  <a:pt x="48" y="696"/>
                </a:moveTo>
                <a:lnTo>
                  <a:pt x="24" y="672"/>
                </a:lnTo>
                <a:lnTo>
                  <a:pt x="728" y="672"/>
                </a:lnTo>
                <a:lnTo>
                  <a:pt x="704" y="696"/>
                </a:lnTo>
                <a:lnTo>
                  <a:pt x="704" y="24"/>
                </a:lnTo>
                <a:lnTo>
                  <a:pt x="728" y="48"/>
                </a:lnTo>
                <a:lnTo>
                  <a:pt x="24" y="48"/>
                </a:lnTo>
                <a:lnTo>
                  <a:pt x="48" y="24"/>
                </a:lnTo>
                <a:lnTo>
                  <a:pt x="48" y="696"/>
                </a:lnTo>
                <a:close/>
              </a:path>
            </a:pathLst>
          </a:custGeom>
          <a:solidFill>
            <a:srgbClr val="17375E"/>
          </a:solidFill>
          <a:ln w="9525" cap="flat">
            <a:solidFill>
              <a:srgbClr val="17375E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auto">
          <a:xfrm>
            <a:off x="2745822" y="1427046"/>
            <a:ext cx="460800" cy="1506538"/>
          </a:xfrm>
          <a:prstGeom prst="rect">
            <a:avLst/>
          </a:prstGeom>
          <a:solidFill>
            <a:srgbClr val="10253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73" name="Freeform 49"/>
          <p:cNvSpPr>
            <a:spLocks noEditPoints="1"/>
          </p:cNvSpPr>
          <p:nvPr/>
        </p:nvSpPr>
        <p:spPr bwMode="auto">
          <a:xfrm>
            <a:off x="3765328" y="1277341"/>
            <a:ext cx="450850" cy="176213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24" y="0"/>
              </a:cxn>
              <a:cxn ang="0">
                <a:pos x="712" y="0"/>
              </a:cxn>
              <a:cxn ang="0">
                <a:pos x="736" y="24"/>
              </a:cxn>
              <a:cxn ang="0">
                <a:pos x="736" y="344"/>
              </a:cxn>
              <a:cxn ang="0">
                <a:pos x="712" y="368"/>
              </a:cxn>
              <a:cxn ang="0">
                <a:pos x="24" y="368"/>
              </a:cxn>
              <a:cxn ang="0">
                <a:pos x="0" y="344"/>
              </a:cxn>
              <a:cxn ang="0">
                <a:pos x="0" y="24"/>
              </a:cxn>
              <a:cxn ang="0">
                <a:pos x="48" y="344"/>
              </a:cxn>
              <a:cxn ang="0">
                <a:pos x="24" y="320"/>
              </a:cxn>
              <a:cxn ang="0">
                <a:pos x="712" y="320"/>
              </a:cxn>
              <a:cxn ang="0">
                <a:pos x="688" y="344"/>
              </a:cxn>
              <a:cxn ang="0">
                <a:pos x="688" y="24"/>
              </a:cxn>
              <a:cxn ang="0">
                <a:pos x="712" y="48"/>
              </a:cxn>
              <a:cxn ang="0">
                <a:pos x="24" y="48"/>
              </a:cxn>
              <a:cxn ang="0">
                <a:pos x="48" y="24"/>
              </a:cxn>
              <a:cxn ang="0">
                <a:pos x="48" y="344"/>
              </a:cxn>
            </a:cxnLst>
            <a:rect l="0" t="0" r="r" b="b"/>
            <a:pathLst>
              <a:path w="736" h="368">
                <a:moveTo>
                  <a:pt x="0" y="24"/>
                </a:moveTo>
                <a:cubicBezTo>
                  <a:pt x="0" y="11"/>
                  <a:pt x="11" y="0"/>
                  <a:pt x="24" y="0"/>
                </a:cubicBezTo>
                <a:lnTo>
                  <a:pt x="712" y="0"/>
                </a:lnTo>
                <a:cubicBezTo>
                  <a:pt x="726" y="0"/>
                  <a:pt x="736" y="11"/>
                  <a:pt x="736" y="24"/>
                </a:cubicBezTo>
                <a:lnTo>
                  <a:pt x="736" y="344"/>
                </a:lnTo>
                <a:cubicBezTo>
                  <a:pt x="736" y="358"/>
                  <a:pt x="726" y="368"/>
                  <a:pt x="712" y="368"/>
                </a:cubicBezTo>
                <a:lnTo>
                  <a:pt x="24" y="368"/>
                </a:lnTo>
                <a:cubicBezTo>
                  <a:pt x="11" y="368"/>
                  <a:pt x="0" y="358"/>
                  <a:pt x="0" y="344"/>
                </a:cubicBezTo>
                <a:lnTo>
                  <a:pt x="0" y="24"/>
                </a:lnTo>
                <a:close/>
                <a:moveTo>
                  <a:pt x="48" y="344"/>
                </a:moveTo>
                <a:lnTo>
                  <a:pt x="24" y="320"/>
                </a:lnTo>
                <a:lnTo>
                  <a:pt x="712" y="320"/>
                </a:lnTo>
                <a:lnTo>
                  <a:pt x="688" y="344"/>
                </a:lnTo>
                <a:lnTo>
                  <a:pt x="688" y="24"/>
                </a:lnTo>
                <a:lnTo>
                  <a:pt x="712" y="48"/>
                </a:lnTo>
                <a:lnTo>
                  <a:pt x="24" y="48"/>
                </a:lnTo>
                <a:lnTo>
                  <a:pt x="48" y="24"/>
                </a:lnTo>
                <a:lnTo>
                  <a:pt x="48" y="344"/>
                </a:lnTo>
                <a:close/>
              </a:path>
            </a:pathLst>
          </a:custGeom>
          <a:solidFill>
            <a:srgbClr val="C6D9F1"/>
          </a:solidFill>
          <a:ln w="0" cap="flat">
            <a:solidFill>
              <a:srgbClr val="C6D9F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4844828" y="1285278"/>
            <a:ext cx="460800" cy="1658938"/>
          </a:xfrm>
          <a:prstGeom prst="rect">
            <a:avLst/>
          </a:prstGeom>
          <a:solidFill>
            <a:srgbClr val="9BCD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352425" y="2933584"/>
            <a:ext cx="5400000" cy="7938"/>
          </a:xfrm>
          <a:prstGeom prst="rect">
            <a:avLst/>
          </a:prstGeom>
          <a:solidFill>
            <a:srgbClr val="868686"/>
          </a:solidFill>
          <a:ln w="9525" cap="flat">
            <a:solidFill>
              <a:srgbClr val="868686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1076" name="Freeform 52"/>
          <p:cNvSpPr>
            <a:spLocks noEditPoints="1"/>
          </p:cNvSpPr>
          <p:nvPr/>
        </p:nvSpPr>
        <p:spPr bwMode="auto">
          <a:xfrm>
            <a:off x="347663" y="2938346"/>
            <a:ext cx="6446542" cy="45719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19"/>
              </a:cxn>
              <a:cxn ang="0">
                <a:pos x="0" y="19"/>
              </a:cxn>
              <a:cxn ang="0">
                <a:pos x="0" y="0"/>
              </a:cxn>
              <a:cxn ang="0">
                <a:pos x="6" y="0"/>
              </a:cxn>
              <a:cxn ang="0">
                <a:pos x="681" y="0"/>
              </a:cxn>
              <a:cxn ang="0">
                <a:pos x="681" y="19"/>
              </a:cxn>
              <a:cxn ang="0">
                <a:pos x="675" y="19"/>
              </a:cxn>
              <a:cxn ang="0">
                <a:pos x="675" y="0"/>
              </a:cxn>
              <a:cxn ang="0">
                <a:pos x="681" y="0"/>
              </a:cxn>
              <a:cxn ang="0">
                <a:pos x="1355" y="0"/>
              </a:cxn>
              <a:cxn ang="0">
                <a:pos x="1355" y="19"/>
              </a:cxn>
              <a:cxn ang="0">
                <a:pos x="1349" y="19"/>
              </a:cxn>
              <a:cxn ang="0">
                <a:pos x="1349" y="0"/>
              </a:cxn>
              <a:cxn ang="0">
                <a:pos x="1355" y="0"/>
              </a:cxn>
              <a:cxn ang="0">
                <a:pos x="2030" y="0"/>
              </a:cxn>
              <a:cxn ang="0">
                <a:pos x="2030" y="19"/>
              </a:cxn>
              <a:cxn ang="0">
                <a:pos x="2024" y="19"/>
              </a:cxn>
              <a:cxn ang="0">
                <a:pos x="2024" y="0"/>
              </a:cxn>
              <a:cxn ang="0">
                <a:pos x="2030" y="0"/>
              </a:cxn>
              <a:cxn ang="0">
                <a:pos x="2711" y="0"/>
              </a:cxn>
              <a:cxn ang="0">
                <a:pos x="2711" y="19"/>
              </a:cxn>
              <a:cxn ang="0">
                <a:pos x="2705" y="19"/>
              </a:cxn>
              <a:cxn ang="0">
                <a:pos x="2705" y="0"/>
              </a:cxn>
              <a:cxn ang="0">
                <a:pos x="2711" y="0"/>
              </a:cxn>
              <a:cxn ang="0">
                <a:pos x="3385" y="0"/>
              </a:cxn>
              <a:cxn ang="0">
                <a:pos x="3385" y="19"/>
              </a:cxn>
              <a:cxn ang="0">
                <a:pos x="3379" y="19"/>
              </a:cxn>
              <a:cxn ang="0">
                <a:pos x="3379" y="0"/>
              </a:cxn>
              <a:cxn ang="0">
                <a:pos x="3385" y="0"/>
              </a:cxn>
              <a:cxn ang="0">
                <a:pos x="4060" y="0"/>
              </a:cxn>
              <a:cxn ang="0">
                <a:pos x="4060" y="19"/>
              </a:cxn>
              <a:cxn ang="0">
                <a:pos x="4054" y="19"/>
              </a:cxn>
              <a:cxn ang="0">
                <a:pos x="4054" y="0"/>
              </a:cxn>
              <a:cxn ang="0">
                <a:pos x="4060" y="0"/>
              </a:cxn>
            </a:cxnLst>
            <a:rect l="0" t="0" r="r" b="b"/>
            <a:pathLst>
              <a:path w="4060" h="19">
                <a:moveTo>
                  <a:pt x="6" y="0"/>
                </a:moveTo>
                <a:lnTo>
                  <a:pt x="6" y="19"/>
                </a:lnTo>
                <a:lnTo>
                  <a:pt x="0" y="19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681" y="0"/>
                </a:moveTo>
                <a:lnTo>
                  <a:pt x="681" y="19"/>
                </a:lnTo>
                <a:lnTo>
                  <a:pt x="675" y="19"/>
                </a:lnTo>
                <a:lnTo>
                  <a:pt x="675" y="0"/>
                </a:lnTo>
                <a:lnTo>
                  <a:pt x="681" y="0"/>
                </a:lnTo>
                <a:close/>
                <a:moveTo>
                  <a:pt x="1355" y="0"/>
                </a:moveTo>
                <a:lnTo>
                  <a:pt x="1355" y="19"/>
                </a:lnTo>
                <a:lnTo>
                  <a:pt x="1349" y="19"/>
                </a:lnTo>
                <a:lnTo>
                  <a:pt x="1349" y="0"/>
                </a:lnTo>
                <a:lnTo>
                  <a:pt x="1355" y="0"/>
                </a:lnTo>
                <a:close/>
                <a:moveTo>
                  <a:pt x="2030" y="0"/>
                </a:moveTo>
                <a:lnTo>
                  <a:pt x="2030" y="19"/>
                </a:lnTo>
                <a:lnTo>
                  <a:pt x="2024" y="19"/>
                </a:lnTo>
                <a:lnTo>
                  <a:pt x="2024" y="0"/>
                </a:lnTo>
                <a:lnTo>
                  <a:pt x="2030" y="0"/>
                </a:lnTo>
                <a:close/>
                <a:moveTo>
                  <a:pt x="2711" y="0"/>
                </a:moveTo>
                <a:lnTo>
                  <a:pt x="2711" y="19"/>
                </a:lnTo>
                <a:lnTo>
                  <a:pt x="2705" y="19"/>
                </a:lnTo>
                <a:lnTo>
                  <a:pt x="2705" y="0"/>
                </a:lnTo>
                <a:lnTo>
                  <a:pt x="2711" y="0"/>
                </a:lnTo>
                <a:close/>
                <a:moveTo>
                  <a:pt x="3385" y="0"/>
                </a:moveTo>
                <a:lnTo>
                  <a:pt x="3385" y="19"/>
                </a:lnTo>
                <a:lnTo>
                  <a:pt x="3379" y="19"/>
                </a:lnTo>
                <a:lnTo>
                  <a:pt x="3379" y="0"/>
                </a:lnTo>
                <a:lnTo>
                  <a:pt x="3385" y="0"/>
                </a:lnTo>
                <a:close/>
                <a:moveTo>
                  <a:pt x="4060" y="0"/>
                </a:moveTo>
                <a:lnTo>
                  <a:pt x="4060" y="19"/>
                </a:lnTo>
                <a:lnTo>
                  <a:pt x="4054" y="19"/>
                </a:lnTo>
                <a:lnTo>
                  <a:pt x="4054" y="0"/>
                </a:lnTo>
                <a:lnTo>
                  <a:pt x="4060" y="0"/>
                </a:lnTo>
                <a:close/>
              </a:path>
            </a:pathLst>
          </a:custGeom>
          <a:solidFill>
            <a:srgbClr val="868686"/>
          </a:solidFill>
          <a:ln w="9525" cap="flat">
            <a:solidFill>
              <a:srgbClr val="868686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1077" name="Rectangle 53"/>
          <p:cNvSpPr>
            <a:spLocks noChangeArrowheads="1"/>
          </p:cNvSpPr>
          <p:nvPr/>
        </p:nvSpPr>
        <p:spPr bwMode="auto">
          <a:xfrm>
            <a:off x="718328" y="1925521"/>
            <a:ext cx="31899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i="0" u="none" strike="noStrike" cap="none" normalizeH="0" baseline="0" dirty="0">
                <a:ln>
                  <a:noFill/>
                </a:ln>
                <a:solidFill>
                  <a:srgbClr val="10253F"/>
                </a:solidFill>
                <a:effectLst/>
                <a:latin typeface="Calibri" pitchFamily="34" charset="0"/>
              </a:rPr>
              <a:t>64.556</a:t>
            </a:r>
            <a:endParaRPr kumimoji="0" lang="it-IT" sz="9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1822269" y="1608021"/>
            <a:ext cx="318998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i="0" u="none" strike="noStrike" cap="none" normalizeH="0" baseline="0" dirty="0">
                <a:ln>
                  <a:noFill/>
                </a:ln>
                <a:solidFill>
                  <a:srgbClr val="10253F"/>
                </a:solidFill>
                <a:effectLst/>
                <a:latin typeface="Calibri" pitchFamily="34" charset="0"/>
              </a:rPr>
              <a:t>41.212</a:t>
            </a:r>
            <a:endParaRPr kumimoji="0" lang="it-IT" sz="9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0" name="Rectangle 56"/>
          <p:cNvSpPr>
            <a:spLocks noChangeArrowheads="1"/>
          </p:cNvSpPr>
          <p:nvPr/>
        </p:nvSpPr>
        <p:spPr bwMode="auto">
          <a:xfrm>
            <a:off x="2793266" y="1237653"/>
            <a:ext cx="37670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i="0" u="none" strike="noStrike" cap="none" normalizeH="0" baseline="0" dirty="0">
                <a:ln>
                  <a:noFill/>
                </a:ln>
                <a:solidFill>
                  <a:srgbClr val="10253F"/>
                </a:solidFill>
                <a:effectLst/>
                <a:latin typeface="Calibri" pitchFamily="34" charset="0"/>
              </a:rPr>
              <a:t>105.768</a:t>
            </a:r>
            <a:endParaRPr kumimoji="0" lang="it-IT" sz="9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6" name="Rectangle 62"/>
          <p:cNvSpPr>
            <a:spLocks noChangeArrowheads="1"/>
          </p:cNvSpPr>
          <p:nvPr/>
        </p:nvSpPr>
        <p:spPr bwMode="auto">
          <a:xfrm>
            <a:off x="2713114" y="3022003"/>
            <a:ext cx="493725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Calibri" pitchFamily="34" charset="0"/>
              </a:rPr>
              <a:t>Aggregato</a:t>
            </a:r>
            <a:endParaRPr kumimoji="0" lang="it-IT" sz="900" i="0" u="none" strike="noStrike" cap="none" normalizeH="0" baseline="0" dirty="0">
              <a:ln>
                <a:noFill/>
              </a:ln>
              <a:solidFill>
                <a:srgbClr val="014377"/>
              </a:solidFill>
              <a:effectLst/>
              <a:latin typeface="Arial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/>
        </p:nvSpPr>
        <p:spPr bwMode="auto">
          <a:xfrm>
            <a:off x="3818229" y="3022003"/>
            <a:ext cx="386324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9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Sinergie</a:t>
            </a:r>
            <a:endParaRPr kumimoji="0" lang="it-IT" sz="9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88" name="Rectangle 64"/>
          <p:cNvSpPr>
            <a:spLocks noChangeArrowheads="1"/>
          </p:cNvSpPr>
          <p:nvPr/>
        </p:nvSpPr>
        <p:spPr bwMode="auto">
          <a:xfrm>
            <a:off x="4705724" y="3022003"/>
            <a:ext cx="806311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8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Calibri" pitchFamily="34" charset="0"/>
              </a:rPr>
              <a:t>Valore Produzione </a:t>
            </a:r>
            <a:endParaRPr kumimoji="0" lang="it-IT" sz="1800" i="0" u="none" strike="noStrike" cap="none" normalizeH="0" baseline="0" dirty="0">
              <a:ln>
                <a:noFill/>
              </a:ln>
              <a:solidFill>
                <a:srgbClr val="014377"/>
              </a:solidFill>
              <a:effectLst/>
              <a:latin typeface="Arial" pitchFamily="34" charset="0"/>
            </a:endParaRPr>
          </a:p>
        </p:txBody>
      </p:sp>
      <p:sp>
        <p:nvSpPr>
          <p:cNvPr id="1089" name="Rectangle 65"/>
          <p:cNvSpPr>
            <a:spLocks noChangeArrowheads="1"/>
          </p:cNvSpPr>
          <p:nvPr/>
        </p:nvSpPr>
        <p:spPr bwMode="auto">
          <a:xfrm>
            <a:off x="4841621" y="3144241"/>
            <a:ext cx="522579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800" i="0" u="none" strike="noStrike" cap="none" normalizeH="0" baseline="0" dirty="0">
                <a:ln>
                  <a:noFill/>
                </a:ln>
                <a:solidFill>
                  <a:srgbClr val="014377"/>
                </a:solidFill>
                <a:effectLst/>
                <a:latin typeface="Calibri" pitchFamily="34" charset="0"/>
              </a:rPr>
              <a:t>Post Merger</a:t>
            </a:r>
            <a:endParaRPr kumimoji="0" lang="it-IT" sz="1800" i="0" u="none" strike="noStrike" cap="none" normalizeH="0" baseline="0" dirty="0">
              <a:ln>
                <a:noFill/>
              </a:ln>
              <a:solidFill>
                <a:srgbClr val="014377"/>
              </a:solidFill>
              <a:effectLst/>
              <a:latin typeface="Arial" pitchFamily="34" charset="0"/>
            </a:endParaRPr>
          </a:p>
        </p:txBody>
      </p:sp>
      <p:pic>
        <p:nvPicPr>
          <p:cNvPr id="55" name="Picture 2" descr="http://marchigianar.org.ar/wp-content/uploads/Logo_Somac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571" y="3072806"/>
            <a:ext cx="1126458" cy="276451"/>
          </a:xfrm>
          <a:prstGeom prst="rect">
            <a:avLst/>
          </a:prstGeom>
          <a:noFill/>
        </p:spPr>
      </p:pic>
      <p:pic>
        <p:nvPicPr>
          <p:cNvPr id="56" name="Picture 4" descr="http://www.v-accordionfestival.com/imgs/sponsor/img1350elco_grou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2978" y="3062174"/>
            <a:ext cx="945620" cy="302073"/>
          </a:xfrm>
          <a:prstGeom prst="rect">
            <a:avLst/>
          </a:prstGeom>
          <a:noFill/>
        </p:spPr>
      </p:pic>
      <p:sp>
        <p:nvSpPr>
          <p:cNvPr id="60" name="Freeform 52"/>
          <p:cNvSpPr>
            <a:spLocks noEditPoints="1"/>
          </p:cNvSpPr>
          <p:nvPr/>
        </p:nvSpPr>
        <p:spPr bwMode="auto">
          <a:xfrm>
            <a:off x="404370" y="5780783"/>
            <a:ext cx="6446542" cy="45719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6" y="19"/>
              </a:cxn>
              <a:cxn ang="0">
                <a:pos x="0" y="19"/>
              </a:cxn>
              <a:cxn ang="0">
                <a:pos x="0" y="0"/>
              </a:cxn>
              <a:cxn ang="0">
                <a:pos x="6" y="0"/>
              </a:cxn>
              <a:cxn ang="0">
                <a:pos x="681" y="0"/>
              </a:cxn>
              <a:cxn ang="0">
                <a:pos x="681" y="19"/>
              </a:cxn>
              <a:cxn ang="0">
                <a:pos x="675" y="19"/>
              </a:cxn>
              <a:cxn ang="0">
                <a:pos x="675" y="0"/>
              </a:cxn>
              <a:cxn ang="0">
                <a:pos x="681" y="0"/>
              </a:cxn>
              <a:cxn ang="0">
                <a:pos x="1355" y="0"/>
              </a:cxn>
              <a:cxn ang="0">
                <a:pos x="1355" y="19"/>
              </a:cxn>
              <a:cxn ang="0">
                <a:pos x="1349" y="19"/>
              </a:cxn>
              <a:cxn ang="0">
                <a:pos x="1349" y="0"/>
              </a:cxn>
              <a:cxn ang="0">
                <a:pos x="1355" y="0"/>
              </a:cxn>
              <a:cxn ang="0">
                <a:pos x="2030" y="0"/>
              </a:cxn>
              <a:cxn ang="0">
                <a:pos x="2030" y="19"/>
              </a:cxn>
              <a:cxn ang="0">
                <a:pos x="2024" y="19"/>
              </a:cxn>
              <a:cxn ang="0">
                <a:pos x="2024" y="0"/>
              </a:cxn>
              <a:cxn ang="0">
                <a:pos x="2030" y="0"/>
              </a:cxn>
              <a:cxn ang="0">
                <a:pos x="2711" y="0"/>
              </a:cxn>
              <a:cxn ang="0">
                <a:pos x="2711" y="19"/>
              </a:cxn>
              <a:cxn ang="0">
                <a:pos x="2705" y="19"/>
              </a:cxn>
              <a:cxn ang="0">
                <a:pos x="2705" y="0"/>
              </a:cxn>
              <a:cxn ang="0">
                <a:pos x="2711" y="0"/>
              </a:cxn>
              <a:cxn ang="0">
                <a:pos x="3385" y="0"/>
              </a:cxn>
              <a:cxn ang="0">
                <a:pos x="3385" y="19"/>
              </a:cxn>
              <a:cxn ang="0">
                <a:pos x="3379" y="19"/>
              </a:cxn>
              <a:cxn ang="0">
                <a:pos x="3379" y="0"/>
              </a:cxn>
              <a:cxn ang="0">
                <a:pos x="3385" y="0"/>
              </a:cxn>
              <a:cxn ang="0">
                <a:pos x="4060" y="0"/>
              </a:cxn>
              <a:cxn ang="0">
                <a:pos x="4060" y="19"/>
              </a:cxn>
              <a:cxn ang="0">
                <a:pos x="4054" y="19"/>
              </a:cxn>
              <a:cxn ang="0">
                <a:pos x="4054" y="0"/>
              </a:cxn>
              <a:cxn ang="0">
                <a:pos x="4060" y="0"/>
              </a:cxn>
            </a:cxnLst>
            <a:rect l="0" t="0" r="r" b="b"/>
            <a:pathLst>
              <a:path w="4060" h="19">
                <a:moveTo>
                  <a:pt x="6" y="0"/>
                </a:moveTo>
                <a:lnTo>
                  <a:pt x="6" y="19"/>
                </a:lnTo>
                <a:lnTo>
                  <a:pt x="0" y="19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681" y="0"/>
                </a:moveTo>
                <a:lnTo>
                  <a:pt x="681" y="19"/>
                </a:lnTo>
                <a:lnTo>
                  <a:pt x="675" y="19"/>
                </a:lnTo>
                <a:lnTo>
                  <a:pt x="675" y="0"/>
                </a:lnTo>
                <a:lnTo>
                  <a:pt x="681" y="0"/>
                </a:lnTo>
                <a:close/>
                <a:moveTo>
                  <a:pt x="1355" y="0"/>
                </a:moveTo>
                <a:lnTo>
                  <a:pt x="1355" y="19"/>
                </a:lnTo>
                <a:lnTo>
                  <a:pt x="1349" y="19"/>
                </a:lnTo>
                <a:lnTo>
                  <a:pt x="1349" y="0"/>
                </a:lnTo>
                <a:lnTo>
                  <a:pt x="1355" y="0"/>
                </a:lnTo>
                <a:close/>
                <a:moveTo>
                  <a:pt x="2030" y="0"/>
                </a:moveTo>
                <a:lnTo>
                  <a:pt x="2030" y="19"/>
                </a:lnTo>
                <a:lnTo>
                  <a:pt x="2024" y="19"/>
                </a:lnTo>
                <a:lnTo>
                  <a:pt x="2024" y="0"/>
                </a:lnTo>
                <a:lnTo>
                  <a:pt x="2030" y="0"/>
                </a:lnTo>
                <a:close/>
                <a:moveTo>
                  <a:pt x="2711" y="0"/>
                </a:moveTo>
                <a:lnTo>
                  <a:pt x="2711" y="19"/>
                </a:lnTo>
                <a:lnTo>
                  <a:pt x="2705" y="19"/>
                </a:lnTo>
                <a:lnTo>
                  <a:pt x="2705" y="0"/>
                </a:lnTo>
                <a:lnTo>
                  <a:pt x="2711" y="0"/>
                </a:lnTo>
                <a:close/>
                <a:moveTo>
                  <a:pt x="3385" y="0"/>
                </a:moveTo>
                <a:lnTo>
                  <a:pt x="3385" y="19"/>
                </a:lnTo>
                <a:lnTo>
                  <a:pt x="3379" y="19"/>
                </a:lnTo>
                <a:lnTo>
                  <a:pt x="3379" y="0"/>
                </a:lnTo>
                <a:lnTo>
                  <a:pt x="3385" y="0"/>
                </a:lnTo>
                <a:close/>
                <a:moveTo>
                  <a:pt x="4060" y="0"/>
                </a:moveTo>
                <a:lnTo>
                  <a:pt x="4060" y="19"/>
                </a:lnTo>
                <a:lnTo>
                  <a:pt x="4054" y="19"/>
                </a:lnTo>
                <a:lnTo>
                  <a:pt x="4054" y="0"/>
                </a:lnTo>
                <a:lnTo>
                  <a:pt x="4060" y="0"/>
                </a:lnTo>
                <a:close/>
              </a:path>
            </a:pathLst>
          </a:custGeom>
          <a:solidFill>
            <a:srgbClr val="868686"/>
          </a:solidFill>
          <a:ln w="9525" cap="flat">
            <a:solidFill>
              <a:srgbClr val="868686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61" name="Rectangle 51"/>
          <p:cNvSpPr>
            <a:spLocks noChangeArrowheads="1"/>
          </p:cNvSpPr>
          <p:nvPr/>
        </p:nvSpPr>
        <p:spPr bwMode="auto">
          <a:xfrm>
            <a:off x="462295" y="5754756"/>
            <a:ext cx="5940000" cy="7938"/>
          </a:xfrm>
          <a:prstGeom prst="rect">
            <a:avLst/>
          </a:prstGeom>
          <a:solidFill>
            <a:srgbClr val="868686"/>
          </a:solidFill>
          <a:ln w="9525" cap="flat">
            <a:solidFill>
              <a:srgbClr val="868686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00" dirty="0"/>
          </a:p>
        </p:txBody>
      </p:sp>
      <p:sp>
        <p:nvSpPr>
          <p:cNvPr id="62" name="Rettangolo 61"/>
          <p:cNvSpPr/>
          <p:nvPr/>
        </p:nvSpPr>
        <p:spPr bwMode="auto">
          <a:xfrm>
            <a:off x="6645349" y="2849526"/>
            <a:ext cx="308344" cy="212651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" name="Rettangolo 62"/>
          <p:cNvSpPr/>
          <p:nvPr/>
        </p:nvSpPr>
        <p:spPr bwMode="auto">
          <a:xfrm>
            <a:off x="6733954" y="5713228"/>
            <a:ext cx="308344" cy="212651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6800" rIns="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0" name="Picture 2" descr="http://marchigianar.org.ar/wp-content/uploads/Logo_Somac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6911" y="5872713"/>
            <a:ext cx="1126458" cy="276451"/>
          </a:xfrm>
          <a:prstGeom prst="rect">
            <a:avLst/>
          </a:prstGeom>
          <a:noFill/>
        </p:spPr>
      </p:pic>
      <p:pic>
        <p:nvPicPr>
          <p:cNvPr id="51" name="Picture 4" descr="http://www.v-accordionfestival.com/imgs/sponsor/img1350elco_grou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5887" y="5862081"/>
            <a:ext cx="945620" cy="3020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87350" y="184151"/>
            <a:ext cx="8915400" cy="654050"/>
          </a:xfrm>
        </p:spPr>
        <p:txBody>
          <a:bodyPr lIns="90000"/>
          <a:lstStyle/>
          <a:p>
            <a:r>
              <a:rPr lang="it-IT" sz="1800" dirty="0"/>
              <a:t>Valutazione preliminare</a:t>
            </a:r>
            <a:br>
              <a:rPr lang="it-IT" sz="1800" dirty="0"/>
            </a:br>
            <a:r>
              <a:rPr lang="it-IT" sz="1600" b="0" i="1" dirty="0"/>
              <a:t>Stand alone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62999" y="752992"/>
            <a:ext cx="9180000" cy="938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SzPct val="120000"/>
            </a:pPr>
            <a:r>
              <a:rPr lang="it-IT" sz="1000" b="0" dirty="0">
                <a:solidFill>
                  <a:srgbClr val="014377"/>
                </a:solidFill>
              </a:rPr>
              <a:t>Di seguito viene esposta la valutazione preliminare, sulla base dei dati 2012, del Gruppo </a:t>
            </a:r>
            <a:r>
              <a:rPr lang="it-IT" sz="1000" b="0" dirty="0" err="1">
                <a:solidFill>
                  <a:srgbClr val="014377"/>
                </a:solidFill>
              </a:rPr>
              <a:t>Somacis</a:t>
            </a:r>
            <a:r>
              <a:rPr lang="it-IT" sz="1000" b="0" dirty="0">
                <a:solidFill>
                  <a:srgbClr val="014377"/>
                </a:solidFill>
              </a:rPr>
              <a:t> , </a:t>
            </a:r>
            <a:r>
              <a:rPr lang="it-IT" sz="1000" b="0" dirty="0" err="1">
                <a:solidFill>
                  <a:srgbClr val="014377"/>
                </a:solidFill>
              </a:rPr>
              <a:t>Elco</a:t>
            </a:r>
            <a:r>
              <a:rPr lang="it-IT" sz="1000" b="0" dirty="0">
                <a:solidFill>
                  <a:srgbClr val="014377"/>
                </a:solidFill>
              </a:rPr>
              <a:t> e della </a:t>
            </a:r>
            <a:r>
              <a:rPr lang="it-IT" sz="1000" b="0" dirty="0" err="1">
                <a:solidFill>
                  <a:srgbClr val="014377"/>
                </a:solidFill>
              </a:rPr>
              <a:t>combined</a:t>
            </a:r>
            <a:r>
              <a:rPr lang="it-IT" sz="1000" b="0" dirty="0">
                <a:solidFill>
                  <a:srgbClr val="014377"/>
                </a:solidFill>
              </a:rPr>
              <a:t> </a:t>
            </a:r>
            <a:r>
              <a:rPr lang="it-IT" sz="1000" b="0" dirty="0" err="1">
                <a:solidFill>
                  <a:srgbClr val="014377"/>
                </a:solidFill>
              </a:rPr>
              <a:t>entity</a:t>
            </a:r>
            <a:r>
              <a:rPr lang="it-IT" sz="1000" b="0" dirty="0">
                <a:solidFill>
                  <a:srgbClr val="014377"/>
                </a:solidFill>
              </a:rPr>
              <a:t> in un’ottica </a:t>
            </a:r>
            <a:r>
              <a:rPr lang="it-IT" sz="1000" b="0" i="1" dirty="0">
                <a:solidFill>
                  <a:srgbClr val="014377"/>
                </a:solidFill>
              </a:rPr>
              <a:t>stand alone, </a:t>
            </a:r>
            <a:r>
              <a:rPr lang="it-IT" sz="1000" b="0" dirty="0">
                <a:solidFill>
                  <a:srgbClr val="014377"/>
                </a:solidFill>
              </a:rPr>
              <a:t>quindi senza considerare le possibili sinergie, poiché sarà su questa base che verranno calcolati i relativi rapporti di concambio.</a:t>
            </a:r>
          </a:p>
          <a:p>
            <a:pPr algn="just" eaLnBrk="0" hangingPunct="0">
              <a:spcBef>
                <a:spcPct val="50000"/>
              </a:spcBef>
              <a:buSzPct val="120000"/>
            </a:pPr>
            <a:r>
              <a:rPr lang="it-IT" sz="1000" i="1" u="sng" dirty="0">
                <a:solidFill>
                  <a:srgbClr val="014377"/>
                </a:solidFill>
              </a:rPr>
              <a:t>Nella valutazione del Gruppo </a:t>
            </a:r>
            <a:r>
              <a:rPr lang="it-IT" sz="1000" i="1" u="sng" dirty="0" err="1">
                <a:solidFill>
                  <a:srgbClr val="014377"/>
                </a:solidFill>
              </a:rPr>
              <a:t>Elco</a:t>
            </a:r>
            <a:r>
              <a:rPr lang="it-IT" sz="1000" i="1" u="sng" dirty="0">
                <a:solidFill>
                  <a:srgbClr val="014377"/>
                </a:solidFill>
              </a:rPr>
              <a:t> non sono stati considerati i dati proforma, inclusivi quindi dei Financial Highlights di </a:t>
            </a:r>
            <a:r>
              <a:rPr lang="it-IT" sz="1000" i="1" u="sng" dirty="0" err="1">
                <a:solidFill>
                  <a:srgbClr val="014377"/>
                </a:solidFill>
              </a:rPr>
              <a:t>Ramaer</a:t>
            </a:r>
            <a:r>
              <a:rPr lang="it-IT" sz="1000" i="1" u="sng" dirty="0">
                <a:solidFill>
                  <a:srgbClr val="014377"/>
                </a:solidFill>
              </a:rPr>
              <a:t> precedentemente illustrati a soli fini rappresentativi, poiché l’acquisizione di </a:t>
            </a:r>
            <a:r>
              <a:rPr lang="it-IT" sz="1000" i="1" u="sng" dirty="0" err="1">
                <a:solidFill>
                  <a:srgbClr val="014377"/>
                </a:solidFill>
              </a:rPr>
              <a:t>Ramaer</a:t>
            </a:r>
            <a:r>
              <a:rPr lang="it-IT" sz="1000" i="1" u="sng" dirty="0">
                <a:solidFill>
                  <a:srgbClr val="014377"/>
                </a:solidFill>
              </a:rPr>
              <a:t> non ha avuto alcun impatto sul valore del Gruppo </a:t>
            </a:r>
            <a:r>
              <a:rPr lang="it-IT" sz="1000" i="1" u="sng" dirty="0" err="1">
                <a:solidFill>
                  <a:srgbClr val="014377"/>
                </a:solidFill>
              </a:rPr>
              <a:t>Elco</a:t>
            </a:r>
            <a:r>
              <a:rPr lang="it-IT" sz="1000" i="1" u="sng" dirty="0">
                <a:solidFill>
                  <a:srgbClr val="014377"/>
                </a:solidFill>
              </a:rPr>
              <a:t> essendo stata finanziata esclusivamente con leva.</a:t>
            </a:r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270303" y="4911187"/>
            <a:ext cx="9540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0975" indent="-180975" algn="ctr" eaLnBrk="0" hangingPunct="0">
              <a:spcBef>
                <a:spcPct val="50000"/>
              </a:spcBef>
              <a:buSzPct val="120000"/>
            </a:pPr>
            <a:r>
              <a:rPr lang="it-IT" i="1" dirty="0">
                <a:solidFill>
                  <a:srgbClr val="014377"/>
                </a:solidFill>
              </a:rPr>
              <a:t>Il </a:t>
            </a:r>
            <a:r>
              <a:rPr lang="it-IT" i="1" dirty="0" err="1">
                <a:solidFill>
                  <a:srgbClr val="014377"/>
                </a:solidFill>
              </a:rPr>
              <a:t>range</a:t>
            </a:r>
            <a:r>
              <a:rPr lang="it-IT" i="1" dirty="0">
                <a:solidFill>
                  <a:srgbClr val="014377"/>
                </a:solidFill>
              </a:rPr>
              <a:t> di valutazione, in termini di </a:t>
            </a:r>
            <a:r>
              <a:rPr lang="it-IT" i="1" dirty="0" err="1">
                <a:solidFill>
                  <a:srgbClr val="014377"/>
                </a:solidFill>
              </a:rPr>
              <a:t>Enterprise</a:t>
            </a:r>
            <a:r>
              <a:rPr lang="it-IT" i="1" dirty="0">
                <a:solidFill>
                  <a:srgbClr val="014377"/>
                </a:solidFill>
              </a:rPr>
              <a:t> </a:t>
            </a:r>
            <a:r>
              <a:rPr lang="it-IT" i="1" dirty="0" err="1">
                <a:solidFill>
                  <a:srgbClr val="014377"/>
                </a:solidFill>
              </a:rPr>
              <a:t>Value</a:t>
            </a:r>
            <a:r>
              <a:rPr lang="it-IT" i="1" dirty="0">
                <a:solidFill>
                  <a:srgbClr val="014377"/>
                </a:solidFill>
              </a:rPr>
              <a:t>, è compreso tra Euro </a:t>
            </a:r>
            <a:r>
              <a:rPr lang="it-IT" i="1" dirty="0" err="1">
                <a:solidFill>
                  <a:srgbClr val="014377"/>
                </a:solidFill>
              </a:rPr>
              <a:t>mln</a:t>
            </a:r>
            <a:r>
              <a:rPr lang="it-IT" i="1" dirty="0">
                <a:solidFill>
                  <a:srgbClr val="014377"/>
                </a:solidFill>
              </a:rPr>
              <a:t> 73 e Euro </a:t>
            </a:r>
            <a:r>
              <a:rPr lang="it-IT" i="1" dirty="0" err="1">
                <a:solidFill>
                  <a:srgbClr val="014377"/>
                </a:solidFill>
              </a:rPr>
              <a:t>mln</a:t>
            </a:r>
            <a:r>
              <a:rPr lang="it-IT" i="1" dirty="0">
                <a:solidFill>
                  <a:srgbClr val="014377"/>
                </a:solidFill>
              </a:rPr>
              <a:t> 85</a:t>
            </a:r>
            <a:endParaRPr lang="it-IT" b="0" i="1" dirty="0">
              <a:solidFill>
                <a:srgbClr val="014377"/>
              </a:solidFill>
            </a:endParaRPr>
          </a:p>
        </p:txBody>
      </p:sp>
      <p:sp>
        <p:nvSpPr>
          <p:cNvPr id="17439" name="AutoShape 31"/>
          <p:cNvSpPr>
            <a:spLocks noChangeArrowheads="1"/>
          </p:cNvSpPr>
          <p:nvPr/>
        </p:nvSpPr>
        <p:spPr bwMode="auto">
          <a:xfrm>
            <a:off x="289144" y="4721384"/>
            <a:ext cx="9468000" cy="6096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rgbClr val="014377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1027" name="AutoShape 3"/>
          <p:cNvSpPr>
            <a:spLocks noChangeAspect="1" noChangeArrowheads="1" noTextEdit="1"/>
          </p:cNvSpPr>
          <p:nvPr/>
        </p:nvSpPr>
        <p:spPr bwMode="auto">
          <a:xfrm>
            <a:off x="819150" y="1395413"/>
            <a:ext cx="1692275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414338" y="1879600"/>
          <a:ext cx="4254500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314950" imgH="2733675" progId="Excel.Sheet.8">
                  <p:link updateAutomatic="1"/>
                </p:oleObj>
              </mc:Choice>
              <mc:Fallback>
                <p:oleObj name="Worksheet" r:id="rId3" imgW="5314950" imgH="2733675" progId="Excel.Sheet.8">
                  <p:link updateAutomatic="1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8" y="1879600"/>
                        <a:ext cx="4254500" cy="218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" name="AutoShape 28"/>
          <p:cNvSpPr>
            <a:spLocks noChangeArrowheads="1"/>
          </p:cNvSpPr>
          <p:nvPr/>
        </p:nvSpPr>
        <p:spPr bwMode="auto">
          <a:xfrm>
            <a:off x="5167423" y="1924498"/>
            <a:ext cx="4369985" cy="20201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 algn="ctr">
            <a:noFill/>
            <a:round/>
            <a:headEnd/>
            <a:tailEnd/>
          </a:ln>
        </p:spPr>
        <p:txBody>
          <a:bodyPr lIns="72009" tIns="0" rIns="72009" bIns="0" anchor="ctr"/>
          <a:lstStyle/>
          <a:p>
            <a:pPr eaLnBrk="0" hangingPunct="0">
              <a:spcBef>
                <a:spcPct val="50000"/>
              </a:spcBef>
            </a:pPr>
            <a:r>
              <a:rPr lang="it-IT" sz="1000" i="1" dirty="0">
                <a:solidFill>
                  <a:schemeClr val="bg1"/>
                </a:solidFill>
                <a:cs typeface="Arial" pitchFamily="34" charset="0"/>
              </a:rPr>
              <a:t>Valutazione Preliminare  </a:t>
            </a:r>
            <a:r>
              <a:rPr lang="it-IT" sz="1000" i="1" dirty="0" err="1">
                <a:solidFill>
                  <a:schemeClr val="bg1"/>
                </a:solidFill>
                <a:cs typeface="Arial" pitchFamily="34" charset="0"/>
              </a:rPr>
              <a:t>Combined</a:t>
            </a:r>
            <a:r>
              <a:rPr lang="it-IT" sz="1000" i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it-IT" sz="1000" i="1" dirty="0" err="1">
                <a:solidFill>
                  <a:schemeClr val="bg1"/>
                </a:solidFill>
                <a:cs typeface="Arial" pitchFamily="34" charset="0"/>
              </a:rPr>
              <a:t>entiy</a:t>
            </a:r>
            <a:r>
              <a:rPr lang="it-IT" sz="1000" i="1" dirty="0">
                <a:solidFill>
                  <a:schemeClr val="bg1"/>
                </a:solidFill>
                <a:cs typeface="Arial" pitchFamily="34" charset="0"/>
              </a:rPr>
              <a:t> – Entry Multiple</a:t>
            </a:r>
          </a:p>
        </p:txBody>
      </p:sp>
      <p:sp>
        <p:nvSpPr>
          <p:cNvPr id="143" name="Rectangle 29"/>
          <p:cNvSpPr>
            <a:spLocks noChangeArrowheads="1"/>
          </p:cNvSpPr>
          <p:nvPr/>
        </p:nvSpPr>
        <p:spPr bwMode="auto">
          <a:xfrm>
            <a:off x="5176173" y="2508046"/>
            <a:ext cx="558800" cy="10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700" b="0" i="1" dirty="0">
                <a:solidFill>
                  <a:srgbClr val="C0C0C0"/>
                </a:solidFill>
              </a:rPr>
              <a:t>Dati in € '000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44" name="Rectangle 32"/>
          <p:cNvSpPr>
            <a:spLocks noChangeArrowheads="1"/>
          </p:cNvSpPr>
          <p:nvPr/>
        </p:nvSpPr>
        <p:spPr bwMode="auto">
          <a:xfrm>
            <a:off x="5156795" y="2222207"/>
            <a:ext cx="4379913" cy="273395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 dirty="0"/>
          </a:p>
        </p:txBody>
      </p:sp>
      <p:sp>
        <p:nvSpPr>
          <p:cNvPr id="145" name="Rectangle 33"/>
          <p:cNvSpPr>
            <a:spLocks noChangeArrowheads="1"/>
          </p:cNvSpPr>
          <p:nvPr/>
        </p:nvSpPr>
        <p:spPr bwMode="auto">
          <a:xfrm>
            <a:off x="3656013" y="2715487"/>
            <a:ext cx="1331912" cy="1412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 dirty="0"/>
          </a:p>
        </p:txBody>
      </p:sp>
      <p:sp>
        <p:nvSpPr>
          <p:cNvPr id="146" name="Rectangle 38"/>
          <p:cNvSpPr>
            <a:spLocks noChangeArrowheads="1"/>
          </p:cNvSpPr>
          <p:nvPr/>
        </p:nvSpPr>
        <p:spPr bwMode="auto">
          <a:xfrm>
            <a:off x="5195708" y="2768652"/>
            <a:ext cx="579438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dirty="0">
                <a:solidFill>
                  <a:srgbClr val="014377"/>
                </a:solidFill>
              </a:rPr>
              <a:t>EV/Ebitda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47" name="Rectangle 39"/>
          <p:cNvSpPr>
            <a:spLocks noChangeArrowheads="1"/>
          </p:cNvSpPr>
          <p:nvPr/>
        </p:nvSpPr>
        <p:spPr bwMode="auto">
          <a:xfrm>
            <a:off x="7016811" y="2770239"/>
            <a:ext cx="22442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i="1" dirty="0">
                <a:solidFill>
                  <a:srgbClr val="014377"/>
                </a:solidFill>
              </a:rPr>
              <a:t>6,5x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49" name="Rectangle 41"/>
          <p:cNvSpPr>
            <a:spLocks noChangeArrowheads="1"/>
          </p:cNvSpPr>
          <p:nvPr/>
        </p:nvSpPr>
        <p:spPr bwMode="auto">
          <a:xfrm>
            <a:off x="8043263" y="2770239"/>
            <a:ext cx="28854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i="1" dirty="0">
                <a:solidFill>
                  <a:srgbClr val="014377"/>
                </a:solidFill>
              </a:rPr>
              <a:t>7,00x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51" name="Rectangle 43"/>
          <p:cNvSpPr>
            <a:spLocks noChangeArrowheads="1"/>
          </p:cNvSpPr>
          <p:nvPr/>
        </p:nvSpPr>
        <p:spPr bwMode="auto">
          <a:xfrm>
            <a:off x="9074939" y="2770239"/>
            <a:ext cx="288541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i="1" dirty="0">
                <a:solidFill>
                  <a:srgbClr val="014377"/>
                </a:solidFill>
              </a:rPr>
              <a:t>7,50x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52" name="Rectangle 44"/>
          <p:cNvSpPr>
            <a:spLocks noChangeArrowheads="1"/>
          </p:cNvSpPr>
          <p:nvPr/>
        </p:nvSpPr>
        <p:spPr bwMode="auto">
          <a:xfrm>
            <a:off x="5199119" y="3016154"/>
            <a:ext cx="121187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b="0" i="1" dirty="0" err="1">
                <a:solidFill>
                  <a:srgbClr val="014377"/>
                </a:solidFill>
              </a:rPr>
              <a:t>Ebitda</a:t>
            </a:r>
            <a:r>
              <a:rPr lang="it-IT" sz="900" b="0" i="1" dirty="0">
                <a:solidFill>
                  <a:srgbClr val="014377"/>
                </a:solidFill>
              </a:rPr>
              <a:t>  Aggregato 2012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53" name="Rectangle 45"/>
          <p:cNvSpPr>
            <a:spLocks noChangeArrowheads="1"/>
          </p:cNvSpPr>
          <p:nvPr/>
        </p:nvSpPr>
        <p:spPr bwMode="auto">
          <a:xfrm>
            <a:off x="5142545" y="3316339"/>
            <a:ext cx="910506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dirty="0">
                <a:solidFill>
                  <a:srgbClr val="014377"/>
                </a:solidFill>
              </a:rPr>
              <a:t>Enterprise Value</a:t>
            </a:r>
            <a:endParaRPr lang="it-IT" sz="1000" dirty="0">
              <a:solidFill>
                <a:srgbClr val="014377"/>
              </a:solidFill>
            </a:endParaRPr>
          </a:p>
        </p:txBody>
      </p:sp>
      <p:sp>
        <p:nvSpPr>
          <p:cNvPr id="154" name="Rectangle 46"/>
          <p:cNvSpPr>
            <a:spLocks noChangeArrowheads="1"/>
          </p:cNvSpPr>
          <p:nvPr/>
        </p:nvSpPr>
        <p:spPr bwMode="auto">
          <a:xfrm>
            <a:off x="6966977" y="3316339"/>
            <a:ext cx="352661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dirty="0">
                <a:solidFill>
                  <a:srgbClr val="014377"/>
                </a:solidFill>
              </a:rPr>
              <a:t>73.743</a:t>
            </a:r>
            <a:endParaRPr lang="it-IT" sz="1000" dirty="0">
              <a:solidFill>
                <a:srgbClr val="014377"/>
              </a:solidFill>
            </a:endParaRPr>
          </a:p>
        </p:txBody>
      </p:sp>
      <p:sp>
        <p:nvSpPr>
          <p:cNvPr id="156" name="Rectangle 48"/>
          <p:cNvSpPr>
            <a:spLocks noChangeArrowheads="1"/>
          </p:cNvSpPr>
          <p:nvPr/>
        </p:nvSpPr>
        <p:spPr bwMode="auto">
          <a:xfrm>
            <a:off x="8011203" y="3316339"/>
            <a:ext cx="352661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dirty="0">
                <a:solidFill>
                  <a:srgbClr val="014377"/>
                </a:solidFill>
              </a:rPr>
              <a:t>79.416</a:t>
            </a:r>
            <a:endParaRPr lang="it-IT" sz="1000" dirty="0">
              <a:solidFill>
                <a:srgbClr val="014377"/>
              </a:solidFill>
            </a:endParaRPr>
          </a:p>
        </p:txBody>
      </p:sp>
      <p:sp>
        <p:nvSpPr>
          <p:cNvPr id="158" name="Rectangle 50"/>
          <p:cNvSpPr>
            <a:spLocks noChangeArrowheads="1"/>
          </p:cNvSpPr>
          <p:nvPr/>
        </p:nvSpPr>
        <p:spPr bwMode="auto">
          <a:xfrm>
            <a:off x="5167216" y="3554800"/>
            <a:ext cx="159178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b="0" i="1" dirty="0">
                <a:solidFill>
                  <a:srgbClr val="014377"/>
                </a:solidFill>
              </a:rPr>
              <a:t>Net </a:t>
            </a:r>
            <a:r>
              <a:rPr lang="it-IT" sz="900" b="0" i="1" dirty="0" err="1">
                <a:solidFill>
                  <a:srgbClr val="014377"/>
                </a:solidFill>
              </a:rPr>
              <a:t>Debt</a:t>
            </a:r>
            <a:r>
              <a:rPr lang="it-IT" sz="900" b="0" i="1" dirty="0">
                <a:solidFill>
                  <a:srgbClr val="014377"/>
                </a:solidFill>
              </a:rPr>
              <a:t>/(</a:t>
            </a:r>
            <a:r>
              <a:rPr lang="it-IT" sz="900" b="0" i="1" dirty="0" err="1">
                <a:solidFill>
                  <a:srgbClr val="014377"/>
                </a:solidFill>
              </a:rPr>
              <a:t>Cash</a:t>
            </a:r>
            <a:r>
              <a:rPr lang="it-IT" sz="900" b="0" i="1" dirty="0">
                <a:solidFill>
                  <a:srgbClr val="014377"/>
                </a:solidFill>
              </a:rPr>
              <a:t>) @ 31/12/2012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59" name="Rectangle 51"/>
          <p:cNvSpPr>
            <a:spLocks noChangeArrowheads="1"/>
          </p:cNvSpPr>
          <p:nvPr/>
        </p:nvSpPr>
        <p:spPr bwMode="auto">
          <a:xfrm>
            <a:off x="5216973" y="3864027"/>
            <a:ext cx="7429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dirty="0">
                <a:solidFill>
                  <a:srgbClr val="014377"/>
                </a:solidFill>
              </a:rPr>
              <a:t>Equity Value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60" name="Rectangle 52"/>
          <p:cNvSpPr>
            <a:spLocks noChangeArrowheads="1"/>
          </p:cNvSpPr>
          <p:nvPr/>
        </p:nvSpPr>
        <p:spPr bwMode="auto">
          <a:xfrm>
            <a:off x="6966976" y="3864027"/>
            <a:ext cx="352661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dirty="0">
                <a:solidFill>
                  <a:srgbClr val="014377"/>
                </a:solidFill>
              </a:rPr>
              <a:t>53.245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61" name="Rectangle 53"/>
          <p:cNvSpPr>
            <a:spLocks noChangeArrowheads="1"/>
          </p:cNvSpPr>
          <p:nvPr/>
        </p:nvSpPr>
        <p:spPr bwMode="auto">
          <a:xfrm>
            <a:off x="8043101" y="3864027"/>
            <a:ext cx="352661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dirty="0">
                <a:solidFill>
                  <a:srgbClr val="014377"/>
                </a:solidFill>
              </a:rPr>
              <a:t>58.918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63" name="Rectangle 55"/>
          <p:cNvSpPr>
            <a:spLocks noChangeArrowheads="1"/>
          </p:cNvSpPr>
          <p:nvPr/>
        </p:nvSpPr>
        <p:spPr bwMode="auto">
          <a:xfrm>
            <a:off x="7143423" y="2278778"/>
            <a:ext cx="820737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dirty="0">
                <a:solidFill>
                  <a:srgbClr val="FFFFFF"/>
                </a:solidFill>
              </a:rPr>
              <a:t>Entry Multiple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64" name="Rectangle 56"/>
          <p:cNvSpPr>
            <a:spLocks noChangeArrowheads="1"/>
          </p:cNvSpPr>
          <p:nvPr/>
        </p:nvSpPr>
        <p:spPr bwMode="auto">
          <a:xfrm>
            <a:off x="8040088" y="3046464"/>
            <a:ext cx="352661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i="1" dirty="0">
                <a:solidFill>
                  <a:srgbClr val="014377"/>
                </a:solidFill>
              </a:rPr>
              <a:t>11.345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65" name="Rectangle 57"/>
          <p:cNvSpPr>
            <a:spLocks noChangeArrowheads="1"/>
          </p:cNvSpPr>
          <p:nvPr/>
        </p:nvSpPr>
        <p:spPr bwMode="auto">
          <a:xfrm>
            <a:off x="8035913" y="3594152"/>
            <a:ext cx="352661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i="1" dirty="0">
                <a:solidFill>
                  <a:srgbClr val="014377"/>
                </a:solidFill>
              </a:rPr>
              <a:t>20.498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66" name="Rectangle 58"/>
          <p:cNvSpPr>
            <a:spLocks noChangeArrowheads="1"/>
          </p:cNvSpPr>
          <p:nvPr/>
        </p:nvSpPr>
        <p:spPr bwMode="auto">
          <a:xfrm>
            <a:off x="5155266" y="2728964"/>
            <a:ext cx="4381200" cy="2063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 dirty="0"/>
          </a:p>
        </p:txBody>
      </p:sp>
      <p:sp>
        <p:nvSpPr>
          <p:cNvPr id="167" name="Rectangle 59"/>
          <p:cNvSpPr>
            <a:spLocks noChangeArrowheads="1"/>
          </p:cNvSpPr>
          <p:nvPr/>
        </p:nvSpPr>
        <p:spPr bwMode="auto">
          <a:xfrm>
            <a:off x="5155209" y="2916770"/>
            <a:ext cx="4381200" cy="20637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 dirty="0"/>
          </a:p>
        </p:txBody>
      </p:sp>
      <p:sp>
        <p:nvSpPr>
          <p:cNvPr id="168" name="Rectangle 60"/>
          <p:cNvSpPr>
            <a:spLocks noChangeArrowheads="1"/>
          </p:cNvSpPr>
          <p:nvPr/>
        </p:nvSpPr>
        <p:spPr bwMode="auto">
          <a:xfrm>
            <a:off x="5155209" y="3275545"/>
            <a:ext cx="4381200" cy="20637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 dirty="0"/>
          </a:p>
        </p:txBody>
      </p:sp>
      <p:sp>
        <p:nvSpPr>
          <p:cNvPr id="169" name="Rectangle 61"/>
          <p:cNvSpPr>
            <a:spLocks noChangeArrowheads="1"/>
          </p:cNvSpPr>
          <p:nvPr/>
        </p:nvSpPr>
        <p:spPr bwMode="auto">
          <a:xfrm>
            <a:off x="5155209" y="3454932"/>
            <a:ext cx="4381200" cy="2063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 dirty="0"/>
          </a:p>
        </p:txBody>
      </p:sp>
      <p:sp>
        <p:nvSpPr>
          <p:cNvPr id="170" name="Rectangle 62"/>
          <p:cNvSpPr>
            <a:spLocks noChangeArrowheads="1"/>
          </p:cNvSpPr>
          <p:nvPr/>
        </p:nvSpPr>
        <p:spPr bwMode="auto">
          <a:xfrm>
            <a:off x="5155209" y="3815295"/>
            <a:ext cx="4381200" cy="20637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 dirty="0"/>
          </a:p>
        </p:txBody>
      </p:sp>
      <p:sp>
        <p:nvSpPr>
          <p:cNvPr id="171" name="Rectangle 63"/>
          <p:cNvSpPr>
            <a:spLocks noChangeArrowheads="1"/>
          </p:cNvSpPr>
          <p:nvPr/>
        </p:nvSpPr>
        <p:spPr bwMode="auto">
          <a:xfrm>
            <a:off x="5155209" y="4021670"/>
            <a:ext cx="4381200" cy="20637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 dirty="0"/>
          </a:p>
        </p:txBody>
      </p:sp>
      <p:sp>
        <p:nvSpPr>
          <p:cNvPr id="172" name="AutoShape 64"/>
          <p:cNvSpPr>
            <a:spLocks noChangeArrowheads="1"/>
          </p:cNvSpPr>
          <p:nvPr/>
        </p:nvSpPr>
        <p:spPr bwMode="auto">
          <a:xfrm>
            <a:off x="7847319" y="2591479"/>
            <a:ext cx="722312" cy="1448898"/>
          </a:xfrm>
          <a:prstGeom prst="flowChartAlternateProcess">
            <a:avLst/>
          </a:prstGeom>
          <a:noFill/>
          <a:ln w="9525" algn="ctr">
            <a:solidFill>
              <a:srgbClr val="E6000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dirty="0"/>
          </a:p>
        </p:txBody>
      </p:sp>
      <p:sp>
        <p:nvSpPr>
          <p:cNvPr id="173" name="Rectangle 65"/>
          <p:cNvSpPr>
            <a:spLocks noChangeArrowheads="1"/>
          </p:cNvSpPr>
          <p:nvPr/>
        </p:nvSpPr>
        <p:spPr bwMode="auto">
          <a:xfrm>
            <a:off x="9060340" y="3316339"/>
            <a:ext cx="352661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dirty="0">
                <a:solidFill>
                  <a:srgbClr val="014377"/>
                </a:solidFill>
              </a:rPr>
              <a:t>85.088</a:t>
            </a:r>
            <a:endParaRPr lang="it-IT" sz="1000" dirty="0">
              <a:solidFill>
                <a:srgbClr val="014377"/>
              </a:solidFill>
            </a:endParaRPr>
          </a:p>
        </p:txBody>
      </p:sp>
      <p:sp>
        <p:nvSpPr>
          <p:cNvPr id="175" name="Rectangle 72"/>
          <p:cNvSpPr>
            <a:spLocks noChangeArrowheads="1"/>
          </p:cNvSpPr>
          <p:nvPr/>
        </p:nvSpPr>
        <p:spPr bwMode="auto">
          <a:xfrm>
            <a:off x="9060341" y="3864027"/>
            <a:ext cx="352661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  <a:buSzPct val="120000"/>
            </a:pPr>
            <a:r>
              <a:rPr lang="it-IT" sz="900" dirty="0">
                <a:solidFill>
                  <a:srgbClr val="014377"/>
                </a:solidFill>
              </a:rPr>
              <a:t>64.590</a:t>
            </a:r>
            <a:endParaRPr lang="it-IT" sz="1000" b="0" dirty="0">
              <a:solidFill>
                <a:srgbClr val="014377"/>
              </a:solidFill>
            </a:endParaRPr>
          </a:p>
        </p:txBody>
      </p:sp>
      <p:sp>
        <p:nvSpPr>
          <p:cNvPr id="107" name="AutoShape 27"/>
          <p:cNvSpPr>
            <a:spLocks noChangeArrowheads="1"/>
          </p:cNvSpPr>
          <p:nvPr/>
        </p:nvSpPr>
        <p:spPr bwMode="auto">
          <a:xfrm rot="5400000">
            <a:off x="3844504" y="2842934"/>
            <a:ext cx="2087592" cy="268288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rgbClr val="01437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zione vuota">
  <a:themeElements>
    <a:clrScheme name="Presentazione vuo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zione vuo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bg1">
              <a:lumMod val="8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46800" rIns="0" bIns="46800" numCol="1" rtlCol="0" anchor="t" anchorCtr="0" compatLnSpc="1">
        <a:prstTxWarp prst="textNoShape">
          <a:avLst/>
        </a:prstTxWarp>
        <a:no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28575" cap="flat" cmpd="sng" algn="ctr">
          <a:solidFill>
            <a:srgbClr val="006EB8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il mac di chiara:Applications (Mac OS 9):Microsoft Office 98:Modelli:Presentazione vuota</Template>
  <TotalTime>26411</TotalTime>
  <Words>1711</Words>
  <Application>Microsoft Office PowerPoint</Application>
  <PresentationFormat>A4 (21x29,7 cm)</PresentationFormat>
  <Paragraphs>210</Paragraphs>
  <Slides>13</Slides>
  <Notes>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Collegamenti</vt:lpstr>
      </vt:variant>
      <vt:variant>
        <vt:i4>8</vt:i4>
      </vt:variant>
      <vt:variant>
        <vt:lpstr>Titoli diapositive</vt:lpstr>
      </vt:variant>
      <vt:variant>
        <vt:i4>13</vt:i4>
      </vt:variant>
    </vt:vector>
  </HeadingPairs>
  <TitlesOfParts>
    <vt:vector size="26" baseType="lpstr">
      <vt:lpstr>Arial</vt:lpstr>
      <vt:lpstr>Calibri</vt:lpstr>
      <vt:lpstr>Times</vt:lpstr>
      <vt:lpstr>Wingdings</vt:lpstr>
      <vt:lpstr>Presentazione vuota</vt:lpstr>
      <vt:lpstr>file:///\\ucs.ced.lan\centrobanca\CB_FS\FileServer\GRUPPOK\GRUPPOK\Progetti%20condivisi\Somacis\2014\financials.xlsx!Tabelle%20Somacis!R2C1:R35C6</vt:lpstr>
      <vt:lpstr>file:///\\ucs.ced.lan\centrobanca\CB_FS\FileServer\GRUPPOK\GRUPPOK\Progetti%20condivisi\Somacis\2014\financials.xlsx!Tabelle%20Elco!R2C1:R35C5</vt:lpstr>
      <vt:lpstr>financials.xlsx!Aggregato!R62C1:R89C7</vt:lpstr>
      <vt:lpstr>file:///\\ucs.ced.lan\centrobanca\CB_FS\FileServer\GRUPPOK\GRUPPOK\Progetti%20condivisi\Somacis\2014\financials.xlsx!Aggregato!%5bfinancials.xlsx%5dAggregato%20Grafico%205</vt:lpstr>
      <vt:lpstr>file:///\\ucs.ced.lan\centrobanca\CB_FS\FileServer\GRUPPOK\GRUPPOK\Progetti%20condivisi\Somacis\2014\financials.xlsx!Aggregato!%5bfinancials.xlsx%5dAggregato%20Grafico%2010</vt:lpstr>
      <vt:lpstr>file:///\\ucs.ced.lan\centrobanca\CB_FS\FileServer\GRUPPOK\GRUPPOK\Progetti%20condivisi\Somacis\2014\financials.xlsx!Aggregato!%5bfinancials.xlsx%5dAggregato%20Grafico%206</vt:lpstr>
      <vt:lpstr>file:///\\ucs.ced.lan\centrobanca\CB_FS\FileServer\GRUPPOK\GRUPPOK\Progetti%20condivisi\Somacis\2014\financials.xlsx!Aggregato!%5bfinancials.xlsx%5dAggregato%20Grafico%2014</vt:lpstr>
      <vt:lpstr>financials.xlsx!Foglio2!R21C1:R33C4</vt:lpstr>
      <vt:lpstr>Presentazione standard di PowerPoint</vt:lpstr>
      <vt:lpstr>Presentazione standard di PowerPoint</vt:lpstr>
      <vt:lpstr>Ipotesi di aggregazione - Introduzione</vt:lpstr>
      <vt:lpstr>Gruppo Alfa</vt:lpstr>
      <vt:lpstr>Gruppo Beta</vt:lpstr>
      <vt:lpstr>Ipotesi di Aggregazione: Combined Entity</vt:lpstr>
      <vt:lpstr>Presentazione standard di PowerPoint</vt:lpstr>
      <vt:lpstr>Presentazione standard di PowerPoint</vt:lpstr>
      <vt:lpstr>Valutazione preliminare Stand alone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>LUMEN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PPT - UBI Banca</dc:title>
  <dc:subject/>
  <dc:creator>NICOLA</dc:creator>
  <cp:keywords/>
  <dc:description/>
  <cp:lastModifiedBy>Rito Straccia</cp:lastModifiedBy>
  <cp:revision>1459</cp:revision>
  <cp:lastPrinted>2007-04-04T15:32:42Z</cp:lastPrinted>
  <dcterms:created xsi:type="dcterms:W3CDTF">2003-09-24T09:31:24Z</dcterms:created>
  <dcterms:modified xsi:type="dcterms:W3CDTF">2024-03-03T20:04:17Z</dcterms:modified>
  <cp:category/>
</cp:coreProperties>
</file>