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652" r:id="rId2"/>
    <p:sldId id="651" r:id="rId3"/>
    <p:sldId id="655" r:id="rId4"/>
    <p:sldId id="660" r:id="rId5"/>
    <p:sldId id="661" r:id="rId6"/>
    <p:sldId id="653" r:id="rId7"/>
    <p:sldId id="654" r:id="rId8"/>
    <p:sldId id="656" r:id="rId9"/>
    <p:sldId id="657" r:id="rId10"/>
    <p:sldId id="658" r:id="rId11"/>
    <p:sldId id="659" r:id="rId12"/>
    <p:sldId id="662" r:id="rId13"/>
    <p:sldId id="663" r:id="rId14"/>
    <p:sldId id="664" r:id="rId15"/>
  </p:sldIdLst>
  <p:sldSz cx="12192000" cy="6858000"/>
  <p:notesSz cx="6889750" cy="100218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94" autoAdjust="0"/>
    <p:restoredTop sz="94660"/>
  </p:normalViewPr>
  <p:slideViewPr>
    <p:cSldViewPr snapToGrid="0">
      <p:cViewPr>
        <p:scale>
          <a:sx n="80" d="100"/>
          <a:sy n="80" d="100"/>
        </p:scale>
        <p:origin x="40" y="-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558" cy="50283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2598" y="0"/>
            <a:ext cx="2985558" cy="50283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A78AB439-C802-4EB5-8329-E50037083434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4125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976" y="4823033"/>
            <a:ext cx="5511800" cy="3946119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519055"/>
            <a:ext cx="2985558" cy="502834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2598" y="9519055"/>
            <a:ext cx="2985558" cy="502834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1B80888C-FFC3-4931-B64E-3248494483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986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93A6B-DFCA-43DC-8BFB-41BC07294C8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918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53340E-A647-830A-CFC4-7DECECD55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AC4EB2-F267-22FF-818C-3614D044C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5517C1-DCF2-B1CC-6E4E-CA6014FA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FF4C26-9A83-8D00-DF9C-84BDC828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026C39-2BC9-495E-284B-121738F9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202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6803C-DFB0-E823-7881-71A279B42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BEE7A13-CAA6-B745-AA90-E5888BE46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6AA54A-091C-3D8D-92F5-0603950FF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12CB5B-FFED-F2FA-244C-939E7665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6E3168-B8B6-D89C-44EB-31746133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61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B1D731-5571-7AFD-C054-025534AFC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77A8E51-7A11-D8E7-26B1-56C253257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895E32-AC47-1F3E-2B5E-5417534E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9E26D9-3509-2081-8D5C-6C7456668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BE7937-B434-FCF1-8569-2F565DC3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1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0F470-98BF-FF6A-4C92-90B062A9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C21135-C038-CE71-EC90-3797A761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9E7209-4E3D-E5AF-4D03-4BF2FC2D1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F48C44-7466-18F2-0971-87139BD4A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637921-70C8-9AF3-E2D0-8F17D164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67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AE54EB-A655-A82B-A171-9A9517CF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CC49C4-401B-CE6A-220F-FD5FB85CC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AC0C38-5EB4-09E6-B237-6684D2E8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CCE962-02B3-095B-49ED-60B463CA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3A17E9-40A4-16CA-404B-9822F2E95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57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75B955-1D13-D563-ADAF-00F294EE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93214A-450A-9C7F-9638-3BB60169B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D95B704-56E2-535A-D710-3F632BBCC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60795F-1FCD-1106-A3F7-4278567C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89A00D-357F-C1A0-9135-21DE70636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444D78-0C9D-5667-9F92-9D576BD12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71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06AC29-D0E0-18A6-2D47-A06C7341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76BB1F-4728-FBF9-9EBE-03A363CB5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1FA031-4E47-FBF9-C29E-9A3546F29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C0B76F-1AC4-41E6-6449-32737CCE6C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1EA633C-E356-BDE5-45DF-1ACF7DA6D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C0DD454-B612-F837-A3C2-EE66A4CA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735F5C-9948-B426-35EB-0BD8EB459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329979-A899-AD0B-8BB4-15017019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97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916E57-1EAE-D5EB-87E6-C9B6A459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FFDF01B-E30B-1DBF-5F30-BB8DC96F9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DDCC12-4816-FD32-8220-879831DF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0DB0D1F-3051-1D81-C635-99F5E8633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75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2186910-1F8E-60AB-44A4-5344CB7D2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66ACB53-7E58-AC20-80DD-6DA2C4BD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D88876F-1B5B-C9D7-7740-8B532215E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531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AE51B3-DCE3-7474-8586-17A5614A3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66C0F4-2418-784F-47AD-BE14CE75F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E0535E-966C-CF85-D275-0D671F7B5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5D7B65-9A47-966C-B1F8-EF2A9E5A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2EC48D-353C-BA84-0FD3-A45D48335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85DF1F-00B5-4E62-366A-CBCE54563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61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4DACFB-B08B-0BA3-E330-50525646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06FB673-DB26-21A1-5429-10419626F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50AF2A-5938-C6A2-C78B-E7A313E93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BCCD92-5EB4-0796-7D12-19119ED4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4B167C7-9F13-5023-0E36-FBFF5AA4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6FC3BE-5028-877B-D141-0A9952ED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5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EF3E75-2A7A-5EE4-E281-A2489174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F91B64-161D-A647-5D39-CB270AB97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98B5AD-6048-E09F-37A0-642BCA059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1949A-9F9A-42A2-8726-1A016D31C24D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106B4C-DB06-51FC-5D36-643496A54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B31343-FAAB-8EB3-E1D9-9B2F240C2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88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EB1A4-FDE4-4B7C-9E0A-35E7FFE9F6A9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94911" y="1408392"/>
            <a:ext cx="10393791" cy="5091560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it-IT" sz="1800" b="1" dirty="0">
              <a:solidFill>
                <a:srgbClr val="0070C0"/>
              </a:solidFill>
            </a:endParaRPr>
          </a:p>
          <a:p>
            <a:pPr algn="just"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marL="493776" indent="-457200" algn="just">
              <a:buNone/>
              <a:defRPr/>
            </a:pPr>
            <a:r>
              <a:rPr lang="it-IT" sz="1400" dirty="0">
                <a:solidFill>
                  <a:srgbClr val="0070C0"/>
                </a:solidFill>
              </a:rPr>
              <a:t>	</a:t>
            </a:r>
            <a:endParaRPr lang="it-IT" sz="3300" b="1" i="1" dirty="0">
              <a:solidFill>
                <a:srgbClr val="FF0000"/>
              </a:solidFill>
            </a:endParaRPr>
          </a:p>
          <a:p>
            <a:pPr marL="493776" indent="-457200" algn="ctr">
              <a:buNone/>
              <a:defRPr/>
            </a:pPr>
            <a:r>
              <a:rPr lang="it-IT" sz="1800" b="1" dirty="0">
                <a:solidFill>
                  <a:schemeClr val="accent1">
                    <a:lumMod val="75000"/>
                  </a:schemeClr>
                </a:solidFill>
              </a:rPr>
              <a:t>Simulazione Caso di LBO </a:t>
            </a:r>
          </a:p>
          <a:p>
            <a:pPr marL="493776" indent="-457200" algn="just">
              <a:buNone/>
              <a:defRPr/>
            </a:pPr>
            <a:r>
              <a:rPr lang="it-IT" sz="29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it-IT" sz="2900" b="1" dirty="0">
              <a:solidFill>
                <a:srgbClr val="0070C0"/>
              </a:solidFill>
            </a:endParaRPr>
          </a:p>
          <a:p>
            <a:pPr marL="493776" indent="-457200" algn="ctr">
              <a:buNone/>
              <a:defRPr/>
            </a:pPr>
            <a:r>
              <a:rPr lang="it-IT" sz="1800" b="1" u="sng" dirty="0">
                <a:solidFill>
                  <a:srgbClr val="0070C0"/>
                </a:solidFill>
              </a:rPr>
              <a:t>3 maggio 2024</a:t>
            </a:r>
          </a:p>
          <a:p>
            <a:pPr marL="493776" indent="-457200" algn="just"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ctr">
              <a:buNone/>
              <a:defRPr/>
            </a:pP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</a:rPr>
              <a:t>Università di Macerata – Dipartimento di Diritto e Economia </a:t>
            </a:r>
          </a:p>
          <a:p>
            <a:pPr marL="493776" indent="-457200" algn="ctr">
              <a:buNone/>
              <a:defRPr/>
            </a:pP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</a:rPr>
              <a:t>Finanza e Mercati</a:t>
            </a:r>
          </a:p>
          <a:p>
            <a:pPr marL="493776" indent="-457200" algn="just"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D7845CF-B07C-C5B9-5075-66555F7248F4}"/>
              </a:ext>
            </a:extLst>
          </p:cNvPr>
          <p:cNvSpPr txBox="1"/>
          <p:nvPr/>
        </p:nvSpPr>
        <p:spPr>
          <a:xfrm>
            <a:off x="594911" y="746620"/>
            <a:ext cx="10393791" cy="83099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 Finanza Innovativa per la </a:t>
            </a:r>
          </a:p>
          <a:p>
            <a:r>
              <a:rPr lang="it-IT" dirty="0"/>
              <a:t>Crescita Strategica dell’Impresa</a:t>
            </a:r>
          </a:p>
        </p:txBody>
      </p:sp>
    </p:spTree>
    <p:extLst>
      <p:ext uri="{BB962C8B-B14F-4D97-AF65-F5344CB8AC3E}">
        <p14:creationId xmlns:p14="http://schemas.microsoft.com/office/powerpoint/2010/main" val="4800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158245" y="382137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96677" y="1092739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Valutazione con il metodo DCF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331912" y="2588093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8F1E1DB-B578-F1CC-7FEE-29C58E6A8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745" y="1814207"/>
            <a:ext cx="4953000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12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65965" y="793198"/>
            <a:ext cx="11531867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331912" y="1460698"/>
            <a:ext cx="11057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Struttura dell’operazione: La struttura dell’operazione prevede la costituzione di una newco in cui il socio Rossi conferisce la propria quota di partecipazione pari al 20% dell’equity 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value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della società (valorizzabile ca. 4.8 mln). La newco acquisisce un finanziamento (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acquisition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financing) per Euro 11.7 mln. Newco procede pertanto all’acquisto del 100% della target. Il fabbisogno complessivo per il pagamento del prezzo è di 24.2 mln ca e verrebbe coperto per la parte residuale (24.2 mln – 4.8 mln – 11.7 mln = con un 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Vendor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Loan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di euro 8 mln ca.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331912" y="2588093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1492F42-17B7-1229-C427-71C279DE6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59" y="3084562"/>
            <a:ext cx="8997370" cy="231274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2DCA48E4-C57E-DF4A-8EB2-ACD3AF1F8EAE}"/>
              </a:ext>
            </a:extLst>
          </p:cNvPr>
          <p:cNvSpPr txBox="1"/>
          <p:nvPr/>
        </p:nvSpPr>
        <p:spPr>
          <a:xfrm>
            <a:off x="169866" y="5578127"/>
            <a:ext cx="11057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Il 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Vendor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Loan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consiste nel pagamento dilazionato di una parte del prezzo ai soci uscenti i quali accettano di incassare la loro quota nell’arco di un periodo determinato (ipotesi entro 3-5 anni). </a:t>
            </a:r>
          </a:p>
        </p:txBody>
      </p:sp>
    </p:spTree>
    <p:extLst>
      <p:ext uri="{BB962C8B-B14F-4D97-AF65-F5344CB8AC3E}">
        <p14:creationId xmlns:p14="http://schemas.microsoft.com/office/powerpoint/2010/main" val="151227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1049192" y="0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1049192" y="59123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Fusione Newco nella Target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A1D7B71-15FA-25A5-06D3-BF0047566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778" y="1385103"/>
            <a:ext cx="11535997" cy="471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3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1049192" y="0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1049192" y="59123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Fusione Newco nella Target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994D683-21AC-A493-8CCE-443B3D462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2" y="960566"/>
            <a:ext cx="11327934" cy="5495986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8EE011C-1ECB-E770-77CF-DC5E74066466}"/>
              </a:ext>
            </a:extLst>
          </p:cNvPr>
          <p:cNvSpPr txBox="1"/>
          <p:nvPr/>
        </p:nvSpPr>
        <p:spPr>
          <a:xfrm>
            <a:off x="78545" y="6548885"/>
            <a:ext cx="8424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b="1" dirty="0">
                <a:solidFill>
                  <a:schemeClr val="accent5">
                    <a:lumMod val="50000"/>
                  </a:schemeClr>
                </a:solidFill>
              </a:rPr>
              <a:t>PFN / EBITDA = ca 2</a:t>
            </a:r>
          </a:p>
        </p:txBody>
      </p:sp>
    </p:spTree>
    <p:extLst>
      <p:ext uri="{BB962C8B-B14F-4D97-AF65-F5344CB8AC3E}">
        <p14:creationId xmlns:p14="http://schemas.microsoft.com/office/powerpoint/2010/main" val="324054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1049192" y="0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1049192" y="59123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Fusione Newco nella Target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CEB92D9-73AF-F178-6B53-AD36938B2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668" y="1230942"/>
            <a:ext cx="11308664" cy="4136477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210E1ACF-68F2-5B7F-A660-E91CFB6FA403}"/>
              </a:ext>
            </a:extLst>
          </p:cNvPr>
          <p:cNvSpPr txBox="1"/>
          <p:nvPr/>
        </p:nvSpPr>
        <p:spPr>
          <a:xfrm>
            <a:off x="364792" y="5499295"/>
            <a:ext cx="8424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b="1" dirty="0">
                <a:solidFill>
                  <a:schemeClr val="accent5">
                    <a:lumMod val="50000"/>
                  </a:schemeClr>
                </a:solidFill>
              </a:rPr>
              <a:t>DSCR = 5.100 / (914+32 + 1.484+2483) &gt; 1</a:t>
            </a:r>
          </a:p>
        </p:txBody>
      </p:sp>
    </p:spTree>
    <p:extLst>
      <p:ext uri="{BB962C8B-B14F-4D97-AF65-F5344CB8AC3E}">
        <p14:creationId xmlns:p14="http://schemas.microsoft.com/office/powerpoint/2010/main" val="32858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65966" y="1195870"/>
            <a:ext cx="11520292" cy="470884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231244" y="1934443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Sintesi dell’operazione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231243" y="2446388"/>
            <a:ext cx="113550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L’azienda Alfa è partecipata da n. 5 soci, ciascuno dei quali detiene il 20% del capitale sociale dell’azienda. Tra i soci non vi è condivisione sulle strategie di sviluppo della società e questo crea un situazione di stallo in assenza peraltro di una governance chiara a livello di ruoli aziendali dei soci. Uno dei 5 soci, Rossi (il più giovane), intende acquisire il 100% della società e liquidare gli altri n. 4 soci,  e superare la situazione di stallo che nel tempo può pregiudicare i risultati futuri dell’azienda ed in questo modo razionalizzare la governance assumendone la guida.</a:t>
            </a:r>
          </a:p>
          <a:p>
            <a:pPr algn="just"/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Rossi intende realizzare l’obiettivo mediante un’operazione di LBO e si è rivolto alla Divisione Investment Banking di un Gruppo bancario per:</a:t>
            </a: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valutare la fattibilità dell’operazione in qualità di Advisor Finanziario previo rilascio di specifico mandato di consulenza;</a:t>
            </a: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Sottoporre l’operazione agli Uffici di finanza strutturata al fine di acquisire un parere preliminare circa la fattibilità dell’intervento finanziario;</a:t>
            </a: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Essere supportato nella predisposizione di un’offerta agli altri soci e nella successiva fase di negoziazione per arrivare ad un accordo con gli stessi.</a:t>
            </a: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87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65967" y="1195870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331912" y="1934443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Sintesi dell’operazione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331912" y="2303775"/>
            <a:ext cx="8424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Il lavoro svolto dell’Advisor Finanziario è consistito in:</a:t>
            </a:r>
          </a:p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Stima del valore economico dell’azienda da utilizzare come base per l’offerta da avanzare ai soci potenziali venditori;</a:t>
            </a: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Definizione struttura dell’operazione di LBO (importo della transazione, leva finanziaria, ecc..);</a:t>
            </a:r>
          </a:p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Simulazione dell’impatto dell’operazione mediante simulazione del Conto Economico e dello Stato Patrimoniale prospettici (mediante elaborazione di un BP numerico per l’azienda) risultanti post realizzazione dell’operazione e verifica della sostenibilità della stessa.</a:t>
            </a: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11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216969" y="306636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216969" y="91096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Business Plan: CE Prospettico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331912" y="2588093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FB30D92-67FE-ADFF-2D2D-19C65F212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072" y="1356273"/>
            <a:ext cx="7107310" cy="484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28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65967" y="365360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65967" y="957962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Business Plan: Stato Patrimoniale Prospettico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331912" y="2588093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603B8F4-D0FF-2C4F-5073-2EF3DEB9F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351" y="1393987"/>
            <a:ext cx="6603971" cy="495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79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65967" y="1195870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65967" y="1934443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Determinazione del Beta ai fini del calcolo del Costo Medio Ponderato del Capitale WACC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331912" y="2588093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6B9AFDE-62BD-A7E6-13F5-54FA5EEFD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98" y="2465740"/>
            <a:ext cx="8424937" cy="339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5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0" y="239039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E17EFC6-2638-1BDB-EA61-65C6A2FF1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252" y="1054365"/>
            <a:ext cx="4942560" cy="48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99523" y="507972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C29E86-F6C1-0A1D-DA42-10A75B9488DE}"/>
              </a:ext>
            </a:extLst>
          </p:cNvPr>
          <p:cNvSpPr txBox="1"/>
          <p:nvPr/>
        </p:nvSpPr>
        <p:spPr>
          <a:xfrm>
            <a:off x="99523" y="969637"/>
            <a:ext cx="1711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Dati Azienda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DA76731-B119-0BAD-24E9-FC255544DD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23" y="1680111"/>
            <a:ext cx="3000375" cy="19431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EC594A7-2B41-D659-FDF9-40D22BA38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518" y="4051050"/>
            <a:ext cx="5924550" cy="1343025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8A8B96A1-973B-C736-DF0C-B971C8BB17D2}"/>
              </a:ext>
            </a:extLst>
          </p:cNvPr>
          <p:cNvSpPr txBox="1"/>
          <p:nvPr/>
        </p:nvSpPr>
        <p:spPr>
          <a:xfrm>
            <a:off x="3399811" y="2795299"/>
            <a:ext cx="50439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Ipotesi valutativa con il metodo dei multipli (metodo di controllo)</a:t>
            </a:r>
          </a:p>
        </p:txBody>
      </p:sp>
    </p:spTree>
    <p:extLst>
      <p:ext uri="{BB962C8B-B14F-4D97-AF65-F5344CB8AC3E}">
        <p14:creationId xmlns:p14="http://schemas.microsoft.com/office/powerpoint/2010/main" val="220160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2FF09F-E7D8-B3B0-D3CF-F4E4D66D52BE}"/>
              </a:ext>
            </a:extLst>
          </p:cNvPr>
          <p:cNvSpPr txBox="1"/>
          <p:nvPr/>
        </p:nvSpPr>
        <p:spPr>
          <a:xfrm>
            <a:off x="1245838" y="320799"/>
            <a:ext cx="91440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Caso di LBO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A190540-A5C6-0C73-A0BC-95B9CCF510A8}"/>
              </a:ext>
            </a:extLst>
          </p:cNvPr>
          <p:cNvSpPr txBox="1"/>
          <p:nvPr/>
        </p:nvSpPr>
        <p:spPr>
          <a:xfrm>
            <a:off x="1245838" y="89107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Valutazione con il metodo DCF (</a:t>
            </a:r>
            <a:r>
              <a:rPr lang="it-IT" dirty="0" err="1">
                <a:solidFill>
                  <a:schemeClr val="accent5">
                    <a:lumMod val="50000"/>
                  </a:schemeClr>
                </a:solidFill>
              </a:rPr>
              <a:t>Discounted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Cash Flow)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5E6F165-F484-1B88-53A8-DF92DCCDB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303" y="1369008"/>
            <a:ext cx="7728155" cy="5031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563</Words>
  <Application>Microsoft Office PowerPoint</Application>
  <PresentationFormat>Widescreen</PresentationFormat>
  <Paragraphs>58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Mands</dc:title>
  <dc:creator>roberta cappannari</dc:creator>
  <cp:lastModifiedBy>SEBASTIANO STRACCIA</cp:lastModifiedBy>
  <cp:revision>105</cp:revision>
  <cp:lastPrinted>2024-05-03T06:30:23Z</cp:lastPrinted>
  <dcterms:created xsi:type="dcterms:W3CDTF">2022-11-06T06:51:25Z</dcterms:created>
  <dcterms:modified xsi:type="dcterms:W3CDTF">2024-05-03T06:49:56Z</dcterms:modified>
</cp:coreProperties>
</file>