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55" d="100"/>
          <a:sy n="55" d="100"/>
        </p:scale>
        <p:origin x="1028" y="4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10T17:52:45.90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10T17:52:50.01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0,'8'1,"0"0,0 0,0 1,12 3,18 5,74 1,-71-9,-1 2,48 11,-5 4,-35-8,68 23,-79-23,0 0,0-3,39 4,-42-6,82 21,-81-17,0-1,51 5,213-11,-169-5,-22-5,33 1,181-2,-162 1,-90 1,106-22,46-5,-184 31,0 1,0 2,0 1,39 8,-13 0,1-3,105-3,-107-4,20-2,103-18,-170 18,26 0,-1 1,0 2,69 11,23 0,-94-8,-1 1,61 17,20 3,1 1,-85-16,-1-2,57 5,-3-9,-58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10T17:52:56.167"/>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1,'1846'0,"-1824"1,0 0,0 2,0 1,23 7,83 32,-80-25,74 17,0-2,-81-21,0-1,57 7,-57-15,-24-3,-1 2,0-1,0 2,20 6,-14-2,1 0,0-1,1-1,37 2,20 0,-53-4,1 0,-1-2,40-4,-32-3</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10T17:53:00.43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0,'2'2,"0"0,0-1,0 0,0 1,0-1,1 0,-1 0,1 0,-1 0,1 0,4 0,32 3,-29-4,234-5,-135-1,437 10,111 20,2-25,-249-1,1033 2,-1406 2,0 2,-1 2,70 19,-98-23,36 7,0-1,87 4,92-13,-82-2,-39 3,-54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10T17:53:07.625"/>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1 1,'34'1,"40"8,-1 0,661 5,-528-15,1980 0,-2156 3,0 2,0 1,0 1,-1 1,38 15,-26-8,66 13,47-14,-12-1,123 9,2-22,-102-2,613 3,-729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10T17:53:11.324"/>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0,'4'3,"-1"-1,0 0,1 0,-1 0,1-1,0 1,0-1,0 0,0 0,0 0,-1-1,9 1,-3 0,131 11,187-8,-192-6,885 1,-993 2,1 0,-1 2,49 10,-35-3,1-3,0-1,0-2,52-2,10-7,-38 1,0 3,80 8,181 15,1-22,-126-2,161 2,-312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160EC6-5E23-16E3-B43B-94B210428430}"/>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51A339B6-4219-7105-F689-3483C4093D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A6D8B16-08F3-D849-5305-7E1DD088FAA2}"/>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5" name="Segnaposto piè di pagina 4">
            <a:extLst>
              <a:ext uri="{FF2B5EF4-FFF2-40B4-BE49-F238E27FC236}">
                <a16:creationId xmlns:a16="http://schemas.microsoft.com/office/drawing/2014/main" id="{7AD039CD-465E-FF9F-554B-DFA610B05D4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C5CD727-28FB-DF8F-3858-C8B938A3606F}"/>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671181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5F086A-15E1-3796-72E7-F6C707230E4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D7AC0E5-EB4E-6780-1BBC-11ADFF30B52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1EB74BE-EAEF-18F2-AE33-152F08E69E41}"/>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5" name="Segnaposto piè di pagina 4">
            <a:extLst>
              <a:ext uri="{FF2B5EF4-FFF2-40B4-BE49-F238E27FC236}">
                <a16:creationId xmlns:a16="http://schemas.microsoft.com/office/drawing/2014/main" id="{166F54FF-EE06-EB53-0E2C-1BC47B2A91E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16D8C08-D102-EFF0-9395-882B77EB3319}"/>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257187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815B1B8-4FC7-451A-47A8-E628F61DD68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9D36F99-9256-010D-BA7F-A7127C88139B}"/>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183CD41-D146-88A2-C4FE-98CB4B85C524}"/>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5" name="Segnaposto piè di pagina 4">
            <a:extLst>
              <a:ext uri="{FF2B5EF4-FFF2-40B4-BE49-F238E27FC236}">
                <a16:creationId xmlns:a16="http://schemas.microsoft.com/office/drawing/2014/main" id="{31EF81DC-934E-1A21-6E92-127B129C2B4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0345E97-E8E8-1C00-89F5-370401C1087E}"/>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3173467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EDD2C2-D81E-1DBC-3F88-29AAC968C1B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EB6CF5E-372A-A828-A7EE-5FDE5C2422F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BCC40A7-8BBA-35FC-CC7C-34D106552ECD}"/>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5" name="Segnaposto piè di pagina 4">
            <a:extLst>
              <a:ext uri="{FF2B5EF4-FFF2-40B4-BE49-F238E27FC236}">
                <a16:creationId xmlns:a16="http://schemas.microsoft.com/office/drawing/2014/main" id="{A8B774A8-A6BA-AB2D-105D-1443A256E9C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594294F-2C22-31FF-A13C-912E1C0F7286}"/>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2150741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5BE2A2-7BCB-4484-2C49-D84FFF0773B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770A835-98C4-4637-47FE-68DA7057841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D7FD0E2-73AD-150E-F60D-28DC8CA7A77D}"/>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5" name="Segnaposto piè di pagina 4">
            <a:extLst>
              <a:ext uri="{FF2B5EF4-FFF2-40B4-BE49-F238E27FC236}">
                <a16:creationId xmlns:a16="http://schemas.microsoft.com/office/drawing/2014/main" id="{D9C2FFD2-716A-195B-C2C9-178732A1CF6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B1D82A3-0C29-872A-5D58-35008EB45CF3}"/>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3142417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988F4B-E97C-977B-3F50-A8F557D74A4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6DF6024-A566-1ED4-CA92-45BDC44070FE}"/>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21DC357-6A46-76BB-CF65-A9D7B7228901}"/>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0075601-ACAE-8241-873D-CD2D251741E3}"/>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6" name="Segnaposto piè di pagina 5">
            <a:extLst>
              <a:ext uri="{FF2B5EF4-FFF2-40B4-BE49-F238E27FC236}">
                <a16:creationId xmlns:a16="http://schemas.microsoft.com/office/drawing/2014/main" id="{4216414A-EBCF-8D33-B19B-69FF524E328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6C60211-C019-3170-4C74-2B55562A612F}"/>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291866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090846-E17B-269F-8CFE-A52F5FD1A24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2F23491-8674-7877-BA47-1152AF128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A636494-457A-2A69-1ED6-94F1B041BC0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872E0E10-C5D8-1E5F-AE1F-3024346406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95D02C80-C794-F67B-77AF-46BEAEECBE7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9611A46-C032-2AAF-2888-5766892B1B82}"/>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8" name="Segnaposto piè di pagina 7">
            <a:extLst>
              <a:ext uri="{FF2B5EF4-FFF2-40B4-BE49-F238E27FC236}">
                <a16:creationId xmlns:a16="http://schemas.microsoft.com/office/drawing/2014/main" id="{CA444CF1-289B-841A-4D54-F6F7E8C2CFE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9FC0DF1-E3F7-35E1-27A2-63A440B8AA51}"/>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849663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F82431-361A-B6C8-78BC-B1066CC936D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AA5BC61-8009-2000-8AF8-AD51A8450A76}"/>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4" name="Segnaposto piè di pagina 3">
            <a:extLst>
              <a:ext uri="{FF2B5EF4-FFF2-40B4-BE49-F238E27FC236}">
                <a16:creationId xmlns:a16="http://schemas.microsoft.com/office/drawing/2014/main" id="{75914D91-12DA-34D1-86FD-FAEBC40060C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0A93342D-A284-6E8D-B727-928AA6415A93}"/>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2880421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B177162-C9E5-0482-9FAB-E1D73FB6F187}"/>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3" name="Segnaposto piè di pagina 2">
            <a:extLst>
              <a:ext uri="{FF2B5EF4-FFF2-40B4-BE49-F238E27FC236}">
                <a16:creationId xmlns:a16="http://schemas.microsoft.com/office/drawing/2014/main" id="{43DFB953-A304-4B9C-0561-9B9224DA67E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7C927C0-7F89-43E2-D43B-6D4B229A3A7B}"/>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2349958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F9A360-D2C9-90BC-1963-AFF07B6FC58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AD6F312-F97F-1754-4AB4-47A37866EA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B9610C42-1842-CED2-5901-2D9D74B705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A3F80FE-F4ED-D6E8-E0EE-9C9F493AE023}"/>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6" name="Segnaposto piè di pagina 5">
            <a:extLst>
              <a:ext uri="{FF2B5EF4-FFF2-40B4-BE49-F238E27FC236}">
                <a16:creationId xmlns:a16="http://schemas.microsoft.com/office/drawing/2014/main" id="{BD585A47-790A-D63B-989F-21A237F826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7BF3084-ED73-D5F1-E7CC-05930EE8BBFE}"/>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1504963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96172E-87CE-8D6A-FD3F-C1076B48E3D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EA897AC-8EF2-6CF9-DF14-56468CCB89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B0094AD4-CB2B-F7D5-1FA6-E0EE5C4D4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DE620C0-60F8-CBDB-1CE1-26A055BD0681}"/>
              </a:ext>
            </a:extLst>
          </p:cNvPr>
          <p:cNvSpPr>
            <a:spLocks noGrp="1"/>
          </p:cNvSpPr>
          <p:nvPr>
            <p:ph type="dt" sz="half" idx="10"/>
          </p:nvPr>
        </p:nvSpPr>
        <p:spPr/>
        <p:txBody>
          <a:bodyPr/>
          <a:lstStyle/>
          <a:p>
            <a:fld id="{F63C3D47-E2C4-42A2-B376-3991D6B374E1}" type="datetimeFigureOut">
              <a:rPr lang="it-IT" smtClean="0"/>
              <a:t>10/03/2024</a:t>
            </a:fld>
            <a:endParaRPr lang="it-IT"/>
          </a:p>
        </p:txBody>
      </p:sp>
      <p:sp>
        <p:nvSpPr>
          <p:cNvPr id="6" name="Segnaposto piè di pagina 5">
            <a:extLst>
              <a:ext uri="{FF2B5EF4-FFF2-40B4-BE49-F238E27FC236}">
                <a16:creationId xmlns:a16="http://schemas.microsoft.com/office/drawing/2014/main" id="{A29272E4-6C9E-EA37-B00F-86CBD08A867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CDB2E84-0455-2F3B-4D31-1A5321832E95}"/>
              </a:ext>
            </a:extLst>
          </p:cNvPr>
          <p:cNvSpPr>
            <a:spLocks noGrp="1"/>
          </p:cNvSpPr>
          <p:nvPr>
            <p:ph type="sldNum" sz="quarter" idx="12"/>
          </p:nvPr>
        </p:nvSpPr>
        <p:spPr/>
        <p:txBody>
          <a:bodyPr/>
          <a:lstStyle/>
          <a:p>
            <a:fld id="{8B35A6B3-AE70-496B-A5A4-26BF5E54A945}" type="slidenum">
              <a:rPr lang="it-IT" smtClean="0"/>
              <a:t>‹N›</a:t>
            </a:fld>
            <a:endParaRPr lang="it-IT"/>
          </a:p>
        </p:txBody>
      </p:sp>
    </p:spTree>
    <p:extLst>
      <p:ext uri="{BB962C8B-B14F-4D97-AF65-F5344CB8AC3E}">
        <p14:creationId xmlns:p14="http://schemas.microsoft.com/office/powerpoint/2010/main" val="2843038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F29D17B-136D-BE6E-2155-7FA39148AB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43528A6-98EC-D4BD-633C-F38C61B489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4B1FC34-7227-47FD-5AD4-5E11FA4BF7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63C3D47-E2C4-42A2-B376-3991D6B374E1}" type="datetimeFigureOut">
              <a:rPr lang="it-IT" smtClean="0"/>
              <a:t>10/03/2024</a:t>
            </a:fld>
            <a:endParaRPr lang="it-IT"/>
          </a:p>
        </p:txBody>
      </p:sp>
      <p:sp>
        <p:nvSpPr>
          <p:cNvPr id="5" name="Segnaposto piè di pagina 4">
            <a:extLst>
              <a:ext uri="{FF2B5EF4-FFF2-40B4-BE49-F238E27FC236}">
                <a16:creationId xmlns:a16="http://schemas.microsoft.com/office/drawing/2014/main" id="{09DCC828-637E-79B9-017C-45D657C3E9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ECD14754-A781-C535-F656-09020D8214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B35A6B3-AE70-496B-A5A4-26BF5E54A945}" type="slidenum">
              <a:rPr lang="it-IT" smtClean="0"/>
              <a:t>‹N›</a:t>
            </a:fld>
            <a:endParaRPr lang="it-IT"/>
          </a:p>
        </p:txBody>
      </p:sp>
    </p:spTree>
    <p:extLst>
      <p:ext uri="{BB962C8B-B14F-4D97-AF65-F5344CB8AC3E}">
        <p14:creationId xmlns:p14="http://schemas.microsoft.com/office/powerpoint/2010/main" val="3416342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Word_Document.docx"/><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customXml" Target="../ink/ink3.xml"/></Relationships>
</file>

<file path=ppt/slides/_rels/slide11.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7.emf"/><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image" Target="../media/image9.emf"/><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customXml" Target="../ink/ink6.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1">
            <a:extLst>
              <a:ext uri="{FF2B5EF4-FFF2-40B4-BE49-F238E27FC236}">
                <a16:creationId xmlns:a16="http://schemas.microsoft.com/office/drawing/2014/main" id="{0DAFAE4E-5F4D-66A4-13CF-260A8A65931C}"/>
              </a:ext>
            </a:extLst>
          </p:cNvPr>
          <p:cNvSpPr txBox="1"/>
          <p:nvPr/>
        </p:nvSpPr>
        <p:spPr>
          <a:xfrm>
            <a:off x="1425615" y="553093"/>
            <a:ext cx="9340769" cy="1275708"/>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2400" b="1" kern="1200" dirty="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a:t>
            </a:r>
          </a:p>
          <a:p>
            <a:pPr algn="ctr" fontAlgn="base">
              <a:lnSpc>
                <a:spcPct val="107000"/>
              </a:lnSpc>
              <a:spcAft>
                <a:spcPts val="800"/>
              </a:spcAft>
            </a:pPr>
            <a:r>
              <a:rPr lang="it-IT" sz="2400" b="1" kern="1200" dirty="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Crescita Strategica e Sostenibile dell’Impresa</a:t>
            </a:r>
            <a:endParaRPr lang="it-IT"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asellaDiTesto 7">
            <a:extLst>
              <a:ext uri="{FF2B5EF4-FFF2-40B4-BE49-F238E27FC236}">
                <a16:creationId xmlns:a16="http://schemas.microsoft.com/office/drawing/2014/main" id="{35FBBF24-6164-A4A8-D105-999220D9003F}"/>
              </a:ext>
            </a:extLst>
          </p:cNvPr>
          <p:cNvSpPr txBox="1"/>
          <p:nvPr/>
        </p:nvSpPr>
        <p:spPr>
          <a:xfrm>
            <a:off x="1632032" y="2350357"/>
            <a:ext cx="8148576" cy="948978"/>
          </a:xfrm>
          <a:prstGeom prst="rect">
            <a:avLst/>
          </a:prstGeom>
          <a:noFill/>
        </p:spPr>
        <p:txBody>
          <a:bodyPr wrap="square">
            <a:spAutoFit/>
          </a:bodyPr>
          <a:lstStyle/>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Ipotesi di crescita per linee interne dell’Impresa</a:t>
            </a:r>
          </a:p>
          <a:p>
            <a:pPr marL="306705" algn="ctr" eaLnBrk="0" hangingPunct="0">
              <a:spcBef>
                <a:spcPts val="50"/>
              </a:spcBef>
              <a:spcAft>
                <a:spcPts val="0"/>
              </a:spcAft>
            </a:pPr>
            <a:r>
              <a:rPr lang="it-IT" b="1" dirty="0">
                <a:solidFill>
                  <a:srgbClr val="000000"/>
                </a:solidFill>
                <a:latin typeface="Calibri" panose="020F0502020204030204" pitchFamily="34" charset="0"/>
                <a:ea typeface="Calibri" panose="020F0502020204030204" pitchFamily="34" charset="0"/>
              </a:rPr>
              <a:t>Il caso </a:t>
            </a:r>
            <a:r>
              <a:rPr lang="it-IT" sz="1800" b="1" dirty="0">
                <a:solidFill>
                  <a:srgbClr val="000000"/>
                </a:solidFill>
                <a:effectLst/>
                <a:latin typeface="Calibri" panose="020F0502020204030204" pitchFamily="34" charset="0"/>
                <a:ea typeface="Calibri" panose="020F0502020204030204" pitchFamily="34" charset="0"/>
              </a:rPr>
              <a:t>di un azienda settore fili metallici</a:t>
            </a:r>
            <a:endParaRPr lang="it-IT" sz="750" b="1" dirty="0">
              <a:effectLst/>
              <a:latin typeface="Calibri" panose="020F0502020204030204" pitchFamily="34" charset="0"/>
              <a:ea typeface="Calibri" panose="020F0502020204030204" pitchFamily="34" charset="0"/>
            </a:endParaRPr>
          </a:p>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 </a:t>
            </a:r>
            <a:endParaRPr lang="it-IT" sz="750" b="1" dirty="0">
              <a:effectLst/>
              <a:latin typeface="Calibri" panose="020F0502020204030204" pitchFamily="34" charset="0"/>
              <a:ea typeface="Calibri" panose="020F0502020204030204" pitchFamily="34" charset="0"/>
            </a:endParaRPr>
          </a:p>
        </p:txBody>
      </p:sp>
      <p:sp>
        <p:nvSpPr>
          <p:cNvPr id="13" name="CasellaDiTesto 12">
            <a:extLst>
              <a:ext uri="{FF2B5EF4-FFF2-40B4-BE49-F238E27FC236}">
                <a16:creationId xmlns:a16="http://schemas.microsoft.com/office/drawing/2014/main" id="{9D6F0649-73F1-976B-4A12-2B2A4AFBC1A2}"/>
              </a:ext>
            </a:extLst>
          </p:cNvPr>
          <p:cNvSpPr txBox="1"/>
          <p:nvPr/>
        </p:nvSpPr>
        <p:spPr>
          <a:xfrm>
            <a:off x="1425615" y="3465513"/>
            <a:ext cx="9340769" cy="1754326"/>
          </a:xfrm>
          <a:prstGeom prst="rect">
            <a:avLst/>
          </a:prstGeom>
          <a:noFill/>
        </p:spPr>
        <p:txBody>
          <a:bodyPr wrap="square">
            <a:spAutoFit/>
          </a:bodyPr>
          <a:lstStyle/>
          <a:p>
            <a:pPr algn="ctr"/>
            <a:br>
              <a:rPr lang="it-IT" sz="1800" b="1" u="sng" dirty="0">
                <a:solidFill>
                  <a:schemeClr val="accent1">
                    <a:lumMod val="50000"/>
                  </a:schemeClr>
                </a:solidFill>
              </a:rPr>
            </a:br>
            <a:r>
              <a:rPr lang="it-IT" b="1" u="sng" dirty="0">
                <a:solidFill>
                  <a:schemeClr val="accent1">
                    <a:lumMod val="50000"/>
                  </a:schemeClr>
                </a:solidFill>
              </a:rPr>
              <a:t>01</a:t>
            </a:r>
            <a:r>
              <a:rPr lang="it-IT" sz="1800" b="1" u="sng" dirty="0">
                <a:solidFill>
                  <a:schemeClr val="accent1">
                    <a:lumMod val="50000"/>
                  </a:schemeClr>
                </a:solidFill>
              </a:rPr>
              <a:t> Marzo 2024</a:t>
            </a:r>
            <a:br>
              <a:rPr lang="it-IT" sz="1800" b="1" u="sng" dirty="0">
                <a:solidFill>
                  <a:schemeClr val="accent1">
                    <a:lumMod val="50000"/>
                  </a:schemeClr>
                </a:solidFill>
              </a:rPr>
            </a:br>
            <a:br>
              <a:rPr lang="it-IT" sz="1800" b="1" u="sng" dirty="0">
                <a:solidFill>
                  <a:schemeClr val="accent1">
                    <a:lumMod val="50000"/>
                  </a:schemeClr>
                </a:solidFill>
              </a:rPr>
            </a:br>
            <a:br>
              <a:rPr lang="it-IT" sz="1800" b="1" u="sng" dirty="0">
                <a:solidFill>
                  <a:schemeClr val="accent1">
                    <a:lumMod val="50000"/>
                  </a:schemeClr>
                </a:solidFill>
              </a:rPr>
            </a:br>
            <a:r>
              <a:rPr lang="it-IT" sz="1800" b="1" dirty="0">
                <a:solidFill>
                  <a:schemeClr val="accent1">
                    <a:lumMod val="50000"/>
                  </a:schemeClr>
                </a:solidFill>
              </a:rPr>
              <a:t>Università di Macerata – Dipartimento di Diritto e Economia</a:t>
            </a:r>
            <a:br>
              <a:rPr lang="it-IT" sz="1800" b="1" dirty="0">
                <a:solidFill>
                  <a:schemeClr val="accent1">
                    <a:lumMod val="50000"/>
                  </a:schemeClr>
                </a:solidFill>
              </a:rPr>
            </a:br>
            <a:r>
              <a:rPr lang="it-IT" sz="1800" b="1" dirty="0">
                <a:solidFill>
                  <a:schemeClr val="accent1">
                    <a:lumMod val="50000"/>
                  </a:schemeClr>
                </a:solidFill>
              </a:rPr>
              <a:t>Finanza e Mercati</a:t>
            </a:r>
            <a:endParaRPr lang="it-IT" dirty="0"/>
          </a:p>
        </p:txBody>
      </p:sp>
    </p:spTree>
    <p:extLst>
      <p:ext uri="{BB962C8B-B14F-4D97-AF65-F5344CB8AC3E}">
        <p14:creationId xmlns:p14="http://schemas.microsoft.com/office/powerpoint/2010/main" val="953996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0BDC3-7DBB-6239-9CB2-E20209789C67}"/>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ED6A3021-6797-B730-40F8-E79BF374785B}"/>
              </a:ext>
            </a:extLst>
          </p:cNvPr>
          <p:cNvSpPr txBox="1"/>
          <p:nvPr/>
        </p:nvSpPr>
        <p:spPr>
          <a:xfrm>
            <a:off x="509286" y="347241"/>
            <a:ext cx="10903352" cy="636607"/>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sellaDiTesto 2">
            <a:extLst>
              <a:ext uri="{FF2B5EF4-FFF2-40B4-BE49-F238E27FC236}">
                <a16:creationId xmlns:a16="http://schemas.microsoft.com/office/drawing/2014/main" id="{82E412F1-73EF-DD4B-D6FF-4C956F68A670}"/>
              </a:ext>
            </a:extLst>
          </p:cNvPr>
          <p:cNvSpPr txBox="1"/>
          <p:nvPr/>
        </p:nvSpPr>
        <p:spPr>
          <a:xfrm>
            <a:off x="601885" y="1737608"/>
            <a:ext cx="11030672" cy="375552"/>
          </a:xfrm>
          <a:prstGeom prst="rect">
            <a:avLst/>
          </a:prstGeom>
          <a:noFill/>
        </p:spPr>
        <p:txBody>
          <a:bodyPr wrap="square">
            <a:spAutoFit/>
          </a:bodyPr>
          <a:lstStyle/>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Oggetto 6">
            <a:extLst>
              <a:ext uri="{FF2B5EF4-FFF2-40B4-BE49-F238E27FC236}">
                <a16:creationId xmlns:a16="http://schemas.microsoft.com/office/drawing/2014/main" id="{34498417-FAC4-2A3B-E0CC-096C0CF98110}"/>
              </a:ext>
            </a:extLst>
          </p:cNvPr>
          <p:cNvGraphicFramePr>
            <a:graphicFrameLocks noChangeAspect="1"/>
          </p:cNvGraphicFramePr>
          <p:nvPr>
            <p:extLst>
              <p:ext uri="{D42A27DB-BD31-4B8C-83A1-F6EECF244321}">
                <p14:modId xmlns:p14="http://schemas.microsoft.com/office/powerpoint/2010/main" val="3377207170"/>
              </p:ext>
            </p:extLst>
          </p:nvPr>
        </p:nvGraphicFramePr>
        <p:xfrm>
          <a:off x="1998763" y="1158534"/>
          <a:ext cx="7851293" cy="5771717"/>
        </p:xfrm>
        <a:graphic>
          <a:graphicData uri="http://schemas.openxmlformats.org/presentationml/2006/ole">
            <mc:AlternateContent xmlns:mc="http://schemas.openxmlformats.org/markup-compatibility/2006">
              <mc:Choice xmlns:v="urn:schemas-microsoft-com:vml" Requires="v">
                <p:oleObj name="Document" r:id="rId2" imgW="9074259" imgH="6670109" progId="Word.Document.12">
                  <p:embed/>
                </p:oleObj>
              </mc:Choice>
              <mc:Fallback>
                <p:oleObj name="Document" r:id="rId2" imgW="9074259" imgH="6670109" progId="Word.Document.12">
                  <p:embed/>
                  <p:pic>
                    <p:nvPicPr>
                      <p:cNvPr id="0" name=""/>
                      <p:cNvPicPr/>
                      <p:nvPr/>
                    </p:nvPicPr>
                    <p:blipFill>
                      <a:blip r:embed="rId3"/>
                      <a:stretch>
                        <a:fillRect/>
                      </a:stretch>
                    </p:blipFill>
                    <p:spPr>
                      <a:xfrm>
                        <a:off x="1998763" y="1158534"/>
                        <a:ext cx="7851293" cy="5771717"/>
                      </a:xfrm>
                      <a:prstGeom prst="rect">
                        <a:avLst/>
                      </a:prstGeom>
                    </p:spPr>
                  </p:pic>
                </p:oleObj>
              </mc:Fallback>
            </mc:AlternateContent>
          </a:graphicData>
        </a:graphic>
      </p:graphicFrame>
      <mc:AlternateContent xmlns:mc="http://schemas.openxmlformats.org/markup-compatibility/2006">
        <mc:Choice xmlns:p14="http://schemas.microsoft.com/office/powerpoint/2010/main" Requires="p14">
          <p:contentPart p14:bwMode="auto" r:id="rId4">
            <p14:nvContentPartPr>
              <p14:cNvPr id="2" name="Input penna 1">
                <a:extLst>
                  <a:ext uri="{FF2B5EF4-FFF2-40B4-BE49-F238E27FC236}">
                    <a16:creationId xmlns:a16="http://schemas.microsoft.com/office/drawing/2014/main" id="{4922F813-AD8A-BA70-D3DE-9C13AF30F186}"/>
                  </a:ext>
                </a:extLst>
              </p14:cNvPr>
              <p14:cNvContentPartPr/>
              <p14:nvPr/>
            </p14:nvContentPartPr>
            <p14:xfrm>
              <a:off x="2141266" y="1180253"/>
              <a:ext cx="1132200" cy="91800"/>
            </p14:xfrm>
          </p:contentPart>
        </mc:Choice>
        <mc:Fallback>
          <p:pic>
            <p:nvPicPr>
              <p:cNvPr id="2" name="Input penna 1">
                <a:extLst>
                  <a:ext uri="{FF2B5EF4-FFF2-40B4-BE49-F238E27FC236}">
                    <a16:creationId xmlns:a16="http://schemas.microsoft.com/office/drawing/2014/main" id="{4922F813-AD8A-BA70-D3DE-9C13AF30F186}"/>
                  </a:ext>
                </a:extLst>
              </p:cNvPr>
              <p:cNvPicPr/>
              <p:nvPr/>
            </p:nvPicPr>
            <p:blipFill>
              <a:blip r:embed="rId5"/>
              <a:stretch>
                <a:fillRect/>
              </a:stretch>
            </p:blipFill>
            <p:spPr>
              <a:xfrm>
                <a:off x="2087626" y="1072613"/>
                <a:ext cx="1239840" cy="307440"/>
              </a:xfrm>
              <a:prstGeom prst="rect">
                <a:avLst/>
              </a:prstGeom>
            </p:spPr>
          </p:pic>
        </mc:Fallback>
      </mc:AlternateContent>
    </p:spTree>
    <p:extLst>
      <p:ext uri="{BB962C8B-B14F-4D97-AF65-F5344CB8AC3E}">
        <p14:creationId xmlns:p14="http://schemas.microsoft.com/office/powerpoint/2010/main" val="1549883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56CA6-6588-1A1B-155D-81B977B8C735}"/>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AE5AC2D4-7E21-182C-9EA2-7E33B88C2D09}"/>
              </a:ext>
            </a:extLst>
          </p:cNvPr>
          <p:cNvSpPr txBox="1"/>
          <p:nvPr/>
        </p:nvSpPr>
        <p:spPr>
          <a:xfrm>
            <a:off x="509286" y="347241"/>
            <a:ext cx="10903352" cy="636607"/>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sellaDiTesto 2">
            <a:extLst>
              <a:ext uri="{FF2B5EF4-FFF2-40B4-BE49-F238E27FC236}">
                <a16:creationId xmlns:a16="http://schemas.microsoft.com/office/drawing/2014/main" id="{AE054AEE-D36E-07D9-81E7-00AC32435DDA}"/>
              </a:ext>
            </a:extLst>
          </p:cNvPr>
          <p:cNvSpPr txBox="1"/>
          <p:nvPr/>
        </p:nvSpPr>
        <p:spPr>
          <a:xfrm>
            <a:off x="601885" y="1737608"/>
            <a:ext cx="11030672" cy="375552"/>
          </a:xfrm>
          <a:prstGeom prst="rect">
            <a:avLst/>
          </a:prstGeom>
          <a:noFill/>
        </p:spPr>
        <p:txBody>
          <a:bodyPr wrap="square">
            <a:spAutoFit/>
          </a:bodyPr>
          <a:lstStyle/>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magine 4">
            <a:extLst>
              <a:ext uri="{FF2B5EF4-FFF2-40B4-BE49-F238E27FC236}">
                <a16:creationId xmlns:a16="http://schemas.microsoft.com/office/drawing/2014/main" id="{52DEA677-5B70-7BF0-F66A-FC3A4C69915C}"/>
              </a:ext>
            </a:extLst>
          </p:cNvPr>
          <p:cNvPicPr>
            <a:picLocks noChangeAspect="1"/>
          </p:cNvPicPr>
          <p:nvPr/>
        </p:nvPicPr>
        <p:blipFill>
          <a:blip r:embed="rId2"/>
          <a:stretch>
            <a:fillRect/>
          </a:stretch>
        </p:blipFill>
        <p:spPr>
          <a:xfrm>
            <a:off x="2368518" y="1061697"/>
            <a:ext cx="8303340" cy="5796303"/>
          </a:xfrm>
          <a:prstGeom prst="rect">
            <a:avLst/>
          </a:prstGeom>
        </p:spPr>
      </p:pic>
      <mc:AlternateContent xmlns:mc="http://schemas.openxmlformats.org/markup-compatibility/2006">
        <mc:Choice xmlns:p14="http://schemas.microsoft.com/office/powerpoint/2010/main" Requires="p14">
          <p:contentPart p14:bwMode="auto" r:id="rId3">
            <p14:nvContentPartPr>
              <p14:cNvPr id="2" name="Input penna 1">
                <a:extLst>
                  <a:ext uri="{FF2B5EF4-FFF2-40B4-BE49-F238E27FC236}">
                    <a16:creationId xmlns:a16="http://schemas.microsoft.com/office/drawing/2014/main" id="{303C339A-2CE8-AE5B-156C-11DD8A555792}"/>
                  </a:ext>
                </a:extLst>
              </p14:cNvPr>
              <p14:cNvContentPartPr/>
              <p14:nvPr/>
            </p14:nvContentPartPr>
            <p14:xfrm>
              <a:off x="2523226" y="1122544"/>
              <a:ext cx="1838520" cy="36720"/>
            </p14:xfrm>
          </p:contentPart>
        </mc:Choice>
        <mc:Fallback>
          <p:pic>
            <p:nvPicPr>
              <p:cNvPr id="2" name="Input penna 1">
                <a:extLst>
                  <a:ext uri="{FF2B5EF4-FFF2-40B4-BE49-F238E27FC236}">
                    <a16:creationId xmlns:a16="http://schemas.microsoft.com/office/drawing/2014/main" id="{303C339A-2CE8-AE5B-156C-11DD8A555792}"/>
                  </a:ext>
                </a:extLst>
              </p:cNvPr>
              <p:cNvPicPr/>
              <p:nvPr/>
            </p:nvPicPr>
            <p:blipFill>
              <a:blip r:embed="rId4"/>
              <a:stretch>
                <a:fillRect/>
              </a:stretch>
            </p:blipFill>
            <p:spPr>
              <a:xfrm>
                <a:off x="2469586" y="1014544"/>
                <a:ext cx="1946160" cy="252360"/>
              </a:xfrm>
              <a:prstGeom prst="rect">
                <a:avLst/>
              </a:prstGeom>
            </p:spPr>
          </p:pic>
        </mc:Fallback>
      </mc:AlternateContent>
    </p:spTree>
    <p:extLst>
      <p:ext uri="{BB962C8B-B14F-4D97-AF65-F5344CB8AC3E}">
        <p14:creationId xmlns:p14="http://schemas.microsoft.com/office/powerpoint/2010/main" val="3185967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2984E-6954-2814-169E-C02B732FB1EF}"/>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17000B69-A2C4-2BEF-5C0F-7A447407E506}"/>
              </a:ext>
            </a:extLst>
          </p:cNvPr>
          <p:cNvSpPr txBox="1"/>
          <p:nvPr/>
        </p:nvSpPr>
        <p:spPr>
          <a:xfrm>
            <a:off x="509286" y="347241"/>
            <a:ext cx="10903352" cy="636607"/>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sellaDiTesto 2">
            <a:extLst>
              <a:ext uri="{FF2B5EF4-FFF2-40B4-BE49-F238E27FC236}">
                <a16:creationId xmlns:a16="http://schemas.microsoft.com/office/drawing/2014/main" id="{AA0AE5A1-F43A-8F1B-DC37-EE6CA9450A4C}"/>
              </a:ext>
            </a:extLst>
          </p:cNvPr>
          <p:cNvSpPr txBox="1"/>
          <p:nvPr/>
        </p:nvSpPr>
        <p:spPr>
          <a:xfrm>
            <a:off x="601885" y="1737608"/>
            <a:ext cx="11030672" cy="375552"/>
          </a:xfrm>
          <a:prstGeom prst="rect">
            <a:avLst/>
          </a:prstGeom>
          <a:noFill/>
        </p:spPr>
        <p:txBody>
          <a:bodyPr wrap="square">
            <a:spAutoFit/>
          </a:bodyPr>
          <a:lstStyle/>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Immagine 7">
            <a:extLst>
              <a:ext uri="{FF2B5EF4-FFF2-40B4-BE49-F238E27FC236}">
                <a16:creationId xmlns:a16="http://schemas.microsoft.com/office/drawing/2014/main" id="{6194A334-BBEC-824E-25AE-C5A6E4077D76}"/>
              </a:ext>
            </a:extLst>
          </p:cNvPr>
          <p:cNvPicPr>
            <a:picLocks noChangeAspect="1"/>
          </p:cNvPicPr>
          <p:nvPr/>
        </p:nvPicPr>
        <p:blipFill>
          <a:blip r:embed="rId2"/>
          <a:stretch>
            <a:fillRect/>
          </a:stretch>
        </p:blipFill>
        <p:spPr>
          <a:xfrm>
            <a:off x="1778209" y="1222952"/>
            <a:ext cx="9075420" cy="5500116"/>
          </a:xfrm>
          <a:prstGeom prst="rect">
            <a:avLst/>
          </a:prstGeom>
        </p:spPr>
      </p:pic>
      <mc:AlternateContent xmlns:mc="http://schemas.openxmlformats.org/markup-compatibility/2006">
        <mc:Choice xmlns:p14="http://schemas.microsoft.com/office/powerpoint/2010/main" Requires="p14">
          <p:contentPart p14:bwMode="auto" r:id="rId3">
            <p14:nvContentPartPr>
              <p14:cNvPr id="2" name="Input penna 1">
                <a:extLst>
                  <a:ext uri="{FF2B5EF4-FFF2-40B4-BE49-F238E27FC236}">
                    <a16:creationId xmlns:a16="http://schemas.microsoft.com/office/drawing/2014/main" id="{9497578D-93E5-2788-1347-86C81EDE85AC}"/>
                  </a:ext>
                </a:extLst>
              </p14:cNvPr>
              <p14:cNvContentPartPr/>
              <p14:nvPr/>
            </p14:nvContentPartPr>
            <p14:xfrm>
              <a:off x="1874866" y="1238464"/>
              <a:ext cx="1977120" cy="59400"/>
            </p14:xfrm>
          </p:contentPart>
        </mc:Choice>
        <mc:Fallback>
          <p:pic>
            <p:nvPicPr>
              <p:cNvPr id="2" name="Input penna 1">
                <a:extLst>
                  <a:ext uri="{FF2B5EF4-FFF2-40B4-BE49-F238E27FC236}">
                    <a16:creationId xmlns:a16="http://schemas.microsoft.com/office/drawing/2014/main" id="{9497578D-93E5-2788-1347-86C81EDE85AC}"/>
                  </a:ext>
                </a:extLst>
              </p:cNvPr>
              <p:cNvPicPr/>
              <p:nvPr/>
            </p:nvPicPr>
            <p:blipFill>
              <a:blip r:embed="rId4"/>
              <a:stretch>
                <a:fillRect/>
              </a:stretch>
            </p:blipFill>
            <p:spPr>
              <a:xfrm>
                <a:off x="1821226" y="1130824"/>
                <a:ext cx="2084760" cy="27504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4" name="Input penna 3">
                <a:extLst>
                  <a:ext uri="{FF2B5EF4-FFF2-40B4-BE49-F238E27FC236}">
                    <a16:creationId xmlns:a16="http://schemas.microsoft.com/office/drawing/2014/main" id="{66867F35-3BAF-FF38-9BDB-D72324570AB6}"/>
                  </a:ext>
                </a:extLst>
              </p14:cNvPr>
              <p14:cNvContentPartPr/>
              <p14:nvPr/>
            </p14:nvContentPartPr>
            <p14:xfrm>
              <a:off x="1828426" y="1284544"/>
              <a:ext cx="1353240" cy="36000"/>
            </p14:xfrm>
          </p:contentPart>
        </mc:Choice>
        <mc:Fallback>
          <p:pic>
            <p:nvPicPr>
              <p:cNvPr id="4" name="Input penna 3">
                <a:extLst>
                  <a:ext uri="{FF2B5EF4-FFF2-40B4-BE49-F238E27FC236}">
                    <a16:creationId xmlns:a16="http://schemas.microsoft.com/office/drawing/2014/main" id="{66867F35-3BAF-FF38-9BDB-D72324570AB6}"/>
                  </a:ext>
                </a:extLst>
              </p:cNvPr>
              <p:cNvPicPr/>
              <p:nvPr/>
            </p:nvPicPr>
            <p:blipFill>
              <a:blip r:embed="rId6"/>
              <a:stretch>
                <a:fillRect/>
              </a:stretch>
            </p:blipFill>
            <p:spPr>
              <a:xfrm>
                <a:off x="1774426" y="1176544"/>
                <a:ext cx="1460880" cy="251640"/>
              </a:xfrm>
              <a:prstGeom prst="rect">
                <a:avLst/>
              </a:prstGeom>
            </p:spPr>
          </p:pic>
        </mc:Fallback>
      </mc:AlternateContent>
    </p:spTree>
    <p:extLst>
      <p:ext uri="{BB962C8B-B14F-4D97-AF65-F5344CB8AC3E}">
        <p14:creationId xmlns:p14="http://schemas.microsoft.com/office/powerpoint/2010/main" val="2206002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DD340-94E8-B683-0382-A984841982FD}"/>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9BCBF164-A2EC-7E69-2FA1-3973222E2514}"/>
              </a:ext>
            </a:extLst>
          </p:cNvPr>
          <p:cNvSpPr txBox="1"/>
          <p:nvPr/>
        </p:nvSpPr>
        <p:spPr>
          <a:xfrm>
            <a:off x="1157469" y="447675"/>
            <a:ext cx="9433366" cy="696973"/>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asellaDiTesto 7">
            <a:extLst>
              <a:ext uri="{FF2B5EF4-FFF2-40B4-BE49-F238E27FC236}">
                <a16:creationId xmlns:a16="http://schemas.microsoft.com/office/drawing/2014/main" id="{123A39F1-058D-3B4A-FF24-4139F795CAB7}"/>
              </a:ext>
            </a:extLst>
          </p:cNvPr>
          <p:cNvSpPr txBox="1"/>
          <p:nvPr/>
        </p:nvSpPr>
        <p:spPr>
          <a:xfrm>
            <a:off x="1307939" y="1144648"/>
            <a:ext cx="9282895" cy="4516814"/>
          </a:xfrm>
          <a:prstGeom prst="rect">
            <a:avLst/>
          </a:prstGeom>
          <a:noFill/>
        </p:spPr>
        <p:txBody>
          <a:bodyPr wrap="square">
            <a:spAutoFit/>
          </a:bodyPr>
          <a:lstStyle/>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GRUPPO SETTORE FILI METALLICI</a:t>
            </a:r>
            <a:endParaRPr lang="it-IT" sz="1800" b="1" dirty="0">
              <a:effectLst/>
              <a:latin typeface="Calibri" panose="020F0502020204030204" pitchFamily="34" charset="0"/>
              <a:ea typeface="Calibri" panose="020F0502020204030204" pitchFamily="34" charset="0"/>
            </a:endParaRPr>
          </a:p>
          <a:p>
            <a:pPr eaLnBrk="0" hangingPunct="0">
              <a:spcBef>
                <a:spcPts val="50"/>
              </a:spcBef>
            </a:pPr>
            <a:r>
              <a:rPr lang="it-IT" sz="1800" b="1" dirty="0">
                <a:solidFill>
                  <a:srgbClr val="000000"/>
                </a:solidFill>
                <a:effectLst/>
                <a:latin typeface="Calibri" panose="020F0502020204030204" pitchFamily="34" charset="0"/>
                <a:ea typeface="Calibri" panose="020F0502020204030204" pitchFamily="34" charset="0"/>
              </a:rPr>
              <a:t> </a:t>
            </a:r>
            <a:endParaRPr lang="it-IT" sz="1800" b="1" dirty="0">
              <a:effectLst/>
              <a:latin typeface="Calibri" panose="020F0502020204030204" pitchFamily="34" charset="0"/>
              <a:ea typeface="Calibri" panose="020F0502020204030204" pitchFamily="34" charset="0"/>
            </a:endParaRPr>
          </a:p>
          <a:p>
            <a:pPr algn="just" eaLnBrk="0" hangingPunct="0">
              <a:spcBef>
                <a:spcPts val="50"/>
              </a:spcBef>
            </a:pPr>
            <a:r>
              <a:rPr lang="it-IT" sz="1800" b="1" dirty="0">
                <a:solidFill>
                  <a:srgbClr val="000000"/>
                </a:solidFill>
                <a:effectLst/>
                <a:latin typeface="Calibri" panose="020F0502020204030204" pitchFamily="34" charset="0"/>
                <a:ea typeface="Calibri" panose="020F0502020204030204" pitchFamily="34" charset="0"/>
              </a:rPr>
              <a:t>Il Gruppo è alle prese con un piano di investimenti che dovrebbe consentire al Gruppo di raggiungere un importante posizionamento di mercato da un lato e dall’altro consolidare il percorso di miglioramento dei propri fondamentali sia a livello economico che di assetto strutturale finanziario/patrimoniale. </a:t>
            </a:r>
            <a:endParaRPr lang="it-IT" sz="1800" b="1" dirty="0">
              <a:effectLst/>
              <a:latin typeface="Calibri" panose="020F0502020204030204" pitchFamily="34" charset="0"/>
              <a:ea typeface="Calibri" panose="020F0502020204030204" pitchFamily="34" charset="0"/>
            </a:endParaRPr>
          </a:p>
          <a:p>
            <a:pPr algn="just" eaLnBrk="0" hangingPunct="0">
              <a:spcBef>
                <a:spcPts val="50"/>
              </a:spcBef>
            </a:pPr>
            <a:r>
              <a:rPr lang="it-IT" sz="1800" b="1" dirty="0">
                <a:solidFill>
                  <a:srgbClr val="000000"/>
                </a:solidFill>
                <a:effectLst/>
                <a:latin typeface="Calibri" panose="020F0502020204030204" pitchFamily="34" charset="0"/>
                <a:ea typeface="Calibri" panose="020F0502020204030204" pitchFamily="34" charset="0"/>
              </a:rPr>
              <a:t> </a:t>
            </a:r>
            <a:endParaRPr lang="it-IT" sz="1800" b="1" dirty="0">
              <a:effectLst/>
              <a:latin typeface="Calibri" panose="020F0502020204030204" pitchFamily="34" charset="0"/>
              <a:ea typeface="Calibri" panose="020F0502020204030204" pitchFamily="34" charset="0"/>
            </a:endParaRPr>
          </a:p>
          <a:p>
            <a:pPr algn="just" eaLnBrk="0" hangingPunct="0">
              <a:spcBef>
                <a:spcPts val="50"/>
              </a:spcBef>
            </a:pPr>
            <a:r>
              <a:rPr lang="it-IT" sz="1800" b="1" u="sng" dirty="0">
                <a:solidFill>
                  <a:srgbClr val="000000"/>
                </a:solidFill>
                <a:effectLst/>
                <a:latin typeface="Calibri" panose="020F0502020204030204" pitchFamily="34" charset="0"/>
                <a:ea typeface="Calibri" panose="020F0502020204030204" pitchFamily="34" charset="0"/>
              </a:rPr>
              <a:t>L’azienda sottopone un piano di investimenti di ca. 5 mln di cui ca. 3 mln per impianto </a:t>
            </a:r>
            <a:r>
              <a:rPr lang="it-IT" sz="1800" b="1" u="sng" dirty="0" err="1">
                <a:solidFill>
                  <a:srgbClr val="000000"/>
                </a:solidFill>
                <a:effectLst/>
                <a:latin typeface="Calibri" panose="020F0502020204030204" pitchFamily="34" charset="0"/>
                <a:ea typeface="Calibri" panose="020F0502020204030204" pitchFamily="34" charset="0"/>
              </a:rPr>
              <a:t>fotovoltaio</a:t>
            </a:r>
            <a:r>
              <a:rPr lang="it-IT" sz="1800" b="1" u="sng" dirty="0">
                <a:solidFill>
                  <a:srgbClr val="000000"/>
                </a:solidFill>
                <a:effectLst/>
                <a:latin typeface="Calibri" panose="020F0502020204030204" pitchFamily="34" charset="0"/>
                <a:ea typeface="Calibri" panose="020F0502020204030204" pitchFamily="34" charset="0"/>
              </a:rPr>
              <a:t> e 2 mln per investimenti strumentali</a:t>
            </a:r>
            <a:r>
              <a:rPr lang="it-IT" sz="1800" b="1" dirty="0">
                <a:solidFill>
                  <a:srgbClr val="000000"/>
                </a:solidFill>
                <a:effectLst/>
                <a:latin typeface="Calibri" panose="020F0502020204030204" pitchFamily="34" charset="0"/>
                <a:ea typeface="Calibri" panose="020F0502020204030204" pitchFamily="34" charset="0"/>
              </a:rPr>
              <a:t>. </a:t>
            </a:r>
            <a:endParaRPr lang="it-IT" sz="1800" b="1" dirty="0">
              <a:effectLst/>
              <a:latin typeface="Calibri" panose="020F0502020204030204" pitchFamily="34" charset="0"/>
              <a:ea typeface="Calibri" panose="020F0502020204030204" pitchFamily="34" charset="0"/>
            </a:endParaRPr>
          </a:p>
          <a:p>
            <a:pPr algn="just" eaLnBrk="0" hangingPunct="0">
              <a:spcBef>
                <a:spcPts val="50"/>
              </a:spcBef>
            </a:pPr>
            <a:r>
              <a:rPr lang="it-IT" sz="1800" b="1" dirty="0">
                <a:solidFill>
                  <a:srgbClr val="000000"/>
                </a:solidFill>
                <a:effectLst/>
                <a:latin typeface="Calibri" panose="020F0502020204030204" pitchFamily="34" charset="0"/>
                <a:ea typeface="Calibri" panose="020F0502020204030204" pitchFamily="34" charset="0"/>
              </a:rPr>
              <a:t> </a:t>
            </a:r>
            <a:endParaRPr lang="it-IT" sz="1800" b="1" dirty="0">
              <a:effectLst/>
              <a:latin typeface="Calibri" panose="020F0502020204030204" pitchFamily="34" charset="0"/>
              <a:ea typeface="Calibri" panose="020F0502020204030204" pitchFamily="34" charset="0"/>
            </a:endParaRPr>
          </a:p>
          <a:p>
            <a:pPr eaLnBrk="0" hangingPunct="0">
              <a:spcBef>
                <a:spcPts val="50"/>
              </a:spcBef>
            </a:pPr>
            <a:r>
              <a:rPr lang="it-IT" sz="1800" b="1" dirty="0">
                <a:solidFill>
                  <a:srgbClr val="000000"/>
                </a:solidFill>
                <a:effectLst/>
                <a:latin typeface="Calibri" panose="020F0502020204030204" pitchFamily="34" charset="0"/>
                <a:ea typeface="Calibri" panose="020F0502020204030204" pitchFamily="34" charset="0"/>
              </a:rPr>
              <a:t>AZIENDA / BUSINESS</a:t>
            </a:r>
            <a:endParaRPr lang="it-IT" sz="1800" b="1" dirty="0">
              <a:effectLst/>
              <a:latin typeface="Calibri" panose="020F0502020204030204" pitchFamily="34" charset="0"/>
              <a:ea typeface="Calibri" panose="020F0502020204030204" pitchFamily="34" charset="0"/>
            </a:endParaRPr>
          </a:p>
          <a:p>
            <a:pPr algn="just" eaLnBrk="0" hangingPunct="0">
              <a:lnSpc>
                <a:spcPct val="107000"/>
              </a:lnSpc>
              <a:spcBef>
                <a:spcPts val="60"/>
              </a:spcBef>
              <a:spcAft>
                <a:spcPts val="800"/>
              </a:spcAft>
            </a:pPr>
            <a:r>
              <a:rPr lang="it-IT" sz="1800" b="1" kern="0" dirty="0">
                <a:effectLst/>
                <a:latin typeface="Calibri" panose="020F0502020204030204" pitchFamily="34" charset="0"/>
                <a:ea typeface="Calibri" panose="020F0502020204030204" pitchFamily="34" charset="0"/>
                <a:cs typeface="Calibri" panose="020F0502020204030204" pitchFamily="34" charset="0"/>
              </a:rPr>
              <a:t>Il Gruppo … propone sui mercati nazionali ed internazionali reti metalliche e sistemi di recinzione di alta qualità, interamente realizzate in </a:t>
            </a:r>
            <a:r>
              <a:rPr lang="it-IT" sz="1800" b="1" kern="0" dirty="0" err="1">
                <a:effectLst/>
                <a:latin typeface="Calibri" panose="020F0502020204030204" pitchFamily="34" charset="0"/>
                <a:ea typeface="Calibri" panose="020F0502020204030204" pitchFamily="34" charset="0"/>
                <a:cs typeface="Calibri" panose="020F0502020204030204" pitchFamily="34" charset="0"/>
              </a:rPr>
              <a:t>ltalia</a:t>
            </a:r>
            <a:r>
              <a:rPr lang="it-IT" sz="1800" b="1" kern="0" dirty="0">
                <a:effectLst/>
                <a:latin typeface="Calibri" panose="020F0502020204030204" pitchFamily="34" charset="0"/>
                <a:ea typeface="Calibri" panose="020F0502020204030204" pitchFamily="34" charset="0"/>
                <a:cs typeface="Calibri" panose="020F0502020204030204" pitchFamily="34" charset="0"/>
              </a:rPr>
              <a:t>, con materie prime e produzioni di alta qualità ed ecosostenibili. --- </a:t>
            </a:r>
          </a:p>
          <a:p>
            <a:pPr algn="just" eaLnBrk="0" hangingPunct="0">
              <a:lnSpc>
                <a:spcPct val="107000"/>
              </a:lnSpc>
              <a:spcBef>
                <a:spcPts val="60"/>
              </a:spcBef>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5791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DD220-CB7D-9D57-63C0-D269B1BE494A}"/>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7E7CC002-080B-2113-F431-956A76CC83D5}"/>
              </a:ext>
            </a:extLst>
          </p:cNvPr>
          <p:cNvSpPr txBox="1"/>
          <p:nvPr/>
        </p:nvSpPr>
        <p:spPr>
          <a:xfrm>
            <a:off x="1157469" y="447675"/>
            <a:ext cx="9433366" cy="696973"/>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asellaDiTesto 7">
            <a:extLst>
              <a:ext uri="{FF2B5EF4-FFF2-40B4-BE49-F238E27FC236}">
                <a16:creationId xmlns:a16="http://schemas.microsoft.com/office/drawing/2014/main" id="{C964C9EB-8189-055B-9495-170984BD7FEC}"/>
              </a:ext>
            </a:extLst>
          </p:cNvPr>
          <p:cNvSpPr txBox="1"/>
          <p:nvPr/>
        </p:nvSpPr>
        <p:spPr>
          <a:xfrm>
            <a:off x="1307939" y="1144648"/>
            <a:ext cx="9282895" cy="3923959"/>
          </a:xfrm>
          <a:prstGeom prst="rect">
            <a:avLst/>
          </a:prstGeom>
          <a:noFill/>
        </p:spPr>
        <p:txBody>
          <a:bodyPr wrap="square">
            <a:spAutoFit/>
          </a:bodyPr>
          <a:lstStyle/>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GRUPPO SETTORE FILI METALLICI</a:t>
            </a:r>
            <a:endParaRPr lang="it-IT" sz="1800" b="1" dirty="0">
              <a:effectLst/>
              <a:latin typeface="Calibri" panose="020F0502020204030204" pitchFamily="34" charset="0"/>
              <a:ea typeface="Calibri" panose="020F0502020204030204" pitchFamily="34" charset="0"/>
            </a:endParaRPr>
          </a:p>
          <a:p>
            <a:pPr>
              <a:lnSpc>
                <a:spcPct val="107000"/>
              </a:lnSpc>
              <a:spcAft>
                <a:spcPts val="800"/>
              </a:spcAft>
            </a:pPr>
            <a:endParaRPr lang="it-IT" sz="1800" b="1" kern="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it-IT" sz="1800" b="1" kern="0" dirty="0">
                <a:effectLst/>
                <a:latin typeface="Calibri" panose="020F0502020204030204" pitchFamily="34" charset="0"/>
                <a:ea typeface="Calibri" panose="020F0502020204030204" pitchFamily="34" charset="0"/>
                <a:cs typeface="Calibri" panose="020F0502020204030204" pitchFamily="34" charset="0"/>
              </a:rPr>
              <a:t>DATI ECONOMICI ED EVOLUZIONE DEL BUSINESS</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Forte crescita nel 2021 caratterizzata sia dall’aumento del prezzo delle materie prime sia dalla quantità di filo lavorato e venduto. Questo trend è continuato anche nel 2022 ove il volume d’affari si è attestato per la prima volta sopra i 100 mln di euro. Da circa due anni vi è stata anche la chiusura dello stabilimento di Tortoreto (TE) della </a:t>
            </a:r>
            <a:r>
              <a:rPr lang="it-IT" sz="1800" kern="0" dirty="0" err="1">
                <a:effectLst/>
                <a:latin typeface="Calibri" panose="020F0502020204030204" pitchFamily="34" charset="0"/>
                <a:ea typeface="Calibri" panose="020F0502020204030204" pitchFamily="34" charset="0"/>
                <a:cs typeface="Calibri" panose="020F0502020204030204" pitchFamily="34" charset="0"/>
              </a:rPr>
              <a:t>Betafence</a:t>
            </a:r>
            <a:r>
              <a:rPr lang="it-IT" sz="1800" kern="0" dirty="0">
                <a:effectLst/>
                <a:latin typeface="Calibri" panose="020F0502020204030204" pitchFamily="34" charset="0"/>
                <a:ea typeface="Calibri" panose="020F0502020204030204" pitchFamily="34" charset="0"/>
                <a:cs typeface="Calibri" panose="020F0502020204030204" pitchFamily="34" charset="0"/>
              </a:rPr>
              <a:t> spa, nostro principale competitor in Italia e in Europa, in quanto ha deciso di uscire dal mercato domestico concentrandosi su quello del nord Europa. </a:t>
            </a:r>
            <a:r>
              <a:rPr lang="it-IT" sz="1800" b="1" u="sng" kern="0" dirty="0">
                <a:effectLst/>
                <a:latin typeface="Calibri" panose="020F0502020204030204" pitchFamily="34" charset="0"/>
                <a:ea typeface="Calibri" panose="020F0502020204030204" pitchFamily="34" charset="0"/>
                <a:cs typeface="Calibri" panose="020F0502020204030204" pitchFamily="34" charset="0"/>
              </a:rPr>
              <a:t>L’obiettivo dell’azienda, dopo l’inizio della “grande crisi” del 2009, è stato il riposizionamento del volume d’affari sui mercati esteri con l’obiettivo di passare da una storica quota export del 20% a quella target del 50% entro il 2026</a:t>
            </a:r>
            <a:r>
              <a:rPr lang="it-IT" sz="1800" kern="0" dirty="0">
                <a:effectLst/>
                <a:latin typeface="Calibri" panose="020F0502020204030204" pitchFamily="34" charset="0"/>
                <a:ea typeface="Calibri" panose="020F0502020204030204" pitchFamily="34" charset="0"/>
                <a:cs typeface="Calibri" panose="020F0502020204030204" pitchFamily="34" charset="0"/>
              </a:rPr>
              <a:t>.</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6447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AD5F7-F4B8-88A6-76A4-537B154B50DE}"/>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D61120FE-8B6A-A7C8-DF13-DD0BAE583BBB}"/>
              </a:ext>
            </a:extLst>
          </p:cNvPr>
          <p:cNvSpPr txBox="1"/>
          <p:nvPr/>
        </p:nvSpPr>
        <p:spPr>
          <a:xfrm>
            <a:off x="1157468" y="347241"/>
            <a:ext cx="9907927" cy="797407"/>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asellaDiTesto 7">
            <a:extLst>
              <a:ext uri="{FF2B5EF4-FFF2-40B4-BE49-F238E27FC236}">
                <a16:creationId xmlns:a16="http://schemas.microsoft.com/office/drawing/2014/main" id="{E53B8F8D-3DCD-4B96-09AC-5AED27AF9124}"/>
              </a:ext>
            </a:extLst>
          </p:cNvPr>
          <p:cNvSpPr txBox="1"/>
          <p:nvPr/>
        </p:nvSpPr>
        <p:spPr>
          <a:xfrm>
            <a:off x="1307940" y="1144648"/>
            <a:ext cx="9907928" cy="5423792"/>
          </a:xfrm>
          <a:prstGeom prst="rect">
            <a:avLst/>
          </a:prstGeom>
          <a:noFill/>
        </p:spPr>
        <p:txBody>
          <a:bodyPr wrap="square">
            <a:spAutoFit/>
          </a:bodyPr>
          <a:lstStyle/>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GRUPPO SETTORE FILI METALLICI</a:t>
            </a:r>
            <a:endParaRPr lang="it-IT" sz="1800" b="1" dirty="0">
              <a:effectLst/>
              <a:latin typeface="Calibri" panose="020F0502020204030204" pitchFamily="34" charset="0"/>
              <a:ea typeface="Calibri" panose="020F0502020204030204" pitchFamily="34" charset="0"/>
            </a:endParaRPr>
          </a:p>
          <a:p>
            <a:pPr>
              <a:lnSpc>
                <a:spcPct val="107000"/>
              </a:lnSpc>
              <a:spcAft>
                <a:spcPts val="800"/>
              </a:spcAft>
            </a:pPr>
            <a:endParaRPr lang="it-IT" sz="1800" b="1" kern="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it-IT" sz="1800" b="1" kern="0" dirty="0">
                <a:effectLst/>
                <a:latin typeface="Calibri,BoldItalic"/>
                <a:ea typeface="Calibri" panose="020F0502020204030204" pitchFamily="34" charset="0"/>
                <a:cs typeface="Calibri,BoldItalic"/>
              </a:rPr>
              <a:t>INVESTIMENTI E FABBISOGNI</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b="1" kern="0" dirty="0">
                <a:effectLst/>
                <a:latin typeface="Calibri" panose="020F0502020204030204" pitchFamily="34" charset="0"/>
                <a:ea typeface="Calibri" panose="020F0502020204030204" pitchFamily="34" charset="0"/>
                <a:cs typeface="Calibri" panose="020F0502020204030204" pitchFamily="34" charset="0"/>
              </a:rPr>
              <a:t>Da estratto documento dell’azienda</a:t>
            </a: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Come si evince chiaramente dai numeri di bilancio l’indebitamento della … spa è consistente in quanto per potersi “preparare” ai mesi di alta stagione (Febbraio-Maggio) è necessario effettuare un’elevata scorta di magazzino alla fine di ogni anno. In caso contrario non saremmo in grado di soddisfare le richieste di mercato. Inoltre il complesso apparato produttivo “impone” manutenzioni straordinarie costanti e altrettanti inserimenti di nuova attrezzature per migliorare la produttività e l’offerta sul mercato.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r>
              <a:rPr lang="it-IT" sz="1800" b="1" u="sng" kern="0" dirty="0">
                <a:effectLst/>
                <a:latin typeface="Calibri" panose="020F0502020204030204" pitchFamily="34" charset="0"/>
                <a:ea typeface="Calibri" panose="020F0502020204030204" pitchFamily="34" charset="0"/>
                <a:cs typeface="Calibri" panose="020F0502020204030204" pitchFamily="34" charset="0"/>
              </a:rPr>
              <a:t>Altrettanto importante è il progetto di installazione dell’impianto fotovoltaico </a:t>
            </a:r>
            <a:r>
              <a:rPr lang="it-IT" sz="1800" kern="0" dirty="0">
                <a:effectLst/>
                <a:latin typeface="Calibri" panose="020F0502020204030204" pitchFamily="34" charset="0"/>
                <a:ea typeface="Calibri" panose="020F0502020204030204" pitchFamily="34" charset="0"/>
                <a:cs typeface="Calibri" panose="020F0502020204030204" pitchFamily="34" charset="0"/>
              </a:rPr>
              <a:t>sui siti di Mosciano Sant’Angelo e Tortoreto (TE), l’acquisto di una macchina reggiatrice per aumentare l’automazione e l’efficienza nel reparto trafila e l’ampliamento del forno di zincheria con l’acquisto di n.5 nuovi induttori.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forno). </a:t>
            </a:r>
            <a:r>
              <a:rPr lang="it-IT" sz="1800" b="1" kern="0" dirty="0">
                <a:effectLst/>
                <a:latin typeface="Calibri" panose="020F0502020204030204" pitchFamily="34" charset="0"/>
                <a:ea typeface="Calibri" panose="020F0502020204030204" pitchFamily="34" charset="0"/>
                <a:cs typeface="Calibri" panose="020F0502020204030204" pitchFamily="34" charset="0"/>
              </a:rPr>
              <a:t>Dall’altro lato sono aumentati i costi di energia elettrica, motivo per il quale è necessario installare un impianto fotovoltaico in grado di coprire il 35% del nostro fabbisogno. </a:t>
            </a:r>
            <a:endParaRPr lang="it-IT"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 </a:t>
            </a:r>
            <a:endParaRPr lang="it-IT" sz="750" b="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87054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42D39-CC0B-CC29-8556-B5D3EDDD7B79}"/>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E2DC811E-6174-882B-2726-05B49B7C0126}"/>
              </a:ext>
            </a:extLst>
          </p:cNvPr>
          <p:cNvSpPr txBox="1"/>
          <p:nvPr/>
        </p:nvSpPr>
        <p:spPr>
          <a:xfrm>
            <a:off x="1157468" y="347241"/>
            <a:ext cx="9907927" cy="636607"/>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asellaDiTesto 7">
            <a:extLst>
              <a:ext uri="{FF2B5EF4-FFF2-40B4-BE49-F238E27FC236}">
                <a16:creationId xmlns:a16="http://schemas.microsoft.com/office/drawing/2014/main" id="{8AD99CFD-9F04-9787-0BC7-14DE342D0909}"/>
              </a:ext>
            </a:extLst>
          </p:cNvPr>
          <p:cNvSpPr txBox="1"/>
          <p:nvPr/>
        </p:nvSpPr>
        <p:spPr>
          <a:xfrm>
            <a:off x="1435262" y="1144648"/>
            <a:ext cx="9907928" cy="1457066"/>
          </a:xfrm>
          <a:prstGeom prst="rect">
            <a:avLst/>
          </a:prstGeom>
          <a:noFill/>
        </p:spPr>
        <p:txBody>
          <a:bodyPr wrap="square">
            <a:spAutoFit/>
          </a:bodyPr>
          <a:lstStyle/>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GRUPPO SETTORE FILI METALLICI</a:t>
            </a:r>
            <a:endParaRPr lang="it-IT" sz="1800" b="1" dirty="0">
              <a:effectLst/>
              <a:latin typeface="Calibri" panose="020F0502020204030204" pitchFamily="34" charset="0"/>
              <a:ea typeface="Calibri" panose="020F0502020204030204" pitchFamily="34" charset="0"/>
            </a:endParaRPr>
          </a:p>
          <a:p>
            <a:pPr>
              <a:lnSpc>
                <a:spcPct val="107000"/>
              </a:lnSpc>
              <a:spcAft>
                <a:spcPts val="800"/>
              </a:spcAft>
            </a:pPr>
            <a:endParaRPr lang="it-IT" sz="1800" b="1" kern="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it-IT" sz="1800" b="1"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 </a:t>
            </a:r>
            <a:endParaRPr lang="it-IT" sz="750" b="1" dirty="0">
              <a:effectLst/>
              <a:latin typeface="Calibri" panose="020F0502020204030204" pitchFamily="34" charset="0"/>
              <a:ea typeface="Calibri" panose="020F0502020204030204" pitchFamily="34" charset="0"/>
            </a:endParaRPr>
          </a:p>
        </p:txBody>
      </p:sp>
      <p:sp>
        <p:nvSpPr>
          <p:cNvPr id="3" name="CasellaDiTesto 2">
            <a:extLst>
              <a:ext uri="{FF2B5EF4-FFF2-40B4-BE49-F238E27FC236}">
                <a16:creationId xmlns:a16="http://schemas.microsoft.com/office/drawing/2014/main" id="{26470F21-B86A-CC3E-C64C-61E8CED57587}"/>
              </a:ext>
            </a:extLst>
          </p:cNvPr>
          <p:cNvSpPr txBox="1"/>
          <p:nvPr/>
        </p:nvSpPr>
        <p:spPr>
          <a:xfrm>
            <a:off x="1157468" y="2123126"/>
            <a:ext cx="9907927" cy="2684774"/>
          </a:xfrm>
          <a:prstGeom prst="rect">
            <a:avLst/>
          </a:prstGeom>
          <a:noFill/>
        </p:spPr>
        <p:txBody>
          <a:bodyPr wrap="square">
            <a:spAutoFit/>
          </a:bodyPr>
          <a:lstStyle/>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Alla luce di quanto evidenziato i cui dettagli sono esplicitati nel corso dell’elaborato, il fabbisogno finanziario per investimenti è di euro 5 mln ai quali aggiungiamo ulteriori 5 mln per poter effettuare un’adeguata scorta di magazzino in vista dell’ultimo trimestre dell’anno.</a:t>
            </a: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Quest’ultima operazione comporterà una riduzione di pari importo dell’indebitamento di breve termine. Entrambi i chirografari saranno sottoscritti con il supporto della garanzia </a:t>
            </a:r>
            <a:r>
              <a:rPr lang="it-IT" sz="1800" kern="0" dirty="0" err="1">
                <a:effectLst/>
                <a:latin typeface="Calibri" panose="020F0502020204030204" pitchFamily="34" charset="0"/>
                <a:ea typeface="Calibri" panose="020F0502020204030204" pitchFamily="34" charset="0"/>
                <a:cs typeface="Calibri" panose="020F0502020204030204" pitchFamily="34" charset="0"/>
              </a:rPr>
              <a:t>Sace</a:t>
            </a:r>
            <a:r>
              <a:rPr lang="it-IT" sz="1800" kern="0" dirty="0">
                <a:effectLst/>
                <a:latin typeface="Calibri" panose="020F0502020204030204" pitchFamily="34" charset="0"/>
                <a:ea typeface="Calibri" panose="020F0502020204030204" pitchFamily="34" charset="0"/>
                <a:cs typeface="Calibri" panose="020F0502020204030204" pitchFamily="34" charset="0"/>
              </a:rPr>
              <a:t> di durata che sarà rispettivamente di sette e cinque anni. Oltre a questi segnaliamo anche il finanziamento in fase di sottoscrizione con la Banca Popolare di .. per 1,5 mln durata cinque anni.</a:t>
            </a: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2000" b="1" kern="0" dirty="0">
                <a:effectLst/>
                <a:latin typeface="Arial" panose="020B0604020202020204" pitchFamily="34" charset="0"/>
                <a:ea typeface="Calibri" panose="020F0502020204030204" pitchFamily="34" charset="0"/>
                <a:cs typeface="Times New Roman" panose="02020603050405020304" pitchFamily="18" charset="0"/>
              </a:rPr>
              <a:t> </a:t>
            </a: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1500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A6D8D-E970-2159-00A6-B9B4978074AB}"/>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9E038730-5A23-54A5-DAAF-B82748AAE609}"/>
              </a:ext>
            </a:extLst>
          </p:cNvPr>
          <p:cNvSpPr txBox="1"/>
          <p:nvPr/>
        </p:nvSpPr>
        <p:spPr>
          <a:xfrm>
            <a:off x="509286" y="347241"/>
            <a:ext cx="10903352" cy="636607"/>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asellaDiTesto 7">
            <a:extLst>
              <a:ext uri="{FF2B5EF4-FFF2-40B4-BE49-F238E27FC236}">
                <a16:creationId xmlns:a16="http://schemas.microsoft.com/office/drawing/2014/main" id="{34DBC5B0-7476-86D2-E3BD-EA913FD7E94C}"/>
              </a:ext>
            </a:extLst>
          </p:cNvPr>
          <p:cNvSpPr txBox="1"/>
          <p:nvPr/>
        </p:nvSpPr>
        <p:spPr>
          <a:xfrm>
            <a:off x="1307940" y="1144648"/>
            <a:ext cx="9907928" cy="1457066"/>
          </a:xfrm>
          <a:prstGeom prst="rect">
            <a:avLst/>
          </a:prstGeom>
          <a:noFill/>
        </p:spPr>
        <p:txBody>
          <a:bodyPr wrap="square">
            <a:spAutoFit/>
          </a:bodyPr>
          <a:lstStyle/>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GRUPPO SETTORE FILI METALLICI</a:t>
            </a:r>
            <a:endParaRPr lang="it-IT" sz="1800" b="1" dirty="0">
              <a:effectLst/>
              <a:latin typeface="Calibri" panose="020F0502020204030204" pitchFamily="34" charset="0"/>
              <a:ea typeface="Calibri" panose="020F0502020204030204" pitchFamily="34" charset="0"/>
            </a:endParaRPr>
          </a:p>
          <a:p>
            <a:pPr>
              <a:lnSpc>
                <a:spcPct val="107000"/>
              </a:lnSpc>
              <a:spcAft>
                <a:spcPts val="800"/>
              </a:spcAft>
            </a:pPr>
            <a:endParaRPr lang="it-IT" sz="1800" b="1" kern="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it-IT" sz="1800" b="1"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06705" algn="ctr" eaLnBrk="0" hangingPunct="0">
              <a:spcBef>
                <a:spcPts val="50"/>
              </a:spcBef>
              <a:spcAft>
                <a:spcPts val="0"/>
              </a:spcAft>
            </a:pPr>
            <a:r>
              <a:rPr lang="it-IT" sz="1800" b="1" dirty="0">
                <a:solidFill>
                  <a:srgbClr val="000000"/>
                </a:solidFill>
                <a:effectLst/>
                <a:latin typeface="Calibri" panose="020F0502020204030204" pitchFamily="34" charset="0"/>
                <a:ea typeface="Calibri" panose="020F0502020204030204" pitchFamily="34" charset="0"/>
              </a:rPr>
              <a:t> </a:t>
            </a:r>
            <a:endParaRPr lang="it-IT" sz="750" b="1" dirty="0">
              <a:effectLst/>
              <a:latin typeface="Calibri" panose="020F0502020204030204" pitchFamily="34" charset="0"/>
              <a:ea typeface="Calibri" panose="020F0502020204030204" pitchFamily="34" charset="0"/>
            </a:endParaRPr>
          </a:p>
        </p:txBody>
      </p:sp>
      <p:sp>
        <p:nvSpPr>
          <p:cNvPr id="3" name="CasellaDiTesto 2">
            <a:extLst>
              <a:ext uri="{FF2B5EF4-FFF2-40B4-BE49-F238E27FC236}">
                <a16:creationId xmlns:a16="http://schemas.microsoft.com/office/drawing/2014/main" id="{371B2A6F-04C5-381F-C9E0-D65846D8ED74}"/>
              </a:ext>
            </a:extLst>
          </p:cNvPr>
          <p:cNvSpPr txBox="1"/>
          <p:nvPr/>
        </p:nvSpPr>
        <p:spPr>
          <a:xfrm>
            <a:off x="601885" y="1737608"/>
            <a:ext cx="11030672" cy="4733668"/>
          </a:xfrm>
          <a:prstGeom prst="rect">
            <a:avLst/>
          </a:prstGeom>
          <a:noFill/>
        </p:spPr>
        <p:txBody>
          <a:bodyPr wrap="square">
            <a:spAutoFit/>
          </a:bodyPr>
          <a:lstStyle/>
          <a:p>
            <a:pPr>
              <a:lnSpc>
                <a:spcPct val="107000"/>
              </a:lnSpc>
              <a:spcAft>
                <a:spcPts val="800"/>
              </a:spcAft>
            </a:pPr>
            <a:r>
              <a:rPr lang="it-IT" sz="2400" b="1" kern="0" dirty="0">
                <a:effectLst/>
                <a:latin typeface="Arial" panose="020B0604020202020204" pitchFamily="34" charset="0"/>
                <a:ea typeface="Calibri" panose="020F0502020204030204" pitchFamily="34" charset="0"/>
                <a:cs typeface="Times New Roman" panose="02020603050405020304" pitchFamily="18" charset="0"/>
              </a:rPr>
              <a:t>Analisi Investimento per la produzione di fili destinati al settore agricolo / vitivinicolo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La …. </a:t>
            </a:r>
            <a:r>
              <a:rPr lang="it-IT" sz="1800" kern="0" dirty="0" err="1">
                <a:effectLst/>
                <a:latin typeface="Calibri" panose="020F0502020204030204" pitchFamily="34" charset="0"/>
                <a:ea typeface="Calibri" panose="020F0502020204030204" pitchFamily="34" charset="0"/>
                <a:cs typeface="Calibri" panose="020F0502020204030204" pitchFamily="34" charset="0"/>
              </a:rPr>
              <a:t>SpA</a:t>
            </a:r>
            <a:r>
              <a:rPr lang="it-IT" sz="1800" kern="0" dirty="0">
                <a:effectLst/>
                <a:latin typeface="Calibri" panose="020F0502020204030204" pitchFamily="34" charset="0"/>
                <a:ea typeface="Calibri" panose="020F0502020204030204" pitchFamily="34" charset="0"/>
                <a:cs typeface="Calibri" panose="020F0502020204030204" pitchFamily="34" charset="0"/>
              </a:rPr>
              <a:t> opera nell'ambito dell'industria metallurgica, in particolare nella lavorazione dei derivati della vergella per la produzione di fili zincati e plasticati, chiodi, reti zincate, elettrosaldate e plasticate. Pertanto il mercato di riferimento in cui l'azienda in oggetto opera è l'industria siderurgica. </a:t>
            </a:r>
          </a:p>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Per quanto concerne lo specifico settore di reti e filo per uso agricolo Il progetto in fase di "lancio" permette il passaggio dall'utilizzo del filo zincato come elemento solo strutturale all'utilizzo dello stesso come veicolo di altri materiali cioè il PVC, innovativo, quindi un filo zincato non più solo strutturale ma che "partecipa" alla coltivazione. Da un punto di vista quantitativo, un filo più complesso che assolve a più funzioni e determina un vantaggio economico per il contadino può avere una struttura di prezzo ben maggiore rispetto al tradizionale filo zincato.  Le aree di maggiore interesse verso prodotti con queste caratteristiche sia fisiche che economiche, sarebbero quelle vinicole di tutto il territorio nazionale oltre a quelle della Francia e quelle di più rinomata fama (per citarne alcune: USA, Australia, Nuova Zelanda, Sud Africa).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5618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6C9D9-ABC2-3BE8-4AB9-30B6A718B86C}"/>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91FD75DD-C3DC-1559-2347-2AF9FDC04E51}"/>
              </a:ext>
            </a:extLst>
          </p:cNvPr>
          <p:cNvSpPr txBox="1"/>
          <p:nvPr/>
        </p:nvSpPr>
        <p:spPr>
          <a:xfrm>
            <a:off x="509286" y="347241"/>
            <a:ext cx="10903352" cy="636607"/>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asellaDiTesto 7">
            <a:extLst>
              <a:ext uri="{FF2B5EF4-FFF2-40B4-BE49-F238E27FC236}">
                <a16:creationId xmlns:a16="http://schemas.microsoft.com/office/drawing/2014/main" id="{98CF0DE8-3393-62D8-4896-3929A6102507}"/>
              </a:ext>
            </a:extLst>
          </p:cNvPr>
          <p:cNvSpPr txBox="1"/>
          <p:nvPr/>
        </p:nvSpPr>
        <p:spPr>
          <a:xfrm>
            <a:off x="740780" y="1293668"/>
            <a:ext cx="10671857" cy="4446282"/>
          </a:xfrm>
          <a:prstGeom prst="rect">
            <a:avLst/>
          </a:prstGeom>
          <a:noFill/>
        </p:spPr>
        <p:txBody>
          <a:bodyPr wrap="square">
            <a:spAutoFit/>
          </a:bodyPr>
          <a:lstStyle/>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Considerando la capacità produttiva odierna e le possibilità di ampliamento degli impianti esistenti per far fronte alle future richieste si stima che nel primo anno di industrializzazione del progetto l'incremento di ton trattate a questo scopo possano essere 13.500 (suddivise in 3.000 ton di reti e 10.000 ton di filo) nel secondo 22.000 e nel terzo 35.500, dati che corrispondono a circa il 4,5% del mercato europeo nel primo anno, 7,4% nel secondo e 12% nel terzo: valori stimati prudenzialmente che quindi potranno essere facilmente superati attraverso operazioni di marketing mirate. </a:t>
            </a:r>
          </a:p>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Tutto questo si ripercuoterà certamente sulle dimensioni della proponente, significando un aumento della produzione del 15,13% per il primo anno a regime (2025) con un incremento costante nel tempo. Questo aumento di produzione e fatturato avrebbe l'effetto di incrementare parimenti la necessità di utilizzo di manodopera specializzata (circa 14 unità aggiuntive), impiegati nel settore vendite e del marketing (4 unità) e nel settore amministrativo (1 impiegato), il tutto negli esercizi 2024/2026. L'assoluta novità dell'idea avrà certamente l'effetto di rendere </a:t>
            </a:r>
            <a:r>
              <a:rPr lang="it-IT" sz="1800" kern="0">
                <a:effectLst/>
                <a:latin typeface="Calibri" panose="020F0502020204030204" pitchFamily="34" charset="0"/>
                <a:ea typeface="Calibri" panose="020F0502020204030204" pitchFamily="34" charset="0"/>
                <a:cs typeface="Calibri" panose="020F0502020204030204" pitchFamily="34" charset="0"/>
              </a:rPr>
              <a:t>la ---- </a:t>
            </a:r>
            <a:r>
              <a:rPr lang="it-IT" sz="1800" kern="0" dirty="0">
                <a:effectLst/>
                <a:latin typeface="Calibri" panose="020F0502020204030204" pitchFamily="34" charset="0"/>
                <a:ea typeface="Calibri" panose="020F0502020204030204" pitchFamily="34" charset="0"/>
                <a:cs typeface="Calibri" panose="020F0502020204030204" pitchFamily="34" charset="0"/>
              </a:rPr>
              <a:t>leader di mercato per questa importante nicchia di prodotti per l'agricoltura.</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eaLnBrk="0" hangingPunct="0">
              <a:lnSpc>
                <a:spcPct val="107000"/>
              </a:lnSpc>
              <a:spcBef>
                <a:spcPts val="60"/>
              </a:spcBef>
              <a:spcAft>
                <a:spcPts val="800"/>
              </a:spcAft>
            </a:pPr>
            <a:r>
              <a:rPr lang="it-IT" sz="1800" b="1"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sellaDiTesto 2">
            <a:extLst>
              <a:ext uri="{FF2B5EF4-FFF2-40B4-BE49-F238E27FC236}">
                <a16:creationId xmlns:a16="http://schemas.microsoft.com/office/drawing/2014/main" id="{5B9BA651-1F33-F5AB-06B3-7E9290924D1E}"/>
              </a:ext>
            </a:extLst>
          </p:cNvPr>
          <p:cNvSpPr txBox="1"/>
          <p:nvPr/>
        </p:nvSpPr>
        <p:spPr>
          <a:xfrm>
            <a:off x="601885" y="1737608"/>
            <a:ext cx="11030672" cy="375552"/>
          </a:xfrm>
          <a:prstGeom prst="rect">
            <a:avLst/>
          </a:prstGeom>
          <a:noFill/>
        </p:spPr>
        <p:txBody>
          <a:bodyPr wrap="square">
            <a:spAutoFit/>
          </a:bodyPr>
          <a:lstStyle/>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613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BF73C-3F28-55F7-FC75-D82A6B7B30A8}"/>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BD589309-EB12-37FB-3BF6-C8E64791E113}"/>
              </a:ext>
            </a:extLst>
          </p:cNvPr>
          <p:cNvSpPr txBox="1"/>
          <p:nvPr/>
        </p:nvSpPr>
        <p:spPr>
          <a:xfrm>
            <a:off x="509286" y="347241"/>
            <a:ext cx="10903352" cy="636607"/>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sellaDiTesto 2">
            <a:extLst>
              <a:ext uri="{FF2B5EF4-FFF2-40B4-BE49-F238E27FC236}">
                <a16:creationId xmlns:a16="http://schemas.microsoft.com/office/drawing/2014/main" id="{CAB07108-8B56-A7FF-C09F-758E03CEF09C}"/>
              </a:ext>
            </a:extLst>
          </p:cNvPr>
          <p:cNvSpPr txBox="1"/>
          <p:nvPr/>
        </p:nvSpPr>
        <p:spPr>
          <a:xfrm>
            <a:off x="601885" y="1737608"/>
            <a:ext cx="11030672" cy="375552"/>
          </a:xfrm>
          <a:prstGeom prst="rect">
            <a:avLst/>
          </a:prstGeom>
          <a:noFill/>
        </p:spPr>
        <p:txBody>
          <a:bodyPr wrap="square">
            <a:spAutoFit/>
          </a:bodyPr>
          <a:lstStyle/>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Immagine 11">
            <a:extLst>
              <a:ext uri="{FF2B5EF4-FFF2-40B4-BE49-F238E27FC236}">
                <a16:creationId xmlns:a16="http://schemas.microsoft.com/office/drawing/2014/main" id="{7E032715-BA28-07AF-4F31-5828D28FF1A7}"/>
              </a:ext>
            </a:extLst>
          </p:cNvPr>
          <p:cNvPicPr>
            <a:picLocks noChangeAspect="1"/>
          </p:cNvPicPr>
          <p:nvPr/>
        </p:nvPicPr>
        <p:blipFill>
          <a:blip r:embed="rId2"/>
          <a:stretch>
            <a:fillRect/>
          </a:stretch>
        </p:blipFill>
        <p:spPr>
          <a:xfrm>
            <a:off x="1558289" y="1440180"/>
            <a:ext cx="10235431" cy="4486058"/>
          </a:xfrm>
          <a:prstGeom prst="rect">
            <a:avLst/>
          </a:prstGeom>
        </p:spPr>
      </p:pic>
    </p:spTree>
    <p:extLst>
      <p:ext uri="{BB962C8B-B14F-4D97-AF65-F5344CB8AC3E}">
        <p14:creationId xmlns:p14="http://schemas.microsoft.com/office/powerpoint/2010/main" val="3212481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1139C-3A0E-4495-9786-8AD0D8FC30C3}"/>
            </a:ext>
          </a:extLst>
        </p:cNvPr>
        <p:cNvGrpSpPr/>
        <p:nvPr/>
      </p:nvGrpSpPr>
      <p:grpSpPr>
        <a:xfrm>
          <a:off x="0" y="0"/>
          <a:ext cx="0" cy="0"/>
          <a:chOff x="0" y="0"/>
          <a:chExt cx="0" cy="0"/>
        </a:xfrm>
      </p:grpSpPr>
      <p:sp>
        <p:nvSpPr>
          <p:cNvPr id="6" name="CasellaDiTesto 1">
            <a:extLst>
              <a:ext uri="{FF2B5EF4-FFF2-40B4-BE49-F238E27FC236}">
                <a16:creationId xmlns:a16="http://schemas.microsoft.com/office/drawing/2014/main" id="{78A1313D-9EEB-3EF9-A79C-EC8BB3CDAFE4}"/>
              </a:ext>
            </a:extLst>
          </p:cNvPr>
          <p:cNvSpPr txBox="1"/>
          <p:nvPr/>
        </p:nvSpPr>
        <p:spPr>
          <a:xfrm>
            <a:off x="509286" y="347241"/>
            <a:ext cx="10903352" cy="636607"/>
          </a:xfrm>
          <a:prstGeom prst="rect">
            <a:avLst/>
          </a:prstGeom>
          <a:solidFill>
            <a:schemeClr val="accent5">
              <a:lumMod val="50000"/>
            </a:schemeClr>
          </a:solidFill>
        </p:spPr>
        <p:txBody>
          <a:bodyPr wrap="square" rtlCol="0">
            <a:noAutofit/>
          </a:bodyPr>
          <a:lstStyle/>
          <a:p>
            <a:pPr algn="ctr" fontAlgn="base">
              <a:lnSpc>
                <a:spcPct val="107000"/>
              </a:lnSpc>
              <a:spcAft>
                <a:spcPts val="800"/>
              </a:spcAft>
            </a:pPr>
            <a:r>
              <a:rPr lang="it-IT" sz="1800" b="1" kern="1200">
                <a:solidFill>
                  <a:srgbClr val="E7E6E6"/>
                </a:solidFill>
                <a:effectLst/>
                <a:latin typeface="Arial" panose="020B0604020202020204" pitchFamily="34" charset="0"/>
                <a:ea typeface="Calibri" panose="020F0502020204030204" pitchFamily="34" charset="0"/>
                <a:cs typeface="Times New Roman" panose="02020603050405020304" pitchFamily="18" charset="0"/>
              </a:rPr>
              <a:t>Finanza Innovativa per la Crescita Strategica e Sostenibile dell’Impresa</a:t>
            </a:r>
            <a:endParaRPr lang="it-IT" sz="11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sellaDiTesto 2">
            <a:extLst>
              <a:ext uri="{FF2B5EF4-FFF2-40B4-BE49-F238E27FC236}">
                <a16:creationId xmlns:a16="http://schemas.microsoft.com/office/drawing/2014/main" id="{06DCA63F-C0EE-37B4-AA74-75F891E704C7}"/>
              </a:ext>
            </a:extLst>
          </p:cNvPr>
          <p:cNvSpPr txBox="1"/>
          <p:nvPr/>
        </p:nvSpPr>
        <p:spPr>
          <a:xfrm>
            <a:off x="601885" y="1737608"/>
            <a:ext cx="11030672" cy="375552"/>
          </a:xfrm>
          <a:prstGeom prst="rect">
            <a:avLst/>
          </a:prstGeom>
          <a:noFill/>
        </p:spPr>
        <p:txBody>
          <a:bodyPr wrap="square">
            <a:spAutoFit/>
          </a:bodyPr>
          <a:lstStyle/>
          <a:p>
            <a:pPr algn="just">
              <a:lnSpc>
                <a:spcPct val="107000"/>
              </a:lnSpc>
              <a:spcAft>
                <a:spcPts val="800"/>
              </a:spcAft>
            </a:pPr>
            <a:r>
              <a:rPr lang="it-IT" sz="1800" kern="0" dirty="0">
                <a:effectLst/>
                <a:latin typeface="Calibri" panose="020F0502020204030204" pitchFamily="34" charset="0"/>
                <a:ea typeface="Calibri" panose="020F0502020204030204" pitchFamily="34"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magine 3">
            <a:extLst>
              <a:ext uri="{FF2B5EF4-FFF2-40B4-BE49-F238E27FC236}">
                <a16:creationId xmlns:a16="http://schemas.microsoft.com/office/drawing/2014/main" id="{BE47B44B-DF6C-EBB6-CC0C-19CEF6E4B59F}"/>
              </a:ext>
            </a:extLst>
          </p:cNvPr>
          <p:cNvPicPr>
            <a:picLocks noChangeAspect="1"/>
          </p:cNvPicPr>
          <p:nvPr/>
        </p:nvPicPr>
        <p:blipFill>
          <a:blip r:embed="rId2"/>
          <a:stretch>
            <a:fillRect/>
          </a:stretch>
        </p:blipFill>
        <p:spPr>
          <a:xfrm>
            <a:off x="559442" y="1737608"/>
            <a:ext cx="10853196" cy="2866848"/>
          </a:xfrm>
          <a:prstGeom prst="rect">
            <a:avLst/>
          </a:prstGeom>
        </p:spPr>
      </p:pic>
      <mc:AlternateContent xmlns:mc="http://schemas.openxmlformats.org/markup-compatibility/2006">
        <mc:Choice xmlns:p14="http://schemas.microsoft.com/office/powerpoint/2010/main" Requires="p14">
          <p:contentPart p14:bwMode="auto" r:id="rId3">
            <p14:nvContentPartPr>
              <p14:cNvPr id="2" name="Input penna 1">
                <a:extLst>
                  <a:ext uri="{FF2B5EF4-FFF2-40B4-BE49-F238E27FC236}">
                    <a16:creationId xmlns:a16="http://schemas.microsoft.com/office/drawing/2014/main" id="{CC58EA95-51C3-26C6-677C-67E8A1074DC5}"/>
                  </a:ext>
                </a:extLst>
              </p14:cNvPr>
              <p14:cNvContentPartPr/>
              <p14:nvPr/>
            </p14:nvContentPartPr>
            <p14:xfrm>
              <a:off x="-1690214" y="208504"/>
              <a:ext cx="360" cy="360"/>
            </p14:xfrm>
          </p:contentPart>
        </mc:Choice>
        <mc:Fallback>
          <p:pic>
            <p:nvPicPr>
              <p:cNvPr id="2" name="Input penna 1">
                <a:extLst>
                  <a:ext uri="{FF2B5EF4-FFF2-40B4-BE49-F238E27FC236}">
                    <a16:creationId xmlns:a16="http://schemas.microsoft.com/office/drawing/2014/main" id="{CC58EA95-51C3-26C6-677C-67E8A1074DC5}"/>
                  </a:ext>
                </a:extLst>
              </p:cNvPr>
              <p:cNvPicPr/>
              <p:nvPr/>
            </p:nvPicPr>
            <p:blipFill>
              <a:blip r:embed="rId4"/>
              <a:stretch>
                <a:fillRect/>
              </a:stretch>
            </p:blipFill>
            <p:spPr>
              <a:xfrm>
                <a:off x="-1744214" y="100504"/>
                <a:ext cx="108000" cy="2160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5" name="Input penna 4">
                <a:extLst>
                  <a:ext uri="{FF2B5EF4-FFF2-40B4-BE49-F238E27FC236}">
                    <a16:creationId xmlns:a16="http://schemas.microsoft.com/office/drawing/2014/main" id="{2EDF7D9A-636D-84C8-52CF-F5D1B9F8A3C8}"/>
                  </a:ext>
                </a:extLst>
              </p14:cNvPr>
              <p14:cNvContentPartPr/>
              <p14:nvPr/>
            </p14:nvContentPartPr>
            <p14:xfrm>
              <a:off x="705586" y="1770904"/>
              <a:ext cx="1683360" cy="101160"/>
            </p14:xfrm>
          </p:contentPart>
        </mc:Choice>
        <mc:Fallback>
          <p:pic>
            <p:nvPicPr>
              <p:cNvPr id="5" name="Input penna 4">
                <a:extLst>
                  <a:ext uri="{FF2B5EF4-FFF2-40B4-BE49-F238E27FC236}">
                    <a16:creationId xmlns:a16="http://schemas.microsoft.com/office/drawing/2014/main" id="{2EDF7D9A-636D-84C8-52CF-F5D1B9F8A3C8}"/>
                  </a:ext>
                </a:extLst>
              </p:cNvPr>
              <p:cNvPicPr/>
              <p:nvPr/>
            </p:nvPicPr>
            <p:blipFill>
              <a:blip r:embed="rId6"/>
              <a:stretch>
                <a:fillRect/>
              </a:stretch>
            </p:blipFill>
            <p:spPr>
              <a:xfrm>
                <a:off x="651586" y="1662904"/>
                <a:ext cx="1791000" cy="316800"/>
              </a:xfrm>
              <a:prstGeom prst="rect">
                <a:avLst/>
              </a:prstGeom>
            </p:spPr>
          </p:pic>
        </mc:Fallback>
      </mc:AlternateContent>
    </p:spTree>
    <p:extLst>
      <p:ext uri="{BB962C8B-B14F-4D97-AF65-F5344CB8AC3E}">
        <p14:creationId xmlns:p14="http://schemas.microsoft.com/office/powerpoint/2010/main" val="291653857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TotalTime>
  <Words>1128</Words>
  <Application>Microsoft Office PowerPoint</Application>
  <PresentationFormat>Widescreen</PresentationFormat>
  <Paragraphs>63</Paragraphs>
  <Slides>12</Slides>
  <Notes>0</Notes>
  <HiddenSlides>0</HiddenSlides>
  <MMClips>0</MMClips>
  <ScaleCrop>false</ScaleCrop>
  <HeadingPairs>
    <vt:vector size="8" baseType="variant">
      <vt:variant>
        <vt:lpstr>Caratteri utilizzati</vt:lpstr>
      </vt:variant>
      <vt:variant>
        <vt:i4>5</vt:i4>
      </vt:variant>
      <vt:variant>
        <vt:lpstr>Tema</vt:lpstr>
      </vt:variant>
      <vt:variant>
        <vt:i4>1</vt:i4>
      </vt:variant>
      <vt:variant>
        <vt:lpstr>Server OLE incorporati</vt:lpstr>
      </vt:variant>
      <vt:variant>
        <vt:i4>1</vt:i4>
      </vt:variant>
      <vt:variant>
        <vt:lpstr>Titoli diapositive</vt:lpstr>
      </vt:variant>
      <vt:variant>
        <vt:i4>12</vt:i4>
      </vt:variant>
    </vt:vector>
  </HeadingPairs>
  <TitlesOfParts>
    <vt:vector size="19" baseType="lpstr">
      <vt:lpstr>Aptos</vt:lpstr>
      <vt:lpstr>Aptos Display</vt:lpstr>
      <vt:lpstr>Arial</vt:lpstr>
      <vt:lpstr>Calibri</vt:lpstr>
      <vt:lpstr>Calibri,BoldItalic</vt:lpstr>
      <vt:lpstr>Tema di Office</vt:lpstr>
      <vt:lpstr>Document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Rito Straccia</dc:creator>
  <cp:lastModifiedBy>Rito Straccia</cp:lastModifiedBy>
  <cp:revision>9</cp:revision>
  <dcterms:created xsi:type="dcterms:W3CDTF">2024-02-28T19:36:01Z</dcterms:created>
  <dcterms:modified xsi:type="dcterms:W3CDTF">2024-03-10T17:53:54Z</dcterms:modified>
</cp:coreProperties>
</file>