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700" r:id="rId3"/>
    <p:sldId id="701" r:id="rId4"/>
    <p:sldId id="666" r:id="rId5"/>
    <p:sldId id="702" r:id="rId6"/>
    <p:sldId id="690" r:id="rId7"/>
    <p:sldId id="691" r:id="rId8"/>
    <p:sldId id="678" r:id="rId9"/>
    <p:sldId id="682" r:id="rId10"/>
    <p:sldId id="683" r:id="rId11"/>
    <p:sldId id="684" r:id="rId12"/>
    <p:sldId id="686" r:id="rId13"/>
    <p:sldId id="676" r:id="rId14"/>
    <p:sldId id="668" r:id="rId15"/>
    <p:sldId id="669" r:id="rId16"/>
    <p:sldId id="670" r:id="rId17"/>
    <p:sldId id="696" r:id="rId18"/>
    <p:sldId id="697" r:id="rId19"/>
    <p:sldId id="671" r:id="rId20"/>
    <p:sldId id="672" r:id="rId21"/>
    <p:sldId id="673" r:id="rId22"/>
    <p:sldId id="674" r:id="rId23"/>
    <p:sldId id="675"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4" autoAdjust="0"/>
    <p:restoredTop sz="94660"/>
  </p:normalViewPr>
  <p:slideViewPr>
    <p:cSldViewPr snapToGrid="0" showGuides="1">
      <p:cViewPr varScale="1">
        <p:scale>
          <a:sx n="114" d="100"/>
          <a:sy n="114" d="100"/>
        </p:scale>
        <p:origin x="39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5EEC0-6699-47C5-BB79-619EE04E1CDA}" type="datetimeFigureOut">
              <a:rPr lang="it-IT" smtClean="0"/>
              <a:t>16/05/2024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F7BA6-376A-4523-9B56-0D2D9DB5867A}" type="slidenum">
              <a:rPr lang="it-IT" smtClean="0"/>
              <a:t>‹N›</a:t>
            </a:fld>
            <a:endParaRPr lang="it-IT"/>
          </a:p>
        </p:txBody>
      </p:sp>
    </p:spTree>
    <p:extLst>
      <p:ext uri="{BB962C8B-B14F-4D97-AF65-F5344CB8AC3E}">
        <p14:creationId xmlns:p14="http://schemas.microsoft.com/office/powerpoint/2010/main" val="143588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EBE201-B751-B52F-4BE7-3C8C9BE30B8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7CA0C1A-62E4-EA53-9520-2864A9DF8E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A9C596E-11CD-37A8-B844-DBD0218A9A89}"/>
              </a:ext>
            </a:extLst>
          </p:cNvPr>
          <p:cNvSpPr>
            <a:spLocks noGrp="1"/>
          </p:cNvSpPr>
          <p:nvPr>
            <p:ph type="dt" sz="half" idx="10"/>
          </p:nvPr>
        </p:nvSpPr>
        <p:spPr/>
        <p:txBody>
          <a:bodyPr/>
          <a:lstStyle/>
          <a:p>
            <a:fld id="{4A201ECA-6DC5-47E0-A99B-72194DEFD897}" type="datetimeFigureOut">
              <a:rPr lang="it-IT" smtClean="0"/>
              <a:t>16/05/2024</a:t>
            </a:fld>
            <a:endParaRPr lang="it-IT"/>
          </a:p>
        </p:txBody>
      </p:sp>
      <p:sp>
        <p:nvSpPr>
          <p:cNvPr id="5" name="Segnaposto piè di pagina 4">
            <a:extLst>
              <a:ext uri="{FF2B5EF4-FFF2-40B4-BE49-F238E27FC236}">
                <a16:creationId xmlns:a16="http://schemas.microsoft.com/office/drawing/2014/main" id="{C7404C76-A131-2AF4-A360-6FF4EA7ED09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F2F0509-1E77-0A49-BAEF-E9D2A41A2162}"/>
              </a:ext>
            </a:extLst>
          </p:cNvPr>
          <p:cNvSpPr>
            <a:spLocks noGrp="1"/>
          </p:cNvSpPr>
          <p:nvPr>
            <p:ph type="sldNum" sz="quarter" idx="12"/>
          </p:nvPr>
        </p:nvSpPr>
        <p:spPr/>
        <p:txBody>
          <a:bodyPr/>
          <a:lstStyle/>
          <a:p>
            <a:fld id="{4D88A263-1D7F-40F3-BE7C-60253C4985AE}" type="slidenum">
              <a:rPr lang="it-IT" smtClean="0"/>
              <a:t>‹N›</a:t>
            </a:fld>
            <a:endParaRPr lang="it-IT"/>
          </a:p>
        </p:txBody>
      </p:sp>
    </p:spTree>
    <p:extLst>
      <p:ext uri="{BB962C8B-B14F-4D97-AF65-F5344CB8AC3E}">
        <p14:creationId xmlns:p14="http://schemas.microsoft.com/office/powerpoint/2010/main" val="23248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A6BBCA-0A23-E4EB-FD68-2B217E8CDD7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1BA3779-7293-2386-3B64-51D7F8C42CD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ADB022-6C5C-B19D-3CE7-47E839A92153}"/>
              </a:ext>
            </a:extLst>
          </p:cNvPr>
          <p:cNvSpPr>
            <a:spLocks noGrp="1"/>
          </p:cNvSpPr>
          <p:nvPr>
            <p:ph type="dt" sz="half" idx="10"/>
          </p:nvPr>
        </p:nvSpPr>
        <p:spPr/>
        <p:txBody>
          <a:bodyPr/>
          <a:lstStyle/>
          <a:p>
            <a:fld id="{4A201ECA-6DC5-47E0-A99B-72194DEFD897}" type="datetimeFigureOut">
              <a:rPr lang="it-IT" smtClean="0"/>
              <a:t>16/05/2024</a:t>
            </a:fld>
            <a:endParaRPr lang="it-IT"/>
          </a:p>
        </p:txBody>
      </p:sp>
      <p:sp>
        <p:nvSpPr>
          <p:cNvPr id="5" name="Segnaposto piè di pagina 4">
            <a:extLst>
              <a:ext uri="{FF2B5EF4-FFF2-40B4-BE49-F238E27FC236}">
                <a16:creationId xmlns:a16="http://schemas.microsoft.com/office/drawing/2014/main" id="{928FB283-37A9-B462-E909-C2032CFB54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A574AA-F53A-697C-8C06-035BE108B923}"/>
              </a:ext>
            </a:extLst>
          </p:cNvPr>
          <p:cNvSpPr>
            <a:spLocks noGrp="1"/>
          </p:cNvSpPr>
          <p:nvPr>
            <p:ph type="sldNum" sz="quarter" idx="12"/>
          </p:nvPr>
        </p:nvSpPr>
        <p:spPr/>
        <p:txBody>
          <a:bodyPr/>
          <a:lstStyle/>
          <a:p>
            <a:fld id="{4D88A263-1D7F-40F3-BE7C-60253C4985AE}" type="slidenum">
              <a:rPr lang="it-IT" smtClean="0"/>
              <a:t>‹N›</a:t>
            </a:fld>
            <a:endParaRPr lang="it-IT"/>
          </a:p>
        </p:txBody>
      </p:sp>
    </p:spTree>
    <p:extLst>
      <p:ext uri="{BB962C8B-B14F-4D97-AF65-F5344CB8AC3E}">
        <p14:creationId xmlns:p14="http://schemas.microsoft.com/office/powerpoint/2010/main" val="389359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E77A9EE-AAB7-6943-7EA9-68C95C61991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A1AF4A0-1F1C-B0E6-FB39-B0CCA9C6ED2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66E4527-32EB-A20E-9D83-2950A58B8C61}"/>
              </a:ext>
            </a:extLst>
          </p:cNvPr>
          <p:cNvSpPr>
            <a:spLocks noGrp="1"/>
          </p:cNvSpPr>
          <p:nvPr>
            <p:ph type="dt" sz="half" idx="10"/>
          </p:nvPr>
        </p:nvSpPr>
        <p:spPr/>
        <p:txBody>
          <a:bodyPr/>
          <a:lstStyle/>
          <a:p>
            <a:fld id="{4A201ECA-6DC5-47E0-A99B-72194DEFD897}" type="datetimeFigureOut">
              <a:rPr lang="it-IT" smtClean="0"/>
              <a:t>16/05/2024</a:t>
            </a:fld>
            <a:endParaRPr lang="it-IT"/>
          </a:p>
        </p:txBody>
      </p:sp>
      <p:sp>
        <p:nvSpPr>
          <p:cNvPr id="5" name="Segnaposto piè di pagina 4">
            <a:extLst>
              <a:ext uri="{FF2B5EF4-FFF2-40B4-BE49-F238E27FC236}">
                <a16:creationId xmlns:a16="http://schemas.microsoft.com/office/drawing/2014/main" id="{A5BD16FC-39E7-741A-56FF-4137B8D29EB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88A8397-D089-1B6E-BCAF-C1B71718E8A6}"/>
              </a:ext>
            </a:extLst>
          </p:cNvPr>
          <p:cNvSpPr>
            <a:spLocks noGrp="1"/>
          </p:cNvSpPr>
          <p:nvPr>
            <p:ph type="sldNum" sz="quarter" idx="12"/>
          </p:nvPr>
        </p:nvSpPr>
        <p:spPr/>
        <p:txBody>
          <a:bodyPr/>
          <a:lstStyle/>
          <a:p>
            <a:fld id="{4D88A263-1D7F-40F3-BE7C-60253C4985AE}" type="slidenum">
              <a:rPr lang="it-IT" smtClean="0"/>
              <a:t>‹N›</a:t>
            </a:fld>
            <a:endParaRPr lang="it-IT"/>
          </a:p>
        </p:txBody>
      </p:sp>
    </p:spTree>
    <p:extLst>
      <p:ext uri="{BB962C8B-B14F-4D97-AF65-F5344CB8AC3E}">
        <p14:creationId xmlns:p14="http://schemas.microsoft.com/office/powerpoint/2010/main" val="947149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C3F6C9-664E-3F4B-4C14-D34CF1E936A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FEE8899-D1C8-81AC-E0D8-B43960775B7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7619880-66CD-BB9E-D817-F80A9D2104A6}"/>
              </a:ext>
            </a:extLst>
          </p:cNvPr>
          <p:cNvSpPr>
            <a:spLocks noGrp="1"/>
          </p:cNvSpPr>
          <p:nvPr>
            <p:ph type="dt" sz="half" idx="10"/>
          </p:nvPr>
        </p:nvSpPr>
        <p:spPr/>
        <p:txBody>
          <a:bodyPr/>
          <a:lstStyle/>
          <a:p>
            <a:fld id="{4A201ECA-6DC5-47E0-A99B-72194DEFD897}" type="datetimeFigureOut">
              <a:rPr lang="it-IT" smtClean="0"/>
              <a:t>16/05/2024</a:t>
            </a:fld>
            <a:endParaRPr lang="it-IT"/>
          </a:p>
        </p:txBody>
      </p:sp>
      <p:sp>
        <p:nvSpPr>
          <p:cNvPr id="5" name="Segnaposto piè di pagina 4">
            <a:extLst>
              <a:ext uri="{FF2B5EF4-FFF2-40B4-BE49-F238E27FC236}">
                <a16:creationId xmlns:a16="http://schemas.microsoft.com/office/drawing/2014/main" id="{DC421A14-0FA6-4453-98F5-DDD4EBA851F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A430DB-5ABD-4AEB-1D14-E2F50ED1D2B8}"/>
              </a:ext>
            </a:extLst>
          </p:cNvPr>
          <p:cNvSpPr>
            <a:spLocks noGrp="1"/>
          </p:cNvSpPr>
          <p:nvPr>
            <p:ph type="sldNum" sz="quarter" idx="12"/>
          </p:nvPr>
        </p:nvSpPr>
        <p:spPr/>
        <p:txBody>
          <a:bodyPr/>
          <a:lstStyle/>
          <a:p>
            <a:fld id="{4D88A263-1D7F-40F3-BE7C-60253C4985AE}" type="slidenum">
              <a:rPr lang="it-IT" smtClean="0"/>
              <a:t>‹N›</a:t>
            </a:fld>
            <a:endParaRPr lang="it-IT"/>
          </a:p>
        </p:txBody>
      </p:sp>
    </p:spTree>
    <p:extLst>
      <p:ext uri="{BB962C8B-B14F-4D97-AF65-F5344CB8AC3E}">
        <p14:creationId xmlns:p14="http://schemas.microsoft.com/office/powerpoint/2010/main" val="112696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024B37-0034-8673-50F4-A73CD175A9B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2DC5826-9D69-8AAD-EC2A-4A18C22E50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5258199-6000-6D40-2C0B-B65F427FF28A}"/>
              </a:ext>
            </a:extLst>
          </p:cNvPr>
          <p:cNvSpPr>
            <a:spLocks noGrp="1"/>
          </p:cNvSpPr>
          <p:nvPr>
            <p:ph type="dt" sz="half" idx="10"/>
          </p:nvPr>
        </p:nvSpPr>
        <p:spPr/>
        <p:txBody>
          <a:bodyPr/>
          <a:lstStyle/>
          <a:p>
            <a:fld id="{4A201ECA-6DC5-47E0-A99B-72194DEFD897}" type="datetimeFigureOut">
              <a:rPr lang="it-IT" smtClean="0"/>
              <a:t>16/05/2024</a:t>
            </a:fld>
            <a:endParaRPr lang="it-IT"/>
          </a:p>
        </p:txBody>
      </p:sp>
      <p:sp>
        <p:nvSpPr>
          <p:cNvPr id="5" name="Segnaposto piè di pagina 4">
            <a:extLst>
              <a:ext uri="{FF2B5EF4-FFF2-40B4-BE49-F238E27FC236}">
                <a16:creationId xmlns:a16="http://schemas.microsoft.com/office/drawing/2014/main" id="{C5324F17-50F3-4FD7-F1B8-21AEC3DD5C8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7835224-F863-76E1-9207-27C30E98949E}"/>
              </a:ext>
            </a:extLst>
          </p:cNvPr>
          <p:cNvSpPr>
            <a:spLocks noGrp="1"/>
          </p:cNvSpPr>
          <p:nvPr>
            <p:ph type="sldNum" sz="quarter" idx="12"/>
          </p:nvPr>
        </p:nvSpPr>
        <p:spPr/>
        <p:txBody>
          <a:bodyPr/>
          <a:lstStyle/>
          <a:p>
            <a:fld id="{4D88A263-1D7F-40F3-BE7C-60253C4985AE}" type="slidenum">
              <a:rPr lang="it-IT" smtClean="0"/>
              <a:t>‹N›</a:t>
            </a:fld>
            <a:endParaRPr lang="it-IT"/>
          </a:p>
        </p:txBody>
      </p:sp>
    </p:spTree>
    <p:extLst>
      <p:ext uri="{BB962C8B-B14F-4D97-AF65-F5344CB8AC3E}">
        <p14:creationId xmlns:p14="http://schemas.microsoft.com/office/powerpoint/2010/main" val="334195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A99FC8-2C0A-BBED-8AF8-3D572F0566F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2FC00A1-F702-55D1-39E1-901D26F8947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4C99475-9058-2F2F-96BB-B2BC841363D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7E37236-0E81-801B-0155-A3F2712A260A}"/>
              </a:ext>
            </a:extLst>
          </p:cNvPr>
          <p:cNvSpPr>
            <a:spLocks noGrp="1"/>
          </p:cNvSpPr>
          <p:nvPr>
            <p:ph type="dt" sz="half" idx="10"/>
          </p:nvPr>
        </p:nvSpPr>
        <p:spPr/>
        <p:txBody>
          <a:bodyPr/>
          <a:lstStyle/>
          <a:p>
            <a:fld id="{4A201ECA-6DC5-47E0-A99B-72194DEFD897}" type="datetimeFigureOut">
              <a:rPr lang="it-IT" smtClean="0"/>
              <a:t>16/05/2024</a:t>
            </a:fld>
            <a:endParaRPr lang="it-IT"/>
          </a:p>
        </p:txBody>
      </p:sp>
      <p:sp>
        <p:nvSpPr>
          <p:cNvPr id="6" name="Segnaposto piè di pagina 5">
            <a:extLst>
              <a:ext uri="{FF2B5EF4-FFF2-40B4-BE49-F238E27FC236}">
                <a16:creationId xmlns:a16="http://schemas.microsoft.com/office/drawing/2014/main" id="{38D8EBAA-2569-5543-0BCB-95F0722BDF8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8B0981C-120C-3757-98F2-9614D6E81801}"/>
              </a:ext>
            </a:extLst>
          </p:cNvPr>
          <p:cNvSpPr>
            <a:spLocks noGrp="1"/>
          </p:cNvSpPr>
          <p:nvPr>
            <p:ph type="sldNum" sz="quarter" idx="12"/>
          </p:nvPr>
        </p:nvSpPr>
        <p:spPr/>
        <p:txBody>
          <a:bodyPr/>
          <a:lstStyle/>
          <a:p>
            <a:fld id="{4D88A263-1D7F-40F3-BE7C-60253C4985AE}" type="slidenum">
              <a:rPr lang="it-IT" smtClean="0"/>
              <a:t>‹N›</a:t>
            </a:fld>
            <a:endParaRPr lang="it-IT"/>
          </a:p>
        </p:txBody>
      </p:sp>
    </p:spTree>
    <p:extLst>
      <p:ext uri="{BB962C8B-B14F-4D97-AF65-F5344CB8AC3E}">
        <p14:creationId xmlns:p14="http://schemas.microsoft.com/office/powerpoint/2010/main" val="21623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8A49DE-08F5-4ED6-3E4A-14DFA765C44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D2FBBDB-B6FE-6406-B0E0-03FD7DB5B5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DE06DE5-12C3-9730-972E-7E8E4A173B1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69CB892-D2D3-42EE-433F-7416507F7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33BB938-7A34-5B45-8640-BA405AC7617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61AA719-EF45-234B-F994-53ACF51F56DE}"/>
              </a:ext>
            </a:extLst>
          </p:cNvPr>
          <p:cNvSpPr>
            <a:spLocks noGrp="1"/>
          </p:cNvSpPr>
          <p:nvPr>
            <p:ph type="dt" sz="half" idx="10"/>
          </p:nvPr>
        </p:nvSpPr>
        <p:spPr/>
        <p:txBody>
          <a:bodyPr/>
          <a:lstStyle/>
          <a:p>
            <a:fld id="{4A201ECA-6DC5-47E0-A99B-72194DEFD897}" type="datetimeFigureOut">
              <a:rPr lang="it-IT" smtClean="0"/>
              <a:t>16/05/2024</a:t>
            </a:fld>
            <a:endParaRPr lang="it-IT"/>
          </a:p>
        </p:txBody>
      </p:sp>
      <p:sp>
        <p:nvSpPr>
          <p:cNvPr id="8" name="Segnaposto piè di pagina 7">
            <a:extLst>
              <a:ext uri="{FF2B5EF4-FFF2-40B4-BE49-F238E27FC236}">
                <a16:creationId xmlns:a16="http://schemas.microsoft.com/office/drawing/2014/main" id="{0E92ED8D-9FBF-0A44-B993-AAAF8A93344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EF505C7-3353-CB46-8C72-B31EB456B905}"/>
              </a:ext>
            </a:extLst>
          </p:cNvPr>
          <p:cNvSpPr>
            <a:spLocks noGrp="1"/>
          </p:cNvSpPr>
          <p:nvPr>
            <p:ph type="sldNum" sz="quarter" idx="12"/>
          </p:nvPr>
        </p:nvSpPr>
        <p:spPr/>
        <p:txBody>
          <a:bodyPr/>
          <a:lstStyle/>
          <a:p>
            <a:fld id="{4D88A263-1D7F-40F3-BE7C-60253C4985AE}" type="slidenum">
              <a:rPr lang="it-IT" smtClean="0"/>
              <a:t>‹N›</a:t>
            </a:fld>
            <a:endParaRPr lang="it-IT"/>
          </a:p>
        </p:txBody>
      </p:sp>
    </p:spTree>
    <p:extLst>
      <p:ext uri="{BB962C8B-B14F-4D97-AF65-F5344CB8AC3E}">
        <p14:creationId xmlns:p14="http://schemas.microsoft.com/office/powerpoint/2010/main" val="306778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8E0D12-5C0C-554D-58D1-0C43E510314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7F0146C-4FF6-BDE8-AB7C-47A312B744E7}"/>
              </a:ext>
            </a:extLst>
          </p:cNvPr>
          <p:cNvSpPr>
            <a:spLocks noGrp="1"/>
          </p:cNvSpPr>
          <p:nvPr>
            <p:ph type="dt" sz="half" idx="10"/>
          </p:nvPr>
        </p:nvSpPr>
        <p:spPr/>
        <p:txBody>
          <a:bodyPr/>
          <a:lstStyle/>
          <a:p>
            <a:fld id="{4A201ECA-6DC5-47E0-A99B-72194DEFD897}" type="datetimeFigureOut">
              <a:rPr lang="it-IT" smtClean="0"/>
              <a:t>16/05/2024</a:t>
            </a:fld>
            <a:endParaRPr lang="it-IT"/>
          </a:p>
        </p:txBody>
      </p:sp>
      <p:sp>
        <p:nvSpPr>
          <p:cNvPr id="4" name="Segnaposto piè di pagina 3">
            <a:extLst>
              <a:ext uri="{FF2B5EF4-FFF2-40B4-BE49-F238E27FC236}">
                <a16:creationId xmlns:a16="http://schemas.microsoft.com/office/drawing/2014/main" id="{C75CADB0-7CC9-FCBF-1E6D-D9E54A34A17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B466AF9-ADC7-4C08-E67F-4F5560651584}"/>
              </a:ext>
            </a:extLst>
          </p:cNvPr>
          <p:cNvSpPr>
            <a:spLocks noGrp="1"/>
          </p:cNvSpPr>
          <p:nvPr>
            <p:ph type="sldNum" sz="quarter" idx="12"/>
          </p:nvPr>
        </p:nvSpPr>
        <p:spPr/>
        <p:txBody>
          <a:bodyPr/>
          <a:lstStyle/>
          <a:p>
            <a:fld id="{4D88A263-1D7F-40F3-BE7C-60253C4985AE}" type="slidenum">
              <a:rPr lang="it-IT" smtClean="0"/>
              <a:t>‹N›</a:t>
            </a:fld>
            <a:endParaRPr lang="it-IT"/>
          </a:p>
        </p:txBody>
      </p:sp>
    </p:spTree>
    <p:extLst>
      <p:ext uri="{BB962C8B-B14F-4D97-AF65-F5344CB8AC3E}">
        <p14:creationId xmlns:p14="http://schemas.microsoft.com/office/powerpoint/2010/main" val="355772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50A6E25-8D2E-03C2-AC8F-17BF59BD5C9C}"/>
              </a:ext>
            </a:extLst>
          </p:cNvPr>
          <p:cNvSpPr>
            <a:spLocks noGrp="1"/>
          </p:cNvSpPr>
          <p:nvPr>
            <p:ph type="dt" sz="half" idx="10"/>
          </p:nvPr>
        </p:nvSpPr>
        <p:spPr/>
        <p:txBody>
          <a:bodyPr/>
          <a:lstStyle/>
          <a:p>
            <a:fld id="{4A201ECA-6DC5-47E0-A99B-72194DEFD897}" type="datetimeFigureOut">
              <a:rPr lang="it-IT" smtClean="0"/>
              <a:t>16/05/2024</a:t>
            </a:fld>
            <a:endParaRPr lang="it-IT"/>
          </a:p>
        </p:txBody>
      </p:sp>
      <p:sp>
        <p:nvSpPr>
          <p:cNvPr id="3" name="Segnaposto piè di pagina 2">
            <a:extLst>
              <a:ext uri="{FF2B5EF4-FFF2-40B4-BE49-F238E27FC236}">
                <a16:creationId xmlns:a16="http://schemas.microsoft.com/office/drawing/2014/main" id="{3F1C8897-ECA8-A14A-6CA7-1EC6212698D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5869FEF-26A8-559F-BDB8-D90FAECEF959}"/>
              </a:ext>
            </a:extLst>
          </p:cNvPr>
          <p:cNvSpPr>
            <a:spLocks noGrp="1"/>
          </p:cNvSpPr>
          <p:nvPr>
            <p:ph type="sldNum" sz="quarter" idx="12"/>
          </p:nvPr>
        </p:nvSpPr>
        <p:spPr/>
        <p:txBody>
          <a:bodyPr/>
          <a:lstStyle/>
          <a:p>
            <a:fld id="{4D88A263-1D7F-40F3-BE7C-60253C4985AE}" type="slidenum">
              <a:rPr lang="it-IT" smtClean="0"/>
              <a:t>‹N›</a:t>
            </a:fld>
            <a:endParaRPr lang="it-IT"/>
          </a:p>
        </p:txBody>
      </p:sp>
    </p:spTree>
    <p:extLst>
      <p:ext uri="{BB962C8B-B14F-4D97-AF65-F5344CB8AC3E}">
        <p14:creationId xmlns:p14="http://schemas.microsoft.com/office/powerpoint/2010/main" val="3372076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4B0D2A-CB1E-6D61-9740-E3F9F677C56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69990C-CDF5-D899-1446-B3B4F12B45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FE0D2CC-5CA7-0AE7-41B7-E91E15956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13E1AEB-94E6-7F67-627E-1128AAB2C55C}"/>
              </a:ext>
            </a:extLst>
          </p:cNvPr>
          <p:cNvSpPr>
            <a:spLocks noGrp="1"/>
          </p:cNvSpPr>
          <p:nvPr>
            <p:ph type="dt" sz="half" idx="10"/>
          </p:nvPr>
        </p:nvSpPr>
        <p:spPr/>
        <p:txBody>
          <a:bodyPr/>
          <a:lstStyle/>
          <a:p>
            <a:fld id="{4A201ECA-6DC5-47E0-A99B-72194DEFD897}" type="datetimeFigureOut">
              <a:rPr lang="it-IT" smtClean="0"/>
              <a:t>16/05/2024</a:t>
            </a:fld>
            <a:endParaRPr lang="it-IT"/>
          </a:p>
        </p:txBody>
      </p:sp>
      <p:sp>
        <p:nvSpPr>
          <p:cNvPr id="6" name="Segnaposto piè di pagina 5">
            <a:extLst>
              <a:ext uri="{FF2B5EF4-FFF2-40B4-BE49-F238E27FC236}">
                <a16:creationId xmlns:a16="http://schemas.microsoft.com/office/drawing/2014/main" id="{B748DFCC-4027-C09A-DA12-CDBD1B7070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1109302-05D3-A991-3A1F-15D8920C5E86}"/>
              </a:ext>
            </a:extLst>
          </p:cNvPr>
          <p:cNvSpPr>
            <a:spLocks noGrp="1"/>
          </p:cNvSpPr>
          <p:nvPr>
            <p:ph type="sldNum" sz="quarter" idx="12"/>
          </p:nvPr>
        </p:nvSpPr>
        <p:spPr/>
        <p:txBody>
          <a:bodyPr/>
          <a:lstStyle/>
          <a:p>
            <a:fld id="{4D88A263-1D7F-40F3-BE7C-60253C4985AE}" type="slidenum">
              <a:rPr lang="it-IT" smtClean="0"/>
              <a:t>‹N›</a:t>
            </a:fld>
            <a:endParaRPr lang="it-IT"/>
          </a:p>
        </p:txBody>
      </p:sp>
    </p:spTree>
    <p:extLst>
      <p:ext uri="{BB962C8B-B14F-4D97-AF65-F5344CB8AC3E}">
        <p14:creationId xmlns:p14="http://schemas.microsoft.com/office/powerpoint/2010/main" val="18513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375280-2828-4901-239C-704FCBF26AF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E8F7B7C-1F40-F6FB-E1BD-C27CD16DC7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EA6066E-E7BD-92D8-9F68-63CDD65383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D871141-D719-BD99-9F55-F5DF5ED8F0DA}"/>
              </a:ext>
            </a:extLst>
          </p:cNvPr>
          <p:cNvSpPr>
            <a:spLocks noGrp="1"/>
          </p:cNvSpPr>
          <p:nvPr>
            <p:ph type="dt" sz="half" idx="10"/>
          </p:nvPr>
        </p:nvSpPr>
        <p:spPr/>
        <p:txBody>
          <a:bodyPr/>
          <a:lstStyle/>
          <a:p>
            <a:fld id="{4A201ECA-6DC5-47E0-A99B-72194DEFD897}" type="datetimeFigureOut">
              <a:rPr lang="it-IT" smtClean="0"/>
              <a:t>16/05/2024</a:t>
            </a:fld>
            <a:endParaRPr lang="it-IT"/>
          </a:p>
        </p:txBody>
      </p:sp>
      <p:sp>
        <p:nvSpPr>
          <p:cNvPr id="6" name="Segnaposto piè di pagina 5">
            <a:extLst>
              <a:ext uri="{FF2B5EF4-FFF2-40B4-BE49-F238E27FC236}">
                <a16:creationId xmlns:a16="http://schemas.microsoft.com/office/drawing/2014/main" id="{D810CDEA-B06C-A409-B130-B209E4DBB90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08CBF46-6C93-A717-EE69-22891D98CDD8}"/>
              </a:ext>
            </a:extLst>
          </p:cNvPr>
          <p:cNvSpPr>
            <a:spLocks noGrp="1"/>
          </p:cNvSpPr>
          <p:nvPr>
            <p:ph type="sldNum" sz="quarter" idx="12"/>
          </p:nvPr>
        </p:nvSpPr>
        <p:spPr/>
        <p:txBody>
          <a:bodyPr/>
          <a:lstStyle/>
          <a:p>
            <a:fld id="{4D88A263-1D7F-40F3-BE7C-60253C4985AE}" type="slidenum">
              <a:rPr lang="it-IT" smtClean="0"/>
              <a:t>‹N›</a:t>
            </a:fld>
            <a:endParaRPr lang="it-IT"/>
          </a:p>
        </p:txBody>
      </p:sp>
    </p:spTree>
    <p:extLst>
      <p:ext uri="{BB962C8B-B14F-4D97-AF65-F5344CB8AC3E}">
        <p14:creationId xmlns:p14="http://schemas.microsoft.com/office/powerpoint/2010/main" val="425920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87264AA-B5AA-2AF3-6B0D-9F5A90DAE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1CE9AB-B328-2829-2F55-5AF07810A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5DDED68-E926-A700-566B-90CDC67C36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01ECA-6DC5-47E0-A99B-72194DEFD897}" type="datetimeFigureOut">
              <a:rPr lang="it-IT" smtClean="0"/>
              <a:t>16/05/2024</a:t>
            </a:fld>
            <a:endParaRPr lang="it-IT"/>
          </a:p>
        </p:txBody>
      </p:sp>
      <p:sp>
        <p:nvSpPr>
          <p:cNvPr id="5" name="Segnaposto piè di pagina 4">
            <a:extLst>
              <a:ext uri="{FF2B5EF4-FFF2-40B4-BE49-F238E27FC236}">
                <a16:creationId xmlns:a16="http://schemas.microsoft.com/office/drawing/2014/main" id="{9AC3C7B1-5DD6-DB0D-18F2-CF39F6FC05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DB3D08E-926B-E73F-5911-89CB39F927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8A263-1D7F-40F3-BE7C-60253C4985AE}" type="slidenum">
              <a:rPr lang="it-IT" smtClean="0"/>
              <a:t>‹N›</a:t>
            </a:fld>
            <a:endParaRPr lang="it-IT"/>
          </a:p>
        </p:txBody>
      </p:sp>
    </p:spTree>
    <p:extLst>
      <p:ext uri="{BB962C8B-B14F-4D97-AF65-F5344CB8AC3E}">
        <p14:creationId xmlns:p14="http://schemas.microsoft.com/office/powerpoint/2010/main" val="3711424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4DF040-D41A-E691-0CD4-78E4978AB688}"/>
              </a:ext>
            </a:extLst>
          </p:cNvPr>
          <p:cNvSpPr>
            <a:spLocks noGrp="1"/>
          </p:cNvSpPr>
          <p:nvPr>
            <p:ph type="ctrTitle"/>
          </p:nvPr>
        </p:nvSpPr>
        <p:spPr>
          <a:xfrm>
            <a:off x="520109" y="1195871"/>
            <a:ext cx="10668000" cy="4386222"/>
          </a:xfrm>
        </p:spPr>
        <p:txBody>
          <a:bodyPr>
            <a:normAutofit/>
          </a:bodyPr>
          <a:lstStyle/>
          <a:p>
            <a:r>
              <a:rPr lang="it-IT" sz="2400" b="1" u="sng" dirty="0">
                <a:solidFill>
                  <a:schemeClr val="accent1">
                    <a:lumMod val="50000"/>
                  </a:schemeClr>
                </a:solidFill>
              </a:rPr>
              <a:t> </a:t>
            </a:r>
            <a:br>
              <a:rPr lang="it-IT" sz="2400" b="1" u="sng" dirty="0">
                <a:solidFill>
                  <a:schemeClr val="accent1">
                    <a:lumMod val="50000"/>
                  </a:schemeClr>
                </a:solidFill>
              </a:rPr>
            </a:br>
            <a:br>
              <a:rPr lang="it-IT" sz="2400" b="1" u="sng" dirty="0">
                <a:solidFill>
                  <a:schemeClr val="accent1">
                    <a:lumMod val="50000"/>
                  </a:schemeClr>
                </a:solidFill>
              </a:rPr>
            </a:br>
            <a:br>
              <a:rPr lang="it-IT" sz="2400" b="1" u="sng" dirty="0">
                <a:solidFill>
                  <a:schemeClr val="accent1">
                    <a:lumMod val="50000"/>
                  </a:schemeClr>
                </a:solidFill>
              </a:rPr>
            </a:br>
            <a:br>
              <a:rPr lang="it-IT" sz="2400" b="1" u="sng" dirty="0">
                <a:solidFill>
                  <a:schemeClr val="accent1">
                    <a:lumMod val="50000"/>
                  </a:schemeClr>
                </a:solidFill>
              </a:rPr>
            </a:br>
            <a:br>
              <a:rPr lang="it-IT" sz="2400" b="1" u="sng" dirty="0">
                <a:solidFill>
                  <a:schemeClr val="accent1">
                    <a:lumMod val="50000"/>
                  </a:schemeClr>
                </a:solidFill>
              </a:rPr>
            </a:br>
            <a:r>
              <a:rPr lang="it-IT" sz="2400" b="1" u="sng" dirty="0">
                <a:solidFill>
                  <a:schemeClr val="accent1">
                    <a:lumMod val="50000"/>
                  </a:schemeClr>
                </a:solidFill>
              </a:rPr>
              <a:t>Il Private Equity</a:t>
            </a:r>
            <a:br>
              <a:rPr lang="it-IT" sz="2400" b="1" u="sng" dirty="0">
                <a:solidFill>
                  <a:schemeClr val="accent1">
                    <a:lumMod val="50000"/>
                  </a:schemeClr>
                </a:solidFill>
              </a:rPr>
            </a:br>
            <a:br>
              <a:rPr lang="it-IT" sz="2400" b="1" u="sng" dirty="0">
                <a:solidFill>
                  <a:schemeClr val="accent1">
                    <a:lumMod val="50000"/>
                  </a:schemeClr>
                </a:solidFill>
              </a:rPr>
            </a:br>
            <a:r>
              <a:rPr lang="it-IT" sz="2400" b="1" u="sng" dirty="0">
                <a:solidFill>
                  <a:schemeClr val="accent1">
                    <a:lumMod val="50000"/>
                  </a:schemeClr>
                </a:solidFill>
              </a:rPr>
              <a:t>16 e 17 Maggio 2024</a:t>
            </a:r>
            <a:br>
              <a:rPr lang="it-IT" sz="2400" b="1" u="sng" dirty="0">
                <a:solidFill>
                  <a:schemeClr val="accent1">
                    <a:lumMod val="50000"/>
                  </a:schemeClr>
                </a:solidFill>
              </a:rPr>
            </a:br>
            <a:br>
              <a:rPr lang="it-IT" sz="2400" b="1" u="sng" dirty="0">
                <a:solidFill>
                  <a:schemeClr val="accent1">
                    <a:lumMod val="50000"/>
                  </a:schemeClr>
                </a:solidFill>
              </a:rPr>
            </a:br>
            <a:br>
              <a:rPr lang="it-IT" sz="2400" b="1" u="sng" dirty="0">
                <a:solidFill>
                  <a:schemeClr val="accent1">
                    <a:lumMod val="50000"/>
                  </a:schemeClr>
                </a:solidFill>
              </a:rPr>
            </a:br>
            <a:r>
              <a:rPr lang="it-IT" sz="2400" b="1" dirty="0">
                <a:solidFill>
                  <a:schemeClr val="accent1">
                    <a:lumMod val="50000"/>
                  </a:schemeClr>
                </a:solidFill>
              </a:rPr>
              <a:t>Università di Macerata – Dipartimento di Diritto e Economia</a:t>
            </a:r>
            <a:br>
              <a:rPr lang="it-IT" sz="2400" b="1" dirty="0">
                <a:solidFill>
                  <a:schemeClr val="accent1">
                    <a:lumMod val="50000"/>
                  </a:schemeClr>
                </a:solidFill>
              </a:rPr>
            </a:br>
            <a:r>
              <a:rPr lang="it-IT" sz="2400" b="1" dirty="0">
                <a:solidFill>
                  <a:schemeClr val="accent1">
                    <a:lumMod val="50000"/>
                  </a:schemeClr>
                </a:solidFill>
              </a:rPr>
              <a:t>Finanza e Mercati</a:t>
            </a:r>
          </a:p>
        </p:txBody>
      </p:sp>
      <p:sp>
        <p:nvSpPr>
          <p:cNvPr id="4" name="CasellaDiTesto 3">
            <a:extLst>
              <a:ext uri="{FF2B5EF4-FFF2-40B4-BE49-F238E27FC236}">
                <a16:creationId xmlns:a16="http://schemas.microsoft.com/office/drawing/2014/main" id="{4E1B469F-C7B1-7A27-DFCC-DBC9DDD71C58}"/>
              </a:ext>
            </a:extLst>
          </p:cNvPr>
          <p:cNvSpPr txBox="1"/>
          <p:nvPr/>
        </p:nvSpPr>
        <p:spPr>
          <a:xfrm>
            <a:off x="1003891" y="1195871"/>
            <a:ext cx="10198910" cy="830997"/>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t> Finanza Innovativa per la </a:t>
            </a:r>
          </a:p>
          <a:p>
            <a:r>
              <a:rPr lang="it-IT" dirty="0"/>
              <a:t>Crescita Strategica e Sostenibile dell’Impresa</a:t>
            </a:r>
          </a:p>
        </p:txBody>
      </p:sp>
    </p:spTree>
    <p:extLst>
      <p:ext uri="{BB962C8B-B14F-4D97-AF65-F5344CB8AC3E}">
        <p14:creationId xmlns:p14="http://schemas.microsoft.com/office/powerpoint/2010/main" val="328918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AEB9726-DF67-9FCF-38A0-D32890CD66FE}"/>
              </a:ext>
            </a:extLst>
          </p:cNvPr>
          <p:cNvSpPr txBox="1"/>
          <p:nvPr/>
        </p:nvSpPr>
        <p:spPr>
          <a:xfrm>
            <a:off x="782901" y="1900626"/>
            <a:ext cx="9609796" cy="4031873"/>
          </a:xfrm>
          <a:prstGeom prst="rect">
            <a:avLst/>
          </a:prstGeom>
          <a:noFill/>
        </p:spPr>
        <p:txBody>
          <a:bodyPr wrap="square" rtlCol="0">
            <a:spAutoFit/>
          </a:bodyPr>
          <a:lstStyle/>
          <a:p>
            <a:pPr algn="just"/>
            <a:r>
              <a:rPr lang="it-IT" dirty="0">
                <a:solidFill>
                  <a:srgbClr val="002060"/>
                </a:solidFill>
              </a:rPr>
              <a:t>Nelle operazioni di LBO il Debito è fornito da una o più banche (di solito </a:t>
            </a:r>
            <a:r>
              <a:rPr lang="it-IT" dirty="0" err="1">
                <a:solidFill>
                  <a:srgbClr val="002060"/>
                </a:solidFill>
              </a:rPr>
              <a:t>Investment</a:t>
            </a:r>
            <a:r>
              <a:rPr lang="it-IT" dirty="0">
                <a:solidFill>
                  <a:srgbClr val="002060"/>
                </a:solidFill>
              </a:rPr>
              <a:t> </a:t>
            </a:r>
            <a:r>
              <a:rPr lang="it-IT" dirty="0" err="1">
                <a:solidFill>
                  <a:srgbClr val="002060"/>
                </a:solidFill>
              </a:rPr>
              <a:t>banks</a:t>
            </a:r>
            <a:r>
              <a:rPr lang="it-IT" dirty="0">
                <a:solidFill>
                  <a:srgbClr val="002060"/>
                </a:solidFill>
              </a:rPr>
              <a:t>) o da Private </a:t>
            </a:r>
            <a:r>
              <a:rPr lang="it-IT" dirty="0" err="1">
                <a:solidFill>
                  <a:srgbClr val="002060"/>
                </a:solidFill>
              </a:rPr>
              <a:t>Debt</a:t>
            </a:r>
            <a:r>
              <a:rPr lang="it-IT" dirty="0">
                <a:solidFill>
                  <a:srgbClr val="002060"/>
                </a:solidFill>
              </a:rPr>
              <a:t> mentre l’</a:t>
            </a:r>
            <a:r>
              <a:rPr lang="it-IT" dirty="0" err="1">
                <a:solidFill>
                  <a:srgbClr val="002060"/>
                </a:solidFill>
              </a:rPr>
              <a:t>equity</a:t>
            </a:r>
            <a:r>
              <a:rPr lang="it-IT" dirty="0">
                <a:solidFill>
                  <a:srgbClr val="002060"/>
                </a:solidFill>
              </a:rPr>
              <a:t> è fornito dal </a:t>
            </a:r>
            <a:r>
              <a:rPr lang="it-IT" dirty="0" err="1">
                <a:solidFill>
                  <a:srgbClr val="002060"/>
                </a:solidFill>
              </a:rPr>
              <a:t>F.do</a:t>
            </a:r>
            <a:r>
              <a:rPr lang="it-IT" dirty="0">
                <a:solidFill>
                  <a:srgbClr val="002060"/>
                </a:solidFill>
              </a:rPr>
              <a:t> di Private </a:t>
            </a:r>
            <a:r>
              <a:rPr lang="it-IT" dirty="0" err="1">
                <a:solidFill>
                  <a:srgbClr val="002060"/>
                </a:solidFill>
              </a:rPr>
              <a:t>Equity</a:t>
            </a:r>
            <a:r>
              <a:rPr lang="it-IT" dirty="0">
                <a:solidFill>
                  <a:srgbClr val="002060"/>
                </a:solidFill>
              </a:rPr>
              <a:t> (il cosiddetto Financial Sponsor dell’Operazione) o comunque dal Soggetto acquirente che assume in questo caso una quota minore di rischio. </a:t>
            </a:r>
          </a:p>
          <a:p>
            <a:pPr algn="just"/>
            <a:endParaRPr lang="it-IT" dirty="0">
              <a:solidFill>
                <a:srgbClr val="002060"/>
              </a:solidFill>
            </a:endParaRPr>
          </a:p>
          <a:p>
            <a:pPr algn="just"/>
            <a:r>
              <a:rPr lang="it-IT" dirty="0">
                <a:solidFill>
                  <a:srgbClr val="002060"/>
                </a:solidFill>
              </a:rPr>
              <a:t>Il livello complessivo di Debito che è possibile contrarre nelle operazioni di LBO va valutato alla luce di: </a:t>
            </a:r>
          </a:p>
          <a:p>
            <a:pPr marL="342900" indent="-342900" algn="just">
              <a:buAutoNum type="arabicParenR"/>
            </a:pPr>
            <a:r>
              <a:rPr lang="it-IT" b="1" cap="small" dirty="0">
                <a:solidFill>
                  <a:srgbClr val="002060"/>
                </a:solidFill>
              </a:rPr>
              <a:t>capacità massima della Target di rimborsare i debiti</a:t>
            </a:r>
            <a:r>
              <a:rPr lang="it-IT" b="1" dirty="0">
                <a:solidFill>
                  <a:srgbClr val="002060"/>
                </a:solidFill>
              </a:rPr>
              <a:t> </a:t>
            </a:r>
            <a:r>
              <a:rPr lang="it-IT" dirty="0">
                <a:solidFill>
                  <a:srgbClr val="002060"/>
                </a:solidFill>
              </a:rPr>
              <a:t>che saranno contratti misurabile con indicatori quali il DSCR (</a:t>
            </a:r>
            <a:r>
              <a:rPr lang="it-IT" dirty="0" err="1">
                <a:solidFill>
                  <a:srgbClr val="002060"/>
                </a:solidFill>
              </a:rPr>
              <a:t>Debt</a:t>
            </a:r>
            <a:r>
              <a:rPr lang="it-IT" dirty="0">
                <a:solidFill>
                  <a:srgbClr val="002060"/>
                </a:solidFill>
              </a:rPr>
              <a:t> Service Cover </a:t>
            </a:r>
            <a:r>
              <a:rPr lang="it-IT" dirty="0" err="1">
                <a:solidFill>
                  <a:srgbClr val="002060"/>
                </a:solidFill>
              </a:rPr>
              <a:t>Ratio</a:t>
            </a:r>
            <a:r>
              <a:rPr lang="it-IT" dirty="0">
                <a:solidFill>
                  <a:srgbClr val="002060"/>
                </a:solidFill>
              </a:rPr>
              <a:t>) stimato sui flussi di cassa prospettici; </a:t>
            </a:r>
          </a:p>
          <a:p>
            <a:pPr marL="342900" indent="-342900" algn="just">
              <a:buAutoNum type="arabicParenR"/>
            </a:pPr>
            <a:r>
              <a:rPr lang="it-IT" b="1" dirty="0">
                <a:solidFill>
                  <a:srgbClr val="002060"/>
                </a:solidFill>
              </a:rPr>
              <a:t>il </a:t>
            </a:r>
            <a:r>
              <a:rPr lang="it-IT" b="1" cap="small" dirty="0">
                <a:solidFill>
                  <a:srgbClr val="002060"/>
                </a:solidFill>
              </a:rPr>
              <a:t>limite economico dato dal risultato economico </a:t>
            </a:r>
            <a:r>
              <a:rPr lang="it-IT" dirty="0">
                <a:solidFill>
                  <a:srgbClr val="002060"/>
                </a:solidFill>
              </a:rPr>
              <a:t>(</a:t>
            </a:r>
            <a:r>
              <a:rPr lang="it-IT" dirty="0" err="1">
                <a:solidFill>
                  <a:srgbClr val="002060"/>
                </a:solidFill>
              </a:rPr>
              <a:t>Ebit</a:t>
            </a:r>
            <a:r>
              <a:rPr lang="it-IT" dirty="0">
                <a:solidFill>
                  <a:srgbClr val="002060"/>
                </a:solidFill>
              </a:rPr>
              <a:t>) conseguibile dall’azienda necessario per sostenere gli oneri finanziari generati dall’operazione (</a:t>
            </a:r>
            <a:r>
              <a:rPr lang="it-IT" dirty="0" err="1">
                <a:solidFill>
                  <a:srgbClr val="002060"/>
                </a:solidFill>
              </a:rPr>
              <a:t>Ebit</a:t>
            </a:r>
            <a:r>
              <a:rPr lang="it-IT" dirty="0">
                <a:solidFill>
                  <a:srgbClr val="002060"/>
                </a:solidFill>
              </a:rPr>
              <a:t>/Oneri Finanziari);</a:t>
            </a:r>
          </a:p>
          <a:p>
            <a:pPr marL="342900" indent="-342900" algn="just">
              <a:buAutoNum type="arabicParenR"/>
            </a:pPr>
            <a:r>
              <a:rPr lang="it-IT" sz="2000" dirty="0">
                <a:solidFill>
                  <a:srgbClr val="002060"/>
                </a:solidFill>
              </a:rPr>
              <a:t>il </a:t>
            </a:r>
            <a:r>
              <a:rPr lang="it-IT" sz="2000" b="1" cap="small" dirty="0">
                <a:solidFill>
                  <a:srgbClr val="002060"/>
                </a:solidFill>
              </a:rPr>
              <a:t>profilo di rischio finanziario (leva finanziaria</a:t>
            </a:r>
            <a:r>
              <a:rPr lang="it-IT" sz="2000" dirty="0">
                <a:solidFill>
                  <a:srgbClr val="002060"/>
                </a:solidFill>
              </a:rPr>
              <a:t>) ritenuto accettabile dai Finanziatori (IFN/MP e IFN/EBITDA).</a:t>
            </a:r>
            <a:r>
              <a:rPr lang="it-IT" dirty="0">
                <a:solidFill>
                  <a:srgbClr val="002060"/>
                </a:solidFill>
              </a:rPr>
              <a:t> </a:t>
            </a:r>
          </a:p>
          <a:p>
            <a:pPr algn="just"/>
            <a:endParaRPr lang="it-IT" b="1" cap="small" dirty="0"/>
          </a:p>
        </p:txBody>
      </p:sp>
      <p:sp>
        <p:nvSpPr>
          <p:cNvPr id="4" name="CasellaDiTesto 3">
            <a:extLst>
              <a:ext uri="{FF2B5EF4-FFF2-40B4-BE49-F238E27FC236}">
                <a16:creationId xmlns:a16="http://schemas.microsoft.com/office/drawing/2014/main" id="{D781A7AF-0DEE-5608-A6F1-949CBD41B69D}"/>
              </a:ext>
            </a:extLst>
          </p:cNvPr>
          <p:cNvSpPr txBox="1"/>
          <p:nvPr/>
        </p:nvSpPr>
        <p:spPr>
          <a:xfrm>
            <a:off x="704243" y="1008430"/>
            <a:ext cx="9688454"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IL PRIVATE EQUITY NELLE OPERAZIONI DI LBO</a:t>
            </a:r>
          </a:p>
        </p:txBody>
      </p:sp>
    </p:spTree>
    <p:extLst>
      <p:ext uri="{BB962C8B-B14F-4D97-AF65-F5344CB8AC3E}">
        <p14:creationId xmlns:p14="http://schemas.microsoft.com/office/powerpoint/2010/main" val="412243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0BFF418-5687-3C60-99A8-B84A8AE8198D}"/>
              </a:ext>
            </a:extLst>
          </p:cNvPr>
          <p:cNvSpPr txBox="1"/>
          <p:nvPr/>
        </p:nvSpPr>
        <p:spPr>
          <a:xfrm>
            <a:off x="755262" y="2009733"/>
            <a:ext cx="9752241" cy="3970318"/>
          </a:xfrm>
          <a:prstGeom prst="rect">
            <a:avLst/>
          </a:prstGeom>
          <a:noFill/>
        </p:spPr>
        <p:txBody>
          <a:bodyPr wrap="square" rtlCol="0">
            <a:spAutoFit/>
          </a:bodyPr>
          <a:lstStyle/>
          <a:p>
            <a:pPr algn="just"/>
            <a:r>
              <a:rPr lang="it-IT" dirty="0">
                <a:solidFill>
                  <a:srgbClr val="002060"/>
                </a:solidFill>
              </a:rPr>
              <a:t>In genere le principali fasi di un LBO possono essere cosi sintetizzati: </a:t>
            </a:r>
          </a:p>
          <a:p>
            <a:pPr algn="just"/>
            <a:endParaRPr lang="it-IT" dirty="0">
              <a:solidFill>
                <a:srgbClr val="002060"/>
              </a:solidFill>
            </a:endParaRPr>
          </a:p>
          <a:p>
            <a:pPr algn="just"/>
            <a:r>
              <a:rPr lang="it-IT" dirty="0">
                <a:solidFill>
                  <a:srgbClr val="002060"/>
                </a:solidFill>
              </a:rPr>
              <a:t>La PRIMA FASE implica la raccolta delle risorse finanziarie (debito ed </a:t>
            </a:r>
            <a:r>
              <a:rPr lang="it-IT" dirty="0" err="1">
                <a:solidFill>
                  <a:srgbClr val="002060"/>
                </a:solidFill>
              </a:rPr>
              <a:t>equity</a:t>
            </a:r>
            <a:r>
              <a:rPr lang="it-IT" dirty="0">
                <a:solidFill>
                  <a:srgbClr val="002060"/>
                </a:solidFill>
              </a:rPr>
              <a:t>) da parte dei promotori (investitori) dell’acquisizione. Normalmente gli Investitori  forniscono a titolo di </a:t>
            </a:r>
            <a:r>
              <a:rPr lang="it-IT" dirty="0" err="1">
                <a:solidFill>
                  <a:srgbClr val="002060"/>
                </a:solidFill>
              </a:rPr>
              <a:t>equity</a:t>
            </a:r>
            <a:r>
              <a:rPr lang="it-IT" dirty="0">
                <a:solidFill>
                  <a:srgbClr val="002060"/>
                </a:solidFill>
              </a:rPr>
              <a:t> dal </a:t>
            </a:r>
            <a:r>
              <a:rPr lang="it-IT" b="1" dirty="0">
                <a:solidFill>
                  <a:srgbClr val="002060"/>
                </a:solidFill>
              </a:rPr>
              <a:t>30 al 50%</a:t>
            </a:r>
            <a:r>
              <a:rPr lang="it-IT" dirty="0">
                <a:solidFill>
                  <a:srgbClr val="002060"/>
                </a:solidFill>
              </a:rPr>
              <a:t> </a:t>
            </a:r>
            <a:r>
              <a:rPr lang="it-IT" b="1" dirty="0">
                <a:solidFill>
                  <a:srgbClr val="002060"/>
                </a:solidFill>
              </a:rPr>
              <a:t>del Prezzo </a:t>
            </a:r>
            <a:r>
              <a:rPr lang="it-IT" dirty="0">
                <a:solidFill>
                  <a:srgbClr val="002060"/>
                </a:solidFill>
              </a:rPr>
              <a:t>(definito come il </a:t>
            </a:r>
            <a:r>
              <a:rPr lang="it-IT" b="1" cap="small" dirty="0">
                <a:solidFill>
                  <a:srgbClr val="002060"/>
                </a:solidFill>
              </a:rPr>
              <a:t>Valore della Transazione o </a:t>
            </a:r>
            <a:r>
              <a:rPr lang="it-IT" b="1" cap="small" dirty="0" err="1">
                <a:solidFill>
                  <a:srgbClr val="002060"/>
                </a:solidFill>
              </a:rPr>
              <a:t>Transaction</a:t>
            </a:r>
            <a:r>
              <a:rPr lang="it-IT" b="1" cap="small" dirty="0">
                <a:solidFill>
                  <a:srgbClr val="002060"/>
                </a:solidFill>
              </a:rPr>
              <a:t> </a:t>
            </a:r>
            <a:r>
              <a:rPr lang="it-IT" b="1" cap="small" dirty="0" err="1">
                <a:solidFill>
                  <a:srgbClr val="002060"/>
                </a:solidFill>
              </a:rPr>
              <a:t>Value</a:t>
            </a:r>
            <a:r>
              <a:rPr lang="it-IT" dirty="0">
                <a:solidFill>
                  <a:srgbClr val="002060"/>
                </a:solidFill>
              </a:rPr>
              <a:t>) mentre la restante parte, dal </a:t>
            </a:r>
            <a:r>
              <a:rPr lang="it-IT" b="1" dirty="0">
                <a:solidFill>
                  <a:srgbClr val="002060"/>
                </a:solidFill>
              </a:rPr>
              <a:t>50 al 70%, viene fornita dai Finanziatori a titolo di Debito. </a:t>
            </a:r>
          </a:p>
          <a:p>
            <a:pPr algn="just"/>
            <a:endParaRPr lang="it-IT" b="1" dirty="0">
              <a:solidFill>
                <a:srgbClr val="002060"/>
              </a:solidFill>
            </a:endParaRPr>
          </a:p>
          <a:p>
            <a:pPr algn="just"/>
            <a:r>
              <a:rPr lang="it-IT" dirty="0">
                <a:solidFill>
                  <a:srgbClr val="002060"/>
                </a:solidFill>
              </a:rPr>
              <a:t>Nella SECONDA FASE lo Sponsor acquista Tutte (o cmq la maggioranza) delle Azioni (o quote) della società Target secondo lo schema tipico dell’LBO (vedi schema successivo).</a:t>
            </a:r>
          </a:p>
          <a:p>
            <a:pPr algn="just"/>
            <a:r>
              <a:rPr lang="it-IT" dirty="0">
                <a:solidFill>
                  <a:srgbClr val="002060"/>
                </a:solidFill>
              </a:rPr>
              <a:t>Nel TERZO STAGE il Management persegue strategie di </a:t>
            </a:r>
            <a:r>
              <a:rPr lang="it-IT" dirty="0" err="1">
                <a:solidFill>
                  <a:srgbClr val="002060"/>
                </a:solidFill>
              </a:rPr>
              <a:t>efficientamento</a:t>
            </a:r>
            <a:r>
              <a:rPr lang="it-IT" dirty="0">
                <a:solidFill>
                  <a:srgbClr val="002060"/>
                </a:solidFill>
              </a:rPr>
              <a:t> o di crescita tramite acquisizioni in modo da incrementare ritorni economici e i </a:t>
            </a:r>
            <a:r>
              <a:rPr lang="it-IT" dirty="0" err="1">
                <a:solidFill>
                  <a:srgbClr val="002060"/>
                </a:solidFill>
              </a:rPr>
              <a:t>cash</a:t>
            </a:r>
            <a:r>
              <a:rPr lang="it-IT" dirty="0">
                <a:solidFill>
                  <a:srgbClr val="002060"/>
                </a:solidFill>
              </a:rPr>
              <a:t> </a:t>
            </a:r>
            <a:r>
              <a:rPr lang="it-IT" dirty="0" err="1">
                <a:solidFill>
                  <a:srgbClr val="002060"/>
                </a:solidFill>
              </a:rPr>
              <a:t>flows</a:t>
            </a:r>
            <a:r>
              <a:rPr lang="it-IT" dirty="0">
                <a:solidFill>
                  <a:srgbClr val="002060"/>
                </a:solidFill>
              </a:rPr>
              <a:t> della società (e pertanto il Valore dell’azienda).</a:t>
            </a:r>
          </a:p>
          <a:p>
            <a:pPr algn="just"/>
            <a:r>
              <a:rPr lang="it-IT" dirty="0">
                <a:solidFill>
                  <a:srgbClr val="002060"/>
                </a:solidFill>
              </a:rPr>
              <a:t>Nell’ULTIMA FASE lo Sponsor vende la Target (</a:t>
            </a:r>
            <a:r>
              <a:rPr lang="it-IT" b="1" dirty="0">
                <a:solidFill>
                  <a:srgbClr val="002060"/>
                </a:solidFill>
              </a:rPr>
              <a:t>di solito i Financial Sponsor cercano di uscire dall’investimento entro 3-5 anni).</a:t>
            </a:r>
            <a:endParaRPr lang="it-IT" b="1" cap="small" dirty="0">
              <a:solidFill>
                <a:srgbClr val="002060"/>
              </a:solidFill>
            </a:endParaRPr>
          </a:p>
        </p:txBody>
      </p:sp>
      <p:sp>
        <p:nvSpPr>
          <p:cNvPr id="2" name="CasellaDiTesto 1">
            <a:extLst>
              <a:ext uri="{FF2B5EF4-FFF2-40B4-BE49-F238E27FC236}">
                <a16:creationId xmlns:a16="http://schemas.microsoft.com/office/drawing/2014/main" id="{219606B5-7A30-67B2-2AE9-1FF7A7351789}"/>
              </a:ext>
            </a:extLst>
          </p:cNvPr>
          <p:cNvSpPr txBox="1"/>
          <p:nvPr/>
        </p:nvSpPr>
        <p:spPr>
          <a:xfrm>
            <a:off x="704243" y="1008430"/>
            <a:ext cx="9688454"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IL PRIVATE EQUITY NELLE OPERAZIONI DI LBO</a:t>
            </a:r>
          </a:p>
        </p:txBody>
      </p:sp>
    </p:spTree>
    <p:extLst>
      <p:ext uri="{BB962C8B-B14F-4D97-AF65-F5344CB8AC3E}">
        <p14:creationId xmlns:p14="http://schemas.microsoft.com/office/powerpoint/2010/main" val="41206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B6C834A-F7E2-4718-58EB-E816BA9561A1}"/>
              </a:ext>
            </a:extLst>
          </p:cNvPr>
          <p:cNvSpPr txBox="1"/>
          <p:nvPr/>
        </p:nvSpPr>
        <p:spPr>
          <a:xfrm>
            <a:off x="825376" y="2169941"/>
            <a:ext cx="9252973" cy="3970318"/>
          </a:xfrm>
          <a:prstGeom prst="rect">
            <a:avLst/>
          </a:prstGeom>
          <a:noFill/>
        </p:spPr>
        <p:txBody>
          <a:bodyPr wrap="square" rtlCol="0">
            <a:spAutoFit/>
          </a:bodyPr>
          <a:lstStyle/>
          <a:p>
            <a:pPr algn="just"/>
            <a:r>
              <a:rPr lang="it-IT" dirty="0">
                <a:solidFill>
                  <a:srgbClr val="002060"/>
                </a:solidFill>
              </a:rPr>
              <a:t>L’indebitamento assunto nelle operazioni di LBO può assumere diverse forme tecniche che possono essere erogate da Investment Bank che finanziano l’operazione tra cui:</a:t>
            </a:r>
          </a:p>
          <a:p>
            <a:pPr algn="just"/>
            <a:endParaRPr lang="it-IT" dirty="0">
              <a:solidFill>
                <a:srgbClr val="002060"/>
              </a:solidFill>
            </a:endParaRPr>
          </a:p>
          <a:p>
            <a:pPr algn="just"/>
            <a:r>
              <a:rPr lang="it-IT" b="1" cap="small" dirty="0">
                <a:solidFill>
                  <a:srgbClr val="002060"/>
                </a:solidFill>
              </a:rPr>
              <a:t>DEBITO SENIOR </a:t>
            </a:r>
            <a:r>
              <a:rPr lang="it-IT" dirty="0">
                <a:solidFill>
                  <a:srgbClr val="002060"/>
                </a:solidFill>
              </a:rPr>
              <a:t>(Senior </a:t>
            </a:r>
            <a:r>
              <a:rPr lang="it-IT" dirty="0" err="1">
                <a:solidFill>
                  <a:srgbClr val="002060"/>
                </a:solidFill>
              </a:rPr>
              <a:t>Debt</a:t>
            </a:r>
            <a:r>
              <a:rPr lang="it-IT" dirty="0">
                <a:solidFill>
                  <a:srgbClr val="002060"/>
                </a:solidFill>
              </a:rPr>
              <a:t>), di solito rappresenta la componente preponderante della struttura dell’operazione (</a:t>
            </a:r>
            <a:r>
              <a:rPr lang="it-IT" dirty="0" err="1">
                <a:solidFill>
                  <a:srgbClr val="002060"/>
                </a:solidFill>
              </a:rPr>
              <a:t>max</a:t>
            </a:r>
            <a:r>
              <a:rPr lang="it-IT" dirty="0">
                <a:solidFill>
                  <a:srgbClr val="002060"/>
                </a:solidFill>
              </a:rPr>
              <a:t> fino al 50% del totale del valore della transazione). Il Debito Senior (rimborsato secondo un piano di ammortamento) è solitamente garantito da </a:t>
            </a:r>
            <a:r>
              <a:rPr lang="it-IT" b="1" dirty="0">
                <a:solidFill>
                  <a:srgbClr val="002060"/>
                </a:solidFill>
              </a:rPr>
              <a:t>pegno sulle quote </a:t>
            </a:r>
            <a:r>
              <a:rPr lang="it-IT" dirty="0">
                <a:solidFill>
                  <a:srgbClr val="002060"/>
                </a:solidFill>
              </a:rPr>
              <a:t>della Società Target e/</a:t>
            </a:r>
            <a:r>
              <a:rPr lang="it-IT" b="1" dirty="0">
                <a:solidFill>
                  <a:srgbClr val="002060"/>
                </a:solidFill>
              </a:rPr>
              <a:t>o Ipoteche e Privilegi </a:t>
            </a:r>
            <a:r>
              <a:rPr lang="it-IT" dirty="0">
                <a:solidFill>
                  <a:srgbClr val="002060"/>
                </a:solidFill>
              </a:rPr>
              <a:t>sugli assets della stessa.</a:t>
            </a:r>
          </a:p>
          <a:p>
            <a:pPr algn="just"/>
            <a:endParaRPr lang="it-IT" dirty="0">
              <a:solidFill>
                <a:srgbClr val="002060"/>
              </a:solidFill>
            </a:endParaRPr>
          </a:p>
          <a:p>
            <a:pPr algn="just"/>
            <a:r>
              <a:rPr lang="it-IT" b="1" cap="small" dirty="0">
                <a:solidFill>
                  <a:srgbClr val="002060"/>
                </a:solidFill>
              </a:rPr>
              <a:t>DEBITO MEZZANINO </a:t>
            </a:r>
            <a:r>
              <a:rPr lang="it-IT" dirty="0">
                <a:solidFill>
                  <a:srgbClr val="002060"/>
                </a:solidFill>
              </a:rPr>
              <a:t>(</a:t>
            </a:r>
            <a:r>
              <a:rPr lang="it-IT" dirty="0" err="1">
                <a:solidFill>
                  <a:srgbClr val="002060"/>
                </a:solidFill>
              </a:rPr>
              <a:t>max</a:t>
            </a:r>
            <a:r>
              <a:rPr lang="it-IT" dirty="0">
                <a:solidFill>
                  <a:srgbClr val="002060"/>
                </a:solidFill>
              </a:rPr>
              <a:t> 15-20% del totale della struttura dell’operazione):  si tratta di un debito cosiddetto subordinato (rimborsabile successivamente al debito senior) che può prevedere anche la concessione di un diritto alla conversione di una parte del debito in azioni o quote della società (</a:t>
            </a:r>
            <a:r>
              <a:rPr lang="it-IT" dirty="0" err="1">
                <a:solidFill>
                  <a:srgbClr val="002060"/>
                </a:solidFill>
              </a:rPr>
              <a:t>warrants</a:t>
            </a:r>
            <a:r>
              <a:rPr lang="it-IT" dirty="0">
                <a:solidFill>
                  <a:srgbClr val="002060"/>
                </a:solidFill>
              </a:rPr>
              <a:t>). Il debito mezzanino può prevedere il pagamento al finanziatore di un coupon pagato annualmente oppure alla scadenza.</a:t>
            </a:r>
          </a:p>
          <a:p>
            <a:pPr algn="just"/>
            <a:endParaRPr lang="it-IT" b="1" cap="small" dirty="0"/>
          </a:p>
        </p:txBody>
      </p:sp>
      <p:sp>
        <p:nvSpPr>
          <p:cNvPr id="2" name="CasellaDiTesto 1">
            <a:extLst>
              <a:ext uri="{FF2B5EF4-FFF2-40B4-BE49-F238E27FC236}">
                <a16:creationId xmlns:a16="http://schemas.microsoft.com/office/drawing/2014/main" id="{113BC049-A8BC-E97B-3D4E-B979B7CF299F}"/>
              </a:ext>
            </a:extLst>
          </p:cNvPr>
          <p:cNvSpPr txBox="1"/>
          <p:nvPr/>
        </p:nvSpPr>
        <p:spPr>
          <a:xfrm>
            <a:off x="704243" y="1008430"/>
            <a:ext cx="9688454"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IL PRIVATE EQUITY NELLE OPERAZIONI DI LBO</a:t>
            </a:r>
          </a:p>
        </p:txBody>
      </p:sp>
    </p:spTree>
    <p:extLst>
      <p:ext uri="{BB962C8B-B14F-4D97-AF65-F5344CB8AC3E}">
        <p14:creationId xmlns:p14="http://schemas.microsoft.com/office/powerpoint/2010/main" val="80953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A5963EF-C9D9-E26B-5E85-EC087C9F24A9}"/>
              </a:ext>
            </a:extLst>
          </p:cNvPr>
          <p:cNvSpPr txBox="1"/>
          <p:nvPr/>
        </p:nvSpPr>
        <p:spPr>
          <a:xfrm>
            <a:off x="1294180" y="2290962"/>
            <a:ext cx="9403318" cy="3970318"/>
          </a:xfrm>
          <a:prstGeom prst="rect">
            <a:avLst/>
          </a:prstGeom>
          <a:noFill/>
        </p:spPr>
        <p:txBody>
          <a:bodyPr wrap="square" rtlCol="0">
            <a:spAutoFit/>
          </a:bodyPr>
          <a:lstStyle/>
          <a:p>
            <a:pPr algn="just"/>
            <a:r>
              <a:rPr lang="it-IT" dirty="0">
                <a:solidFill>
                  <a:srgbClr val="002060"/>
                </a:solidFill>
              </a:rPr>
              <a:t>Tranne che in alcuni casi (tra cui ad es. quello delle fusioni), le operazioni di </a:t>
            </a:r>
            <a:r>
              <a:rPr lang="it-IT" dirty="0" err="1">
                <a:solidFill>
                  <a:srgbClr val="002060"/>
                </a:solidFill>
              </a:rPr>
              <a:t>M&amp;A</a:t>
            </a:r>
            <a:r>
              <a:rPr lang="it-IT" dirty="0">
                <a:solidFill>
                  <a:srgbClr val="002060"/>
                </a:solidFill>
              </a:rPr>
              <a:t> generano un fabbisogno finanziario. Tale fabbisogno è rappresentato da:</a:t>
            </a:r>
          </a:p>
          <a:p>
            <a:pPr algn="just"/>
            <a:endParaRPr lang="it-IT" dirty="0">
              <a:solidFill>
                <a:srgbClr val="002060"/>
              </a:solidFill>
            </a:endParaRPr>
          </a:p>
          <a:p>
            <a:pPr algn="just"/>
            <a:r>
              <a:rPr lang="it-IT" dirty="0">
                <a:solidFill>
                  <a:srgbClr val="002060"/>
                </a:solidFill>
              </a:rPr>
              <a:t>1) Il pagamento del </a:t>
            </a:r>
            <a:r>
              <a:rPr lang="it-IT" b="1" dirty="0">
                <a:solidFill>
                  <a:srgbClr val="002060"/>
                </a:solidFill>
              </a:rPr>
              <a:t>PREZZO</a:t>
            </a:r>
            <a:r>
              <a:rPr lang="it-IT" dirty="0">
                <a:solidFill>
                  <a:srgbClr val="002060"/>
                </a:solidFill>
              </a:rPr>
              <a:t> per l’acquisizione della Società Target (sia nella componente da pagare al </a:t>
            </a:r>
            <a:r>
              <a:rPr lang="it-IT" dirty="0" err="1">
                <a:solidFill>
                  <a:srgbClr val="002060"/>
                </a:solidFill>
              </a:rPr>
              <a:t>closing</a:t>
            </a:r>
            <a:r>
              <a:rPr lang="it-IT" dirty="0">
                <a:solidFill>
                  <a:srgbClr val="002060"/>
                </a:solidFill>
              </a:rPr>
              <a:t> che per i pagamenti successivi pattuiti);</a:t>
            </a:r>
          </a:p>
          <a:p>
            <a:pPr algn="just"/>
            <a:r>
              <a:rPr lang="it-IT" dirty="0">
                <a:solidFill>
                  <a:srgbClr val="002060"/>
                </a:solidFill>
              </a:rPr>
              <a:t>2) </a:t>
            </a:r>
            <a:r>
              <a:rPr lang="it-IT" b="1" dirty="0">
                <a:solidFill>
                  <a:srgbClr val="002060"/>
                </a:solidFill>
              </a:rPr>
              <a:t>INVESTIMENTI</a:t>
            </a:r>
            <a:r>
              <a:rPr lang="it-IT" dirty="0">
                <a:solidFill>
                  <a:srgbClr val="002060"/>
                </a:solidFill>
              </a:rPr>
              <a:t> programmati per la realizzazione delle sinergie (rappresentati sia da nuovi investimenti in capitale fisso che da fabbisogni di circolante, costi di </a:t>
            </a:r>
            <a:r>
              <a:rPr lang="it-IT" dirty="0" err="1">
                <a:solidFill>
                  <a:srgbClr val="002060"/>
                </a:solidFill>
              </a:rPr>
              <a:t>mkt</a:t>
            </a:r>
            <a:r>
              <a:rPr lang="it-IT" dirty="0">
                <a:solidFill>
                  <a:srgbClr val="002060"/>
                </a:solidFill>
              </a:rPr>
              <a:t>, </a:t>
            </a:r>
            <a:r>
              <a:rPr lang="it-IT" dirty="0" err="1">
                <a:solidFill>
                  <a:srgbClr val="002060"/>
                </a:solidFill>
              </a:rPr>
              <a:t>R&amp;D</a:t>
            </a:r>
            <a:r>
              <a:rPr lang="it-IT" dirty="0">
                <a:solidFill>
                  <a:srgbClr val="002060"/>
                </a:solidFill>
              </a:rPr>
              <a:t>).</a:t>
            </a:r>
          </a:p>
          <a:p>
            <a:pPr algn="just"/>
            <a:r>
              <a:rPr lang="it-IT" dirty="0">
                <a:solidFill>
                  <a:srgbClr val="002060"/>
                </a:solidFill>
              </a:rPr>
              <a:t> </a:t>
            </a:r>
          </a:p>
          <a:p>
            <a:pPr algn="just"/>
            <a:r>
              <a:rPr lang="it-IT" dirty="0">
                <a:solidFill>
                  <a:srgbClr val="002060"/>
                </a:solidFill>
              </a:rPr>
              <a:t>La copertura del fabbisogno finanziario può avvenire mediante:</a:t>
            </a:r>
          </a:p>
          <a:p>
            <a:pPr algn="just"/>
            <a:r>
              <a:rPr lang="it-IT" dirty="0">
                <a:solidFill>
                  <a:srgbClr val="002060"/>
                </a:solidFill>
              </a:rPr>
              <a:t>A) L’apporto di </a:t>
            </a:r>
            <a:r>
              <a:rPr lang="it-IT" b="1" dirty="0">
                <a:solidFill>
                  <a:srgbClr val="002060"/>
                </a:solidFill>
              </a:rPr>
              <a:t>EQUITY</a:t>
            </a:r>
            <a:r>
              <a:rPr lang="it-IT" dirty="0">
                <a:solidFill>
                  <a:srgbClr val="002060"/>
                </a:solidFill>
              </a:rPr>
              <a:t> solitamente effettuato da Fondi di Private </a:t>
            </a:r>
            <a:r>
              <a:rPr lang="it-IT" dirty="0" err="1">
                <a:solidFill>
                  <a:srgbClr val="002060"/>
                </a:solidFill>
              </a:rPr>
              <a:t>Equity</a:t>
            </a:r>
            <a:r>
              <a:rPr lang="it-IT" dirty="0">
                <a:solidFill>
                  <a:srgbClr val="002060"/>
                </a:solidFill>
              </a:rPr>
              <a:t> nei casi in cui l’investitore/Acquirente è un Fondo (cosiddetto Sponsor Finanziario);</a:t>
            </a:r>
          </a:p>
          <a:p>
            <a:pPr algn="just"/>
            <a:r>
              <a:rPr lang="it-IT" dirty="0">
                <a:solidFill>
                  <a:srgbClr val="002060"/>
                </a:solidFill>
              </a:rPr>
              <a:t>B) Assunzione di </a:t>
            </a:r>
            <a:r>
              <a:rPr lang="it-IT" b="1" dirty="0">
                <a:solidFill>
                  <a:srgbClr val="002060"/>
                </a:solidFill>
              </a:rPr>
              <a:t>DEBITO</a:t>
            </a:r>
            <a:r>
              <a:rPr lang="it-IT" dirty="0">
                <a:solidFill>
                  <a:srgbClr val="002060"/>
                </a:solidFill>
              </a:rPr>
              <a:t> attraverso accensione di linee di credito bancarie o ricorso a forme alternative quali ad esempio il </a:t>
            </a:r>
            <a:r>
              <a:rPr lang="it-IT" b="1" dirty="0">
                <a:solidFill>
                  <a:srgbClr val="002060"/>
                </a:solidFill>
              </a:rPr>
              <a:t>“Private </a:t>
            </a:r>
            <a:r>
              <a:rPr lang="it-IT" b="1" dirty="0" err="1">
                <a:solidFill>
                  <a:srgbClr val="002060"/>
                </a:solidFill>
              </a:rPr>
              <a:t>Debt</a:t>
            </a:r>
            <a:r>
              <a:rPr lang="it-IT" b="1" dirty="0">
                <a:solidFill>
                  <a:srgbClr val="002060"/>
                </a:solidFill>
              </a:rPr>
              <a:t>”;</a:t>
            </a:r>
          </a:p>
          <a:p>
            <a:endParaRPr lang="it-IT" dirty="0"/>
          </a:p>
        </p:txBody>
      </p:sp>
      <p:sp>
        <p:nvSpPr>
          <p:cNvPr id="5" name="CasellaDiTesto 4">
            <a:extLst>
              <a:ext uri="{FF2B5EF4-FFF2-40B4-BE49-F238E27FC236}">
                <a16:creationId xmlns:a16="http://schemas.microsoft.com/office/drawing/2014/main" id="{BACEAB77-844A-3109-8C82-082F971E3D36}"/>
              </a:ext>
            </a:extLst>
          </p:cNvPr>
          <p:cNvSpPr txBox="1"/>
          <p:nvPr/>
        </p:nvSpPr>
        <p:spPr>
          <a:xfrm>
            <a:off x="913797" y="999468"/>
            <a:ext cx="9688454"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IL PRIVATE EQUITY NELLE OPERAZIONI DI LBO</a:t>
            </a:r>
          </a:p>
        </p:txBody>
      </p:sp>
    </p:spTree>
    <p:extLst>
      <p:ext uri="{BB962C8B-B14F-4D97-AF65-F5344CB8AC3E}">
        <p14:creationId xmlns:p14="http://schemas.microsoft.com/office/powerpoint/2010/main" val="58017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31">
            <a:extLst>
              <a:ext uri="{FF2B5EF4-FFF2-40B4-BE49-F238E27FC236}">
                <a16:creationId xmlns:a16="http://schemas.microsoft.com/office/drawing/2014/main" id="{6939FB7F-1508-88D5-5F3C-50F5203F5DF7}"/>
              </a:ext>
            </a:extLst>
          </p:cNvPr>
          <p:cNvSpPr txBox="1"/>
          <p:nvPr/>
        </p:nvSpPr>
        <p:spPr>
          <a:xfrm>
            <a:off x="776176" y="2836848"/>
            <a:ext cx="8437222" cy="2708434"/>
          </a:xfrm>
          <a:prstGeom prst="rect">
            <a:avLst/>
          </a:prstGeom>
          <a:noFill/>
          <a:ln>
            <a:no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975" indent="-180975" algn="just">
              <a:spcBef>
                <a:spcPts val="600"/>
              </a:spcBef>
              <a:buClr>
                <a:srgbClr val="C00000"/>
              </a:buClr>
              <a:buFont typeface="Wingdings" panose="05000000000000000000" pitchFamily="2" charset="2"/>
              <a:buChar char="§"/>
            </a:pPr>
            <a:r>
              <a:rPr lang="it-IT" sz="1600" dirty="0">
                <a:solidFill>
                  <a:srgbClr val="002060"/>
                </a:solidFill>
              </a:rPr>
              <a:t>Vendere per realizzare una plusvalenza dalla propria gestione è nella natura del Fondo di Private Equity. Ciò avviene, generalmente, dopo 3/5 anni dal momento dell’acquisto.</a:t>
            </a:r>
          </a:p>
          <a:p>
            <a:pPr algn="just">
              <a:spcBef>
                <a:spcPts val="600"/>
              </a:spcBef>
              <a:buClr>
                <a:srgbClr val="C00000"/>
              </a:buClr>
            </a:pPr>
            <a:endParaRPr lang="it-IT" sz="1600" dirty="0">
              <a:solidFill>
                <a:srgbClr val="002060"/>
              </a:solidFill>
            </a:endParaRPr>
          </a:p>
          <a:p>
            <a:pPr marL="180975" indent="-180975" algn="just">
              <a:spcBef>
                <a:spcPts val="600"/>
              </a:spcBef>
              <a:buClr>
                <a:srgbClr val="C00000"/>
              </a:buClr>
              <a:buFont typeface="Wingdings" panose="05000000000000000000" pitchFamily="2" charset="2"/>
              <a:buChar char="§"/>
            </a:pPr>
            <a:r>
              <a:rPr lang="it-IT" sz="1600" dirty="0">
                <a:solidFill>
                  <a:srgbClr val="002060"/>
                </a:solidFill>
              </a:rPr>
              <a:t>L’obiettivo del fondo è quello di massimizzare il ritorno dell’investimento. Il fondo di private equity ha diverse strategie volte ad incrementare il valore dei propri asset, quindi spesso non si limita solo a perseguire la crescita dell’azienda dove ha investito ed attendere il giusto momento per la vendita ma può anche, ad esempio, aggregare una serie di imprese per fare massa critica e percorrere successivamente ad es. la via della quotazione in borsa (IPO). Durante questo percorso, si possono verificare anche cessione di alcune aziende del gruppo, per le più varie motivazioni.</a:t>
            </a:r>
          </a:p>
        </p:txBody>
      </p:sp>
      <p:sp>
        <p:nvSpPr>
          <p:cNvPr id="3" name="CasellaDiTesto 4">
            <a:extLst>
              <a:ext uri="{FF2B5EF4-FFF2-40B4-BE49-F238E27FC236}">
                <a16:creationId xmlns:a16="http://schemas.microsoft.com/office/drawing/2014/main" id="{A9F01566-47F5-2CBE-2BCD-3F397A5B5DF2}"/>
              </a:ext>
            </a:extLst>
          </p:cNvPr>
          <p:cNvSpPr txBox="1"/>
          <p:nvPr/>
        </p:nvSpPr>
        <p:spPr>
          <a:xfrm>
            <a:off x="969005" y="2017237"/>
            <a:ext cx="6768600" cy="830997"/>
          </a:xfrm>
          <a:prstGeom prst="rect">
            <a:avLst/>
          </a:prstGeom>
          <a:solidFill>
            <a:schemeClr val="bg1"/>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44500" indent="-444500"/>
            <a:r>
              <a:rPr lang="it-IT" sz="2400" b="1" dirty="0">
                <a:solidFill>
                  <a:srgbClr val="002060"/>
                </a:solidFill>
              </a:rPr>
              <a:t>Motivazioni di un FONDO DI PRIVATE EQUITY </a:t>
            </a:r>
          </a:p>
          <a:p>
            <a:pPr marL="444500" indent="-444500"/>
            <a:endParaRPr lang="it-IT" sz="2400" dirty="0">
              <a:solidFill>
                <a:schemeClr val="tx1">
                  <a:lumMod val="75000"/>
                  <a:lumOff val="25000"/>
                </a:schemeClr>
              </a:solidFill>
            </a:endParaRPr>
          </a:p>
        </p:txBody>
      </p:sp>
      <p:sp>
        <p:nvSpPr>
          <p:cNvPr id="4" name="CasellaDiTesto 3">
            <a:extLst>
              <a:ext uri="{FF2B5EF4-FFF2-40B4-BE49-F238E27FC236}">
                <a16:creationId xmlns:a16="http://schemas.microsoft.com/office/drawing/2014/main" id="{84E6DDAB-2318-994E-0592-54FD89BF2ED7}"/>
              </a:ext>
            </a:extLst>
          </p:cNvPr>
          <p:cNvSpPr txBox="1"/>
          <p:nvPr/>
        </p:nvSpPr>
        <p:spPr>
          <a:xfrm>
            <a:off x="436082" y="914934"/>
            <a:ext cx="8881487"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PRIVATE EQUITY</a:t>
            </a:r>
          </a:p>
        </p:txBody>
      </p:sp>
    </p:spTree>
    <p:extLst>
      <p:ext uri="{BB962C8B-B14F-4D97-AF65-F5344CB8AC3E}">
        <p14:creationId xmlns:p14="http://schemas.microsoft.com/office/powerpoint/2010/main" val="417583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EDE13C7-7F4E-C216-C46D-3227ED4F31CE}"/>
              </a:ext>
            </a:extLst>
          </p:cNvPr>
          <p:cNvSpPr txBox="1"/>
          <p:nvPr/>
        </p:nvSpPr>
        <p:spPr>
          <a:xfrm>
            <a:off x="614202" y="862100"/>
            <a:ext cx="9144000"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PRIVATE EQUITY </a:t>
            </a:r>
          </a:p>
        </p:txBody>
      </p:sp>
      <p:sp>
        <p:nvSpPr>
          <p:cNvPr id="3" name="CasellaDiTesto 31">
            <a:extLst>
              <a:ext uri="{FF2B5EF4-FFF2-40B4-BE49-F238E27FC236}">
                <a16:creationId xmlns:a16="http://schemas.microsoft.com/office/drawing/2014/main" id="{D03C9AB9-950D-0047-A83D-C7BACDBEE91F}"/>
              </a:ext>
            </a:extLst>
          </p:cNvPr>
          <p:cNvSpPr txBox="1"/>
          <p:nvPr/>
        </p:nvSpPr>
        <p:spPr>
          <a:xfrm>
            <a:off x="778508" y="2892995"/>
            <a:ext cx="8815389" cy="1072009"/>
          </a:xfrm>
          <a:prstGeom prst="rect">
            <a:avLst/>
          </a:prstGeom>
          <a:noFill/>
          <a:ln>
            <a:no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975" indent="-180975" algn="just">
              <a:spcBef>
                <a:spcPts val="600"/>
              </a:spcBef>
              <a:buClr>
                <a:srgbClr val="C00000"/>
              </a:buClr>
              <a:buFont typeface="Wingdings" panose="05000000000000000000" pitchFamily="2" charset="2"/>
              <a:buChar char="§"/>
            </a:pPr>
            <a:r>
              <a:rPr lang="it-IT" sz="1600" dirty="0">
                <a:solidFill>
                  <a:srgbClr val="002060"/>
                </a:solidFill>
              </a:rPr>
              <a:t>Un Fondo di Private Equity ha interesse ad aggregare aziende che ha in portafoglio, per ragioni di aumento dimensionale laddove, aggregando, è possibile ottenere una crescita più  veloce che procedendo allo sviluppo per linee interne. La finalità ultima rimane sempre quella della massimizzazione del ritorno dell’investimento al momento dell’exit.</a:t>
            </a:r>
          </a:p>
        </p:txBody>
      </p:sp>
      <p:sp>
        <p:nvSpPr>
          <p:cNvPr id="4" name="CasellaDiTesto 4">
            <a:extLst>
              <a:ext uri="{FF2B5EF4-FFF2-40B4-BE49-F238E27FC236}">
                <a16:creationId xmlns:a16="http://schemas.microsoft.com/office/drawing/2014/main" id="{5BF478E8-A9BD-B514-A35C-3671D7BBF10F}"/>
              </a:ext>
            </a:extLst>
          </p:cNvPr>
          <p:cNvSpPr txBox="1"/>
          <p:nvPr/>
        </p:nvSpPr>
        <p:spPr>
          <a:xfrm>
            <a:off x="890347" y="2113470"/>
            <a:ext cx="6768600" cy="830997"/>
          </a:xfrm>
          <a:prstGeom prst="rect">
            <a:avLst/>
          </a:prstGeom>
          <a:solidFill>
            <a:schemeClr val="bg1"/>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44500" indent="-444500"/>
            <a:r>
              <a:rPr lang="it-IT" sz="2400" b="1" dirty="0">
                <a:solidFill>
                  <a:srgbClr val="002060"/>
                </a:solidFill>
              </a:rPr>
              <a:t>I FONDO DI PRIVATE EQUITY </a:t>
            </a:r>
          </a:p>
          <a:p>
            <a:pPr marL="444500" indent="-444500"/>
            <a:endParaRPr lang="it-IT" sz="2400" dirty="0">
              <a:solidFill>
                <a:schemeClr val="tx1">
                  <a:lumMod val="75000"/>
                  <a:lumOff val="25000"/>
                </a:schemeClr>
              </a:solidFill>
            </a:endParaRPr>
          </a:p>
        </p:txBody>
      </p:sp>
    </p:spTree>
    <p:extLst>
      <p:ext uri="{BB962C8B-B14F-4D97-AF65-F5344CB8AC3E}">
        <p14:creationId xmlns:p14="http://schemas.microsoft.com/office/powerpoint/2010/main" val="411300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8AB21BE-98AF-6F4F-EE69-E98728B61115}"/>
              </a:ext>
            </a:extLst>
          </p:cNvPr>
          <p:cNvSpPr txBox="1"/>
          <p:nvPr/>
        </p:nvSpPr>
        <p:spPr>
          <a:xfrm>
            <a:off x="259359" y="946148"/>
            <a:ext cx="8625276"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PRIVATE EQUITY </a:t>
            </a:r>
          </a:p>
        </p:txBody>
      </p:sp>
      <p:cxnSp>
        <p:nvCxnSpPr>
          <p:cNvPr id="3" name="Connettore diritto 2">
            <a:extLst>
              <a:ext uri="{FF2B5EF4-FFF2-40B4-BE49-F238E27FC236}">
                <a16:creationId xmlns:a16="http://schemas.microsoft.com/office/drawing/2014/main" id="{B65DE57A-DD65-BEBC-7D9C-9EDFE55E9708}"/>
              </a:ext>
            </a:extLst>
          </p:cNvPr>
          <p:cNvCxnSpPr/>
          <p:nvPr/>
        </p:nvCxnSpPr>
        <p:spPr>
          <a:xfrm flipH="1">
            <a:off x="7323291" y="4221598"/>
            <a:ext cx="1" cy="233210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asellaDiTesto 9">
            <a:extLst>
              <a:ext uri="{FF2B5EF4-FFF2-40B4-BE49-F238E27FC236}">
                <a16:creationId xmlns:a16="http://schemas.microsoft.com/office/drawing/2014/main" id="{F5671F97-412F-6DCE-DC9E-693DFC68AFC7}"/>
              </a:ext>
            </a:extLst>
          </p:cNvPr>
          <p:cNvSpPr txBox="1"/>
          <p:nvPr/>
        </p:nvSpPr>
        <p:spPr>
          <a:xfrm>
            <a:off x="886382" y="1962527"/>
            <a:ext cx="8136904" cy="1477328"/>
          </a:xfrm>
          <a:prstGeom prst="rect">
            <a:avLst/>
          </a:prstGeom>
          <a:noFill/>
          <a:ln>
            <a:no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600"/>
              </a:spcBef>
              <a:buClr>
                <a:srgbClr val="C00000"/>
              </a:buClr>
            </a:pPr>
            <a:r>
              <a:rPr lang="it-IT" dirty="0">
                <a:solidFill>
                  <a:srgbClr val="002060"/>
                </a:solidFill>
              </a:rPr>
              <a:t>Il fondo, avendo finalità speculative, entra nel capitale di aziende per poi uscire (rivendere la sua quota sul mercato) dopo 3-5 anni. L’attività del fondo, durante questo periodo di tempo, consiste nello sviluppare al massimo l’azienda acquisita in modo tale che, al momento dell’uscita, essa presenti un valore superiore rispetto al momento dell’acquisto.</a:t>
            </a:r>
            <a:endParaRPr lang="it-IT" sz="1600" dirty="0">
              <a:solidFill>
                <a:srgbClr val="002060"/>
              </a:solidFill>
            </a:endParaRPr>
          </a:p>
        </p:txBody>
      </p:sp>
      <p:sp>
        <p:nvSpPr>
          <p:cNvPr id="7" name="Rettangolo 6">
            <a:extLst>
              <a:ext uri="{FF2B5EF4-FFF2-40B4-BE49-F238E27FC236}">
                <a16:creationId xmlns:a16="http://schemas.microsoft.com/office/drawing/2014/main" id="{542E8658-AA04-3507-7A00-CFBA85895D2E}"/>
              </a:ext>
            </a:extLst>
          </p:cNvPr>
          <p:cNvSpPr/>
          <p:nvPr/>
        </p:nvSpPr>
        <p:spPr>
          <a:xfrm>
            <a:off x="970779" y="4712541"/>
            <a:ext cx="864096" cy="473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1400" b="1" dirty="0">
                <a:solidFill>
                  <a:schemeClr val="tx1"/>
                </a:solidFill>
              </a:rPr>
              <a:t>EQUITY</a:t>
            </a:r>
          </a:p>
          <a:p>
            <a:pPr algn="ctr"/>
            <a:r>
              <a:rPr lang="it-IT" sz="1400" b="1" dirty="0">
                <a:solidFill>
                  <a:schemeClr val="tx1"/>
                </a:solidFill>
              </a:rPr>
              <a:t>FUND</a:t>
            </a:r>
          </a:p>
        </p:txBody>
      </p:sp>
      <p:sp>
        <p:nvSpPr>
          <p:cNvPr id="8" name="Rettangolo 7">
            <a:extLst>
              <a:ext uri="{FF2B5EF4-FFF2-40B4-BE49-F238E27FC236}">
                <a16:creationId xmlns:a16="http://schemas.microsoft.com/office/drawing/2014/main" id="{33AB563B-3DA1-4E4F-FFD3-7B559E1C4E9B}"/>
              </a:ext>
            </a:extLst>
          </p:cNvPr>
          <p:cNvSpPr/>
          <p:nvPr/>
        </p:nvSpPr>
        <p:spPr>
          <a:xfrm>
            <a:off x="2173200" y="5328888"/>
            <a:ext cx="936104" cy="6734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1400" b="1" dirty="0">
                <a:solidFill>
                  <a:schemeClr val="tx1">
                    <a:lumMod val="85000"/>
                    <a:lumOff val="15000"/>
                  </a:schemeClr>
                </a:solidFill>
              </a:rPr>
              <a:t>Acquisizione quote sociali</a:t>
            </a:r>
          </a:p>
        </p:txBody>
      </p:sp>
      <p:sp>
        <p:nvSpPr>
          <p:cNvPr id="9" name="CasellaDiTesto 16">
            <a:extLst>
              <a:ext uri="{FF2B5EF4-FFF2-40B4-BE49-F238E27FC236}">
                <a16:creationId xmlns:a16="http://schemas.microsoft.com/office/drawing/2014/main" id="{BB3383D5-4107-8990-5FB7-EB05B0F1AE2B}"/>
              </a:ext>
            </a:extLst>
          </p:cNvPr>
          <p:cNvSpPr txBox="1"/>
          <p:nvPr/>
        </p:nvSpPr>
        <p:spPr>
          <a:xfrm>
            <a:off x="3843223" y="5419409"/>
            <a:ext cx="1761862" cy="492443"/>
          </a:xfrm>
          <a:prstGeom prst="rect">
            <a:avLst/>
          </a:prstGeom>
          <a:noFill/>
          <a:ln>
            <a:noFill/>
          </a:ln>
        </p:spPr>
        <p:txBody>
          <a:bodyPr wrap="square" lIns="0" tIns="0" rIns="0" bIns="0"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C00000"/>
              </a:buClr>
            </a:pPr>
            <a:r>
              <a:rPr lang="it-IT" sz="1600" dirty="0">
                <a:solidFill>
                  <a:srgbClr val="002060"/>
                </a:solidFill>
              </a:rPr>
              <a:t>Intensa attività di sviluppo aziendale</a:t>
            </a:r>
          </a:p>
        </p:txBody>
      </p:sp>
      <p:sp>
        <p:nvSpPr>
          <p:cNvPr id="10" name="CasellaDiTesto 22">
            <a:extLst>
              <a:ext uri="{FF2B5EF4-FFF2-40B4-BE49-F238E27FC236}">
                <a16:creationId xmlns:a16="http://schemas.microsoft.com/office/drawing/2014/main" id="{6997D40D-C67D-22DA-FE2E-375A733480C1}"/>
              </a:ext>
            </a:extLst>
          </p:cNvPr>
          <p:cNvSpPr txBox="1"/>
          <p:nvPr/>
        </p:nvSpPr>
        <p:spPr>
          <a:xfrm>
            <a:off x="6979551" y="4393941"/>
            <a:ext cx="693220" cy="492443"/>
          </a:xfrm>
          <a:prstGeom prst="rect">
            <a:avLst/>
          </a:prstGeom>
          <a:solidFill>
            <a:schemeClr val="bg1"/>
          </a:solidFill>
          <a:ln>
            <a:noFill/>
          </a:ln>
        </p:spPr>
        <p:txBody>
          <a:bodyPr wrap="square" lIns="0" tIns="0" rIns="0" bIns="0"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C00000"/>
              </a:buClr>
            </a:pPr>
            <a:r>
              <a:rPr lang="it-IT" sz="1600" b="1" dirty="0">
                <a:solidFill>
                  <a:schemeClr val="tx1">
                    <a:lumMod val="85000"/>
                    <a:lumOff val="15000"/>
                  </a:schemeClr>
                </a:solidFill>
              </a:rPr>
              <a:t>EXIT</a:t>
            </a:r>
          </a:p>
          <a:p>
            <a:pPr algn="ctr">
              <a:buClr>
                <a:srgbClr val="C00000"/>
              </a:buClr>
            </a:pPr>
            <a:r>
              <a:rPr lang="it-IT" sz="1600" dirty="0">
                <a:solidFill>
                  <a:schemeClr val="tx1">
                    <a:lumMod val="85000"/>
                    <a:lumOff val="15000"/>
                  </a:schemeClr>
                </a:solidFill>
              </a:rPr>
              <a:t>3/5 anni</a:t>
            </a:r>
          </a:p>
        </p:txBody>
      </p:sp>
      <p:sp>
        <p:nvSpPr>
          <p:cNvPr id="12" name="CasellaDiTesto 27">
            <a:extLst>
              <a:ext uri="{FF2B5EF4-FFF2-40B4-BE49-F238E27FC236}">
                <a16:creationId xmlns:a16="http://schemas.microsoft.com/office/drawing/2014/main" id="{0F278198-FB1C-C834-B008-6CEA0B304111}"/>
              </a:ext>
            </a:extLst>
          </p:cNvPr>
          <p:cNvSpPr txBox="1"/>
          <p:nvPr/>
        </p:nvSpPr>
        <p:spPr>
          <a:xfrm>
            <a:off x="2157666" y="4335831"/>
            <a:ext cx="936104" cy="608662"/>
          </a:xfrm>
          <a:prstGeom prst="rect">
            <a:avLst/>
          </a:prstGeom>
          <a:solidFill>
            <a:schemeClr val="bg1"/>
          </a:solidFill>
          <a:ln>
            <a:noFill/>
          </a:ln>
        </p:spPr>
        <p:txBody>
          <a:bodyPr wrap="square" lIns="0" tIns="0" rIns="0" bIns="0" rtlCol="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C00000"/>
              </a:buClr>
            </a:pPr>
            <a:r>
              <a:rPr lang="it-IT" sz="1600" b="1" dirty="0">
                <a:solidFill>
                  <a:schemeClr val="tx1">
                    <a:lumMod val="85000"/>
                    <a:lumOff val="15000"/>
                  </a:schemeClr>
                </a:solidFill>
              </a:rPr>
              <a:t>INGRESSO</a:t>
            </a:r>
          </a:p>
          <a:p>
            <a:pPr algn="ctr">
              <a:buClr>
                <a:srgbClr val="C00000"/>
              </a:buClr>
            </a:pPr>
            <a:r>
              <a:rPr lang="it-IT" b="1" dirty="0">
                <a:solidFill>
                  <a:schemeClr val="tx1">
                    <a:lumMod val="85000"/>
                    <a:lumOff val="15000"/>
                  </a:schemeClr>
                </a:solidFill>
              </a:rPr>
              <a:t>t</a:t>
            </a:r>
            <a:r>
              <a:rPr lang="it-IT" b="1" baseline="-25000" dirty="0">
                <a:solidFill>
                  <a:schemeClr val="tx1">
                    <a:lumMod val="85000"/>
                    <a:lumOff val="15000"/>
                  </a:schemeClr>
                </a:solidFill>
              </a:rPr>
              <a:t>0</a:t>
            </a:r>
            <a:endParaRPr lang="it-IT" sz="1600" b="1" baseline="-25000" dirty="0">
              <a:solidFill>
                <a:schemeClr val="tx1">
                  <a:lumMod val="85000"/>
                  <a:lumOff val="15000"/>
                </a:schemeClr>
              </a:solidFill>
            </a:endParaRPr>
          </a:p>
        </p:txBody>
      </p:sp>
      <p:cxnSp>
        <p:nvCxnSpPr>
          <p:cNvPr id="13" name="Connettore 2 12">
            <a:extLst>
              <a:ext uri="{FF2B5EF4-FFF2-40B4-BE49-F238E27FC236}">
                <a16:creationId xmlns:a16="http://schemas.microsoft.com/office/drawing/2014/main" id="{BBC330B2-905D-D4F4-FD3C-BFC48F35445B}"/>
              </a:ext>
            </a:extLst>
          </p:cNvPr>
          <p:cNvCxnSpPr/>
          <p:nvPr/>
        </p:nvCxnSpPr>
        <p:spPr>
          <a:xfrm>
            <a:off x="3225285" y="5665630"/>
            <a:ext cx="57600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D02B07B0-BF01-7236-0277-9675B4204999}"/>
              </a:ext>
            </a:extLst>
          </p:cNvPr>
          <p:cNvCxnSpPr/>
          <p:nvPr/>
        </p:nvCxnSpPr>
        <p:spPr>
          <a:xfrm>
            <a:off x="1916864" y="5665630"/>
            <a:ext cx="288000"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Immagine 14">
            <a:extLst>
              <a:ext uri="{FF2B5EF4-FFF2-40B4-BE49-F238E27FC236}">
                <a16:creationId xmlns:a16="http://schemas.microsoft.com/office/drawing/2014/main" id="{FE688CFF-DEFD-84D0-93C6-E9456A3D5B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690" y="5244292"/>
            <a:ext cx="842676" cy="842676"/>
          </a:xfrm>
          <a:prstGeom prst="rect">
            <a:avLst/>
          </a:prstGeom>
          <a:ln>
            <a:solidFill>
              <a:schemeClr val="tx1"/>
            </a:solidFill>
          </a:ln>
        </p:spPr>
      </p:pic>
      <p:cxnSp>
        <p:nvCxnSpPr>
          <p:cNvPr id="16" name="Connettore 2 15">
            <a:extLst>
              <a:ext uri="{FF2B5EF4-FFF2-40B4-BE49-F238E27FC236}">
                <a16:creationId xmlns:a16="http://schemas.microsoft.com/office/drawing/2014/main" id="{A66478C4-AB6F-6A6B-EE8F-0CEFC6F51284}"/>
              </a:ext>
            </a:extLst>
          </p:cNvPr>
          <p:cNvCxnSpPr/>
          <p:nvPr/>
        </p:nvCxnSpPr>
        <p:spPr>
          <a:xfrm>
            <a:off x="5520000" y="5665630"/>
            <a:ext cx="57600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24">
            <a:extLst>
              <a:ext uri="{FF2B5EF4-FFF2-40B4-BE49-F238E27FC236}">
                <a16:creationId xmlns:a16="http://schemas.microsoft.com/office/drawing/2014/main" id="{1BB25BB7-E3EF-6A7D-FC02-956F86672877}"/>
              </a:ext>
            </a:extLst>
          </p:cNvPr>
          <p:cNvSpPr txBox="1"/>
          <p:nvPr/>
        </p:nvSpPr>
        <p:spPr>
          <a:xfrm>
            <a:off x="6236146" y="5396876"/>
            <a:ext cx="2091431" cy="6463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it-IT" dirty="0"/>
              <a:t>Il fondo vende e realizza l’</a:t>
            </a:r>
            <a:r>
              <a:rPr lang="it-IT" dirty="0" err="1"/>
              <a:t>invesitimento</a:t>
            </a:r>
            <a:r>
              <a:rPr lang="it-IT" dirty="0"/>
              <a:t> iniziale</a:t>
            </a:r>
          </a:p>
        </p:txBody>
      </p:sp>
      <p:sp>
        <p:nvSpPr>
          <p:cNvPr id="19" name="CasellaDiTesto 18">
            <a:extLst>
              <a:ext uri="{FF2B5EF4-FFF2-40B4-BE49-F238E27FC236}">
                <a16:creationId xmlns:a16="http://schemas.microsoft.com/office/drawing/2014/main" id="{2E874E56-A1B7-9CDA-F76D-DB362F5D9F4D}"/>
              </a:ext>
            </a:extLst>
          </p:cNvPr>
          <p:cNvSpPr txBox="1"/>
          <p:nvPr/>
        </p:nvSpPr>
        <p:spPr>
          <a:xfrm>
            <a:off x="6236146" y="5447566"/>
            <a:ext cx="2648489" cy="584775"/>
          </a:xfrm>
          <a:prstGeom prst="rect">
            <a:avLst/>
          </a:prstGeom>
          <a:noFill/>
        </p:spPr>
        <p:txBody>
          <a:bodyPr wrap="square">
            <a:spAutoFit/>
          </a:bodyPr>
          <a:lstStyle/>
          <a:p>
            <a:r>
              <a:rPr lang="it-IT" sz="1600" dirty="0">
                <a:solidFill>
                  <a:srgbClr val="002060"/>
                </a:solidFill>
              </a:rPr>
              <a:t>Il fondo vende e realizza l’investimento iniziale</a:t>
            </a:r>
          </a:p>
        </p:txBody>
      </p:sp>
    </p:spTree>
    <p:extLst>
      <p:ext uri="{BB962C8B-B14F-4D97-AF65-F5344CB8AC3E}">
        <p14:creationId xmlns:p14="http://schemas.microsoft.com/office/powerpoint/2010/main" val="368181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8AB21BE-98AF-6F4F-EE69-E98728B61115}"/>
              </a:ext>
            </a:extLst>
          </p:cNvPr>
          <p:cNvSpPr txBox="1"/>
          <p:nvPr/>
        </p:nvSpPr>
        <p:spPr>
          <a:xfrm>
            <a:off x="479032" y="1079498"/>
            <a:ext cx="8625276"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PRIVATE EQUITY </a:t>
            </a:r>
          </a:p>
        </p:txBody>
      </p:sp>
      <p:sp>
        <p:nvSpPr>
          <p:cNvPr id="4" name="CasellaDiTesto 9">
            <a:extLst>
              <a:ext uri="{FF2B5EF4-FFF2-40B4-BE49-F238E27FC236}">
                <a16:creationId xmlns:a16="http://schemas.microsoft.com/office/drawing/2014/main" id="{F5671F97-412F-6DCE-DC9E-693DFC68AFC7}"/>
              </a:ext>
            </a:extLst>
          </p:cNvPr>
          <p:cNvSpPr txBox="1"/>
          <p:nvPr/>
        </p:nvSpPr>
        <p:spPr>
          <a:xfrm>
            <a:off x="967404" y="2300626"/>
            <a:ext cx="8136904" cy="3247043"/>
          </a:xfrm>
          <a:prstGeom prst="rect">
            <a:avLst/>
          </a:prstGeom>
          <a:noFill/>
          <a:ln>
            <a:no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600"/>
              </a:spcBef>
              <a:buClr>
                <a:srgbClr val="C00000"/>
              </a:buClr>
            </a:pPr>
            <a:r>
              <a:rPr lang="it-IT" dirty="0">
                <a:solidFill>
                  <a:srgbClr val="002060"/>
                </a:solidFill>
              </a:rPr>
              <a:t>I fondi private equity possono acquisire quote societarie in due modalità:</a:t>
            </a:r>
          </a:p>
          <a:p>
            <a:pPr algn="just">
              <a:spcBef>
                <a:spcPts val="600"/>
              </a:spcBef>
              <a:buClr>
                <a:srgbClr val="C00000"/>
              </a:buClr>
            </a:pPr>
            <a:endParaRPr lang="it-IT" dirty="0">
              <a:solidFill>
                <a:srgbClr val="002060"/>
              </a:solidFill>
            </a:endParaRPr>
          </a:p>
          <a:p>
            <a:pPr marL="285750" indent="-285750" algn="just">
              <a:spcBef>
                <a:spcPts val="600"/>
              </a:spcBef>
              <a:buClr>
                <a:srgbClr val="C00000"/>
              </a:buClr>
              <a:buFontTx/>
              <a:buChar char="-"/>
            </a:pPr>
            <a:r>
              <a:rPr lang="it-IT" sz="1600" b="1" dirty="0">
                <a:solidFill>
                  <a:srgbClr val="002060"/>
                </a:solidFill>
              </a:rPr>
              <a:t>In aumento di capitale (</a:t>
            </a:r>
            <a:r>
              <a:rPr lang="it-IT" sz="1600" b="1" dirty="0" err="1">
                <a:solidFill>
                  <a:srgbClr val="002060"/>
                </a:solidFill>
              </a:rPr>
              <a:t>expansion</a:t>
            </a:r>
            <a:r>
              <a:rPr lang="it-IT" sz="1600" b="1" dirty="0">
                <a:solidFill>
                  <a:srgbClr val="002060"/>
                </a:solidFill>
              </a:rPr>
              <a:t> capital), attraverso la sottoscrizione di aumenti di capitale sociale dedicati al fondo (in questo modo si ha una immissione di mezzi freschi a titolo di equity in azienda); per effetto della diluizione della partecipazione dei vecchi soci il fondo acquisisce una quota dell’azienda.</a:t>
            </a:r>
          </a:p>
          <a:p>
            <a:pPr algn="just">
              <a:spcBef>
                <a:spcPts val="600"/>
              </a:spcBef>
              <a:buClr>
                <a:srgbClr val="C00000"/>
              </a:buClr>
            </a:pPr>
            <a:endParaRPr lang="it-IT" sz="1600" dirty="0">
              <a:solidFill>
                <a:srgbClr val="002060"/>
              </a:solidFill>
            </a:endParaRPr>
          </a:p>
          <a:p>
            <a:pPr marL="285750" indent="-285750" algn="just">
              <a:spcBef>
                <a:spcPts val="600"/>
              </a:spcBef>
              <a:buClr>
                <a:srgbClr val="C00000"/>
              </a:buClr>
              <a:buFontTx/>
              <a:buChar char="-"/>
            </a:pPr>
            <a:r>
              <a:rPr lang="it-IT" sz="1600" b="1" dirty="0">
                <a:solidFill>
                  <a:srgbClr val="002060"/>
                </a:solidFill>
              </a:rPr>
              <a:t>Attraverso l’acquisto di quote o azioni detenute dai soci (in questo caso le risorse finanziarie del fondo vanno alla proprietà e non vi è immissione di risorse finanziarie in azienda);</a:t>
            </a:r>
          </a:p>
          <a:p>
            <a:pPr algn="just">
              <a:spcBef>
                <a:spcPts val="600"/>
              </a:spcBef>
              <a:buClr>
                <a:srgbClr val="C00000"/>
              </a:buClr>
            </a:pPr>
            <a:endParaRPr lang="it-IT" sz="1600" b="1" dirty="0">
              <a:solidFill>
                <a:srgbClr val="002060"/>
              </a:solidFill>
            </a:endParaRPr>
          </a:p>
        </p:txBody>
      </p:sp>
    </p:spTree>
    <p:extLst>
      <p:ext uri="{BB962C8B-B14F-4D97-AF65-F5344CB8AC3E}">
        <p14:creationId xmlns:p14="http://schemas.microsoft.com/office/powerpoint/2010/main" val="304286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8AB21BE-98AF-6F4F-EE69-E98728B61115}"/>
              </a:ext>
            </a:extLst>
          </p:cNvPr>
          <p:cNvSpPr txBox="1"/>
          <p:nvPr/>
        </p:nvSpPr>
        <p:spPr>
          <a:xfrm>
            <a:off x="378209" y="1005027"/>
            <a:ext cx="8625276"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PRIVATE EQUITY </a:t>
            </a:r>
          </a:p>
        </p:txBody>
      </p:sp>
      <p:sp>
        <p:nvSpPr>
          <p:cNvPr id="4" name="CasellaDiTesto 9">
            <a:extLst>
              <a:ext uri="{FF2B5EF4-FFF2-40B4-BE49-F238E27FC236}">
                <a16:creationId xmlns:a16="http://schemas.microsoft.com/office/drawing/2014/main" id="{F5671F97-412F-6DCE-DC9E-693DFC68AFC7}"/>
              </a:ext>
            </a:extLst>
          </p:cNvPr>
          <p:cNvSpPr txBox="1"/>
          <p:nvPr/>
        </p:nvSpPr>
        <p:spPr>
          <a:xfrm>
            <a:off x="866581" y="2090172"/>
            <a:ext cx="8136904" cy="2677656"/>
          </a:xfrm>
          <a:prstGeom prst="rect">
            <a:avLst/>
          </a:prstGeom>
          <a:noFill/>
          <a:ln>
            <a:no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600"/>
              </a:spcBef>
              <a:buClr>
                <a:srgbClr val="C00000"/>
              </a:buClr>
            </a:pPr>
            <a:r>
              <a:rPr lang="it-IT" dirty="0">
                <a:solidFill>
                  <a:srgbClr val="002060"/>
                </a:solidFill>
              </a:rPr>
              <a:t>Parallelamente le tipologie di intervento dei fondi private equity possono essere definite ad esempio:</a:t>
            </a:r>
          </a:p>
          <a:p>
            <a:pPr algn="just">
              <a:spcBef>
                <a:spcPts val="600"/>
              </a:spcBef>
              <a:buClr>
                <a:srgbClr val="C00000"/>
              </a:buClr>
            </a:pPr>
            <a:endParaRPr lang="it-IT" sz="1600" dirty="0">
              <a:solidFill>
                <a:srgbClr val="002060"/>
              </a:solidFill>
            </a:endParaRPr>
          </a:p>
          <a:p>
            <a:pPr marL="285750" indent="-285750" algn="just">
              <a:spcBef>
                <a:spcPts val="600"/>
              </a:spcBef>
              <a:buClr>
                <a:srgbClr val="C00000"/>
              </a:buClr>
              <a:buFontTx/>
              <a:buChar char="-"/>
            </a:pPr>
            <a:r>
              <a:rPr lang="it-IT" sz="1600" b="1" dirty="0">
                <a:solidFill>
                  <a:srgbClr val="002060"/>
                </a:solidFill>
              </a:rPr>
              <a:t>di Expansion financing: cioè finalizzati allo sviluppo dell’azienda attraverso investimenti per linee interne o esterne (M&amp;A) e realizzati di solito in aumento di capitale;</a:t>
            </a:r>
          </a:p>
          <a:p>
            <a:pPr algn="just">
              <a:spcBef>
                <a:spcPts val="600"/>
              </a:spcBef>
              <a:buClr>
                <a:srgbClr val="C00000"/>
              </a:buClr>
            </a:pPr>
            <a:endParaRPr lang="it-IT" sz="1600" b="1" dirty="0">
              <a:solidFill>
                <a:srgbClr val="002060"/>
              </a:solidFill>
            </a:endParaRPr>
          </a:p>
          <a:p>
            <a:pPr marL="285750" indent="-285750" algn="just">
              <a:spcBef>
                <a:spcPts val="600"/>
              </a:spcBef>
              <a:buClr>
                <a:srgbClr val="C00000"/>
              </a:buClr>
              <a:buFontTx/>
              <a:buChar char="-"/>
            </a:pPr>
            <a:r>
              <a:rPr lang="it-IT" sz="1600" b="1" dirty="0">
                <a:solidFill>
                  <a:srgbClr val="002060"/>
                </a:solidFill>
              </a:rPr>
              <a:t>di Replacement Capital: cioè finalizzate alla sostituzione di soci e di modifica degli assetti societari e realizzati con l’acquisto di quote dai vecchi soci e con operazioni miste (aumento di capitale e acquisto quote).</a:t>
            </a:r>
          </a:p>
        </p:txBody>
      </p:sp>
    </p:spTree>
    <p:extLst>
      <p:ext uri="{BB962C8B-B14F-4D97-AF65-F5344CB8AC3E}">
        <p14:creationId xmlns:p14="http://schemas.microsoft.com/office/powerpoint/2010/main" val="376216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72357FA-DA32-30B6-08DB-9C3A18BA24FA}"/>
              </a:ext>
            </a:extLst>
          </p:cNvPr>
          <p:cNvSpPr txBox="1"/>
          <p:nvPr/>
        </p:nvSpPr>
        <p:spPr>
          <a:xfrm>
            <a:off x="331911" y="854269"/>
            <a:ext cx="8754005"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PRIVATE EQUITY </a:t>
            </a:r>
          </a:p>
        </p:txBody>
      </p:sp>
      <p:sp>
        <p:nvSpPr>
          <p:cNvPr id="8" name="CasellaDiTesto 7">
            <a:extLst>
              <a:ext uri="{FF2B5EF4-FFF2-40B4-BE49-F238E27FC236}">
                <a16:creationId xmlns:a16="http://schemas.microsoft.com/office/drawing/2014/main" id="{7EEC902D-3563-0E0E-A55B-233528F024D1}"/>
              </a:ext>
            </a:extLst>
          </p:cNvPr>
          <p:cNvSpPr txBox="1"/>
          <p:nvPr/>
        </p:nvSpPr>
        <p:spPr>
          <a:xfrm>
            <a:off x="739074" y="1620756"/>
            <a:ext cx="8329770" cy="1477328"/>
          </a:xfrm>
          <a:prstGeom prst="rect">
            <a:avLst/>
          </a:prstGeom>
          <a:noFill/>
          <a:ln>
            <a:noFill/>
          </a:ln>
        </p:spPr>
        <p:txBody>
          <a:bodyPr wrap="square" rtlCol="0">
            <a:spAutoFit/>
          </a:bodyPr>
          <a:lstStyle/>
          <a:p>
            <a:pPr algn="just">
              <a:spcBef>
                <a:spcPts val="600"/>
              </a:spcBef>
              <a:buClr>
                <a:srgbClr val="C00000"/>
              </a:buClr>
            </a:pPr>
            <a:r>
              <a:rPr lang="it-IT" b="1" dirty="0">
                <a:solidFill>
                  <a:srgbClr val="002060"/>
                </a:solidFill>
              </a:rPr>
              <a:t>AZIENDE IN CRESCITA. </a:t>
            </a:r>
            <a:r>
              <a:rPr lang="it-IT" dirty="0">
                <a:solidFill>
                  <a:srgbClr val="002060"/>
                </a:solidFill>
              </a:rPr>
              <a:t>Il fondo entra nel capitale di aziende che, spinte a dovere, presentano possibilità di crescita rilevante nel breve-medio periodo. La scelta ricadrà su mercati in sviluppo: ad es. in Italia aziende del settore </a:t>
            </a:r>
            <a:r>
              <a:rPr lang="it-IT" dirty="0" err="1">
                <a:solidFill>
                  <a:srgbClr val="002060"/>
                </a:solidFill>
              </a:rPr>
              <a:t>food</a:t>
            </a:r>
            <a:r>
              <a:rPr lang="it-IT" dirty="0">
                <a:solidFill>
                  <a:srgbClr val="002060"/>
                </a:solidFill>
              </a:rPr>
              <a:t> e fashion, dove il brand “made in </a:t>
            </a:r>
            <a:r>
              <a:rPr lang="it-IT" dirty="0" err="1">
                <a:solidFill>
                  <a:srgbClr val="002060"/>
                </a:solidFill>
              </a:rPr>
              <a:t>Italy</a:t>
            </a:r>
            <a:r>
              <a:rPr lang="it-IT" dirty="0">
                <a:solidFill>
                  <a:srgbClr val="002060"/>
                </a:solidFill>
              </a:rPr>
              <a:t>” apporta valore aggiunto, settore farmaceutico, cosmetico, cantieristico ed altri ancora. </a:t>
            </a:r>
          </a:p>
        </p:txBody>
      </p:sp>
      <p:sp>
        <p:nvSpPr>
          <p:cNvPr id="9" name="Rettangolo 8">
            <a:extLst>
              <a:ext uri="{FF2B5EF4-FFF2-40B4-BE49-F238E27FC236}">
                <a16:creationId xmlns:a16="http://schemas.microsoft.com/office/drawing/2014/main" id="{8985CF9B-926B-F043-53B0-6684CCFDB7C7}"/>
              </a:ext>
            </a:extLst>
          </p:cNvPr>
          <p:cNvSpPr/>
          <p:nvPr/>
        </p:nvSpPr>
        <p:spPr>
          <a:xfrm>
            <a:off x="749268" y="3119274"/>
            <a:ext cx="8309381" cy="923330"/>
          </a:xfrm>
          <a:prstGeom prst="rect">
            <a:avLst/>
          </a:prstGeom>
        </p:spPr>
        <p:txBody>
          <a:bodyPr wrap="square">
            <a:spAutoFit/>
          </a:bodyPr>
          <a:lstStyle/>
          <a:p>
            <a:pPr algn="just"/>
            <a:r>
              <a:rPr lang="it-IT" b="1" dirty="0">
                <a:solidFill>
                  <a:srgbClr val="002060"/>
                </a:solidFill>
              </a:rPr>
              <a:t>AZIENDE DI FILIERA. </a:t>
            </a:r>
            <a:r>
              <a:rPr lang="it-IT" dirty="0">
                <a:solidFill>
                  <a:srgbClr val="002060"/>
                </a:solidFill>
              </a:rPr>
              <a:t>Di interesse sono anche aziende che lavorano nella filiera dei settori predetti come packaging o lavorazioni sul prodotto, quali elettrogalvanica per gli accessori moda, lavorazione pellami, etc.</a:t>
            </a:r>
          </a:p>
        </p:txBody>
      </p:sp>
      <p:sp>
        <p:nvSpPr>
          <p:cNvPr id="10" name="Rettangolo 9">
            <a:extLst>
              <a:ext uri="{FF2B5EF4-FFF2-40B4-BE49-F238E27FC236}">
                <a16:creationId xmlns:a16="http://schemas.microsoft.com/office/drawing/2014/main" id="{8342B6F3-253A-9777-D03E-9D3FC12DE37D}"/>
              </a:ext>
            </a:extLst>
          </p:cNvPr>
          <p:cNvSpPr/>
          <p:nvPr/>
        </p:nvSpPr>
        <p:spPr>
          <a:xfrm>
            <a:off x="782040" y="4507607"/>
            <a:ext cx="4675016" cy="2031325"/>
          </a:xfrm>
          <a:prstGeom prst="rect">
            <a:avLst/>
          </a:prstGeom>
        </p:spPr>
        <p:txBody>
          <a:bodyPr wrap="square">
            <a:spAutoFit/>
          </a:bodyPr>
          <a:lstStyle/>
          <a:p>
            <a:pPr algn="just">
              <a:spcBef>
                <a:spcPts val="600"/>
              </a:spcBef>
              <a:buClr>
                <a:srgbClr val="C00000"/>
              </a:buClr>
            </a:pPr>
            <a:r>
              <a:rPr lang="it-IT" b="1" dirty="0">
                <a:solidFill>
                  <a:srgbClr val="002060"/>
                </a:solidFill>
              </a:rPr>
              <a:t>NO AZIENDE PICCOLE. </a:t>
            </a:r>
            <a:r>
              <a:rPr lang="it-IT" dirty="0">
                <a:solidFill>
                  <a:srgbClr val="002060"/>
                </a:solidFill>
              </a:rPr>
              <a:t>Un’altra discriminante è la dimensione correlata al valore dell’azienda: le risorse professionali impiegate dal fondo per sviluppare un’impresa sono pressoché le stesse a prescindere dalla dimensione, laddove l’incremento di valore potenziale è sicuramente inferiore nella piccola realtà imprenditoriale</a:t>
            </a:r>
          </a:p>
        </p:txBody>
      </p:sp>
      <p:grpSp>
        <p:nvGrpSpPr>
          <p:cNvPr id="11" name="Gruppo 10">
            <a:extLst>
              <a:ext uri="{FF2B5EF4-FFF2-40B4-BE49-F238E27FC236}">
                <a16:creationId xmlns:a16="http://schemas.microsoft.com/office/drawing/2014/main" id="{3DDDAC7D-E715-467E-A01F-336CA9F85146}"/>
              </a:ext>
            </a:extLst>
          </p:cNvPr>
          <p:cNvGrpSpPr/>
          <p:nvPr/>
        </p:nvGrpSpPr>
        <p:grpSpPr>
          <a:xfrm>
            <a:off x="6652616" y="4882748"/>
            <a:ext cx="1152128" cy="1152128"/>
            <a:chOff x="6825208" y="4581128"/>
            <a:chExt cx="1152128" cy="1152128"/>
          </a:xfrm>
        </p:grpSpPr>
        <p:sp>
          <p:nvSpPr>
            <p:cNvPr id="12" name="Ovale 11">
              <a:extLst>
                <a:ext uri="{FF2B5EF4-FFF2-40B4-BE49-F238E27FC236}">
                  <a16:creationId xmlns:a16="http://schemas.microsoft.com/office/drawing/2014/main" id="{87835F2B-209B-9EE6-DF27-0C89ADBD51B7}"/>
                </a:ext>
              </a:extLst>
            </p:cNvPr>
            <p:cNvSpPr/>
            <p:nvPr/>
          </p:nvSpPr>
          <p:spPr>
            <a:xfrm>
              <a:off x="6825208" y="4581128"/>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it-IT" dirty="0"/>
            </a:p>
          </p:txBody>
        </p:sp>
        <p:sp>
          <p:nvSpPr>
            <p:cNvPr id="13" name="Ovale 12">
              <a:extLst>
                <a:ext uri="{FF2B5EF4-FFF2-40B4-BE49-F238E27FC236}">
                  <a16:creationId xmlns:a16="http://schemas.microsoft.com/office/drawing/2014/main" id="{3BC21E84-0226-3557-0D04-9384A672D8AA}"/>
                </a:ext>
              </a:extLst>
            </p:cNvPr>
            <p:cNvSpPr>
              <a:spLocks noChangeAspect="1"/>
            </p:cNvSpPr>
            <p:nvPr/>
          </p:nvSpPr>
          <p:spPr>
            <a:xfrm>
              <a:off x="7004901" y="4768008"/>
              <a:ext cx="792743" cy="79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0707D904-98BD-E3B8-D70F-D347BEC4ADB9}"/>
                </a:ext>
              </a:extLst>
            </p:cNvPr>
            <p:cNvSpPr>
              <a:spLocks noChangeAspect="1"/>
            </p:cNvSpPr>
            <p:nvPr/>
          </p:nvSpPr>
          <p:spPr>
            <a:xfrm>
              <a:off x="7203272" y="4966193"/>
              <a:ext cx="396000" cy="3956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B1C21A91-ACF2-3485-8A70-0D5D6C8D36D9}"/>
                </a:ext>
              </a:extLst>
            </p:cNvPr>
            <p:cNvSpPr/>
            <p:nvPr/>
          </p:nvSpPr>
          <p:spPr>
            <a:xfrm>
              <a:off x="6964878" y="4899175"/>
              <a:ext cx="872788" cy="553998"/>
            </a:xfrm>
            <a:prstGeom prst="rect">
              <a:avLst/>
            </a:prstGeom>
          </p:spPr>
          <p:txBody>
            <a:bodyPr wrap="square" lIns="0" tIns="0" rIns="0" bIns="0">
              <a:spAutoFit/>
            </a:bodyPr>
            <a:lstStyle/>
            <a:p>
              <a:pPr algn="ctr"/>
              <a:r>
                <a:rPr lang="it-IT" b="1" dirty="0"/>
                <a:t>AZIENDE</a:t>
              </a:r>
            </a:p>
            <a:p>
              <a:pPr algn="ctr"/>
              <a:r>
                <a:rPr lang="it-IT" b="1" dirty="0"/>
                <a:t>TARGET</a:t>
              </a:r>
            </a:p>
          </p:txBody>
        </p:sp>
      </p:grpSp>
      <p:sp>
        <p:nvSpPr>
          <p:cNvPr id="16" name="CasellaDiTesto 15">
            <a:extLst>
              <a:ext uri="{FF2B5EF4-FFF2-40B4-BE49-F238E27FC236}">
                <a16:creationId xmlns:a16="http://schemas.microsoft.com/office/drawing/2014/main" id="{180D0393-D763-177E-3E58-9A3F387BC9D7}"/>
              </a:ext>
            </a:extLst>
          </p:cNvPr>
          <p:cNvSpPr txBox="1"/>
          <p:nvPr/>
        </p:nvSpPr>
        <p:spPr>
          <a:xfrm>
            <a:off x="8336035" y="4796766"/>
            <a:ext cx="793429" cy="492443"/>
          </a:xfrm>
          <a:prstGeom prst="rect">
            <a:avLst/>
          </a:prstGeom>
          <a:noFill/>
          <a:ln>
            <a:noFill/>
          </a:ln>
        </p:spPr>
        <p:txBody>
          <a:bodyPr wrap="square" lIns="0" tIns="0" rIns="0" bIns="0" rtlCol="0">
            <a:spAutoFit/>
          </a:bodyPr>
          <a:lstStyle/>
          <a:p>
            <a:pPr algn="ctr">
              <a:buClr>
                <a:srgbClr val="C00000"/>
              </a:buClr>
            </a:pPr>
            <a:r>
              <a:rPr lang="it-IT" sz="1600" dirty="0">
                <a:solidFill>
                  <a:srgbClr val="002060"/>
                </a:solidFill>
              </a:rPr>
              <a:t>Mercati </a:t>
            </a:r>
          </a:p>
          <a:p>
            <a:pPr algn="ctr">
              <a:buClr>
                <a:srgbClr val="C00000"/>
              </a:buClr>
            </a:pPr>
            <a:r>
              <a:rPr lang="it-IT" sz="1600" dirty="0">
                <a:solidFill>
                  <a:srgbClr val="002060"/>
                </a:solidFill>
              </a:rPr>
              <a:t>scalabili</a:t>
            </a:r>
          </a:p>
        </p:txBody>
      </p:sp>
      <p:sp>
        <p:nvSpPr>
          <p:cNvPr id="17" name="CasellaDiTesto 16">
            <a:extLst>
              <a:ext uri="{FF2B5EF4-FFF2-40B4-BE49-F238E27FC236}">
                <a16:creationId xmlns:a16="http://schemas.microsoft.com/office/drawing/2014/main" id="{001ED6B8-26A1-2346-53C2-2E9AE62FE1C0}"/>
              </a:ext>
            </a:extLst>
          </p:cNvPr>
          <p:cNvSpPr txBox="1"/>
          <p:nvPr/>
        </p:nvSpPr>
        <p:spPr>
          <a:xfrm>
            <a:off x="8292487" y="5450259"/>
            <a:ext cx="793429" cy="738664"/>
          </a:xfrm>
          <a:prstGeom prst="rect">
            <a:avLst/>
          </a:prstGeom>
          <a:noFill/>
          <a:ln>
            <a:noFill/>
          </a:ln>
        </p:spPr>
        <p:txBody>
          <a:bodyPr wrap="square" lIns="0" tIns="0" rIns="0" bIns="0" rtlCol="0">
            <a:spAutoFit/>
          </a:bodyPr>
          <a:lstStyle/>
          <a:p>
            <a:pPr algn="ctr">
              <a:buClr>
                <a:srgbClr val="C00000"/>
              </a:buClr>
            </a:pPr>
            <a:r>
              <a:rPr lang="it-IT" sz="1600" dirty="0">
                <a:solidFill>
                  <a:srgbClr val="002060"/>
                </a:solidFill>
              </a:rPr>
              <a:t>NO aziende piccole</a:t>
            </a:r>
          </a:p>
        </p:txBody>
      </p:sp>
      <p:sp>
        <p:nvSpPr>
          <p:cNvPr id="18" name="Rettangolo 17">
            <a:extLst>
              <a:ext uri="{FF2B5EF4-FFF2-40B4-BE49-F238E27FC236}">
                <a16:creationId xmlns:a16="http://schemas.microsoft.com/office/drawing/2014/main" id="{63CE05FB-405E-63B0-77BC-5A43598CDF56}"/>
              </a:ext>
            </a:extLst>
          </p:cNvPr>
          <p:cNvSpPr/>
          <p:nvPr/>
        </p:nvSpPr>
        <p:spPr>
          <a:xfrm>
            <a:off x="5412805" y="4511991"/>
            <a:ext cx="864096" cy="473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EQUITY</a:t>
            </a:r>
          </a:p>
          <a:p>
            <a:pPr algn="ctr"/>
            <a:r>
              <a:rPr lang="it-IT" sz="1400" b="1" dirty="0">
                <a:solidFill>
                  <a:schemeClr val="tx1"/>
                </a:solidFill>
              </a:rPr>
              <a:t>FUND</a:t>
            </a:r>
          </a:p>
        </p:txBody>
      </p:sp>
      <p:pic>
        <p:nvPicPr>
          <p:cNvPr id="19" name="Immagine 18">
            <a:extLst>
              <a:ext uri="{FF2B5EF4-FFF2-40B4-BE49-F238E27FC236}">
                <a16:creationId xmlns:a16="http://schemas.microsoft.com/office/drawing/2014/main" id="{AA4D45F2-5B80-5F7D-4FC0-55711F1EE2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7716" y="5043742"/>
            <a:ext cx="842676" cy="842676"/>
          </a:xfrm>
          <a:prstGeom prst="rect">
            <a:avLst/>
          </a:prstGeom>
          <a:ln>
            <a:solidFill>
              <a:schemeClr val="tx1"/>
            </a:solidFill>
          </a:ln>
        </p:spPr>
      </p:pic>
    </p:spTree>
    <p:extLst>
      <p:ext uri="{BB962C8B-B14F-4D97-AF65-F5344CB8AC3E}">
        <p14:creationId xmlns:p14="http://schemas.microsoft.com/office/powerpoint/2010/main" val="39633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57B9464-3FBB-6429-C4C3-FD1E5341B41A}"/>
              </a:ext>
            </a:extLst>
          </p:cNvPr>
          <p:cNvSpPr txBox="1"/>
          <p:nvPr/>
        </p:nvSpPr>
        <p:spPr>
          <a:xfrm>
            <a:off x="613836" y="1788835"/>
            <a:ext cx="9631376" cy="2031325"/>
          </a:xfrm>
          <a:prstGeom prst="rect">
            <a:avLst/>
          </a:prstGeom>
          <a:noFill/>
          <a:ln>
            <a:noFill/>
          </a:ln>
        </p:spPr>
        <p:txBody>
          <a:bodyPr wrap="square" rtlCol="0">
            <a:spAutoFit/>
          </a:bodyPr>
          <a:lstStyle/>
          <a:p>
            <a:pPr algn="just">
              <a:spcBef>
                <a:spcPts val="600"/>
              </a:spcBef>
              <a:buClr>
                <a:srgbClr val="C00000"/>
              </a:buClr>
            </a:pPr>
            <a:r>
              <a:rPr lang="it-IT" b="1" dirty="0">
                <a:solidFill>
                  <a:srgbClr val="002060"/>
                </a:solidFill>
              </a:rPr>
              <a:t>Il Private Equity può essere definito come l’attività di investimento nel capitale di rischio di imprese non quotate, con l’obiettivo della valorizzazione dell’impresa oggetto dell’investimento ai fini della sua dismissione entro un periodo di medio lungo termine.</a:t>
            </a:r>
          </a:p>
          <a:p>
            <a:pPr algn="just">
              <a:buClr>
                <a:srgbClr val="C00000"/>
              </a:buClr>
            </a:pPr>
            <a:endParaRPr lang="it-IT" b="1" dirty="0">
              <a:solidFill>
                <a:srgbClr val="002060"/>
              </a:solidFill>
            </a:endParaRPr>
          </a:p>
          <a:p>
            <a:pPr algn="just">
              <a:buClr>
                <a:srgbClr val="C00000"/>
              </a:buClr>
            </a:pPr>
            <a:r>
              <a:rPr lang="it-IT" b="1" dirty="0">
                <a:solidFill>
                  <a:srgbClr val="002060"/>
                </a:solidFill>
              </a:rPr>
              <a:t>Si tratta quindi dell’apporto di risorse finanziarie da parte di operatori specializzati sotto forma di partecipazioni al capitale azionario (sia di minoranza che di maggioranza) per un arco temporale mediante di 3-5 anni.</a:t>
            </a:r>
          </a:p>
        </p:txBody>
      </p:sp>
      <p:sp>
        <p:nvSpPr>
          <p:cNvPr id="7" name="CasellaDiTesto 6">
            <a:extLst>
              <a:ext uri="{FF2B5EF4-FFF2-40B4-BE49-F238E27FC236}">
                <a16:creationId xmlns:a16="http://schemas.microsoft.com/office/drawing/2014/main" id="{5504F3DB-CCA9-1928-8B0A-82B44F6344C6}"/>
              </a:ext>
            </a:extLst>
          </p:cNvPr>
          <p:cNvSpPr txBox="1"/>
          <p:nvPr/>
        </p:nvSpPr>
        <p:spPr>
          <a:xfrm>
            <a:off x="419134" y="530498"/>
            <a:ext cx="10021231"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I</a:t>
            </a:r>
            <a:r>
              <a:rPr lang="it-IT" dirty="0">
                <a:solidFill>
                  <a:schemeClr val="accent6">
                    <a:lumMod val="20000"/>
                    <a:lumOff val="80000"/>
                  </a:schemeClr>
                </a:solidFill>
              </a:rPr>
              <a:t> IL PRIVATE EQUITY</a:t>
            </a:r>
          </a:p>
        </p:txBody>
      </p:sp>
    </p:spTree>
    <p:extLst>
      <p:ext uri="{BB962C8B-B14F-4D97-AF65-F5344CB8AC3E}">
        <p14:creationId xmlns:p14="http://schemas.microsoft.com/office/powerpoint/2010/main" val="38104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04714F8-C1E9-9AF9-C58D-EBCEAA00D1F7}"/>
              </a:ext>
            </a:extLst>
          </p:cNvPr>
          <p:cNvSpPr txBox="1"/>
          <p:nvPr/>
        </p:nvSpPr>
        <p:spPr>
          <a:xfrm>
            <a:off x="349280" y="921903"/>
            <a:ext cx="9144000"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PRIVATE EQUITY</a:t>
            </a:r>
          </a:p>
        </p:txBody>
      </p:sp>
      <p:sp>
        <p:nvSpPr>
          <p:cNvPr id="3" name="CasellaDiTesto 2">
            <a:extLst>
              <a:ext uri="{FF2B5EF4-FFF2-40B4-BE49-F238E27FC236}">
                <a16:creationId xmlns:a16="http://schemas.microsoft.com/office/drawing/2014/main" id="{0012CEA9-E8AB-43D6-6245-737B24688A89}"/>
              </a:ext>
            </a:extLst>
          </p:cNvPr>
          <p:cNvSpPr txBox="1"/>
          <p:nvPr/>
        </p:nvSpPr>
        <p:spPr>
          <a:xfrm>
            <a:off x="592798" y="2258975"/>
            <a:ext cx="8190271" cy="461665"/>
          </a:xfrm>
          <a:prstGeom prst="rect">
            <a:avLst/>
          </a:prstGeom>
          <a:solidFill>
            <a:schemeClr val="bg1"/>
          </a:solidFill>
        </p:spPr>
        <p:txBody>
          <a:bodyPr wrap="square" rtlCol="0">
            <a:spAutoFit/>
          </a:bodyPr>
          <a:lstStyle/>
          <a:p>
            <a:r>
              <a:rPr lang="it-IT" sz="2400" b="1" dirty="0">
                <a:solidFill>
                  <a:srgbClr val="002060"/>
                </a:solidFill>
              </a:rPr>
              <a:t>IL FONDO </a:t>
            </a:r>
            <a:r>
              <a:rPr lang="it-IT" sz="2400" b="1" cap="small" dirty="0">
                <a:solidFill>
                  <a:srgbClr val="002060"/>
                </a:solidFill>
              </a:rPr>
              <a:t>non si occupa della gestione operativa</a:t>
            </a:r>
            <a:endParaRPr lang="it-IT" sz="2000" b="1" cap="small" dirty="0">
              <a:solidFill>
                <a:srgbClr val="002060"/>
              </a:solidFill>
            </a:endParaRPr>
          </a:p>
        </p:txBody>
      </p:sp>
      <p:sp>
        <p:nvSpPr>
          <p:cNvPr id="4" name="CasellaDiTesto 3">
            <a:extLst>
              <a:ext uri="{FF2B5EF4-FFF2-40B4-BE49-F238E27FC236}">
                <a16:creationId xmlns:a16="http://schemas.microsoft.com/office/drawing/2014/main" id="{E75EE9C8-6B21-0F48-C0C5-0FD4BECA7200}"/>
              </a:ext>
            </a:extLst>
          </p:cNvPr>
          <p:cNvSpPr txBox="1"/>
          <p:nvPr/>
        </p:nvSpPr>
        <p:spPr>
          <a:xfrm>
            <a:off x="714360" y="3086762"/>
            <a:ext cx="8778920" cy="3016210"/>
          </a:xfrm>
          <a:prstGeom prst="rect">
            <a:avLst/>
          </a:prstGeom>
          <a:noFill/>
          <a:ln>
            <a:noFill/>
          </a:ln>
        </p:spPr>
        <p:txBody>
          <a:bodyPr wrap="square" rtlCol="0">
            <a:spAutoFit/>
          </a:bodyPr>
          <a:lstStyle/>
          <a:p>
            <a:pPr algn="just">
              <a:spcBef>
                <a:spcPts val="600"/>
              </a:spcBef>
              <a:buClr>
                <a:srgbClr val="C00000"/>
              </a:buClr>
            </a:pPr>
            <a:r>
              <a:rPr lang="it-IT" b="1" dirty="0">
                <a:solidFill>
                  <a:srgbClr val="002060"/>
                </a:solidFill>
              </a:rPr>
              <a:t>LA GESTIONE OPERATIVA </a:t>
            </a:r>
            <a:r>
              <a:rPr lang="it-IT" dirty="0">
                <a:solidFill>
                  <a:srgbClr val="002060"/>
                </a:solidFill>
              </a:rPr>
              <a:t>La gestione aziendale del </a:t>
            </a:r>
            <a:r>
              <a:rPr lang="it-IT" i="1" dirty="0" err="1">
                <a:solidFill>
                  <a:srgbClr val="002060"/>
                </a:solidFill>
              </a:rPr>
              <a:t>day</a:t>
            </a:r>
            <a:r>
              <a:rPr lang="it-IT" i="1" dirty="0">
                <a:solidFill>
                  <a:srgbClr val="002060"/>
                </a:solidFill>
              </a:rPr>
              <a:t> by </a:t>
            </a:r>
            <a:r>
              <a:rPr lang="it-IT" i="1" dirty="0" err="1">
                <a:solidFill>
                  <a:srgbClr val="002060"/>
                </a:solidFill>
              </a:rPr>
              <a:t>day</a:t>
            </a:r>
            <a:r>
              <a:rPr lang="it-IT" dirty="0">
                <a:solidFill>
                  <a:srgbClr val="002060"/>
                </a:solidFill>
              </a:rPr>
              <a:t> viene lasciata all’</a:t>
            </a:r>
            <a:r>
              <a:rPr lang="it-IT" b="1" dirty="0">
                <a:solidFill>
                  <a:srgbClr val="002060"/>
                </a:solidFill>
              </a:rPr>
              <a:t>imprenditore</a:t>
            </a:r>
            <a:r>
              <a:rPr lang="it-IT" dirty="0">
                <a:solidFill>
                  <a:srgbClr val="002060"/>
                </a:solidFill>
              </a:rPr>
              <a:t> poiché egli ha le competenze e le conoscenze per guidare l’organizzazione. Il fondo parteciperà allo sviluppo dell’azienda utilizzando le potenzialità commerciali della sua rete di contatti, procurando finanza per progetti d’investimento, introducendo manager ad elevata professionalità e così via.</a:t>
            </a:r>
          </a:p>
          <a:p>
            <a:pPr algn="just">
              <a:spcBef>
                <a:spcPts val="600"/>
              </a:spcBef>
              <a:buClr>
                <a:srgbClr val="C00000"/>
              </a:buClr>
            </a:pPr>
            <a:r>
              <a:rPr lang="it-IT" b="1" dirty="0">
                <a:solidFill>
                  <a:srgbClr val="002060"/>
                </a:solidFill>
              </a:rPr>
              <a:t>LE FUNZIONI CHIAVE </a:t>
            </a:r>
            <a:r>
              <a:rPr lang="it-IT" dirty="0">
                <a:solidFill>
                  <a:srgbClr val="002060"/>
                </a:solidFill>
              </a:rPr>
              <a:t>Il fondo richiederà la </a:t>
            </a:r>
            <a:r>
              <a:rPr lang="it-IT" b="1" dirty="0">
                <a:solidFill>
                  <a:srgbClr val="002060"/>
                </a:solidFill>
              </a:rPr>
              <a:t>maggioranza nel CDA </a:t>
            </a:r>
            <a:r>
              <a:rPr lang="it-IT" dirty="0">
                <a:solidFill>
                  <a:srgbClr val="002060"/>
                </a:solidFill>
              </a:rPr>
              <a:t>e si riserverà il diritto di nomina o di veto di alcuni </a:t>
            </a:r>
            <a:r>
              <a:rPr lang="it-IT" b="1" dirty="0">
                <a:solidFill>
                  <a:srgbClr val="002060"/>
                </a:solidFill>
              </a:rPr>
              <a:t>dirigenti chiave</a:t>
            </a:r>
            <a:r>
              <a:rPr lang="it-IT" dirty="0">
                <a:solidFill>
                  <a:srgbClr val="002060"/>
                </a:solidFill>
              </a:rPr>
              <a:t>, quali il Direttore Generale o il CFO.</a:t>
            </a:r>
          </a:p>
          <a:p>
            <a:pPr algn="just">
              <a:spcBef>
                <a:spcPts val="600"/>
              </a:spcBef>
              <a:buClr>
                <a:srgbClr val="C00000"/>
              </a:buClr>
            </a:pPr>
            <a:r>
              <a:rPr lang="it-IT" b="1" dirty="0">
                <a:solidFill>
                  <a:srgbClr val="002060"/>
                </a:solidFill>
              </a:rPr>
              <a:t>PARTECIPAZIONE DI MINORANZA </a:t>
            </a:r>
            <a:r>
              <a:rPr lang="it-IT" dirty="0">
                <a:solidFill>
                  <a:srgbClr val="002060"/>
                </a:solidFill>
              </a:rPr>
              <a:t>Il fondo lascerà una quota di minoranza dell’azienda all’imprenditore per far si che egli sia motivato a non diminuire l’impegno per lo sviluppo del business.</a:t>
            </a:r>
          </a:p>
        </p:txBody>
      </p:sp>
    </p:spTree>
    <p:extLst>
      <p:ext uri="{BB962C8B-B14F-4D97-AF65-F5344CB8AC3E}">
        <p14:creationId xmlns:p14="http://schemas.microsoft.com/office/powerpoint/2010/main" val="141722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C4A545-38DC-DE56-E661-C6DDC32F6AD1}"/>
              </a:ext>
            </a:extLst>
          </p:cNvPr>
          <p:cNvSpPr txBox="1"/>
          <p:nvPr/>
        </p:nvSpPr>
        <p:spPr>
          <a:xfrm>
            <a:off x="1343626" y="1530815"/>
            <a:ext cx="8445909" cy="461665"/>
          </a:xfrm>
          <a:prstGeom prst="rect">
            <a:avLst/>
          </a:prstGeom>
          <a:solidFill>
            <a:schemeClr val="bg1"/>
          </a:solidFill>
        </p:spPr>
        <p:txBody>
          <a:bodyPr wrap="square" rtlCol="0">
            <a:spAutoFit/>
          </a:bodyPr>
          <a:lstStyle/>
          <a:p>
            <a:r>
              <a:rPr lang="it-IT" sz="2400" b="1" cap="small" dirty="0">
                <a:solidFill>
                  <a:srgbClr val="002060"/>
                </a:solidFill>
              </a:rPr>
              <a:t>clausole drag along e tag along</a:t>
            </a:r>
            <a:endParaRPr lang="it-IT" sz="2000" b="1" cap="small" dirty="0">
              <a:solidFill>
                <a:srgbClr val="002060"/>
              </a:solidFill>
            </a:endParaRPr>
          </a:p>
        </p:txBody>
      </p:sp>
      <p:sp>
        <p:nvSpPr>
          <p:cNvPr id="3" name="CasellaDiTesto 2">
            <a:extLst>
              <a:ext uri="{FF2B5EF4-FFF2-40B4-BE49-F238E27FC236}">
                <a16:creationId xmlns:a16="http://schemas.microsoft.com/office/drawing/2014/main" id="{FAC27E3A-3BBF-9FCE-8292-30280C7CE972}"/>
              </a:ext>
            </a:extLst>
          </p:cNvPr>
          <p:cNvSpPr txBox="1"/>
          <p:nvPr/>
        </p:nvSpPr>
        <p:spPr>
          <a:xfrm>
            <a:off x="1343626" y="2007216"/>
            <a:ext cx="8695109" cy="2370237"/>
          </a:xfrm>
          <a:prstGeom prst="rect">
            <a:avLst/>
          </a:prstGeom>
          <a:noFill/>
          <a:ln>
            <a:noFill/>
          </a:ln>
        </p:spPr>
        <p:txBody>
          <a:bodyPr wrap="square" rtlCol="0">
            <a:spAutoFit/>
          </a:bodyPr>
          <a:lstStyle/>
          <a:p>
            <a:pPr algn="just">
              <a:spcBef>
                <a:spcPts val="600"/>
              </a:spcBef>
              <a:buClr>
                <a:srgbClr val="C00000"/>
              </a:buClr>
            </a:pPr>
            <a:r>
              <a:rPr lang="it-IT" b="1" dirty="0">
                <a:solidFill>
                  <a:srgbClr val="002060"/>
                </a:solidFill>
              </a:rPr>
              <a:t>DRAG ALONG </a:t>
            </a:r>
            <a:r>
              <a:rPr lang="it-IT" dirty="0">
                <a:solidFill>
                  <a:srgbClr val="002060"/>
                </a:solidFill>
              </a:rPr>
              <a:t>Una delle clausole prevista nei contratti di acquisto di un’azienda da parte di un fondo è la c.d. opzione </a:t>
            </a:r>
            <a:r>
              <a:rPr lang="it-IT" i="1" dirty="0">
                <a:solidFill>
                  <a:srgbClr val="002060"/>
                </a:solidFill>
              </a:rPr>
              <a:t>drag along </a:t>
            </a:r>
            <a:r>
              <a:rPr lang="it-IT" dirty="0">
                <a:solidFill>
                  <a:srgbClr val="002060"/>
                </a:solidFill>
              </a:rPr>
              <a:t>che obbliga l’imprenditore a vendere la propria quota di minoranza nel momento in cui il fondo vende la propria maggioranza. L’attivazione dell’opzione in questione è necessaria nel caso in cui l’azienda sia venduta ad un industriale che intenda acquisire il 100% delle quote societarie.</a:t>
            </a:r>
          </a:p>
          <a:p>
            <a:pPr algn="just">
              <a:spcBef>
                <a:spcPts val="600"/>
              </a:spcBef>
              <a:buClr>
                <a:srgbClr val="C00000"/>
              </a:buClr>
            </a:pPr>
            <a:r>
              <a:rPr lang="it-IT" b="1" dirty="0">
                <a:solidFill>
                  <a:srgbClr val="002060"/>
                </a:solidFill>
              </a:rPr>
              <a:t>TAG ALONG</a:t>
            </a:r>
            <a:r>
              <a:rPr lang="it-IT" dirty="0">
                <a:solidFill>
                  <a:srgbClr val="002060"/>
                </a:solidFill>
              </a:rPr>
              <a:t> A tutela dell’imprenditore che dispone della minoranza, viene generalmente inclusa la clausola </a:t>
            </a:r>
            <a:r>
              <a:rPr lang="it-IT" i="1" dirty="0">
                <a:solidFill>
                  <a:srgbClr val="002060"/>
                </a:solidFill>
              </a:rPr>
              <a:t>tag along</a:t>
            </a:r>
            <a:r>
              <a:rPr lang="it-IT" dirty="0">
                <a:solidFill>
                  <a:srgbClr val="002060"/>
                </a:solidFill>
              </a:rPr>
              <a:t> che obbliga il fondo a vendere l’intero 100% allo stesso prezzo e ad identiche condizioni.</a:t>
            </a:r>
          </a:p>
        </p:txBody>
      </p:sp>
      <p:sp>
        <p:nvSpPr>
          <p:cNvPr id="4" name="CasellaDiTesto 3">
            <a:extLst>
              <a:ext uri="{FF2B5EF4-FFF2-40B4-BE49-F238E27FC236}">
                <a16:creationId xmlns:a16="http://schemas.microsoft.com/office/drawing/2014/main" id="{C0061F84-7962-F6AE-4273-C7176BD46740}"/>
              </a:ext>
            </a:extLst>
          </p:cNvPr>
          <p:cNvSpPr txBox="1"/>
          <p:nvPr/>
        </p:nvSpPr>
        <p:spPr>
          <a:xfrm>
            <a:off x="1687864" y="5350655"/>
            <a:ext cx="936104" cy="288032"/>
          </a:xfrm>
          <a:prstGeom prst="rect">
            <a:avLst/>
          </a:prstGeom>
          <a:solidFill>
            <a:schemeClr val="bg1"/>
          </a:solidFill>
          <a:ln>
            <a:noFill/>
          </a:ln>
        </p:spPr>
        <p:txBody>
          <a:bodyPr wrap="square" lIns="0" tIns="0" rIns="0" bIns="0" rtlCol="0">
            <a:noAutofit/>
          </a:bodyPr>
          <a:lstStyle/>
          <a:p>
            <a:pPr algn="ctr">
              <a:buClr>
                <a:srgbClr val="C00000"/>
              </a:buClr>
            </a:pPr>
            <a:r>
              <a:rPr lang="it-IT" sz="1600" b="1" dirty="0">
                <a:solidFill>
                  <a:schemeClr val="tx1">
                    <a:lumMod val="85000"/>
                    <a:lumOff val="15000"/>
                  </a:schemeClr>
                </a:solidFill>
              </a:rPr>
              <a:t>CLAUSOLE</a:t>
            </a:r>
          </a:p>
        </p:txBody>
      </p:sp>
      <p:sp>
        <p:nvSpPr>
          <p:cNvPr id="7" name="Rettangolo 6">
            <a:extLst>
              <a:ext uri="{FF2B5EF4-FFF2-40B4-BE49-F238E27FC236}">
                <a16:creationId xmlns:a16="http://schemas.microsoft.com/office/drawing/2014/main" id="{B8F4986A-CAA2-6D86-0262-5AC6CFC77936}"/>
              </a:ext>
            </a:extLst>
          </p:cNvPr>
          <p:cNvSpPr/>
          <p:nvPr/>
        </p:nvSpPr>
        <p:spPr>
          <a:xfrm>
            <a:off x="3359850" y="5782703"/>
            <a:ext cx="936104" cy="6734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dirty="0">
                <a:solidFill>
                  <a:schemeClr val="tx1">
                    <a:lumMod val="85000"/>
                    <a:lumOff val="15000"/>
                  </a:schemeClr>
                </a:solidFill>
              </a:rPr>
              <a:t>TAG</a:t>
            </a:r>
          </a:p>
          <a:p>
            <a:pPr algn="ctr"/>
            <a:r>
              <a:rPr lang="it-IT" sz="1400" b="1" dirty="0">
                <a:solidFill>
                  <a:schemeClr val="tx1">
                    <a:lumMod val="85000"/>
                    <a:lumOff val="15000"/>
                  </a:schemeClr>
                </a:solidFill>
              </a:rPr>
              <a:t>ALONG</a:t>
            </a:r>
          </a:p>
        </p:txBody>
      </p:sp>
      <p:sp>
        <p:nvSpPr>
          <p:cNvPr id="8" name="Rettangolo 7">
            <a:extLst>
              <a:ext uri="{FF2B5EF4-FFF2-40B4-BE49-F238E27FC236}">
                <a16:creationId xmlns:a16="http://schemas.microsoft.com/office/drawing/2014/main" id="{2D43A4DF-4EAA-AA51-BE17-30033987F6E9}"/>
              </a:ext>
            </a:extLst>
          </p:cNvPr>
          <p:cNvSpPr/>
          <p:nvPr/>
        </p:nvSpPr>
        <p:spPr>
          <a:xfrm>
            <a:off x="3359850" y="4533154"/>
            <a:ext cx="936104" cy="6734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dirty="0">
                <a:solidFill>
                  <a:schemeClr val="tx1">
                    <a:lumMod val="85000"/>
                    <a:lumOff val="15000"/>
                  </a:schemeClr>
                </a:solidFill>
              </a:rPr>
              <a:t>DRAG ALONG</a:t>
            </a:r>
          </a:p>
        </p:txBody>
      </p:sp>
      <p:cxnSp>
        <p:nvCxnSpPr>
          <p:cNvPr id="9" name="Connettore 2 8">
            <a:extLst>
              <a:ext uri="{FF2B5EF4-FFF2-40B4-BE49-F238E27FC236}">
                <a16:creationId xmlns:a16="http://schemas.microsoft.com/office/drawing/2014/main" id="{DB72FA47-71FF-818C-E241-174F250DB375}"/>
              </a:ext>
            </a:extLst>
          </p:cNvPr>
          <p:cNvCxnSpPr>
            <a:endCxn id="8" idx="1"/>
          </p:cNvCxnSpPr>
          <p:nvPr/>
        </p:nvCxnSpPr>
        <p:spPr>
          <a:xfrm flipV="1">
            <a:off x="2623968" y="4869897"/>
            <a:ext cx="735882" cy="624774"/>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62E4223F-70F4-6FB3-7A76-F15EF0B63B78}"/>
              </a:ext>
            </a:extLst>
          </p:cNvPr>
          <p:cNvCxnSpPr>
            <a:stCxn id="4" idx="3"/>
            <a:endCxn id="7" idx="1"/>
          </p:cNvCxnSpPr>
          <p:nvPr/>
        </p:nvCxnSpPr>
        <p:spPr>
          <a:xfrm>
            <a:off x="2623968" y="5494671"/>
            <a:ext cx="735882" cy="624775"/>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BF55015F-EC91-A034-FC76-A0515254CCEA}"/>
              </a:ext>
            </a:extLst>
          </p:cNvPr>
          <p:cNvSpPr txBox="1"/>
          <p:nvPr/>
        </p:nvSpPr>
        <p:spPr>
          <a:xfrm>
            <a:off x="5015613" y="4623674"/>
            <a:ext cx="3960440" cy="492443"/>
          </a:xfrm>
          <a:prstGeom prst="rect">
            <a:avLst/>
          </a:prstGeom>
          <a:noFill/>
          <a:ln>
            <a:noFill/>
          </a:ln>
        </p:spPr>
        <p:txBody>
          <a:bodyPr wrap="square" lIns="0" tIns="0" rIns="0" bIns="0" rtlCol="0">
            <a:spAutoFit/>
          </a:bodyPr>
          <a:lstStyle/>
          <a:p>
            <a:pPr algn="ctr">
              <a:buClr>
                <a:srgbClr val="C00000"/>
              </a:buClr>
            </a:pPr>
            <a:r>
              <a:rPr lang="it-IT" sz="1600" dirty="0">
                <a:solidFill>
                  <a:srgbClr val="002060"/>
                </a:solidFill>
              </a:rPr>
              <a:t>Quando il fondo vende la partecipazione (exit), l’imprenditore è obbligato a vendere la propria </a:t>
            </a:r>
          </a:p>
        </p:txBody>
      </p:sp>
      <p:sp>
        <p:nvSpPr>
          <p:cNvPr id="12" name="CasellaDiTesto 11">
            <a:extLst>
              <a:ext uri="{FF2B5EF4-FFF2-40B4-BE49-F238E27FC236}">
                <a16:creationId xmlns:a16="http://schemas.microsoft.com/office/drawing/2014/main" id="{FDC662CC-056E-6240-29DD-41928B4726FB}"/>
              </a:ext>
            </a:extLst>
          </p:cNvPr>
          <p:cNvSpPr txBox="1"/>
          <p:nvPr/>
        </p:nvSpPr>
        <p:spPr>
          <a:xfrm>
            <a:off x="5022931" y="5750113"/>
            <a:ext cx="3960440" cy="738664"/>
          </a:xfrm>
          <a:prstGeom prst="rect">
            <a:avLst/>
          </a:prstGeom>
          <a:noFill/>
          <a:ln>
            <a:noFill/>
          </a:ln>
        </p:spPr>
        <p:txBody>
          <a:bodyPr wrap="square" lIns="0" tIns="0" rIns="0" bIns="0" rtlCol="0">
            <a:spAutoFit/>
          </a:bodyPr>
          <a:lstStyle/>
          <a:p>
            <a:pPr algn="just">
              <a:buClr>
                <a:srgbClr val="C00000"/>
              </a:buClr>
            </a:pPr>
            <a:r>
              <a:rPr lang="it-IT" sz="1600" dirty="0">
                <a:solidFill>
                  <a:srgbClr val="002060"/>
                </a:solidFill>
              </a:rPr>
              <a:t>Quando il fondo vende la partecipazione (exit), </a:t>
            </a:r>
          </a:p>
          <a:p>
            <a:pPr algn="just">
              <a:buClr>
                <a:srgbClr val="C00000"/>
              </a:buClr>
            </a:pPr>
            <a:r>
              <a:rPr lang="it-IT" sz="1600" dirty="0">
                <a:solidFill>
                  <a:srgbClr val="002060"/>
                </a:solidFill>
              </a:rPr>
              <a:t>è obbligato a vendere la quota dell’imprenditore allo stesso prezzo e condizioni </a:t>
            </a:r>
          </a:p>
        </p:txBody>
      </p:sp>
      <p:cxnSp>
        <p:nvCxnSpPr>
          <p:cNvPr id="13" name="Connettore 2 12">
            <a:extLst>
              <a:ext uri="{FF2B5EF4-FFF2-40B4-BE49-F238E27FC236}">
                <a16:creationId xmlns:a16="http://schemas.microsoft.com/office/drawing/2014/main" id="{3899C424-0966-A227-101A-6E29F0005EEC}"/>
              </a:ext>
            </a:extLst>
          </p:cNvPr>
          <p:cNvCxnSpPr>
            <a:stCxn id="8" idx="3"/>
            <a:endCxn id="11" idx="1"/>
          </p:cNvCxnSpPr>
          <p:nvPr/>
        </p:nvCxnSpPr>
        <p:spPr>
          <a:xfrm flipV="1">
            <a:off x="4295954" y="4869896"/>
            <a:ext cx="719659" cy="1"/>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437088DF-AE33-7CB5-92A8-58E89884FF0D}"/>
              </a:ext>
            </a:extLst>
          </p:cNvPr>
          <p:cNvCxnSpPr>
            <a:stCxn id="7" idx="3"/>
            <a:endCxn id="12" idx="1"/>
          </p:cNvCxnSpPr>
          <p:nvPr/>
        </p:nvCxnSpPr>
        <p:spPr>
          <a:xfrm flipV="1">
            <a:off x="4295954" y="6119445"/>
            <a:ext cx="726977" cy="1"/>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5522C57D-8478-BB81-AC51-205EE2772AF0}"/>
              </a:ext>
            </a:extLst>
          </p:cNvPr>
          <p:cNvSpPr txBox="1"/>
          <p:nvPr/>
        </p:nvSpPr>
        <p:spPr>
          <a:xfrm>
            <a:off x="1003699" y="638527"/>
            <a:ext cx="8942439"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PRIVATE EQUITY </a:t>
            </a:r>
          </a:p>
        </p:txBody>
      </p:sp>
    </p:spTree>
    <p:extLst>
      <p:ext uri="{BB962C8B-B14F-4D97-AF65-F5344CB8AC3E}">
        <p14:creationId xmlns:p14="http://schemas.microsoft.com/office/powerpoint/2010/main" val="327881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9DDF731-7AB5-2240-2810-49B22EBDE207}"/>
              </a:ext>
            </a:extLst>
          </p:cNvPr>
          <p:cNvSpPr txBox="1"/>
          <p:nvPr/>
        </p:nvSpPr>
        <p:spPr>
          <a:xfrm>
            <a:off x="861845" y="1619064"/>
            <a:ext cx="8044772" cy="461665"/>
          </a:xfrm>
          <a:prstGeom prst="rect">
            <a:avLst/>
          </a:prstGeom>
          <a:solidFill>
            <a:schemeClr val="bg1"/>
          </a:solidFill>
        </p:spPr>
        <p:txBody>
          <a:bodyPr wrap="square" rtlCol="0">
            <a:spAutoFit/>
          </a:bodyPr>
          <a:lstStyle/>
          <a:p>
            <a:r>
              <a:rPr lang="it-IT" sz="2400" b="1" cap="small" dirty="0">
                <a:solidFill>
                  <a:srgbClr val="002060"/>
                </a:solidFill>
              </a:rPr>
              <a:t>casi in cui acquista una minoranza</a:t>
            </a:r>
            <a:endParaRPr lang="it-IT" sz="2000" b="1" cap="small" dirty="0">
              <a:solidFill>
                <a:srgbClr val="002060"/>
              </a:solidFill>
            </a:endParaRPr>
          </a:p>
        </p:txBody>
      </p:sp>
      <p:sp>
        <p:nvSpPr>
          <p:cNvPr id="3" name="CasellaDiTesto 2">
            <a:extLst>
              <a:ext uri="{FF2B5EF4-FFF2-40B4-BE49-F238E27FC236}">
                <a16:creationId xmlns:a16="http://schemas.microsoft.com/office/drawing/2014/main" id="{F29ED70E-EA24-8172-4A8F-E8C41B174FC9}"/>
              </a:ext>
            </a:extLst>
          </p:cNvPr>
          <p:cNvSpPr txBox="1"/>
          <p:nvPr/>
        </p:nvSpPr>
        <p:spPr>
          <a:xfrm>
            <a:off x="861845" y="2122698"/>
            <a:ext cx="8999907" cy="2585323"/>
          </a:xfrm>
          <a:prstGeom prst="rect">
            <a:avLst/>
          </a:prstGeom>
          <a:noFill/>
          <a:ln>
            <a:noFill/>
          </a:ln>
        </p:spPr>
        <p:txBody>
          <a:bodyPr wrap="square" rtlCol="0">
            <a:spAutoFit/>
          </a:bodyPr>
          <a:lstStyle/>
          <a:p>
            <a:pPr algn="just"/>
            <a:r>
              <a:rPr lang="it-IT" b="1" dirty="0">
                <a:solidFill>
                  <a:srgbClr val="002060"/>
                </a:solidFill>
              </a:rPr>
              <a:t>RIACQUISTO DELLE QUOTE DA PARTE DELL’IMPRENDITORE </a:t>
            </a:r>
            <a:r>
              <a:rPr lang="it-IT" dirty="0">
                <a:solidFill>
                  <a:srgbClr val="002060"/>
                </a:solidFill>
              </a:rPr>
              <a:t>In alcuni casi il fondo può decidere di entrare nel capitale di un’azienda con una </a:t>
            </a:r>
            <a:r>
              <a:rPr lang="it-IT" b="1" dirty="0">
                <a:solidFill>
                  <a:srgbClr val="002060"/>
                </a:solidFill>
              </a:rPr>
              <a:t>minoranza</a:t>
            </a:r>
            <a:r>
              <a:rPr lang="it-IT" dirty="0">
                <a:solidFill>
                  <a:srgbClr val="002060"/>
                </a:solidFill>
              </a:rPr>
              <a:t> (30-40%).</a:t>
            </a:r>
          </a:p>
          <a:p>
            <a:pPr algn="just"/>
            <a:r>
              <a:rPr lang="it-IT" dirty="0">
                <a:solidFill>
                  <a:srgbClr val="002060"/>
                </a:solidFill>
              </a:rPr>
              <a:t>Ciò avviene soprattutto quando l’imprenditore si affida alle competenze del fondo per </a:t>
            </a:r>
            <a:r>
              <a:rPr lang="it-IT" b="1" dirty="0">
                <a:solidFill>
                  <a:srgbClr val="002060"/>
                </a:solidFill>
              </a:rPr>
              <a:t>sviluppare la propria azienda </a:t>
            </a:r>
            <a:r>
              <a:rPr lang="it-IT" dirty="0">
                <a:solidFill>
                  <a:srgbClr val="002060"/>
                </a:solidFill>
              </a:rPr>
              <a:t>e, dopo 3-5 anni, </a:t>
            </a:r>
            <a:r>
              <a:rPr lang="it-IT" b="1" dirty="0">
                <a:solidFill>
                  <a:srgbClr val="002060"/>
                </a:solidFill>
              </a:rPr>
              <a:t>riacquistare la quota venduta </a:t>
            </a:r>
            <a:r>
              <a:rPr lang="it-IT" dirty="0">
                <a:solidFill>
                  <a:srgbClr val="002060"/>
                </a:solidFill>
              </a:rPr>
              <a:t>(</a:t>
            </a:r>
            <a:r>
              <a:rPr lang="it-IT" i="1" dirty="0">
                <a:solidFill>
                  <a:srgbClr val="002060"/>
                </a:solidFill>
              </a:rPr>
              <a:t>put option</a:t>
            </a:r>
            <a:r>
              <a:rPr lang="it-IT" dirty="0">
                <a:solidFill>
                  <a:srgbClr val="002060"/>
                </a:solidFill>
              </a:rPr>
              <a:t>). </a:t>
            </a:r>
          </a:p>
          <a:p>
            <a:pPr algn="just"/>
            <a:r>
              <a:rPr lang="it-IT" dirty="0">
                <a:solidFill>
                  <a:srgbClr val="002060"/>
                </a:solidFill>
              </a:rPr>
              <a:t>Il fondo è motivato ad effettuare l’operazione se ritiene di poter valorizzare la propria quota avendo in possesso gli strumenti per favorire una crescita aziendale rilevante. </a:t>
            </a:r>
          </a:p>
          <a:p>
            <a:pPr algn="just"/>
            <a:r>
              <a:rPr lang="it-IT" dirty="0">
                <a:solidFill>
                  <a:srgbClr val="002060"/>
                </a:solidFill>
              </a:rPr>
              <a:t>Alla chiusura del progetto, l’imprenditore otterrà un’azienda di </a:t>
            </a:r>
            <a:r>
              <a:rPr lang="it-IT" b="1" dirty="0">
                <a:solidFill>
                  <a:srgbClr val="002060"/>
                </a:solidFill>
              </a:rPr>
              <a:t>valore</a:t>
            </a:r>
            <a:r>
              <a:rPr lang="it-IT" dirty="0">
                <a:solidFill>
                  <a:srgbClr val="002060"/>
                </a:solidFill>
              </a:rPr>
              <a:t> consistentemente </a:t>
            </a:r>
            <a:r>
              <a:rPr lang="it-IT" b="1" dirty="0">
                <a:solidFill>
                  <a:srgbClr val="002060"/>
                </a:solidFill>
              </a:rPr>
              <a:t>più elevato</a:t>
            </a:r>
            <a:r>
              <a:rPr lang="it-IT" dirty="0">
                <a:solidFill>
                  <a:srgbClr val="002060"/>
                </a:solidFill>
              </a:rPr>
              <a:t> e con un’organizzazione e una struttura professionale di livello più elevato rispetto a prima.</a:t>
            </a:r>
          </a:p>
        </p:txBody>
      </p:sp>
      <p:cxnSp>
        <p:nvCxnSpPr>
          <p:cNvPr id="4" name="Connettore diritto 3">
            <a:extLst>
              <a:ext uri="{FF2B5EF4-FFF2-40B4-BE49-F238E27FC236}">
                <a16:creationId xmlns:a16="http://schemas.microsoft.com/office/drawing/2014/main" id="{0FC1FFEF-56C3-BC93-A8A5-76B5D9EF24D4}"/>
              </a:ext>
            </a:extLst>
          </p:cNvPr>
          <p:cNvCxnSpPr/>
          <p:nvPr/>
        </p:nvCxnSpPr>
        <p:spPr>
          <a:xfrm flipH="1">
            <a:off x="2806062" y="4679960"/>
            <a:ext cx="0" cy="2016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E748E61E-F955-6396-69D0-6610B60431F5}"/>
              </a:ext>
            </a:extLst>
          </p:cNvPr>
          <p:cNvCxnSpPr/>
          <p:nvPr/>
        </p:nvCxnSpPr>
        <p:spPr>
          <a:xfrm>
            <a:off x="7520987" y="4679960"/>
            <a:ext cx="0" cy="2016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ttangolo 7">
            <a:extLst>
              <a:ext uri="{FF2B5EF4-FFF2-40B4-BE49-F238E27FC236}">
                <a16:creationId xmlns:a16="http://schemas.microsoft.com/office/drawing/2014/main" id="{85CF9784-3242-F160-B731-8838D766338A}"/>
              </a:ext>
            </a:extLst>
          </p:cNvPr>
          <p:cNvSpPr/>
          <p:nvPr/>
        </p:nvSpPr>
        <p:spPr>
          <a:xfrm>
            <a:off x="2370894" y="5787250"/>
            <a:ext cx="936104" cy="6734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dirty="0">
                <a:solidFill>
                  <a:schemeClr val="tx1">
                    <a:lumMod val="85000"/>
                    <a:lumOff val="15000"/>
                  </a:schemeClr>
                </a:solidFill>
              </a:rPr>
              <a:t>Acquisizione minoranza</a:t>
            </a:r>
          </a:p>
        </p:txBody>
      </p:sp>
      <p:sp>
        <p:nvSpPr>
          <p:cNvPr id="9" name="CasellaDiTesto 8">
            <a:extLst>
              <a:ext uri="{FF2B5EF4-FFF2-40B4-BE49-F238E27FC236}">
                <a16:creationId xmlns:a16="http://schemas.microsoft.com/office/drawing/2014/main" id="{7BF2E513-E261-A83D-69B6-8E5579221673}"/>
              </a:ext>
            </a:extLst>
          </p:cNvPr>
          <p:cNvSpPr txBox="1"/>
          <p:nvPr/>
        </p:nvSpPr>
        <p:spPr>
          <a:xfrm>
            <a:off x="4040917" y="5877771"/>
            <a:ext cx="1761862" cy="492443"/>
          </a:xfrm>
          <a:prstGeom prst="rect">
            <a:avLst/>
          </a:prstGeom>
          <a:noFill/>
          <a:ln>
            <a:noFill/>
          </a:ln>
        </p:spPr>
        <p:txBody>
          <a:bodyPr wrap="square" lIns="0" tIns="0" rIns="0" bIns="0" rtlCol="0">
            <a:spAutoFit/>
          </a:bodyPr>
          <a:lstStyle/>
          <a:p>
            <a:pPr algn="ctr">
              <a:buClr>
                <a:srgbClr val="C00000"/>
              </a:buClr>
            </a:pPr>
            <a:r>
              <a:rPr lang="it-IT" sz="1600" dirty="0">
                <a:solidFill>
                  <a:schemeClr val="tx1">
                    <a:lumMod val="50000"/>
                    <a:lumOff val="50000"/>
                  </a:schemeClr>
                </a:solidFill>
              </a:rPr>
              <a:t>Intensa attività di sviluppo aziendale</a:t>
            </a:r>
          </a:p>
        </p:txBody>
      </p:sp>
      <p:sp>
        <p:nvSpPr>
          <p:cNvPr id="10" name="CasellaDiTesto 9">
            <a:extLst>
              <a:ext uri="{FF2B5EF4-FFF2-40B4-BE49-F238E27FC236}">
                <a16:creationId xmlns:a16="http://schemas.microsoft.com/office/drawing/2014/main" id="{FF93B48F-9B74-524B-F274-38D49E654D3F}"/>
              </a:ext>
            </a:extLst>
          </p:cNvPr>
          <p:cNvSpPr txBox="1"/>
          <p:nvPr/>
        </p:nvSpPr>
        <p:spPr>
          <a:xfrm>
            <a:off x="7177245" y="4852303"/>
            <a:ext cx="693220" cy="492443"/>
          </a:xfrm>
          <a:prstGeom prst="rect">
            <a:avLst/>
          </a:prstGeom>
          <a:solidFill>
            <a:schemeClr val="bg1"/>
          </a:solidFill>
          <a:ln>
            <a:noFill/>
          </a:ln>
        </p:spPr>
        <p:txBody>
          <a:bodyPr wrap="square" lIns="0" tIns="0" rIns="0" bIns="0" rtlCol="0">
            <a:spAutoFit/>
          </a:bodyPr>
          <a:lstStyle/>
          <a:p>
            <a:pPr algn="ctr">
              <a:buClr>
                <a:srgbClr val="C00000"/>
              </a:buClr>
            </a:pPr>
            <a:r>
              <a:rPr lang="it-IT" sz="1600" b="1" dirty="0">
                <a:solidFill>
                  <a:schemeClr val="tx1">
                    <a:lumMod val="85000"/>
                    <a:lumOff val="15000"/>
                  </a:schemeClr>
                </a:solidFill>
              </a:rPr>
              <a:t>EXIT</a:t>
            </a:r>
          </a:p>
          <a:p>
            <a:pPr algn="ctr">
              <a:buClr>
                <a:srgbClr val="C00000"/>
              </a:buClr>
            </a:pPr>
            <a:r>
              <a:rPr lang="it-IT" sz="1600" dirty="0">
                <a:solidFill>
                  <a:schemeClr val="tx1">
                    <a:lumMod val="85000"/>
                    <a:lumOff val="15000"/>
                  </a:schemeClr>
                </a:solidFill>
              </a:rPr>
              <a:t>3/5 anni</a:t>
            </a:r>
          </a:p>
        </p:txBody>
      </p:sp>
      <p:sp>
        <p:nvSpPr>
          <p:cNvPr id="11" name="CasellaDiTesto 10">
            <a:extLst>
              <a:ext uri="{FF2B5EF4-FFF2-40B4-BE49-F238E27FC236}">
                <a16:creationId xmlns:a16="http://schemas.microsoft.com/office/drawing/2014/main" id="{C07AD6DC-21A2-2645-6077-51C100743D53}"/>
              </a:ext>
            </a:extLst>
          </p:cNvPr>
          <p:cNvSpPr txBox="1"/>
          <p:nvPr/>
        </p:nvSpPr>
        <p:spPr>
          <a:xfrm>
            <a:off x="6475271" y="5800827"/>
            <a:ext cx="2091431" cy="6463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it-IT"/>
            </a:defPPr>
            <a:lvl1pPr algn="ctr">
              <a:defRPr sz="1400" b="1">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a:t>Il fondo rivende la partecipazione all’imprenditore</a:t>
            </a:r>
          </a:p>
        </p:txBody>
      </p:sp>
      <p:sp>
        <p:nvSpPr>
          <p:cNvPr id="12" name="CasellaDiTesto 11">
            <a:extLst>
              <a:ext uri="{FF2B5EF4-FFF2-40B4-BE49-F238E27FC236}">
                <a16:creationId xmlns:a16="http://schemas.microsoft.com/office/drawing/2014/main" id="{B72AF917-F289-55F4-DFB2-12C0FCD1AB49}"/>
              </a:ext>
            </a:extLst>
          </p:cNvPr>
          <p:cNvSpPr txBox="1"/>
          <p:nvPr/>
        </p:nvSpPr>
        <p:spPr>
          <a:xfrm>
            <a:off x="2355360" y="4794193"/>
            <a:ext cx="936104" cy="608662"/>
          </a:xfrm>
          <a:prstGeom prst="rect">
            <a:avLst/>
          </a:prstGeom>
          <a:solidFill>
            <a:schemeClr val="bg1"/>
          </a:solidFill>
          <a:ln>
            <a:noFill/>
          </a:ln>
        </p:spPr>
        <p:txBody>
          <a:bodyPr wrap="square" lIns="0" tIns="0" rIns="0" bIns="0" rtlCol="0">
            <a:noAutofit/>
          </a:bodyPr>
          <a:lstStyle/>
          <a:p>
            <a:pPr algn="ctr">
              <a:buClr>
                <a:srgbClr val="C00000"/>
              </a:buClr>
            </a:pPr>
            <a:r>
              <a:rPr lang="it-IT" sz="1600" b="1" dirty="0">
                <a:solidFill>
                  <a:schemeClr val="tx1">
                    <a:lumMod val="85000"/>
                    <a:lumOff val="15000"/>
                  </a:schemeClr>
                </a:solidFill>
              </a:rPr>
              <a:t>INGRESSO</a:t>
            </a:r>
          </a:p>
          <a:p>
            <a:pPr algn="ctr">
              <a:buClr>
                <a:srgbClr val="C00000"/>
              </a:buClr>
            </a:pPr>
            <a:r>
              <a:rPr lang="it-IT" b="1" dirty="0">
                <a:solidFill>
                  <a:schemeClr val="tx1">
                    <a:lumMod val="85000"/>
                    <a:lumOff val="15000"/>
                  </a:schemeClr>
                </a:solidFill>
              </a:rPr>
              <a:t>t</a:t>
            </a:r>
            <a:r>
              <a:rPr lang="it-IT" b="1" baseline="-25000" dirty="0">
                <a:solidFill>
                  <a:schemeClr val="tx1">
                    <a:lumMod val="85000"/>
                    <a:lumOff val="15000"/>
                  </a:schemeClr>
                </a:solidFill>
              </a:rPr>
              <a:t>0</a:t>
            </a:r>
            <a:endParaRPr lang="it-IT" sz="1600" b="1" baseline="-25000" dirty="0">
              <a:solidFill>
                <a:schemeClr val="tx1">
                  <a:lumMod val="85000"/>
                  <a:lumOff val="15000"/>
                </a:schemeClr>
              </a:solidFill>
            </a:endParaRPr>
          </a:p>
        </p:txBody>
      </p:sp>
      <p:cxnSp>
        <p:nvCxnSpPr>
          <p:cNvPr id="13" name="Connettore 2 12">
            <a:extLst>
              <a:ext uri="{FF2B5EF4-FFF2-40B4-BE49-F238E27FC236}">
                <a16:creationId xmlns:a16="http://schemas.microsoft.com/office/drawing/2014/main" id="{07CE09C7-1F94-A607-38A0-A6200F6A95BF}"/>
              </a:ext>
            </a:extLst>
          </p:cNvPr>
          <p:cNvCxnSpPr/>
          <p:nvPr/>
        </p:nvCxnSpPr>
        <p:spPr>
          <a:xfrm>
            <a:off x="3422979" y="6123992"/>
            <a:ext cx="57600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1260CB91-FFDA-04C2-9275-AA62B7B4935E}"/>
              </a:ext>
            </a:extLst>
          </p:cNvPr>
          <p:cNvCxnSpPr/>
          <p:nvPr/>
        </p:nvCxnSpPr>
        <p:spPr>
          <a:xfrm>
            <a:off x="5802779" y="6123992"/>
            <a:ext cx="57600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46EF6A5C-423D-92C5-2D09-90E24CA77DD7}"/>
              </a:ext>
            </a:extLst>
          </p:cNvPr>
          <p:cNvSpPr/>
          <p:nvPr/>
        </p:nvSpPr>
        <p:spPr>
          <a:xfrm>
            <a:off x="1177886" y="5163229"/>
            <a:ext cx="864096" cy="473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EQUITY</a:t>
            </a:r>
          </a:p>
          <a:p>
            <a:pPr algn="ctr"/>
            <a:r>
              <a:rPr lang="it-IT" sz="1400" b="1" dirty="0">
                <a:solidFill>
                  <a:schemeClr val="tx1"/>
                </a:solidFill>
              </a:rPr>
              <a:t>FUND</a:t>
            </a:r>
          </a:p>
        </p:txBody>
      </p:sp>
      <p:pic>
        <p:nvPicPr>
          <p:cNvPr id="16" name="Immagine 15">
            <a:extLst>
              <a:ext uri="{FF2B5EF4-FFF2-40B4-BE49-F238E27FC236}">
                <a16:creationId xmlns:a16="http://schemas.microsoft.com/office/drawing/2014/main" id="{3893DFF4-3B34-280C-C82B-995CD74E53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797" y="5678204"/>
            <a:ext cx="842676" cy="842676"/>
          </a:xfrm>
          <a:prstGeom prst="rect">
            <a:avLst/>
          </a:prstGeom>
          <a:ln>
            <a:solidFill>
              <a:schemeClr val="tx1"/>
            </a:solidFill>
          </a:ln>
        </p:spPr>
      </p:pic>
      <p:sp>
        <p:nvSpPr>
          <p:cNvPr id="17" name="CasellaDiTesto 16">
            <a:extLst>
              <a:ext uri="{FF2B5EF4-FFF2-40B4-BE49-F238E27FC236}">
                <a16:creationId xmlns:a16="http://schemas.microsoft.com/office/drawing/2014/main" id="{A1508ED0-F8FF-3AB0-7476-30E2AD305A8C}"/>
              </a:ext>
            </a:extLst>
          </p:cNvPr>
          <p:cNvSpPr txBox="1"/>
          <p:nvPr/>
        </p:nvSpPr>
        <p:spPr>
          <a:xfrm>
            <a:off x="966716" y="803134"/>
            <a:ext cx="8790164"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PRIVATE EQUITY </a:t>
            </a:r>
          </a:p>
        </p:txBody>
      </p:sp>
    </p:spTree>
    <p:extLst>
      <p:ext uri="{BB962C8B-B14F-4D97-AF65-F5344CB8AC3E}">
        <p14:creationId xmlns:p14="http://schemas.microsoft.com/office/powerpoint/2010/main" val="5166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FB45A01-E70B-1D4A-C5CD-EC289C76689D}"/>
              </a:ext>
            </a:extLst>
          </p:cNvPr>
          <p:cNvSpPr txBox="1"/>
          <p:nvPr/>
        </p:nvSpPr>
        <p:spPr>
          <a:xfrm>
            <a:off x="1569808" y="2348760"/>
            <a:ext cx="4680520" cy="461665"/>
          </a:xfrm>
          <a:prstGeom prst="rect">
            <a:avLst/>
          </a:prstGeom>
          <a:solidFill>
            <a:schemeClr val="bg1"/>
          </a:solidFill>
        </p:spPr>
        <p:txBody>
          <a:bodyPr wrap="square" rtlCol="0">
            <a:spAutoFit/>
          </a:bodyPr>
          <a:lstStyle/>
          <a:p>
            <a:r>
              <a:rPr lang="it-IT" sz="2400" dirty="0">
                <a:solidFill>
                  <a:srgbClr val="002060"/>
                </a:solidFill>
              </a:rPr>
              <a:t>IL PERCORSO FINO AL CLOSING</a:t>
            </a:r>
            <a:endParaRPr lang="it-IT" sz="2000" dirty="0">
              <a:solidFill>
                <a:srgbClr val="002060"/>
              </a:solidFill>
            </a:endParaRPr>
          </a:p>
        </p:txBody>
      </p:sp>
      <p:sp>
        <p:nvSpPr>
          <p:cNvPr id="3" name="CasellaDiTesto 2">
            <a:extLst>
              <a:ext uri="{FF2B5EF4-FFF2-40B4-BE49-F238E27FC236}">
                <a16:creationId xmlns:a16="http://schemas.microsoft.com/office/drawing/2014/main" id="{97B9BFEA-2B3F-E91B-62B8-7841627BD09F}"/>
              </a:ext>
            </a:extLst>
          </p:cNvPr>
          <p:cNvSpPr txBox="1"/>
          <p:nvPr/>
        </p:nvSpPr>
        <p:spPr>
          <a:xfrm>
            <a:off x="1569807" y="3016045"/>
            <a:ext cx="7928153" cy="3323987"/>
          </a:xfrm>
          <a:prstGeom prst="rect">
            <a:avLst/>
          </a:prstGeom>
          <a:noFill/>
        </p:spPr>
        <p:txBody>
          <a:bodyPr wrap="square" rtlCol="0">
            <a:spAutoFit/>
          </a:bodyPr>
          <a:lstStyle/>
          <a:p>
            <a:pPr marL="271463" indent="-271463">
              <a:buAutoNum type="arabicPeriod"/>
            </a:pPr>
            <a:r>
              <a:rPr lang="it-IT" sz="1600" b="1" dirty="0">
                <a:solidFill>
                  <a:srgbClr val="002060"/>
                </a:solidFill>
              </a:rPr>
              <a:t>RICERCA DA PARTE DELL’AZIENDA, PER IL TRAMITE DI UN ADVISDOR FINANZIARIO, DI UN FONDO DI PE</a:t>
            </a:r>
          </a:p>
          <a:p>
            <a:pPr marL="271463" indent="-271463">
              <a:buAutoNum type="arabicPeriod"/>
            </a:pPr>
            <a:r>
              <a:rPr lang="it-IT" sz="1600" b="1" dirty="0">
                <a:solidFill>
                  <a:srgbClr val="002060"/>
                </a:solidFill>
              </a:rPr>
              <a:t>ELABORAZIONE DI UN PITCHDA DA PARTE DELL’ADVISOR </a:t>
            </a:r>
          </a:p>
          <a:p>
            <a:pPr marL="271463" indent="-271463">
              <a:buAutoNum type="arabicPeriod"/>
            </a:pPr>
            <a:r>
              <a:rPr lang="it-IT" sz="1600" b="1" dirty="0">
                <a:solidFill>
                  <a:srgbClr val="002060"/>
                </a:solidFill>
              </a:rPr>
              <a:t>ACQUISIZIONE MANDATO DA PARTE DELL’ADVISOR</a:t>
            </a:r>
          </a:p>
          <a:p>
            <a:pPr marL="271463" indent="-271463">
              <a:buAutoNum type="arabicPeriod"/>
            </a:pPr>
            <a:r>
              <a:rPr lang="it-IT" sz="1600" b="1" dirty="0">
                <a:solidFill>
                  <a:srgbClr val="002060"/>
                </a:solidFill>
              </a:rPr>
              <a:t>PROFILO AZIENDALE ANONIMO </a:t>
            </a:r>
            <a:r>
              <a:rPr lang="it-IT" sz="1600" b="1" i="1" dirty="0">
                <a:solidFill>
                  <a:srgbClr val="002060"/>
                </a:solidFill>
              </a:rPr>
              <a:t>BLIND PROFILE E RICERCA DI POTENZIALI FONDI</a:t>
            </a:r>
          </a:p>
          <a:p>
            <a:pPr marL="271463" indent="-271463">
              <a:buAutoNum type="arabicPeriod"/>
            </a:pPr>
            <a:r>
              <a:rPr lang="it-IT" sz="1600" b="1" dirty="0">
                <a:solidFill>
                  <a:srgbClr val="002060"/>
                </a:solidFill>
              </a:rPr>
              <a:t>PATTO DI RISERVATEZZA </a:t>
            </a:r>
            <a:r>
              <a:rPr lang="it-IT" sz="1600" b="1" i="1" dirty="0">
                <a:solidFill>
                  <a:srgbClr val="002060"/>
                </a:solidFill>
              </a:rPr>
              <a:t>CONFIDENTIALY AGREEMENT</a:t>
            </a:r>
          </a:p>
          <a:p>
            <a:pPr marL="271463" indent="-271463">
              <a:buAutoNum type="arabicPeriod"/>
            </a:pPr>
            <a:r>
              <a:rPr lang="it-IT" sz="1600" b="1" dirty="0">
                <a:solidFill>
                  <a:srgbClr val="002060"/>
                </a:solidFill>
              </a:rPr>
              <a:t>INFORMATION MEMORANDUM – dettaglio informazioni aziendali</a:t>
            </a:r>
          </a:p>
          <a:p>
            <a:pPr marL="271463" indent="-271463">
              <a:buAutoNum type="arabicPeriod"/>
            </a:pPr>
            <a:r>
              <a:rPr lang="it-IT" sz="1600" b="1" dirty="0">
                <a:solidFill>
                  <a:srgbClr val="002060"/>
                </a:solidFill>
              </a:rPr>
              <a:t>LETTERA D’INTENTI (ADVISOR LEGALE)</a:t>
            </a:r>
          </a:p>
          <a:p>
            <a:pPr marL="271463" indent="-271463">
              <a:buAutoNum type="arabicPeriod"/>
            </a:pPr>
            <a:r>
              <a:rPr lang="it-IT" sz="1600" b="1" dirty="0">
                <a:solidFill>
                  <a:srgbClr val="002060"/>
                </a:solidFill>
              </a:rPr>
              <a:t>DUE DILIGENCE (SOCIETA’ DI REVISIONE)</a:t>
            </a:r>
          </a:p>
          <a:p>
            <a:pPr marL="271463" indent="-271463">
              <a:buAutoNum type="arabicPeriod"/>
            </a:pPr>
            <a:r>
              <a:rPr lang="it-IT" sz="1600" b="1" dirty="0">
                <a:solidFill>
                  <a:srgbClr val="002060"/>
                </a:solidFill>
              </a:rPr>
              <a:t>CONTRATTO  </a:t>
            </a:r>
            <a:r>
              <a:rPr lang="it-IT" sz="1600" b="1" i="1" dirty="0">
                <a:solidFill>
                  <a:srgbClr val="002060"/>
                </a:solidFill>
              </a:rPr>
              <a:t>garanzie – patti parasociali – clausole tag </a:t>
            </a:r>
            <a:r>
              <a:rPr lang="it-IT" sz="1600" b="1" i="1" dirty="0" err="1">
                <a:solidFill>
                  <a:srgbClr val="002060"/>
                </a:solidFill>
              </a:rPr>
              <a:t>along</a:t>
            </a:r>
            <a:r>
              <a:rPr lang="it-IT" sz="1600" b="1" i="1" dirty="0">
                <a:solidFill>
                  <a:srgbClr val="002060"/>
                </a:solidFill>
              </a:rPr>
              <a:t>/drag </a:t>
            </a:r>
            <a:r>
              <a:rPr lang="it-IT" sz="1600" b="1" i="1" dirty="0" err="1">
                <a:solidFill>
                  <a:srgbClr val="002060"/>
                </a:solidFill>
              </a:rPr>
              <a:t>along</a:t>
            </a:r>
            <a:r>
              <a:rPr lang="it-IT" sz="1600" b="1" i="1" dirty="0">
                <a:solidFill>
                  <a:srgbClr val="002060"/>
                </a:solidFill>
              </a:rPr>
              <a:t> (ADVISOR LEGALE)</a:t>
            </a:r>
          </a:p>
          <a:p>
            <a:pPr marL="271463" indent="-271463">
              <a:buAutoNum type="arabicPeriod"/>
            </a:pPr>
            <a:r>
              <a:rPr lang="it-IT" sz="1600" b="1" dirty="0">
                <a:solidFill>
                  <a:srgbClr val="002060"/>
                </a:solidFill>
              </a:rPr>
              <a:t>CLOSING – girata delle azioni  (ADVISOR LEGALE)</a:t>
            </a:r>
          </a:p>
          <a:p>
            <a:pPr marL="271463" indent="-271463" algn="ctr"/>
            <a:endParaRPr lang="it-IT" dirty="0"/>
          </a:p>
        </p:txBody>
      </p:sp>
      <p:sp>
        <p:nvSpPr>
          <p:cNvPr id="4" name="CasellaDiTesto 3">
            <a:extLst>
              <a:ext uri="{FF2B5EF4-FFF2-40B4-BE49-F238E27FC236}">
                <a16:creationId xmlns:a16="http://schemas.microsoft.com/office/drawing/2014/main" id="{36A5A978-7F3C-7D9C-5865-B08A9FFC0820}"/>
              </a:ext>
            </a:extLst>
          </p:cNvPr>
          <p:cNvSpPr txBox="1"/>
          <p:nvPr/>
        </p:nvSpPr>
        <p:spPr>
          <a:xfrm>
            <a:off x="1569808" y="1577807"/>
            <a:ext cx="7928153"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PRIVATE EQUITY </a:t>
            </a:r>
          </a:p>
        </p:txBody>
      </p:sp>
    </p:spTree>
    <p:extLst>
      <p:ext uri="{BB962C8B-B14F-4D97-AF65-F5344CB8AC3E}">
        <p14:creationId xmlns:p14="http://schemas.microsoft.com/office/powerpoint/2010/main" val="382088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57B9464-3FBB-6429-C4C3-FD1E5341B41A}"/>
              </a:ext>
            </a:extLst>
          </p:cNvPr>
          <p:cNvSpPr txBox="1"/>
          <p:nvPr/>
        </p:nvSpPr>
        <p:spPr>
          <a:xfrm>
            <a:off x="613836" y="1788835"/>
            <a:ext cx="9631376" cy="3770263"/>
          </a:xfrm>
          <a:prstGeom prst="rect">
            <a:avLst/>
          </a:prstGeom>
          <a:noFill/>
          <a:ln>
            <a:noFill/>
          </a:ln>
        </p:spPr>
        <p:txBody>
          <a:bodyPr wrap="square" rtlCol="0">
            <a:spAutoFit/>
          </a:bodyPr>
          <a:lstStyle/>
          <a:p>
            <a:pPr algn="just">
              <a:spcBef>
                <a:spcPts val="600"/>
              </a:spcBef>
              <a:buClr>
                <a:srgbClr val="C00000"/>
              </a:buClr>
            </a:pPr>
            <a:r>
              <a:rPr lang="it-IT" b="1" dirty="0">
                <a:solidFill>
                  <a:srgbClr val="002060"/>
                </a:solidFill>
              </a:rPr>
              <a:t>Qualora l’investimento sia finalizzato a supportare la crescita e l’implementazione di programmi di sviluppo di azienda già avviate, normalmente tramite operazioni di minoranza che prevedono un aumento di capitale riservato al Fondo viene utilizzato il termine di EXPANSION FINANCING. Tipicamente in questo caso il capitale viene messo a disposizione dell’impresa per potersi sviluppare sia per linee interne aumentandone la capacità produttiva sia per linee esterne mediante operazioni di acquisizione (M&amp;A).</a:t>
            </a:r>
          </a:p>
          <a:p>
            <a:pPr algn="just">
              <a:spcBef>
                <a:spcPts val="600"/>
              </a:spcBef>
              <a:buClr>
                <a:srgbClr val="C00000"/>
              </a:buClr>
            </a:pPr>
            <a:endParaRPr lang="it-IT" b="1" dirty="0">
              <a:solidFill>
                <a:srgbClr val="002060"/>
              </a:solidFill>
            </a:endParaRPr>
          </a:p>
          <a:p>
            <a:pPr algn="just">
              <a:buClr>
                <a:srgbClr val="C00000"/>
              </a:buClr>
            </a:pPr>
            <a:r>
              <a:rPr lang="it-IT" b="1" dirty="0">
                <a:solidFill>
                  <a:srgbClr val="002060"/>
                </a:solidFill>
              </a:rPr>
              <a:t>SI parla invece di REPLACEMENT CAPITAL (capitale di sostituzione) per riferirsi ad interventi che senza andare ad incrementare il capitale sociale dell’impresa si pongono l’obiettivo di sostituire parte dell’</a:t>
            </a:r>
            <a:r>
              <a:rPr lang="it-IT" b="1" dirty="0" err="1">
                <a:solidFill>
                  <a:srgbClr val="002060"/>
                </a:solidFill>
              </a:rPr>
              <a:t>azionarìato</a:t>
            </a:r>
            <a:r>
              <a:rPr lang="it-IT" b="1" dirty="0">
                <a:solidFill>
                  <a:srgbClr val="002060"/>
                </a:solidFill>
              </a:rPr>
              <a:t> non  più coinvolto nell’attività aziendale. Grazie a questa tipologia di operazione i soci che non intendono essere più coinvolti in strategie di lungo termine dell’azienda possono monetizzare la propria partecipazione evitando un disallineamento di interessi con gli altri soci riscontrabile molto spesso nelle fasi di ricambio generazionale.</a:t>
            </a:r>
          </a:p>
        </p:txBody>
      </p:sp>
      <p:sp>
        <p:nvSpPr>
          <p:cNvPr id="7" name="CasellaDiTesto 6">
            <a:extLst>
              <a:ext uri="{FF2B5EF4-FFF2-40B4-BE49-F238E27FC236}">
                <a16:creationId xmlns:a16="http://schemas.microsoft.com/office/drawing/2014/main" id="{5504F3DB-CCA9-1928-8B0A-82B44F6344C6}"/>
              </a:ext>
            </a:extLst>
          </p:cNvPr>
          <p:cNvSpPr txBox="1"/>
          <p:nvPr/>
        </p:nvSpPr>
        <p:spPr>
          <a:xfrm>
            <a:off x="419134" y="530498"/>
            <a:ext cx="10021231"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I</a:t>
            </a:r>
            <a:r>
              <a:rPr lang="it-IT" dirty="0">
                <a:solidFill>
                  <a:schemeClr val="accent6">
                    <a:lumMod val="20000"/>
                    <a:lumOff val="80000"/>
                  </a:schemeClr>
                </a:solidFill>
              </a:rPr>
              <a:t> IL PRIVATE EQUITY</a:t>
            </a:r>
          </a:p>
        </p:txBody>
      </p:sp>
    </p:spTree>
    <p:extLst>
      <p:ext uri="{BB962C8B-B14F-4D97-AF65-F5344CB8AC3E}">
        <p14:creationId xmlns:p14="http://schemas.microsoft.com/office/powerpoint/2010/main" val="373081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4">
            <a:extLst>
              <a:ext uri="{FF2B5EF4-FFF2-40B4-BE49-F238E27FC236}">
                <a16:creationId xmlns:a16="http://schemas.microsoft.com/office/drawing/2014/main" id="{A3A0A95C-C0D7-D74B-8F0F-67DF8611D7C3}"/>
              </a:ext>
            </a:extLst>
          </p:cNvPr>
          <p:cNvSpPr txBox="1"/>
          <p:nvPr/>
        </p:nvSpPr>
        <p:spPr>
          <a:xfrm>
            <a:off x="969005" y="2017237"/>
            <a:ext cx="6768600" cy="830997"/>
          </a:xfrm>
          <a:prstGeom prst="rect">
            <a:avLst/>
          </a:prstGeom>
          <a:solidFill>
            <a:schemeClr val="bg1"/>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44500" indent="-444500"/>
            <a:r>
              <a:rPr lang="it-IT" sz="2400" b="1" dirty="0">
                <a:solidFill>
                  <a:srgbClr val="002060"/>
                </a:solidFill>
              </a:rPr>
              <a:t>FONDI DI PRIVATE EQUITY </a:t>
            </a:r>
          </a:p>
          <a:p>
            <a:pPr marL="444500" indent="-444500"/>
            <a:endParaRPr lang="it-IT" sz="2400" dirty="0">
              <a:solidFill>
                <a:schemeClr val="tx1">
                  <a:lumMod val="75000"/>
                  <a:lumOff val="25000"/>
                </a:schemeClr>
              </a:solidFill>
            </a:endParaRPr>
          </a:p>
        </p:txBody>
      </p:sp>
      <p:sp>
        <p:nvSpPr>
          <p:cNvPr id="4" name="CasellaDiTesto 31">
            <a:extLst>
              <a:ext uri="{FF2B5EF4-FFF2-40B4-BE49-F238E27FC236}">
                <a16:creationId xmlns:a16="http://schemas.microsoft.com/office/drawing/2014/main" id="{FCEF92A5-F265-9B84-9C75-94A5F4D1C2F8}"/>
              </a:ext>
            </a:extLst>
          </p:cNvPr>
          <p:cNvSpPr txBox="1"/>
          <p:nvPr/>
        </p:nvSpPr>
        <p:spPr>
          <a:xfrm>
            <a:off x="716610" y="2701716"/>
            <a:ext cx="8437222" cy="2616101"/>
          </a:xfrm>
          <a:prstGeom prst="rect">
            <a:avLst/>
          </a:prstGeom>
          <a:noFill/>
          <a:ln>
            <a:no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975" indent="-180975" algn="just">
              <a:spcBef>
                <a:spcPts val="600"/>
              </a:spcBef>
              <a:buClr>
                <a:srgbClr val="C00000"/>
              </a:buClr>
              <a:buFont typeface="Wingdings" panose="05000000000000000000" pitchFamily="2" charset="2"/>
              <a:buChar char="§"/>
            </a:pPr>
            <a:r>
              <a:rPr lang="it-IT" sz="1600" dirty="0">
                <a:solidFill>
                  <a:srgbClr val="002060"/>
                </a:solidFill>
              </a:rPr>
              <a:t>Il fine del Fondo di Private Equity è di tipo speculativo. Acquisisce quote o azioni di un’azienda se ne valuta la possibilità di poterne aumentare il valore in un arco temporale di medio periodo (4-5 anni) per poi disinvestire.</a:t>
            </a:r>
          </a:p>
          <a:p>
            <a:pPr algn="just">
              <a:spcBef>
                <a:spcPts val="600"/>
              </a:spcBef>
              <a:buClr>
                <a:srgbClr val="C00000"/>
              </a:buClr>
            </a:pPr>
            <a:endParaRPr lang="it-IT" sz="1600" dirty="0">
              <a:solidFill>
                <a:srgbClr val="002060"/>
              </a:solidFill>
            </a:endParaRPr>
          </a:p>
          <a:p>
            <a:pPr marL="180975" indent="-180975" algn="just">
              <a:spcBef>
                <a:spcPts val="600"/>
              </a:spcBef>
              <a:buClr>
                <a:srgbClr val="C00000"/>
              </a:buClr>
              <a:buFont typeface="Wingdings" panose="05000000000000000000" pitchFamily="2" charset="2"/>
              <a:buChar char="§"/>
            </a:pPr>
            <a:r>
              <a:rPr lang="it-IT" sz="1600" dirty="0">
                <a:solidFill>
                  <a:srgbClr val="002060"/>
                </a:solidFill>
              </a:rPr>
              <a:t>Generalmente il fondo entra nel capitale di aziende di medio dimensioni poiché l’attività di sviluppo di un’azienda è in linea di massima la stessa e non è correlata alla dimensione.</a:t>
            </a:r>
          </a:p>
          <a:p>
            <a:pPr algn="just">
              <a:spcBef>
                <a:spcPts val="600"/>
              </a:spcBef>
              <a:buClr>
                <a:srgbClr val="C00000"/>
              </a:buClr>
            </a:pPr>
            <a:endParaRPr lang="it-IT" sz="1600" dirty="0">
              <a:solidFill>
                <a:srgbClr val="002060"/>
              </a:solidFill>
            </a:endParaRPr>
          </a:p>
          <a:p>
            <a:pPr marL="180975" indent="-180975" algn="just">
              <a:spcBef>
                <a:spcPts val="600"/>
              </a:spcBef>
              <a:buClr>
                <a:srgbClr val="C00000"/>
              </a:buClr>
              <a:buFont typeface="Wingdings" panose="05000000000000000000" pitchFamily="2" charset="2"/>
              <a:buChar char="§"/>
            </a:pPr>
            <a:r>
              <a:rPr lang="it-IT" sz="1600" dirty="0">
                <a:solidFill>
                  <a:srgbClr val="002060"/>
                </a:solidFill>
              </a:rPr>
              <a:t>Il fondo può essere interessato ad aziende più piccole nel momento in cui persegue strategie di aggregazione tra più aziende (</a:t>
            </a:r>
            <a:r>
              <a:rPr lang="it-IT" sz="1600" dirty="0" err="1">
                <a:solidFill>
                  <a:srgbClr val="002060"/>
                </a:solidFill>
              </a:rPr>
              <a:t>add</a:t>
            </a:r>
            <a:r>
              <a:rPr lang="it-IT" sz="1600" dirty="0">
                <a:solidFill>
                  <a:srgbClr val="002060"/>
                </a:solidFill>
              </a:rPr>
              <a:t> on) dello stesso settore merceologico o di filiera.</a:t>
            </a:r>
          </a:p>
        </p:txBody>
      </p:sp>
      <p:sp>
        <p:nvSpPr>
          <p:cNvPr id="7" name="CasellaDiTesto 6">
            <a:extLst>
              <a:ext uri="{FF2B5EF4-FFF2-40B4-BE49-F238E27FC236}">
                <a16:creationId xmlns:a16="http://schemas.microsoft.com/office/drawing/2014/main" id="{ED7BC6B0-8DC0-D01A-8B77-5E58099C740B}"/>
              </a:ext>
            </a:extLst>
          </p:cNvPr>
          <p:cNvSpPr txBox="1"/>
          <p:nvPr/>
        </p:nvSpPr>
        <p:spPr>
          <a:xfrm>
            <a:off x="331911" y="830418"/>
            <a:ext cx="8821921"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PRIVATE EQUITY </a:t>
            </a:r>
          </a:p>
        </p:txBody>
      </p:sp>
    </p:spTree>
    <p:extLst>
      <p:ext uri="{BB962C8B-B14F-4D97-AF65-F5344CB8AC3E}">
        <p14:creationId xmlns:p14="http://schemas.microsoft.com/office/powerpoint/2010/main" val="153755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5504F3DB-CCA9-1928-8B0A-82B44F6344C6}"/>
              </a:ext>
            </a:extLst>
          </p:cNvPr>
          <p:cNvSpPr txBox="1"/>
          <p:nvPr/>
        </p:nvSpPr>
        <p:spPr>
          <a:xfrm>
            <a:off x="419134" y="530498"/>
            <a:ext cx="10021231"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I</a:t>
            </a:r>
            <a:r>
              <a:rPr lang="it-IT" dirty="0">
                <a:solidFill>
                  <a:schemeClr val="accent6">
                    <a:lumMod val="20000"/>
                    <a:lumOff val="80000"/>
                  </a:schemeClr>
                </a:solidFill>
              </a:rPr>
              <a:t> IL PRIVATE EQUITY</a:t>
            </a:r>
          </a:p>
        </p:txBody>
      </p:sp>
      <p:pic>
        <p:nvPicPr>
          <p:cNvPr id="5" name="Immagine 4" descr="Immagine che contiene testo, schermata, software, numero&#10;&#10;Descrizione generata automaticamente">
            <a:extLst>
              <a:ext uri="{FF2B5EF4-FFF2-40B4-BE49-F238E27FC236}">
                <a16:creationId xmlns:a16="http://schemas.microsoft.com/office/drawing/2014/main" id="{1C7A98A8-3893-2B5B-0456-4AA73E5D5BC4}"/>
              </a:ext>
            </a:extLst>
          </p:cNvPr>
          <p:cNvPicPr>
            <a:picLocks noChangeAspect="1"/>
          </p:cNvPicPr>
          <p:nvPr/>
        </p:nvPicPr>
        <p:blipFill rotWithShape="1">
          <a:blip r:embed="rId2"/>
          <a:srcRect l="14214" t="21302" r="15855" b="1578"/>
          <a:stretch/>
        </p:blipFill>
        <p:spPr bwMode="auto">
          <a:xfrm>
            <a:off x="879676" y="1119486"/>
            <a:ext cx="9648205" cy="5597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907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57B9464-3FBB-6429-C4C3-FD1E5341B41A}"/>
              </a:ext>
            </a:extLst>
          </p:cNvPr>
          <p:cNvSpPr txBox="1"/>
          <p:nvPr/>
        </p:nvSpPr>
        <p:spPr>
          <a:xfrm>
            <a:off x="718007" y="2645361"/>
            <a:ext cx="10301091" cy="3093154"/>
          </a:xfrm>
          <a:prstGeom prst="rect">
            <a:avLst/>
          </a:prstGeom>
          <a:noFill/>
          <a:ln>
            <a:noFill/>
          </a:ln>
        </p:spPr>
        <p:txBody>
          <a:bodyPr wrap="square" rtlCol="0">
            <a:spAutoFit/>
          </a:bodyPr>
          <a:lstStyle/>
          <a:p>
            <a:pPr marL="180975" indent="-180975" algn="just">
              <a:spcBef>
                <a:spcPts val="600"/>
              </a:spcBef>
              <a:buClr>
                <a:srgbClr val="C00000"/>
              </a:buClr>
              <a:buFont typeface="Wingdings" panose="05000000000000000000" pitchFamily="2" charset="2"/>
              <a:buChar char="§"/>
            </a:pPr>
            <a:r>
              <a:rPr lang="it-IT" b="1" dirty="0">
                <a:solidFill>
                  <a:srgbClr val="002060"/>
                </a:solidFill>
              </a:rPr>
              <a:t>Sinergie con l’azienda acquisita di carattere commerciale, di know how, logistica e di altra natura ed economie di scala.</a:t>
            </a:r>
          </a:p>
          <a:p>
            <a:pPr algn="just">
              <a:spcBef>
                <a:spcPts val="600"/>
              </a:spcBef>
              <a:buClr>
                <a:srgbClr val="C00000"/>
              </a:buClr>
            </a:pPr>
            <a:endParaRPr lang="it-IT" b="1" dirty="0">
              <a:solidFill>
                <a:srgbClr val="002060"/>
              </a:solidFill>
            </a:endParaRPr>
          </a:p>
          <a:p>
            <a:pPr marL="180975" indent="-180975" algn="just">
              <a:spcBef>
                <a:spcPts val="600"/>
              </a:spcBef>
              <a:buClr>
                <a:srgbClr val="C00000"/>
              </a:buClr>
              <a:buFont typeface="Wingdings" panose="05000000000000000000" pitchFamily="2" charset="2"/>
              <a:buChar char="§"/>
            </a:pPr>
            <a:r>
              <a:rPr lang="it-IT" b="1" dirty="0">
                <a:solidFill>
                  <a:srgbClr val="002060"/>
                </a:solidFill>
              </a:rPr>
              <a:t>Con l’incremento dei flussi di cassa è possibile investire in progetti rilevanti di R&amp;S, marketing strategico, internazionalizzazione, digitalizzazione, green economy, etc.</a:t>
            </a:r>
          </a:p>
          <a:p>
            <a:pPr algn="just">
              <a:spcBef>
                <a:spcPts val="600"/>
              </a:spcBef>
              <a:buClr>
                <a:srgbClr val="C00000"/>
              </a:buClr>
            </a:pPr>
            <a:endParaRPr lang="it-IT" b="1" dirty="0">
              <a:solidFill>
                <a:srgbClr val="002060"/>
              </a:solidFill>
            </a:endParaRPr>
          </a:p>
          <a:p>
            <a:pPr marL="180975" indent="-180975" algn="just">
              <a:buClr>
                <a:srgbClr val="C00000"/>
              </a:buClr>
              <a:buFont typeface="Wingdings" panose="05000000000000000000" pitchFamily="2" charset="2"/>
              <a:buChar char="§"/>
            </a:pPr>
            <a:r>
              <a:rPr lang="it-IT" b="1" dirty="0">
                <a:solidFill>
                  <a:srgbClr val="002060"/>
                </a:solidFill>
              </a:rPr>
              <a:t>Aumentando la dimensione aziendale è possibile intraprendere percorsi IPO</a:t>
            </a:r>
          </a:p>
          <a:p>
            <a:pPr algn="just">
              <a:buClr>
                <a:srgbClr val="C00000"/>
              </a:buClr>
            </a:pPr>
            <a:endParaRPr lang="it-IT" b="1" dirty="0">
              <a:solidFill>
                <a:srgbClr val="002060"/>
              </a:solidFill>
            </a:endParaRPr>
          </a:p>
          <a:p>
            <a:pPr marL="180975" indent="-180975" algn="just">
              <a:buClr>
                <a:srgbClr val="C00000"/>
              </a:buClr>
              <a:buFont typeface="Wingdings" panose="05000000000000000000" pitchFamily="2" charset="2"/>
              <a:buChar char="§"/>
            </a:pPr>
            <a:r>
              <a:rPr lang="it-IT" b="1" dirty="0">
                <a:solidFill>
                  <a:srgbClr val="002060"/>
                </a:solidFill>
              </a:rPr>
              <a:t>Avendo a disposizione più risorse finanziarie, l’imprenditore può procedere all’assunzione di dirigenti a cui delegare parte del proprio peso della gestione operativa</a:t>
            </a:r>
          </a:p>
        </p:txBody>
      </p:sp>
      <p:sp>
        <p:nvSpPr>
          <p:cNvPr id="4" name="CasellaDiTesto 3">
            <a:extLst>
              <a:ext uri="{FF2B5EF4-FFF2-40B4-BE49-F238E27FC236}">
                <a16:creationId xmlns:a16="http://schemas.microsoft.com/office/drawing/2014/main" id="{7F26FCD3-B716-3813-1092-034C65E7A370}"/>
              </a:ext>
            </a:extLst>
          </p:cNvPr>
          <p:cNvSpPr txBox="1"/>
          <p:nvPr/>
        </p:nvSpPr>
        <p:spPr>
          <a:xfrm>
            <a:off x="297182" y="1906894"/>
            <a:ext cx="10843868" cy="461665"/>
          </a:xfrm>
          <a:prstGeom prst="rect">
            <a:avLst/>
          </a:prstGeom>
          <a:solidFill>
            <a:schemeClr val="bg1"/>
          </a:solidFill>
        </p:spPr>
        <p:txBody>
          <a:bodyPr wrap="square" rtlCol="0">
            <a:spAutoFit/>
          </a:bodyPr>
          <a:lstStyle/>
          <a:p>
            <a:pPr marL="444500" indent="-444500"/>
            <a:r>
              <a:rPr lang="it-IT" sz="2400" dirty="0">
                <a:solidFill>
                  <a:srgbClr val="002060"/>
                </a:solidFill>
              </a:rPr>
              <a:t>	Le motivazioni per un’operazione di M&amp;A:</a:t>
            </a:r>
          </a:p>
        </p:txBody>
      </p:sp>
      <p:sp>
        <p:nvSpPr>
          <p:cNvPr id="7" name="CasellaDiTesto 6">
            <a:extLst>
              <a:ext uri="{FF2B5EF4-FFF2-40B4-BE49-F238E27FC236}">
                <a16:creationId xmlns:a16="http://schemas.microsoft.com/office/drawing/2014/main" id="{5504F3DB-CCA9-1928-8B0A-82B44F6344C6}"/>
              </a:ext>
            </a:extLst>
          </p:cNvPr>
          <p:cNvSpPr txBox="1"/>
          <p:nvPr/>
        </p:nvSpPr>
        <p:spPr>
          <a:xfrm>
            <a:off x="419134" y="530498"/>
            <a:ext cx="10599965" cy="830997"/>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IL PRVATE </a:t>
            </a:r>
            <a:r>
              <a:rPr lang="it-IT" dirty="0">
                <a:solidFill>
                  <a:schemeClr val="accent6">
                    <a:lumMod val="20000"/>
                    <a:lumOff val="80000"/>
                  </a:schemeClr>
                </a:solidFill>
              </a:rPr>
              <a:t>IL PRIVATE EQUITY NELLE OPERAZIONI DI CRESCITA PER LINEE ESTERNE (M&amp;A)</a:t>
            </a:r>
          </a:p>
        </p:txBody>
      </p:sp>
    </p:spTree>
    <p:extLst>
      <p:ext uri="{BB962C8B-B14F-4D97-AF65-F5344CB8AC3E}">
        <p14:creationId xmlns:p14="http://schemas.microsoft.com/office/powerpoint/2010/main" val="162444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57B9464-3FBB-6429-C4C3-FD1E5341B41A}"/>
              </a:ext>
            </a:extLst>
          </p:cNvPr>
          <p:cNvSpPr txBox="1"/>
          <p:nvPr/>
        </p:nvSpPr>
        <p:spPr>
          <a:xfrm>
            <a:off x="641212" y="2149099"/>
            <a:ext cx="10271429" cy="3416320"/>
          </a:xfrm>
          <a:prstGeom prst="rect">
            <a:avLst/>
          </a:prstGeom>
          <a:noFill/>
          <a:ln>
            <a:noFill/>
          </a:ln>
        </p:spPr>
        <p:txBody>
          <a:bodyPr wrap="square" rtlCol="0">
            <a:spAutoFit/>
          </a:bodyPr>
          <a:lstStyle/>
          <a:p>
            <a:pPr marL="180975" indent="-180975" algn="just">
              <a:buClr>
                <a:srgbClr val="C00000"/>
              </a:buClr>
              <a:buFont typeface="Wingdings" panose="05000000000000000000" pitchFamily="2" charset="2"/>
              <a:buChar char="§"/>
            </a:pPr>
            <a:r>
              <a:rPr lang="it-IT" b="1" dirty="0">
                <a:solidFill>
                  <a:srgbClr val="002060"/>
                </a:solidFill>
              </a:rPr>
              <a:t>Un’azienda più strutturata fornisce migliori garanzie di continuità nel tempo e rappresenta una tutela per il passaggio generazionale.</a:t>
            </a:r>
          </a:p>
          <a:p>
            <a:pPr algn="just">
              <a:buClr>
                <a:srgbClr val="C00000"/>
              </a:buClr>
            </a:pPr>
            <a:endParaRPr lang="it-IT" b="1" dirty="0">
              <a:solidFill>
                <a:srgbClr val="002060"/>
              </a:solidFill>
            </a:endParaRPr>
          </a:p>
          <a:p>
            <a:pPr marL="180975" indent="-180975" algn="just">
              <a:buClr>
                <a:srgbClr val="C00000"/>
              </a:buClr>
              <a:buFont typeface="Wingdings" panose="05000000000000000000" pitchFamily="2" charset="2"/>
              <a:buChar char="§"/>
            </a:pPr>
            <a:r>
              <a:rPr lang="it-IT" b="1" dirty="0">
                <a:solidFill>
                  <a:srgbClr val="002060"/>
                </a:solidFill>
              </a:rPr>
              <a:t>Un’azienda dimensionalmente più grande, è maggiormente attrattiva nei confronti del mondo della finanza, del personale dipendente, di clienti di maggior prestigio, ha maggiore potere contrattuale con i fornitori, etc.</a:t>
            </a:r>
          </a:p>
          <a:p>
            <a:pPr algn="just">
              <a:buClr>
                <a:srgbClr val="C00000"/>
              </a:buClr>
            </a:pPr>
            <a:endParaRPr lang="it-IT" b="1" dirty="0">
              <a:solidFill>
                <a:srgbClr val="002060"/>
              </a:solidFill>
            </a:endParaRPr>
          </a:p>
          <a:p>
            <a:pPr marL="180975" indent="-180975" algn="just">
              <a:buClr>
                <a:srgbClr val="C00000"/>
              </a:buClr>
              <a:buFont typeface="Wingdings" panose="05000000000000000000" pitchFamily="2" charset="2"/>
              <a:buChar char="§"/>
            </a:pPr>
            <a:r>
              <a:rPr lang="it-IT" b="1" dirty="0">
                <a:solidFill>
                  <a:srgbClr val="002060"/>
                </a:solidFill>
              </a:rPr>
              <a:t>Un’azienda più grande, grazie già solo alla dimensione, è valutata proporzionalmente di più rispetto ad una più piccola.</a:t>
            </a:r>
          </a:p>
          <a:p>
            <a:pPr algn="just">
              <a:buClr>
                <a:srgbClr val="C00000"/>
              </a:buClr>
            </a:pPr>
            <a:endParaRPr lang="it-IT" b="1" dirty="0">
              <a:solidFill>
                <a:srgbClr val="002060"/>
              </a:solidFill>
            </a:endParaRPr>
          </a:p>
          <a:p>
            <a:pPr marL="180975" indent="-180975" algn="just">
              <a:buClr>
                <a:srgbClr val="C00000"/>
              </a:buClr>
              <a:buFont typeface="Wingdings" panose="05000000000000000000" pitchFamily="2" charset="2"/>
              <a:buChar char="§"/>
            </a:pPr>
            <a:r>
              <a:rPr lang="it-IT" b="1" dirty="0">
                <a:solidFill>
                  <a:srgbClr val="002060"/>
                </a:solidFill>
              </a:rPr>
              <a:t>In caso si proceda alla vendita, un’azienda dimensionalmente più grande ha un più ampio numero di investitori interessati. Gli stessi fondi generalmente non investono in aziende piccole.</a:t>
            </a:r>
          </a:p>
        </p:txBody>
      </p:sp>
      <p:sp>
        <p:nvSpPr>
          <p:cNvPr id="4" name="CasellaDiTesto 3">
            <a:extLst>
              <a:ext uri="{FF2B5EF4-FFF2-40B4-BE49-F238E27FC236}">
                <a16:creationId xmlns:a16="http://schemas.microsoft.com/office/drawing/2014/main" id="{EC9F4A65-9F58-C54A-A686-4A7CAF229D82}"/>
              </a:ext>
            </a:extLst>
          </p:cNvPr>
          <p:cNvSpPr txBox="1"/>
          <p:nvPr/>
        </p:nvSpPr>
        <p:spPr>
          <a:xfrm>
            <a:off x="335666" y="1490007"/>
            <a:ext cx="10843868" cy="461665"/>
          </a:xfrm>
          <a:prstGeom prst="rect">
            <a:avLst/>
          </a:prstGeom>
          <a:solidFill>
            <a:schemeClr val="bg1"/>
          </a:solidFill>
        </p:spPr>
        <p:txBody>
          <a:bodyPr wrap="square" rtlCol="0">
            <a:spAutoFit/>
          </a:bodyPr>
          <a:lstStyle/>
          <a:p>
            <a:pPr marL="444500" indent="-444500"/>
            <a:r>
              <a:rPr lang="it-IT" sz="2400" dirty="0">
                <a:solidFill>
                  <a:srgbClr val="002060"/>
                </a:solidFill>
              </a:rPr>
              <a:t>	Le motivazioni per un’operazione di M&amp;A:</a:t>
            </a:r>
          </a:p>
        </p:txBody>
      </p:sp>
      <p:sp>
        <p:nvSpPr>
          <p:cNvPr id="5" name="CasellaDiTesto 4">
            <a:extLst>
              <a:ext uri="{FF2B5EF4-FFF2-40B4-BE49-F238E27FC236}">
                <a16:creationId xmlns:a16="http://schemas.microsoft.com/office/drawing/2014/main" id="{E2EBD60E-B423-EC6A-9446-E2129FD48CBA}"/>
              </a:ext>
            </a:extLst>
          </p:cNvPr>
          <p:cNvSpPr txBox="1"/>
          <p:nvPr/>
        </p:nvSpPr>
        <p:spPr>
          <a:xfrm>
            <a:off x="419134" y="530498"/>
            <a:ext cx="10599965" cy="830997"/>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IL PRVATE </a:t>
            </a:r>
            <a:r>
              <a:rPr lang="it-IT" dirty="0">
                <a:solidFill>
                  <a:schemeClr val="accent6">
                    <a:lumMod val="20000"/>
                    <a:lumOff val="80000"/>
                  </a:schemeClr>
                </a:solidFill>
              </a:rPr>
              <a:t>IL PRIVATE EQUITY NELLE OPERAZIONI DI CRESCITA PER LINEE ESTERNE (M&amp;A)</a:t>
            </a:r>
          </a:p>
        </p:txBody>
      </p:sp>
    </p:spTree>
    <p:extLst>
      <p:ext uri="{BB962C8B-B14F-4D97-AF65-F5344CB8AC3E}">
        <p14:creationId xmlns:p14="http://schemas.microsoft.com/office/powerpoint/2010/main" val="761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diritto 1">
            <a:extLst>
              <a:ext uri="{FF2B5EF4-FFF2-40B4-BE49-F238E27FC236}">
                <a16:creationId xmlns:a16="http://schemas.microsoft.com/office/drawing/2014/main" id="{F3446592-F228-D088-B8DF-A98365D63C6A}"/>
              </a:ext>
            </a:extLst>
          </p:cNvPr>
          <p:cNvCxnSpPr/>
          <p:nvPr/>
        </p:nvCxnSpPr>
        <p:spPr>
          <a:xfrm flipH="1">
            <a:off x="3496800" y="3689187"/>
            <a:ext cx="1" cy="233210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F8F6CB28-AABE-D882-B1C8-7CE6251A6EE7}"/>
              </a:ext>
            </a:extLst>
          </p:cNvPr>
          <p:cNvSpPr txBox="1"/>
          <p:nvPr/>
        </p:nvSpPr>
        <p:spPr>
          <a:xfrm>
            <a:off x="615902" y="1497996"/>
            <a:ext cx="9619341" cy="1554272"/>
          </a:xfrm>
          <a:prstGeom prst="rect">
            <a:avLst/>
          </a:prstGeom>
          <a:noFill/>
          <a:ln>
            <a:noFill/>
          </a:ln>
        </p:spPr>
        <p:txBody>
          <a:bodyPr wrap="square" rtlCol="0">
            <a:spAutoFit/>
          </a:bodyPr>
          <a:lstStyle/>
          <a:p>
            <a:pPr algn="just">
              <a:spcBef>
                <a:spcPts val="600"/>
              </a:spcBef>
              <a:buClr>
                <a:srgbClr val="C00000"/>
              </a:buClr>
            </a:pPr>
            <a:r>
              <a:rPr lang="it-IT" dirty="0">
                <a:solidFill>
                  <a:srgbClr val="002060"/>
                </a:solidFill>
              </a:rPr>
              <a:t>Solitamente l’AZIENDA che acquisisce un’altra azienda tende ad </a:t>
            </a:r>
            <a:r>
              <a:rPr lang="it-IT" b="1" dirty="0">
                <a:solidFill>
                  <a:srgbClr val="002060"/>
                </a:solidFill>
              </a:rPr>
              <a:t>acquistare il 100% </a:t>
            </a:r>
            <a:r>
              <a:rPr lang="it-IT" dirty="0">
                <a:solidFill>
                  <a:srgbClr val="002060"/>
                </a:solidFill>
              </a:rPr>
              <a:t>dell’azienda target poiché è in grado di condurre l’azienda anche nella gestione operativa, in quanto le aziende acquisite appartengono allo stesso settore merceologico della capofila. </a:t>
            </a:r>
          </a:p>
          <a:p>
            <a:pPr algn="just">
              <a:spcBef>
                <a:spcPts val="600"/>
              </a:spcBef>
              <a:buClr>
                <a:srgbClr val="C00000"/>
              </a:buClr>
            </a:pPr>
            <a:r>
              <a:rPr lang="it-IT" b="1" dirty="0">
                <a:solidFill>
                  <a:srgbClr val="002060"/>
                </a:solidFill>
              </a:rPr>
              <a:t>POSSIBILE MAGGIORANZA </a:t>
            </a:r>
            <a:r>
              <a:rPr lang="it-IT" dirty="0">
                <a:solidFill>
                  <a:srgbClr val="002060"/>
                </a:solidFill>
              </a:rPr>
              <a:t>In alcuni casi particolari non è esclusa l’acquisizione della maggioranza, lasciando all’imprenditore della controllata una minoranza di quote societarie.</a:t>
            </a:r>
          </a:p>
        </p:txBody>
      </p:sp>
      <p:sp>
        <p:nvSpPr>
          <p:cNvPr id="4" name="Rettangolo 3">
            <a:extLst>
              <a:ext uri="{FF2B5EF4-FFF2-40B4-BE49-F238E27FC236}">
                <a16:creationId xmlns:a16="http://schemas.microsoft.com/office/drawing/2014/main" id="{2C33FD18-9DC4-B026-4A92-A2E8FC27EA1D}"/>
              </a:ext>
            </a:extLst>
          </p:cNvPr>
          <p:cNvSpPr/>
          <p:nvPr/>
        </p:nvSpPr>
        <p:spPr>
          <a:xfrm>
            <a:off x="3028748" y="4928461"/>
            <a:ext cx="936104" cy="6734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dirty="0">
                <a:solidFill>
                  <a:schemeClr val="tx1">
                    <a:lumMod val="85000"/>
                    <a:lumOff val="15000"/>
                  </a:schemeClr>
                </a:solidFill>
              </a:rPr>
              <a:t>Acquisizione azienda</a:t>
            </a:r>
          </a:p>
        </p:txBody>
      </p:sp>
      <p:sp>
        <p:nvSpPr>
          <p:cNvPr id="7" name="CasellaDiTesto 6">
            <a:extLst>
              <a:ext uri="{FF2B5EF4-FFF2-40B4-BE49-F238E27FC236}">
                <a16:creationId xmlns:a16="http://schemas.microsoft.com/office/drawing/2014/main" id="{8B08C07F-0AD9-53A5-6021-EDBBF354B681}"/>
              </a:ext>
            </a:extLst>
          </p:cNvPr>
          <p:cNvSpPr txBox="1"/>
          <p:nvPr/>
        </p:nvSpPr>
        <p:spPr>
          <a:xfrm>
            <a:off x="3028748" y="3931129"/>
            <a:ext cx="936104" cy="722635"/>
          </a:xfrm>
          <a:prstGeom prst="rect">
            <a:avLst/>
          </a:prstGeom>
          <a:solidFill>
            <a:schemeClr val="bg1"/>
          </a:solidFill>
          <a:ln>
            <a:noFill/>
          </a:ln>
        </p:spPr>
        <p:txBody>
          <a:bodyPr wrap="square" lIns="0" tIns="0" rIns="0" bIns="0" rtlCol="0">
            <a:noAutofit/>
          </a:bodyPr>
          <a:lstStyle/>
          <a:p>
            <a:pPr algn="ctr">
              <a:buClr>
                <a:srgbClr val="C00000"/>
              </a:buClr>
            </a:pPr>
            <a:r>
              <a:rPr lang="it-IT" sz="1600" b="1" dirty="0">
                <a:solidFill>
                  <a:schemeClr val="tx1">
                    <a:lumMod val="85000"/>
                    <a:lumOff val="15000"/>
                  </a:schemeClr>
                </a:solidFill>
              </a:rPr>
              <a:t>Proprietà piena</a:t>
            </a:r>
          </a:p>
          <a:p>
            <a:pPr algn="ctr">
              <a:buClr>
                <a:srgbClr val="C00000"/>
              </a:buClr>
            </a:pPr>
            <a:r>
              <a:rPr lang="it-IT" sz="1600" b="1" dirty="0">
                <a:solidFill>
                  <a:schemeClr val="tx1">
                    <a:lumMod val="85000"/>
                    <a:lumOff val="15000"/>
                  </a:schemeClr>
                </a:solidFill>
              </a:rPr>
              <a:t>100%</a:t>
            </a:r>
          </a:p>
        </p:txBody>
      </p:sp>
      <p:sp>
        <p:nvSpPr>
          <p:cNvPr id="8" name="CasellaDiTesto 7">
            <a:extLst>
              <a:ext uri="{FF2B5EF4-FFF2-40B4-BE49-F238E27FC236}">
                <a16:creationId xmlns:a16="http://schemas.microsoft.com/office/drawing/2014/main" id="{1715D563-9512-0952-BE0B-BB81DCAA7CC7}"/>
              </a:ext>
            </a:extLst>
          </p:cNvPr>
          <p:cNvSpPr txBox="1"/>
          <p:nvPr/>
        </p:nvSpPr>
        <p:spPr>
          <a:xfrm>
            <a:off x="4736976" y="4994992"/>
            <a:ext cx="936104" cy="540421"/>
          </a:xfrm>
          <a:prstGeom prst="rect">
            <a:avLst/>
          </a:prstGeom>
          <a:solidFill>
            <a:schemeClr val="bg1"/>
          </a:solidFill>
          <a:ln>
            <a:noFill/>
          </a:ln>
        </p:spPr>
        <p:txBody>
          <a:bodyPr wrap="square" lIns="0" tIns="0" rIns="0" bIns="0" rtlCol="0">
            <a:noAutofit/>
          </a:bodyPr>
          <a:lstStyle/>
          <a:p>
            <a:pPr algn="ctr">
              <a:buClr>
                <a:srgbClr val="C00000"/>
              </a:buClr>
            </a:pPr>
            <a:r>
              <a:rPr lang="it-IT" sz="1600" b="1" dirty="0">
                <a:solidFill>
                  <a:srgbClr val="C00000"/>
                </a:solidFill>
              </a:rPr>
              <a:t>Controllo pieno</a:t>
            </a:r>
          </a:p>
        </p:txBody>
      </p:sp>
      <p:cxnSp>
        <p:nvCxnSpPr>
          <p:cNvPr id="9" name="Connettore 2 8">
            <a:extLst>
              <a:ext uri="{FF2B5EF4-FFF2-40B4-BE49-F238E27FC236}">
                <a16:creationId xmlns:a16="http://schemas.microsoft.com/office/drawing/2014/main" id="{E2145793-9557-B7CF-A4A3-2DD9F4BD8866}"/>
              </a:ext>
            </a:extLst>
          </p:cNvPr>
          <p:cNvCxnSpPr/>
          <p:nvPr/>
        </p:nvCxnSpPr>
        <p:spPr>
          <a:xfrm>
            <a:off x="4108899" y="5265202"/>
            <a:ext cx="57600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 name="Immagine 9">
            <a:extLst>
              <a:ext uri="{FF2B5EF4-FFF2-40B4-BE49-F238E27FC236}">
                <a16:creationId xmlns:a16="http://schemas.microsoft.com/office/drawing/2014/main" id="{5DCF2836-C28C-F1C9-6821-399295B88A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3886" y="4859411"/>
            <a:ext cx="811581" cy="811581"/>
          </a:xfrm>
          <a:prstGeom prst="rect">
            <a:avLst/>
          </a:prstGeom>
          <a:ln>
            <a:solidFill>
              <a:schemeClr val="tx1"/>
            </a:solidFill>
          </a:ln>
        </p:spPr>
      </p:pic>
      <p:sp>
        <p:nvSpPr>
          <p:cNvPr id="11" name="Rettangolo 10">
            <a:extLst>
              <a:ext uri="{FF2B5EF4-FFF2-40B4-BE49-F238E27FC236}">
                <a16:creationId xmlns:a16="http://schemas.microsoft.com/office/drawing/2014/main" id="{6AAA5B34-8FC7-3C3B-5228-7176815BEFC5}"/>
              </a:ext>
            </a:extLst>
          </p:cNvPr>
          <p:cNvSpPr/>
          <p:nvPr/>
        </p:nvSpPr>
        <p:spPr>
          <a:xfrm>
            <a:off x="1563861" y="4561582"/>
            <a:ext cx="1259437" cy="23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Acquirente</a:t>
            </a:r>
          </a:p>
        </p:txBody>
      </p:sp>
      <p:sp>
        <p:nvSpPr>
          <p:cNvPr id="13" name="CasellaDiTesto 12">
            <a:extLst>
              <a:ext uri="{FF2B5EF4-FFF2-40B4-BE49-F238E27FC236}">
                <a16:creationId xmlns:a16="http://schemas.microsoft.com/office/drawing/2014/main" id="{15915E7C-B323-BF2B-4E8C-A92BBBB427F5}"/>
              </a:ext>
            </a:extLst>
          </p:cNvPr>
          <p:cNvSpPr txBox="1"/>
          <p:nvPr/>
        </p:nvSpPr>
        <p:spPr>
          <a:xfrm>
            <a:off x="615903" y="794389"/>
            <a:ext cx="9619341"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LA CRESCITA PER LINEE ESTERNE: STRUTTURA OPERAZIONE</a:t>
            </a:r>
          </a:p>
        </p:txBody>
      </p:sp>
    </p:spTree>
    <p:extLst>
      <p:ext uri="{BB962C8B-B14F-4D97-AF65-F5344CB8AC3E}">
        <p14:creationId xmlns:p14="http://schemas.microsoft.com/office/powerpoint/2010/main" val="347637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F72BBA8-50F7-C581-99DB-AC4A56C0DA68}"/>
              </a:ext>
            </a:extLst>
          </p:cNvPr>
          <p:cNvSpPr txBox="1"/>
          <p:nvPr/>
        </p:nvSpPr>
        <p:spPr>
          <a:xfrm>
            <a:off x="950200" y="1651793"/>
            <a:ext cx="9655641" cy="4247317"/>
          </a:xfrm>
          <a:prstGeom prst="rect">
            <a:avLst/>
          </a:prstGeom>
          <a:noFill/>
        </p:spPr>
        <p:txBody>
          <a:bodyPr wrap="square" rtlCol="0">
            <a:spAutoFit/>
          </a:bodyPr>
          <a:lstStyle/>
          <a:p>
            <a:pPr algn="just"/>
            <a:r>
              <a:rPr lang="it-IT" dirty="0">
                <a:solidFill>
                  <a:srgbClr val="002060"/>
                </a:solidFill>
              </a:rPr>
              <a:t>Il </a:t>
            </a:r>
            <a:r>
              <a:rPr lang="it-IT" b="1" dirty="0">
                <a:solidFill>
                  <a:srgbClr val="002060"/>
                </a:solidFill>
              </a:rPr>
              <a:t>LEVERAGED BUY OUT (LBO) </a:t>
            </a:r>
            <a:r>
              <a:rPr lang="it-IT" dirty="0">
                <a:solidFill>
                  <a:srgbClr val="002060"/>
                </a:solidFill>
              </a:rPr>
              <a:t>rappresenta una procedura (di tipo speculativo) con la quale si effettua una acquisizione di un’azienda o di una sua divisione (Target) attraverso il ricorso prevalente  all’indebitamento, nelle varie forme. Il buon esito dell’operazione è legato alla possibilità di sfruttare il potenziale di indebitamento dell’azienda acquisita sulla base dei </a:t>
            </a:r>
            <a:r>
              <a:rPr lang="it-IT" dirty="0" err="1">
                <a:solidFill>
                  <a:srgbClr val="002060"/>
                </a:solidFill>
              </a:rPr>
              <a:t>cash</a:t>
            </a:r>
            <a:r>
              <a:rPr lang="it-IT" dirty="0">
                <a:solidFill>
                  <a:srgbClr val="002060"/>
                </a:solidFill>
              </a:rPr>
              <a:t> </a:t>
            </a:r>
            <a:r>
              <a:rPr lang="it-IT" dirty="0" err="1">
                <a:solidFill>
                  <a:srgbClr val="002060"/>
                </a:solidFill>
              </a:rPr>
              <a:t>flows</a:t>
            </a:r>
            <a:r>
              <a:rPr lang="it-IT" dirty="0">
                <a:solidFill>
                  <a:srgbClr val="002060"/>
                </a:solidFill>
              </a:rPr>
              <a:t> della stessa, garantito dai suoi </a:t>
            </a:r>
            <a:r>
              <a:rPr lang="it-IT" dirty="0" err="1">
                <a:solidFill>
                  <a:srgbClr val="002060"/>
                </a:solidFill>
              </a:rPr>
              <a:t>assets</a:t>
            </a:r>
            <a:r>
              <a:rPr lang="it-IT" dirty="0">
                <a:solidFill>
                  <a:srgbClr val="002060"/>
                </a:solidFill>
              </a:rPr>
              <a:t>.</a:t>
            </a:r>
          </a:p>
          <a:p>
            <a:pPr algn="just"/>
            <a:endParaRPr lang="it-IT" dirty="0">
              <a:solidFill>
                <a:srgbClr val="002060"/>
              </a:solidFill>
            </a:endParaRPr>
          </a:p>
          <a:p>
            <a:pPr algn="just"/>
            <a:r>
              <a:rPr lang="it-IT" b="1" dirty="0">
                <a:solidFill>
                  <a:srgbClr val="002060"/>
                </a:solidFill>
              </a:rPr>
              <a:t>“LEVERAGED</a:t>
            </a:r>
            <a:r>
              <a:rPr lang="it-IT" dirty="0">
                <a:solidFill>
                  <a:srgbClr val="002060"/>
                </a:solidFill>
              </a:rPr>
              <a:t>” indica infatti sia la relazione tra mezzi propri e debito (leva finanziaria) sia che si tratta di un investimento effettuato in prevalenza con capitale di terzi (debito). Per effetto leva  si intende la possibilità di migliorare il rendimento dell’investimento mediante il ricorso all’indebitamento.</a:t>
            </a:r>
          </a:p>
          <a:p>
            <a:pPr algn="just"/>
            <a:endParaRPr lang="it-IT" dirty="0">
              <a:solidFill>
                <a:srgbClr val="002060"/>
              </a:solidFill>
            </a:endParaRPr>
          </a:p>
          <a:p>
            <a:pPr algn="just"/>
            <a:r>
              <a:rPr lang="it-IT" dirty="0">
                <a:solidFill>
                  <a:srgbClr val="002060"/>
                </a:solidFill>
              </a:rPr>
              <a:t>“</a:t>
            </a:r>
            <a:r>
              <a:rPr lang="it-IT" b="1" dirty="0">
                <a:solidFill>
                  <a:srgbClr val="002060"/>
                </a:solidFill>
              </a:rPr>
              <a:t>BUY OUT</a:t>
            </a:r>
            <a:r>
              <a:rPr lang="it-IT" dirty="0">
                <a:solidFill>
                  <a:srgbClr val="002060"/>
                </a:solidFill>
              </a:rPr>
              <a:t>” indica l’acquisto della proprietà dell’azienda ovvero dei suoi beni effettuato in blocco.</a:t>
            </a:r>
          </a:p>
          <a:p>
            <a:pPr algn="just"/>
            <a:endParaRPr lang="it-IT" dirty="0">
              <a:solidFill>
                <a:srgbClr val="002060"/>
              </a:solidFill>
            </a:endParaRPr>
          </a:p>
          <a:p>
            <a:pPr algn="just"/>
            <a:r>
              <a:rPr lang="it-IT" b="1" dirty="0">
                <a:solidFill>
                  <a:srgbClr val="002060"/>
                </a:solidFill>
              </a:rPr>
              <a:t>Sebbene questa tecnica è applicabile per acquisizioni promosse da soggetti industriali, più di frequente è utilizzata da </a:t>
            </a:r>
            <a:r>
              <a:rPr lang="it-IT" b="1" dirty="0" err="1">
                <a:solidFill>
                  <a:srgbClr val="002060"/>
                </a:solidFill>
              </a:rPr>
              <a:t>F.di</a:t>
            </a:r>
            <a:r>
              <a:rPr lang="it-IT" b="1" dirty="0">
                <a:solidFill>
                  <a:srgbClr val="002060"/>
                </a:solidFill>
              </a:rPr>
              <a:t> di Private </a:t>
            </a:r>
            <a:r>
              <a:rPr lang="it-IT" b="1" dirty="0" err="1">
                <a:solidFill>
                  <a:srgbClr val="002060"/>
                </a:solidFill>
              </a:rPr>
              <a:t>Equity</a:t>
            </a:r>
            <a:r>
              <a:rPr lang="it-IT" b="1" dirty="0">
                <a:solidFill>
                  <a:srgbClr val="002060"/>
                </a:solidFill>
              </a:rPr>
              <a:t> per acquisire società target</a:t>
            </a:r>
            <a:r>
              <a:rPr lang="it-IT" dirty="0">
                <a:solidFill>
                  <a:srgbClr val="002060"/>
                </a:solidFill>
              </a:rPr>
              <a:t>.</a:t>
            </a:r>
          </a:p>
          <a:p>
            <a:pPr algn="just"/>
            <a:endParaRPr lang="it-IT" b="1" cap="small" dirty="0"/>
          </a:p>
        </p:txBody>
      </p:sp>
      <p:sp>
        <p:nvSpPr>
          <p:cNvPr id="4" name="CasellaDiTesto 3">
            <a:extLst>
              <a:ext uri="{FF2B5EF4-FFF2-40B4-BE49-F238E27FC236}">
                <a16:creationId xmlns:a16="http://schemas.microsoft.com/office/drawing/2014/main" id="{AB455497-3FD4-5B34-DC85-9369A4F375BD}"/>
              </a:ext>
            </a:extLst>
          </p:cNvPr>
          <p:cNvSpPr txBox="1"/>
          <p:nvPr/>
        </p:nvSpPr>
        <p:spPr>
          <a:xfrm>
            <a:off x="950200" y="728057"/>
            <a:ext cx="9511324" cy="461665"/>
          </a:xfrm>
          <a:prstGeom prst="rect">
            <a:avLst/>
          </a:prstGeom>
          <a:solidFill>
            <a:schemeClr val="accent5">
              <a:lumMod val="50000"/>
            </a:schemeClr>
          </a:solidFill>
        </p:spPr>
        <p:txBody>
          <a:bodyPr wrap="square" rtlCol="0">
            <a:spAutoFit/>
          </a:bodyPr>
          <a:lstStyle>
            <a:defPPr>
              <a:defRPr lang="it-IT"/>
            </a:defPPr>
            <a:lvl1pPr algn="ctr">
              <a:defRPr sz="2400" b="1">
                <a:solidFill>
                  <a:schemeClr val="bg1"/>
                </a:solidFill>
              </a:defRPr>
            </a:lvl1pPr>
          </a:lstStyle>
          <a:p>
            <a:r>
              <a:rPr lang="it-IT" dirty="0">
                <a:solidFill>
                  <a:schemeClr val="tx1">
                    <a:lumMod val="75000"/>
                    <a:lumOff val="25000"/>
                  </a:schemeClr>
                </a:solidFill>
              </a:rPr>
              <a:t>1. </a:t>
            </a:r>
            <a:r>
              <a:rPr lang="it-IT" dirty="0">
                <a:solidFill>
                  <a:schemeClr val="accent6">
                    <a:lumMod val="20000"/>
                    <a:lumOff val="80000"/>
                  </a:schemeClr>
                </a:solidFill>
              </a:rPr>
              <a:t>LA CRESCITA PER LINEE ESTERNE: IL LEVERAGED BUY OUT (LBO)</a:t>
            </a:r>
          </a:p>
        </p:txBody>
      </p:sp>
    </p:spTree>
    <p:extLst>
      <p:ext uri="{BB962C8B-B14F-4D97-AF65-F5344CB8AC3E}">
        <p14:creationId xmlns:p14="http://schemas.microsoft.com/office/powerpoint/2010/main" val="145347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TotalTime>
  <Words>2756</Words>
  <Application>Microsoft Office PowerPoint</Application>
  <PresentationFormat>Widescreen</PresentationFormat>
  <Paragraphs>169</Paragraphs>
  <Slides>23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Arial</vt:lpstr>
      <vt:lpstr>Calibri</vt:lpstr>
      <vt:lpstr>Calibri Light</vt:lpstr>
      <vt:lpstr>Wingdings</vt:lpstr>
      <vt:lpstr>Tema di Office</vt:lpstr>
      <vt:lpstr>      Il Private Equity  16 e 17 Maggio 2024   Università di Macerata – Dipartimento di Diritto e Economia Finanza e Mercati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Rito Straccia</dc:creator>
  <cp:lastModifiedBy>rito.straccia@unimc.it</cp:lastModifiedBy>
  <cp:revision>96</cp:revision>
  <dcterms:created xsi:type="dcterms:W3CDTF">2023-04-20T05:44:58Z</dcterms:created>
  <dcterms:modified xsi:type="dcterms:W3CDTF">2024-05-16T08:52:00Z</dcterms:modified>
</cp:coreProperties>
</file>