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535" r:id="rId2"/>
    <p:sldId id="524" r:id="rId3"/>
    <p:sldId id="608" r:id="rId4"/>
    <p:sldId id="300" r:id="rId5"/>
    <p:sldId id="525" r:id="rId6"/>
    <p:sldId id="527" r:id="rId7"/>
    <p:sldId id="301" r:id="rId8"/>
    <p:sldId id="315" r:id="rId9"/>
    <p:sldId id="528" r:id="rId10"/>
    <p:sldId id="529" r:id="rId11"/>
    <p:sldId id="260" r:id="rId12"/>
    <p:sldId id="530" r:id="rId13"/>
    <p:sldId id="541" r:id="rId14"/>
    <p:sldId id="316" r:id="rId15"/>
    <p:sldId id="614" r:id="rId16"/>
    <p:sldId id="613" r:id="rId17"/>
    <p:sldId id="310" r:id="rId18"/>
    <p:sldId id="537" r:id="rId19"/>
    <p:sldId id="534" r:id="rId20"/>
    <p:sldId id="540" r:id="rId21"/>
    <p:sldId id="531" r:id="rId22"/>
    <p:sldId id="557" r:id="rId23"/>
    <p:sldId id="558" r:id="rId24"/>
    <p:sldId id="559" r:id="rId25"/>
    <p:sldId id="560" r:id="rId26"/>
    <p:sldId id="561" r:id="rId27"/>
    <p:sldId id="605" r:id="rId28"/>
    <p:sldId id="615" r:id="rId29"/>
    <p:sldId id="317" r:id="rId30"/>
    <p:sldId id="542" r:id="rId31"/>
  </p:sldIdLst>
  <p:sldSz cx="9144000" cy="6858000" type="screen4x3"/>
  <p:notesSz cx="6889750" cy="1002188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5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47" autoAdjust="0"/>
    <p:restoredTop sz="86445" autoAdjust="0"/>
  </p:normalViewPr>
  <p:slideViewPr>
    <p:cSldViewPr>
      <p:cViewPr varScale="1">
        <p:scale>
          <a:sx n="47" d="100"/>
          <a:sy n="47" d="100"/>
        </p:scale>
        <p:origin x="2112" y="48"/>
      </p:cViewPr>
      <p:guideLst>
        <p:guide orient="horz" pos="2160"/>
        <p:guide pos="5556"/>
      </p:guideLst>
    </p:cSldViewPr>
  </p:slideViewPr>
  <p:outlineViewPr>
    <p:cViewPr>
      <p:scale>
        <a:sx n="33" d="100"/>
        <a:sy n="33" d="100"/>
      </p:scale>
      <p:origin x="0" y="-1087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9-24T07:09:42.90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9-25T17:50:00.929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8:06:47.1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340 740 24575,'4'3'0,"-1"0"0,1 0 0,0-1 0,0 1 0,0-1 0,1 0 0,-1 0 0,0-1 0,1 1 0,-1-1 0,7 1 0,55 4 0,-56-5 0,481 2 0,-248-6 0,327 4 0,-557 0 0,0 0 0,0 1 0,0 1 0,0 1 0,0-1 0,19 10 0,40 11 0,-10-14 0,1-4 0,0-2 0,103-6 0,-54-1 0,92 3 0,-215-1 0,1-1 0,0 0 0,-13-4 0,-16-3 0,-90-6 0,197 11 0,116-24 0,36-3 0,-61 28 0,-199 4 0,33 1 0,13 2 0,16 4 0,33 1 0,0-1 0,1-4 0,107-3 0,-86-2 0,79 2 0,183-4 0,-334 2 0,0 1 0,0 0 0,0-1 0,0 0 0,0 0 0,0 0 0,0-1 0,0 0 0,-1 0 0,1 0 0,-1 0 0,6-4 0,-8 4 0,0 0 0,0-1 0,0 1 0,0 0 0,-1-1 0,1 1 0,-1-1 0,1 0 0,-1 1 0,0-1 0,0 0 0,0 0 0,-1 0 0,1 0 0,-1 1 0,1-1 0,-1 0 0,0 0 0,0 0 0,0 0 0,-1-4 0,-2-13 0,-1 1 0,0 0 0,-9-21 0,-7-32 0,13 28 0,5 28 0,0 1 0,-2-1 0,1 0 0,-11-23 0,12 34 0,-1 0 0,0 0 0,0 1 0,0-1 0,0 1 0,-1 0 0,0 0 0,0 0 0,0 0 0,0 1 0,-1-1 0,1 1 0,-1 0 0,0 0 0,0 1 0,0 0 0,-7-3 0,-13-3 0,0 1 0,-1 2 0,0 0 0,-47-2 0,66 7 0,0-1 0,0 1 0,-1-1 0,1 0 0,0-1 0,0 0 0,0 0 0,0 0 0,1-1 0,-1 0 0,1-1 0,-1 1 0,1-1 0,0 0 0,1-1 0,-1 1 0,-9-12 0,0 0 0,0 1 0,-1 1 0,-1 0 0,0 1 0,-28-16 0,31 21 0,-1 1 0,0 1 0,0 1 0,0 0 0,0 1 0,-1 0 0,0 1 0,-19 0 0,-308 2 0,159 4 0,-1374-3 0,1547 0 0,0 0 0,0 0 0,0-1 0,0-1 0,0 0 0,0-1 0,0 0 0,1 0 0,-1-1 0,1 0 0,-11-7 0,10 5 0,1 1 0,-1 0 0,0 1 0,0 0 0,0 0 0,-1 2 0,0-1 0,1 1 0,-1 1 0,-23 0 0,-7 3 0,-74 14 0,7-1 0,-149-12 0,35-1 0,217-2 0,0 1 0,0 0 0,0 0 0,0 0 0,0 1 0,0 0 0,0 0 0,0 0 0,1 1 0,-1 0 0,1 0 0,0 0 0,0 1 0,0-1 0,-5 6 0,4-3 0,1 0 0,0 1 0,1-1 0,-1 1 0,1 0 0,1 0 0,-1 0 0,1 1 0,1-1 0,-4 14 0,3-8 0,1 0 0,1 0 0,0 0 0,1 1 0,0-1 0,1 0 0,0 0 0,1 0 0,1 0 0,0 0 0,0-1 0,2 1 0,-1-1 0,8 13 0,-8-18 0,0-1 0,1 1 0,0 0 0,0-1 0,1 0 0,0 0 0,0-1 0,0 0 0,0 0 0,1 0 0,0-1 0,0 0 0,0 0 0,1 0 0,-1-1 0,1-1 0,11 4 0,8-2 0,0 0 0,0-2 0,52-1 0,-44-2 0,43 5 0,-76-4 0,0 1 0,0 0 0,0-1 0,0 1 0,0 0 0,0 0 0,0 0 0,-1 0 0,1 0 0,0 1 0,-1-1 0,1 0 0,-1 1 0,1-1 0,-1 1 0,0 0 0,0-1 0,1 1 0,-1 0 0,0 0 0,-1 0 0,1-1 0,0 1 0,0 0 0,-1 0 0,1 4 0,1 6 0,0-1 0,-1 1 0,0 18 0,-1-18 0,1 131-1365,-2-100-5461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7T08:07:10.3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24575,'3186'0'-1365,"-3149"0"-5461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07T22:24:21.2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07T22:24:22.08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24575,'0'0'-8191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07T22:24:23.2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24575,'0'0'-8191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3-07T22:24:23.8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07512DB-2923-422C-910B-9240FA7693D3}" type="datetimeFigureOut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8882DA86-2CE2-4E29-8DF5-0DF6BA26D5F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27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03197-CB74-420A-A113-98A141AEBB0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9464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294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93A6B-DFCA-43DC-8BFB-41BC07294C8B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0125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294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93A6B-DFCA-43DC-8BFB-41BC07294C8B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4707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70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3439D-3BA7-498A-BCAC-F949F4F71D5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60744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499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85003F-4350-4A33-A6F7-68A38FF4356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499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85003F-4350-4A33-A6F7-68A38FF4356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4532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294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93A6B-DFCA-43DC-8BFB-41BC07294C8B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9612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680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5687D9-B2F7-4CE1-AC07-B16C398B143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70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3439D-3BA7-498A-BCAC-F949F4F71D5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7544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dirty="0"/>
              <a:t>on</a:t>
            </a:r>
          </a:p>
        </p:txBody>
      </p:sp>
      <p:sp>
        <p:nvSpPr>
          <p:cNvPr id="870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3439D-3BA7-498A-BCAC-F949F4F71D5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48006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70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3439D-3BA7-498A-BCAC-F949F4F71D5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4580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27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03197-CB74-420A-A113-98A141AEBB0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60475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70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3439D-3BA7-498A-BCAC-F949F4F71D5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5119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82DA86-2CE2-4E29-8DF5-0DF6BA26D5FA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75274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70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3439D-3BA7-498A-BCAC-F949F4F71D5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it-I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704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73439D-3BA7-498A-BCAC-F949F4F71D54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403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27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03197-CB74-420A-A113-98A141AEBB0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610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27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03197-CB74-420A-A113-98A141AEBB0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27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03197-CB74-420A-A113-98A141AEBB0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4542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27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03197-CB74-420A-A113-98A141AEBB0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48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475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6AD36-0706-43F3-B59A-C83CEAD2204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294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93A6B-DFCA-43DC-8BFB-41BC07294C8B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8294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293A6B-DFCA-43DC-8BFB-41BC07294C8B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973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7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DDD6BB-AD66-4C31-95C5-F8F592E56CB4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9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FC4F7A-EEAA-4B29-8EFC-164F6BC6B80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A8DC9-B8F3-4371-9F29-E28F1D5DBB5F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38A43-D180-4AEE-ABAA-F63CC35B18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005E9-6CBB-470B-8CD4-9594D4B8EFB3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9DCEC-CA30-42D5-B5A6-47FB90F318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AA5BA-0502-4041-A317-2FCEF4D3A812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5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2116C-9F88-4D43-A132-737F05E7AA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7289E3-D0DC-427C-AEEA-06DC571EB190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B2EB8C-9749-42B3-912F-5DBB784267D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F9009-EB07-4F48-B8F1-6CF707286CF8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44572-4F5F-46D2-AFC6-EC67B2E240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63686-2C97-444B-9079-1B6807BA8F7B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8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9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66C7A-81E6-4C40-B8C8-A089A7CF89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30D96-C547-4705-B6F1-5BAF64A4E991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4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C321B-C41B-4538-A89A-3FE2530070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7A93F0-70C3-4B2B-A24E-CB8FB55FE8B8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455801-3CF7-4630-8662-79C291F972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D430E-2569-4211-8A29-86A8EA4F4E99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6" name="Segnaposto piè di pagina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7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6B9AA-3CC4-47E1-A600-9A7B182C2C0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arrotondato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Arrotonda singolo angolo rettangolo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it-IT" noProof="0"/>
              <a:t>Fare clic sull'icona per inserire un'immagine</a:t>
            </a:r>
            <a:endParaRPr lang="en-US" noProof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01A322-8AFD-4DBF-8A69-5A5A296B74B3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9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1B9217-D929-474E-834A-5629EAB68B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031" name="Segnaposto testo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30CCD18-8DE2-4158-AD9B-446B2CF032F5}" type="datetime1">
              <a:rPr lang="it-IT"/>
              <a:pPr>
                <a:defRPr/>
              </a:pPr>
              <a:t>15/03/2024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7A39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it-IT"/>
              <a:t>Roma 20 e 21 settembre 2013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13A5D44-943D-42BB-885E-5B6D90BF27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67" r:id="rId8"/>
    <p:sldLayoutId id="2147483675" r:id="rId9"/>
    <p:sldLayoutId id="2147483666" r:id="rId10"/>
    <p:sldLayoutId id="214748366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8" Type="http://schemas.openxmlformats.org/officeDocument/2006/relationships/customXml" Target="../ink/ink4.xml"/><Relationship Id="rId3" Type="http://schemas.openxmlformats.org/officeDocument/2006/relationships/image" Target="../media/image5.png"/><Relationship Id="rId21" Type="http://schemas.openxmlformats.org/officeDocument/2006/relationships/image" Target="../media/image11.png"/><Relationship Id="rId17" Type="http://schemas.openxmlformats.org/officeDocument/2006/relationships/image" Target="../media/image40.png"/><Relationship Id="rId2" Type="http://schemas.openxmlformats.org/officeDocument/2006/relationships/notesSlide" Target="../notesSlides/notesSlide18.xml"/><Relationship Id="rId16" Type="http://schemas.openxmlformats.org/officeDocument/2006/relationships/customXml" Target="../ink/ink3.xml"/><Relationship Id="rId20" Type="http://schemas.openxmlformats.org/officeDocument/2006/relationships/customXml" Target="../ink/ink5.xml"/><Relationship Id="rId1" Type="http://schemas.openxmlformats.org/officeDocument/2006/relationships/slideLayout" Target="../slideLayouts/slideLayout7.xml"/><Relationship Id="rId24" Type="http://schemas.openxmlformats.org/officeDocument/2006/relationships/customXml" Target="../ink/ink8.xml"/><Relationship Id="rId15" Type="http://schemas.openxmlformats.org/officeDocument/2006/relationships/image" Target="../media/image8.png"/><Relationship Id="rId23" Type="http://schemas.openxmlformats.org/officeDocument/2006/relationships/customXml" Target="../ink/ink7.xml"/><Relationship Id="rId10" Type="http://schemas.openxmlformats.org/officeDocument/2006/relationships/customXml" Target="../ink/ink2.xml"/><Relationship Id="rId19" Type="http://schemas.openxmlformats.org/officeDocument/2006/relationships/image" Target="../media/image6.png"/><Relationship Id="rId4" Type="http://schemas.openxmlformats.org/officeDocument/2006/relationships/customXml" Target="../ink/ink1.xml"/><Relationship Id="rId9" Type="http://schemas.openxmlformats.org/officeDocument/2006/relationships/image" Target="../media/image50.png"/><Relationship Id="rId22" Type="http://schemas.openxmlformats.org/officeDocument/2006/relationships/customXml" Target="../ink/ink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23938-FC25-4F87-B7E9-C2086D39367D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576263" y="4765713"/>
            <a:ext cx="7772400" cy="49492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2400" b="0" u="sng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Capital Management e Copertura dei </a:t>
            </a:r>
            <a:br>
              <a:rPr lang="it-IT" sz="2400" b="0" u="sng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400" b="0" u="sng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Fabbisogni finanziari degli Investimenti</a:t>
            </a:r>
            <a:br>
              <a:rPr lang="it-IT" sz="2400" b="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it-IT" sz="2400" b="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000" b="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8 e 14  Marzo 2024</a:t>
            </a:r>
            <a:br>
              <a:rPr lang="it-IT" sz="2400" b="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it-IT" sz="2400" b="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it-IT" sz="2400" b="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000" b="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Università di Macerata – Dipartimento di Diritto e Economia</a:t>
            </a:r>
            <a:br>
              <a:rPr lang="it-IT" sz="2000" b="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000" b="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Finanza e Mercati</a:t>
            </a:r>
            <a:endParaRPr lang="it-IT" sz="2000" b="0" dirty="0">
              <a:solidFill>
                <a:srgbClr val="FF000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1AB0F1F-5112-26BD-A41A-66A47CCFAA94}"/>
              </a:ext>
            </a:extLst>
          </p:cNvPr>
          <p:cNvSpPr txBox="1"/>
          <p:nvPr/>
        </p:nvSpPr>
        <p:spPr>
          <a:xfrm>
            <a:off x="466019" y="980728"/>
            <a:ext cx="7992888" cy="86409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 Finanza Innovativa per la </a:t>
            </a:r>
          </a:p>
          <a:p>
            <a:r>
              <a:rPr lang="it-IT" dirty="0"/>
              <a:t>Crescita Strategica e Sostenibile dell’Impresa</a:t>
            </a:r>
          </a:p>
        </p:txBody>
      </p:sp>
    </p:spTree>
    <p:extLst>
      <p:ext uri="{BB962C8B-B14F-4D97-AF65-F5344CB8AC3E}">
        <p14:creationId xmlns:p14="http://schemas.microsoft.com/office/powerpoint/2010/main" val="82987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EB1A4-FDE4-4B7C-9E0A-35E7FFE9F6A9}" type="slidenum">
              <a:rPr lang="it-IT"/>
              <a:pPr>
                <a:defRPr/>
              </a:pPr>
              <a:t>10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428625" y="764704"/>
            <a:ext cx="7772400" cy="5616623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2300" b="1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2300" dirty="0">
                <a:solidFill>
                  <a:srgbClr val="0070C0"/>
                </a:solidFill>
                <a:highlight>
                  <a:srgbClr val="000080"/>
                </a:highlight>
              </a:rPr>
              <a:t>	</a:t>
            </a:r>
            <a:endParaRPr lang="it-IT" sz="1400" dirty="0">
              <a:solidFill>
                <a:srgbClr val="0070C0"/>
              </a:solidFill>
              <a:highlight>
                <a:srgbClr val="000080"/>
              </a:highlight>
            </a:endParaRPr>
          </a:p>
        </p:txBody>
      </p:sp>
      <p:sp>
        <p:nvSpPr>
          <p:cNvPr id="87044" name="CasellaDiTesto 3"/>
          <p:cNvSpPr txBox="1">
            <a:spLocks noChangeArrowheads="1"/>
          </p:cNvSpPr>
          <p:nvPr/>
        </p:nvSpPr>
        <p:spPr bwMode="auto">
          <a:xfrm>
            <a:off x="1071563" y="1916832"/>
            <a:ext cx="807243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CF08A21-B0D9-8A7A-3A67-B19E1E77B110}"/>
              </a:ext>
            </a:extLst>
          </p:cNvPr>
          <p:cNvSpPr txBox="1"/>
          <p:nvPr/>
        </p:nvSpPr>
        <p:spPr>
          <a:xfrm>
            <a:off x="940616" y="1587856"/>
            <a:ext cx="725805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t-IT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Il premio per il rischio è pari Market Risk Premium * BETA; il tasso di rendimento atteso dall’equity è pari a:</a:t>
            </a:r>
          </a:p>
          <a:p>
            <a:pPr algn="just" eaLnBrk="1" hangingPunct="1">
              <a:defRPr/>
            </a:pPr>
            <a:endParaRPr lang="it-IT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Tasso free risk + Market Risk Premium * BETA.  </a:t>
            </a:r>
          </a:p>
          <a:p>
            <a:pPr algn="just" eaLnBrk="1" hangingPunct="1">
              <a:defRPr/>
            </a:pPr>
            <a:endParaRPr lang="it-IT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Nel contesto del </a:t>
            </a: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CAPM</a:t>
            </a:r>
            <a:r>
              <a:rPr lang="it-IT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pertanto il beta è un indicatore indispensabile per misurare la remunerazione richiesta dagli investitori per sopportare il rischio di business. </a:t>
            </a:r>
          </a:p>
          <a:p>
            <a:pPr algn="just" eaLnBrk="1" hangingPunct="1">
              <a:defRPr/>
            </a:pP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Tale remunerazione è espressa in termini di premio al rischio. 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defRPr/>
            </a:pPr>
            <a:r>
              <a:rPr lang="it-IT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Il</a:t>
            </a:r>
            <a:r>
              <a:rPr lang="it-IT" sz="18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Costo dell’Equity è quindi così determinato: Costo Equity = Rendimento delle attività prive di rischio + Beta * (rendimento atteso dal mercato  – rendimento delle attività prive di rischio). 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EEA4F765-759E-899C-4451-0ADDBCD06831}"/>
              </a:ext>
            </a:extLst>
          </p:cNvPr>
          <p:cNvSpPr txBox="1">
            <a:spLocks/>
          </p:cNvSpPr>
          <p:nvPr/>
        </p:nvSpPr>
        <p:spPr>
          <a:xfrm>
            <a:off x="426266" y="667284"/>
            <a:ext cx="7772400" cy="5040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La determinazione del costo del capitale</a:t>
            </a:r>
          </a:p>
        </p:txBody>
      </p:sp>
    </p:spTree>
    <p:extLst>
      <p:ext uri="{BB962C8B-B14F-4D97-AF65-F5344CB8AC3E}">
        <p14:creationId xmlns:p14="http://schemas.microsoft.com/office/powerpoint/2010/main" val="402414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id="{A01F647E-2DD9-4D65-A83E-3DD98DBFD8C2}"/>
              </a:ext>
            </a:extLst>
          </p:cNvPr>
          <p:cNvSpPr/>
          <p:nvPr/>
        </p:nvSpPr>
        <p:spPr>
          <a:xfrm>
            <a:off x="1371600" y="2328693"/>
            <a:ext cx="60579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1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Levered/Unlevered Beta of </a:t>
            </a:r>
            <a:r>
              <a:rPr lang="en-US" sz="1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Elica</a:t>
            </a:r>
            <a:r>
              <a:rPr lang="en-US" sz="1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S.p.A</a:t>
            </a:r>
            <a:r>
              <a:rPr lang="en-US" sz="1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 ELC | ITA)</a:t>
            </a:r>
          </a:p>
          <a:p>
            <a:pPr algn="just" eaLnBrk="1" hangingPunct="1">
              <a:defRPr/>
            </a:pP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Beta is a relevant measure of volatility. </a:t>
            </a:r>
            <a:r>
              <a:rPr lang="en-US" sz="12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Elica</a:t>
            </a: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S.p.A</a:t>
            </a: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shows a Beta of 0.57.</a:t>
            </a:r>
            <a:b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significantly lower than 1. The volatility of </a:t>
            </a:r>
            <a:r>
              <a:rPr lang="en-US" sz="12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Elica</a:t>
            </a: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S.p.A</a:t>
            </a: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according to this measure is significantly lower than the market volatility.</a:t>
            </a:r>
            <a:endParaRPr lang="en-US" sz="1200" dirty="0">
              <a:solidFill>
                <a:schemeClr val="accent2">
                  <a:lumMod val="75000"/>
                </a:schemeClr>
              </a:solidFill>
              <a:cs typeface="Arial" charset="0"/>
            </a:endParaRPr>
          </a:p>
        </p:txBody>
      </p:sp>
      <p:graphicFrame>
        <p:nvGraphicFramePr>
          <p:cNvPr id="16" name="Tabella 15">
            <a:extLst>
              <a:ext uri="{FF2B5EF4-FFF2-40B4-BE49-F238E27FC236}">
                <a16:creationId xmlns:a16="http://schemas.microsoft.com/office/drawing/2014/main" id="{4FDEFDEC-8E7B-45CD-AB8A-3A9A28A308D1}"/>
              </a:ext>
            </a:extLst>
          </p:cNvPr>
          <p:cNvGraphicFramePr>
            <a:graphicFrameLocks noGrp="1"/>
          </p:cNvGraphicFramePr>
          <p:nvPr/>
        </p:nvGraphicFramePr>
        <p:xfrm>
          <a:off x="1428750" y="3371851"/>
          <a:ext cx="3200400" cy="1623110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0133">
                <a:tc>
                  <a:txBody>
                    <a:bodyPr/>
                    <a:lstStyle/>
                    <a:p>
                      <a:endParaRPr lang="it-IT" sz="1400" dirty="0"/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Levered</a:t>
                      </a:r>
                      <a:r>
                        <a:rPr lang="it-IT" sz="1400" dirty="0"/>
                        <a:t> beta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err="1"/>
                        <a:t>Unlevered</a:t>
                      </a:r>
                      <a:r>
                        <a:rPr lang="it-IT" sz="1400" dirty="0"/>
                        <a:t> beta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61">
                <a:tc>
                  <a:txBody>
                    <a:bodyPr/>
                    <a:lstStyle/>
                    <a:p>
                      <a:r>
                        <a:rPr lang="it-IT" sz="1400"/>
                        <a:t>1-Year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0.57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0.47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61">
                <a:tc>
                  <a:txBody>
                    <a:bodyPr/>
                    <a:lstStyle/>
                    <a:p>
                      <a:r>
                        <a:rPr lang="it-IT" sz="1400"/>
                        <a:t>2-Year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0.66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0.54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61">
                <a:tc>
                  <a:txBody>
                    <a:bodyPr/>
                    <a:lstStyle/>
                    <a:p>
                      <a:r>
                        <a:rPr lang="it-IT" sz="1400"/>
                        <a:t>3-Year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/>
                        <a:t>0.57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0.47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61">
                <a:tc>
                  <a:txBody>
                    <a:bodyPr/>
                    <a:lstStyle/>
                    <a:p>
                      <a:r>
                        <a:rPr lang="it-IT" sz="1400"/>
                        <a:t>5-Year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0.57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0.47</a:t>
                      </a:r>
                    </a:p>
                  </a:txBody>
                  <a:tcPr marL="68580" marR="68580" marT="34295" marB="342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Rettangolo 16">
            <a:extLst>
              <a:ext uri="{FF2B5EF4-FFF2-40B4-BE49-F238E27FC236}">
                <a16:creationId xmlns:a16="http://schemas.microsoft.com/office/drawing/2014/main" id="{1FE3270B-150F-433E-8127-A2304DDAB7BE}"/>
              </a:ext>
            </a:extLst>
          </p:cNvPr>
          <p:cNvSpPr/>
          <p:nvPr/>
        </p:nvSpPr>
        <p:spPr>
          <a:xfrm>
            <a:off x="4629150" y="3363517"/>
            <a:ext cx="314325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b="1" i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BETA </a:t>
            </a:r>
            <a:r>
              <a:rPr lang="en-US" sz="1200" b="1" i="1" u="sng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mercato</a:t>
            </a:r>
            <a:r>
              <a:rPr 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/(1+((1-ALIQUOTA FISCALE)*LEVA FINANZIARIA))) </a:t>
            </a:r>
            <a:endParaRPr lang="it-IT" sz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endParaRPr lang="it-IT" sz="12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BETA “</a:t>
            </a:r>
            <a:r>
              <a:rPr lang="en-US" sz="12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depurato</a:t>
            </a:r>
            <a:r>
              <a:rPr 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sz="12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dalla</a:t>
            </a:r>
            <a:r>
              <a:rPr 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</a:t>
            </a:r>
            <a:r>
              <a:rPr 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finanziaria</a:t>
            </a:r>
            <a:r>
              <a:rPr lang="en-US" sz="12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995505C-9733-4E65-A146-5A87038CB417}"/>
              </a:ext>
            </a:extLst>
          </p:cNvPr>
          <p:cNvSpPr txBox="1"/>
          <p:nvPr/>
        </p:nvSpPr>
        <p:spPr>
          <a:xfrm>
            <a:off x="1428750" y="1691945"/>
            <a:ext cx="53038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Rilevazione del Beta di un’Azienda quotata (fonte: </a:t>
            </a:r>
            <a:r>
              <a:rPr lang="it-IT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Infinancials</a:t>
            </a: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6EC55AA-07D8-4756-83F1-5DFFE539E64D}"/>
              </a:ext>
            </a:extLst>
          </p:cNvPr>
          <p:cNvSpPr txBox="1"/>
          <p:nvPr/>
        </p:nvSpPr>
        <p:spPr>
          <a:xfrm>
            <a:off x="4800600" y="4304110"/>
            <a:ext cx="2628900" cy="5770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it-IT" sz="1050" i="1" dirty="0">
                <a:solidFill>
                  <a:srgbClr val="002060"/>
                </a:solidFill>
                <a:cs typeface="Arial" charset="0"/>
              </a:rPr>
              <a:t>La Leva finanziaria aumenta il BETA del titolo. Elica presenta una leva di ca. 0.5 (Debito/</a:t>
            </a:r>
            <a:r>
              <a:rPr lang="it-IT" sz="1050" i="1" dirty="0" err="1">
                <a:solidFill>
                  <a:srgbClr val="002060"/>
                </a:solidFill>
                <a:cs typeface="Arial" charset="0"/>
              </a:rPr>
              <a:t>Equity</a:t>
            </a:r>
            <a:r>
              <a:rPr lang="it-IT" sz="1050" i="1" dirty="0">
                <a:solidFill>
                  <a:srgbClr val="002060"/>
                </a:solidFill>
                <a:cs typeface="Arial" charset="0"/>
              </a:rPr>
              <a:t>).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69CFD60-66D6-569C-1252-AC77E30D00FF}"/>
              </a:ext>
            </a:extLst>
          </p:cNvPr>
          <p:cNvSpPr txBox="1"/>
          <p:nvPr/>
        </p:nvSpPr>
        <p:spPr>
          <a:xfrm>
            <a:off x="1228725" y="1156255"/>
            <a:ext cx="63436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METODI DI STIMA DEL BETA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EB1A4-FDE4-4B7C-9E0A-35E7FFE9F6A9}" type="slidenum">
              <a:rPr lang="it-IT"/>
              <a:pPr>
                <a:defRPr/>
              </a:pPr>
              <a:t>12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428625" y="764704"/>
            <a:ext cx="7772400" cy="5616623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2300" b="1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2300" dirty="0">
                <a:solidFill>
                  <a:srgbClr val="0070C0"/>
                </a:solidFill>
                <a:highlight>
                  <a:srgbClr val="000080"/>
                </a:highlight>
              </a:rPr>
              <a:t>	</a:t>
            </a:r>
            <a:endParaRPr lang="it-IT" sz="1400" dirty="0">
              <a:solidFill>
                <a:srgbClr val="0070C0"/>
              </a:solidFill>
              <a:highlight>
                <a:srgbClr val="000080"/>
              </a:highlight>
            </a:endParaRPr>
          </a:p>
        </p:txBody>
      </p:sp>
      <p:sp>
        <p:nvSpPr>
          <p:cNvPr id="87044" name="CasellaDiTesto 3"/>
          <p:cNvSpPr txBox="1">
            <a:spLocks noChangeArrowheads="1"/>
          </p:cNvSpPr>
          <p:nvPr/>
        </p:nvSpPr>
        <p:spPr bwMode="auto">
          <a:xfrm>
            <a:off x="1071563" y="1916832"/>
            <a:ext cx="807243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CF08A21-B0D9-8A7A-3A67-B19E1E77B110}"/>
              </a:ext>
            </a:extLst>
          </p:cNvPr>
          <p:cNvSpPr txBox="1"/>
          <p:nvPr/>
        </p:nvSpPr>
        <p:spPr>
          <a:xfrm>
            <a:off x="962110" y="1786022"/>
            <a:ext cx="7258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1264540-5215-E936-DE0C-3B0AD7F3F708}"/>
              </a:ext>
            </a:extLst>
          </p:cNvPr>
          <p:cNvSpPr txBox="1"/>
          <p:nvPr/>
        </p:nvSpPr>
        <p:spPr>
          <a:xfrm>
            <a:off x="685800" y="568423"/>
            <a:ext cx="77724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it-IT" sz="18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hangingPunct="1">
              <a:defRPr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Il calcolo del Costo del Capitale mediante il </a:t>
            </a:r>
          </a:p>
          <a:p>
            <a:pPr algn="ctr" eaLnBrk="1" hangingPunct="1">
              <a:defRPr/>
            </a:pPr>
            <a:r>
              <a:rPr lang="it-IT" sz="1800" b="1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Wacc</a:t>
            </a: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it-IT" sz="1800" b="1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Weighted</a:t>
            </a: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sz="1800" b="1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Average</a:t>
            </a: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Cost of Capital)</a:t>
            </a:r>
            <a:b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</a:br>
            <a:endParaRPr lang="it-IT" sz="1800" b="1" dirty="0">
              <a:solidFill>
                <a:srgbClr val="0070C0"/>
              </a:solidFill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sz="1800" b="1" dirty="0">
              <a:solidFill>
                <a:srgbClr val="0070C0"/>
              </a:solidFill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Il </a:t>
            </a:r>
            <a:r>
              <a:rPr lang="it-IT" sz="1800" b="1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Wacc</a:t>
            </a: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è la media ponderata dei costi delle diverse fonti di finanziamento utilizzate dall’azienda, ossia i debiti e capitale azionario (equity) ed indica il Costo del Capitale.</a:t>
            </a:r>
          </a:p>
          <a:p>
            <a:pPr algn="just" eaLnBrk="1" hangingPunct="1">
              <a:defRPr/>
            </a:pPr>
            <a:endParaRPr lang="it-IT" sz="1800" b="1" dirty="0">
              <a:solidFill>
                <a:srgbClr val="0070C0"/>
              </a:solidFill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sz="1800" dirty="0">
              <a:solidFill>
                <a:srgbClr val="0070C0"/>
              </a:solidFill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800" b="1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Wacc</a:t>
            </a: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= </a:t>
            </a:r>
            <a:r>
              <a:rPr lang="it-IT" sz="1800" b="1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Cd</a:t>
            </a: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* (1 – t) * D/(E + D) + Ce * E/(E + D)</a:t>
            </a:r>
          </a:p>
          <a:p>
            <a:pPr algn="just" eaLnBrk="1" hangingPunct="1">
              <a:defRPr/>
            </a:pPr>
            <a:r>
              <a:rPr lang="it-IT" sz="1800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Wacc</a:t>
            </a: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= costo medio ponderato del capitale</a:t>
            </a:r>
          </a:p>
          <a:p>
            <a:pPr algn="just" eaLnBrk="1" hangingPunct="1">
              <a:defRPr/>
            </a:pPr>
            <a:r>
              <a:rPr lang="it-IT" sz="1800" dirty="0" err="1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Cd</a:t>
            </a: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+ (1 – t) = costo del capitale di debito al netto della fiscalità</a:t>
            </a:r>
          </a:p>
          <a:p>
            <a:pPr algn="just" eaLnBrk="1" hangingPunct="1"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Ce = Costo dell’Equity (CAPM)</a:t>
            </a:r>
          </a:p>
          <a:p>
            <a:pPr algn="just" eaLnBrk="1" hangingPunct="1"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D = Debiti</a:t>
            </a:r>
          </a:p>
          <a:p>
            <a:pPr algn="just" eaLnBrk="1" hangingPunct="1"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E = Equity</a:t>
            </a:r>
          </a:p>
          <a:p>
            <a:pPr algn="just" eaLnBrk="1" hangingPunct="1">
              <a:defRPr/>
            </a:pPr>
            <a:endParaRPr lang="it-IT" sz="18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37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3D86-9CB6-436F-A4C2-E7869B06A24C}" type="slidenum">
              <a:rPr lang="it-IT"/>
              <a:pPr>
                <a:defRPr/>
              </a:pPr>
              <a:t>13</a:t>
            </a:fld>
            <a:endParaRPr lang="it-IT"/>
          </a:p>
        </p:txBody>
      </p:sp>
      <p:sp>
        <p:nvSpPr>
          <p:cNvPr id="91139" name="Sottotitolo 2"/>
          <p:cNvSpPr>
            <a:spLocks noGrp="1"/>
          </p:cNvSpPr>
          <p:nvPr>
            <p:ph type="subTitle" idx="4294967295"/>
          </p:nvPr>
        </p:nvSpPr>
        <p:spPr>
          <a:xfrm>
            <a:off x="757808" y="587312"/>
            <a:ext cx="7772400" cy="3282435"/>
          </a:xfrm>
        </p:spPr>
        <p:txBody>
          <a:bodyPr/>
          <a:lstStyle/>
          <a:p>
            <a:pPr marL="36513" algn="just" eaLnBrk="1" hangingPunct="1">
              <a:spcBef>
                <a:spcPct val="0"/>
              </a:spcBef>
            </a:pPr>
            <a:endParaRPr lang="it-IT" sz="14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</p:txBody>
      </p:sp>
      <p:sp>
        <p:nvSpPr>
          <p:cNvPr id="3" name="Rectangle 22">
            <a:extLst>
              <a:ext uri="{FF2B5EF4-FFF2-40B4-BE49-F238E27FC236}">
                <a16:creationId xmlns:a16="http://schemas.microsoft.com/office/drawing/2014/main" id="{0D194576-E154-4CE0-9CB8-BAA3760611B9}"/>
              </a:ext>
            </a:extLst>
          </p:cNvPr>
          <p:cNvSpPr txBox="1">
            <a:spLocks noChangeArrowheads="1"/>
          </p:cNvSpPr>
          <p:nvPr/>
        </p:nvSpPr>
        <p:spPr>
          <a:xfrm>
            <a:off x="244668" y="569381"/>
            <a:ext cx="8640960" cy="646331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ctr"/>
            <a:r>
              <a:rPr lang="it-IT" b="1" dirty="0">
                <a:solidFill>
                  <a:srgbClr val="0070C0"/>
                </a:solidFill>
                <a:latin typeface="Century Gothic" panose="020B0502020202020204" pitchFamily="34" charset="0"/>
              </a:rPr>
              <a:t>Struttura finanziaria e condizioni di equilibrio finanziario/patrimoniale dell’impresa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FD10D94-3AB8-4502-C5F2-E2047E1D23B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055" y="1401866"/>
            <a:ext cx="3888432" cy="295232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22">
            <a:extLst>
              <a:ext uri="{FF2B5EF4-FFF2-40B4-BE49-F238E27FC236}">
                <a16:creationId xmlns:a16="http://schemas.microsoft.com/office/drawing/2014/main" id="{9486E9F0-4DE0-D9FF-BB42-66A07226FF0C}"/>
              </a:ext>
            </a:extLst>
          </p:cNvPr>
          <p:cNvSpPr txBox="1">
            <a:spLocks noChangeArrowheads="1"/>
          </p:cNvSpPr>
          <p:nvPr/>
        </p:nvSpPr>
        <p:spPr>
          <a:xfrm>
            <a:off x="580952" y="933023"/>
            <a:ext cx="3978098" cy="5232202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algn="just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r>
              <a:rPr lang="it-IT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Nel situazione riportata, si ha una struttura finanziario/patrimoniale equilibrata poiché si registra un </a:t>
            </a:r>
            <a:r>
              <a:rPr lang="it-IT" sz="14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CCN positivo</a:t>
            </a:r>
            <a:r>
              <a:rPr lang="it-IT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    </a:t>
            </a:r>
            <a:r>
              <a:rPr lang="it-IT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(AC – PC) indicante  che tutti i crediti che diventeranno liquidi entro un anno sono superiori a tutti i debiti che saranno  esigibili in un anno.</a:t>
            </a:r>
          </a:p>
          <a:p>
            <a:endParaRPr lang="it-IT" sz="14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r>
              <a:rPr lang="it-IT" sz="14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II Margine di struttura allargato positivo</a:t>
            </a:r>
            <a:r>
              <a:rPr lang="it-IT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 (</a:t>
            </a:r>
            <a:r>
              <a:rPr lang="it-IT" sz="1400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P.Cons+CN-AF</a:t>
            </a:r>
            <a:r>
              <a:rPr lang="it-IT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) che indica che tutti gli investimenti in immobilizzazioni a M/L termine sono finanziati con fonti da restituire a M/L termine.</a:t>
            </a:r>
          </a:p>
          <a:p>
            <a:endParaRPr lang="it-IT" sz="14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r>
              <a:rPr lang="it-IT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La realizzazione di un programma di investimento oltre a generare un incremento dell’attivo fisso, genera normalmente </a:t>
            </a:r>
            <a:r>
              <a:rPr lang="it-IT" sz="14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un incremento del capitale circolante</a:t>
            </a:r>
            <a:r>
              <a:rPr lang="it-IT" sz="1400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.</a:t>
            </a:r>
            <a:r>
              <a:rPr lang="it-IT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 Il  BP ed il piano economico/finanziario deve pertanto prevedere tale incremento, il relativo fabbisogno e le modalità di copertura previste.</a:t>
            </a:r>
          </a:p>
          <a:p>
            <a:endParaRPr lang="it-IT" sz="14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9587726D-7155-1FBB-D706-C999214B1FD1}"/>
              </a:ext>
            </a:extLst>
          </p:cNvPr>
          <p:cNvSpPr txBox="1">
            <a:spLocks noChangeArrowheads="1"/>
          </p:cNvSpPr>
          <p:nvPr/>
        </p:nvSpPr>
        <p:spPr>
          <a:xfrm>
            <a:off x="4818292" y="4522417"/>
            <a:ext cx="3729807" cy="1508105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algn="just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it-IT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Un Patrimonio Netto al 50% </a:t>
            </a:r>
            <a:r>
              <a:rPr lang="it-IT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è indice di un’azienda molto ben capitalizzata. Un nuovo progetto di investimento implica la copertura con fonti permanenti e l’adeguamento delle fonti a breve (passivo corrente) a fronte di incrementi del capitale circolante.</a:t>
            </a:r>
            <a:endParaRPr lang="it-IT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build="p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8292F-F930-430C-AB06-7D907B4011A5}" type="slidenum">
              <a:rPr lang="it-IT"/>
              <a:pPr>
                <a:defRPr/>
              </a:pPr>
              <a:t>14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823845" y="428717"/>
            <a:ext cx="7772400" cy="3724988"/>
          </a:xfrm>
        </p:spPr>
        <p:txBody>
          <a:bodyPr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Es. di struttura finanziaria dell’Impresa e di calcolo del costo del capitale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800" b="1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dirty="0">
                <a:solidFill>
                  <a:srgbClr val="0070C0"/>
                </a:solidFill>
              </a:rPr>
              <a:t>	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b="1" dirty="0">
                <a:solidFill>
                  <a:srgbClr val="0070C0"/>
                </a:solidFill>
              </a:rPr>
              <a:t>           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b="1" dirty="0">
                <a:solidFill>
                  <a:srgbClr val="0070C0"/>
                </a:solidFill>
              </a:rPr>
              <a:t>Costo del capitale = 30% * 0,06+ 20%* 0,08 + 50 * 0,12 = 9,4%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772888"/>
              </p:ext>
            </p:extLst>
          </p:nvPr>
        </p:nvGraphicFramePr>
        <p:xfrm>
          <a:off x="1643063" y="1566035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67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Fonte finanziaria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Importo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Peso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Costo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Passività</a:t>
                      </a:r>
                      <a:r>
                        <a:rPr lang="it-IT" sz="1600" baseline="0" dirty="0">
                          <a:solidFill>
                            <a:srgbClr val="0070C0"/>
                          </a:solidFill>
                        </a:rPr>
                        <a:t> a breve</a:t>
                      </a:r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24.000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Passivo consolidato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36.000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Mezzi propri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Totale fonti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120.000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70C0"/>
                          </a:solidFill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F648B665-A079-E040-21BE-31804C0372A6}"/>
              </a:ext>
            </a:extLst>
          </p:cNvPr>
          <p:cNvSpPr txBox="1"/>
          <p:nvPr/>
        </p:nvSpPr>
        <p:spPr>
          <a:xfrm>
            <a:off x="971600" y="4363338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>
                <a:solidFill>
                  <a:srgbClr val="0070C0"/>
                </a:solidFill>
                <a:latin typeface="Century Gothic" panose="020B0502020202020204" pitchFamily="34" charset="0"/>
              </a:rPr>
              <a:t>L’impresa crea valore quando il ritorno del nuovo investimento (IRR o TIR) è superiori al costo del capitale.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8292F-F930-430C-AB06-7D907B4011A5}" type="slidenum">
              <a:rPr lang="it-IT"/>
              <a:pPr>
                <a:defRPr/>
              </a:pPr>
              <a:t>15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804863" y="632168"/>
            <a:ext cx="7772400" cy="3724988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800" b="1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dirty="0">
                <a:solidFill>
                  <a:srgbClr val="0070C0"/>
                </a:solidFill>
              </a:rPr>
              <a:t>	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b="1" dirty="0">
                <a:solidFill>
                  <a:srgbClr val="0070C0"/>
                </a:solidFill>
              </a:rPr>
              <a:t>           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648B665-A079-E040-21BE-31804C0372A6}"/>
              </a:ext>
            </a:extLst>
          </p:cNvPr>
          <p:cNvSpPr txBox="1"/>
          <p:nvPr/>
        </p:nvSpPr>
        <p:spPr>
          <a:xfrm>
            <a:off x="971600" y="903968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0070C0"/>
                </a:solidFill>
                <a:latin typeface="Century Gothic" panose="020B0502020202020204" pitchFamily="34" charset="0"/>
              </a:rPr>
              <a:t>Esempio di stima del BETA per azienda non quotata </a:t>
            </a:r>
          </a:p>
          <a:p>
            <a:pPr algn="ctr"/>
            <a:r>
              <a:rPr lang="it-IT" b="1" dirty="0">
                <a:solidFill>
                  <a:srgbClr val="0070C0"/>
                </a:solidFill>
                <a:latin typeface="Century Gothic" panose="020B0502020202020204" pitchFamily="34" charset="0"/>
              </a:rPr>
              <a:t> il caso di un azienda del settore engineering Oil &amp; Gas ai fini del calcolo del costo dell’Equity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C4ABC53-7E15-8D39-ADAD-4453AFEF7C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737" y="1979197"/>
            <a:ext cx="8274837" cy="3057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024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EB1A4-FDE4-4B7C-9E0A-35E7FFE9F6A9}" type="slidenum">
              <a:rPr lang="it-IT"/>
              <a:pPr>
                <a:defRPr/>
              </a:pPr>
              <a:t>16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428625" y="764704"/>
            <a:ext cx="7772400" cy="5616623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2300" b="1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2300" dirty="0">
                <a:solidFill>
                  <a:srgbClr val="0070C0"/>
                </a:solidFill>
                <a:highlight>
                  <a:srgbClr val="000080"/>
                </a:highlight>
              </a:rPr>
              <a:t>	</a:t>
            </a:r>
            <a:endParaRPr lang="it-IT" sz="1400" dirty="0">
              <a:solidFill>
                <a:srgbClr val="0070C0"/>
              </a:solidFill>
              <a:highlight>
                <a:srgbClr val="000080"/>
              </a:highlight>
            </a:endParaRPr>
          </a:p>
        </p:txBody>
      </p:sp>
      <p:sp>
        <p:nvSpPr>
          <p:cNvPr id="87044" name="CasellaDiTesto 3"/>
          <p:cNvSpPr txBox="1">
            <a:spLocks noChangeArrowheads="1"/>
          </p:cNvSpPr>
          <p:nvPr/>
        </p:nvSpPr>
        <p:spPr bwMode="auto">
          <a:xfrm>
            <a:off x="1071563" y="1916832"/>
            <a:ext cx="807243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  <a:p>
            <a:pPr algn="just"/>
            <a:endParaRPr lang="it-IT" sz="1400">
              <a:latin typeface="Verdana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CF08A21-B0D9-8A7A-3A67-B19E1E77B110}"/>
              </a:ext>
            </a:extLst>
          </p:cNvPr>
          <p:cNvSpPr txBox="1"/>
          <p:nvPr/>
        </p:nvSpPr>
        <p:spPr>
          <a:xfrm>
            <a:off x="962110" y="1786022"/>
            <a:ext cx="7258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t-IT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1264540-5215-E936-DE0C-3B0AD7F3F708}"/>
              </a:ext>
            </a:extLst>
          </p:cNvPr>
          <p:cNvSpPr txBox="1"/>
          <p:nvPr/>
        </p:nvSpPr>
        <p:spPr>
          <a:xfrm>
            <a:off x="583144" y="290310"/>
            <a:ext cx="7772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it-IT" sz="1800" b="1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hangingPunct="1">
              <a:defRPr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Esempio reale di calcolo del WACC per il caso di un’azienda del settore Engineering</a:t>
            </a:r>
            <a:b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</a:br>
            <a:endParaRPr lang="it-IT" sz="1800" b="1" dirty="0">
              <a:solidFill>
                <a:srgbClr val="0070C0"/>
              </a:solidFill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sz="1800" b="1" dirty="0">
              <a:solidFill>
                <a:srgbClr val="0070C0"/>
              </a:solidFill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sz="1800" dirty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6D998275-BA17-00EC-CF20-83DB22F2E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368" y="1371738"/>
            <a:ext cx="5361533" cy="493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012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FA1F4-EB6B-4671-A4F4-C4175F1A2B4F}" type="slidenum">
              <a:rPr lang="it-IT"/>
              <a:pPr>
                <a:defRPr/>
              </a:pPr>
              <a:t>17</a:t>
            </a:fld>
            <a:endParaRPr lang="it-IT"/>
          </a:p>
        </p:txBody>
      </p:sp>
      <p:sp>
        <p:nvSpPr>
          <p:cNvPr id="80899" name="Sottotitolo 2"/>
          <p:cNvSpPr>
            <a:spLocks noGrp="1"/>
          </p:cNvSpPr>
          <p:nvPr>
            <p:ph type="subTitle" idx="4294967295"/>
          </p:nvPr>
        </p:nvSpPr>
        <p:spPr>
          <a:xfrm>
            <a:off x="685800" y="770353"/>
            <a:ext cx="7772400" cy="5256584"/>
          </a:xfrm>
        </p:spPr>
        <p:txBody>
          <a:bodyPr/>
          <a:lstStyle/>
          <a:p>
            <a:pPr marL="493713" indent="-457200" algn="ctr" eaLnBrk="1" hangingPunct="1">
              <a:spcBef>
                <a:spcPct val="0"/>
              </a:spcBef>
              <a:buFontTx/>
              <a:buChar char="-"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La Valutazione degli Investimenti </a:t>
            </a:r>
          </a:p>
          <a:p>
            <a:pPr marL="493713" indent="-457200" algn="ctr" eaLnBrk="1" hangingPunct="1">
              <a:spcBef>
                <a:spcPct val="0"/>
              </a:spcBef>
              <a:buFontTx/>
              <a:buChar char="-"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Il Metodo del Valore Attuale Netto (VAN)</a:t>
            </a:r>
          </a:p>
          <a:p>
            <a:pPr marL="493713" indent="-457200" algn="just" eaLnBrk="1" hangingPunct="1">
              <a:spcBef>
                <a:spcPct val="0"/>
              </a:spcBef>
              <a:buFontTx/>
              <a:buChar char="-"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493713" indent="-457200" algn="just" eaLnBrk="1" hangingPunct="1">
              <a:spcBef>
                <a:spcPct val="0"/>
              </a:spcBef>
              <a:buFontTx/>
              <a:buChar char="-"/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Il valore attuale netto (o net </a:t>
            </a:r>
            <a:r>
              <a:rPr lang="it-IT" sz="16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present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it-IT" sz="16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value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) può essere definito come la variazione del valore dell’impresa (espressa in termini monetari) generata dalla realizzazione di un  progetto di investimento.</a:t>
            </a:r>
          </a:p>
          <a:p>
            <a:pPr marL="493713" indent="-457200" algn="just" eaLnBrk="1" hangingPunct="1">
              <a:spcBef>
                <a:spcPct val="0"/>
              </a:spcBef>
              <a:buFontTx/>
              <a:buChar char="-"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493713" indent="-457200" algn="just" eaLnBrk="1" hangingPunct="1">
              <a:spcBef>
                <a:spcPct val="0"/>
              </a:spcBef>
              <a:buFontTx/>
              <a:buChar char="-"/>
            </a:pPr>
            <a:r>
              <a:rPr lang="it-IT" sz="1400" dirty="0">
                <a:solidFill>
                  <a:srgbClr val="0070C0"/>
                </a:solidFill>
                <a:latin typeface="Century Gothic" panose="020B0502020202020204" pitchFamily="34" charset="0"/>
              </a:rPr>
              <a:t>Se si attualizzano ad un tasso prestabilito e si sommano i flussi di cassa previsti che saranno originati dal progetto di investimento si ottiene il valore attuale di quei flussi di cassa; sottraendo l’esborso causato dall’investimento iniziale si ottiene il Valore Attuale Netto (VAN).</a:t>
            </a:r>
          </a:p>
          <a:p>
            <a:pPr marL="493713" indent="-457200" algn="just" eaLnBrk="1" hangingPunct="1">
              <a:spcBef>
                <a:spcPct val="0"/>
              </a:spcBef>
              <a:buFontTx/>
              <a:buChar char="-"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1371600" lvl="2" indent="-457200" algn="just" eaLnBrk="1" hangingPunct="1"/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                          n          FC t</a:t>
            </a:r>
          </a:p>
          <a:p>
            <a:pPr marL="493713" indent="-457200" algn="just" eaLnBrk="1" hangingPunct="1">
              <a:spcBef>
                <a:spcPct val="0"/>
              </a:spcBef>
              <a:buFontTx/>
              <a:buChar char="-"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                             VAN = ∑         -------  - I </a:t>
            </a:r>
          </a:p>
          <a:p>
            <a:pPr marL="914400" lvl="1" indent="-457200" algn="just" eaLnBrk="1" hangingPunct="1">
              <a:buFontTx/>
              <a:buChar char="-"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                                t = 1       (1+i)  </a:t>
            </a:r>
          </a:p>
          <a:p>
            <a:pPr marL="914400" lvl="1" indent="-457200" algn="just" eaLnBrk="1" hangingPunct="1">
              <a:buNone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600" b="1" i="1" dirty="0">
                <a:solidFill>
                  <a:srgbClr val="0070C0"/>
                </a:solidFill>
                <a:latin typeface="Century Gothic" panose="020B0502020202020204" pitchFamily="34" charset="0"/>
              </a:rPr>
              <a:t>Dove FC t  è il flusso di cassa previsto in un periodo futuro t, mentre i è il tasso di attualizzazione prescelto ed  I  l’esborso iniziale. </a:t>
            </a:r>
          </a:p>
          <a:p>
            <a:pPr marL="914400" lvl="1" indent="-457200" algn="just" eaLnBrk="1" hangingPunct="1">
              <a:buNone/>
            </a:pPr>
            <a:r>
              <a:rPr lang="it-IT" sz="1600" b="1" i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  <a:p>
            <a:pPr marL="914400" lvl="1" indent="-457200" algn="just" eaLnBrk="1" hangingPunct="1">
              <a:buNone/>
            </a:pPr>
            <a:r>
              <a:rPr lang="it-IT" sz="1600" b="1" i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800" b="1" i="1" dirty="0">
                <a:solidFill>
                  <a:srgbClr val="0070C0"/>
                </a:solidFill>
                <a:latin typeface="Century Gothic" panose="020B0502020202020204" pitchFamily="34" charset="0"/>
              </a:rPr>
              <a:t>Il progetto viene valutato positivamente se il VAN è &gt; 0</a:t>
            </a:r>
          </a:p>
          <a:p>
            <a:pPr marL="914400" lvl="1" indent="-457200" algn="just" eaLnBrk="1" hangingPunct="1"/>
            <a:endParaRPr lang="it-IT" sz="1600" b="1" dirty="0">
              <a:solidFill>
                <a:srgbClr val="0070C0"/>
              </a:solidFill>
            </a:endParaRPr>
          </a:p>
          <a:p>
            <a:pPr marL="914400" lvl="1" indent="-457200" algn="just" eaLnBrk="1" hangingPunct="1">
              <a:buFontTx/>
              <a:buChar char="-"/>
            </a:pPr>
            <a:endParaRPr lang="it-IT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3D86-9CB6-436F-A4C2-E7869B06A24C}" type="slidenum">
              <a:rPr lang="it-IT"/>
              <a:pPr>
                <a:defRPr/>
              </a:pPr>
              <a:t>18</a:t>
            </a:fld>
            <a:endParaRPr lang="it-IT" dirty="0"/>
          </a:p>
        </p:txBody>
      </p:sp>
      <p:sp>
        <p:nvSpPr>
          <p:cNvPr id="91139" name="Sottotitolo 2"/>
          <p:cNvSpPr>
            <a:spLocks noGrp="1"/>
          </p:cNvSpPr>
          <p:nvPr>
            <p:ph type="subTitle" idx="4294967295"/>
          </p:nvPr>
        </p:nvSpPr>
        <p:spPr>
          <a:xfrm>
            <a:off x="-252536" y="363833"/>
            <a:ext cx="9001000" cy="5925743"/>
          </a:xfrm>
        </p:spPr>
        <p:txBody>
          <a:bodyPr/>
          <a:lstStyle/>
          <a:p>
            <a:pPr marL="914400" lvl="1" indent="-457200" algn="ctr" eaLnBrk="1" fontAlgn="auto" hangingPunct="1">
              <a:spcAft>
                <a:spcPts val="0"/>
              </a:spcAft>
              <a:buFont typeface="Verdana"/>
              <a:buNone/>
              <a:defRPr/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Il Tasso interno di rendimento (o IRR)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Verdana"/>
              <a:buNone/>
              <a:defRPr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914400" lvl="1" indent="-457200" algn="just" eaLnBrk="1" fontAlgn="auto" hangingPunct="1">
              <a:spcAft>
                <a:spcPts val="0"/>
              </a:spcAft>
              <a:buFont typeface="Verdana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I progetti con VAN positivo sono accettabili in quanto generano risorse addizionali ed aumentano il valore dell’impresa. La soglia al di sotto della quale l’investimento distrugge anziché creare valore è lo zero. A tale valore corrisponde un tasso di attualizzazione detto Tasso Interno di Rendimento (TIR).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Verdana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914400" lvl="1" indent="-457200" algn="just" eaLnBrk="1" fontAlgn="auto" hangingPunct="1">
              <a:spcAft>
                <a:spcPts val="0"/>
              </a:spcAft>
              <a:buFont typeface="Verdana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Il Tasso Interno di Rendimento o IRR (</a:t>
            </a:r>
            <a:r>
              <a:rPr lang="it-IT" sz="1600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internal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rate of </a:t>
            </a:r>
            <a:r>
              <a:rPr lang="it-IT" sz="1600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return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) viene definito come quel tasso  di attualizzazione che rende il VAN pari a zero ossia quel tasso che eguaglia i flussi di cassa previsti per l’investimento con l’esborso iniziale.</a:t>
            </a:r>
          </a:p>
          <a:p>
            <a:pPr marL="493776" indent="-457200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La formula del TIR è pertanto:</a:t>
            </a:r>
          </a:p>
          <a:p>
            <a:pPr marL="493776" indent="-457200" algn="just" eaLnBrk="1" fontAlgn="auto" hangingPunct="1">
              <a:spcAft>
                <a:spcPts val="0"/>
              </a:spcAft>
              <a:buFontTx/>
              <a:buChar char="-"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1371600" lvl="2" indent="-457200" algn="just" eaLnBrk="1" fontAlgn="auto" hangingPunct="1">
              <a:spcAft>
                <a:spcPts val="0"/>
              </a:spcAft>
              <a:buClr>
                <a:schemeClr val="accent2">
                  <a:tint val="85000"/>
                  <a:satMod val="285000"/>
                </a:schemeClr>
              </a:buClr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                                     n             CF t</a:t>
            </a:r>
          </a:p>
          <a:p>
            <a:pPr marL="493776" indent="-457200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                                       ∑               ------------   - I  = 0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                                    t =1      (1+TIR)^n </a:t>
            </a:r>
          </a:p>
          <a:p>
            <a:pPr marL="914400" lvl="1" indent="-457200" algn="just" eaLnBrk="1" fontAlgn="auto" hangingPunct="1">
              <a:spcAft>
                <a:spcPts val="0"/>
              </a:spcAft>
              <a:buFont typeface="Verdana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914400" lvl="1" indent="-457200" algn="just" eaLnBrk="1" fontAlgn="auto" hangingPunct="1">
              <a:spcAft>
                <a:spcPts val="0"/>
              </a:spcAft>
              <a:buFont typeface="Verdana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A fini decisionali un progetto verrà accettato se il suo TIR risulta superiore al tasso di rendimento richiesto. Il tasso di rendimento richiesto è dato dal costo del capitale. </a:t>
            </a:r>
          </a:p>
          <a:p>
            <a:pPr marL="0" indent="0" algn="l">
              <a:buNone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l">
              <a:buNone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l">
              <a:buNone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6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192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3D86-9CB6-436F-A4C2-E7869B06A24C}" type="slidenum">
              <a:rPr lang="it-IT"/>
              <a:pPr>
                <a:defRPr/>
              </a:pPr>
              <a:t>19</a:t>
            </a:fld>
            <a:endParaRPr lang="it-IT"/>
          </a:p>
        </p:txBody>
      </p:sp>
      <p:sp>
        <p:nvSpPr>
          <p:cNvPr id="91139" name="Sottotitolo 2"/>
          <p:cNvSpPr>
            <a:spLocks noGrp="1"/>
          </p:cNvSpPr>
          <p:nvPr>
            <p:ph type="subTitle" idx="4294967295"/>
          </p:nvPr>
        </p:nvSpPr>
        <p:spPr>
          <a:xfrm>
            <a:off x="467545" y="836712"/>
            <a:ext cx="7990655" cy="4143375"/>
          </a:xfrm>
        </p:spPr>
        <p:txBody>
          <a:bodyPr/>
          <a:lstStyle/>
          <a:p>
            <a:pPr marL="36513" algn="just" eaLnBrk="1" hangingPunct="1">
              <a:spcBef>
                <a:spcPct val="0"/>
              </a:spcBef>
            </a:pPr>
            <a:endParaRPr lang="it-IT" sz="14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6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684406F-D89F-0F40-3351-1F90042DC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4575" y="470047"/>
            <a:ext cx="6192688" cy="5317971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86C85A4D-3907-0067-CB2C-6865155F9343}"/>
              </a:ext>
            </a:extLst>
          </p:cNvPr>
          <p:cNvSpPr txBox="1"/>
          <p:nvPr/>
        </p:nvSpPr>
        <p:spPr>
          <a:xfrm>
            <a:off x="527077" y="692696"/>
            <a:ext cx="17979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FLUSSI DI CASSA</a:t>
            </a:r>
          </a:p>
          <a:p>
            <a:pPr algn="just"/>
            <a:endParaRPr lang="it-IT" sz="12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it-IT" sz="1200" dirty="0">
                <a:solidFill>
                  <a:srgbClr val="0070C0"/>
                </a:solidFill>
                <a:latin typeface="Century Gothic" panose="020B0502020202020204" pitchFamily="34" charset="0"/>
              </a:rPr>
              <a:t>Il flusso di cassa rilevante per la valutazione del progetto di investimento è </a:t>
            </a: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Il Flusso di cassa operativo</a:t>
            </a:r>
            <a:r>
              <a:rPr lang="it-IT" sz="1200" dirty="0">
                <a:solidFill>
                  <a:srgbClr val="0070C0"/>
                </a:solidFill>
                <a:latin typeface="Century Gothic" panose="020B0502020202020204" pitchFamily="34" charset="0"/>
              </a:rPr>
              <a:t>, vale a dire il flusso di cassa riveniente dalla gestione operativa e disponibile per i soggetti finanziatori sia a titolo di debito che a titolo di equity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put penna 6">
                <a:extLst>
                  <a:ext uri="{FF2B5EF4-FFF2-40B4-BE49-F238E27FC236}">
                    <a16:creationId xmlns:a16="http://schemas.microsoft.com/office/drawing/2014/main" id="{67268EA5-5C17-CD32-8F21-560C4232B560}"/>
                  </a:ext>
                </a:extLst>
              </p14:cNvPr>
              <p14:cNvContentPartPr/>
              <p14:nvPr/>
            </p14:nvContentPartPr>
            <p14:xfrm>
              <a:off x="-3368823" y="1371429"/>
              <a:ext cx="360" cy="360"/>
            </p14:xfrm>
          </p:contentPart>
        </mc:Choice>
        <mc:Fallback xmlns="">
          <p:pic>
            <p:nvPicPr>
              <p:cNvPr id="7" name="Input penna 6">
                <a:extLst>
                  <a:ext uri="{FF2B5EF4-FFF2-40B4-BE49-F238E27FC236}">
                    <a16:creationId xmlns:a16="http://schemas.microsoft.com/office/drawing/2014/main" id="{67268EA5-5C17-CD32-8F21-560C4232B5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3422463" y="126342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Input penna 14">
                <a:extLst>
                  <a:ext uri="{FF2B5EF4-FFF2-40B4-BE49-F238E27FC236}">
                    <a16:creationId xmlns:a16="http://schemas.microsoft.com/office/drawing/2014/main" id="{107C514E-8D35-1DA3-CED8-9649BB36C25C}"/>
                  </a:ext>
                </a:extLst>
              </p14:cNvPr>
              <p14:cNvContentPartPr/>
              <p14:nvPr/>
            </p14:nvContentPartPr>
            <p14:xfrm>
              <a:off x="-2310423" y="2478429"/>
              <a:ext cx="360" cy="360"/>
            </p14:xfrm>
          </p:contentPart>
        </mc:Choice>
        <mc:Fallback xmlns="">
          <p:pic>
            <p:nvPicPr>
              <p:cNvPr id="15" name="Input penna 14">
                <a:extLst>
                  <a:ext uri="{FF2B5EF4-FFF2-40B4-BE49-F238E27FC236}">
                    <a16:creationId xmlns:a16="http://schemas.microsoft.com/office/drawing/2014/main" id="{107C514E-8D35-1DA3-CED8-9649BB36C25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-2364063" y="237078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8" name="Input penna 7">
                <a:extLst>
                  <a:ext uri="{FF2B5EF4-FFF2-40B4-BE49-F238E27FC236}">
                    <a16:creationId xmlns:a16="http://schemas.microsoft.com/office/drawing/2014/main" id="{1A021D6F-0186-1E6B-3756-6E546538FB2A}"/>
                  </a:ext>
                </a:extLst>
              </p14:cNvPr>
              <p14:cNvContentPartPr/>
              <p14:nvPr/>
            </p14:nvContentPartPr>
            <p14:xfrm>
              <a:off x="2404137" y="2801709"/>
              <a:ext cx="1443240" cy="304200"/>
            </p14:xfrm>
          </p:contentPart>
        </mc:Choice>
        <mc:Fallback xmlns="">
          <p:pic>
            <p:nvPicPr>
              <p:cNvPr id="8" name="Input penna 7">
                <a:extLst>
                  <a:ext uri="{FF2B5EF4-FFF2-40B4-BE49-F238E27FC236}">
                    <a16:creationId xmlns:a16="http://schemas.microsoft.com/office/drawing/2014/main" id="{1A021D6F-0186-1E6B-3756-6E546538FB2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95497" y="2793069"/>
                <a:ext cx="1460880" cy="32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9" name="Input penna 8">
                <a:extLst>
                  <a:ext uri="{FF2B5EF4-FFF2-40B4-BE49-F238E27FC236}">
                    <a16:creationId xmlns:a16="http://schemas.microsoft.com/office/drawing/2014/main" id="{3227E67C-5F66-4A66-AE52-5A9AA6A3D5B8}"/>
                  </a:ext>
                </a:extLst>
              </p14:cNvPr>
              <p14:cNvContentPartPr/>
              <p14:nvPr/>
            </p14:nvContentPartPr>
            <p14:xfrm>
              <a:off x="6424617" y="2045349"/>
              <a:ext cx="1160280" cy="360"/>
            </p14:xfrm>
          </p:contentPart>
        </mc:Choice>
        <mc:Fallback xmlns="">
          <p:pic>
            <p:nvPicPr>
              <p:cNvPr id="9" name="Input penna 8">
                <a:extLst>
                  <a:ext uri="{FF2B5EF4-FFF2-40B4-BE49-F238E27FC236}">
                    <a16:creationId xmlns:a16="http://schemas.microsoft.com/office/drawing/2014/main" id="{3227E67C-5F66-4A66-AE52-5A9AA6A3D5B8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6415617" y="2036709"/>
                <a:ext cx="117792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3" name="Input penna 2">
                <a:extLst>
                  <a:ext uri="{FF2B5EF4-FFF2-40B4-BE49-F238E27FC236}">
                    <a16:creationId xmlns:a16="http://schemas.microsoft.com/office/drawing/2014/main" id="{1F4C061B-2E04-79F5-28CD-238A8C37F9AB}"/>
                  </a:ext>
                </a:extLst>
              </p14:cNvPr>
              <p14:cNvContentPartPr/>
              <p14:nvPr/>
            </p14:nvContentPartPr>
            <p14:xfrm>
              <a:off x="1268742" y="2674859"/>
              <a:ext cx="360" cy="360"/>
            </p14:xfrm>
          </p:contentPart>
        </mc:Choice>
        <mc:Fallback xmlns="">
          <p:pic>
            <p:nvPicPr>
              <p:cNvPr id="3" name="Input penna 2">
                <a:extLst>
                  <a:ext uri="{FF2B5EF4-FFF2-40B4-BE49-F238E27FC236}">
                    <a16:creationId xmlns:a16="http://schemas.microsoft.com/office/drawing/2014/main" id="{1F4C061B-2E04-79F5-28CD-238A8C37F9A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259742" y="266585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6" name="Input penna 5">
                <a:extLst>
                  <a:ext uri="{FF2B5EF4-FFF2-40B4-BE49-F238E27FC236}">
                    <a16:creationId xmlns:a16="http://schemas.microsoft.com/office/drawing/2014/main" id="{251B2D1F-C9B9-3032-F3BA-4B9E2A0A86FB}"/>
                  </a:ext>
                </a:extLst>
              </p14:cNvPr>
              <p14:cNvContentPartPr/>
              <p14:nvPr/>
            </p14:nvContentPartPr>
            <p14:xfrm>
              <a:off x="1583022" y="3015779"/>
              <a:ext cx="360" cy="360"/>
            </p14:xfrm>
          </p:contentPart>
        </mc:Choice>
        <mc:Fallback xmlns="">
          <p:pic>
            <p:nvPicPr>
              <p:cNvPr id="6" name="Input penna 5">
                <a:extLst>
                  <a:ext uri="{FF2B5EF4-FFF2-40B4-BE49-F238E27FC236}">
                    <a16:creationId xmlns:a16="http://schemas.microsoft.com/office/drawing/2014/main" id="{251B2D1F-C9B9-3032-F3BA-4B9E2A0A86F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574022" y="300713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0" name="Input penna 9">
                <a:extLst>
                  <a:ext uri="{FF2B5EF4-FFF2-40B4-BE49-F238E27FC236}">
                    <a16:creationId xmlns:a16="http://schemas.microsoft.com/office/drawing/2014/main" id="{7A58C342-43C8-3098-DD97-EF76F6101EF4}"/>
                  </a:ext>
                </a:extLst>
              </p14:cNvPr>
              <p14:cNvContentPartPr/>
              <p14:nvPr/>
            </p14:nvContentPartPr>
            <p14:xfrm>
              <a:off x="436062" y="914459"/>
              <a:ext cx="360" cy="360"/>
            </p14:xfrm>
          </p:contentPart>
        </mc:Choice>
        <mc:Fallback xmlns="">
          <p:pic>
            <p:nvPicPr>
              <p:cNvPr id="10" name="Input penna 9">
                <a:extLst>
                  <a:ext uri="{FF2B5EF4-FFF2-40B4-BE49-F238E27FC236}">
                    <a16:creationId xmlns:a16="http://schemas.microsoft.com/office/drawing/2014/main" id="{7A58C342-43C8-3098-DD97-EF76F6101EF4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27422" y="90581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1" name="Input penna 10">
                <a:extLst>
                  <a:ext uri="{FF2B5EF4-FFF2-40B4-BE49-F238E27FC236}">
                    <a16:creationId xmlns:a16="http://schemas.microsoft.com/office/drawing/2014/main" id="{D524F341-83A3-1B03-3A99-4CB3E6C7B341}"/>
                  </a:ext>
                </a:extLst>
              </p14:cNvPr>
              <p14:cNvContentPartPr/>
              <p14:nvPr/>
            </p14:nvContentPartPr>
            <p14:xfrm>
              <a:off x="1733142" y="1050539"/>
              <a:ext cx="360" cy="360"/>
            </p14:xfrm>
          </p:contentPart>
        </mc:Choice>
        <mc:Fallback xmlns="">
          <p:pic>
            <p:nvPicPr>
              <p:cNvPr id="11" name="Input penna 10">
                <a:extLst>
                  <a:ext uri="{FF2B5EF4-FFF2-40B4-BE49-F238E27FC236}">
                    <a16:creationId xmlns:a16="http://schemas.microsoft.com/office/drawing/2014/main" id="{D524F341-83A3-1B03-3A99-4CB3E6C7B341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724142" y="1041899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9711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566189" y="920105"/>
            <a:ext cx="7772400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Le decisioni di Capital Management ed </a:t>
            </a:r>
            <a:b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i fabbisogni finanziari delle Imprese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76263" y="2204864"/>
            <a:ext cx="7772400" cy="3228975"/>
          </a:xfrm>
        </p:spPr>
        <p:txBody>
          <a:bodyPr>
            <a:normAutofit fontScale="92500"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800" b="1" dirty="0">
                <a:solidFill>
                  <a:srgbClr val="0070C0"/>
                </a:solidFill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Per Capital Management si intende l’insieme delle attività relative alla valutazione e decisioni sui programmi di sviluppo dell’impresa e sulle relative forme di copertura finanziaria;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Le decisioni sono assunte, con ampio consenso, sulla base dei flussi di cassa associati ai programmi di investimento. I quali a loro volta condizionano le scelte relative alle modalità di copertura finanziaria degli stessi.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Ne consegue la necessità di poter disporre, ai fini della valutazione di un progetto di investimento, di proiezioni economico/finanziarie normalmente contenute in un 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BUSINESS PLAN 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dove dovranno essere evidenziate anche le assunzioni effettuate dal management aziendale per la formulazione dei dati prospettici.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800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800" b="1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12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3D86-9CB6-436F-A4C2-E7869B06A24C}" type="slidenum">
              <a:rPr lang="it-IT"/>
              <a:pPr>
                <a:defRPr/>
              </a:pPr>
              <a:t>20</a:t>
            </a:fld>
            <a:endParaRPr lang="it-IT"/>
          </a:p>
        </p:txBody>
      </p:sp>
      <p:sp>
        <p:nvSpPr>
          <p:cNvPr id="91139" name="Sottotitolo 2"/>
          <p:cNvSpPr>
            <a:spLocks noGrp="1"/>
          </p:cNvSpPr>
          <p:nvPr>
            <p:ph type="subTitle" idx="4294967295"/>
          </p:nvPr>
        </p:nvSpPr>
        <p:spPr>
          <a:xfrm>
            <a:off x="685800" y="335812"/>
            <a:ext cx="7772400" cy="4143375"/>
          </a:xfrm>
        </p:spPr>
        <p:txBody>
          <a:bodyPr/>
          <a:lstStyle/>
          <a:p>
            <a:pPr marL="36513" algn="just" eaLnBrk="1" hangingPunct="1">
              <a:spcBef>
                <a:spcPct val="0"/>
              </a:spcBef>
            </a:pPr>
            <a:endParaRPr lang="it-IT" sz="1400" b="1" dirty="0">
              <a:solidFill>
                <a:srgbClr val="0070C0"/>
              </a:solidFill>
            </a:endParaRPr>
          </a:p>
          <a:p>
            <a:pPr marL="36513" algn="ctr" eaLnBrk="1" hangingPunct="1">
              <a:spcBef>
                <a:spcPct val="0"/>
              </a:spcBef>
              <a:buNone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Le assunzioni alla base delle proiezioni economiche e finanziarie  e l’analisi di SENSITIVITY</a:t>
            </a:r>
          </a:p>
          <a:p>
            <a:pPr marL="36513" algn="ctr" eaLnBrk="1" hangingPunct="1">
              <a:spcBef>
                <a:spcPct val="0"/>
              </a:spcBef>
              <a:buNone/>
            </a:pPr>
            <a:endParaRPr lang="it-IT" sz="18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Di particolare rilevanza nella valutazione del BP e delle proiezioni economico/finanziarie relative al programma di investimento è la valutazione delle </a:t>
            </a:r>
            <a:r>
              <a:rPr lang="it-IT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assunzioni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formulate dal management in merito a:</a:t>
            </a:r>
          </a:p>
          <a:p>
            <a:pPr marL="36513" algn="just" eaLnBrk="1" hangingPunct="1">
              <a:spcBef>
                <a:spcPct val="0"/>
              </a:spcBef>
              <a:buNone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57150" indent="-285750" eaLnBrk="1" hangingPunct="1">
              <a:spcBef>
                <a:spcPct val="0"/>
              </a:spcBef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Crescita dei ricavi per effetto dell’investimento</a:t>
            </a:r>
          </a:p>
          <a:p>
            <a:pPr marL="57150" indent="-285750" eaLnBrk="1" hangingPunct="1">
              <a:spcBef>
                <a:spcPct val="0"/>
              </a:spcBef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Incidenza dei costi variabili sul fatturato</a:t>
            </a:r>
          </a:p>
          <a:p>
            <a:pPr marL="57150" indent="-285750" eaLnBrk="1" hangingPunct="1">
              <a:spcBef>
                <a:spcPct val="0"/>
              </a:spcBef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Variazione struttura dei costi (costi fissi)</a:t>
            </a:r>
          </a:p>
          <a:p>
            <a:pPr marL="57150" indent="-285750" eaLnBrk="1" hangingPunct="1">
              <a:spcBef>
                <a:spcPct val="0"/>
              </a:spcBef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Variazioni delle policy di dilazione e delle scorte ed evoluzione del capitale circolante</a:t>
            </a:r>
          </a:p>
          <a:p>
            <a:pPr marL="57150" indent="-285750" eaLnBrk="1" hangingPunct="1">
              <a:spcBef>
                <a:spcPct val="0"/>
              </a:spcBef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Modalità di copertura finanziaria degli investimenti e costo del capitale</a:t>
            </a:r>
          </a:p>
          <a:p>
            <a:pPr marL="36513" eaLnBrk="1" hangingPunct="1">
              <a:spcBef>
                <a:spcPct val="0"/>
              </a:spcBef>
              <a:buNone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6513" algn="just" eaLnBrk="1" hangingPunct="1">
              <a:spcBef>
                <a:spcPct val="0"/>
              </a:spcBef>
              <a:buNone/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Ai fini della valutazione del programma di investimento è necessario elaborare almeno uno scenario </a:t>
            </a:r>
            <a:r>
              <a:rPr lang="it-IT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peggiorativo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rispetto a quello base ed uno scenario </a:t>
            </a:r>
            <a:r>
              <a:rPr lang="it-IT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migliorativo 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al fine di poter apprezzare i risultati attesi (in termini di flussi di cassa) in presenza di scenari diversi da quello atteso.</a:t>
            </a:r>
            <a:endParaRPr lang="it-IT" sz="16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9406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3D86-9CB6-436F-A4C2-E7869B06A24C}" type="slidenum">
              <a:rPr lang="it-IT"/>
              <a:pPr>
                <a:defRPr/>
              </a:pPr>
              <a:t>21</a:t>
            </a:fld>
            <a:endParaRPr lang="it-IT"/>
          </a:p>
        </p:txBody>
      </p:sp>
      <p:sp>
        <p:nvSpPr>
          <p:cNvPr id="91139" name="Sottotitolo 2"/>
          <p:cNvSpPr>
            <a:spLocks noGrp="1"/>
          </p:cNvSpPr>
          <p:nvPr>
            <p:ph type="subTitle" idx="4294967295"/>
          </p:nvPr>
        </p:nvSpPr>
        <p:spPr>
          <a:xfrm>
            <a:off x="323850" y="836713"/>
            <a:ext cx="8496300" cy="4032447"/>
          </a:xfrm>
        </p:spPr>
        <p:txBody>
          <a:bodyPr/>
          <a:lstStyle/>
          <a:p>
            <a:pPr marL="36513" algn="just" eaLnBrk="1" hangingPunct="1">
              <a:spcBef>
                <a:spcPct val="0"/>
              </a:spcBef>
            </a:pPr>
            <a:endParaRPr lang="it-IT" sz="14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6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b="1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59FA4A6-B81C-6385-9406-287E6EDFD5B1}"/>
              </a:ext>
            </a:extLst>
          </p:cNvPr>
          <p:cNvSpPr txBox="1"/>
          <p:nvPr/>
        </p:nvSpPr>
        <p:spPr>
          <a:xfrm>
            <a:off x="539552" y="610253"/>
            <a:ext cx="3092054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ESEMPIO  di valutazione di un progetto di investimento riferito alla realizzazione di una discarica per </a:t>
            </a:r>
            <a:r>
              <a:rPr lang="it-IT" sz="12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rifuti</a:t>
            </a:r>
            <a:endParaRPr lang="it-IT" sz="12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/>
            <a:endParaRPr lang="it-IT" sz="12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/>
            <a:endParaRPr lang="it-IT" sz="1100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03A30B7-D7B0-0CE9-1A1A-C35EE4424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305" y="381000"/>
            <a:ext cx="4962845" cy="5996182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92834F5A-6234-DA89-D7EA-ACB9F5CDA0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7" y="1474655"/>
            <a:ext cx="3236069" cy="140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42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7412BE-AA45-1563-226D-2D308DC6B958}"/>
              </a:ext>
            </a:extLst>
          </p:cNvPr>
          <p:cNvSpPr txBox="1"/>
          <p:nvPr/>
        </p:nvSpPr>
        <p:spPr>
          <a:xfrm>
            <a:off x="801811" y="693209"/>
            <a:ext cx="7107190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sz="1800" dirty="0"/>
              <a:t>BUSINESS RISK E LEVA OPERATIVA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EEBD762-28BD-0CD5-8BF2-614740DE7C3F}"/>
              </a:ext>
            </a:extLst>
          </p:cNvPr>
          <p:cNvSpPr txBox="1"/>
          <p:nvPr/>
        </p:nvSpPr>
        <p:spPr>
          <a:xfrm>
            <a:off x="783483" y="1280953"/>
            <a:ext cx="710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u="sng" dirty="0">
                <a:solidFill>
                  <a:srgbClr val="0070C0"/>
                </a:solidFill>
              </a:rPr>
              <a:t>Uno dei rischi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dirty="0">
                <a:solidFill>
                  <a:srgbClr val="0070C0"/>
                </a:solidFill>
              </a:rPr>
              <a:t>relativi al </a:t>
            </a:r>
            <a:r>
              <a:rPr lang="it-IT" b="1" u="sng" dirty="0">
                <a:solidFill>
                  <a:srgbClr val="0070C0"/>
                </a:solidFill>
              </a:rPr>
              <a:t>business</a:t>
            </a:r>
            <a:r>
              <a:rPr lang="it-IT" dirty="0">
                <a:solidFill>
                  <a:srgbClr val="0070C0"/>
                </a:solidFill>
              </a:rPr>
              <a:t> è rilevabile dal Conto Economico dell’azienda valutando la composizione tra </a:t>
            </a:r>
            <a:r>
              <a:rPr lang="it-IT" b="1" u="sng" dirty="0">
                <a:solidFill>
                  <a:srgbClr val="0070C0"/>
                </a:solidFill>
              </a:rPr>
              <a:t>Costi Fissi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dirty="0">
                <a:solidFill>
                  <a:srgbClr val="0070C0"/>
                </a:solidFill>
              </a:rPr>
              <a:t>(CF) e </a:t>
            </a:r>
            <a:r>
              <a:rPr lang="it-IT" b="1" u="sng" dirty="0">
                <a:solidFill>
                  <a:srgbClr val="0070C0"/>
                </a:solidFill>
              </a:rPr>
              <a:t>Costi Variabili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dirty="0">
                <a:solidFill>
                  <a:srgbClr val="0070C0"/>
                </a:solidFill>
              </a:rPr>
              <a:t>(CV)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0740018-9564-216F-3AEC-E148B3A69E3A}"/>
              </a:ext>
            </a:extLst>
          </p:cNvPr>
          <p:cNvSpPr txBox="1"/>
          <p:nvPr/>
        </p:nvSpPr>
        <p:spPr>
          <a:xfrm>
            <a:off x="1506455" y="2239704"/>
            <a:ext cx="1998222" cy="1477328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it-IT" u="sng" dirty="0">
                <a:solidFill>
                  <a:srgbClr val="0070C0"/>
                </a:solidFill>
              </a:rPr>
              <a:t>generalmente</a:t>
            </a:r>
            <a:r>
              <a:rPr lang="it-IT" dirty="0">
                <a:solidFill>
                  <a:srgbClr val="0070C0"/>
                </a:solidFill>
              </a:rPr>
              <a:t> non variano al variare del fatturato (entro un certo </a:t>
            </a:r>
            <a:r>
              <a:rPr lang="it-IT" dirty="0" err="1">
                <a:solidFill>
                  <a:srgbClr val="0070C0"/>
                </a:solidFill>
              </a:rPr>
              <a:t>range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it-IT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66DA734-A79D-FBB3-C6A6-AD38CE99507A}"/>
              </a:ext>
            </a:extLst>
          </p:cNvPr>
          <p:cNvSpPr txBox="1"/>
          <p:nvPr/>
        </p:nvSpPr>
        <p:spPr>
          <a:xfrm>
            <a:off x="5676890" y="2095107"/>
            <a:ext cx="1919446" cy="1477328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it-IT" u="sng" dirty="0">
                <a:solidFill>
                  <a:srgbClr val="0070C0"/>
                </a:solidFill>
              </a:rPr>
              <a:t>generalmente</a:t>
            </a:r>
            <a:r>
              <a:rPr lang="it-IT" dirty="0">
                <a:solidFill>
                  <a:srgbClr val="0070C0"/>
                </a:solidFill>
              </a:rPr>
              <a:t> sono direttamente proporzionali al fatturato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6" name="Freccia angolare in su 5">
            <a:extLst>
              <a:ext uri="{FF2B5EF4-FFF2-40B4-BE49-F238E27FC236}">
                <a16:creationId xmlns:a16="http://schemas.microsoft.com/office/drawing/2014/main" id="{2E1D4CB3-6F5F-D2CB-C05F-977B71BD34A7}"/>
              </a:ext>
            </a:extLst>
          </p:cNvPr>
          <p:cNvSpPr>
            <a:spLocks noChangeAspect="1"/>
          </p:cNvSpPr>
          <p:nvPr/>
        </p:nvSpPr>
        <p:spPr>
          <a:xfrm rot="5400000">
            <a:off x="5227685" y="1854781"/>
            <a:ext cx="243000" cy="389334"/>
          </a:xfrm>
          <a:prstGeom prst="bentUpArrow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ngolare in su 6">
            <a:extLst>
              <a:ext uri="{FF2B5EF4-FFF2-40B4-BE49-F238E27FC236}">
                <a16:creationId xmlns:a16="http://schemas.microsoft.com/office/drawing/2014/main" id="{4397034A-632F-72C7-E330-E094D5C2D88C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3450713" y="2077728"/>
            <a:ext cx="513000" cy="243000"/>
          </a:xfrm>
          <a:prstGeom prst="bentUpArrow">
            <a:avLst/>
          </a:prstGeom>
          <a:solidFill>
            <a:srgbClr val="99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463275A-4F5C-3D42-5948-C50B8FEA0612}"/>
              </a:ext>
            </a:extLst>
          </p:cNvPr>
          <p:cNvSpPr txBox="1"/>
          <p:nvPr/>
        </p:nvSpPr>
        <p:spPr>
          <a:xfrm>
            <a:off x="940152" y="3856980"/>
            <a:ext cx="68722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rgbClr val="0070C0"/>
                </a:solidFill>
              </a:rPr>
              <a:t>La regola vuole che più un’azienda presenti un’</a:t>
            </a:r>
            <a:r>
              <a:rPr lang="it-IT" b="1" u="sng" dirty="0">
                <a:solidFill>
                  <a:srgbClr val="0070C0"/>
                </a:solidFill>
              </a:rPr>
              <a:t>alta incidenza di CF</a:t>
            </a:r>
            <a:r>
              <a:rPr lang="it-IT" dirty="0">
                <a:solidFill>
                  <a:srgbClr val="0070C0"/>
                </a:solidFill>
              </a:rPr>
              <a:t> rispetto al proprio </a:t>
            </a:r>
            <a:r>
              <a:rPr lang="it-IT" b="1" u="sng" dirty="0">
                <a:solidFill>
                  <a:srgbClr val="0070C0"/>
                </a:solidFill>
              </a:rPr>
              <a:t>Margine di contribuzione</a:t>
            </a:r>
            <a:r>
              <a:rPr lang="it-IT" dirty="0">
                <a:solidFill>
                  <a:srgbClr val="0070C0"/>
                </a:solidFill>
              </a:rPr>
              <a:t> (MDC) e più essa sia a rischio.</a:t>
            </a:r>
          </a:p>
          <a:p>
            <a:pPr algn="just"/>
            <a:r>
              <a:rPr lang="it-IT" dirty="0">
                <a:solidFill>
                  <a:srgbClr val="0070C0"/>
                </a:solidFill>
              </a:rPr>
              <a:t>La rischiosità connessa al peso dei CF si calcola tramite un indicatore: la </a:t>
            </a:r>
            <a:r>
              <a:rPr lang="it-IT" b="1" u="sng" dirty="0">
                <a:solidFill>
                  <a:srgbClr val="0070C0"/>
                </a:solidFill>
              </a:rPr>
              <a:t>LEVA OPERATIVA</a:t>
            </a:r>
            <a:r>
              <a:rPr lang="it-IT" dirty="0">
                <a:solidFill>
                  <a:srgbClr val="0070C0"/>
                </a:solidFill>
              </a:rPr>
              <a:t>.</a:t>
            </a:r>
          </a:p>
          <a:p>
            <a:pPr algn="just"/>
            <a:endParaRPr lang="it-IT" dirty="0">
              <a:solidFill>
                <a:srgbClr val="0070C0"/>
              </a:solidFill>
            </a:endParaRPr>
          </a:p>
          <a:p>
            <a:pPr algn="just"/>
            <a:r>
              <a:rPr lang="it-IT" dirty="0">
                <a:solidFill>
                  <a:srgbClr val="0070C0"/>
                </a:solidFill>
              </a:rPr>
              <a:t>Facciamo un passo alla volta: vediamo prima la </a:t>
            </a:r>
            <a:r>
              <a:rPr lang="it-IT" b="1" u="sng" dirty="0">
                <a:solidFill>
                  <a:srgbClr val="0070C0"/>
                </a:solidFill>
              </a:rPr>
              <a:t>definizione di CF e CV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dirty="0">
                <a:solidFill>
                  <a:srgbClr val="0070C0"/>
                </a:solidFill>
              </a:rPr>
              <a:t>e la </a:t>
            </a:r>
            <a:r>
              <a:rPr lang="it-IT" b="1" u="sng" dirty="0">
                <a:solidFill>
                  <a:srgbClr val="0070C0"/>
                </a:solidFill>
              </a:rPr>
              <a:t>riclassificazione del Conto Economico a MDC</a:t>
            </a:r>
            <a:r>
              <a:rPr lang="it-IT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1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C95F57F-350D-0753-3F51-01923E0532C5}"/>
              </a:ext>
            </a:extLst>
          </p:cNvPr>
          <p:cNvSpPr txBox="1"/>
          <p:nvPr/>
        </p:nvSpPr>
        <p:spPr>
          <a:xfrm>
            <a:off x="933366" y="764704"/>
            <a:ext cx="687899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sz="1800" dirty="0"/>
              <a:t>COSTI VARIABILI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FAAC5B8-91C5-6E95-B337-D265D966607B}"/>
              </a:ext>
            </a:extLst>
          </p:cNvPr>
          <p:cNvSpPr txBox="1"/>
          <p:nvPr/>
        </p:nvSpPr>
        <p:spPr>
          <a:xfrm>
            <a:off x="1726389" y="1673372"/>
            <a:ext cx="1646694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COSTI VARIABILI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19A150-7685-7C64-EF04-6E1034E71D22}"/>
              </a:ext>
            </a:extLst>
          </p:cNvPr>
          <p:cNvSpPr txBox="1"/>
          <p:nvPr/>
        </p:nvSpPr>
        <p:spPr>
          <a:xfrm>
            <a:off x="4716016" y="1480932"/>
            <a:ext cx="1919446" cy="1200329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variano proporzionalmente al variare delle vendite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57B4E97-70D3-DDFD-A868-4CC3D4C9261A}"/>
              </a:ext>
            </a:extLst>
          </p:cNvPr>
          <p:cNvSpPr txBox="1"/>
          <p:nvPr/>
        </p:nvSpPr>
        <p:spPr>
          <a:xfrm>
            <a:off x="642172" y="2465291"/>
            <a:ext cx="34023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u="sng" dirty="0">
                <a:solidFill>
                  <a:srgbClr val="0070C0"/>
                </a:solidFill>
              </a:rPr>
              <a:t>Esempio</a:t>
            </a:r>
            <a:r>
              <a:rPr lang="it-IT" dirty="0">
                <a:solidFill>
                  <a:srgbClr val="0070C0"/>
                </a:solidFill>
              </a:rPr>
              <a:t>:</a:t>
            </a:r>
          </a:p>
          <a:p>
            <a:pPr algn="just"/>
            <a:r>
              <a:rPr lang="it-IT" dirty="0">
                <a:solidFill>
                  <a:srgbClr val="0070C0"/>
                </a:solidFill>
              </a:rPr>
              <a:t>Vendo un articolo al prezzo di € 1,00</a:t>
            </a:r>
          </a:p>
          <a:p>
            <a:pPr algn="just"/>
            <a:r>
              <a:rPr lang="it-IT" dirty="0">
                <a:solidFill>
                  <a:srgbClr val="0070C0"/>
                </a:solidFill>
              </a:rPr>
              <a:t>Il costo della materia prima è di € 0,20 (20%)</a:t>
            </a:r>
          </a:p>
          <a:p>
            <a:pPr algn="just"/>
            <a:r>
              <a:rPr lang="it-IT" dirty="0">
                <a:solidFill>
                  <a:srgbClr val="0070C0"/>
                </a:solidFill>
              </a:rPr>
              <a:t>Se vendo 10 articoli ho un ricavo di € 20 </a:t>
            </a:r>
          </a:p>
          <a:p>
            <a:pPr algn="just"/>
            <a:r>
              <a:rPr lang="it-IT" dirty="0">
                <a:solidFill>
                  <a:srgbClr val="0070C0"/>
                </a:solidFill>
              </a:rPr>
              <a:t>e un costo della MP di € 2,00 (20%) e così via...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5088D1D-FF60-016F-41C4-FF8701E5EC87}"/>
              </a:ext>
            </a:extLst>
          </p:cNvPr>
          <p:cNvSpPr txBox="1"/>
          <p:nvPr/>
        </p:nvSpPr>
        <p:spPr>
          <a:xfrm>
            <a:off x="2292921" y="5222655"/>
            <a:ext cx="18510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u="sng" dirty="0">
                <a:solidFill>
                  <a:schemeClr val="accent5">
                    <a:lumMod val="50000"/>
                  </a:schemeClr>
                </a:solidFill>
              </a:rPr>
              <a:t>ALTRI COSTI VARIABILI?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B133415-6746-A864-15EC-A180E04D05DC}"/>
              </a:ext>
            </a:extLst>
          </p:cNvPr>
          <p:cNvSpPr txBox="1"/>
          <p:nvPr/>
        </p:nvSpPr>
        <p:spPr>
          <a:xfrm>
            <a:off x="4879935" y="3896452"/>
            <a:ext cx="25606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Forza motrice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Materiale di consumo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Lavorazioni esterne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Trasporti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Provvigioni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Manodopera diretta (?)</a:t>
            </a:r>
          </a:p>
        </p:txBody>
      </p:sp>
    </p:spTree>
    <p:extLst>
      <p:ext uri="{BB962C8B-B14F-4D97-AF65-F5344CB8AC3E}">
        <p14:creationId xmlns:p14="http://schemas.microsoft.com/office/powerpoint/2010/main" val="154627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D77C936-758F-CE2F-C19A-6CB82A22D2EF}"/>
              </a:ext>
            </a:extLst>
          </p:cNvPr>
          <p:cNvSpPr txBox="1"/>
          <p:nvPr/>
        </p:nvSpPr>
        <p:spPr>
          <a:xfrm>
            <a:off x="823826" y="903479"/>
            <a:ext cx="70576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sz="1800" dirty="0"/>
              <a:t>COSTI FISSI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64E7C7-0CE6-5F1A-B18D-314F9AF120C1}"/>
              </a:ext>
            </a:extLst>
          </p:cNvPr>
          <p:cNvSpPr txBox="1"/>
          <p:nvPr/>
        </p:nvSpPr>
        <p:spPr>
          <a:xfrm>
            <a:off x="1835696" y="2162968"/>
            <a:ext cx="1646694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COSTI FISSI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1B6F24-A4C2-AED9-D3A4-C19BCA92FB97}"/>
              </a:ext>
            </a:extLst>
          </p:cNvPr>
          <p:cNvSpPr txBox="1"/>
          <p:nvPr/>
        </p:nvSpPr>
        <p:spPr>
          <a:xfrm>
            <a:off x="4716016" y="1994477"/>
            <a:ext cx="1919446" cy="1477328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Non variano al variare della produzione (entro certi limiti di quantità)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DF1CC30-B1B8-AE1F-3BE0-F4F83A42FB75}"/>
              </a:ext>
            </a:extLst>
          </p:cNvPr>
          <p:cNvSpPr txBox="1"/>
          <p:nvPr/>
        </p:nvSpPr>
        <p:spPr>
          <a:xfrm>
            <a:off x="1700537" y="2846364"/>
            <a:ext cx="23986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Personale amministrativo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Leasing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Ammortamenti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Utenze e servizi</a:t>
            </a:r>
          </a:p>
          <a:p>
            <a:pPr marL="214313" indent="-214313" algn="just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Etc.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9B4E18AD-E5FC-9908-4E85-3DAC157AB195}"/>
              </a:ext>
            </a:extLst>
          </p:cNvPr>
          <p:cNvSpPr/>
          <p:nvPr/>
        </p:nvSpPr>
        <p:spPr>
          <a:xfrm>
            <a:off x="795619" y="4894246"/>
            <a:ext cx="7389356" cy="92333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L’identificazione nel Conto Economico Aziendale </a:t>
            </a:r>
          </a:p>
          <a:p>
            <a:pPr algn="ctr"/>
            <a:r>
              <a:rPr lang="it-IT" dirty="0">
                <a:solidFill>
                  <a:srgbClr val="0070C0"/>
                </a:solidFill>
              </a:rPr>
              <a:t>dei </a:t>
            </a:r>
            <a:r>
              <a:rPr lang="it-IT" b="1" dirty="0">
                <a:solidFill>
                  <a:srgbClr val="0070C0"/>
                </a:solidFill>
              </a:rPr>
              <a:t>Costi Variabili e dei Costi fissi </a:t>
            </a:r>
            <a:r>
              <a:rPr lang="it-IT" dirty="0">
                <a:solidFill>
                  <a:srgbClr val="0070C0"/>
                </a:solidFill>
              </a:rPr>
              <a:t>è necessaria per </a:t>
            </a:r>
            <a:r>
              <a:rPr lang="it-IT" b="1" u="sng" dirty="0">
                <a:solidFill>
                  <a:srgbClr val="0070C0"/>
                </a:solidFill>
              </a:rPr>
              <a:t>calcolare il Margine di Contribuzione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93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955F899-772E-1BB5-4595-7DAA01F64129}"/>
              </a:ext>
            </a:extLst>
          </p:cNvPr>
          <p:cNvSpPr txBox="1"/>
          <p:nvPr/>
        </p:nvSpPr>
        <p:spPr>
          <a:xfrm>
            <a:off x="395536" y="548680"/>
            <a:ext cx="79411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sz="1800" dirty="0"/>
              <a:t>CONTO ECONOMICO A MDC E LEVA OPERATIVA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3D303D8-7D94-047B-0DB6-1C74E1BCCAF8}"/>
              </a:ext>
            </a:extLst>
          </p:cNvPr>
          <p:cNvSpPr txBox="1"/>
          <p:nvPr/>
        </p:nvSpPr>
        <p:spPr>
          <a:xfrm>
            <a:off x="5617667" y="1158763"/>
            <a:ext cx="30307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>
                <a:solidFill>
                  <a:srgbClr val="0070C0"/>
                </a:solidFill>
              </a:rPr>
              <a:t>La riclassificazione del CE a MDC </a:t>
            </a:r>
            <a:r>
              <a:rPr lang="it-IT" dirty="0">
                <a:solidFill>
                  <a:srgbClr val="0070C0"/>
                </a:solidFill>
              </a:rPr>
              <a:t>segue la logica della divisione dei CF e dei CV </a:t>
            </a:r>
          </a:p>
          <a:p>
            <a:pPr algn="ctr"/>
            <a:r>
              <a:rPr lang="it-IT" dirty="0">
                <a:solidFill>
                  <a:srgbClr val="0070C0"/>
                </a:solidFill>
              </a:rPr>
              <a:t>al fine di </a:t>
            </a:r>
            <a:r>
              <a:rPr lang="it-IT" b="1" u="sng" dirty="0">
                <a:solidFill>
                  <a:srgbClr val="0070C0"/>
                </a:solidFill>
              </a:rPr>
              <a:t>calcolare il Margine di Contribuzione e la Leva Operativa</a:t>
            </a:r>
            <a:r>
              <a:rPr lang="it-IT" dirty="0">
                <a:solidFill>
                  <a:srgbClr val="0070C0"/>
                </a:solidFill>
              </a:rPr>
              <a:t>: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7D5AD5F-8643-257F-230C-35B30886F5E9}"/>
              </a:ext>
            </a:extLst>
          </p:cNvPr>
          <p:cNvSpPr txBox="1"/>
          <p:nvPr/>
        </p:nvSpPr>
        <p:spPr>
          <a:xfrm>
            <a:off x="4030587" y="3673189"/>
            <a:ext cx="1494597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LEVA OPERATIVA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7B3A35B-853E-CCCD-4850-0B3FB24A4FC2}"/>
              </a:ext>
            </a:extLst>
          </p:cNvPr>
          <p:cNvSpPr txBox="1"/>
          <p:nvPr/>
        </p:nvSpPr>
        <p:spPr>
          <a:xfrm>
            <a:off x="4030588" y="2050732"/>
            <a:ext cx="1494597" cy="1200329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bg1"/>
                </a:solidFill>
              </a:rPr>
              <a:t>MDC valore assoluto/</a:t>
            </a:r>
          </a:p>
          <a:p>
            <a:pPr algn="ctr"/>
            <a:r>
              <a:rPr lang="it-IT" b="1" dirty="0">
                <a:solidFill>
                  <a:schemeClr val="bg1"/>
                </a:solidFill>
              </a:rPr>
              <a:t>RO valore assoluto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3D3950C-C474-CE35-CD3F-30724199A0CD}"/>
              </a:ext>
            </a:extLst>
          </p:cNvPr>
          <p:cNvSpPr txBox="1"/>
          <p:nvPr/>
        </p:nvSpPr>
        <p:spPr>
          <a:xfrm>
            <a:off x="5807198" y="3430840"/>
            <a:ext cx="2529497" cy="1200329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Più questo rapporto si avvicina ad 1 e minore è il rischio di perdita al diminuire delle vendite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B2F3AD5-D297-3D5C-9FDF-1045034B134F}"/>
              </a:ext>
            </a:extLst>
          </p:cNvPr>
          <p:cNvSpPr txBox="1"/>
          <p:nvPr/>
        </p:nvSpPr>
        <p:spPr>
          <a:xfrm>
            <a:off x="5807661" y="4723501"/>
            <a:ext cx="2529034" cy="1477328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Il </a:t>
            </a:r>
            <a:r>
              <a:rPr lang="it-IT" b="1" u="sng" dirty="0">
                <a:solidFill>
                  <a:srgbClr val="0070C0"/>
                </a:solidFill>
              </a:rPr>
              <a:t>valore 1</a:t>
            </a:r>
            <a:r>
              <a:rPr lang="it-IT" dirty="0">
                <a:solidFill>
                  <a:srgbClr val="0070C0"/>
                </a:solidFill>
              </a:rPr>
              <a:t> indica che l’azienda </a:t>
            </a:r>
            <a:r>
              <a:rPr lang="it-IT" b="1" u="sng" dirty="0">
                <a:solidFill>
                  <a:srgbClr val="0070C0"/>
                </a:solidFill>
              </a:rPr>
              <a:t>non ha costi fissi</a:t>
            </a:r>
            <a:r>
              <a:rPr lang="it-IT" dirty="0">
                <a:solidFill>
                  <a:srgbClr val="0070C0"/>
                </a:solidFill>
              </a:rPr>
              <a:t> e dunque non andrà mai in perdita al diminuire del fatturato</a:t>
            </a:r>
            <a:endParaRPr lang="it-IT" b="1" dirty="0">
              <a:solidFill>
                <a:srgbClr val="0070C0"/>
              </a:solidFill>
            </a:endParaRP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1155094D-BE19-FBC2-75F0-3174C1FD6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52" y="1340140"/>
            <a:ext cx="3907763" cy="4207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639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 animBg="1"/>
      <p:bldP spid="7" grpId="0" animBg="1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708B7FD-891E-B07A-6C32-DC96D4596011}"/>
              </a:ext>
            </a:extLst>
          </p:cNvPr>
          <p:cNvSpPr txBox="1"/>
          <p:nvPr/>
        </p:nvSpPr>
        <p:spPr>
          <a:xfrm>
            <a:off x="726621" y="917527"/>
            <a:ext cx="769075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sz="1800" dirty="0"/>
              <a:t>ESEMPIO LEVA OPERATIVA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4C5F938-624B-923C-0404-1DB92112F611}"/>
              </a:ext>
            </a:extLst>
          </p:cNvPr>
          <p:cNvSpPr txBox="1"/>
          <p:nvPr/>
        </p:nvSpPr>
        <p:spPr>
          <a:xfrm>
            <a:off x="740882" y="1556792"/>
            <a:ext cx="7690268" cy="229760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270000" tIns="35100" rIns="270000" rtlCol="0">
            <a:spAutoFit/>
          </a:bodyPr>
          <a:lstStyle/>
          <a:p>
            <a:pPr algn="just"/>
            <a:r>
              <a:rPr lang="it-IT" u="sng" dirty="0">
                <a:solidFill>
                  <a:schemeClr val="accent5">
                    <a:lumMod val="50000"/>
                  </a:schemeClr>
                </a:solidFill>
              </a:rPr>
              <a:t>Esempio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: </a:t>
            </a: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leva operativa = 2</a:t>
            </a:r>
          </a:p>
          <a:p>
            <a:pPr algn="just"/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Significa anche che un aumento del fatturato del 20% produce un aumento del RO pari al 40% (e viceversa)-</a:t>
            </a:r>
          </a:p>
          <a:p>
            <a:pPr algn="just"/>
            <a:endParaRPr lang="it-IT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it-IT" u="sng" dirty="0">
                <a:solidFill>
                  <a:schemeClr val="accent5">
                    <a:lumMod val="50000"/>
                  </a:schemeClr>
                </a:solidFill>
              </a:rPr>
              <a:t>Esempio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: l’azienda della slide precedente che aveva  </a:t>
            </a:r>
            <a:r>
              <a:rPr lang="it-IT" b="1" dirty="0">
                <a:solidFill>
                  <a:schemeClr val="accent5">
                    <a:lumMod val="50000"/>
                  </a:schemeClr>
                </a:solidFill>
              </a:rPr>
              <a:t>leva operativa = 9,6 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è </a:t>
            </a:r>
            <a:r>
              <a:rPr lang="it-IT" b="1" u="sng" dirty="0">
                <a:solidFill>
                  <a:schemeClr val="accent5">
                    <a:lumMod val="50000"/>
                  </a:schemeClr>
                </a:solidFill>
              </a:rPr>
              <a:t>fortemente a rischio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 mercato (</a:t>
            </a:r>
            <a:r>
              <a:rPr lang="it-IT" i="1" dirty="0">
                <a:solidFill>
                  <a:schemeClr val="accent5">
                    <a:lumMod val="50000"/>
                  </a:schemeClr>
                </a:solidFill>
              </a:rPr>
              <a:t>ma –avendo capacità produttiva- potrebbe attuare interessanti politiche di </a:t>
            </a:r>
            <a:r>
              <a:rPr lang="it-IT" i="1" dirty="0" err="1">
                <a:solidFill>
                  <a:schemeClr val="accent5">
                    <a:lumMod val="50000"/>
                  </a:schemeClr>
                </a:solidFill>
              </a:rPr>
              <a:t>pricing</a:t>
            </a:r>
            <a:r>
              <a:rPr lang="it-IT" i="1" dirty="0">
                <a:solidFill>
                  <a:schemeClr val="accent5">
                    <a:lumMod val="50000"/>
                  </a:schemeClr>
                </a:solidFill>
              </a:rPr>
              <a:t> per diminuire la leva operativa e il conseguente rischio</a:t>
            </a:r>
            <a:r>
              <a:rPr lang="it-IT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DB8011D-7AB7-2A3E-60BE-87110ACEE4FC}"/>
              </a:ext>
            </a:extLst>
          </p:cNvPr>
          <p:cNvSpPr txBox="1"/>
          <p:nvPr/>
        </p:nvSpPr>
        <p:spPr>
          <a:xfrm>
            <a:off x="712580" y="4154640"/>
            <a:ext cx="7690268" cy="2031325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txBody>
          <a:bodyPr wrap="square" lIns="270000" rIns="270000" rtlCol="0">
            <a:spAutoFit/>
          </a:bodyPr>
          <a:lstStyle>
            <a:defPPr>
              <a:defRPr lang="it-IT"/>
            </a:defPPr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it-IT" dirty="0">
                <a:solidFill>
                  <a:srgbClr val="0070C0"/>
                </a:solidFill>
              </a:rPr>
              <a:t>In linea generale possiamo dire che le aziende che presentano costi fissi elevati sono più esposte al rischio di mercato poiché la loro </a:t>
            </a:r>
            <a:r>
              <a:rPr lang="it-IT" b="1" u="sng" dirty="0">
                <a:solidFill>
                  <a:srgbClr val="0070C0"/>
                </a:solidFill>
              </a:rPr>
              <a:t>struttura dei costi </a:t>
            </a:r>
            <a:r>
              <a:rPr lang="it-IT" dirty="0">
                <a:solidFill>
                  <a:srgbClr val="0070C0"/>
                </a:solidFill>
              </a:rPr>
              <a:t>è più </a:t>
            </a:r>
            <a:r>
              <a:rPr lang="it-IT" b="1" u="sng" dirty="0">
                <a:solidFill>
                  <a:srgbClr val="0070C0"/>
                </a:solidFill>
              </a:rPr>
              <a:t>rigida</a:t>
            </a:r>
            <a:r>
              <a:rPr lang="it-IT" dirty="0">
                <a:solidFill>
                  <a:srgbClr val="0070C0"/>
                </a:solidFill>
              </a:rPr>
              <a:t> e non è facilmente comprimibile in caso di </a:t>
            </a:r>
            <a:r>
              <a:rPr lang="it-IT" b="1" u="sng" dirty="0">
                <a:solidFill>
                  <a:srgbClr val="0070C0"/>
                </a:solidFill>
              </a:rPr>
              <a:t>diminuzione delle vendite</a:t>
            </a:r>
            <a:r>
              <a:rPr lang="it-IT" dirty="0">
                <a:solidFill>
                  <a:srgbClr val="0070C0"/>
                </a:solidFill>
              </a:rPr>
              <a:t>.</a:t>
            </a:r>
          </a:p>
          <a:p>
            <a:endParaRPr lang="it-IT" dirty="0"/>
          </a:p>
          <a:p>
            <a:r>
              <a:rPr lang="it-IT" b="1" dirty="0">
                <a:solidFill>
                  <a:srgbClr val="FF0000"/>
                </a:solidFill>
              </a:rPr>
              <a:t>Il Rischio di Business assume rilevanza ai fini della </a:t>
            </a:r>
            <a:r>
              <a:rPr lang="it-IT" b="1" u="sng" dirty="0">
                <a:solidFill>
                  <a:srgbClr val="FF0000"/>
                </a:solidFill>
              </a:rPr>
              <a:t>volatilità associata ai flussi di cassa operativi dell’azienda</a:t>
            </a:r>
          </a:p>
        </p:txBody>
      </p:sp>
    </p:spTree>
    <p:extLst>
      <p:ext uri="{BB962C8B-B14F-4D97-AF65-F5344CB8AC3E}">
        <p14:creationId xmlns:p14="http://schemas.microsoft.com/office/powerpoint/2010/main" val="360587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C21E1DF-A693-6308-11D9-2526C7B93F9D}"/>
              </a:ext>
            </a:extLst>
          </p:cNvPr>
          <p:cNvSpPr txBox="1"/>
          <p:nvPr/>
        </p:nvSpPr>
        <p:spPr>
          <a:xfrm>
            <a:off x="945992" y="908720"/>
            <a:ext cx="6378996" cy="830997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just"/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Se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finanzio l’azienda con meno CN e con più indebitamento bancario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(quindi in proporzione uso più D) il rendimento per gli azionisti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ROE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è pi </a:t>
            </a:r>
            <a:r>
              <a:rPr lang="it-IT" sz="1600" b="1" u="sng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eùlevato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A3C3AA8-8924-6082-E1DF-845A13D9F1F4}"/>
              </a:ext>
            </a:extLst>
          </p:cNvPr>
          <p:cNvSpPr txBox="1"/>
          <p:nvPr/>
        </p:nvSpPr>
        <p:spPr>
          <a:xfrm>
            <a:off x="3687416" y="2954519"/>
            <a:ext cx="4052935" cy="206210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50000"/>
              </a:schemeClr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just"/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L’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Az.2</a:t>
            </a:r>
            <a:r>
              <a:rPr lang="it-IT" sz="1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produrrà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meno utile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perché dovrò sostenere più interessi passivi ma subirà anche meno tasse...</a:t>
            </a:r>
          </a:p>
          <a:p>
            <a:pPr algn="just"/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…però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potrà remunerare di più i propri soci</a:t>
            </a:r>
            <a:r>
              <a:rPr lang="it-IT" sz="16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in quanto per ogni euro di capitale investito i soci otterranno 0,15 euro di rendimento, mentre i soci della concorrente otterranno solo 0,09 euro</a:t>
            </a:r>
            <a:r>
              <a:rPr lang="it-IT" sz="1600" dirty="0"/>
              <a:t>.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CC46F48-C400-4B48-CC76-43040864D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60" y="2093846"/>
            <a:ext cx="2389131" cy="3402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55130602-CE70-DC9A-E4FE-BEDA48FDB8FF}"/>
              </a:ext>
            </a:extLst>
          </p:cNvPr>
          <p:cNvSpPr txBox="1"/>
          <p:nvPr/>
        </p:nvSpPr>
        <p:spPr>
          <a:xfrm>
            <a:off x="2915816" y="1667927"/>
            <a:ext cx="4571651" cy="1200329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it-IT" sz="1200" b="1" dirty="0">
                <a:latin typeface="Century Gothic" panose="020B0502020202020204" pitchFamily="34" charset="0"/>
              </a:rPr>
              <a:t>Az. 1 e Az. 2 </a:t>
            </a:r>
            <a:r>
              <a:rPr lang="it-IT" sz="1200" dirty="0">
                <a:latin typeface="Century Gothic" panose="020B0502020202020204" pitchFamily="34" charset="0"/>
              </a:rPr>
              <a:t>hanno lo stesso fabbisogno di </a:t>
            </a:r>
          </a:p>
          <a:p>
            <a:r>
              <a:rPr lang="it-IT" sz="1200" dirty="0">
                <a:latin typeface="Century Gothic" panose="020B0502020202020204" pitchFamily="34" charset="0"/>
              </a:rPr>
              <a:t>Capitale: </a:t>
            </a:r>
            <a:r>
              <a:rPr lang="it-IT" sz="1200" b="1" dirty="0">
                <a:latin typeface="Century Gothic" panose="020B0502020202020204" pitchFamily="34" charset="0"/>
              </a:rPr>
              <a:t>2mln di euro</a:t>
            </a:r>
            <a:r>
              <a:rPr lang="it-IT" sz="1200" dirty="0">
                <a:latin typeface="Century Gothic" panose="020B0502020202020204" pitchFamily="34" charset="0"/>
              </a:rPr>
              <a:t>. </a:t>
            </a:r>
          </a:p>
          <a:p>
            <a:r>
              <a:rPr lang="it-IT" sz="1200" dirty="0">
                <a:latin typeface="Century Gothic" panose="020B0502020202020204" pitchFamily="34" charset="0"/>
              </a:rPr>
              <a:t>Entrambe presentano anche lo </a:t>
            </a:r>
            <a:r>
              <a:rPr lang="it-IT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stesso</a:t>
            </a:r>
            <a:r>
              <a:rPr lang="it-IT" sz="1200" dirty="0">
                <a:latin typeface="Century Gothic" panose="020B0502020202020204" pitchFamily="34" charset="0"/>
              </a:rPr>
              <a:t> </a:t>
            </a:r>
          </a:p>
          <a:p>
            <a:r>
              <a:rPr lang="it-IT" sz="1200" dirty="0">
                <a:latin typeface="Century Gothic" panose="020B0502020202020204" pitchFamily="34" charset="0"/>
              </a:rPr>
              <a:t>Risultato Operativo (RO): </a:t>
            </a:r>
            <a:r>
              <a:rPr lang="it-IT" sz="1200" b="1" dirty="0">
                <a:latin typeface="Century Gothic" panose="020B0502020202020204" pitchFamily="34" charset="0"/>
              </a:rPr>
              <a:t>250k euro</a:t>
            </a:r>
            <a:r>
              <a:rPr lang="it-IT" sz="1200" dirty="0">
                <a:latin typeface="Century Gothic" panose="020B0502020202020204" pitchFamily="34" charset="0"/>
              </a:rPr>
              <a:t>.</a:t>
            </a:r>
          </a:p>
          <a:p>
            <a:r>
              <a:rPr lang="it-IT" sz="1200" dirty="0">
                <a:latin typeface="Century Gothic" panose="020B0502020202020204" pitchFamily="34" charset="0"/>
              </a:rPr>
              <a:t>Però l’</a:t>
            </a:r>
            <a:r>
              <a:rPr lang="it-IT" sz="1200" b="1" u="sng" dirty="0">
                <a:latin typeface="Century Gothic" panose="020B0502020202020204" pitchFamily="34" charset="0"/>
              </a:rPr>
              <a:t>Az.1</a:t>
            </a:r>
            <a:r>
              <a:rPr lang="it-IT" sz="1200" dirty="0">
                <a:latin typeface="Century Gothic" panose="020B0502020202020204" pitchFamily="34" charset="0"/>
              </a:rPr>
              <a:t> si finanzia soprattutto con </a:t>
            </a:r>
            <a:r>
              <a:rPr lang="it-IT" sz="1200" b="1" dirty="0">
                <a:latin typeface="Century Gothic" panose="020B0502020202020204" pitchFamily="34" charset="0"/>
              </a:rPr>
              <a:t>CN</a:t>
            </a:r>
            <a:r>
              <a:rPr lang="it-IT" sz="1200" dirty="0">
                <a:latin typeface="Century Gothic" panose="020B0502020202020204" pitchFamily="34" charset="0"/>
              </a:rPr>
              <a:t> </a:t>
            </a:r>
            <a:r>
              <a:rPr lang="it-IT" sz="1200" b="1" dirty="0">
                <a:latin typeface="Century Gothic" panose="020B0502020202020204" pitchFamily="34" charset="0"/>
              </a:rPr>
              <a:t>1.500k euro</a:t>
            </a:r>
          </a:p>
          <a:p>
            <a:r>
              <a:rPr lang="it-IT" sz="1200" dirty="0">
                <a:latin typeface="Century Gothic" panose="020B0502020202020204" pitchFamily="34" charset="0"/>
              </a:rPr>
              <a:t>L’</a:t>
            </a:r>
            <a:r>
              <a:rPr lang="it-IT" sz="1200" b="1" u="sng" dirty="0">
                <a:latin typeface="Century Gothic" panose="020B0502020202020204" pitchFamily="34" charset="0"/>
              </a:rPr>
              <a:t>Az.2</a:t>
            </a:r>
            <a:r>
              <a:rPr lang="it-IT" sz="1200" dirty="0">
                <a:latin typeface="Century Gothic" panose="020B0502020202020204" pitchFamily="34" charset="0"/>
              </a:rPr>
              <a:t> preferisce indebitarsi maggiormente con le banche</a:t>
            </a:r>
            <a:r>
              <a:rPr lang="it-IT" sz="1200" dirty="0"/>
              <a:t>.  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C6859C25-A503-BC44-9797-49CE6FCCB548}"/>
              </a:ext>
            </a:extLst>
          </p:cNvPr>
          <p:cNvSpPr txBox="1">
            <a:spLocks/>
          </p:cNvSpPr>
          <p:nvPr/>
        </p:nvSpPr>
        <p:spPr>
          <a:xfrm>
            <a:off x="576263" y="332656"/>
            <a:ext cx="7772400" cy="5040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Leva finanziaria e rendimento dell’equity</a:t>
            </a:r>
          </a:p>
        </p:txBody>
      </p:sp>
    </p:spTree>
    <p:extLst>
      <p:ext uri="{BB962C8B-B14F-4D97-AF65-F5344CB8AC3E}">
        <p14:creationId xmlns:p14="http://schemas.microsoft.com/office/powerpoint/2010/main" val="147126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C21E1DF-A693-6308-11D9-2526C7B93F9D}"/>
              </a:ext>
            </a:extLst>
          </p:cNvPr>
          <p:cNvSpPr txBox="1"/>
          <p:nvPr/>
        </p:nvSpPr>
        <p:spPr>
          <a:xfrm>
            <a:off x="945992" y="908720"/>
            <a:ext cx="6378996" cy="830997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algn="just"/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Se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finanzio l’azienda con meno CN e con più indebitamento bancario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(quindi in proporzione uso più D) il rendimento per gli azionisti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ROE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it-IT" sz="1600" b="1" u="sng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è pi </a:t>
            </a:r>
            <a:r>
              <a:rPr lang="it-IT" sz="1600" b="1" u="sng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eùlevato</a:t>
            </a:r>
            <a:r>
              <a:rPr lang="it-IT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E3D35DA-E11C-D340-6F97-D0EE86680773}"/>
              </a:ext>
            </a:extLst>
          </p:cNvPr>
          <p:cNvSpPr txBox="1"/>
          <p:nvPr/>
        </p:nvSpPr>
        <p:spPr>
          <a:xfrm>
            <a:off x="1547664" y="4509120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Questo è </a:t>
            </a:r>
            <a:r>
              <a:rPr lang="it-IT" b="1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l’effetto leva</a:t>
            </a:r>
            <a:r>
              <a:rPr lang="it-IT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e cioè, se faccio leva sull’indebitamento, aumento la remunerazione del capitale. Ma </a:t>
            </a:r>
            <a:r>
              <a:rPr lang="it-IT" b="1" u="sng" dirty="0" err="1">
                <a:solidFill>
                  <a:srgbClr val="C00000"/>
                </a:solidFill>
              </a:rPr>
              <a:t>aumentono</a:t>
            </a:r>
            <a:r>
              <a:rPr lang="it-IT" b="1" u="sng" dirty="0">
                <a:solidFill>
                  <a:srgbClr val="C00000"/>
                </a:solidFill>
              </a:rPr>
              <a:t> anche i rischi finanziari (tra cui il rischio di insolvenza)</a:t>
            </a:r>
            <a:r>
              <a:rPr lang="it-IT" u="sng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C6859C25-A503-BC44-9797-49CE6FCCB548}"/>
              </a:ext>
            </a:extLst>
          </p:cNvPr>
          <p:cNvSpPr txBox="1">
            <a:spLocks/>
          </p:cNvSpPr>
          <p:nvPr/>
        </p:nvSpPr>
        <p:spPr>
          <a:xfrm>
            <a:off x="576263" y="332656"/>
            <a:ext cx="7772400" cy="5040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Leva finanziaria e rendimento dell’equity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8BEA8F5-72A6-B86C-A8BE-B6DF0E30968F}"/>
              </a:ext>
            </a:extLst>
          </p:cNvPr>
          <p:cNvSpPr txBox="1"/>
          <p:nvPr/>
        </p:nvSpPr>
        <p:spPr>
          <a:xfrm>
            <a:off x="899592" y="2918323"/>
            <a:ext cx="6768752" cy="1200329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it-IT" b="1" dirty="0"/>
              <a:t>Dove: t =</a:t>
            </a:r>
            <a:r>
              <a:rPr lang="it-IT" dirty="0"/>
              <a:t> l’aliquota del prelievo fiscale</a:t>
            </a:r>
          </a:p>
          <a:p>
            <a:r>
              <a:rPr lang="it-IT" dirty="0"/>
              <a:t>ROI = Reddito </a:t>
            </a:r>
            <a:r>
              <a:rPr lang="it-IT" dirty="0" err="1"/>
              <a:t>Opertivo</a:t>
            </a:r>
            <a:r>
              <a:rPr lang="it-IT" dirty="0"/>
              <a:t> RO / CI Capitale Investito</a:t>
            </a:r>
          </a:p>
          <a:p>
            <a:r>
              <a:rPr lang="it-IT" dirty="0"/>
              <a:t>ROD = il costo del debito </a:t>
            </a:r>
          </a:p>
          <a:p>
            <a:r>
              <a:rPr lang="it-IT" dirty="0"/>
              <a:t>D/E = Debito / Equity Leva finanziaria.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C3196C02-0D8B-336F-355E-936EE7310F1D}"/>
              </a:ext>
            </a:extLst>
          </p:cNvPr>
          <p:cNvSpPr/>
          <p:nvPr/>
        </p:nvSpPr>
        <p:spPr>
          <a:xfrm>
            <a:off x="899592" y="2228217"/>
            <a:ext cx="4392488" cy="400110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chemeClr val="accent5">
                    <a:lumMod val="50000"/>
                  </a:schemeClr>
                </a:solidFill>
              </a:rPr>
              <a:t>ROE=(ROI+(ROI-ROD)*D/E)*(1-t)</a:t>
            </a:r>
          </a:p>
        </p:txBody>
      </p:sp>
    </p:spTree>
    <p:extLst>
      <p:ext uri="{BB962C8B-B14F-4D97-AF65-F5344CB8AC3E}">
        <p14:creationId xmlns:p14="http://schemas.microsoft.com/office/powerpoint/2010/main" val="22398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3D86-9CB6-436F-A4C2-E7869B06A24C}" type="slidenum">
              <a:rPr lang="it-IT"/>
              <a:pPr>
                <a:defRPr/>
              </a:pPr>
              <a:t>29</a:t>
            </a:fld>
            <a:endParaRPr lang="it-IT"/>
          </a:p>
        </p:txBody>
      </p:sp>
      <p:sp>
        <p:nvSpPr>
          <p:cNvPr id="91139" name="Sottotitolo 2"/>
          <p:cNvSpPr>
            <a:spLocks noGrp="1"/>
          </p:cNvSpPr>
          <p:nvPr>
            <p:ph type="subTitle" idx="4294967295"/>
          </p:nvPr>
        </p:nvSpPr>
        <p:spPr>
          <a:xfrm>
            <a:off x="395536" y="404664"/>
            <a:ext cx="7772400" cy="5486850"/>
          </a:xfrm>
        </p:spPr>
        <p:txBody>
          <a:bodyPr/>
          <a:lstStyle/>
          <a:p>
            <a:pPr marL="36513" algn="ctr" eaLnBrk="1" hangingPunct="1">
              <a:spcBef>
                <a:spcPct val="0"/>
              </a:spcBef>
              <a:buNone/>
            </a:pPr>
            <a:endParaRPr lang="it-IT" sz="18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Il finanziamento degli investimenti richiede secondo il principio della coerenza temporale tra fonti e impieghi l’acquisizione di risorse finanziarie di medio lungo periodo.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</a:p>
          <a:p>
            <a:pPr marL="557213" lvl="2" algn="just" eaLnBrk="1" hangingPunct="1">
              <a:spcBef>
                <a:spcPct val="0"/>
              </a:spcBef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Sia attraverso l’immissione di mezzi freschi dai Soci oppure il ricorso ad investitori esterni (es Private Equity);</a:t>
            </a:r>
          </a:p>
          <a:p>
            <a:pPr marL="374650" lvl="2" indent="0" algn="just" eaLnBrk="1" hangingPunct="1">
              <a:spcBef>
                <a:spcPct val="0"/>
              </a:spcBef>
              <a:buNone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557213" lvl="2" algn="just" eaLnBrk="1" hangingPunct="1">
              <a:spcBef>
                <a:spcPct val="0"/>
              </a:spcBef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Sia attraverso il ricorso al finanziamento bancario o alla emissioni di strumenti di debito (es. Bond) attraverso il ricorso a strumenti di Finanza Alternativa. </a:t>
            </a:r>
            <a:r>
              <a:rPr lang="it-IT" sz="1400" dirty="0">
                <a:solidFill>
                  <a:srgbClr val="0070C0"/>
                </a:solidFill>
              </a:rPr>
              <a:t>Con la riforma del 2012 introdotta dal ‘Decreto </a:t>
            </a:r>
            <a:r>
              <a:rPr lang="it-IT" sz="1400" dirty="0" err="1">
                <a:solidFill>
                  <a:srgbClr val="0070C0"/>
                </a:solidFill>
              </a:rPr>
              <a:t>Sviluppo’</a:t>
            </a:r>
            <a:r>
              <a:rPr lang="it-IT" sz="1400" dirty="0">
                <a:solidFill>
                  <a:srgbClr val="0070C0"/>
                </a:solidFill>
              </a:rPr>
              <a:t> </a:t>
            </a:r>
            <a:r>
              <a:rPr lang="it-IT" sz="1400" b="1" dirty="0">
                <a:solidFill>
                  <a:srgbClr val="0070C0"/>
                </a:solidFill>
              </a:rPr>
              <a:t>è stata legittimata la possibilità di erogare finanziamenti anche da parte di soggetti diversi dagli Istituti bancari</a:t>
            </a:r>
            <a:r>
              <a:rPr lang="it-IT" sz="1400" dirty="0">
                <a:solidFill>
                  <a:srgbClr val="0070C0"/>
                </a:solidFill>
              </a:rPr>
              <a:t> (es. fondi di private </a:t>
            </a:r>
            <a:r>
              <a:rPr lang="it-IT" sz="1400" dirty="0" err="1">
                <a:solidFill>
                  <a:srgbClr val="0070C0"/>
                </a:solidFill>
              </a:rPr>
              <a:t>debt</a:t>
            </a:r>
            <a:r>
              <a:rPr lang="it-IT" sz="1400" dirty="0">
                <a:solidFill>
                  <a:srgbClr val="0070C0"/>
                </a:solidFill>
              </a:rPr>
              <a:t>). </a:t>
            </a:r>
          </a:p>
          <a:p>
            <a:pPr marL="557213" lvl="2" algn="just" eaLnBrk="1" hangingPunct="1">
              <a:spcBef>
                <a:spcPct val="0"/>
              </a:spcBef>
            </a:pPr>
            <a:endParaRPr lang="it-IT" sz="14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  <a:p>
            <a:pPr marL="36513" algn="just" eaLnBrk="1" hangingPunct="1">
              <a:spcBef>
                <a:spcPct val="0"/>
              </a:spcBef>
            </a:pPr>
            <a:endParaRPr lang="it-IT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566189" y="920105"/>
            <a:ext cx="7772400" cy="50405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Il Business Plan come base per la valutazione degli investimenti e delle decisioni di finanziamento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76263" y="1424162"/>
            <a:ext cx="7772400" cy="4009678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dirty="0">
                <a:solidFill>
                  <a:srgbClr val="0070C0"/>
                </a:solidFill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Il business plan serve a rappresentare una nuova idea imprenditoriale o un nuovo progetto ed è un documento indispensabile per l’imprenditore, per gli investitori ed i finanziatori dell’Impresa. Il BP deve contenere: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Executive </a:t>
            </a:r>
            <a:r>
              <a:rPr lang="it-IT" sz="12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Summary</a:t>
            </a: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Descrizione dell’impresa e del business: prodotti/servizi, mercato di riferimento, canali distributivi, l’organizzazione e figure chiave, punti di forza/debolezza, vantaggi competitivi, obiettivi aziendali;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Descrizione del nuovo progetto di investimento;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Bisogni soddisfatti, mercato potenziale e risultati attesi;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Aspetti tecnici ed operativi;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Piano operativo e tempistica;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Costi, ricavi, flussi finanziari e ritorni attesi e le assunzioni sottostanti;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Piano economico/finanziario;</a:t>
            </a:r>
          </a:p>
          <a:p>
            <a:pPr lvl="1" algn="just" eaLnBrk="1" fontAlgn="auto" hangingPunct="1">
              <a:spcAft>
                <a:spcPts val="0"/>
              </a:spcAft>
              <a:defRPr/>
            </a:pP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Risorse finanziarie necessarie (</a:t>
            </a:r>
            <a:r>
              <a:rPr lang="it-IT" sz="1200" b="1" dirty="0" err="1">
                <a:solidFill>
                  <a:srgbClr val="0070C0"/>
                </a:solidFill>
                <a:latin typeface="Century Gothic" panose="020B0502020202020204" pitchFamily="34" charset="0"/>
              </a:rPr>
              <a:t>autofinanz</a:t>
            </a: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./investitori esterni/finanziatori a titolo di debito) e modalità di reperimento forme di copertura.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1164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673D86-9CB6-436F-A4C2-E7869B06A24C}" type="slidenum">
              <a:rPr lang="it-IT"/>
              <a:pPr>
                <a:defRPr/>
              </a:pPr>
              <a:t>30</a:t>
            </a:fld>
            <a:endParaRPr lang="it-IT"/>
          </a:p>
        </p:txBody>
      </p:sp>
      <p:sp>
        <p:nvSpPr>
          <p:cNvPr id="91139" name="Sottotitolo 2"/>
          <p:cNvSpPr>
            <a:spLocks noGrp="1"/>
          </p:cNvSpPr>
          <p:nvPr>
            <p:ph type="subTitle" idx="4294967295"/>
          </p:nvPr>
        </p:nvSpPr>
        <p:spPr>
          <a:xfrm>
            <a:off x="685800" y="335811"/>
            <a:ext cx="7772400" cy="5776063"/>
          </a:xfrm>
        </p:spPr>
        <p:txBody>
          <a:bodyPr/>
          <a:lstStyle/>
          <a:p>
            <a:pPr marL="36513" algn="just" eaLnBrk="1" hangingPunct="1">
              <a:spcBef>
                <a:spcPct val="0"/>
              </a:spcBef>
              <a:buFontTx/>
              <a:buChar char="-"/>
            </a:pPr>
            <a:endParaRPr lang="it-IT" sz="1400" dirty="0">
              <a:solidFill>
                <a:srgbClr val="0070C0"/>
              </a:solidFill>
            </a:endParaRPr>
          </a:p>
          <a:p>
            <a:pPr algn="just">
              <a:buNone/>
              <a:defRPr/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La scelta tra capitale di rischio e capitale di debito non è indifferente. </a:t>
            </a:r>
          </a:p>
          <a:p>
            <a:pPr algn="just">
              <a:buNone/>
              <a:defRPr/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  <a:p>
            <a:pPr algn="just">
              <a:buNone/>
              <a:defRPr/>
            </a:pP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Capitale di rischio: stabile, assenza formale di obbligo di rimborso e di una precisa remunerazione. Per contro il Capitale di debito prevede: obbligo di rimborso e di remunerazione.</a:t>
            </a:r>
          </a:p>
          <a:p>
            <a:pPr algn="just"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Quindi le diverse caratteristiche del capitale di rischio e quello di debito danno luogo ad una serie di determinanti che condizionano la preferenza per l’una o l’altra fonte. Tra tali determinanti:</a:t>
            </a:r>
          </a:p>
          <a:p>
            <a:pPr algn="just"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>
              <a:buFontTx/>
              <a:buChar char="-"/>
              <a:defRPr/>
            </a:pPr>
            <a:r>
              <a:rPr lang="it-IT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La convenienza economica;</a:t>
            </a:r>
          </a:p>
          <a:p>
            <a:pPr algn="just">
              <a:buFontTx/>
              <a:buChar char="-"/>
              <a:defRPr/>
            </a:pPr>
            <a:r>
              <a:rPr lang="it-IT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Le implicazioni fiscali:</a:t>
            </a:r>
          </a:p>
          <a:p>
            <a:pPr algn="just">
              <a:buFontTx/>
              <a:buChar char="-"/>
              <a:defRPr/>
            </a:pPr>
            <a:r>
              <a:rPr lang="it-IT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Compatibilità con l’equilibrio finanziario (rapporto ottimale D/E) ed il profilo di rischio dell’Impresa;</a:t>
            </a:r>
          </a:p>
          <a:p>
            <a:pPr algn="just">
              <a:buFontTx/>
              <a:buChar char="-"/>
              <a:defRPr/>
            </a:pPr>
            <a:r>
              <a:rPr lang="it-IT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Esigenze legate al controllo dell’Impresa;</a:t>
            </a:r>
          </a:p>
          <a:p>
            <a:pPr algn="just">
              <a:buFontTx/>
              <a:buChar char="-"/>
              <a:defRPr/>
            </a:pPr>
            <a:r>
              <a:rPr lang="it-IT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Possibilità di accesso dell’impresa ai diversi segmenti del mercato finanziario (oltre a quello del debito, private equity o quotazione in borsa) in base ai requisiti richiesti per ciascuno di tali segmenti dl mercato.</a:t>
            </a:r>
          </a:p>
          <a:p>
            <a:pPr marL="36513" algn="just" eaLnBrk="1" hangingPunct="1">
              <a:spcBef>
                <a:spcPct val="0"/>
              </a:spcBef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it-IT" sz="14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it-IT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493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23938-FC25-4F87-B7E9-C2086D39367D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76263" y="949238"/>
            <a:ext cx="7772400" cy="4597547"/>
          </a:xfrm>
        </p:spPr>
        <p:txBody>
          <a:bodyPr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dirty="0">
                <a:solidFill>
                  <a:srgbClr val="0070C0"/>
                </a:solidFill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Il business plan consente ad un soggetto finanziatore quale la Banca o un Investitore di poter conoscere e valutare i progetti di investimento e le decisioni di capital management dell’azienda. Ciò assume rilevanza per due principali motivi: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Il primo motivo è rappresentato dal fatto che il fabbisogno finanziario dell’Impresa è legato al suo programma di sviluppo e quindi alle opportunità o necessità di investimento.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Il fabbisogno finanziario sorge come noto tipicamente come conseguenza di uno dei seguenti eventi: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a) Aumento delle attività (indice di nuovi investimenti o 	di 	incremento del capitale circolante);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b) Decremento delle passività (es. a fronte di rimborsi prestiti)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C9095DE-D6E6-2461-2710-BD9CEC4F889D}"/>
              </a:ext>
            </a:extLst>
          </p:cNvPr>
          <p:cNvSpPr txBox="1">
            <a:spLocks/>
          </p:cNvSpPr>
          <p:nvPr/>
        </p:nvSpPr>
        <p:spPr>
          <a:xfrm>
            <a:off x="549092" y="697210"/>
            <a:ext cx="7772400" cy="5040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Il Business Plan come base per la valutazione degli investimenti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23938-FC25-4F87-B7E9-C2086D39367D}" type="slidenum">
              <a:rPr lang="it-IT"/>
              <a:pPr>
                <a:defRPr/>
              </a:pPr>
              <a:t>5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47987" y="1338114"/>
            <a:ext cx="7772400" cy="4181772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b="1" dirty="0">
                <a:solidFill>
                  <a:srgbClr val="0070C0"/>
                </a:solidFill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L’aumento delle attività genera fabbisogni finanziari legati a: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342900" indent="-342900" algn="just" eaLnBrk="1" fontAlgn="auto" hangingPunct="1">
              <a:spcAft>
                <a:spcPts val="0"/>
              </a:spcAft>
              <a:buAutoNum type="arabicParenR"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Copertura degli investimenti fissi</a:t>
            </a:r>
          </a:p>
          <a:p>
            <a:pPr marL="342900" indent="-342900" algn="just" eaLnBrk="1" fontAlgn="auto" hangingPunct="1">
              <a:spcAft>
                <a:spcPts val="0"/>
              </a:spcAft>
              <a:buAutoNum type="arabicParenR"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Finanziamento del capitale circolante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La comprensione del business, dei programmi di investimento e delle esigenze finanziarie «future» dell’impresa assume rilevanza in primo luogo per una valutazione delle modalità più coerenti di copertura finanziaria dei fabbisogni.</a:t>
            </a:r>
            <a:r>
              <a:rPr lang="it-IT" sz="1600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3183986F-9830-8B0C-6A84-229946285BE9}"/>
              </a:ext>
            </a:extLst>
          </p:cNvPr>
          <p:cNvSpPr txBox="1">
            <a:spLocks/>
          </p:cNvSpPr>
          <p:nvPr/>
        </p:nvSpPr>
        <p:spPr>
          <a:xfrm>
            <a:off x="566189" y="920105"/>
            <a:ext cx="7772400" cy="5040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Il Business Plan come base per la valutazione degli investimenti</a:t>
            </a:r>
          </a:p>
        </p:txBody>
      </p:sp>
    </p:spTree>
    <p:extLst>
      <p:ext uri="{BB962C8B-B14F-4D97-AF65-F5344CB8AC3E}">
        <p14:creationId xmlns:p14="http://schemas.microsoft.com/office/powerpoint/2010/main" val="3359949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23938-FC25-4F87-B7E9-C2086D39367D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70637" y="1196752"/>
            <a:ext cx="7772400" cy="4181772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b="1" dirty="0">
                <a:solidFill>
                  <a:srgbClr val="0070C0"/>
                </a:solidFill>
              </a:rPr>
              <a:t>	</a:t>
            </a:r>
            <a:endParaRPr lang="it-IT" sz="1900" b="1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900" b="1" dirty="0">
                <a:solidFill>
                  <a:srgbClr val="0070C0"/>
                </a:solidFill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Il secondo motivo è rappresentato dal fatto che l’analisi del business plan e delle decisioni di investimento  fornisce elementi alla Banca ed agli Investitori, circa la «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capacità prospettica di produzione di flussi di cassa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», informazioni centrali sia dal lato della Banca per la gestione del rischio di credito e la valutazione della capacità di rimborso sia per gli Investitori a titolo di equity per poter apprezzare la futura creazione di valore da parte dell’impresa..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Tale capacità è infatti condizionata dai ritorni attesi (in termini di flussi di cassa) associati all’investimento, dalla volatilità di tali flussi </a:t>
            </a:r>
            <a:r>
              <a:rPr lang="it-IT" sz="1600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(RISCHIO DI BUSINESS) 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e alle decisioni di finanziamento tra cui il livello di leva finanziaria (D/E) per la copertura dei fabbisogni generati dall’investimento </a:t>
            </a:r>
            <a:r>
              <a:rPr lang="it-IT" sz="1600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(RISCHIO FINANZIARIO</a:t>
            </a:r>
            <a:r>
              <a:rPr lang="it-IT" sz="1600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).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F0C760F3-6531-1946-6BD8-3207E1BD37CB}"/>
              </a:ext>
            </a:extLst>
          </p:cNvPr>
          <p:cNvSpPr txBox="1">
            <a:spLocks/>
          </p:cNvSpPr>
          <p:nvPr/>
        </p:nvSpPr>
        <p:spPr>
          <a:xfrm>
            <a:off x="566189" y="920105"/>
            <a:ext cx="7772400" cy="5040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Il Business Plan come base per la valutazione degli investimenti</a:t>
            </a:r>
          </a:p>
        </p:txBody>
      </p:sp>
    </p:spTree>
    <p:extLst>
      <p:ext uri="{BB962C8B-B14F-4D97-AF65-F5344CB8AC3E}">
        <p14:creationId xmlns:p14="http://schemas.microsoft.com/office/powerpoint/2010/main" val="1463582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3E59C-0006-4D0C-B917-E3AEB5151E58}" type="slidenum">
              <a:rPr lang="it-IT"/>
              <a:pPr>
                <a:defRPr/>
              </a:pPr>
              <a:t>7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62346" y="1299347"/>
            <a:ext cx="7772400" cy="5040560"/>
          </a:xfrm>
        </p:spPr>
        <p:txBody>
          <a:bodyPr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 L’attualizzazione  dei flussi di cassa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Nei fatti monetari il tempo ha un valore. Poiché la metodologia di valutazione degli investimenti deve consentire di comparare flussi di cassa temporalmente non omogenei è necessario ricondurre i flussi ad un comune momento temporale.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Il problema viene risolto ricorrendo al concetto di </a:t>
            </a: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flusso di cassa attualizzato ed al valore attuale dei flussi di cassa netti.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Per il valore attuale di una somma esigibile fra n unità di tempo è necessario dividere la somma data per il fattore di capitalizzazione (1+i)^n.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Il tasso i utilizzato per l’attualizzazione dei flussi di cassa associati all’investimento è identificato dal costo del capitale per l’impresa.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	</a:t>
            </a:r>
            <a:endParaRPr lang="it-IT" sz="1400" dirty="0">
              <a:solidFill>
                <a:srgbClr val="0070C0"/>
              </a:solidFill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19A34C1A-FB7A-B1B2-827A-25A681FCA2DB}"/>
              </a:ext>
            </a:extLst>
          </p:cNvPr>
          <p:cNvSpPr txBox="1">
            <a:spLocks/>
          </p:cNvSpPr>
          <p:nvPr/>
        </p:nvSpPr>
        <p:spPr>
          <a:xfrm>
            <a:off x="576263" y="996990"/>
            <a:ext cx="7772400" cy="50405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1800" dirty="0">
                <a:solidFill>
                  <a:srgbClr val="0070C0"/>
                </a:solidFill>
                <a:latin typeface="Century Gothic" panose="020B0502020202020204" pitchFamily="34" charset="0"/>
              </a:rPr>
              <a:t>Capital Management e Valutazione dei Progetti di Investimento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EB1A4-FDE4-4B7C-9E0A-35E7FFE9F6A9}" type="slidenum">
              <a:rPr lang="it-IT"/>
              <a:pPr>
                <a:defRPr/>
              </a:pPr>
              <a:t>8</a:t>
            </a:fld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145593" y="987201"/>
            <a:ext cx="8640637" cy="4883597"/>
          </a:xfrm>
        </p:spPr>
        <p:txBody>
          <a:bodyPr>
            <a:normAutofit fontScale="8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lvl="1" algn="ctr" eaLnBrk="1" fontAlgn="auto" hangingPunct="1">
              <a:spcAft>
                <a:spcPts val="0"/>
              </a:spcAft>
              <a:buNone/>
              <a:defRPr/>
            </a:pPr>
            <a:r>
              <a:rPr lang="it-IT" sz="17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La determinazione del Costo del Capitale per l’attualizzazione dei Flussi di cassa attesi dall’investimento</a:t>
            </a:r>
          </a:p>
          <a:p>
            <a:pPr algn="just" eaLnBrk="1" fontAlgn="auto" hangingPunct="1">
              <a:spcAft>
                <a:spcPts val="0"/>
              </a:spcAft>
              <a:buNone/>
              <a:defRPr/>
            </a:pPr>
            <a:r>
              <a:rPr lang="it-IT" sz="21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  <a:p>
            <a:pPr lvl="1" algn="just" eaLnBrk="1" fontAlgn="auto" hangingPunct="1">
              <a:spcAft>
                <a:spcPts val="0"/>
              </a:spcAft>
              <a:buNone/>
              <a:defRPr/>
            </a:pPr>
            <a:r>
              <a:rPr lang="it-IT" sz="13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	Si ha creazione di valore se l’azienda riesce ad impiegare le risorse finanziarie in modo da ottenere dal capitale investito un rendimento superiore al costo sostenuto per l’acquisizione delle risorse finanziarie stesse.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23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23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Il costo del capitale può essere definito come il costo della struttura finanziaria ossia il costo dei capitali di credito ed il costo del capitale di rischio (o dei mezzi propri). 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Il costo del debito è dato dal tasso effettivo praticato dall’ente finanziatore e dal costo dell’Equity. 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	A sua volta il tasso praticato dai finanziatori dipende dalla «probabilità di default» dell’azienda PD e dalla possibilità di mitigazione di tale rischio – LGD – es. attraverso il ricorso a delle garanzie). 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	Tratteremo questo argomento nell’ambito di una lezione dedicata alla misurazione del rischio di credito, all’accesso al mercato del credito ed ai modelli di pricing del rischio di credito.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i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	</a:t>
            </a:r>
            <a:endParaRPr lang="it-IT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EB1A4-FDE4-4B7C-9E0A-35E7FFE9F6A9}" type="slidenum">
              <a:rPr lang="it-IT"/>
              <a:pPr>
                <a:defRPr/>
              </a:pPr>
              <a:t>9</a:t>
            </a:fld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452610" y="587169"/>
            <a:ext cx="7772400" cy="5616623"/>
          </a:xfrm>
        </p:spPr>
        <p:txBody>
          <a:bodyPr>
            <a:normAutofit fontScale="9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400" b="1" dirty="0">
              <a:solidFill>
                <a:srgbClr val="0070C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8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La determinazione del Costo del Capitale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2300" b="1" dirty="0">
              <a:solidFill>
                <a:srgbClr val="0070C0"/>
              </a:solidFill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2400" b="1" dirty="0">
                <a:solidFill>
                  <a:srgbClr val="0070C0"/>
                </a:solidFill>
              </a:rPr>
              <a:t>	</a:t>
            </a: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Il costo del debito è dato dal tasso effettivo praticato dall’ente finanziatore e dal costo dell’Equity. A sua volta il tasso praticato dai finanziatori dipende dalla «probabilità di default» dell’azienda PD e dalla possibilità di mitigazione di tale rischio – LGD – es. attraverso il ricorso a delle garanzie). 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	Tratteremo questo argomento nell’ambito di una lezione dedicata alla misurazione del rischio di credito, all’accesso al mercato del credito ed ai modelli di pricing del rischio di credito.</a:t>
            </a: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	Per quanto riguarda 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il costo dei mezzi propri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</a:t>
            </a:r>
            <a:r>
              <a:rPr lang="it-IT" sz="16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o dell’equity</a:t>
            </a: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 esso è dato dal rendimento richiesto dagli azionisti. Tale rendimento incorpora la somma di due elementi:</a:t>
            </a:r>
          </a:p>
          <a:p>
            <a:pPr marL="493776" indent="-457200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Il tasso privo di rischio (es. titoli di stato);</a:t>
            </a:r>
          </a:p>
          <a:p>
            <a:pPr marL="493776" indent="-457200"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</a:rPr>
              <a:t>Il premio per il rischio (che può essere calcolato con il metodo del CAPM);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70C0"/>
              </a:solidFill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70C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Il </a:t>
            </a:r>
            <a:r>
              <a:rPr lang="it-IT" sz="1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premio per il rischio può essere stimato attraverso un indicatore definito BETA</a:t>
            </a:r>
          </a:p>
          <a:p>
            <a:pPr algn="just" eaLnBrk="1" hangingPunct="1">
              <a:defRPr/>
            </a:pPr>
            <a:endParaRPr lang="it-IT" sz="16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  <a:p>
            <a:pPr algn="just">
              <a:defRPr/>
            </a:pPr>
            <a:r>
              <a:rPr lang="it-IT" sz="1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Questo indicatore è infatti utilizzato per calcolare il rendimento atteso dei titoli nell’ambito del modello cosiddetto del CAPM (Capital Asset Pricing Model). </a:t>
            </a:r>
          </a:p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1700" b="1" dirty="0">
              <a:solidFill>
                <a:srgbClr val="0070C0"/>
              </a:solidFill>
              <a:highlight>
                <a:srgbClr val="000080"/>
              </a:highlight>
              <a:latin typeface="Century Gothic" panose="020B0502020202020204" pitchFamily="34" charset="0"/>
            </a:endParaRPr>
          </a:p>
          <a:p>
            <a:pPr marL="493776" indent="-45720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2300" dirty="0">
                <a:solidFill>
                  <a:srgbClr val="0070C0"/>
                </a:solidFill>
                <a:highlight>
                  <a:srgbClr val="000080"/>
                </a:highlight>
              </a:rPr>
              <a:t>	</a:t>
            </a:r>
            <a:endParaRPr lang="it-IT" sz="1400" dirty="0">
              <a:solidFill>
                <a:srgbClr val="0070C0"/>
              </a:solidFill>
              <a:highlight>
                <a:srgbClr val="00008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60457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6884</TotalTime>
  <Words>3395</Words>
  <Application>Microsoft Office PowerPoint</Application>
  <PresentationFormat>Presentazione su schermo (4:3)</PresentationFormat>
  <Paragraphs>453</Paragraphs>
  <Slides>30</Slides>
  <Notes>23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9" baseType="lpstr">
      <vt:lpstr>Arial</vt:lpstr>
      <vt:lpstr>Calibri</vt:lpstr>
      <vt:lpstr>Calibri Light</vt:lpstr>
      <vt:lpstr>Century Gothic</vt:lpstr>
      <vt:lpstr>Tahoma</vt:lpstr>
      <vt:lpstr>Verdana</vt:lpstr>
      <vt:lpstr>Wingdings</vt:lpstr>
      <vt:lpstr>Wingdings 2</vt:lpstr>
      <vt:lpstr>Astro</vt:lpstr>
      <vt:lpstr>       Capital Management e Copertura dei  Fabbisogni finanziari degli Investimenti  8 e 14  Marzo 2024   Università di Macerata – Dipartimento di Diritto e Economia Finanza e Mercati</vt:lpstr>
      <vt:lpstr>Le decisioni di Capital Management ed  i fabbisogni finanziari delle Imprese</vt:lpstr>
      <vt:lpstr>Il Business Plan come base per la valutazione degli investimenti e delle decisioni di finanziamento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\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Struttura del Modulo di Finanza e Controllo</dc:title>
  <dc:creator>Utente</dc:creator>
  <cp:lastModifiedBy>Rito Straccia</cp:lastModifiedBy>
  <cp:revision>644</cp:revision>
  <cp:lastPrinted>2023-09-22T08:59:43Z</cp:lastPrinted>
  <dcterms:created xsi:type="dcterms:W3CDTF">2010-03-05T16:00:30Z</dcterms:created>
  <dcterms:modified xsi:type="dcterms:W3CDTF">2024-03-15T11:06:56Z</dcterms:modified>
</cp:coreProperties>
</file>