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652" r:id="rId2"/>
    <p:sldId id="671" r:id="rId3"/>
    <p:sldId id="721" r:id="rId4"/>
    <p:sldId id="679" r:id="rId5"/>
    <p:sldId id="728" r:id="rId6"/>
    <p:sldId id="678" r:id="rId7"/>
    <p:sldId id="672" r:id="rId8"/>
    <p:sldId id="729" r:id="rId9"/>
    <p:sldId id="731" r:id="rId10"/>
    <p:sldId id="730" r:id="rId11"/>
    <p:sldId id="675" r:id="rId12"/>
    <p:sldId id="676" r:id="rId13"/>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94" autoAdjust="0"/>
    <p:restoredTop sz="94660"/>
  </p:normalViewPr>
  <p:slideViewPr>
    <p:cSldViewPr snapToGrid="0">
      <p:cViewPr varScale="1">
        <p:scale>
          <a:sx n="55" d="100"/>
          <a:sy n="55" d="100"/>
        </p:scale>
        <p:origin x="81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78AB439-C802-4EB5-8329-E50037083434}" type="datetimeFigureOut">
              <a:rPr lang="it-IT" smtClean="0"/>
              <a:t>12/05/2024</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B80888C-FFC3-4931-B64E-32484944833E}" type="slidenum">
              <a:rPr lang="it-IT" smtClean="0"/>
              <a:t>‹N›</a:t>
            </a:fld>
            <a:endParaRPr lang="it-IT"/>
          </a:p>
        </p:txBody>
      </p:sp>
    </p:spTree>
    <p:extLst>
      <p:ext uri="{BB962C8B-B14F-4D97-AF65-F5344CB8AC3E}">
        <p14:creationId xmlns:p14="http://schemas.microsoft.com/office/powerpoint/2010/main" val="4009866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egnaposto immagine diapositiva 1"/>
          <p:cNvSpPr>
            <a:spLocks noGrp="1" noRot="1" noChangeAspect="1"/>
          </p:cNvSpPr>
          <p:nvPr>
            <p:ph type="sldImg"/>
          </p:nvPr>
        </p:nvSpPr>
        <p:spPr bwMode="auto">
          <a:noFill/>
          <a:ln>
            <a:solidFill>
              <a:srgbClr val="000000"/>
            </a:solidFill>
            <a:miter lim="800000"/>
            <a:headEnd/>
            <a:tailEnd/>
          </a:ln>
        </p:spPr>
      </p:sp>
      <p:sp>
        <p:nvSpPr>
          <p:cNvPr id="88066"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t-IT"/>
              <a:t>on</a:t>
            </a:r>
          </a:p>
        </p:txBody>
      </p:sp>
      <p:sp>
        <p:nvSpPr>
          <p:cNvPr id="82947"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0293A6B-DFCA-43DC-8BFB-41BC07294C8B}" type="slidenum">
              <a:rPr lang="it-IT"/>
              <a:pPr fontAlgn="base">
                <a:spcBef>
                  <a:spcPct val="0"/>
                </a:spcBef>
                <a:spcAft>
                  <a:spcPct val="0"/>
                </a:spcAft>
                <a:defRPr/>
              </a:pPr>
              <a:t>1</a:t>
            </a:fld>
            <a:endParaRPr lang="it-IT"/>
          </a:p>
        </p:txBody>
      </p:sp>
    </p:spTree>
    <p:extLst>
      <p:ext uri="{BB962C8B-B14F-4D97-AF65-F5344CB8AC3E}">
        <p14:creationId xmlns:p14="http://schemas.microsoft.com/office/powerpoint/2010/main" val="4235918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53340E-A647-830A-CFC4-7DECECD55F3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94AC4EB2-F267-22FF-818C-3614D044C7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85517C1-DCF2-B1CC-6E4E-CA6014FAC58B}"/>
              </a:ext>
            </a:extLst>
          </p:cNvPr>
          <p:cNvSpPr>
            <a:spLocks noGrp="1"/>
          </p:cNvSpPr>
          <p:nvPr>
            <p:ph type="dt" sz="half" idx="10"/>
          </p:nvPr>
        </p:nvSpPr>
        <p:spPr/>
        <p:txBody>
          <a:bodyPr/>
          <a:lstStyle/>
          <a:p>
            <a:fld id="{3A11949A-9F9A-42A2-8726-1A016D31C24D}" type="datetimeFigureOut">
              <a:rPr lang="it-IT" smtClean="0"/>
              <a:t>12/05/2024</a:t>
            </a:fld>
            <a:endParaRPr lang="it-IT"/>
          </a:p>
        </p:txBody>
      </p:sp>
      <p:sp>
        <p:nvSpPr>
          <p:cNvPr id="5" name="Segnaposto piè di pagina 4">
            <a:extLst>
              <a:ext uri="{FF2B5EF4-FFF2-40B4-BE49-F238E27FC236}">
                <a16:creationId xmlns:a16="http://schemas.microsoft.com/office/drawing/2014/main" id="{F0FF4C26-9A83-8D00-DF9C-84BDC828AF3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3026C39-2BC9-495E-284B-121738F95A7F}"/>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3672028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36803C-DFB0-E823-7881-71A279B42CEB}"/>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BEE7A13-CAA6-B745-AA90-E5888BE461DD}"/>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96AA54A-091C-3D8D-92F5-0603950FF01E}"/>
              </a:ext>
            </a:extLst>
          </p:cNvPr>
          <p:cNvSpPr>
            <a:spLocks noGrp="1"/>
          </p:cNvSpPr>
          <p:nvPr>
            <p:ph type="dt" sz="half" idx="10"/>
          </p:nvPr>
        </p:nvSpPr>
        <p:spPr/>
        <p:txBody>
          <a:bodyPr/>
          <a:lstStyle/>
          <a:p>
            <a:fld id="{3A11949A-9F9A-42A2-8726-1A016D31C24D}" type="datetimeFigureOut">
              <a:rPr lang="it-IT" smtClean="0"/>
              <a:t>12/05/2024</a:t>
            </a:fld>
            <a:endParaRPr lang="it-IT"/>
          </a:p>
        </p:txBody>
      </p:sp>
      <p:sp>
        <p:nvSpPr>
          <p:cNvPr id="5" name="Segnaposto piè di pagina 4">
            <a:extLst>
              <a:ext uri="{FF2B5EF4-FFF2-40B4-BE49-F238E27FC236}">
                <a16:creationId xmlns:a16="http://schemas.microsoft.com/office/drawing/2014/main" id="{6312CB5B-FFED-F2FA-244C-939E76657C6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26E3168-B8B6-D89C-44EB-31746133FC64}"/>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3453610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3B1D731-5571-7AFD-C054-025534AFCBB1}"/>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77A8E51-7A11-D8E7-26B1-56C2532572E8}"/>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B895E32-AC47-1F3E-2B5E-5417534E0EB3}"/>
              </a:ext>
            </a:extLst>
          </p:cNvPr>
          <p:cNvSpPr>
            <a:spLocks noGrp="1"/>
          </p:cNvSpPr>
          <p:nvPr>
            <p:ph type="dt" sz="half" idx="10"/>
          </p:nvPr>
        </p:nvSpPr>
        <p:spPr/>
        <p:txBody>
          <a:bodyPr/>
          <a:lstStyle/>
          <a:p>
            <a:fld id="{3A11949A-9F9A-42A2-8726-1A016D31C24D}" type="datetimeFigureOut">
              <a:rPr lang="it-IT" smtClean="0"/>
              <a:t>12/05/2024</a:t>
            </a:fld>
            <a:endParaRPr lang="it-IT"/>
          </a:p>
        </p:txBody>
      </p:sp>
      <p:sp>
        <p:nvSpPr>
          <p:cNvPr id="5" name="Segnaposto piè di pagina 4">
            <a:extLst>
              <a:ext uri="{FF2B5EF4-FFF2-40B4-BE49-F238E27FC236}">
                <a16:creationId xmlns:a16="http://schemas.microsoft.com/office/drawing/2014/main" id="{009E26D9-3509-2081-8D5C-6C74566686A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4BE7937-B434-FCF1-8569-2F565DC3C8CA}"/>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209016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20F470-98BF-FF6A-4C92-90B062A92B9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FC21135-C038-CE71-EC90-3797A761875D}"/>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49E7209-4E3D-E5AF-4D03-4BF2FC2D1007}"/>
              </a:ext>
            </a:extLst>
          </p:cNvPr>
          <p:cNvSpPr>
            <a:spLocks noGrp="1"/>
          </p:cNvSpPr>
          <p:nvPr>
            <p:ph type="dt" sz="half" idx="10"/>
          </p:nvPr>
        </p:nvSpPr>
        <p:spPr/>
        <p:txBody>
          <a:bodyPr/>
          <a:lstStyle/>
          <a:p>
            <a:fld id="{3A11949A-9F9A-42A2-8726-1A016D31C24D}" type="datetimeFigureOut">
              <a:rPr lang="it-IT" smtClean="0"/>
              <a:t>12/05/2024</a:t>
            </a:fld>
            <a:endParaRPr lang="it-IT"/>
          </a:p>
        </p:txBody>
      </p:sp>
      <p:sp>
        <p:nvSpPr>
          <p:cNvPr id="5" name="Segnaposto piè di pagina 4">
            <a:extLst>
              <a:ext uri="{FF2B5EF4-FFF2-40B4-BE49-F238E27FC236}">
                <a16:creationId xmlns:a16="http://schemas.microsoft.com/office/drawing/2014/main" id="{62F48C44-7466-18F2-0971-87139BD4AF4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5637921-70C8-9AF3-E2D0-8F17D1646FDE}"/>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1545671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AE54EB-A655-A82B-A171-9A9517CFE0AF}"/>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03CC49C4-401B-CE6A-220F-FD5FB85CC8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59AC0C38-5EB4-09E6-B237-6684D2E88E99}"/>
              </a:ext>
            </a:extLst>
          </p:cNvPr>
          <p:cNvSpPr>
            <a:spLocks noGrp="1"/>
          </p:cNvSpPr>
          <p:nvPr>
            <p:ph type="dt" sz="half" idx="10"/>
          </p:nvPr>
        </p:nvSpPr>
        <p:spPr/>
        <p:txBody>
          <a:bodyPr/>
          <a:lstStyle/>
          <a:p>
            <a:fld id="{3A11949A-9F9A-42A2-8726-1A016D31C24D}" type="datetimeFigureOut">
              <a:rPr lang="it-IT" smtClean="0"/>
              <a:t>12/05/2024</a:t>
            </a:fld>
            <a:endParaRPr lang="it-IT"/>
          </a:p>
        </p:txBody>
      </p:sp>
      <p:sp>
        <p:nvSpPr>
          <p:cNvPr id="5" name="Segnaposto piè di pagina 4">
            <a:extLst>
              <a:ext uri="{FF2B5EF4-FFF2-40B4-BE49-F238E27FC236}">
                <a16:creationId xmlns:a16="http://schemas.microsoft.com/office/drawing/2014/main" id="{DFCCE962-02B3-095B-49ED-60B463CA905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13A17E9-40A4-16CA-404B-9822F2E95DC8}"/>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3397576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75B955-1D13-D563-ADAF-00F294EECDD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393214A-450A-9C7F-9638-3BB60169BB14}"/>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CD95B704-56E2-535A-D710-3F632BBCC21A}"/>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DC60795F-1FCD-1106-A3F7-4278567C1D6E}"/>
              </a:ext>
            </a:extLst>
          </p:cNvPr>
          <p:cNvSpPr>
            <a:spLocks noGrp="1"/>
          </p:cNvSpPr>
          <p:nvPr>
            <p:ph type="dt" sz="half" idx="10"/>
          </p:nvPr>
        </p:nvSpPr>
        <p:spPr/>
        <p:txBody>
          <a:bodyPr/>
          <a:lstStyle/>
          <a:p>
            <a:fld id="{3A11949A-9F9A-42A2-8726-1A016D31C24D}" type="datetimeFigureOut">
              <a:rPr lang="it-IT" smtClean="0"/>
              <a:t>12/05/2024</a:t>
            </a:fld>
            <a:endParaRPr lang="it-IT"/>
          </a:p>
        </p:txBody>
      </p:sp>
      <p:sp>
        <p:nvSpPr>
          <p:cNvPr id="6" name="Segnaposto piè di pagina 5">
            <a:extLst>
              <a:ext uri="{FF2B5EF4-FFF2-40B4-BE49-F238E27FC236}">
                <a16:creationId xmlns:a16="http://schemas.microsoft.com/office/drawing/2014/main" id="{3089A00D-357F-C1A0-9135-21DE7063680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1444D78-0C9D-5667-9F92-9D576BD12BC6}"/>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3144714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06AC29-D0E0-18A6-2D47-A06C7341BCD7}"/>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376BB1F-4728-FBF9-9EBE-03A363CB52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1FA031-4E47-FBF9-C29E-9A3546F29EB4}"/>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CC0B76F-1AC4-41E6-6449-32737CCE6C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1EA633C-E356-BDE5-45DF-1ACF7DA6D7D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3C0DD454-B612-F837-A3C2-EE66A4CAA6E0}"/>
              </a:ext>
            </a:extLst>
          </p:cNvPr>
          <p:cNvSpPr>
            <a:spLocks noGrp="1"/>
          </p:cNvSpPr>
          <p:nvPr>
            <p:ph type="dt" sz="half" idx="10"/>
          </p:nvPr>
        </p:nvSpPr>
        <p:spPr/>
        <p:txBody>
          <a:bodyPr/>
          <a:lstStyle/>
          <a:p>
            <a:fld id="{3A11949A-9F9A-42A2-8726-1A016D31C24D}" type="datetimeFigureOut">
              <a:rPr lang="it-IT" smtClean="0"/>
              <a:t>12/05/2024</a:t>
            </a:fld>
            <a:endParaRPr lang="it-IT"/>
          </a:p>
        </p:txBody>
      </p:sp>
      <p:sp>
        <p:nvSpPr>
          <p:cNvPr id="8" name="Segnaposto piè di pagina 7">
            <a:extLst>
              <a:ext uri="{FF2B5EF4-FFF2-40B4-BE49-F238E27FC236}">
                <a16:creationId xmlns:a16="http://schemas.microsoft.com/office/drawing/2014/main" id="{A7735F5C-9948-B426-35EB-0BD8EB459587}"/>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4A329979-A899-AD0B-8BB4-150170197DC5}"/>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418597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916E57-1EAE-D5EB-87E6-C9B6A459692B}"/>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CFFDF01B-E30B-1DBF-5F30-BB8DC96F9C76}"/>
              </a:ext>
            </a:extLst>
          </p:cNvPr>
          <p:cNvSpPr>
            <a:spLocks noGrp="1"/>
          </p:cNvSpPr>
          <p:nvPr>
            <p:ph type="dt" sz="half" idx="10"/>
          </p:nvPr>
        </p:nvSpPr>
        <p:spPr/>
        <p:txBody>
          <a:bodyPr/>
          <a:lstStyle/>
          <a:p>
            <a:fld id="{3A11949A-9F9A-42A2-8726-1A016D31C24D}" type="datetimeFigureOut">
              <a:rPr lang="it-IT" smtClean="0"/>
              <a:t>12/05/2024</a:t>
            </a:fld>
            <a:endParaRPr lang="it-IT"/>
          </a:p>
        </p:txBody>
      </p:sp>
      <p:sp>
        <p:nvSpPr>
          <p:cNvPr id="4" name="Segnaposto piè di pagina 3">
            <a:extLst>
              <a:ext uri="{FF2B5EF4-FFF2-40B4-BE49-F238E27FC236}">
                <a16:creationId xmlns:a16="http://schemas.microsoft.com/office/drawing/2014/main" id="{51DDCC12-4816-FD32-8220-879831DF8867}"/>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A0DB0D1F-3051-1D81-C635-99F5E8633E58}"/>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667757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F2186910-1F8E-60AB-44A4-5344CB7D28EE}"/>
              </a:ext>
            </a:extLst>
          </p:cNvPr>
          <p:cNvSpPr>
            <a:spLocks noGrp="1"/>
          </p:cNvSpPr>
          <p:nvPr>
            <p:ph type="dt" sz="half" idx="10"/>
          </p:nvPr>
        </p:nvSpPr>
        <p:spPr/>
        <p:txBody>
          <a:bodyPr/>
          <a:lstStyle/>
          <a:p>
            <a:fld id="{3A11949A-9F9A-42A2-8726-1A016D31C24D}" type="datetimeFigureOut">
              <a:rPr lang="it-IT" smtClean="0"/>
              <a:t>12/05/2024</a:t>
            </a:fld>
            <a:endParaRPr lang="it-IT"/>
          </a:p>
        </p:txBody>
      </p:sp>
      <p:sp>
        <p:nvSpPr>
          <p:cNvPr id="3" name="Segnaposto piè di pagina 2">
            <a:extLst>
              <a:ext uri="{FF2B5EF4-FFF2-40B4-BE49-F238E27FC236}">
                <a16:creationId xmlns:a16="http://schemas.microsoft.com/office/drawing/2014/main" id="{A66ACB53-7E58-AC20-80DD-6DA2C4BDA7C2}"/>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BD88876F-1B5B-C9D7-7740-8B532215E999}"/>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4205317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AE51B3-DCE3-7474-8586-17A5614A382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A66C0F4-2418-784F-47AD-BE14CE75F0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73E0535E-966C-CF85-D275-0D671F7B55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25D7B65-9A47-966C-B1F8-EF2A9E5A177D}"/>
              </a:ext>
            </a:extLst>
          </p:cNvPr>
          <p:cNvSpPr>
            <a:spLocks noGrp="1"/>
          </p:cNvSpPr>
          <p:nvPr>
            <p:ph type="dt" sz="half" idx="10"/>
          </p:nvPr>
        </p:nvSpPr>
        <p:spPr/>
        <p:txBody>
          <a:bodyPr/>
          <a:lstStyle/>
          <a:p>
            <a:fld id="{3A11949A-9F9A-42A2-8726-1A016D31C24D}" type="datetimeFigureOut">
              <a:rPr lang="it-IT" smtClean="0"/>
              <a:t>12/05/2024</a:t>
            </a:fld>
            <a:endParaRPr lang="it-IT"/>
          </a:p>
        </p:txBody>
      </p:sp>
      <p:sp>
        <p:nvSpPr>
          <p:cNvPr id="6" name="Segnaposto piè di pagina 5">
            <a:extLst>
              <a:ext uri="{FF2B5EF4-FFF2-40B4-BE49-F238E27FC236}">
                <a16:creationId xmlns:a16="http://schemas.microsoft.com/office/drawing/2014/main" id="{882EC48D-353C-BA84-0FD3-A45D4833509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E85DF1F-00B5-4E62-366A-CBCE54563CF8}"/>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489618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4DACFB-B08B-0BA3-E330-50525646201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06FB673-DB26-21A1-5429-10419626FF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9150AF2A-5938-C6A2-C78B-E7A313E935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A9BCCD92-5EB4-0796-7D12-19119ED4EDB0}"/>
              </a:ext>
            </a:extLst>
          </p:cNvPr>
          <p:cNvSpPr>
            <a:spLocks noGrp="1"/>
          </p:cNvSpPr>
          <p:nvPr>
            <p:ph type="dt" sz="half" idx="10"/>
          </p:nvPr>
        </p:nvSpPr>
        <p:spPr/>
        <p:txBody>
          <a:bodyPr/>
          <a:lstStyle/>
          <a:p>
            <a:fld id="{3A11949A-9F9A-42A2-8726-1A016D31C24D}" type="datetimeFigureOut">
              <a:rPr lang="it-IT" smtClean="0"/>
              <a:t>12/05/2024</a:t>
            </a:fld>
            <a:endParaRPr lang="it-IT"/>
          </a:p>
        </p:txBody>
      </p:sp>
      <p:sp>
        <p:nvSpPr>
          <p:cNvPr id="6" name="Segnaposto piè di pagina 5">
            <a:extLst>
              <a:ext uri="{FF2B5EF4-FFF2-40B4-BE49-F238E27FC236}">
                <a16:creationId xmlns:a16="http://schemas.microsoft.com/office/drawing/2014/main" id="{E4B167C7-9F13-5023-0E36-FBFF5AA4144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A6FC3BE-5028-877B-D141-0A9952ED4A4A}"/>
              </a:ext>
            </a:extLst>
          </p:cNvPr>
          <p:cNvSpPr>
            <a:spLocks noGrp="1"/>
          </p:cNvSpPr>
          <p:nvPr>
            <p:ph type="sldNum" sz="quarter" idx="12"/>
          </p:nvPr>
        </p:nvSpPr>
        <p:spPr/>
        <p:txBody>
          <a:bodyPr/>
          <a:lstStyle/>
          <a:p>
            <a:fld id="{933E464A-FB2F-4D69-91F0-A35FCFD5CCD0}" type="slidenum">
              <a:rPr lang="it-IT" smtClean="0"/>
              <a:t>‹N›</a:t>
            </a:fld>
            <a:endParaRPr lang="it-IT"/>
          </a:p>
        </p:txBody>
      </p:sp>
    </p:spTree>
    <p:extLst>
      <p:ext uri="{BB962C8B-B14F-4D97-AF65-F5344CB8AC3E}">
        <p14:creationId xmlns:p14="http://schemas.microsoft.com/office/powerpoint/2010/main" val="116455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41EF3E75-2A7A-5EE4-E281-A2489174DB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3F91B64-161D-A647-5D39-CB270AB97F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898B5AD-6048-E09F-37A0-642BCA0592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11949A-9F9A-42A2-8726-1A016D31C24D}" type="datetimeFigureOut">
              <a:rPr lang="it-IT" smtClean="0"/>
              <a:t>12/05/2024</a:t>
            </a:fld>
            <a:endParaRPr lang="it-IT"/>
          </a:p>
        </p:txBody>
      </p:sp>
      <p:sp>
        <p:nvSpPr>
          <p:cNvPr id="5" name="Segnaposto piè di pagina 4">
            <a:extLst>
              <a:ext uri="{FF2B5EF4-FFF2-40B4-BE49-F238E27FC236}">
                <a16:creationId xmlns:a16="http://schemas.microsoft.com/office/drawing/2014/main" id="{9D106B4C-DB06-51FC-5D36-643496A549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FAB31343-FAAB-8EB3-E1D9-9B2F240C2D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3E464A-FB2F-4D69-91F0-A35FCFD5CCD0}" type="slidenum">
              <a:rPr lang="it-IT" smtClean="0"/>
              <a:t>‹N›</a:t>
            </a:fld>
            <a:endParaRPr lang="it-IT"/>
          </a:p>
        </p:txBody>
      </p:sp>
    </p:spTree>
    <p:extLst>
      <p:ext uri="{BB962C8B-B14F-4D97-AF65-F5344CB8AC3E}">
        <p14:creationId xmlns:p14="http://schemas.microsoft.com/office/powerpoint/2010/main" val="41208815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hyperlink" Target="#_Toc54686258"/><Relationship Id="rId13" Type="http://schemas.openxmlformats.org/officeDocument/2006/relationships/hyperlink" Target="#_Toc54686265"/><Relationship Id="rId18" Type="http://schemas.openxmlformats.org/officeDocument/2006/relationships/hyperlink" Target="#_Toc54686271"/><Relationship Id="rId3" Type="http://schemas.openxmlformats.org/officeDocument/2006/relationships/hyperlink" Target="#_Toc54686252"/><Relationship Id="rId7" Type="http://schemas.openxmlformats.org/officeDocument/2006/relationships/hyperlink" Target="#_Toc54686256"/><Relationship Id="rId12" Type="http://schemas.openxmlformats.org/officeDocument/2006/relationships/hyperlink" Target="#_Toc54686263"/><Relationship Id="rId17" Type="http://schemas.openxmlformats.org/officeDocument/2006/relationships/hyperlink" Target="#_Toc54686270"/><Relationship Id="rId2" Type="http://schemas.openxmlformats.org/officeDocument/2006/relationships/hyperlink" Target="#_Toc54686250"/><Relationship Id="rId16" Type="http://schemas.openxmlformats.org/officeDocument/2006/relationships/hyperlink" Target="#_Toc54686269"/><Relationship Id="rId20" Type="http://schemas.openxmlformats.org/officeDocument/2006/relationships/hyperlink" Target="#_Toc54686275"/><Relationship Id="rId1" Type="http://schemas.openxmlformats.org/officeDocument/2006/relationships/slideLayout" Target="../slideLayouts/slideLayout7.xml"/><Relationship Id="rId6" Type="http://schemas.openxmlformats.org/officeDocument/2006/relationships/hyperlink" Target="#_Toc54686255"/><Relationship Id="rId11" Type="http://schemas.openxmlformats.org/officeDocument/2006/relationships/hyperlink" Target="#_Toc54686262"/><Relationship Id="rId5" Type="http://schemas.openxmlformats.org/officeDocument/2006/relationships/hyperlink" Target="#_Toc54686254"/><Relationship Id="rId15" Type="http://schemas.openxmlformats.org/officeDocument/2006/relationships/hyperlink" Target="#_Toc54686267"/><Relationship Id="rId10" Type="http://schemas.openxmlformats.org/officeDocument/2006/relationships/hyperlink" Target="#_Toc54686261"/><Relationship Id="rId19" Type="http://schemas.openxmlformats.org/officeDocument/2006/relationships/hyperlink" Target="#_Toc54686273"/><Relationship Id="rId4" Type="http://schemas.openxmlformats.org/officeDocument/2006/relationships/hyperlink" Target="#_Toc54686253"/><Relationship Id="rId9" Type="http://schemas.openxmlformats.org/officeDocument/2006/relationships/hyperlink" Target="#_Toc54686260"/><Relationship Id="rId14" Type="http://schemas.openxmlformats.org/officeDocument/2006/relationships/hyperlink" Target="#_Toc54686266"/></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pPr>
              <a:defRPr/>
            </a:pPr>
            <a:fld id="{8DBEB1A4-FDE4-4B7C-9E0A-35E7FFE9F6A9}" type="slidenum">
              <a:rPr lang="it-IT"/>
              <a:pPr>
                <a:defRPr/>
              </a:pPr>
              <a:t>1</a:t>
            </a:fld>
            <a:endParaRPr lang="it-IT"/>
          </a:p>
        </p:txBody>
      </p:sp>
      <p:sp>
        <p:nvSpPr>
          <p:cNvPr id="3" name="Sottotitolo 2"/>
          <p:cNvSpPr>
            <a:spLocks noGrp="1"/>
          </p:cNvSpPr>
          <p:nvPr>
            <p:ph type="subTitle" idx="4294967295"/>
          </p:nvPr>
        </p:nvSpPr>
        <p:spPr>
          <a:xfrm>
            <a:off x="594911" y="1408392"/>
            <a:ext cx="10393791" cy="5091560"/>
          </a:xfrm>
        </p:spPr>
        <p:txBody>
          <a:bodyPr>
            <a:normAutofit/>
          </a:bodyPr>
          <a:lstStyle/>
          <a:p>
            <a:pPr algn="ctr">
              <a:buNone/>
              <a:defRPr/>
            </a:pPr>
            <a:endParaRPr lang="it-IT" sz="1800" b="1" dirty="0">
              <a:solidFill>
                <a:srgbClr val="0070C0"/>
              </a:solidFill>
            </a:endParaRPr>
          </a:p>
          <a:p>
            <a:pPr algn="just">
              <a:buNone/>
              <a:defRPr/>
            </a:pPr>
            <a:endParaRPr lang="it-IT" sz="1400" b="1" dirty="0">
              <a:solidFill>
                <a:srgbClr val="0070C0"/>
              </a:solidFill>
            </a:endParaRPr>
          </a:p>
          <a:p>
            <a:pPr marL="493776" indent="-457200" algn="just">
              <a:buNone/>
              <a:defRPr/>
            </a:pPr>
            <a:r>
              <a:rPr lang="it-IT" sz="1400" dirty="0">
                <a:solidFill>
                  <a:srgbClr val="0070C0"/>
                </a:solidFill>
              </a:rPr>
              <a:t>	</a:t>
            </a:r>
            <a:endParaRPr lang="it-IT" sz="3300" b="1" i="1" dirty="0">
              <a:solidFill>
                <a:srgbClr val="FF0000"/>
              </a:solidFill>
            </a:endParaRPr>
          </a:p>
          <a:p>
            <a:pPr marL="493776" indent="-457200" algn="ctr">
              <a:buNone/>
              <a:defRPr/>
            </a:pPr>
            <a:r>
              <a:rPr lang="it-IT" sz="1800" b="1" dirty="0">
                <a:solidFill>
                  <a:schemeClr val="accent1">
                    <a:lumMod val="75000"/>
                  </a:schemeClr>
                </a:solidFill>
              </a:rPr>
              <a:t>Private Capital </a:t>
            </a:r>
            <a:r>
              <a:rPr lang="it-IT" sz="1800" b="1" dirty="0" err="1">
                <a:solidFill>
                  <a:schemeClr val="accent1">
                    <a:lumMod val="75000"/>
                  </a:schemeClr>
                </a:solidFill>
              </a:rPr>
              <a:t>Investing</a:t>
            </a:r>
            <a:r>
              <a:rPr lang="it-IT" sz="1800" b="1" dirty="0">
                <a:solidFill>
                  <a:schemeClr val="accent1">
                    <a:lumMod val="75000"/>
                  </a:schemeClr>
                </a:solidFill>
              </a:rPr>
              <a:t>: Private </a:t>
            </a:r>
            <a:r>
              <a:rPr lang="it-IT" sz="1800" b="1" dirty="0" err="1">
                <a:solidFill>
                  <a:schemeClr val="accent1">
                    <a:lumMod val="75000"/>
                  </a:schemeClr>
                </a:solidFill>
              </a:rPr>
              <a:t>Debt</a:t>
            </a:r>
            <a:r>
              <a:rPr lang="it-IT" sz="1800" b="1" dirty="0">
                <a:solidFill>
                  <a:schemeClr val="accent1">
                    <a:lumMod val="75000"/>
                  </a:schemeClr>
                </a:solidFill>
              </a:rPr>
              <a:t> e Minibond </a:t>
            </a:r>
          </a:p>
          <a:p>
            <a:pPr marL="493776" indent="-457200" algn="just">
              <a:buNone/>
              <a:defRPr/>
            </a:pPr>
            <a:r>
              <a:rPr lang="it-IT" sz="2900" b="1" dirty="0">
                <a:solidFill>
                  <a:schemeClr val="accent1">
                    <a:lumMod val="75000"/>
                  </a:schemeClr>
                </a:solidFill>
              </a:rPr>
              <a:t>	</a:t>
            </a:r>
            <a:endParaRPr lang="it-IT" sz="2900" b="1" dirty="0">
              <a:solidFill>
                <a:srgbClr val="0070C0"/>
              </a:solidFill>
            </a:endParaRPr>
          </a:p>
          <a:p>
            <a:pPr marL="493776" indent="-457200" algn="ctr">
              <a:buNone/>
              <a:defRPr/>
            </a:pPr>
            <a:r>
              <a:rPr lang="it-IT" sz="1800" b="1" u="sng" dirty="0">
                <a:solidFill>
                  <a:srgbClr val="0070C0"/>
                </a:solidFill>
              </a:rPr>
              <a:t>10 maggio 2024</a:t>
            </a:r>
          </a:p>
          <a:p>
            <a:pPr marL="493776" indent="-457200" algn="just">
              <a:buNone/>
              <a:defRPr/>
            </a:pPr>
            <a:endParaRPr lang="it-IT" sz="1400" dirty="0">
              <a:solidFill>
                <a:srgbClr val="0070C0"/>
              </a:solidFill>
            </a:endParaRPr>
          </a:p>
          <a:p>
            <a:pPr marL="493776" indent="-457200" algn="just">
              <a:buNone/>
              <a:defRPr/>
            </a:pPr>
            <a:endParaRPr lang="it-IT" sz="1400" dirty="0">
              <a:solidFill>
                <a:srgbClr val="0070C0"/>
              </a:solidFill>
            </a:endParaRPr>
          </a:p>
          <a:p>
            <a:pPr marL="493776" indent="-457200" algn="ctr">
              <a:buNone/>
              <a:defRPr/>
            </a:pPr>
            <a:r>
              <a:rPr lang="it-IT" sz="1400" b="1" dirty="0">
                <a:solidFill>
                  <a:schemeClr val="accent1">
                    <a:lumMod val="50000"/>
                  </a:schemeClr>
                </a:solidFill>
              </a:rPr>
              <a:t>Università di Macerata – Dipartimento di Diritto e Economia </a:t>
            </a:r>
          </a:p>
          <a:p>
            <a:pPr marL="493776" indent="-457200" algn="ctr">
              <a:buNone/>
              <a:defRPr/>
            </a:pPr>
            <a:r>
              <a:rPr lang="it-IT" sz="1400" b="1" dirty="0">
                <a:solidFill>
                  <a:schemeClr val="accent1">
                    <a:lumMod val="50000"/>
                  </a:schemeClr>
                </a:solidFill>
              </a:rPr>
              <a:t>Finanza e Mercati</a:t>
            </a:r>
          </a:p>
          <a:p>
            <a:pPr marL="493776" indent="-457200" algn="just">
              <a:buNone/>
              <a:defRPr/>
            </a:pPr>
            <a:endParaRPr lang="it-IT" sz="1400" dirty="0">
              <a:solidFill>
                <a:srgbClr val="0070C0"/>
              </a:solidFill>
            </a:endParaRPr>
          </a:p>
        </p:txBody>
      </p:sp>
      <p:sp>
        <p:nvSpPr>
          <p:cNvPr id="4" name="CasellaDiTesto 3">
            <a:extLst>
              <a:ext uri="{FF2B5EF4-FFF2-40B4-BE49-F238E27FC236}">
                <a16:creationId xmlns:a16="http://schemas.microsoft.com/office/drawing/2014/main" id="{ED7845CF-B07C-C5B9-5075-66555F7248F4}"/>
              </a:ext>
            </a:extLst>
          </p:cNvPr>
          <p:cNvSpPr txBox="1"/>
          <p:nvPr/>
        </p:nvSpPr>
        <p:spPr>
          <a:xfrm>
            <a:off x="594911" y="746620"/>
            <a:ext cx="10393791" cy="830997"/>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Finanza Innovativa per la </a:t>
            </a:r>
          </a:p>
          <a:p>
            <a:r>
              <a:rPr lang="it-IT" dirty="0"/>
              <a:t>Crescita Strategica dell’Impresa</a:t>
            </a:r>
          </a:p>
        </p:txBody>
      </p:sp>
    </p:spTree>
    <p:extLst>
      <p:ext uri="{BB962C8B-B14F-4D97-AF65-F5344CB8AC3E}">
        <p14:creationId xmlns:p14="http://schemas.microsoft.com/office/powerpoint/2010/main" val="48000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A17B5764-A120-55F0-9C4B-4453AB59A467}"/>
              </a:ext>
            </a:extLst>
          </p:cNvPr>
          <p:cNvSpPr txBox="1"/>
          <p:nvPr/>
        </p:nvSpPr>
        <p:spPr>
          <a:xfrm>
            <a:off x="146988" y="667021"/>
            <a:ext cx="11520292" cy="470884"/>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Private </a:t>
            </a:r>
            <a:r>
              <a:rPr lang="it-IT" dirty="0" err="1"/>
              <a:t>Debt</a:t>
            </a:r>
            <a:endParaRPr lang="it-IT" dirty="0"/>
          </a:p>
        </p:txBody>
      </p:sp>
      <p:sp>
        <p:nvSpPr>
          <p:cNvPr id="3" name="CasellaDiTesto 2">
            <a:extLst>
              <a:ext uri="{FF2B5EF4-FFF2-40B4-BE49-F238E27FC236}">
                <a16:creationId xmlns:a16="http://schemas.microsoft.com/office/drawing/2014/main" id="{2AD3F2FF-0B5C-25FA-772A-C1A78BA74006}"/>
              </a:ext>
            </a:extLst>
          </p:cNvPr>
          <p:cNvSpPr txBox="1"/>
          <p:nvPr/>
        </p:nvSpPr>
        <p:spPr>
          <a:xfrm>
            <a:off x="1730670" y="1486241"/>
            <a:ext cx="8352928" cy="3416320"/>
          </a:xfrm>
          <a:prstGeom prst="rect">
            <a:avLst/>
          </a:prstGeom>
          <a:noFill/>
        </p:spPr>
        <p:txBody>
          <a:bodyPr wrap="square" rtlCol="0">
            <a:spAutoFit/>
          </a:bodyPr>
          <a:lstStyle/>
          <a:p>
            <a:r>
              <a:rPr lang="it-IT" dirty="0">
                <a:solidFill>
                  <a:srgbClr val="002060"/>
                </a:solidFill>
              </a:rPr>
              <a:t>Le fasi per l’acquisizione delle risorse finanziarie possono essere riassunte:</a:t>
            </a:r>
          </a:p>
          <a:p>
            <a:pPr lvl="0"/>
            <a:endParaRPr lang="it-IT" dirty="0">
              <a:solidFill>
                <a:srgbClr val="002060"/>
              </a:solidFill>
            </a:endParaRPr>
          </a:p>
          <a:p>
            <a:pPr marL="342900" lvl="0" indent="-342900" algn="just">
              <a:buFont typeface="+mj-lt"/>
              <a:buAutoNum type="arabicPeriod"/>
            </a:pPr>
            <a:r>
              <a:rPr lang="it-IT" b="1" cap="small" dirty="0">
                <a:solidFill>
                  <a:srgbClr val="002060"/>
                </a:solidFill>
              </a:rPr>
              <a:t>ORIGINATION (fase di individuazione dell’opportunità);</a:t>
            </a:r>
          </a:p>
          <a:p>
            <a:pPr marL="342900" lvl="0" indent="-342900" algn="just">
              <a:buFont typeface="+mj-lt"/>
              <a:buAutoNum type="arabicPeriod"/>
            </a:pPr>
            <a:r>
              <a:rPr lang="it-IT" b="1" cap="small" dirty="0">
                <a:solidFill>
                  <a:srgbClr val="002060"/>
                </a:solidFill>
              </a:rPr>
              <a:t>SOTTOSCRIZIONE di una LETTERA </a:t>
            </a:r>
            <a:r>
              <a:rPr lang="it-IT" b="1" cap="small" dirty="0" err="1">
                <a:solidFill>
                  <a:srgbClr val="002060"/>
                </a:solidFill>
              </a:rPr>
              <a:t>DI</a:t>
            </a:r>
            <a:r>
              <a:rPr lang="it-IT" b="1" cap="small" dirty="0">
                <a:solidFill>
                  <a:srgbClr val="002060"/>
                </a:solidFill>
              </a:rPr>
              <a:t> RISERVATEZZA;</a:t>
            </a:r>
          </a:p>
          <a:p>
            <a:pPr marL="342900" lvl="0" indent="-342900" algn="just">
              <a:buFont typeface="+mj-lt"/>
              <a:buAutoNum type="arabicPeriod"/>
            </a:pPr>
            <a:r>
              <a:rPr lang="it-IT" b="1" cap="small" dirty="0">
                <a:solidFill>
                  <a:srgbClr val="002060"/>
                </a:solidFill>
              </a:rPr>
              <a:t>ANALISI PRELIMINARE DELL’OPERAZIONE (basata sull’analisi del business </a:t>
            </a:r>
            <a:r>
              <a:rPr lang="it-IT" b="1" cap="small" dirty="0" err="1">
                <a:solidFill>
                  <a:srgbClr val="002060"/>
                </a:solidFill>
              </a:rPr>
              <a:t>plan</a:t>
            </a:r>
            <a:r>
              <a:rPr lang="it-IT" b="1" cap="small" dirty="0">
                <a:solidFill>
                  <a:srgbClr val="002060"/>
                </a:solidFill>
              </a:rPr>
              <a:t> e dei flussi prospettici della società);</a:t>
            </a:r>
          </a:p>
          <a:p>
            <a:pPr marL="342900" lvl="0" indent="-342900" algn="just">
              <a:buFont typeface="+mj-lt"/>
              <a:buAutoNum type="arabicPeriod"/>
            </a:pPr>
            <a:r>
              <a:rPr lang="it-IT" b="1" cap="small" dirty="0">
                <a:solidFill>
                  <a:srgbClr val="002060"/>
                </a:solidFill>
              </a:rPr>
              <a:t>STRUTTURAZIONE DELL’OPERAZIONE FINANZIARIA (che deve tener conto della sostenibilità dell’operazione, dei bisogni della società finanziata e del profilo di rischio/rendimento dell’investitore);</a:t>
            </a:r>
          </a:p>
          <a:p>
            <a:pPr marL="342900" lvl="0" indent="-342900" algn="just">
              <a:buFont typeface="+mj-lt"/>
              <a:buAutoNum type="arabicPeriod"/>
            </a:pPr>
            <a:r>
              <a:rPr lang="it-IT" b="1" cap="small" dirty="0">
                <a:solidFill>
                  <a:srgbClr val="002060"/>
                </a:solidFill>
              </a:rPr>
              <a:t>FORMULAZIONE ED ACCETTAZIONE DEL TERM SHEET;</a:t>
            </a:r>
          </a:p>
          <a:p>
            <a:pPr marL="342900" lvl="0" indent="-342900" algn="just">
              <a:buFont typeface="+mj-lt"/>
              <a:buAutoNum type="arabicPeriod"/>
            </a:pPr>
            <a:r>
              <a:rPr lang="it-IT" b="1" cap="small" dirty="0">
                <a:solidFill>
                  <a:srgbClr val="002060"/>
                </a:solidFill>
              </a:rPr>
              <a:t>DUE DILIGENCE;</a:t>
            </a:r>
          </a:p>
          <a:p>
            <a:pPr marL="342900" lvl="0" indent="-342900" algn="just">
              <a:buFont typeface="+mj-lt"/>
              <a:buAutoNum type="arabicPeriod"/>
            </a:pPr>
            <a:r>
              <a:rPr lang="it-IT" b="1" cap="small" dirty="0">
                <a:solidFill>
                  <a:srgbClr val="002060"/>
                </a:solidFill>
              </a:rPr>
              <a:t>PREDISPOSIZIONE DELLA DOCUMENTAZIONE CONTRATTUALE E CLOSING</a:t>
            </a:r>
          </a:p>
        </p:txBody>
      </p:sp>
    </p:spTree>
    <p:extLst>
      <p:ext uri="{BB962C8B-B14F-4D97-AF65-F5344CB8AC3E}">
        <p14:creationId xmlns:p14="http://schemas.microsoft.com/office/powerpoint/2010/main" val="3257868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A17B5764-A120-55F0-9C4B-4453AB59A467}"/>
              </a:ext>
            </a:extLst>
          </p:cNvPr>
          <p:cNvSpPr txBox="1"/>
          <p:nvPr/>
        </p:nvSpPr>
        <p:spPr>
          <a:xfrm>
            <a:off x="146988" y="667021"/>
            <a:ext cx="11520292" cy="470884"/>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Private </a:t>
            </a:r>
            <a:r>
              <a:rPr lang="it-IT" dirty="0" err="1"/>
              <a:t>Debt</a:t>
            </a:r>
            <a:endParaRPr lang="it-IT" dirty="0"/>
          </a:p>
        </p:txBody>
      </p:sp>
      <p:sp>
        <p:nvSpPr>
          <p:cNvPr id="3" name="Rectangle 2">
            <a:extLst>
              <a:ext uri="{FF2B5EF4-FFF2-40B4-BE49-F238E27FC236}">
                <a16:creationId xmlns:a16="http://schemas.microsoft.com/office/drawing/2014/main" id="{D079A06D-45D4-1F81-1E0E-DDBD339870CC}"/>
              </a:ext>
            </a:extLst>
          </p:cNvPr>
          <p:cNvSpPr>
            <a:spLocks noChangeArrowheads="1"/>
          </p:cNvSpPr>
          <p:nvPr/>
        </p:nvSpPr>
        <p:spPr bwMode="auto">
          <a:xfrm>
            <a:off x="1267614" y="1851541"/>
            <a:ext cx="6114174"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400" b="1" i="0" u="none" strike="noStrike" cap="none" normalizeH="0" baseline="0" dirty="0">
                <a:ln>
                  <a:noFill/>
                </a:ln>
                <a:solidFill>
                  <a:srgbClr val="002060"/>
                </a:solidFill>
                <a:effectLst/>
                <a:latin typeface="Book Antiqua" panose="02040602050305030304" pitchFamily="18" charset="0"/>
                <a:ea typeface="Times New Roman" panose="02020603050405020304" pitchFamily="18" charset="0"/>
                <a:hlinkClick r:id="rId2">
                  <a:extLst>
                    <a:ext uri="{A12FA001-AC4F-418D-AE19-62706E023703}">
                      <ahyp:hlinkClr xmlns:ahyp="http://schemas.microsoft.com/office/drawing/2018/hyperlinkcolor" val="tx"/>
                    </a:ext>
                  </a:extLst>
                </a:hlinkClick>
              </a:rPr>
              <a:t>Struttura di un FINANCIAL LOAN erogato da Operatori di Private </a:t>
            </a:r>
            <a:r>
              <a:rPr kumimoji="0" lang="it-IT" altLang="it-IT" sz="1400" b="1" i="0" u="none" strike="noStrike" cap="none" normalizeH="0" baseline="0" dirty="0" err="1">
                <a:ln>
                  <a:noFill/>
                </a:ln>
                <a:solidFill>
                  <a:srgbClr val="002060"/>
                </a:solidFill>
                <a:effectLst/>
                <a:latin typeface="Book Antiqua" panose="02040602050305030304" pitchFamily="18" charset="0"/>
                <a:ea typeface="Times New Roman" panose="02020603050405020304" pitchFamily="18" charset="0"/>
                <a:hlinkClick r:id="rId2">
                  <a:extLst>
                    <a:ext uri="{A12FA001-AC4F-418D-AE19-62706E023703}">
                      <ahyp:hlinkClr xmlns:ahyp="http://schemas.microsoft.com/office/drawing/2018/hyperlinkcolor" val="tx"/>
                    </a:ext>
                  </a:extLst>
                </a:hlinkClick>
              </a:rPr>
              <a:t>Debt</a:t>
            </a:r>
            <a:endParaRPr kumimoji="0" lang="it-IT" altLang="it-IT" sz="1400" b="1" i="0" u="none" strike="noStrike" cap="none" normalizeH="0" baseline="0" dirty="0">
              <a:ln>
                <a:noFill/>
              </a:ln>
              <a:solidFill>
                <a:srgbClr val="002060"/>
              </a:solidFill>
              <a:effectLst/>
              <a:latin typeface="Book Antiqua" panose="02040602050305030304" pitchFamily="18" charset="0"/>
              <a:ea typeface="Times New Roman" panose="02020603050405020304" pitchFamily="18" charset="0"/>
              <a:hlinkClick r:id="rId2">
                <a:extLst>
                  <a:ext uri="{A12FA001-AC4F-418D-AE19-62706E023703}">
                    <ahyp:hlinkClr xmlns:ahyp="http://schemas.microsoft.com/office/drawing/2018/hyperlinkcolor" val="tx"/>
                  </a:ext>
                </a:extLst>
              </a:hlinkClick>
            </a:endParaRPr>
          </a:p>
          <a:p>
            <a:pPr marL="0" marR="0" lvl="0" indent="0" algn="l" defTabSz="914400" rtl="0" eaLnBrk="0" fontAlgn="base" latinLnBrk="0" hangingPunct="0">
              <a:lnSpc>
                <a:spcPct val="100000"/>
              </a:lnSpc>
              <a:spcBef>
                <a:spcPct val="0"/>
              </a:spcBef>
              <a:spcAft>
                <a:spcPct val="0"/>
              </a:spcAft>
              <a:buClrTx/>
              <a:buSzTx/>
              <a:buFontTx/>
              <a:buNone/>
              <a:tabLst/>
            </a:pPr>
            <a:endParaRPr lang="it-IT" altLang="it-IT" sz="1400" dirty="0">
              <a:solidFill>
                <a:srgbClr val="0563C1"/>
              </a:solidFill>
              <a:latin typeface="Book Antiqua" panose="02040602050305030304" pitchFamily="18" charset="0"/>
              <a:ea typeface="Times New Roman" panose="02020603050405020304" pitchFamily="18" charset="0"/>
              <a:hlinkClick r:id="rId2">
                <a:extLst>
                  <a:ext uri="{A12FA001-AC4F-418D-AE19-62706E023703}">
                    <ahyp:hlinkClr xmlns:ahyp="http://schemas.microsoft.com/office/drawing/2018/hyperlinkcolor" val="tx"/>
                  </a:ext>
                </a:extLst>
              </a:hlinkClick>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rgbClr val="002060"/>
                </a:solidFill>
                <a:effectLst/>
                <a:latin typeface="Book Antiqua" panose="02040602050305030304" pitchFamily="18" charset="0"/>
                <a:ea typeface="Times New Roman" panose="02020603050405020304" pitchFamily="18" charset="0"/>
                <a:hlinkClick r:id="rId2">
                  <a:extLst>
                    <a:ext uri="{A12FA001-AC4F-418D-AE19-62706E023703}">
                      <ahyp:hlinkClr xmlns:ahyp="http://schemas.microsoft.com/office/drawing/2018/hyperlinkcolor" val="tx"/>
                    </a:ext>
                  </a:extLst>
                </a:hlinkClick>
              </a:rPr>
              <a:t>Concessione, scopo e durata del Finanziamento</a:t>
            </a:r>
            <a:endParaRPr kumimoji="0" lang="it-IT" altLang="it-IT"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SimSun" panose="02010600030101010101" pitchFamily="2" charset="-122"/>
                <a:cs typeface="Times New Roman" panose="02020603050405020304" pitchFamily="18" charset="0"/>
                <a:hlinkClick r:id="rId3">
                  <a:extLst>
                    <a:ext uri="{A12FA001-AC4F-418D-AE19-62706E023703}">
                      <ahyp:hlinkClr xmlns:ahyp="http://schemas.microsoft.com/office/drawing/2018/hyperlinkcolor" val="tx"/>
                    </a:ext>
                  </a:extLst>
                </a:hlinkClick>
              </a:rPr>
              <a:t>Scopo	</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SimSun" panose="02010600030101010101" pitchFamily="2" charset="-122"/>
                <a:cs typeface="Times New Roman" panose="02020603050405020304" pitchFamily="18" charset="0"/>
                <a:hlinkClick r:id="rId4">
                  <a:extLst>
                    <a:ext uri="{A12FA001-AC4F-418D-AE19-62706E023703}">
                      <ahyp:hlinkClr xmlns:ahyp="http://schemas.microsoft.com/office/drawing/2018/hyperlinkcolor" val="tx"/>
                    </a:ext>
                  </a:extLst>
                </a:hlinkClick>
              </a:rPr>
              <a:t>Durata</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Times New Roman" panose="02020603050405020304" pitchFamily="18" charset="0"/>
                <a:hlinkClick r:id="rId5">
                  <a:extLst>
                    <a:ext uri="{A12FA001-AC4F-418D-AE19-62706E023703}">
                      <ahyp:hlinkClr xmlns:ahyp="http://schemas.microsoft.com/office/drawing/2018/hyperlinkcolor" val="tx"/>
                    </a:ext>
                  </a:extLst>
                </a:hlinkClick>
              </a:rPr>
              <a:t>Erogazione del Finanziamento</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SimSun" panose="02010600030101010101" pitchFamily="2" charset="-122"/>
                <a:cs typeface="Times New Roman" panose="02020603050405020304" pitchFamily="18" charset="0"/>
                <a:hlinkClick r:id="rId6">
                  <a:extLst>
                    <a:ext uri="{A12FA001-AC4F-418D-AE19-62706E023703}">
                      <ahyp:hlinkClr xmlns:ahyp="http://schemas.microsoft.com/office/drawing/2018/hyperlinkcolor" val="tx"/>
                    </a:ext>
                  </a:extLst>
                </a:hlinkClick>
              </a:rPr>
              <a:t>Condizioni all’erogazione</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SimSun" panose="02010600030101010101" pitchFamily="2" charset="-122"/>
                <a:cs typeface="Times New Roman" panose="02020603050405020304" pitchFamily="18" charset="0"/>
                <a:hlinkClick r:id="rId7">
                  <a:extLst>
                    <a:ext uri="{A12FA001-AC4F-418D-AE19-62706E023703}">
                      <ahyp:hlinkClr xmlns:ahyp="http://schemas.microsoft.com/office/drawing/2018/hyperlinkcolor" val="tx"/>
                    </a:ext>
                  </a:extLst>
                </a:hlinkClick>
              </a:rPr>
              <a:t>Richiesta di Erogazione</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SimSun" panose="02010600030101010101" pitchFamily="2" charset="-122"/>
                <a:cs typeface="Times New Roman" panose="02020603050405020304" pitchFamily="18" charset="0"/>
                <a:hlinkClick r:id="rId8">
                  <a:extLst>
                    <a:ext uri="{A12FA001-AC4F-418D-AE19-62706E023703}">
                      <ahyp:hlinkClr xmlns:ahyp="http://schemas.microsoft.com/office/drawing/2018/hyperlinkcolor" val="tx"/>
                    </a:ext>
                  </a:extLst>
                </a:hlinkClick>
              </a:rPr>
              <a:t>Modalità di erogazione del Finanziamento</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zh-CN" sz="1400" b="0" i="0" u="none" strike="noStrike" cap="none" normalizeH="0" baseline="0" dirty="0">
              <a:ln>
                <a:noFill/>
              </a:ln>
              <a:solidFill>
                <a:srgbClr val="0563C1"/>
              </a:solidFill>
              <a:effectLst/>
              <a:latin typeface="Book Antiqua" panose="02040602050305030304" pitchFamily="18" charset="0"/>
              <a:ea typeface="SimSun" panose="02010600030101010101" pitchFamily="2" charset="-122"/>
              <a:cs typeface="Times New Roman" panose="02020603050405020304" pitchFamily="18" charset="0"/>
              <a:hlinkClick r:id="rId9">
                <a:extLst>
                  <a:ext uri="{A12FA001-AC4F-418D-AE19-62706E023703}">
                    <ahyp:hlinkClr xmlns:ahyp="http://schemas.microsoft.com/office/drawing/2018/hyperlinkcolor" val="tx"/>
                  </a:ext>
                </a:extLst>
              </a:hlinkClick>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SimSun" panose="02010600030101010101" pitchFamily="2" charset="-122"/>
                <a:cs typeface="Times New Roman" panose="02020603050405020304" pitchFamily="18" charset="0"/>
                <a:hlinkClick r:id="rId9">
                  <a:extLst>
                    <a:ext uri="{A12FA001-AC4F-418D-AE19-62706E023703}">
                      <ahyp:hlinkClr xmlns:ahyp="http://schemas.microsoft.com/office/drawing/2018/hyperlinkcolor" val="tx"/>
                    </a:ext>
                  </a:extLst>
                </a:hlinkClick>
              </a:rPr>
              <a:t>Rimborso</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SimSun" panose="02010600030101010101" pitchFamily="2" charset="-122"/>
                <a:cs typeface="Times New Roman" panose="02020603050405020304" pitchFamily="18" charset="0"/>
                <a:hlinkClick r:id="rId10">
                  <a:extLst>
                    <a:ext uri="{A12FA001-AC4F-418D-AE19-62706E023703}">
                      <ahyp:hlinkClr xmlns:ahyp="http://schemas.microsoft.com/office/drawing/2018/hyperlinkcolor" val="tx"/>
                    </a:ext>
                  </a:extLst>
                </a:hlinkClick>
              </a:rPr>
              <a:t>Rimborsi anticipati obbligatori integrali</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SimSun" panose="02010600030101010101" pitchFamily="2" charset="-122"/>
                <a:cs typeface="Times New Roman" panose="02020603050405020304" pitchFamily="18" charset="0"/>
                <a:hlinkClick r:id="rId11">
                  <a:extLst>
                    <a:ext uri="{A12FA001-AC4F-418D-AE19-62706E023703}">
                      <ahyp:hlinkClr xmlns:ahyp="http://schemas.microsoft.com/office/drawing/2018/hyperlinkcolor" val="tx"/>
                    </a:ext>
                  </a:extLst>
                </a:hlinkClick>
              </a:rPr>
              <a:t>Rimborso anticipato volontario</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SimSun" panose="02010600030101010101" pitchFamily="2" charset="-122"/>
                <a:cs typeface="Times New Roman" panose="02020603050405020304" pitchFamily="18" charset="0"/>
                <a:hlinkClick r:id="rId12">
                  <a:extLst>
                    <a:ext uri="{A12FA001-AC4F-418D-AE19-62706E023703}">
                      <ahyp:hlinkClr xmlns:ahyp="http://schemas.microsoft.com/office/drawing/2018/hyperlinkcolor" val="tx"/>
                    </a:ext>
                  </a:extLst>
                </a:hlinkClick>
              </a:rPr>
              <a:t>Importi oggetto di rimborso</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Times New Roman" panose="02020603050405020304" pitchFamily="18" charset="0"/>
                <a:hlinkClick r:id="rId13">
                  <a:extLst>
                    <a:ext uri="{A12FA001-AC4F-418D-AE19-62706E023703}">
                      <ahyp:hlinkClr xmlns:ahyp="http://schemas.microsoft.com/office/drawing/2018/hyperlinkcolor" val="tx"/>
                    </a:ext>
                  </a:extLst>
                </a:hlinkClick>
              </a:rPr>
              <a:t>Tasso d’interesse</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SimSun" panose="02010600030101010101" pitchFamily="2" charset="-122"/>
                <a:cs typeface="Times New Roman" panose="02020603050405020304" pitchFamily="18" charset="0"/>
                <a:hlinkClick r:id="rId14">
                  <a:extLst>
                    <a:ext uri="{A12FA001-AC4F-418D-AE19-62706E023703}">
                      <ahyp:hlinkClr xmlns:ahyp="http://schemas.microsoft.com/office/drawing/2018/hyperlinkcolor" val="tx"/>
                    </a:ext>
                  </a:extLst>
                </a:hlinkClick>
              </a:rPr>
              <a:t>Determinazione del tasso d’interesse</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SimSun" panose="02010600030101010101" pitchFamily="2" charset="-122"/>
                <a:cs typeface="Times New Roman" panose="02020603050405020304" pitchFamily="18" charset="0"/>
                <a:hlinkClick r:id="rId15">
                  <a:extLst>
                    <a:ext uri="{A12FA001-AC4F-418D-AE19-62706E023703}">
                      <ahyp:hlinkClr xmlns:ahyp="http://schemas.microsoft.com/office/drawing/2018/hyperlinkcolor" val="tx"/>
                    </a:ext>
                  </a:extLst>
                </a:hlinkClick>
              </a:rPr>
              <a:t>Margine</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zh-CN" sz="1000" b="0" i="0" u="none" strike="noStrike" cap="none" normalizeH="0" baseline="0" dirty="0">
              <a:ln>
                <a:noFill/>
              </a:ln>
              <a:solidFill>
                <a:srgbClr val="0563C1"/>
              </a:solidFill>
              <a:effectLst/>
              <a:latin typeface="Book Antiqua" panose="02040602050305030304" pitchFamily="18" charset="0"/>
              <a:ea typeface="Times New Roman" panose="02020603050405020304" pitchFamily="18" charset="0"/>
              <a:hlinkClick r:id="rId16">
                <a:extLst>
                  <a:ext uri="{A12FA001-AC4F-418D-AE19-62706E023703}">
                    <ahyp:hlinkClr xmlns:ahyp="http://schemas.microsoft.com/office/drawing/2018/hyperlinkcolor" val="tx"/>
                  </a:ext>
                </a:extLst>
              </a:hlinkClick>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zh-CN"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331F602D-708C-D76A-39CB-CA1B5FD1E01F}"/>
              </a:ext>
            </a:extLst>
          </p:cNvPr>
          <p:cNvSpPr>
            <a:spLocks noChangeArrowheads="1"/>
          </p:cNvSpPr>
          <p:nvPr/>
        </p:nvSpPr>
        <p:spPr bwMode="auto">
          <a:xfrm>
            <a:off x="5752620" y="3745376"/>
            <a:ext cx="2167581" cy="135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sng" strike="noStrike" cap="none" normalizeH="0" baseline="0" dirty="0">
                <a:ln>
                  <a:noFill/>
                </a:ln>
                <a:solidFill>
                  <a:srgbClr val="002060"/>
                </a:solidFill>
                <a:latin typeface="Book Antiqua" panose="02040602050305030304" pitchFamily="18" charset="0"/>
                <a:ea typeface="SimSun" panose="02010600030101010101" pitchFamily="2" charset="-122"/>
                <a:cs typeface="Times New Roman" panose="02020603050405020304" pitchFamily="18" charset="0"/>
              </a:rPr>
              <a:t>Obblighi del Beneficiario</a:t>
            </a:r>
          </a:p>
          <a:p>
            <a:pPr marL="0" marR="0" lvl="0" indent="0" algn="l" defTabSz="914400" rtl="0" eaLnBrk="0" fontAlgn="base" latinLnBrk="0" hangingPunct="0">
              <a:lnSpc>
                <a:spcPct val="100000"/>
              </a:lnSpc>
              <a:spcBef>
                <a:spcPct val="0"/>
              </a:spcBef>
              <a:spcAft>
                <a:spcPct val="0"/>
              </a:spcAft>
              <a:buClrTx/>
              <a:buSzTx/>
              <a:buFontTx/>
              <a:buNone/>
              <a:tabLst/>
            </a:pPr>
            <a:r>
              <a:rPr lang="it-IT" altLang="zh-CN" sz="1400" u="sng" dirty="0">
                <a:solidFill>
                  <a:srgbClr val="002060"/>
                </a:solidFill>
                <a:latin typeface="Book Antiqua" panose="02040602050305030304" pitchFamily="18" charset="0"/>
                <a:ea typeface="SimSun" panose="02010600030101010101" pitchFamily="2" charset="-122"/>
                <a:cs typeface="Times New Roman" panose="02020603050405020304" pitchFamily="18" charset="0"/>
              </a:rPr>
              <a:t>Obblighi Positivi</a:t>
            </a:r>
          </a:p>
          <a:p>
            <a:pPr marL="0" marR="0" lvl="0" indent="0" algn="l" defTabSz="914400" rtl="0" eaLnBrk="0" fontAlgn="base" latinLnBrk="0" hangingPunct="0">
              <a:lnSpc>
                <a:spcPct val="100000"/>
              </a:lnSpc>
              <a:spcBef>
                <a:spcPct val="0"/>
              </a:spcBef>
              <a:spcAft>
                <a:spcPct val="0"/>
              </a:spcAft>
              <a:buClrTx/>
              <a:buSzTx/>
              <a:buFontTx/>
              <a:buNone/>
              <a:tabLst/>
            </a:pPr>
            <a:r>
              <a:rPr lang="it-IT" altLang="zh-CN" sz="1400" u="sng" dirty="0">
                <a:solidFill>
                  <a:srgbClr val="002060"/>
                </a:solidFill>
                <a:latin typeface="Book Antiqua" panose="02040602050305030304" pitchFamily="18" charset="0"/>
                <a:ea typeface="SimSun" panose="02010600030101010101" pitchFamily="2" charset="-122"/>
                <a:cs typeface="Times New Roman" panose="02020603050405020304" pitchFamily="18" charset="0"/>
              </a:rPr>
              <a:t>Obblighi Negativi</a:t>
            </a:r>
          </a:p>
          <a:p>
            <a:pPr marL="0" marR="0" lvl="0" indent="0" algn="l" defTabSz="914400" rtl="0" eaLnBrk="0" fontAlgn="base" latinLnBrk="0" hangingPunct="0">
              <a:lnSpc>
                <a:spcPct val="100000"/>
              </a:lnSpc>
              <a:spcBef>
                <a:spcPct val="0"/>
              </a:spcBef>
              <a:spcAft>
                <a:spcPct val="0"/>
              </a:spcAft>
              <a:buClrTx/>
              <a:buSzTx/>
              <a:buFontTx/>
              <a:buNone/>
              <a:tabLst/>
            </a:pPr>
            <a:r>
              <a:rPr lang="it-IT" altLang="zh-CN" sz="1400" u="sng" dirty="0">
                <a:solidFill>
                  <a:srgbClr val="002060"/>
                </a:solidFill>
                <a:latin typeface="Book Antiqua" panose="02040602050305030304" pitchFamily="18" charset="0"/>
                <a:ea typeface="SimSun" panose="02010600030101010101" pitchFamily="2" charset="-122"/>
                <a:cs typeface="Times New Roman" panose="02020603050405020304" pitchFamily="18" charset="0"/>
              </a:rPr>
              <a:t>Obblighi Informativi</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zh-CN" sz="8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zh-CN" sz="1800" b="0" i="0" u="none" strike="noStrike" cap="none" normalizeH="0" baseline="0" dirty="0">
              <a:ln>
                <a:noFill/>
              </a:ln>
              <a:solidFill>
                <a:schemeClr val="tx1"/>
              </a:solidFill>
              <a:effectLst/>
              <a:latin typeface="Arial" panose="020B0604020202020204" pitchFamily="34" charset="0"/>
            </a:endParaRPr>
          </a:p>
        </p:txBody>
      </p:sp>
      <p:sp>
        <p:nvSpPr>
          <p:cNvPr id="6" name="Rectangle 2">
            <a:extLst>
              <a:ext uri="{FF2B5EF4-FFF2-40B4-BE49-F238E27FC236}">
                <a16:creationId xmlns:a16="http://schemas.microsoft.com/office/drawing/2014/main" id="{24A8513F-899E-B74F-DCBB-1B3ECCD0A005}"/>
              </a:ext>
            </a:extLst>
          </p:cNvPr>
          <p:cNvSpPr>
            <a:spLocks noChangeArrowheads="1"/>
          </p:cNvSpPr>
          <p:nvPr/>
        </p:nvSpPr>
        <p:spPr bwMode="auto">
          <a:xfrm>
            <a:off x="5752620" y="2279242"/>
            <a:ext cx="4823756"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Times New Roman" panose="02020603050405020304" pitchFamily="18" charset="0"/>
                <a:hlinkClick r:id="rId16">
                  <a:extLst>
                    <a:ext uri="{A12FA001-AC4F-418D-AE19-62706E023703}">
                      <ahyp:hlinkClr xmlns:ahyp="http://schemas.microsoft.com/office/drawing/2018/hyperlinkcolor" val="tx"/>
                    </a:ext>
                  </a:extLst>
                </a:hlinkClick>
              </a:rPr>
              <a:t>Calcolo e pagamento degli interessi</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SimSun" panose="02010600030101010101" pitchFamily="2" charset="-122"/>
                <a:cs typeface="Times New Roman" panose="02020603050405020304" pitchFamily="18" charset="0"/>
                <a:hlinkClick r:id="rId17">
                  <a:extLst>
                    <a:ext uri="{A12FA001-AC4F-418D-AE19-62706E023703}">
                      <ahyp:hlinkClr xmlns:ahyp="http://schemas.microsoft.com/office/drawing/2018/hyperlinkcolor" val="tx"/>
                    </a:ext>
                  </a:extLst>
                </a:hlinkClick>
              </a:rPr>
              <a:t>Modalità di calcolo degli interessi</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SimSun" panose="02010600030101010101" pitchFamily="2" charset="-122"/>
                <a:cs typeface="Times New Roman" panose="02020603050405020304" pitchFamily="18" charset="0"/>
                <a:hlinkClick r:id="rId18">
                  <a:extLst>
                    <a:ext uri="{A12FA001-AC4F-418D-AE19-62706E023703}">
                      <ahyp:hlinkClr xmlns:ahyp="http://schemas.microsoft.com/office/drawing/2018/hyperlinkcolor" val="tx"/>
                    </a:ext>
                  </a:extLst>
                </a:hlinkClick>
              </a:rPr>
              <a:t>Pagamento degli interessi</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Times New Roman" panose="02020603050405020304" pitchFamily="18" charset="0"/>
                <a:hlinkClick r:id="rId19">
                  <a:extLst>
                    <a:ext uri="{A12FA001-AC4F-418D-AE19-62706E023703}">
                      <ahyp:hlinkClr xmlns:ahyp="http://schemas.microsoft.com/office/drawing/2018/hyperlinkcolor" val="tx"/>
                    </a:ext>
                  </a:extLst>
                </a:hlinkClick>
              </a:rPr>
              <a:t>Interessi di mora</a:t>
            </a:r>
            <a:endParaRPr kumimoji="0" lang="it-IT" altLang="zh-CN" sz="14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400" b="0" i="0" u="none" strike="noStrike" cap="none" normalizeH="0" baseline="0" dirty="0">
                <a:ln>
                  <a:noFill/>
                </a:ln>
                <a:solidFill>
                  <a:srgbClr val="002060"/>
                </a:solidFill>
                <a:effectLst/>
                <a:latin typeface="Book Antiqua" panose="02040602050305030304" pitchFamily="18" charset="0"/>
                <a:ea typeface="SimSun" panose="02010600030101010101" pitchFamily="2" charset="-122"/>
                <a:cs typeface="Times New Roman" panose="02020603050405020304" pitchFamily="18" charset="0"/>
                <a:hlinkClick r:id="rId20">
                  <a:extLst>
                    <a:ext uri="{A12FA001-AC4F-418D-AE19-62706E023703}">
                      <ahyp:hlinkClr xmlns:ahyp="http://schemas.microsoft.com/office/drawing/2018/hyperlinkcolor" val="tx"/>
                    </a:ext>
                  </a:extLst>
                </a:hlinkClick>
              </a:rPr>
              <a:t>Decorso degli interessi di mora e risoluzione del Contratto</a:t>
            </a:r>
            <a:endParaRPr kumimoji="0" lang="it-IT" altLang="zh-CN"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38432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A17B5764-A120-55F0-9C4B-4453AB59A467}"/>
              </a:ext>
            </a:extLst>
          </p:cNvPr>
          <p:cNvSpPr txBox="1"/>
          <p:nvPr/>
        </p:nvSpPr>
        <p:spPr>
          <a:xfrm>
            <a:off x="146988" y="667021"/>
            <a:ext cx="11520292" cy="470884"/>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Private </a:t>
            </a:r>
            <a:r>
              <a:rPr lang="it-IT" dirty="0" err="1"/>
              <a:t>Debt</a:t>
            </a:r>
            <a:endParaRPr lang="it-IT" dirty="0"/>
          </a:p>
        </p:txBody>
      </p:sp>
      <p:sp>
        <p:nvSpPr>
          <p:cNvPr id="7" name="CasellaDiTesto 6">
            <a:extLst>
              <a:ext uri="{FF2B5EF4-FFF2-40B4-BE49-F238E27FC236}">
                <a16:creationId xmlns:a16="http://schemas.microsoft.com/office/drawing/2014/main" id="{F82628F7-6687-B72D-38D0-244F42CF235B}"/>
              </a:ext>
            </a:extLst>
          </p:cNvPr>
          <p:cNvSpPr txBox="1"/>
          <p:nvPr/>
        </p:nvSpPr>
        <p:spPr>
          <a:xfrm>
            <a:off x="1669182" y="1543803"/>
            <a:ext cx="8475904" cy="4001095"/>
          </a:xfrm>
          <a:prstGeom prst="rect">
            <a:avLst/>
          </a:prstGeom>
          <a:solidFill>
            <a:schemeClr val="bg1"/>
          </a:solidFill>
        </p:spPr>
        <p:txBody>
          <a:bodyPr wrap="square" rtlCol="0">
            <a:spAutoFit/>
          </a:bodyPr>
          <a:lstStyle/>
          <a:p>
            <a:pPr algn="just"/>
            <a:r>
              <a:rPr lang="it-IT" sz="2000" b="1" dirty="0">
                <a:solidFill>
                  <a:srgbClr val="002060"/>
                </a:solidFill>
              </a:rPr>
              <a:t>I COVENANT:</a:t>
            </a:r>
            <a:r>
              <a:rPr lang="it-IT" sz="2000" dirty="0">
                <a:solidFill>
                  <a:srgbClr val="002060"/>
                </a:solidFill>
              </a:rPr>
              <a:t> </a:t>
            </a:r>
            <a:r>
              <a:rPr lang="it-IT" dirty="0">
                <a:solidFill>
                  <a:srgbClr val="002060"/>
                </a:solidFill>
              </a:rPr>
              <a:t>sono clausole contrattuali concordate tra il soggetto finanziatore e l’azienda prenditrice dei fondi. Esistono diverse tipologie di covenant. </a:t>
            </a:r>
          </a:p>
          <a:p>
            <a:pPr marL="342900" indent="-342900" algn="just">
              <a:buFont typeface="Arial" panose="020B0604020202020204" pitchFamily="34" charset="0"/>
              <a:buChar char="•"/>
            </a:pPr>
            <a:r>
              <a:rPr lang="it-IT" b="1" dirty="0">
                <a:solidFill>
                  <a:srgbClr val="002060"/>
                </a:solidFill>
              </a:rPr>
              <a:t>I </a:t>
            </a:r>
            <a:r>
              <a:rPr lang="it-IT" b="1" dirty="0" err="1">
                <a:solidFill>
                  <a:srgbClr val="002060"/>
                </a:solidFill>
              </a:rPr>
              <a:t>financial</a:t>
            </a:r>
            <a:r>
              <a:rPr lang="it-IT" b="1" dirty="0">
                <a:solidFill>
                  <a:srgbClr val="002060"/>
                </a:solidFill>
              </a:rPr>
              <a:t> covenant </a:t>
            </a:r>
            <a:r>
              <a:rPr lang="it-IT" dirty="0">
                <a:solidFill>
                  <a:srgbClr val="002060"/>
                </a:solidFill>
              </a:rPr>
              <a:t>che prevedono il rispetto di determinati indici di bilancio (PFN/Ebitda, PFN/PN, RO/OF, DSCR). </a:t>
            </a:r>
          </a:p>
          <a:p>
            <a:pPr algn="just"/>
            <a:r>
              <a:rPr lang="it-IT" dirty="0">
                <a:solidFill>
                  <a:srgbClr val="002060"/>
                </a:solidFill>
              </a:rPr>
              <a:t>I negative covenant che prevedono divieti ed i positive covenant che prevedono obblighi. Tra i più noti:</a:t>
            </a:r>
          </a:p>
          <a:p>
            <a:pPr marL="285750" indent="-285750" algn="just">
              <a:buFont typeface="Arial" panose="020B0604020202020204" pitchFamily="34" charset="0"/>
              <a:buChar char="•"/>
            </a:pPr>
            <a:r>
              <a:rPr lang="it-IT" b="1" dirty="0">
                <a:solidFill>
                  <a:srgbClr val="002060"/>
                </a:solidFill>
              </a:rPr>
              <a:t>Pari </a:t>
            </a:r>
            <a:r>
              <a:rPr lang="it-IT" b="1" dirty="0" err="1">
                <a:solidFill>
                  <a:srgbClr val="002060"/>
                </a:solidFill>
              </a:rPr>
              <a:t>passu</a:t>
            </a:r>
            <a:r>
              <a:rPr lang="it-IT" b="1" dirty="0">
                <a:solidFill>
                  <a:srgbClr val="002060"/>
                </a:solidFill>
              </a:rPr>
              <a:t> </a:t>
            </a:r>
            <a:r>
              <a:rPr lang="it-IT" dirty="0">
                <a:solidFill>
                  <a:srgbClr val="002060"/>
                </a:solidFill>
              </a:rPr>
              <a:t>con il quale il dedito non può essere postergato rispetto ad altre passività contratte successivamente dal prenditore;</a:t>
            </a:r>
          </a:p>
          <a:p>
            <a:pPr marL="285750" indent="-285750" algn="just">
              <a:buFont typeface="Arial" panose="020B0604020202020204" pitchFamily="34" charset="0"/>
              <a:buChar char="•"/>
            </a:pPr>
            <a:r>
              <a:rPr lang="it-IT" b="1" dirty="0">
                <a:solidFill>
                  <a:srgbClr val="002060"/>
                </a:solidFill>
              </a:rPr>
              <a:t>Negative </a:t>
            </a:r>
            <a:r>
              <a:rPr lang="it-IT" b="1" dirty="0" err="1">
                <a:solidFill>
                  <a:srgbClr val="002060"/>
                </a:solidFill>
              </a:rPr>
              <a:t>Pledge</a:t>
            </a:r>
            <a:r>
              <a:rPr lang="it-IT" dirty="0">
                <a:solidFill>
                  <a:srgbClr val="002060"/>
                </a:solidFill>
              </a:rPr>
              <a:t>, divieto di concedere garanzie reali o pegni su beni della società;</a:t>
            </a:r>
          </a:p>
          <a:p>
            <a:pPr marL="285750" indent="-285750" algn="just">
              <a:buFont typeface="Arial" panose="020B0604020202020204" pitchFamily="34" charset="0"/>
              <a:buChar char="•"/>
            </a:pPr>
            <a:r>
              <a:rPr lang="it-IT" b="1" dirty="0">
                <a:solidFill>
                  <a:srgbClr val="002060"/>
                </a:solidFill>
              </a:rPr>
              <a:t>Distribuzione dividendi </a:t>
            </a:r>
            <a:r>
              <a:rPr lang="it-IT" dirty="0">
                <a:solidFill>
                  <a:srgbClr val="002060"/>
                </a:solidFill>
              </a:rPr>
              <a:t>secondo i limiti concordati (in %)</a:t>
            </a:r>
          </a:p>
          <a:p>
            <a:pPr marL="285750" indent="-285750" algn="just">
              <a:buFont typeface="Arial" panose="020B0604020202020204" pitchFamily="34" charset="0"/>
              <a:buChar char="•"/>
            </a:pPr>
            <a:r>
              <a:rPr lang="it-IT" b="1" dirty="0" err="1">
                <a:solidFill>
                  <a:srgbClr val="002060"/>
                </a:solidFill>
              </a:rPr>
              <a:t>Change</a:t>
            </a:r>
            <a:r>
              <a:rPr lang="it-IT" b="1" dirty="0">
                <a:solidFill>
                  <a:srgbClr val="002060"/>
                </a:solidFill>
              </a:rPr>
              <a:t> of control</a:t>
            </a:r>
            <a:r>
              <a:rPr lang="it-IT" dirty="0">
                <a:solidFill>
                  <a:srgbClr val="002060"/>
                </a:solidFill>
              </a:rPr>
              <a:t>, divieto al cambio di proprietà</a:t>
            </a:r>
          </a:p>
          <a:p>
            <a:pPr marL="285750" indent="-285750" algn="just">
              <a:buFont typeface="Arial" panose="020B0604020202020204" pitchFamily="34" charset="0"/>
              <a:buChar char="•"/>
            </a:pPr>
            <a:r>
              <a:rPr lang="it-IT" b="1" dirty="0">
                <a:solidFill>
                  <a:srgbClr val="002060"/>
                </a:solidFill>
              </a:rPr>
              <a:t>Divieto di effettuare operazioni di finanza straordinaria </a:t>
            </a:r>
            <a:r>
              <a:rPr lang="it-IT" dirty="0">
                <a:solidFill>
                  <a:srgbClr val="002060"/>
                </a:solidFill>
              </a:rPr>
              <a:t>senza il preventivo accordo dei creditori junior</a:t>
            </a:r>
          </a:p>
          <a:p>
            <a:pPr marL="285750" indent="-285750" algn="just">
              <a:buFont typeface="Arial" panose="020B0604020202020204" pitchFamily="34" charset="0"/>
              <a:buChar char="•"/>
            </a:pPr>
            <a:r>
              <a:rPr lang="it-IT" b="1" dirty="0">
                <a:solidFill>
                  <a:srgbClr val="002060"/>
                </a:solidFill>
              </a:rPr>
              <a:t>Obblighi informativi</a:t>
            </a:r>
            <a:r>
              <a:rPr lang="it-IT" dirty="0">
                <a:solidFill>
                  <a:srgbClr val="002060"/>
                </a:solidFill>
              </a:rPr>
              <a:t>, consegnata situazioni di periodo, bilancio annuale, </a:t>
            </a:r>
            <a:r>
              <a:rPr lang="it-IT" dirty="0" err="1">
                <a:solidFill>
                  <a:srgbClr val="002060"/>
                </a:solidFill>
              </a:rPr>
              <a:t>comunicaz</a:t>
            </a:r>
            <a:r>
              <a:rPr lang="it-IT" dirty="0">
                <a:solidFill>
                  <a:srgbClr val="002060"/>
                </a:solidFill>
              </a:rPr>
              <a:t>.</a:t>
            </a:r>
          </a:p>
        </p:txBody>
      </p:sp>
    </p:spTree>
    <p:extLst>
      <p:ext uri="{BB962C8B-B14F-4D97-AF65-F5344CB8AC3E}">
        <p14:creationId xmlns:p14="http://schemas.microsoft.com/office/powerpoint/2010/main" val="2210366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A17B5764-A120-55F0-9C4B-4453AB59A467}"/>
              </a:ext>
            </a:extLst>
          </p:cNvPr>
          <p:cNvSpPr txBox="1"/>
          <p:nvPr/>
        </p:nvSpPr>
        <p:spPr>
          <a:xfrm>
            <a:off x="146988" y="667021"/>
            <a:ext cx="11520292" cy="470884"/>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Private </a:t>
            </a:r>
            <a:r>
              <a:rPr lang="it-IT" dirty="0" err="1"/>
              <a:t>Debt</a:t>
            </a:r>
            <a:endParaRPr lang="it-IT" dirty="0"/>
          </a:p>
        </p:txBody>
      </p:sp>
      <p:sp>
        <p:nvSpPr>
          <p:cNvPr id="9" name="CasellaDiTesto 8">
            <a:extLst>
              <a:ext uri="{FF2B5EF4-FFF2-40B4-BE49-F238E27FC236}">
                <a16:creationId xmlns:a16="http://schemas.microsoft.com/office/drawing/2014/main" id="{1CB65E33-CA52-A314-FDEA-80B8BE351E41}"/>
              </a:ext>
            </a:extLst>
          </p:cNvPr>
          <p:cNvSpPr txBox="1"/>
          <p:nvPr/>
        </p:nvSpPr>
        <p:spPr>
          <a:xfrm>
            <a:off x="891251" y="1810412"/>
            <a:ext cx="9988952" cy="1631216"/>
          </a:xfrm>
          <a:prstGeom prst="rect">
            <a:avLst/>
          </a:prstGeom>
          <a:solidFill>
            <a:schemeClr val="bg1"/>
          </a:solidFill>
        </p:spPr>
        <p:txBody>
          <a:bodyPr wrap="square" rtlCol="0">
            <a:spAutoFit/>
          </a:bodyPr>
          <a:lstStyle/>
          <a:p>
            <a:pPr algn="just"/>
            <a:r>
              <a:rPr lang="it-IT" sz="2000" b="1" dirty="0">
                <a:solidFill>
                  <a:srgbClr val="002060"/>
                </a:solidFill>
              </a:rPr>
              <a:t>FINANZIAMENTI M/T</a:t>
            </a:r>
            <a:r>
              <a:rPr lang="it-IT" sz="2000" dirty="0">
                <a:solidFill>
                  <a:srgbClr val="002060"/>
                </a:solidFill>
              </a:rPr>
              <a:t>: Con la riforma del 2012 introdotta dal ‘Decreto </a:t>
            </a:r>
            <a:r>
              <a:rPr lang="it-IT" sz="2000" dirty="0" err="1">
                <a:solidFill>
                  <a:srgbClr val="002060"/>
                </a:solidFill>
              </a:rPr>
              <a:t>Sviluppo’</a:t>
            </a:r>
            <a:r>
              <a:rPr lang="it-IT" sz="2000" dirty="0">
                <a:solidFill>
                  <a:srgbClr val="002060"/>
                </a:solidFill>
              </a:rPr>
              <a:t> </a:t>
            </a:r>
            <a:r>
              <a:rPr lang="it-IT" sz="2000" b="1" dirty="0">
                <a:solidFill>
                  <a:srgbClr val="002060"/>
                </a:solidFill>
              </a:rPr>
              <a:t>è stata legittimata la possibilità di erogare finanziamenti anche da parte di soggetti diversi dagli Istituti bancari dando in seguito il via al cosiddetto «</a:t>
            </a:r>
            <a:r>
              <a:rPr lang="it-IT" sz="2000" b="1" dirty="0" err="1">
                <a:solidFill>
                  <a:srgbClr val="002060"/>
                </a:solidFill>
              </a:rPr>
              <a:t>direct</a:t>
            </a:r>
            <a:r>
              <a:rPr lang="it-IT" sz="2000" b="1" dirty="0">
                <a:solidFill>
                  <a:srgbClr val="002060"/>
                </a:solidFill>
              </a:rPr>
              <a:t> lending» </a:t>
            </a:r>
            <a:r>
              <a:rPr lang="it-IT" sz="2000" dirty="0">
                <a:solidFill>
                  <a:srgbClr val="002060"/>
                </a:solidFill>
              </a:rPr>
              <a:t>con cui gli operatori (fondi) di private </a:t>
            </a:r>
            <a:r>
              <a:rPr lang="it-IT" sz="2000" dirty="0" err="1">
                <a:solidFill>
                  <a:srgbClr val="002060"/>
                </a:solidFill>
              </a:rPr>
              <a:t>debt</a:t>
            </a:r>
            <a:r>
              <a:rPr lang="it-IT" sz="2000" dirty="0">
                <a:solidFill>
                  <a:srgbClr val="002060"/>
                </a:solidFill>
              </a:rPr>
              <a:t> erogano finanziamenti superiori a 18 mesi e fino a 5 anni (medio termine) oppure oltre i 5 anni (lungo termine). </a:t>
            </a:r>
          </a:p>
        </p:txBody>
      </p:sp>
    </p:spTree>
    <p:extLst>
      <p:ext uri="{BB962C8B-B14F-4D97-AF65-F5344CB8AC3E}">
        <p14:creationId xmlns:p14="http://schemas.microsoft.com/office/powerpoint/2010/main" val="3885336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8A8CD272-15D2-0FB9-F152-8B4D1B5AAD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500" y="1719262"/>
            <a:ext cx="9515475" cy="3419475"/>
          </a:xfrm>
          <a:prstGeom prst="rect">
            <a:avLst/>
          </a:prstGeom>
          <a:noFill/>
          <a:extLst>
            <a:ext uri="{909E8E84-426E-40DD-AFC4-6F175D3DCCD1}">
              <a14:hiddenFill xmlns:a14="http://schemas.microsoft.com/office/drawing/2010/main">
                <a:solidFill>
                  <a:srgbClr val="FFFFFF"/>
                </a:solidFill>
              </a14:hiddenFill>
            </a:ext>
          </a:extLst>
        </p:spPr>
      </p:pic>
      <p:sp>
        <p:nvSpPr>
          <p:cNvPr id="6" name="CasellaDiTesto 5">
            <a:extLst>
              <a:ext uri="{FF2B5EF4-FFF2-40B4-BE49-F238E27FC236}">
                <a16:creationId xmlns:a16="http://schemas.microsoft.com/office/drawing/2014/main" id="{072663E4-20D2-026E-F168-32B9B2DAF5A1}"/>
              </a:ext>
            </a:extLst>
          </p:cNvPr>
          <p:cNvSpPr txBox="1"/>
          <p:nvPr/>
        </p:nvSpPr>
        <p:spPr>
          <a:xfrm>
            <a:off x="965200" y="5516880"/>
            <a:ext cx="8920480" cy="276999"/>
          </a:xfrm>
          <a:prstGeom prst="rect">
            <a:avLst/>
          </a:prstGeom>
          <a:noFill/>
        </p:spPr>
        <p:txBody>
          <a:bodyPr wrap="square" rtlCol="0">
            <a:spAutoFit/>
          </a:bodyPr>
          <a:lstStyle/>
          <a:p>
            <a:r>
              <a:rPr lang="it-IT" sz="1200" b="0" i="0" dirty="0">
                <a:solidFill>
                  <a:srgbClr val="333333"/>
                </a:solidFill>
                <a:effectLst/>
                <a:latin typeface="Roboto" panose="02000000000000000000" pitchFamily="2" charset="0"/>
              </a:rPr>
              <a:t>Fonte: School of Management Politecnico di Milano – Alt-Finance Day </a:t>
            </a:r>
            <a:endParaRPr lang="it-IT" sz="1200" dirty="0"/>
          </a:p>
        </p:txBody>
      </p:sp>
      <p:sp>
        <p:nvSpPr>
          <p:cNvPr id="3" name="CasellaDiTesto 2">
            <a:extLst>
              <a:ext uri="{FF2B5EF4-FFF2-40B4-BE49-F238E27FC236}">
                <a16:creationId xmlns:a16="http://schemas.microsoft.com/office/drawing/2014/main" id="{AE46A22B-6DC2-7E25-C486-A716F80FADC0}"/>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019401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A17B5764-A120-55F0-9C4B-4453AB59A467}"/>
              </a:ext>
            </a:extLst>
          </p:cNvPr>
          <p:cNvSpPr txBox="1"/>
          <p:nvPr/>
        </p:nvSpPr>
        <p:spPr>
          <a:xfrm>
            <a:off x="146988" y="667021"/>
            <a:ext cx="11520292" cy="470884"/>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Il Private </a:t>
            </a:r>
            <a:r>
              <a:rPr lang="it-IT" dirty="0" err="1"/>
              <a:t>Debt</a:t>
            </a:r>
            <a:endParaRPr lang="it-IT" dirty="0"/>
          </a:p>
        </p:txBody>
      </p:sp>
      <p:sp>
        <p:nvSpPr>
          <p:cNvPr id="2" name="CasellaDiTesto 1">
            <a:extLst>
              <a:ext uri="{FF2B5EF4-FFF2-40B4-BE49-F238E27FC236}">
                <a16:creationId xmlns:a16="http://schemas.microsoft.com/office/drawing/2014/main" id="{BF7DB5FB-0667-EE0E-908D-252068FF3F54}"/>
              </a:ext>
            </a:extLst>
          </p:cNvPr>
          <p:cNvSpPr txBox="1"/>
          <p:nvPr/>
        </p:nvSpPr>
        <p:spPr>
          <a:xfrm>
            <a:off x="861559" y="1691490"/>
            <a:ext cx="9747448" cy="4524315"/>
          </a:xfrm>
          <a:prstGeom prst="rect">
            <a:avLst/>
          </a:prstGeom>
          <a:noFill/>
        </p:spPr>
        <p:txBody>
          <a:bodyPr wrap="square" rtlCol="0">
            <a:spAutoFit/>
          </a:bodyPr>
          <a:lstStyle/>
          <a:p>
            <a:pPr algn="just"/>
            <a:r>
              <a:rPr lang="it-IT" dirty="0">
                <a:solidFill>
                  <a:srgbClr val="002060"/>
                </a:solidFill>
              </a:rPr>
              <a:t>I Decreti Crescita del 2012 e Destinazione Italia del 2013 ha previsto la possibilità da parte delle aziende di finanziarsi al di fuori del settore bancario per le necessità finanziarie di medio lungo termine (sia per esigenze di crescita per linee interne che per linee esterne). </a:t>
            </a:r>
          </a:p>
          <a:p>
            <a:pPr algn="just"/>
            <a:r>
              <a:rPr lang="it-IT" dirty="0">
                <a:solidFill>
                  <a:srgbClr val="002060"/>
                </a:solidFill>
              </a:rPr>
              <a:t>In Italia il Private </a:t>
            </a:r>
            <a:r>
              <a:rPr lang="it-IT" dirty="0" err="1">
                <a:solidFill>
                  <a:srgbClr val="002060"/>
                </a:solidFill>
              </a:rPr>
              <a:t>Debt</a:t>
            </a:r>
            <a:r>
              <a:rPr lang="it-IT" dirty="0">
                <a:solidFill>
                  <a:srgbClr val="002060"/>
                </a:solidFill>
              </a:rPr>
              <a:t> comprende:</a:t>
            </a:r>
          </a:p>
          <a:p>
            <a:pPr algn="just"/>
            <a:endParaRPr lang="it-IT" dirty="0">
              <a:solidFill>
                <a:srgbClr val="002060"/>
              </a:solidFill>
            </a:endParaRPr>
          </a:p>
          <a:p>
            <a:pPr marL="285750" indent="-285750" algn="just">
              <a:buFontTx/>
              <a:buChar char="-"/>
            </a:pPr>
            <a:r>
              <a:rPr lang="it-IT" dirty="0">
                <a:solidFill>
                  <a:srgbClr val="002060"/>
                </a:solidFill>
              </a:rPr>
              <a:t>Il Private </a:t>
            </a:r>
            <a:r>
              <a:rPr lang="it-IT" dirty="0" err="1">
                <a:solidFill>
                  <a:srgbClr val="002060"/>
                </a:solidFill>
              </a:rPr>
              <a:t>Debt</a:t>
            </a:r>
            <a:r>
              <a:rPr lang="it-IT" dirty="0">
                <a:solidFill>
                  <a:srgbClr val="002060"/>
                </a:solidFill>
              </a:rPr>
              <a:t> (in senso stretto): il finanziamento da parte di fondi di debito (Private </a:t>
            </a:r>
            <a:r>
              <a:rPr lang="it-IT" dirty="0" err="1">
                <a:solidFill>
                  <a:srgbClr val="002060"/>
                </a:solidFill>
              </a:rPr>
              <a:t>Debt</a:t>
            </a:r>
            <a:r>
              <a:rPr lang="it-IT" dirty="0">
                <a:solidFill>
                  <a:srgbClr val="002060"/>
                </a:solidFill>
              </a:rPr>
              <a:t> Investor) di operazioni in cui l’azionista è un fondo di private equity (es. nelle operazioni di LBO);</a:t>
            </a:r>
          </a:p>
          <a:p>
            <a:pPr marL="285750" indent="-285750" algn="just">
              <a:buFontTx/>
              <a:buChar char="-"/>
            </a:pPr>
            <a:r>
              <a:rPr lang="it-IT" dirty="0">
                <a:solidFill>
                  <a:srgbClr val="002060"/>
                </a:solidFill>
              </a:rPr>
              <a:t>Il Direct Lending: il finanziamento da parte di fondi di debito di aziende di piccole e medie dimensioni.</a:t>
            </a:r>
          </a:p>
          <a:p>
            <a:pPr algn="just"/>
            <a:r>
              <a:rPr lang="it-IT" dirty="0">
                <a:solidFill>
                  <a:srgbClr val="002060"/>
                </a:solidFill>
              </a:rPr>
              <a:t> </a:t>
            </a:r>
          </a:p>
          <a:p>
            <a:pPr algn="just"/>
            <a:r>
              <a:rPr lang="it-IT" dirty="0">
                <a:solidFill>
                  <a:srgbClr val="002060"/>
                </a:solidFill>
              </a:rPr>
              <a:t>Questa specifica tipologia di investitori presenta, rispetto al private </a:t>
            </a:r>
            <a:r>
              <a:rPr lang="it-IT" dirty="0" err="1">
                <a:solidFill>
                  <a:srgbClr val="002060"/>
                </a:solidFill>
              </a:rPr>
              <a:t>equity</a:t>
            </a:r>
            <a:r>
              <a:rPr lang="it-IT" dirty="0">
                <a:solidFill>
                  <a:srgbClr val="002060"/>
                </a:solidFill>
              </a:rPr>
              <a:t>,  il vantaggio di essere meno invasiva per la </a:t>
            </a:r>
            <a:r>
              <a:rPr lang="it-IT" dirty="0" err="1">
                <a:solidFill>
                  <a:srgbClr val="002060"/>
                </a:solidFill>
              </a:rPr>
              <a:t>governance</a:t>
            </a:r>
            <a:r>
              <a:rPr lang="it-IT" dirty="0">
                <a:solidFill>
                  <a:srgbClr val="002060"/>
                </a:solidFill>
              </a:rPr>
              <a:t> aziendale (sebbene in queste operazioni vengono previsti comunque </a:t>
            </a:r>
            <a:r>
              <a:rPr lang="it-IT" dirty="0" err="1">
                <a:solidFill>
                  <a:srgbClr val="002060"/>
                </a:solidFill>
              </a:rPr>
              <a:t>covenants</a:t>
            </a:r>
            <a:r>
              <a:rPr lang="it-IT" dirty="0">
                <a:solidFill>
                  <a:srgbClr val="002060"/>
                </a:solidFill>
              </a:rPr>
              <a:t>, o impegni, finanziari rappresentati ad esempio dal mantenimento di determinati livelli di indici finanziari fissati preventivamente sulla base del business </a:t>
            </a:r>
            <a:r>
              <a:rPr lang="it-IT" dirty="0" err="1">
                <a:solidFill>
                  <a:srgbClr val="002060"/>
                </a:solidFill>
              </a:rPr>
              <a:t>plan</a:t>
            </a:r>
            <a:r>
              <a:rPr lang="it-IT" dirty="0">
                <a:solidFill>
                  <a:srgbClr val="002060"/>
                </a:solidFill>
              </a:rPr>
              <a:t>  e controllati successivamente sulla base dei dati di bilancio della società.</a:t>
            </a:r>
          </a:p>
          <a:p>
            <a:pPr algn="just"/>
            <a:endParaRPr lang="it-IT" dirty="0"/>
          </a:p>
        </p:txBody>
      </p:sp>
    </p:spTree>
    <p:extLst>
      <p:ext uri="{BB962C8B-B14F-4D97-AF65-F5344CB8AC3E}">
        <p14:creationId xmlns:p14="http://schemas.microsoft.com/office/powerpoint/2010/main" val="992529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A17B5764-A120-55F0-9C4B-4453AB59A467}"/>
              </a:ext>
            </a:extLst>
          </p:cNvPr>
          <p:cNvSpPr txBox="1"/>
          <p:nvPr/>
        </p:nvSpPr>
        <p:spPr>
          <a:xfrm>
            <a:off x="146988" y="667021"/>
            <a:ext cx="11520292" cy="470884"/>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Il Private </a:t>
            </a:r>
            <a:r>
              <a:rPr lang="it-IT" dirty="0" err="1"/>
              <a:t>Debt</a:t>
            </a:r>
            <a:endParaRPr lang="it-IT" dirty="0"/>
          </a:p>
        </p:txBody>
      </p:sp>
      <p:sp>
        <p:nvSpPr>
          <p:cNvPr id="2" name="CasellaDiTesto 1">
            <a:extLst>
              <a:ext uri="{FF2B5EF4-FFF2-40B4-BE49-F238E27FC236}">
                <a16:creationId xmlns:a16="http://schemas.microsoft.com/office/drawing/2014/main" id="{BF7DB5FB-0667-EE0E-908D-252068FF3F54}"/>
              </a:ext>
            </a:extLst>
          </p:cNvPr>
          <p:cNvSpPr txBox="1"/>
          <p:nvPr/>
        </p:nvSpPr>
        <p:spPr>
          <a:xfrm>
            <a:off x="861559" y="1691490"/>
            <a:ext cx="9747448" cy="2862322"/>
          </a:xfrm>
          <a:prstGeom prst="rect">
            <a:avLst/>
          </a:prstGeom>
          <a:noFill/>
        </p:spPr>
        <p:txBody>
          <a:bodyPr wrap="square" rtlCol="0">
            <a:spAutoFit/>
          </a:bodyPr>
          <a:lstStyle/>
          <a:p>
            <a:pPr algn="just"/>
            <a:r>
              <a:rPr lang="it-IT" dirty="0">
                <a:solidFill>
                  <a:srgbClr val="002060"/>
                </a:solidFill>
              </a:rPr>
              <a:t>Sul mercato italiano si è delineata una segmentazione per prodotto degli operatori tra fondi di private </a:t>
            </a:r>
            <a:r>
              <a:rPr lang="it-IT" dirty="0" err="1">
                <a:solidFill>
                  <a:srgbClr val="002060"/>
                </a:solidFill>
              </a:rPr>
              <a:t>debt</a:t>
            </a:r>
            <a:r>
              <a:rPr lang="it-IT" dirty="0">
                <a:solidFill>
                  <a:srgbClr val="002060"/>
                </a:solidFill>
              </a:rPr>
              <a:t> e fondi di minibond. </a:t>
            </a:r>
          </a:p>
          <a:p>
            <a:pPr algn="just"/>
            <a:endParaRPr lang="it-IT" dirty="0">
              <a:solidFill>
                <a:srgbClr val="002060"/>
              </a:solidFill>
            </a:endParaRPr>
          </a:p>
          <a:p>
            <a:pPr algn="just"/>
            <a:r>
              <a:rPr lang="it-IT" dirty="0">
                <a:solidFill>
                  <a:srgbClr val="002060"/>
                </a:solidFill>
              </a:rPr>
              <a:t>I fondi private </a:t>
            </a:r>
            <a:r>
              <a:rPr lang="it-IT" dirty="0" err="1">
                <a:solidFill>
                  <a:srgbClr val="002060"/>
                </a:solidFill>
              </a:rPr>
              <a:t>debt</a:t>
            </a:r>
            <a:r>
              <a:rPr lang="it-IT" dirty="0">
                <a:solidFill>
                  <a:srgbClr val="002060"/>
                </a:solidFill>
              </a:rPr>
              <a:t> strutturano un prodotto su misura delle esigenze della PMI (durata, garanzie, profilo di ammortamento, costo, </a:t>
            </a:r>
            <a:r>
              <a:rPr lang="it-IT" dirty="0" err="1">
                <a:solidFill>
                  <a:srgbClr val="002060"/>
                </a:solidFill>
              </a:rPr>
              <a:t>eventale</a:t>
            </a:r>
            <a:r>
              <a:rPr lang="it-IT" dirty="0">
                <a:solidFill>
                  <a:srgbClr val="002060"/>
                </a:solidFill>
              </a:rPr>
              <a:t> </a:t>
            </a:r>
            <a:r>
              <a:rPr lang="it-IT" dirty="0" err="1">
                <a:solidFill>
                  <a:srgbClr val="002060"/>
                </a:solidFill>
              </a:rPr>
              <a:t>preenza</a:t>
            </a:r>
            <a:r>
              <a:rPr lang="it-IT" dirty="0">
                <a:solidFill>
                  <a:srgbClr val="002060"/>
                </a:solidFill>
              </a:rPr>
              <a:t> di equity, effettuano attività di Due Diligence. </a:t>
            </a:r>
          </a:p>
          <a:p>
            <a:pPr algn="just"/>
            <a:endParaRPr lang="it-IT" dirty="0">
              <a:solidFill>
                <a:srgbClr val="002060"/>
              </a:solidFill>
            </a:endParaRPr>
          </a:p>
          <a:p>
            <a:pPr algn="just"/>
            <a:r>
              <a:rPr lang="it-IT" dirty="0">
                <a:solidFill>
                  <a:srgbClr val="002060"/>
                </a:solidFill>
              </a:rPr>
              <a:t>I fondi di minibond sottoscrivono generalmente un prodotto standardizzato (durata 3-5-7 anni), garanzie ridotte, </a:t>
            </a:r>
            <a:r>
              <a:rPr lang="it-IT" dirty="0" err="1">
                <a:solidFill>
                  <a:srgbClr val="002060"/>
                </a:solidFill>
              </a:rPr>
              <a:t>amortizing</a:t>
            </a:r>
            <a:r>
              <a:rPr lang="it-IT" dirty="0">
                <a:solidFill>
                  <a:srgbClr val="002060"/>
                </a:solidFill>
              </a:rPr>
              <a:t> o bullet. Effettuano non sempre attività di Due Diligence fanno a volte affidamento su società di rating esterno per la valutazione del merito creditizio ed utilizzano i fondi spesso per rifinanziare debito bancario.</a:t>
            </a:r>
            <a:endParaRPr lang="it-IT" dirty="0"/>
          </a:p>
        </p:txBody>
      </p:sp>
    </p:spTree>
    <p:extLst>
      <p:ext uri="{BB962C8B-B14F-4D97-AF65-F5344CB8AC3E}">
        <p14:creationId xmlns:p14="http://schemas.microsoft.com/office/powerpoint/2010/main" val="2956815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A17B5764-A120-55F0-9C4B-4453AB59A467}"/>
              </a:ext>
            </a:extLst>
          </p:cNvPr>
          <p:cNvSpPr txBox="1"/>
          <p:nvPr/>
        </p:nvSpPr>
        <p:spPr>
          <a:xfrm>
            <a:off x="146988" y="667021"/>
            <a:ext cx="11520292" cy="470884"/>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Private </a:t>
            </a:r>
            <a:r>
              <a:rPr lang="it-IT" dirty="0" err="1"/>
              <a:t>Debt</a:t>
            </a:r>
            <a:endParaRPr lang="it-IT" dirty="0"/>
          </a:p>
        </p:txBody>
      </p:sp>
      <p:sp>
        <p:nvSpPr>
          <p:cNvPr id="2" name="CasellaDiTesto 1">
            <a:extLst>
              <a:ext uri="{FF2B5EF4-FFF2-40B4-BE49-F238E27FC236}">
                <a16:creationId xmlns:a16="http://schemas.microsoft.com/office/drawing/2014/main" id="{E6ABF644-0EE1-7836-8D68-B0B086AA5B94}"/>
              </a:ext>
            </a:extLst>
          </p:cNvPr>
          <p:cNvSpPr txBox="1"/>
          <p:nvPr/>
        </p:nvSpPr>
        <p:spPr>
          <a:xfrm>
            <a:off x="1412111" y="1589006"/>
            <a:ext cx="6276593" cy="2862322"/>
          </a:xfrm>
          <a:prstGeom prst="rect">
            <a:avLst/>
          </a:prstGeom>
          <a:noFill/>
        </p:spPr>
        <p:txBody>
          <a:bodyPr wrap="square" rtlCol="0">
            <a:spAutoFit/>
          </a:bodyPr>
          <a:lstStyle/>
          <a:p>
            <a:pPr algn="just"/>
            <a:r>
              <a:rPr lang="it-IT" dirty="0">
                <a:solidFill>
                  <a:srgbClr val="002060"/>
                </a:solidFill>
              </a:rPr>
              <a:t>La ricerca da parte degli Investitori di ritorni superiori a quelli offerti dai mercati pubblici (mercati azionari, obbligazionari e dei titoli di stato) sta favorendo negli ultimi anni la </a:t>
            </a:r>
            <a:r>
              <a:rPr lang="it-IT" b="1" dirty="0">
                <a:solidFill>
                  <a:srgbClr val="002060"/>
                </a:solidFill>
              </a:rPr>
              <a:t>DIFFUSIONE </a:t>
            </a:r>
            <a:r>
              <a:rPr lang="it-IT" b="1" dirty="0" err="1">
                <a:solidFill>
                  <a:srgbClr val="002060"/>
                </a:solidFill>
              </a:rPr>
              <a:t>DI</a:t>
            </a:r>
            <a:r>
              <a:rPr lang="it-IT" b="1" dirty="0">
                <a:solidFill>
                  <a:srgbClr val="002060"/>
                </a:solidFill>
              </a:rPr>
              <a:t> STRUMENTI ALTERNATIVI A QUELLO BANCARIO</a:t>
            </a:r>
            <a:r>
              <a:rPr lang="it-IT" dirty="0">
                <a:solidFill>
                  <a:srgbClr val="002060"/>
                </a:solidFill>
              </a:rPr>
              <a:t> QUALI </a:t>
            </a:r>
            <a:r>
              <a:rPr lang="it-IT" b="1" dirty="0">
                <a:solidFill>
                  <a:srgbClr val="002060"/>
                </a:solidFill>
              </a:rPr>
              <a:t>IL PRIVATE DEBT</a:t>
            </a:r>
            <a:r>
              <a:rPr lang="it-IT" dirty="0">
                <a:solidFill>
                  <a:srgbClr val="002060"/>
                </a:solidFill>
              </a:rPr>
              <a:t>. Tale crescita ha sperimentato una accelerazione dalla crescente </a:t>
            </a:r>
            <a:r>
              <a:rPr lang="it-IT" dirty="0" err="1">
                <a:solidFill>
                  <a:srgbClr val="002060"/>
                </a:solidFill>
              </a:rPr>
              <a:t>normazione</a:t>
            </a:r>
            <a:r>
              <a:rPr lang="it-IT" dirty="0">
                <a:solidFill>
                  <a:srgbClr val="002060"/>
                </a:solidFill>
              </a:rPr>
              <a:t> del mercato dei finanziamenti bancari verificatasi successivamente alla crisi finanziaria del 2008.</a:t>
            </a:r>
          </a:p>
          <a:p>
            <a:pPr algn="just"/>
            <a:endParaRPr lang="it-IT" dirty="0"/>
          </a:p>
          <a:p>
            <a:pPr algn="just"/>
            <a:endParaRPr lang="it-IT" dirty="0"/>
          </a:p>
          <a:p>
            <a:pPr algn="just"/>
            <a:endParaRPr lang="it-IT" dirty="0"/>
          </a:p>
        </p:txBody>
      </p:sp>
      <p:pic>
        <p:nvPicPr>
          <p:cNvPr id="3" name="Picture 2">
            <a:extLst>
              <a:ext uri="{FF2B5EF4-FFF2-40B4-BE49-F238E27FC236}">
                <a16:creationId xmlns:a16="http://schemas.microsoft.com/office/drawing/2014/main" id="{156E9D96-6651-F5C4-9B8E-42059578B18B}"/>
              </a:ext>
            </a:extLst>
          </p:cNvPr>
          <p:cNvPicPr>
            <a:picLocks noChangeAspect="1" noChangeArrowheads="1"/>
          </p:cNvPicPr>
          <p:nvPr/>
        </p:nvPicPr>
        <p:blipFill>
          <a:blip r:embed="rId2" cstate="print"/>
          <a:srcRect/>
          <a:stretch>
            <a:fillRect/>
          </a:stretch>
        </p:blipFill>
        <p:spPr bwMode="auto">
          <a:xfrm>
            <a:off x="8048744" y="1733022"/>
            <a:ext cx="2117118" cy="1656184"/>
          </a:xfrm>
          <a:prstGeom prst="rect">
            <a:avLst/>
          </a:prstGeom>
          <a:noFill/>
          <a:ln w="9525">
            <a:noFill/>
            <a:miter lim="800000"/>
            <a:headEnd/>
            <a:tailEnd/>
          </a:ln>
        </p:spPr>
      </p:pic>
      <p:sp>
        <p:nvSpPr>
          <p:cNvPr id="4" name="CasellaDiTesto 3">
            <a:extLst>
              <a:ext uri="{FF2B5EF4-FFF2-40B4-BE49-F238E27FC236}">
                <a16:creationId xmlns:a16="http://schemas.microsoft.com/office/drawing/2014/main" id="{EEA7BDCB-4464-369B-D96B-DB3909B78B82}"/>
              </a:ext>
            </a:extLst>
          </p:cNvPr>
          <p:cNvSpPr txBox="1"/>
          <p:nvPr/>
        </p:nvSpPr>
        <p:spPr>
          <a:xfrm>
            <a:off x="1412111" y="3965270"/>
            <a:ext cx="8796873" cy="1754326"/>
          </a:xfrm>
          <a:prstGeom prst="rect">
            <a:avLst/>
          </a:prstGeom>
          <a:noFill/>
        </p:spPr>
        <p:txBody>
          <a:bodyPr wrap="square" rtlCol="0">
            <a:spAutoFit/>
          </a:bodyPr>
          <a:lstStyle/>
          <a:p>
            <a:pPr algn="just"/>
            <a:r>
              <a:rPr lang="it-IT" dirty="0">
                <a:solidFill>
                  <a:srgbClr val="002060"/>
                </a:solidFill>
              </a:rPr>
              <a:t>Il ricorso al Private </a:t>
            </a:r>
            <a:r>
              <a:rPr lang="it-IT" dirty="0" err="1">
                <a:solidFill>
                  <a:srgbClr val="002060"/>
                </a:solidFill>
              </a:rPr>
              <a:t>Debt</a:t>
            </a:r>
            <a:r>
              <a:rPr lang="it-IT" dirty="0">
                <a:solidFill>
                  <a:srgbClr val="002060"/>
                </a:solidFill>
              </a:rPr>
              <a:t> rappresenta pertanto per le PMI un valido strumento di supporto dei programmi di crescita oltre che per linee interne anche mediante acquisizioni. Condizione essenziale per il successo nel ricorso al Private </a:t>
            </a:r>
            <a:r>
              <a:rPr lang="it-IT" dirty="0" err="1">
                <a:solidFill>
                  <a:srgbClr val="002060"/>
                </a:solidFill>
              </a:rPr>
              <a:t>Debt</a:t>
            </a:r>
            <a:r>
              <a:rPr lang="it-IT" dirty="0">
                <a:solidFill>
                  <a:srgbClr val="002060"/>
                </a:solidFill>
              </a:rPr>
              <a:t> è riuscire a </a:t>
            </a:r>
            <a:r>
              <a:rPr lang="it-IT" b="1" cap="small" dirty="0">
                <a:solidFill>
                  <a:srgbClr val="002060"/>
                </a:solidFill>
              </a:rPr>
              <a:t>conciliare le esigenze finanziarie dell’Impresa con le aspettative di rendimento ed il profilo di rischio degli Investitori  che a loro volta riflettono la struttura e l’andamento dei mercati finanziari.</a:t>
            </a:r>
          </a:p>
          <a:p>
            <a:endParaRPr lang="it-IT" dirty="0"/>
          </a:p>
        </p:txBody>
      </p:sp>
    </p:spTree>
    <p:extLst>
      <p:ext uri="{BB962C8B-B14F-4D97-AF65-F5344CB8AC3E}">
        <p14:creationId xmlns:p14="http://schemas.microsoft.com/office/powerpoint/2010/main" val="179200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A17B5764-A120-55F0-9C4B-4453AB59A467}"/>
              </a:ext>
            </a:extLst>
          </p:cNvPr>
          <p:cNvSpPr txBox="1"/>
          <p:nvPr/>
        </p:nvSpPr>
        <p:spPr>
          <a:xfrm>
            <a:off x="146988" y="667021"/>
            <a:ext cx="11520292" cy="470884"/>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Private </a:t>
            </a:r>
            <a:r>
              <a:rPr lang="it-IT" dirty="0" err="1"/>
              <a:t>Debt</a:t>
            </a:r>
            <a:endParaRPr lang="it-IT" dirty="0"/>
          </a:p>
        </p:txBody>
      </p:sp>
      <p:sp>
        <p:nvSpPr>
          <p:cNvPr id="3" name="CasellaDiTesto 2">
            <a:extLst>
              <a:ext uri="{FF2B5EF4-FFF2-40B4-BE49-F238E27FC236}">
                <a16:creationId xmlns:a16="http://schemas.microsoft.com/office/drawing/2014/main" id="{AA2FC2DD-CEB0-8679-6092-140AB49B055E}"/>
              </a:ext>
            </a:extLst>
          </p:cNvPr>
          <p:cNvSpPr txBox="1"/>
          <p:nvPr/>
        </p:nvSpPr>
        <p:spPr>
          <a:xfrm>
            <a:off x="902825" y="1843950"/>
            <a:ext cx="10590836" cy="2862322"/>
          </a:xfrm>
          <a:prstGeom prst="rect">
            <a:avLst/>
          </a:prstGeom>
          <a:solidFill>
            <a:schemeClr val="bg1"/>
          </a:solidFill>
        </p:spPr>
        <p:txBody>
          <a:bodyPr wrap="square" rtlCol="0">
            <a:spAutoFit/>
          </a:bodyPr>
          <a:lstStyle/>
          <a:p>
            <a:pPr algn="just"/>
            <a:r>
              <a:rPr lang="it-IT" sz="2000" dirty="0">
                <a:solidFill>
                  <a:srgbClr val="002060"/>
                </a:solidFill>
              </a:rPr>
              <a:t>Il rapporto tra l’operatore di PRIVATE DEBT e l’IMPRESA, seppure meno invasivo dal punto di vista della gestione dell’impresa, </a:t>
            </a:r>
            <a:r>
              <a:rPr lang="it-IT" sz="2000" b="1" dirty="0">
                <a:solidFill>
                  <a:srgbClr val="002060"/>
                </a:solidFill>
                <a:effectLst>
                  <a:outerShdw blurRad="38100" dist="38100" dir="2700000" algn="tl">
                    <a:srgbClr val="000000">
                      <a:alpha val="43137"/>
                    </a:srgbClr>
                  </a:outerShdw>
                </a:effectLst>
              </a:rPr>
              <a:t>fuoriesce dagli schemi del finanziamento bancario impersonale e consente al fondo di dialogare con l’azienda mettendo a servizio la propria esperienza professionale</a:t>
            </a:r>
            <a:r>
              <a:rPr lang="it-IT" sz="2000" dirty="0">
                <a:solidFill>
                  <a:srgbClr val="002060"/>
                </a:solidFill>
              </a:rPr>
              <a:t> facilitando la crescita dell’impresa.</a:t>
            </a:r>
          </a:p>
          <a:p>
            <a:pPr algn="just"/>
            <a:endParaRPr lang="it-IT" sz="2000" dirty="0">
              <a:solidFill>
                <a:srgbClr val="002060"/>
              </a:solidFill>
            </a:endParaRPr>
          </a:p>
          <a:p>
            <a:pPr algn="just"/>
            <a:r>
              <a:rPr lang="it-IT" sz="2000" dirty="0">
                <a:solidFill>
                  <a:srgbClr val="002060"/>
                </a:solidFill>
              </a:rPr>
              <a:t>Pertanto il </a:t>
            </a:r>
            <a:r>
              <a:rPr lang="it-IT" sz="2000" dirty="0">
                <a:solidFill>
                  <a:srgbClr val="002060"/>
                </a:solidFill>
                <a:effectLst>
                  <a:outerShdw blurRad="38100" dist="38100" dir="2700000" algn="tl">
                    <a:srgbClr val="000000">
                      <a:alpha val="43137"/>
                    </a:srgbClr>
                  </a:outerShdw>
                </a:effectLst>
              </a:rPr>
              <a:t>finanziamento erogato da un fondo di private </a:t>
            </a:r>
            <a:r>
              <a:rPr lang="it-IT" sz="2000" dirty="0" err="1">
                <a:solidFill>
                  <a:srgbClr val="002060"/>
                </a:solidFill>
                <a:effectLst>
                  <a:outerShdw blurRad="38100" dist="38100" dir="2700000" algn="tl">
                    <a:srgbClr val="000000">
                      <a:alpha val="43137"/>
                    </a:srgbClr>
                  </a:outerShdw>
                </a:effectLst>
              </a:rPr>
              <a:t>debt</a:t>
            </a:r>
            <a:r>
              <a:rPr lang="it-IT" sz="2000" dirty="0">
                <a:solidFill>
                  <a:srgbClr val="002060"/>
                </a:solidFill>
                <a:effectLst>
                  <a:outerShdw blurRad="38100" dist="38100" dir="2700000" algn="tl">
                    <a:srgbClr val="000000">
                      <a:alpha val="43137"/>
                    </a:srgbClr>
                  </a:outerShdw>
                </a:effectLst>
              </a:rPr>
              <a:t> </a:t>
            </a:r>
            <a:r>
              <a:rPr lang="it-IT" sz="2000" dirty="0">
                <a:solidFill>
                  <a:srgbClr val="002060"/>
                </a:solidFill>
              </a:rPr>
              <a:t>non differisce molto dal finanziamento di matrice bancaria. Il rapporto tra il fondo e l’impresa consente però una maggiore personalizzazione del finanziamento soprattutto con riferimento a tassi applicati e scadenza dello strumento finanziario.</a:t>
            </a:r>
          </a:p>
        </p:txBody>
      </p:sp>
    </p:spTree>
    <p:extLst>
      <p:ext uri="{BB962C8B-B14F-4D97-AF65-F5344CB8AC3E}">
        <p14:creationId xmlns:p14="http://schemas.microsoft.com/office/powerpoint/2010/main" val="3420681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A17B5764-A120-55F0-9C4B-4453AB59A467}"/>
              </a:ext>
            </a:extLst>
          </p:cNvPr>
          <p:cNvSpPr txBox="1"/>
          <p:nvPr/>
        </p:nvSpPr>
        <p:spPr>
          <a:xfrm>
            <a:off x="146988" y="667021"/>
            <a:ext cx="11520292" cy="470884"/>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Private </a:t>
            </a:r>
            <a:r>
              <a:rPr lang="it-IT" dirty="0" err="1"/>
              <a:t>Debt</a:t>
            </a:r>
            <a:endParaRPr lang="it-IT" dirty="0"/>
          </a:p>
        </p:txBody>
      </p:sp>
      <p:sp>
        <p:nvSpPr>
          <p:cNvPr id="2" name="CasellaDiTesto 1">
            <a:extLst>
              <a:ext uri="{FF2B5EF4-FFF2-40B4-BE49-F238E27FC236}">
                <a16:creationId xmlns:a16="http://schemas.microsoft.com/office/drawing/2014/main" id="{09E28DC7-29A6-F0B3-708A-D53EC1B88D31}"/>
              </a:ext>
            </a:extLst>
          </p:cNvPr>
          <p:cNvSpPr txBox="1"/>
          <p:nvPr/>
        </p:nvSpPr>
        <p:spPr>
          <a:xfrm>
            <a:off x="902825" y="1843950"/>
            <a:ext cx="10590836" cy="4401205"/>
          </a:xfrm>
          <a:prstGeom prst="rect">
            <a:avLst/>
          </a:prstGeom>
          <a:solidFill>
            <a:schemeClr val="bg1"/>
          </a:solidFill>
        </p:spPr>
        <p:txBody>
          <a:bodyPr wrap="square" rtlCol="0">
            <a:spAutoFit/>
          </a:bodyPr>
          <a:lstStyle/>
          <a:p>
            <a:pPr algn="just"/>
            <a:r>
              <a:rPr lang="it-IT" sz="2000" dirty="0">
                <a:solidFill>
                  <a:srgbClr val="002060"/>
                </a:solidFill>
              </a:rPr>
              <a:t>Gli indicatori chiave che un fondo di Private </a:t>
            </a:r>
            <a:r>
              <a:rPr lang="it-IT" sz="2000" dirty="0" err="1">
                <a:solidFill>
                  <a:srgbClr val="002060"/>
                </a:solidFill>
              </a:rPr>
              <a:t>Debt</a:t>
            </a:r>
            <a:r>
              <a:rPr lang="it-IT" sz="2000" dirty="0">
                <a:solidFill>
                  <a:srgbClr val="002060"/>
                </a:solidFill>
              </a:rPr>
              <a:t> prende in considerazione sono:</a:t>
            </a:r>
          </a:p>
          <a:p>
            <a:pPr algn="just"/>
            <a:endParaRPr lang="it-IT" sz="2000" dirty="0">
              <a:solidFill>
                <a:srgbClr val="002060"/>
              </a:solidFill>
            </a:endParaRPr>
          </a:p>
          <a:p>
            <a:pPr marL="342900" indent="-342900" algn="just">
              <a:buFontTx/>
              <a:buChar char="-"/>
            </a:pPr>
            <a:r>
              <a:rPr lang="it-IT" sz="2000" dirty="0">
                <a:solidFill>
                  <a:srgbClr val="002060"/>
                </a:solidFill>
              </a:rPr>
              <a:t>PFN/Ebitda: max 3-5. L’indicatore indica in quanti anni l’azienda teoricamente può rimborsare il proprio debito;</a:t>
            </a:r>
          </a:p>
          <a:p>
            <a:pPr algn="just"/>
            <a:endParaRPr lang="it-IT" sz="2000" dirty="0">
              <a:solidFill>
                <a:srgbClr val="002060"/>
              </a:solidFill>
            </a:endParaRPr>
          </a:p>
          <a:p>
            <a:pPr marL="342900" indent="-342900" algn="just">
              <a:buFontTx/>
              <a:buChar char="-"/>
            </a:pPr>
            <a:r>
              <a:rPr lang="it-IT" sz="2000" dirty="0">
                <a:solidFill>
                  <a:srgbClr val="002060"/>
                </a:solidFill>
              </a:rPr>
              <a:t>PFN/PN (</a:t>
            </a:r>
            <a:r>
              <a:rPr lang="it-IT" sz="2000" dirty="0" err="1">
                <a:solidFill>
                  <a:srgbClr val="002060"/>
                </a:solidFill>
              </a:rPr>
              <a:t>Gearing</a:t>
            </a:r>
            <a:r>
              <a:rPr lang="it-IT" sz="2000" dirty="0">
                <a:solidFill>
                  <a:srgbClr val="002060"/>
                </a:solidFill>
              </a:rPr>
              <a:t> ratio): max 1.5-3, Indica la propensione dell’azienda a finanziarsi mediante ricorso al debito rispetto all’ equity;</a:t>
            </a:r>
          </a:p>
          <a:p>
            <a:pPr marL="342900" indent="-342900" algn="just">
              <a:buFontTx/>
              <a:buChar char="-"/>
            </a:pPr>
            <a:endParaRPr lang="it-IT" sz="2000" dirty="0">
              <a:solidFill>
                <a:srgbClr val="002060"/>
              </a:solidFill>
            </a:endParaRPr>
          </a:p>
          <a:p>
            <a:pPr marL="342900" indent="-342900" algn="just">
              <a:buFontTx/>
              <a:buChar char="-"/>
            </a:pPr>
            <a:r>
              <a:rPr lang="it-IT" sz="2000" dirty="0">
                <a:solidFill>
                  <a:srgbClr val="002060"/>
                </a:solidFill>
              </a:rPr>
              <a:t>DSCR (</a:t>
            </a:r>
            <a:r>
              <a:rPr lang="it-IT" sz="2000" dirty="0" err="1">
                <a:solidFill>
                  <a:srgbClr val="002060"/>
                </a:solidFill>
              </a:rPr>
              <a:t>Debt</a:t>
            </a:r>
            <a:r>
              <a:rPr lang="it-IT" sz="2000" dirty="0">
                <a:solidFill>
                  <a:srgbClr val="002060"/>
                </a:solidFill>
              </a:rPr>
              <a:t> Service Cover Ratio) &gt; 1.5. Indica il flusso di cassa disponibile per ripagare il debito sia in linea capitale che per interessi;</a:t>
            </a:r>
          </a:p>
          <a:p>
            <a:pPr marL="342900" indent="-342900" algn="just">
              <a:buFontTx/>
              <a:buChar char="-"/>
            </a:pPr>
            <a:endParaRPr lang="it-IT" sz="2000" dirty="0">
              <a:solidFill>
                <a:srgbClr val="002060"/>
              </a:solidFill>
            </a:endParaRPr>
          </a:p>
          <a:p>
            <a:pPr marL="342900" indent="-342900" algn="just">
              <a:buFontTx/>
              <a:buChar char="-"/>
            </a:pPr>
            <a:r>
              <a:rPr lang="it-IT" sz="2000" dirty="0">
                <a:solidFill>
                  <a:srgbClr val="002060"/>
                </a:solidFill>
              </a:rPr>
              <a:t>Ebitda / Oneri Finanziari (</a:t>
            </a:r>
            <a:r>
              <a:rPr lang="it-IT" sz="2000" dirty="0" err="1">
                <a:solidFill>
                  <a:srgbClr val="002060"/>
                </a:solidFill>
              </a:rPr>
              <a:t>Interest</a:t>
            </a:r>
            <a:r>
              <a:rPr lang="it-IT" sz="2000" dirty="0">
                <a:solidFill>
                  <a:srgbClr val="002060"/>
                </a:solidFill>
              </a:rPr>
              <a:t> cover ratio) &gt; 2. Indica quante volte l’Ebitda copre gli interessi-</a:t>
            </a:r>
          </a:p>
          <a:p>
            <a:pPr marL="342900" indent="-342900" algn="just">
              <a:buFontTx/>
              <a:buChar char="-"/>
            </a:pPr>
            <a:endParaRPr lang="it-IT" sz="2000" dirty="0">
              <a:solidFill>
                <a:srgbClr val="002060"/>
              </a:solidFill>
            </a:endParaRPr>
          </a:p>
          <a:p>
            <a:pPr algn="just"/>
            <a:endParaRPr lang="it-IT" sz="2000" dirty="0">
              <a:solidFill>
                <a:srgbClr val="002060"/>
              </a:solidFill>
            </a:endParaRPr>
          </a:p>
        </p:txBody>
      </p:sp>
    </p:spTree>
    <p:extLst>
      <p:ext uri="{BB962C8B-B14F-4D97-AF65-F5344CB8AC3E}">
        <p14:creationId xmlns:p14="http://schemas.microsoft.com/office/powerpoint/2010/main" val="767452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A17B5764-A120-55F0-9C4B-4453AB59A467}"/>
              </a:ext>
            </a:extLst>
          </p:cNvPr>
          <p:cNvSpPr txBox="1"/>
          <p:nvPr/>
        </p:nvSpPr>
        <p:spPr>
          <a:xfrm>
            <a:off x="146988" y="667021"/>
            <a:ext cx="11520292" cy="470884"/>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Private </a:t>
            </a:r>
            <a:r>
              <a:rPr lang="it-IT" dirty="0" err="1"/>
              <a:t>Debt</a:t>
            </a:r>
            <a:endParaRPr lang="it-IT" dirty="0"/>
          </a:p>
        </p:txBody>
      </p:sp>
      <p:sp>
        <p:nvSpPr>
          <p:cNvPr id="3" name="CasellaDiTesto 2">
            <a:extLst>
              <a:ext uri="{FF2B5EF4-FFF2-40B4-BE49-F238E27FC236}">
                <a16:creationId xmlns:a16="http://schemas.microsoft.com/office/drawing/2014/main" id="{2AD3F2FF-0B5C-25FA-772A-C1A78BA74006}"/>
              </a:ext>
            </a:extLst>
          </p:cNvPr>
          <p:cNvSpPr txBox="1"/>
          <p:nvPr/>
        </p:nvSpPr>
        <p:spPr>
          <a:xfrm>
            <a:off x="1730670" y="1486241"/>
            <a:ext cx="9543072" cy="3970318"/>
          </a:xfrm>
          <a:prstGeom prst="rect">
            <a:avLst/>
          </a:prstGeom>
          <a:noFill/>
        </p:spPr>
        <p:txBody>
          <a:bodyPr wrap="square" rtlCol="0">
            <a:spAutoFit/>
          </a:bodyPr>
          <a:lstStyle/>
          <a:p>
            <a:r>
              <a:rPr lang="it-IT" dirty="0">
                <a:solidFill>
                  <a:srgbClr val="002060"/>
                </a:solidFill>
              </a:rPr>
              <a:t>Gli attori del processo:</a:t>
            </a:r>
          </a:p>
          <a:p>
            <a:endParaRPr lang="it-IT" dirty="0">
              <a:solidFill>
                <a:srgbClr val="002060"/>
              </a:solidFill>
            </a:endParaRPr>
          </a:p>
          <a:p>
            <a:r>
              <a:rPr lang="it-IT" dirty="0">
                <a:solidFill>
                  <a:srgbClr val="002060"/>
                </a:solidFill>
              </a:rPr>
              <a:t>Advisor: è un consulente destinato ad affiancare l’impresa nella decisione strategica iniziale, nell’analisi del business plan e nella redazione dell’</a:t>
            </a:r>
            <a:r>
              <a:rPr lang="it-IT" dirty="0" err="1">
                <a:solidFill>
                  <a:srgbClr val="002060"/>
                </a:solidFill>
              </a:rPr>
              <a:t>infomemo</a:t>
            </a:r>
            <a:r>
              <a:rPr lang="it-IT" dirty="0">
                <a:solidFill>
                  <a:srgbClr val="002060"/>
                </a:solidFill>
              </a:rPr>
              <a:t>, nella </a:t>
            </a:r>
            <a:r>
              <a:rPr lang="it-IT" dirty="0" err="1">
                <a:solidFill>
                  <a:srgbClr val="002060"/>
                </a:solidFill>
              </a:rPr>
              <a:t>definzione</a:t>
            </a:r>
            <a:r>
              <a:rPr lang="it-IT" dirty="0">
                <a:solidFill>
                  <a:srgbClr val="002060"/>
                </a:solidFill>
              </a:rPr>
              <a:t> della struttura dell’operazione (importo, durata, rimborso, tasso..);</a:t>
            </a:r>
          </a:p>
          <a:p>
            <a:endParaRPr lang="it-IT" dirty="0">
              <a:solidFill>
                <a:srgbClr val="002060"/>
              </a:solidFill>
            </a:endParaRPr>
          </a:p>
          <a:p>
            <a:r>
              <a:rPr lang="it-IT" dirty="0">
                <a:solidFill>
                  <a:srgbClr val="002060"/>
                </a:solidFill>
              </a:rPr>
              <a:t>Arranger: si occupa della ricerca del fondo di debito o del collocamento di minibond individuando i potenziali investitori e fornisce il fine tuning rispetto ai rendimenti offerti dall’operazione;</a:t>
            </a:r>
          </a:p>
          <a:p>
            <a:endParaRPr lang="it-IT" dirty="0">
              <a:solidFill>
                <a:srgbClr val="002060"/>
              </a:solidFill>
            </a:endParaRPr>
          </a:p>
          <a:p>
            <a:r>
              <a:rPr lang="it-IT" dirty="0">
                <a:solidFill>
                  <a:srgbClr val="002060"/>
                </a:solidFill>
              </a:rPr>
              <a:t>Società di rating: soggetti terzi che emettono giudizi sulla solvibilità </a:t>
            </a:r>
            <a:r>
              <a:rPr lang="it-IT" dirty="0" err="1">
                <a:solidFill>
                  <a:srgbClr val="002060"/>
                </a:solidFill>
              </a:rPr>
              <a:t>dellìemittente</a:t>
            </a:r>
            <a:r>
              <a:rPr lang="it-IT" dirty="0">
                <a:solidFill>
                  <a:srgbClr val="002060"/>
                </a:solidFill>
              </a:rPr>
              <a:t>;</a:t>
            </a:r>
          </a:p>
          <a:p>
            <a:r>
              <a:rPr lang="it-IT" dirty="0">
                <a:solidFill>
                  <a:srgbClr val="002060"/>
                </a:solidFill>
              </a:rPr>
              <a:t>Banca agente: si occupa della gestione degli aspetti amministrativi. Gestione dei pagamenti, dematerializzazione dei titoli (se caso di minibond).</a:t>
            </a:r>
          </a:p>
          <a:p>
            <a:endParaRPr lang="it-IT" dirty="0">
              <a:solidFill>
                <a:srgbClr val="002060"/>
              </a:solidFill>
            </a:endParaRPr>
          </a:p>
          <a:p>
            <a:pPr lvl="0"/>
            <a:endParaRPr lang="it-IT" dirty="0">
              <a:solidFill>
                <a:srgbClr val="002060"/>
              </a:solidFill>
            </a:endParaRPr>
          </a:p>
        </p:txBody>
      </p:sp>
    </p:spTree>
    <p:extLst>
      <p:ext uri="{BB962C8B-B14F-4D97-AF65-F5344CB8AC3E}">
        <p14:creationId xmlns:p14="http://schemas.microsoft.com/office/powerpoint/2010/main" val="2453239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1200</TotalTime>
  <Words>1215</Words>
  <Application>Microsoft Office PowerPoint</Application>
  <PresentationFormat>Widescreen</PresentationFormat>
  <Paragraphs>108</Paragraphs>
  <Slides>12</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12</vt:i4>
      </vt:variant>
    </vt:vector>
  </HeadingPairs>
  <TitlesOfParts>
    <vt:vector size="18" baseType="lpstr">
      <vt:lpstr>Arial</vt:lpstr>
      <vt:lpstr>Book Antiqua</vt:lpstr>
      <vt:lpstr>Calibri</vt:lpstr>
      <vt:lpstr>Calibri Light</vt:lpstr>
      <vt:lpstr>Roboto</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Mands</dc:title>
  <dc:creator>roberta cappannari</dc:creator>
  <cp:lastModifiedBy>SEBASTIANO STRACCIA</cp:lastModifiedBy>
  <cp:revision>119</cp:revision>
  <cp:lastPrinted>2024-03-22T10:43:45Z</cp:lastPrinted>
  <dcterms:created xsi:type="dcterms:W3CDTF">2022-11-06T06:51:25Z</dcterms:created>
  <dcterms:modified xsi:type="dcterms:W3CDTF">2024-05-12T19:48:47Z</dcterms:modified>
</cp:coreProperties>
</file>