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535" r:id="rId2"/>
    <p:sldId id="299" r:id="rId3"/>
    <p:sldId id="692" r:id="rId4"/>
    <p:sldId id="693" r:id="rId5"/>
    <p:sldId id="293" r:id="rId6"/>
    <p:sldId id="296" r:id="rId7"/>
    <p:sldId id="265" r:id="rId8"/>
    <p:sldId id="263" r:id="rId9"/>
    <p:sldId id="283" r:id="rId10"/>
    <p:sldId id="284" r:id="rId11"/>
    <p:sldId id="274" r:id="rId12"/>
    <p:sldId id="285" r:id="rId13"/>
    <p:sldId id="275" r:id="rId14"/>
    <p:sldId id="286" r:id="rId15"/>
    <p:sldId id="276" r:id="rId16"/>
    <p:sldId id="287" r:id="rId17"/>
    <p:sldId id="277" r:id="rId18"/>
    <p:sldId id="260" r:id="rId19"/>
    <p:sldId id="694" r:id="rId20"/>
    <p:sldId id="302" r:id="rId21"/>
    <p:sldId id="303" r:id="rId22"/>
    <p:sldId id="304" r:id="rId23"/>
    <p:sldId id="305" r:id="rId24"/>
    <p:sldId id="306" r:id="rId25"/>
    <p:sldId id="307" r:id="rId26"/>
    <p:sldId id="308" r:id="rId27"/>
    <p:sldId id="309" r:id="rId28"/>
    <p:sldId id="707" r:id="rId29"/>
    <p:sldId id="695" r:id="rId3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53" autoAdjust="0"/>
    <p:restoredTop sz="94660"/>
  </p:normalViewPr>
  <p:slideViewPr>
    <p:cSldViewPr snapToGrid="0">
      <p:cViewPr varScale="1">
        <p:scale>
          <a:sx n="55" d="100"/>
          <a:sy n="55" d="100"/>
        </p:scale>
        <p:origin x="97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8AB439-C802-4EB5-8329-E50037083434}" type="datetimeFigureOut">
              <a:rPr lang="it-IT" smtClean="0"/>
              <a:t>19/04/2024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0888C-FFC3-4931-B64E-32484944833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9866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6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it-IT"/>
              <a:t>on</a:t>
            </a:r>
          </a:p>
        </p:txBody>
      </p:sp>
      <p:sp>
        <p:nvSpPr>
          <p:cNvPr id="72707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B903197-CB74-420A-A113-98A141AEBB09}" type="slidenum">
              <a:rPr lang="it-I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0946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53340E-A647-830A-CFC4-7DECECD55F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4AC4EB2-F267-22FF-818C-3614D044C7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85517C1-DCF2-B1CC-6E4E-CA6014FAC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1949A-9F9A-42A2-8726-1A016D31C24D}" type="datetimeFigureOut">
              <a:rPr lang="it-IT" smtClean="0"/>
              <a:t>19/04/2024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0FF4C26-9A83-8D00-DF9C-84BDC828A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3026C39-2BC9-495E-284B-121738F95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E464A-FB2F-4D69-91F0-A35FCFD5CC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2028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36803C-DFB0-E823-7881-71A279B42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BEE7A13-CAA6-B745-AA90-E5888BE461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96AA54A-091C-3D8D-92F5-0603950FF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1949A-9F9A-42A2-8726-1A016D31C24D}" type="datetimeFigureOut">
              <a:rPr lang="it-IT" smtClean="0"/>
              <a:t>19/04/2024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312CB5B-FFED-F2FA-244C-939E76657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26E3168-B8B6-D89C-44EB-31746133F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E464A-FB2F-4D69-91F0-A35FCFD5CC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3610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3B1D731-5571-7AFD-C054-025534AFCB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77A8E51-7A11-D8E7-26B1-56C2532572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B895E32-AC47-1F3E-2B5E-5417534E0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1949A-9F9A-42A2-8726-1A016D31C24D}" type="datetimeFigureOut">
              <a:rPr lang="it-IT" smtClean="0"/>
              <a:t>19/04/2024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09E26D9-3509-2081-8D5C-6C74566686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4BE7937-B434-FCF1-8569-2F565DC3C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E464A-FB2F-4D69-91F0-A35FCFD5CC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016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20F470-98BF-FF6A-4C92-90B062A92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FC21135-C038-CE71-EC90-3797A76187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49E7209-4E3D-E5AF-4D03-4BF2FC2D1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1949A-9F9A-42A2-8726-1A016D31C24D}" type="datetimeFigureOut">
              <a:rPr lang="it-IT" smtClean="0"/>
              <a:t>19/04/2024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2F48C44-7466-18F2-0971-87139BD4A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5637921-70C8-9AF3-E2D0-8F17D1646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E464A-FB2F-4D69-91F0-A35FCFD5CC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5671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0AE54EB-A655-A82B-A171-9A9517CFE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3CC49C4-401B-CE6A-220F-FD5FB85CC8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9AC0C38-5EB4-09E6-B237-6684D2E88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1949A-9F9A-42A2-8726-1A016D31C24D}" type="datetimeFigureOut">
              <a:rPr lang="it-IT" smtClean="0"/>
              <a:t>19/04/2024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FCCE962-02B3-095B-49ED-60B463CA9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13A17E9-40A4-16CA-404B-9822F2E95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E464A-FB2F-4D69-91F0-A35FCFD5CC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7576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75B955-1D13-D563-ADAF-00F294EEC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93214A-450A-9C7F-9638-3BB60169BB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D95B704-56E2-535A-D710-3F632BBCC2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C60795F-1FCD-1106-A3F7-4278567C1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1949A-9F9A-42A2-8726-1A016D31C24D}" type="datetimeFigureOut">
              <a:rPr lang="it-IT" smtClean="0"/>
              <a:t>19/04/2024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089A00D-357F-C1A0-9135-21DE70636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1444D78-0C9D-5667-9F92-9D576BD12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E464A-FB2F-4D69-91F0-A35FCFD5CC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4714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06AC29-D0E0-18A6-2D47-A06C7341B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376BB1F-4728-FBF9-9EBE-03A363CB5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91FA031-4E47-FBF9-C29E-9A3546F29E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CC0B76F-1AC4-41E6-6449-32737CCE6C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41EA633C-E356-BDE5-45DF-1ACF7DA6D7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C0DD454-B612-F837-A3C2-EE66A4CAA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1949A-9F9A-42A2-8726-1A016D31C24D}" type="datetimeFigureOut">
              <a:rPr lang="it-IT" smtClean="0"/>
              <a:t>19/04/2024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A7735F5C-9948-B426-35EB-0BD8EB459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A329979-A899-AD0B-8BB4-150170197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E464A-FB2F-4D69-91F0-A35FCFD5CC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5976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916E57-1EAE-D5EB-87E6-C9B6A4596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FFDF01B-E30B-1DBF-5F30-BB8DC96F9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1949A-9F9A-42A2-8726-1A016D31C24D}" type="datetimeFigureOut">
              <a:rPr lang="it-IT" smtClean="0"/>
              <a:t>19/04/2024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1DDCC12-4816-FD32-8220-879831DF8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0DB0D1F-3051-1D81-C635-99F5E8633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E464A-FB2F-4D69-91F0-A35FCFD5CC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7757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2186910-1F8E-60AB-44A4-5344CB7D2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1949A-9F9A-42A2-8726-1A016D31C24D}" type="datetimeFigureOut">
              <a:rPr lang="it-IT" smtClean="0"/>
              <a:t>19/04/2024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66ACB53-7E58-AC20-80DD-6DA2C4BDA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BD88876F-1B5B-C9D7-7740-8B532215E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E464A-FB2F-4D69-91F0-A35FCFD5CC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5317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AE51B3-DCE3-7474-8586-17A5614A3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A66C0F4-2418-784F-47AD-BE14CE75F0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3E0535E-966C-CF85-D275-0D671F7B55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25D7B65-9A47-966C-B1F8-EF2A9E5A1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1949A-9F9A-42A2-8726-1A016D31C24D}" type="datetimeFigureOut">
              <a:rPr lang="it-IT" smtClean="0"/>
              <a:t>19/04/2024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82EC48D-353C-BA84-0FD3-A45D48335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E85DF1F-00B5-4E62-366A-CBCE54563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E464A-FB2F-4D69-91F0-A35FCFD5CC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9618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4DACFB-B08B-0BA3-E330-505256462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06FB673-DB26-21A1-5429-10419626FF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150AF2A-5938-C6A2-C78B-E7A313E935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9BCCD92-5EB4-0796-7D12-19119ED4E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1949A-9F9A-42A2-8726-1A016D31C24D}" type="datetimeFigureOut">
              <a:rPr lang="it-IT" smtClean="0"/>
              <a:t>19/04/2024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4B167C7-9F13-5023-0E36-FBFF5AA41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A6FC3BE-5028-877B-D141-0A9952ED4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E464A-FB2F-4D69-91F0-A35FCFD5CC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455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41EF3E75-2A7A-5EE4-E281-A2489174D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3F91B64-161D-A647-5D39-CB270AB97F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898B5AD-6048-E09F-37A0-642BCA0592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11949A-9F9A-42A2-8726-1A016D31C24D}" type="datetimeFigureOut">
              <a:rPr lang="it-IT" smtClean="0"/>
              <a:t>19/04/2024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106B4C-DB06-51FC-5D36-643496A549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AB31343-FAAB-8EB3-E1D9-9B2F240C2D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E464A-FB2F-4D69-91F0-A35FCFD5CCD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0881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image" Target="../media/image7.emf"/><Relationship Id="rId7" Type="http://schemas.openxmlformats.org/officeDocument/2006/relationships/oleObject" Target="file:///J:\GRUPPOK_exUCS\Progetti%20condivisi\Enereco\ENERECO_BP_STRUTTURA_OPERAZIONE_full%20cost_3.xlsx!Multipli!R31C2:R34C2" TargetMode="External"/><Relationship Id="rId12" Type="http://schemas.openxmlformats.org/officeDocument/2006/relationships/image" Target="../media/image12.emf"/><Relationship Id="rId2" Type="http://schemas.openxmlformats.org/officeDocument/2006/relationships/oleObject" Target="file:///J:\GRUPPOK_exUCS\Progetti%20condivisi\Enereco\ENERECO_BP_STRUTTURA_OPERAZIONE_full%20cost_3.xlsx!Multipli!R36C30:R36C35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emf"/><Relationship Id="rId11" Type="http://schemas.openxmlformats.org/officeDocument/2006/relationships/oleObject" Target="file:///J:\GRUPPOK_exUCS\Progetti%20condivisi\Enereco\ENERECO_BP_STRUTTURA_OPERAZIONE_full%20cost_3.xlsx!Multipli!R9C24:R34C35" TargetMode="External"/><Relationship Id="rId5" Type="http://schemas.openxmlformats.org/officeDocument/2006/relationships/image" Target="../media/image8.emf"/><Relationship Id="rId10" Type="http://schemas.openxmlformats.org/officeDocument/2006/relationships/image" Target="../media/image11.emf"/><Relationship Id="rId4" Type="http://schemas.openxmlformats.org/officeDocument/2006/relationships/oleObject" Target="file:///J:\GRUPPOK_exUCS\Progetti%20condivisi\Enereco\ENERECO_BP_STRUTTURA_OPERAZIONE_full%20cost_3.xlsx!Multipli!R9C2:R21C2" TargetMode="External"/><Relationship Id="rId9" Type="http://schemas.openxmlformats.org/officeDocument/2006/relationships/oleObject" Target="file:///J:\GRUPPOK_exUCS\Progetti%20condivisi\Enereco\ENERECO_BP_STRUTTURA_OPERAZIONE_full%20cost_3.xlsx!Multipli!R9C8:R21C20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723938-FC25-4F87-B7E9-C2086D39367D}" type="slidenum">
              <a:rPr lang="it-IT"/>
              <a:pPr>
                <a:defRPr/>
              </a:pPr>
              <a:t>1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ctrTitle" idx="4294967295"/>
          </p:nvPr>
        </p:nvSpPr>
        <p:spPr>
          <a:xfrm>
            <a:off x="1990019" y="3429000"/>
            <a:ext cx="7443348" cy="494928"/>
          </a:xfrm>
        </p:spPr>
        <p:txBody>
          <a:bodyPr>
            <a:noAutofit/>
          </a:bodyPr>
          <a:lstStyle/>
          <a:p>
            <a:pPr algn="ctr">
              <a:defRPr/>
            </a:pPr>
            <a:br>
              <a:rPr lang="it-IT" sz="1200" b="1" u="sng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it-IT" sz="1200" b="1" u="sng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it-IT" sz="1200" b="1" u="sng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it-IT" sz="1200" b="1" u="sng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it-IT" sz="1200" b="1" u="sng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it-IT" sz="2400" b="1" u="sng" dirty="0">
                <a:solidFill>
                  <a:srgbClr val="FF0000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 Metodi di Valutazione dell’Azienda nelle operazioni di Finanza Straordinaria</a:t>
            </a:r>
            <a:br>
              <a:rPr lang="it-IT" sz="2400" u="sng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it-IT" sz="2400" u="sng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it-IT" sz="2400" u="sng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18</a:t>
            </a:r>
            <a:r>
              <a:rPr lang="it-IT" sz="2000" u="sng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Aprile 2024</a:t>
            </a:r>
            <a:br>
              <a:rPr lang="it-IT" sz="2400" u="sng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it-IT" sz="2400" u="sng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br>
              <a:rPr lang="it-IT" sz="2400" u="sng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it-IT" sz="20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Università di Macerata – Dipartimento di Diritto e Economia</a:t>
            </a:r>
            <a:br>
              <a:rPr lang="it-IT" sz="20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it-IT" sz="2000" dirty="0">
                <a:solidFill>
                  <a:schemeClr val="accent1">
                    <a:lumMod val="50000"/>
                  </a:schemeClr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Finanza e Mercati</a:t>
            </a:r>
            <a:endParaRPr lang="it-IT" sz="2000" dirty="0">
              <a:solidFill>
                <a:srgbClr val="FF0000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E1AB0F1F-5112-26BD-A41A-66A47CCFAA94}"/>
              </a:ext>
            </a:extLst>
          </p:cNvPr>
          <p:cNvSpPr txBox="1"/>
          <p:nvPr/>
        </p:nvSpPr>
        <p:spPr>
          <a:xfrm>
            <a:off x="1990019" y="980728"/>
            <a:ext cx="7992888" cy="864096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dirty="0"/>
              <a:t> Finanza Innovativa per la </a:t>
            </a:r>
          </a:p>
          <a:p>
            <a:r>
              <a:rPr lang="it-IT" dirty="0"/>
              <a:t>Crescita Strategica e Sostenibile dell’Impresa</a:t>
            </a:r>
          </a:p>
        </p:txBody>
      </p:sp>
    </p:spTree>
    <p:extLst>
      <p:ext uri="{BB962C8B-B14F-4D97-AF65-F5344CB8AC3E}">
        <p14:creationId xmlns:p14="http://schemas.microsoft.com/office/powerpoint/2010/main" val="829875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CasellaDiTesto 4">
            <a:extLst>
              <a:ext uri="{FF2B5EF4-FFF2-40B4-BE49-F238E27FC236}">
                <a16:creationId xmlns:a16="http://schemas.microsoft.com/office/drawing/2014/main" id="{CF06131C-E20E-4CA7-8CEC-60DA725C0C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7691" y="1946787"/>
            <a:ext cx="9350477" cy="4124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ctr" eaLnBrk="1" hangingPunct="1">
              <a:defRPr/>
            </a:pPr>
            <a:r>
              <a:rPr lang="it-IT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Entità e Remunerazione del Rischio</a:t>
            </a:r>
          </a:p>
          <a:p>
            <a:pPr algn="ctr" eaLnBrk="1" hangingPunct="1">
              <a:defRPr/>
            </a:pPr>
            <a:endParaRPr lang="it-IT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algn="ctr" eaLnBrk="1" hangingPunct="1">
              <a:defRPr/>
            </a:pPr>
            <a:r>
              <a:rPr lang="it-IT" sz="16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Il rischio è misurato da due importanti indicatori statistici</a:t>
            </a:r>
          </a:p>
          <a:p>
            <a:pPr algn="just" eaLnBrk="1" hangingPunct="1">
              <a:defRPr/>
            </a:pPr>
            <a:endParaRPr lang="it-IT" sz="1600" dirty="0">
              <a:solidFill>
                <a:srgbClr val="002060"/>
              </a:solidFill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algn="just" eaLnBrk="1" hangingPunct="1">
              <a:defRPr/>
            </a:pP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Tali indicatori possono essere ricavati dalla distribuzione di probabilità dei flussi di risultato dell’impresa. Tali flussi possono essere </a:t>
            </a:r>
            <a:r>
              <a:rPr lang="it-IT" sz="1600" dirty="0" err="1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cash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</a:t>
            </a:r>
            <a:r>
              <a:rPr lang="it-IT" sz="1600" dirty="0" err="1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flows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, utili,  rendimenti e  </a:t>
            </a:r>
            <a:r>
              <a:rPr lang="it-IT" sz="1600" i="1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possono essere tanto consuntivi quanto prospettici.</a:t>
            </a:r>
          </a:p>
          <a:p>
            <a:pPr algn="just" eaLnBrk="1" hangingPunct="1">
              <a:defRPr/>
            </a:pPr>
            <a:endParaRPr lang="it-IT" sz="1600" dirty="0">
              <a:solidFill>
                <a:srgbClr val="002060"/>
              </a:solidFill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algn="just" eaLnBrk="1" hangingPunct="1">
              <a:defRPr/>
            </a:pP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I due indicatori sono il: </a:t>
            </a:r>
          </a:p>
          <a:p>
            <a:pPr algn="just" eaLnBrk="1" hangingPunct="1">
              <a:defRPr/>
            </a:pPr>
            <a:endParaRPr lang="it-IT" sz="1600" dirty="0">
              <a:solidFill>
                <a:srgbClr val="002060"/>
              </a:solidFill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algn="just" eaLnBrk="1" hangingPunct="1">
              <a:buFontTx/>
              <a:buChar char="-"/>
              <a:defRPr/>
            </a:pPr>
            <a:r>
              <a:rPr lang="it-IT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rischio totale (SIGMA)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</a:t>
            </a:r>
          </a:p>
          <a:p>
            <a:pPr algn="just" eaLnBrk="1" hangingPunct="1">
              <a:buFontTx/>
              <a:buChar char="-"/>
              <a:defRPr/>
            </a:pPr>
            <a:r>
              <a:rPr lang="it-IT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rischio sistematico (BETA)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.</a:t>
            </a:r>
          </a:p>
          <a:p>
            <a:pPr algn="just" eaLnBrk="1" hangingPunct="1">
              <a:buFontTx/>
              <a:buChar char="-"/>
              <a:defRPr/>
            </a:pPr>
            <a:endParaRPr lang="it-IT" sz="1600" dirty="0">
              <a:solidFill>
                <a:srgbClr val="002060"/>
              </a:solidFill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algn="just" eaLnBrk="1" hangingPunct="1">
              <a:defRPr/>
            </a:pP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Se tali indicatori sono riferiti al Flusso di risultato operativo essi misurano </a:t>
            </a:r>
            <a:r>
              <a:rPr lang="it-IT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il Business Risk</a:t>
            </a:r>
            <a:r>
              <a:rPr lang="it-IT" sz="16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.</a:t>
            </a:r>
          </a:p>
          <a:p>
            <a:pPr algn="just" eaLnBrk="1" hangingPunct="1">
              <a:defRPr/>
            </a:pPr>
            <a:endParaRPr lang="it-IT" dirty="0">
              <a:solidFill>
                <a:schemeClr val="accent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8C10BA60-06F2-17BC-D7DE-A457B3B9DD53}"/>
              </a:ext>
            </a:extLst>
          </p:cNvPr>
          <p:cNvSpPr txBox="1"/>
          <p:nvPr/>
        </p:nvSpPr>
        <p:spPr>
          <a:xfrm>
            <a:off x="1307691" y="1488352"/>
            <a:ext cx="9350477" cy="45843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</a:t>
            </a:r>
            <a:r>
              <a:rPr lang="it-IT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VALUTAZIONE D’AZIENDA: METODI DI STIMA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CasellaDiTesto 4">
            <a:extLst>
              <a:ext uri="{FF2B5EF4-FFF2-40B4-BE49-F238E27FC236}">
                <a16:creationId xmlns:a16="http://schemas.microsoft.com/office/drawing/2014/main" id="{68D7346A-1CB5-4688-A252-E97662C8E1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7691" y="914400"/>
            <a:ext cx="9350477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solidFill>
                <a:schemeClr val="accent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 eaLnBrk="1" hangingPunct="1">
              <a:defRPr/>
            </a:pP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Se invece il SIGMA ed il BETA sono applicati ai flussi di risultato di pertinenza degli azionisti (es. utili) essi misurano </a:t>
            </a:r>
            <a:r>
              <a:rPr lang="it-IT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l’</a:t>
            </a:r>
            <a:r>
              <a:rPr lang="it-IT" sz="1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Equity</a:t>
            </a:r>
            <a:r>
              <a:rPr lang="it-IT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</a:t>
            </a:r>
            <a:r>
              <a:rPr lang="it-IT" sz="1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Risk</a:t>
            </a:r>
            <a:r>
              <a:rPr lang="it-IT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. </a:t>
            </a:r>
          </a:p>
          <a:p>
            <a:pPr algn="just" eaLnBrk="1" hangingPunct="1">
              <a:defRPr/>
            </a:pPr>
            <a:endParaRPr lang="it-IT" sz="1600" dirty="0">
              <a:solidFill>
                <a:srgbClr val="002060"/>
              </a:solidFill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algn="just" eaLnBrk="1" hangingPunct="1">
              <a:defRPr/>
            </a:pP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Qualora i flussi di risultato considerati non siano storici ma prospettici il valore medio misura il </a:t>
            </a:r>
            <a:r>
              <a:rPr lang="it-IT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valore atteso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. </a:t>
            </a:r>
          </a:p>
          <a:p>
            <a:pPr algn="just" eaLnBrk="1" hangingPunct="1">
              <a:defRPr/>
            </a:pPr>
            <a:endParaRPr lang="it-IT" sz="1600" dirty="0">
              <a:solidFill>
                <a:srgbClr val="002060"/>
              </a:solidFill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algn="ctr" eaLnBrk="1" hangingPunct="1">
              <a:defRPr/>
            </a:pPr>
            <a:r>
              <a:rPr lang="it-IT" sz="16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A parità di valore atteso il flusso di risultato è tanto più rischioso quanto maggiore è il suo sigma. </a:t>
            </a:r>
          </a:p>
          <a:p>
            <a:pPr algn="just" eaLnBrk="1" hangingPunct="1">
              <a:defRPr/>
            </a:pPr>
            <a:endParaRPr lang="it-IT" sz="1600" dirty="0">
              <a:solidFill>
                <a:srgbClr val="002060"/>
              </a:solidFill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algn="just" eaLnBrk="1" hangingPunct="1">
              <a:buFont typeface="Wingdings" pitchFamily="2" charset="2"/>
              <a:buChar char="v"/>
              <a:defRPr/>
            </a:pP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Se per es. il valore atteso dei flussi di risultato dell’impresa, FRI, è pari a 100 e il sigma in valore assoluto è pari a 10, allora in termini % il sigma è pari al 10%.</a:t>
            </a:r>
          </a:p>
          <a:p>
            <a:pPr algn="just" eaLnBrk="1" hangingPunct="1">
              <a:defRPr/>
            </a:pPr>
            <a:endParaRPr lang="it-IT" dirty="0">
              <a:solidFill>
                <a:schemeClr val="accent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A63BFD52-5442-7E12-5FE2-9D3DCA8F70A1}"/>
              </a:ext>
            </a:extLst>
          </p:cNvPr>
          <p:cNvSpPr txBox="1"/>
          <p:nvPr/>
        </p:nvSpPr>
        <p:spPr>
          <a:xfrm>
            <a:off x="1307691" y="1488352"/>
            <a:ext cx="9350477" cy="45843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</a:t>
            </a:r>
            <a:r>
              <a:rPr lang="it-IT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VALUTAZIONE D’AZIENDA: METODI DI STIMA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CasellaDiTesto 4">
            <a:extLst>
              <a:ext uri="{FF2B5EF4-FFF2-40B4-BE49-F238E27FC236}">
                <a16:creationId xmlns:a16="http://schemas.microsoft.com/office/drawing/2014/main" id="{E1F3E727-1EAE-4923-8196-F0EE1DC81A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7691" y="1336119"/>
            <a:ext cx="9350477" cy="4185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solidFill>
                <a:schemeClr val="accent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 eaLnBrk="1" hangingPunct="1">
              <a:defRPr/>
            </a:pPr>
            <a:endParaRPr lang="it-IT" dirty="0">
              <a:solidFill>
                <a:schemeClr val="accent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 eaLnBrk="1" hangingPunct="1">
              <a:defRPr/>
            </a:pPr>
            <a:endParaRPr lang="it-IT" dirty="0">
              <a:solidFill>
                <a:schemeClr val="accent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 eaLnBrk="1" hangingPunct="1">
              <a:defRPr/>
            </a:pPr>
            <a:r>
              <a:rPr lang="it-IT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Se la distribuzione dei risultati è di tipo normale allora vale la seguente regola: </a:t>
            </a:r>
          </a:p>
          <a:p>
            <a:pPr algn="just" eaLnBrk="1" hangingPunct="1">
              <a:defRPr/>
            </a:pPr>
            <a:endParaRPr lang="it-IT" sz="1600" dirty="0">
              <a:solidFill>
                <a:srgbClr val="002060"/>
              </a:solidFill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algn="just" eaLnBrk="1" hangingPunct="1">
              <a:defRPr/>
            </a:pP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circa il 68% dei possibili FRI è compreso in un intervallo delimitato dal valore medio dei FRI meno 1*sigma  e dal valore medio dei FRI più 1*sigma. </a:t>
            </a:r>
          </a:p>
          <a:p>
            <a:pPr algn="just" eaLnBrk="1" hangingPunct="1">
              <a:defRPr/>
            </a:pPr>
            <a:endParaRPr lang="it-IT" sz="1600" dirty="0">
              <a:solidFill>
                <a:srgbClr val="002060"/>
              </a:solidFill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algn="just" eaLnBrk="1" hangingPunct="1">
              <a:defRPr/>
            </a:pP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Analogamente si potrebbe dire che il 95% dei risultati è compreso tra + e – 2 * sigma ovvero tra 80 e 120.</a:t>
            </a:r>
          </a:p>
          <a:p>
            <a:pPr algn="just" eaLnBrk="1" hangingPunct="1">
              <a:defRPr/>
            </a:pPr>
            <a:endParaRPr lang="it-IT" sz="1600" dirty="0">
              <a:solidFill>
                <a:srgbClr val="002060"/>
              </a:solidFill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algn="ctr" eaLnBrk="1" hangingPunct="1">
              <a:defRPr/>
            </a:pPr>
            <a:r>
              <a:rPr lang="it-IT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In ogni caso il SIGMA esprime tutta la volatilità dei FRI intorno al valore medio. </a:t>
            </a:r>
          </a:p>
          <a:p>
            <a:pPr algn="ctr" eaLnBrk="1" hangingPunct="1">
              <a:defRPr/>
            </a:pPr>
            <a:endParaRPr lang="it-IT" sz="1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algn="ctr" eaLnBrk="1" hangingPunct="1">
              <a:defRPr/>
            </a:pPr>
            <a:r>
              <a:rPr lang="it-IT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il BETA rende conto della possibilità da parte degli Investitori di diversificare almeno una parte del sigma via mercato mediante la diversificazione di portafoglio. </a:t>
            </a:r>
          </a:p>
          <a:p>
            <a:pPr algn="just" eaLnBrk="1" hangingPunct="1">
              <a:defRPr/>
            </a:pPr>
            <a:endParaRPr lang="it-IT" dirty="0">
              <a:solidFill>
                <a:schemeClr val="accent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0CD80CA4-EA70-49EE-3A9D-3BEFC4BD8776}"/>
              </a:ext>
            </a:extLst>
          </p:cNvPr>
          <p:cNvSpPr txBox="1"/>
          <p:nvPr/>
        </p:nvSpPr>
        <p:spPr>
          <a:xfrm>
            <a:off x="1307691" y="1488352"/>
            <a:ext cx="9350477" cy="45843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</a:t>
            </a:r>
            <a:r>
              <a:rPr lang="it-IT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VALUTAZIONE D’AZIENDA: METODI DI STIMA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CasellaDiTesto 4">
            <a:extLst>
              <a:ext uri="{FF2B5EF4-FFF2-40B4-BE49-F238E27FC236}">
                <a16:creationId xmlns:a16="http://schemas.microsoft.com/office/drawing/2014/main" id="{C6CEBA8C-721C-4F09-9E66-38EF1476DA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7691" y="969963"/>
            <a:ext cx="9350477" cy="4462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solidFill>
                <a:schemeClr val="accent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 eaLnBrk="1" hangingPunct="1">
              <a:defRPr/>
            </a:pPr>
            <a:endParaRPr lang="it-IT" dirty="0">
              <a:solidFill>
                <a:schemeClr val="accent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 eaLnBrk="1" hangingPunct="1">
              <a:defRPr/>
            </a:pPr>
            <a:endParaRPr lang="it-IT" dirty="0">
              <a:solidFill>
                <a:schemeClr val="accent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 eaLnBrk="1" hangingPunct="1">
              <a:defRPr/>
            </a:pPr>
            <a:endParaRPr lang="it-IT" dirty="0">
              <a:solidFill>
                <a:schemeClr val="accent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 eaLnBrk="1" hangingPunct="1">
              <a:defRPr/>
            </a:pP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Il </a:t>
            </a:r>
            <a:r>
              <a:rPr lang="it-IT" sz="1600" b="1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BETA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dipende dal sigma dei flusso di risultato dell’impresa ma anche dal SIGMA dei flussi di risultato del portafoglio detenuto dagli investitori/finanziatori  e dal coefficiente di correlazione p che intercorre tra i due flussi.</a:t>
            </a:r>
          </a:p>
          <a:p>
            <a:pPr algn="just" eaLnBrk="1" hangingPunct="1">
              <a:defRPr/>
            </a:pPr>
            <a:endParaRPr lang="it-IT" sz="1600" dirty="0">
              <a:solidFill>
                <a:srgbClr val="002060"/>
              </a:solidFill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algn="just" eaLnBrk="1" hangingPunct="1">
              <a:defRPr/>
            </a:pP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Il </a:t>
            </a:r>
            <a:r>
              <a:rPr lang="it-IT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coefficiente di correlazione </a:t>
            </a:r>
            <a:r>
              <a:rPr lang="it-IT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p</a:t>
            </a:r>
            <a:r>
              <a:rPr lang="it-IT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può avere un valore compreso tra – 1 e +1  e segnala quanto è stretta la relazione tra le due tipologie di flussi di risultato (dell’impresa e del portafoglio di mercato) ovvero se tali flussi di si muovono più o meno all’unisono. </a:t>
            </a:r>
          </a:p>
          <a:p>
            <a:pPr algn="just" eaLnBrk="1" hangingPunct="1">
              <a:defRPr/>
            </a:pPr>
            <a:endParaRPr lang="it-IT" sz="1600" dirty="0">
              <a:solidFill>
                <a:srgbClr val="002060"/>
              </a:solidFill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algn="just" eaLnBrk="1" hangingPunct="1">
              <a:defRPr/>
            </a:pP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In particolare se </a:t>
            </a:r>
            <a:r>
              <a:rPr lang="it-IT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p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è negativo significa che essi sono inversamente proporzionali </a:t>
            </a:r>
            <a:r>
              <a:rPr lang="it-IT" sz="1600" i="1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(quando gli uni aumentano gli altri diminuiscono e viceversa) 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mentre se p è positivo significa che FRI e FRP si muovono in modo correlato </a:t>
            </a:r>
            <a:r>
              <a:rPr lang="it-IT" sz="1600" i="1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(cioè registrano variazioni dello stesso segno).</a:t>
            </a:r>
          </a:p>
          <a:p>
            <a:pPr algn="just" eaLnBrk="1" hangingPunct="1">
              <a:defRPr/>
            </a:pPr>
            <a:endParaRPr lang="it-IT" dirty="0">
              <a:solidFill>
                <a:schemeClr val="accent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9AD0CE60-0C10-7AA4-502F-BE38117F47D5}"/>
              </a:ext>
            </a:extLst>
          </p:cNvPr>
          <p:cNvSpPr txBox="1"/>
          <p:nvPr/>
        </p:nvSpPr>
        <p:spPr>
          <a:xfrm>
            <a:off x="1307691" y="1488352"/>
            <a:ext cx="9350477" cy="45843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</a:t>
            </a:r>
            <a:r>
              <a:rPr lang="it-IT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VALUTAZIONE D’AZIENDA: METODI DI STIMA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CasellaDiTesto 4">
            <a:extLst>
              <a:ext uri="{FF2B5EF4-FFF2-40B4-BE49-F238E27FC236}">
                <a16:creationId xmlns:a16="http://schemas.microsoft.com/office/drawing/2014/main" id="{4D9612AE-DA7B-469E-A27D-23DA162B5E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7691" y="969963"/>
            <a:ext cx="9350477" cy="449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Una volta noti il SIGMA e il coefficiente di correlazione </a:t>
            </a:r>
            <a:r>
              <a:rPr lang="it-IT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p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tra i flussi di risultato, il BETA può essere ricavato come segue:</a:t>
            </a:r>
          </a:p>
          <a:p>
            <a:pPr algn="just" eaLnBrk="1" hangingPunct="1">
              <a:defRPr/>
            </a:pPr>
            <a:endParaRPr lang="it-IT" sz="1600" dirty="0">
              <a:solidFill>
                <a:srgbClr val="002060"/>
              </a:solidFill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algn="ctr" eaLnBrk="1" hangingPunct="1">
              <a:defRPr/>
            </a:pPr>
            <a:r>
              <a:rPr lang="it-IT" sz="1600" b="1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BETA </a:t>
            </a:r>
            <a:r>
              <a:rPr lang="it-IT" sz="1600" b="1" dirty="0" err="1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fri</a:t>
            </a:r>
            <a:r>
              <a:rPr lang="it-IT" sz="1600" b="1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= SIGMA </a:t>
            </a:r>
            <a:r>
              <a:rPr lang="it-IT" sz="1600" b="1" dirty="0" err="1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fri</a:t>
            </a:r>
            <a:r>
              <a:rPr lang="it-IT" sz="1600" b="1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/ SIGMA </a:t>
            </a:r>
            <a:r>
              <a:rPr lang="it-IT" sz="1600" b="1" dirty="0" err="1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frp</a:t>
            </a:r>
            <a:r>
              <a:rPr lang="it-IT" sz="1600" b="1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* </a:t>
            </a:r>
            <a:r>
              <a:rPr lang="it-IT" sz="1600" b="1" dirty="0" err="1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pfri.frp</a:t>
            </a:r>
            <a:endParaRPr lang="it-IT" sz="1600" b="1" dirty="0">
              <a:solidFill>
                <a:srgbClr val="002060"/>
              </a:solidFill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algn="ctr" eaLnBrk="1" hangingPunct="1">
              <a:defRPr/>
            </a:pPr>
            <a:endParaRPr lang="it-IT" sz="1600" b="1" dirty="0">
              <a:solidFill>
                <a:srgbClr val="002060"/>
              </a:solidFill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algn="just" eaLnBrk="1" hangingPunct="1">
              <a:defRPr/>
            </a:pP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Dove: </a:t>
            </a:r>
            <a:r>
              <a:rPr lang="it-IT" sz="1600" dirty="0" err="1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fri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sta per flussi risultato impresa e </a:t>
            </a:r>
            <a:r>
              <a:rPr lang="it-IT" sz="1600" dirty="0" err="1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frp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sta flussi risultato portafoglio</a:t>
            </a:r>
          </a:p>
          <a:p>
            <a:pPr algn="just" eaLnBrk="1" hangingPunct="1">
              <a:defRPr/>
            </a:pP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Due sono le principali applicazioni del BETA:</a:t>
            </a:r>
          </a:p>
          <a:p>
            <a:pPr algn="just" eaLnBrk="1" hangingPunct="1">
              <a:defRPr/>
            </a:pPr>
            <a:endParaRPr lang="it-IT" sz="1600" dirty="0">
              <a:solidFill>
                <a:srgbClr val="002060"/>
              </a:solidFill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algn="just" eaLnBrk="1" hangingPunct="1">
              <a:buFont typeface="Wingdings" pitchFamily="2" charset="2"/>
              <a:buChar char="ü"/>
              <a:defRPr/>
            </a:pP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il BETA può essere utilizzato per quantificare la parte del SIGMA dei flussi dell’impresa che può essere diversificata via mercato dagli investitori che detengono un portafoglio di titoli. </a:t>
            </a: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B24D7C97-6FC1-2658-AA6E-507AB9B2C160}"/>
              </a:ext>
            </a:extLst>
          </p:cNvPr>
          <p:cNvSpPr txBox="1"/>
          <p:nvPr/>
        </p:nvSpPr>
        <p:spPr>
          <a:xfrm>
            <a:off x="1307691" y="1488352"/>
            <a:ext cx="9350477" cy="45843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</a:t>
            </a:r>
            <a:r>
              <a:rPr lang="it-IT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VALUTAZIONE D’AZIENDA: METODI DI STIMA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CasellaDiTesto 4">
            <a:extLst>
              <a:ext uri="{FF2B5EF4-FFF2-40B4-BE49-F238E27FC236}">
                <a16:creationId xmlns:a16="http://schemas.microsoft.com/office/drawing/2014/main" id="{BC823BCB-E1DB-4A27-90B2-1174E7D787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7691" y="1589395"/>
            <a:ext cx="9350476" cy="4370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solidFill>
                <a:schemeClr val="accent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 eaLnBrk="1" hangingPunct="1">
              <a:defRPr/>
            </a:pP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Proprio perché una parte rilevante del SIGMA dell’Impresa</a:t>
            </a:r>
            <a:r>
              <a:rPr lang="it-IT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è diversificabile via mercato senza alcun costo, l’unica parte del SIGMA che rileva per gli investitori è quella non diversificabile o sistematica. </a:t>
            </a:r>
          </a:p>
          <a:p>
            <a:pPr algn="just" eaLnBrk="1" hangingPunct="1">
              <a:defRPr/>
            </a:pPr>
            <a:endParaRPr lang="it-IT" sz="1600" dirty="0">
              <a:solidFill>
                <a:srgbClr val="002060"/>
              </a:solidFill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algn="ctr" eaLnBrk="1" hangingPunct="1">
              <a:defRPr/>
            </a:pPr>
            <a:r>
              <a:rPr lang="it-IT" sz="1600" i="1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Per tale motivo la remunerazione richiesta dagli investitori sotto forma di rendimento atteso dei titoli emessi da ogni singola impresa dipende dal solo </a:t>
            </a:r>
            <a:r>
              <a:rPr lang="it-IT" sz="16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rischio non diversificabile dei FRI.</a:t>
            </a:r>
          </a:p>
          <a:p>
            <a:pPr algn="just" eaLnBrk="1" hangingPunct="1">
              <a:defRPr/>
            </a:pPr>
            <a:endParaRPr lang="it-IT" sz="1600" dirty="0">
              <a:solidFill>
                <a:srgbClr val="002060"/>
              </a:solidFill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algn="ctr" eaLnBrk="1" hangingPunct="1">
              <a:defRPr/>
            </a:pP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</a:t>
            </a:r>
            <a:r>
              <a:rPr lang="it-IT" sz="1600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Di qui la seconda e più nota applicazione del beta</a:t>
            </a:r>
          </a:p>
          <a:p>
            <a:pPr algn="ctr" eaLnBrk="1" hangingPunct="1">
              <a:defRPr/>
            </a:pPr>
            <a:endParaRPr lang="it-IT" sz="1600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algn="just" eaLnBrk="1" hangingPunct="1">
              <a:buFont typeface="Wingdings" pitchFamily="2" charset="2"/>
              <a:buChar char="ü"/>
              <a:defRPr/>
            </a:pP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</a:t>
            </a:r>
            <a:r>
              <a:rPr lang="it-IT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Il BETA 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è indispensabile per calcolare il </a:t>
            </a:r>
            <a:r>
              <a:rPr lang="it-IT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rendimento atteso dei titoli emessi 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dall’impresa, rendimento che è uguale al tasso utilizzato per attualizzare i flussi di risultato attesi al fine di ricavare il loro valore attuale. </a:t>
            </a:r>
          </a:p>
          <a:p>
            <a:pPr algn="just" eaLnBrk="1" hangingPunct="1">
              <a:buFont typeface="Wingdings" pitchFamily="2" charset="2"/>
              <a:buChar char="ü"/>
              <a:defRPr/>
            </a:pPr>
            <a:endParaRPr lang="it-IT" sz="1600" dirty="0">
              <a:solidFill>
                <a:srgbClr val="002060"/>
              </a:solidFill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algn="ctr" eaLnBrk="1" hangingPunct="1">
              <a:defRPr/>
            </a:pPr>
            <a:r>
              <a:rPr lang="it-IT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Tale tasso non tiene conto di tutta la volatilità ma assume che una parte di volatilità possa trovare compensazione naturale e senza costo mediante la diversificazione del portafoglio.</a:t>
            </a:r>
          </a:p>
          <a:p>
            <a:pPr algn="ctr" eaLnBrk="1" hangingPunct="1">
              <a:defRPr/>
            </a:pPr>
            <a:endParaRPr lang="it-IT" sz="1600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02650C31-C5F8-BC6F-3FA8-CAC9744CB108}"/>
              </a:ext>
            </a:extLst>
          </p:cNvPr>
          <p:cNvSpPr txBox="1"/>
          <p:nvPr/>
        </p:nvSpPr>
        <p:spPr>
          <a:xfrm>
            <a:off x="1307691" y="1488352"/>
            <a:ext cx="9350477" cy="45843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</a:t>
            </a:r>
            <a:r>
              <a:rPr lang="it-IT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VALUTAZIONE D’AZIENDA: METODI DI STIMA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CasellaDiTesto 4">
            <a:extLst>
              <a:ext uri="{FF2B5EF4-FFF2-40B4-BE49-F238E27FC236}">
                <a16:creationId xmlns:a16="http://schemas.microsoft.com/office/drawing/2014/main" id="{CAEF8662-F54B-4829-84A2-8A91D9ACC3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8865" y="969964"/>
            <a:ext cx="9419303" cy="329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ctr" eaLnBrk="1" hangingPunct="1">
              <a:defRPr/>
            </a:pPr>
            <a:endParaRPr lang="it-IT" sz="2000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 eaLnBrk="1" hangingPunct="1">
              <a:defRPr/>
            </a:pPr>
            <a:r>
              <a:rPr lang="it-IT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Il BETA è utilizzato per calcolare il rendimento atteso dei titoli nell’ambito del modello cosiddetto CAPM (Capital </a:t>
            </a:r>
            <a:r>
              <a:rPr lang="it-IT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Asset</a:t>
            </a:r>
            <a:r>
              <a:rPr lang="it-IT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</a:t>
            </a:r>
            <a:r>
              <a:rPr lang="it-IT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Pricing</a:t>
            </a:r>
            <a:r>
              <a:rPr lang="it-IT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</a:t>
            </a:r>
            <a:r>
              <a:rPr lang="it-IT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Model</a:t>
            </a:r>
            <a:r>
              <a:rPr lang="it-IT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). </a:t>
            </a:r>
          </a:p>
          <a:p>
            <a:pPr algn="ctr" eaLnBrk="1" hangingPunct="1">
              <a:defRPr/>
            </a:pPr>
            <a:endParaRPr lang="it-IT" sz="1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algn="just" eaLnBrk="1" hangingPunct="1">
              <a:defRPr/>
            </a:pP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In tale contesto  il BETA è utilizzato per calcolare il </a:t>
            </a:r>
            <a:r>
              <a:rPr lang="it-IT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premio al rischio 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da aggiungere al tasso free </a:t>
            </a:r>
            <a:r>
              <a:rPr lang="it-IT" sz="1600" dirty="0" err="1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risk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per ottenere il </a:t>
            </a:r>
            <a:r>
              <a:rPr lang="it-IT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rendimento atteso 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di un titolo emesso dall’impresa.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D41B5D14-5342-DF97-04CB-40F4D07CA568}"/>
              </a:ext>
            </a:extLst>
          </p:cNvPr>
          <p:cNvSpPr txBox="1"/>
          <p:nvPr/>
        </p:nvSpPr>
        <p:spPr>
          <a:xfrm>
            <a:off x="1307691" y="1488352"/>
            <a:ext cx="9350477" cy="45843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</a:t>
            </a:r>
            <a:r>
              <a:rPr lang="it-IT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VALUTAZIONE D’AZIENDA: METODI DI STIMA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CasellaDiTesto 4">
            <a:extLst>
              <a:ext uri="{FF2B5EF4-FFF2-40B4-BE49-F238E27FC236}">
                <a16:creationId xmlns:a16="http://schemas.microsoft.com/office/drawing/2014/main" id="{7095ECD8-C852-4222-A105-A39DB6E91B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1" y="1251155"/>
            <a:ext cx="9350477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 eaLnBrk="1" hangingPunct="1">
              <a:defRPr/>
            </a:pPr>
            <a:r>
              <a:rPr lang="it-IT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Il premio al rischio 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è ottenuto: </a:t>
            </a:r>
            <a:r>
              <a:rPr lang="it-IT" sz="1600" i="1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moltiplicando il BETA per il </a:t>
            </a:r>
            <a:r>
              <a:rPr lang="it-IT" sz="16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Market </a:t>
            </a:r>
            <a:r>
              <a:rPr lang="it-IT" sz="1600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Risk</a:t>
            </a:r>
            <a:r>
              <a:rPr lang="it-IT" sz="16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Premium </a:t>
            </a:r>
            <a:r>
              <a:rPr lang="it-IT" sz="1600" i="1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dove questo</a:t>
            </a:r>
            <a:r>
              <a:rPr lang="it-IT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equivale alla differenza tra il rendimento del portafoglio di mercato e il tasso free </a:t>
            </a:r>
            <a:r>
              <a:rPr lang="it-IT" sz="1600" dirty="0" err="1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risk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. </a:t>
            </a:r>
          </a:p>
          <a:p>
            <a:pPr algn="just" eaLnBrk="1" hangingPunct="1">
              <a:defRPr/>
            </a:pPr>
            <a:endParaRPr lang="it-IT" sz="1600" dirty="0">
              <a:solidFill>
                <a:srgbClr val="002060"/>
              </a:solidFill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algn="just" eaLnBrk="1" hangingPunct="1">
              <a:defRPr/>
            </a:pPr>
            <a:r>
              <a:rPr lang="it-IT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Il premio al rischio è pari a Market </a:t>
            </a:r>
            <a:r>
              <a:rPr lang="it-IT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Risk</a:t>
            </a:r>
            <a:r>
              <a:rPr lang="it-IT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Premium * BETA 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mentre il </a:t>
            </a:r>
            <a:r>
              <a:rPr lang="it-IT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tasso di rendimento atteso (tasso di attualizzazione) è pari a:</a:t>
            </a:r>
          </a:p>
          <a:p>
            <a:pPr algn="just" eaLnBrk="1" hangingPunct="1">
              <a:defRPr/>
            </a:pPr>
            <a:endParaRPr lang="it-IT" sz="1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algn="just" eaLnBrk="1" hangingPunct="1">
              <a:defRPr/>
            </a:pPr>
            <a:r>
              <a:rPr lang="it-IT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Tasso free </a:t>
            </a:r>
            <a:r>
              <a:rPr lang="it-IT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risk</a:t>
            </a:r>
            <a:r>
              <a:rPr lang="it-IT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+ Market </a:t>
            </a:r>
            <a:r>
              <a:rPr lang="it-IT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Risk</a:t>
            </a:r>
            <a:r>
              <a:rPr lang="it-IT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Premium * BETA.  </a:t>
            </a:r>
          </a:p>
          <a:p>
            <a:pPr algn="just" eaLnBrk="1" hangingPunct="1">
              <a:defRPr/>
            </a:pPr>
            <a:endParaRPr lang="it-IT" sz="1600" dirty="0">
              <a:solidFill>
                <a:srgbClr val="002060"/>
              </a:solidFill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algn="just" eaLnBrk="1" hangingPunct="1">
              <a:defRPr/>
            </a:pP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Nel contesto del </a:t>
            </a:r>
            <a:r>
              <a:rPr lang="it-IT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CAPM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pertanto il beta è un indicatore indispensabile per misurare la remunerazione richiesta dagli investitori per sopportare il rischio dei flussi di risultato. </a:t>
            </a:r>
          </a:p>
          <a:p>
            <a:pPr algn="ctr" eaLnBrk="1" hangingPunct="1">
              <a:defRPr/>
            </a:pPr>
            <a:r>
              <a:rPr lang="it-IT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Tale remunerazione è espressa in termini di premio al rischio. </a:t>
            </a:r>
          </a:p>
          <a:p>
            <a:pPr algn="just" eaLnBrk="1" hangingPunct="1">
              <a:defRPr/>
            </a:pPr>
            <a:endParaRPr lang="it-IT" sz="1600" dirty="0">
              <a:solidFill>
                <a:srgbClr val="002060"/>
              </a:solidFill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algn="just" eaLnBrk="1" hangingPunct="1">
              <a:defRPr/>
            </a:pP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A sua volta il premio al rischio è incorporato nel tasso di rendimento atteso dagli investitori che acquistano i titoli emessi dall’impresa</a:t>
            </a:r>
            <a:r>
              <a:rPr lang="it-IT" dirty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13FB2E45-C4DF-6F43-8CF2-5C8B739264D5}"/>
              </a:ext>
            </a:extLst>
          </p:cNvPr>
          <p:cNvSpPr txBox="1"/>
          <p:nvPr/>
        </p:nvSpPr>
        <p:spPr>
          <a:xfrm>
            <a:off x="1307691" y="1488352"/>
            <a:ext cx="9350477" cy="45843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</a:t>
            </a:r>
            <a:r>
              <a:rPr lang="it-IT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VALUTAZIONE D’AZIENDA: METODI DI STIMA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tangolo 12">
            <a:extLst>
              <a:ext uri="{FF2B5EF4-FFF2-40B4-BE49-F238E27FC236}">
                <a16:creationId xmlns:a16="http://schemas.microsoft.com/office/drawing/2014/main" id="{A01F647E-2DD9-4D65-A83E-3DD98DBFD8C2}"/>
              </a:ext>
            </a:extLst>
          </p:cNvPr>
          <p:cNvSpPr/>
          <p:nvPr/>
        </p:nvSpPr>
        <p:spPr>
          <a:xfrm>
            <a:off x="1828800" y="1961923"/>
            <a:ext cx="80772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en-US" sz="16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Levered/Unlevered Beta of </a:t>
            </a:r>
            <a:r>
              <a:rPr lang="en-US" sz="16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Elica</a:t>
            </a:r>
            <a:r>
              <a:rPr lang="en-US" sz="16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S.p.A</a:t>
            </a:r>
            <a:r>
              <a:rPr lang="en-US" sz="16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( ELC | ITA)</a:t>
            </a:r>
          </a:p>
          <a:p>
            <a:pPr algn="just" eaLnBrk="1" hangingPunct="1">
              <a:defRPr/>
            </a:pPr>
            <a:r>
              <a:rPr lang="en-US" sz="1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Beta is a relevant measure of volatility. </a:t>
            </a:r>
            <a:r>
              <a:rPr lang="en-US" sz="16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Elica</a:t>
            </a:r>
            <a:r>
              <a:rPr lang="en-US" sz="1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S.p.A</a:t>
            </a:r>
            <a:r>
              <a:rPr lang="en-US" sz="1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shows a Beta of 0.57.</a:t>
            </a:r>
            <a:br>
              <a:rPr lang="en-US" sz="1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is significantly lower than 1. The volatility of </a:t>
            </a:r>
            <a:r>
              <a:rPr lang="en-US" sz="16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Elica</a:t>
            </a:r>
            <a:r>
              <a:rPr lang="en-US" sz="1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S.p.A</a:t>
            </a:r>
            <a:r>
              <a:rPr lang="en-US" sz="1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according to this measure is significantly lower than the market volatility.</a:t>
            </a:r>
            <a:endParaRPr lang="en-US" sz="1600" dirty="0">
              <a:solidFill>
                <a:schemeClr val="accent2">
                  <a:lumMod val="75000"/>
                </a:schemeClr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16" name="Tabella 15">
            <a:extLst>
              <a:ext uri="{FF2B5EF4-FFF2-40B4-BE49-F238E27FC236}">
                <a16:creationId xmlns:a16="http://schemas.microsoft.com/office/drawing/2014/main" id="{4FDEFDEC-8E7B-45CD-AB8A-3A9A28A308D1}"/>
              </a:ext>
            </a:extLst>
          </p:cNvPr>
          <p:cNvGraphicFramePr>
            <a:graphicFrameLocks noGrp="1"/>
          </p:cNvGraphicFramePr>
          <p:nvPr/>
        </p:nvGraphicFramePr>
        <p:xfrm>
          <a:off x="1905000" y="3352801"/>
          <a:ext cx="4267200" cy="2103437"/>
        </p:xfrm>
        <a:graphic>
          <a:graphicData uri="http://schemas.openxmlformats.org/drawingml/2006/table">
            <a:tbl>
              <a:tblPr/>
              <a:tblGrid>
                <a:gridCol w="1422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0177">
                <a:tc>
                  <a:txBody>
                    <a:bodyPr/>
                    <a:lstStyle/>
                    <a:p>
                      <a:endParaRPr lang="it-IT" sz="1800" dirty="0"/>
                    </a:p>
                  </a:txBody>
                  <a:tcPr marT="45727" marB="45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dirty="0" err="1"/>
                        <a:t>Levered</a:t>
                      </a:r>
                      <a:r>
                        <a:rPr lang="it-IT" sz="1800" dirty="0"/>
                        <a:t> beta</a:t>
                      </a:r>
                    </a:p>
                  </a:txBody>
                  <a:tcPr marT="45727" marB="45727" anchor="ctr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dirty="0" err="1"/>
                        <a:t>Unlevered</a:t>
                      </a:r>
                      <a:r>
                        <a:rPr lang="it-IT" sz="1800" dirty="0"/>
                        <a:t> beta</a:t>
                      </a:r>
                    </a:p>
                  </a:txBody>
                  <a:tcPr marT="45727" marB="45727" anchor="ctr">
                    <a:lnL>
                      <a:noFill/>
                    </a:lnL>
                    <a:lnR>
                      <a:noFill/>
                    </a:lnR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15">
                <a:tc>
                  <a:txBody>
                    <a:bodyPr/>
                    <a:lstStyle/>
                    <a:p>
                      <a:r>
                        <a:rPr lang="it-IT" sz="1800"/>
                        <a:t>1-Year</a:t>
                      </a:r>
                    </a:p>
                  </a:txBody>
                  <a:tcPr marT="45727" marB="45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dirty="0"/>
                        <a:t>0.57</a:t>
                      </a:r>
                    </a:p>
                  </a:txBody>
                  <a:tcPr marT="45727" marB="45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dirty="0"/>
                        <a:t>0.47</a:t>
                      </a:r>
                    </a:p>
                  </a:txBody>
                  <a:tcPr marT="45727" marB="45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15">
                <a:tc>
                  <a:txBody>
                    <a:bodyPr/>
                    <a:lstStyle/>
                    <a:p>
                      <a:r>
                        <a:rPr lang="it-IT" sz="1800"/>
                        <a:t>2-Year</a:t>
                      </a:r>
                    </a:p>
                  </a:txBody>
                  <a:tcPr marT="45727" marB="45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800"/>
                        <a:t>0.66</a:t>
                      </a:r>
                    </a:p>
                  </a:txBody>
                  <a:tcPr marT="45727" marB="45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800"/>
                        <a:t>0.54</a:t>
                      </a:r>
                    </a:p>
                  </a:txBody>
                  <a:tcPr marT="45727" marB="45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15">
                <a:tc>
                  <a:txBody>
                    <a:bodyPr/>
                    <a:lstStyle/>
                    <a:p>
                      <a:r>
                        <a:rPr lang="it-IT" sz="1800"/>
                        <a:t>3-Year</a:t>
                      </a:r>
                    </a:p>
                  </a:txBody>
                  <a:tcPr marT="45727" marB="45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800"/>
                        <a:t>0.57</a:t>
                      </a:r>
                    </a:p>
                  </a:txBody>
                  <a:tcPr marT="45727" marB="45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dirty="0"/>
                        <a:t>0.47</a:t>
                      </a:r>
                    </a:p>
                  </a:txBody>
                  <a:tcPr marT="45727" marB="45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15">
                <a:tc>
                  <a:txBody>
                    <a:bodyPr/>
                    <a:lstStyle/>
                    <a:p>
                      <a:r>
                        <a:rPr lang="it-IT" sz="1800"/>
                        <a:t>5-Year</a:t>
                      </a:r>
                    </a:p>
                  </a:txBody>
                  <a:tcPr marT="45727" marB="45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dirty="0"/>
                        <a:t>0.57</a:t>
                      </a:r>
                    </a:p>
                  </a:txBody>
                  <a:tcPr marT="45727" marB="45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dirty="0"/>
                        <a:t>0.47</a:t>
                      </a:r>
                    </a:p>
                  </a:txBody>
                  <a:tcPr marT="45727" marB="45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7" name="Rettangolo 16">
            <a:extLst>
              <a:ext uri="{FF2B5EF4-FFF2-40B4-BE49-F238E27FC236}">
                <a16:creationId xmlns:a16="http://schemas.microsoft.com/office/drawing/2014/main" id="{1FE3270B-150F-433E-8127-A2304DDAB7BE}"/>
              </a:ext>
            </a:extLst>
          </p:cNvPr>
          <p:cNvSpPr/>
          <p:nvPr/>
        </p:nvSpPr>
        <p:spPr>
          <a:xfrm>
            <a:off x="6172200" y="3341688"/>
            <a:ext cx="4191000" cy="10779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600" b="1" i="1" u="sng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BETA </a:t>
            </a:r>
            <a:r>
              <a:rPr lang="en-US" sz="1600" b="1" i="1" u="sng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mercato</a:t>
            </a:r>
            <a:r>
              <a:rPr lang="en-US" sz="16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/(1+((1-ALIQUOTA FISCALE)*LEVA FINANZIARIA))) </a:t>
            </a:r>
            <a:endParaRPr lang="it-IT" sz="16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en-US" sz="16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</a:t>
            </a:r>
            <a:endParaRPr lang="it-IT" sz="16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defRPr/>
            </a:pPr>
            <a:r>
              <a:rPr lang="en-US" sz="16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BETA “</a:t>
            </a:r>
            <a:r>
              <a:rPr lang="en-US" sz="1600" b="1" i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depurato</a:t>
            </a:r>
            <a:r>
              <a:rPr lang="en-US" sz="16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” </a:t>
            </a:r>
            <a:r>
              <a:rPr lang="en-US" sz="1600" b="1" i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dalla</a:t>
            </a:r>
            <a:r>
              <a:rPr lang="en-US" sz="16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b="1" i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leva</a:t>
            </a:r>
            <a:r>
              <a:rPr lang="en-US" sz="16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b="1" i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finanziaria</a:t>
            </a:r>
            <a:r>
              <a:rPr lang="en-US" sz="1600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E995505C-9733-4E65-A146-5A87038CB417}"/>
              </a:ext>
            </a:extLst>
          </p:cNvPr>
          <p:cNvSpPr txBox="1"/>
          <p:nvPr/>
        </p:nvSpPr>
        <p:spPr>
          <a:xfrm>
            <a:off x="1828800" y="1549631"/>
            <a:ext cx="70718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it-IT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Rilevazione del Beta di un’Azienda quotata (fonte: </a:t>
            </a:r>
            <a:r>
              <a:rPr lang="it-IT" b="1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Infinancials</a:t>
            </a:r>
            <a:r>
              <a:rPr lang="it-IT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36EC55AA-07D8-4756-83F1-5DFFE539E64D}"/>
              </a:ext>
            </a:extLst>
          </p:cNvPr>
          <p:cNvSpPr txBox="1"/>
          <p:nvPr/>
        </p:nvSpPr>
        <p:spPr>
          <a:xfrm>
            <a:off x="6400800" y="4595814"/>
            <a:ext cx="3505200" cy="738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it-IT" sz="1400" i="1" dirty="0">
                <a:solidFill>
                  <a:srgbClr val="002060"/>
                </a:solidFill>
                <a:latin typeface="Arial" charset="0"/>
                <a:cs typeface="Arial" charset="0"/>
              </a:rPr>
              <a:t>La Leva finanziaria aumenta il BETA del titolo. Elica presenta una leva di ca. 0.5 (Debito/</a:t>
            </a:r>
            <a:r>
              <a:rPr lang="it-IT" sz="1400" i="1" dirty="0" err="1">
                <a:solidFill>
                  <a:srgbClr val="002060"/>
                </a:solidFill>
                <a:latin typeface="Arial" charset="0"/>
                <a:cs typeface="Arial" charset="0"/>
              </a:rPr>
              <a:t>Equity</a:t>
            </a:r>
            <a:r>
              <a:rPr lang="it-IT" sz="1400" i="1" dirty="0">
                <a:solidFill>
                  <a:srgbClr val="002060"/>
                </a:solidFill>
                <a:latin typeface="Arial" charset="0"/>
                <a:cs typeface="Arial" charset="0"/>
              </a:rPr>
              <a:t>).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569CFD60-66D6-569C-1252-AC77E30D00FF}"/>
              </a:ext>
            </a:extLst>
          </p:cNvPr>
          <p:cNvSpPr txBox="1"/>
          <p:nvPr/>
        </p:nvSpPr>
        <p:spPr>
          <a:xfrm>
            <a:off x="1905000" y="973315"/>
            <a:ext cx="8458199" cy="46166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</a:t>
            </a:r>
            <a:r>
              <a:rPr lang="it-IT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VALUTAZIONE D’AZIENDA: METODI DI STIMA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CasellaDiTesto 4">
            <a:extLst>
              <a:ext uri="{FF2B5EF4-FFF2-40B4-BE49-F238E27FC236}">
                <a16:creationId xmlns:a16="http://schemas.microsoft.com/office/drawing/2014/main" id="{CAEF8662-F54B-4829-84A2-8A91D9ACC3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969963"/>
            <a:ext cx="8077200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ctr" eaLnBrk="1" hangingPunct="1">
              <a:defRPr/>
            </a:pPr>
            <a:endParaRPr lang="it-IT" sz="2000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1508" name="Rectangle 95">
            <a:extLst>
              <a:ext uri="{FF2B5EF4-FFF2-40B4-BE49-F238E27FC236}">
                <a16:creationId xmlns:a16="http://schemas.microsoft.com/office/drawing/2014/main" id="{3EF126D1-E4C5-9997-E5E2-E6AFEA4D8B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8290" y="1740310"/>
            <a:ext cx="8540750" cy="1836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it-IT" altLang="it-IT" sz="2600" dirty="0">
              <a:solidFill>
                <a:srgbClr val="014377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it-IT" altLang="it-IT" sz="2600" dirty="0">
              <a:solidFill>
                <a:srgbClr val="014377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it-IT" altLang="it-IT" sz="2600" dirty="0">
              <a:solidFill>
                <a:srgbClr val="014377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it-IT" altLang="it-IT" sz="2600" dirty="0">
              <a:solidFill>
                <a:srgbClr val="014377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2600" b="1" dirty="0">
                <a:solidFill>
                  <a:srgbClr val="014377"/>
                </a:solidFill>
              </a:rPr>
              <a:t>BUSINESS PLAN  Azienda Gamma</a:t>
            </a:r>
          </a:p>
          <a:p>
            <a:pPr>
              <a:spcBef>
                <a:spcPct val="0"/>
              </a:spcBef>
              <a:buFontTx/>
              <a:buNone/>
            </a:pPr>
            <a:endParaRPr lang="it-IT" altLang="it-IT" sz="2200" i="1" dirty="0">
              <a:solidFill>
                <a:srgbClr val="014377"/>
              </a:solidFill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58ABF7D8-43D1-58D0-5BB3-0DA1C957860C}"/>
              </a:ext>
            </a:extLst>
          </p:cNvPr>
          <p:cNvSpPr txBox="1"/>
          <p:nvPr/>
        </p:nvSpPr>
        <p:spPr>
          <a:xfrm>
            <a:off x="2095500" y="1454561"/>
            <a:ext cx="8458199" cy="46166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</a:t>
            </a:r>
            <a:r>
              <a:rPr lang="it-IT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VALUTAZIONE D’AZIENDA: DCF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AutoShape 7" descr="Risultati immagini per corporate risk management">
            <a:extLst>
              <a:ext uri="{FF2B5EF4-FFF2-40B4-BE49-F238E27FC236}">
                <a16:creationId xmlns:a16="http://schemas.microsoft.com/office/drawing/2014/main" id="{319E358D-9EC2-B4FD-A5AF-6962EADFF0C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2400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3076" name="AutoShape 9" descr="Risultati immagini per corporate risk management">
            <a:extLst>
              <a:ext uri="{FF2B5EF4-FFF2-40B4-BE49-F238E27FC236}">
                <a16:creationId xmlns:a16="http://schemas.microsoft.com/office/drawing/2014/main" id="{09943A34-99DC-AB97-DAF8-99E12FD60C6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2400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3077" name="AutoShape 11" descr="Risultati immagini per corporate risk management">
            <a:extLst>
              <a:ext uri="{FF2B5EF4-FFF2-40B4-BE49-F238E27FC236}">
                <a16:creationId xmlns:a16="http://schemas.microsoft.com/office/drawing/2014/main" id="{ECF526A1-70C2-C67C-C813-9AA003DB6A8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2400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3078" name="AutoShape 13" descr="Risultati immagini per corporate risk management">
            <a:extLst>
              <a:ext uri="{FF2B5EF4-FFF2-40B4-BE49-F238E27FC236}">
                <a16:creationId xmlns:a16="http://schemas.microsoft.com/office/drawing/2014/main" id="{C800CBC4-7CC4-6E86-1937-036D532C4F5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2400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3079" name="Text Box 3">
            <a:extLst>
              <a:ext uri="{FF2B5EF4-FFF2-40B4-BE49-F238E27FC236}">
                <a16:creationId xmlns:a16="http://schemas.microsoft.com/office/drawing/2014/main" id="{09A954B1-274E-E70D-F501-5A98CFA78F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282826"/>
            <a:ext cx="210185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66700" indent="-2667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70000"/>
              </a:lnSpc>
              <a:spcBef>
                <a:spcPct val="30000"/>
              </a:spcBef>
              <a:buClr>
                <a:srgbClr val="014377"/>
              </a:buClr>
              <a:buSzPct val="85000"/>
              <a:buFont typeface="Wingdings" panose="05000000000000000000" pitchFamily="2" charset="2"/>
              <a:buNone/>
            </a:pPr>
            <a:r>
              <a:rPr lang="it-IT" altLang="it-IT" sz="1200" b="1">
                <a:solidFill>
                  <a:srgbClr val="014377"/>
                </a:solidFill>
              </a:rPr>
              <a:t>Tipologie di valore</a:t>
            </a:r>
          </a:p>
          <a:p>
            <a:pPr>
              <a:lnSpc>
                <a:spcPct val="70000"/>
              </a:lnSpc>
              <a:spcBef>
                <a:spcPct val="30000"/>
              </a:spcBef>
              <a:buClr>
                <a:srgbClr val="014377"/>
              </a:buClr>
              <a:buSzPct val="85000"/>
              <a:buFont typeface="Wingdings" panose="05000000000000000000" pitchFamily="2" charset="2"/>
              <a:buNone/>
            </a:pPr>
            <a:r>
              <a:rPr lang="it-IT" altLang="it-IT" sz="1200" b="1">
                <a:solidFill>
                  <a:srgbClr val="014377"/>
                </a:solidFill>
              </a:rPr>
              <a:t>da considerare</a:t>
            </a:r>
          </a:p>
        </p:txBody>
      </p:sp>
      <p:sp>
        <p:nvSpPr>
          <p:cNvPr id="3080" name="Text Box 4">
            <a:extLst>
              <a:ext uri="{FF2B5EF4-FFF2-40B4-BE49-F238E27FC236}">
                <a16:creationId xmlns:a16="http://schemas.microsoft.com/office/drawing/2014/main" id="{43402412-B341-6C8F-5673-050FAED62A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2100264"/>
            <a:ext cx="2590800" cy="757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30000"/>
              </a:spcBef>
              <a:buClr>
                <a:srgbClr val="014377"/>
              </a:buClr>
              <a:buSzPct val="85000"/>
              <a:buFont typeface="Wingdings" panose="05000000000000000000" pitchFamily="2" charset="2"/>
              <a:buNone/>
            </a:pPr>
            <a:r>
              <a:rPr lang="it-IT" altLang="it-IT" sz="1200" dirty="0">
                <a:solidFill>
                  <a:srgbClr val="014377"/>
                </a:solidFill>
              </a:rPr>
              <a:t>Valore economico stand alone</a:t>
            </a:r>
          </a:p>
          <a:p>
            <a:pPr algn="just">
              <a:spcBef>
                <a:spcPct val="30000"/>
              </a:spcBef>
              <a:buClr>
                <a:srgbClr val="014377"/>
              </a:buClr>
              <a:buSzPct val="85000"/>
              <a:buFont typeface="Wingdings" panose="05000000000000000000" pitchFamily="2" charset="2"/>
              <a:buNone/>
            </a:pPr>
            <a:endParaRPr lang="it-IT" altLang="it-IT" sz="1200" dirty="0">
              <a:solidFill>
                <a:srgbClr val="014377"/>
              </a:solidFill>
            </a:endParaRPr>
          </a:p>
          <a:p>
            <a:pPr algn="just">
              <a:spcBef>
                <a:spcPct val="30000"/>
              </a:spcBef>
              <a:buClr>
                <a:srgbClr val="014377"/>
              </a:buClr>
              <a:buSzPct val="85000"/>
              <a:buFont typeface="Wingdings" panose="05000000000000000000" pitchFamily="2" charset="2"/>
              <a:buNone/>
            </a:pPr>
            <a:r>
              <a:rPr lang="it-IT" altLang="it-IT" sz="1200" dirty="0">
                <a:solidFill>
                  <a:srgbClr val="014377"/>
                </a:solidFill>
              </a:rPr>
              <a:t>Prezzo</a:t>
            </a:r>
          </a:p>
        </p:txBody>
      </p:sp>
      <p:sp>
        <p:nvSpPr>
          <p:cNvPr id="3081" name="AutoShape 5">
            <a:extLst>
              <a:ext uri="{FF2B5EF4-FFF2-40B4-BE49-F238E27FC236}">
                <a16:creationId xmlns:a16="http://schemas.microsoft.com/office/drawing/2014/main" id="{36876798-9DDF-B0F4-82B3-F62A9857DCCE}"/>
              </a:ext>
            </a:extLst>
          </p:cNvPr>
          <p:cNvSpPr>
            <a:spLocks/>
          </p:cNvSpPr>
          <p:nvPr/>
        </p:nvSpPr>
        <p:spPr bwMode="auto">
          <a:xfrm>
            <a:off x="4056063" y="2039938"/>
            <a:ext cx="215900" cy="1016000"/>
          </a:xfrm>
          <a:prstGeom prst="leftBrace">
            <a:avLst>
              <a:gd name="adj1" fmla="val 39216"/>
              <a:gd name="adj2" fmla="val 50000"/>
            </a:avLst>
          </a:prstGeom>
          <a:noFill/>
          <a:ln w="28575">
            <a:solidFill>
              <a:schemeClr val="fol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it-IT" altLang="it-IT"/>
          </a:p>
        </p:txBody>
      </p:sp>
      <p:sp>
        <p:nvSpPr>
          <p:cNvPr id="3082" name="Text Box 6">
            <a:extLst>
              <a:ext uri="{FF2B5EF4-FFF2-40B4-BE49-F238E27FC236}">
                <a16:creationId xmlns:a16="http://schemas.microsoft.com/office/drawing/2014/main" id="{C841D162-CD48-D7EA-5FA9-AFA3E01791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2951" y="3022601"/>
            <a:ext cx="34401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ct val="30000"/>
              </a:spcBef>
              <a:buClr>
                <a:srgbClr val="014377"/>
              </a:buClr>
              <a:buSzPct val="85000"/>
              <a:buFont typeface="Wingdings" panose="05000000000000000000" pitchFamily="2" charset="2"/>
              <a:buNone/>
            </a:pPr>
            <a:r>
              <a:rPr lang="it-IT" altLang="it-IT" sz="1200" b="1" dirty="0">
                <a:solidFill>
                  <a:srgbClr val="014377"/>
                </a:solidFill>
              </a:rPr>
              <a:t>Valore economico stand alone</a:t>
            </a:r>
          </a:p>
        </p:txBody>
      </p:sp>
      <p:sp>
        <p:nvSpPr>
          <p:cNvPr id="3083" name="Text Box 7">
            <a:extLst>
              <a:ext uri="{FF2B5EF4-FFF2-40B4-BE49-F238E27FC236}">
                <a16:creationId xmlns:a16="http://schemas.microsoft.com/office/drawing/2014/main" id="{9E3A8B1C-9569-BC19-7A8D-12EA1F664F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2951" y="3286228"/>
            <a:ext cx="872331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ct val="30000"/>
              </a:spcBef>
              <a:buClr>
                <a:srgbClr val="014377"/>
              </a:buClr>
              <a:buSzPct val="85000"/>
              <a:buFont typeface="Wingdings" panose="05000000000000000000" pitchFamily="2" charset="2"/>
              <a:buNone/>
            </a:pPr>
            <a:r>
              <a:rPr lang="it-IT" altLang="it-IT" sz="1200" b="1" dirty="0">
                <a:solidFill>
                  <a:srgbClr val="01437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E’ il valore del capitale azionario dell’impresa legato alla sua capacità di generare performance, intese queste come capacità di generare reddito e flussi di cassa. Il valore è calcolato a bocce ferme, cioè prescindendo dai benefici che può apportare un potenziale partner. Viene stimato attraverso i seguenti criteri:</a:t>
            </a:r>
          </a:p>
        </p:txBody>
      </p:sp>
      <p:sp>
        <p:nvSpPr>
          <p:cNvPr id="3084" name="Text Box 8">
            <a:extLst>
              <a:ext uri="{FF2B5EF4-FFF2-40B4-BE49-F238E27FC236}">
                <a16:creationId xmlns:a16="http://schemas.microsoft.com/office/drawing/2014/main" id="{D386229D-C525-FEA4-5FF9-21CCE11D37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2488" y="4573589"/>
            <a:ext cx="2119312" cy="58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ct val="30000"/>
              </a:spcBef>
              <a:buClr>
                <a:srgbClr val="014377"/>
              </a:buClr>
              <a:buSzPct val="85000"/>
              <a:buFont typeface="Wingdings" panose="05000000000000000000" pitchFamily="2" charset="2"/>
              <a:buNone/>
            </a:pPr>
            <a:r>
              <a:rPr lang="it-IT" altLang="it-IT" sz="1400">
                <a:solidFill>
                  <a:srgbClr val="01437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Metodo dei flussi di cassa</a:t>
            </a:r>
          </a:p>
          <a:p>
            <a:pPr algn="just">
              <a:spcBef>
                <a:spcPct val="30000"/>
              </a:spcBef>
              <a:buClr>
                <a:srgbClr val="014377"/>
              </a:buClr>
              <a:buSzPct val="85000"/>
              <a:buFont typeface="Wingdings" panose="05000000000000000000" pitchFamily="2" charset="2"/>
              <a:buNone/>
            </a:pPr>
            <a:r>
              <a:rPr lang="it-IT" altLang="it-IT" sz="1400">
                <a:solidFill>
                  <a:srgbClr val="01437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(DCF) </a:t>
            </a:r>
          </a:p>
        </p:txBody>
      </p:sp>
      <p:sp>
        <p:nvSpPr>
          <p:cNvPr id="3085" name="Text Box 10">
            <a:extLst>
              <a:ext uri="{FF2B5EF4-FFF2-40B4-BE49-F238E27FC236}">
                <a16:creationId xmlns:a16="http://schemas.microsoft.com/office/drawing/2014/main" id="{72633F8F-A54A-A6B6-7230-C0C5F9E4F1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2488" y="5786438"/>
            <a:ext cx="2119312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lnSpc>
                <a:spcPct val="70000"/>
              </a:lnSpc>
              <a:spcBef>
                <a:spcPct val="30000"/>
              </a:spcBef>
              <a:buClr>
                <a:srgbClr val="014377"/>
              </a:buClr>
              <a:buSzPct val="85000"/>
              <a:buFont typeface="Wingdings" panose="05000000000000000000" pitchFamily="2" charset="2"/>
              <a:buNone/>
            </a:pPr>
            <a:r>
              <a:rPr lang="it-IT" altLang="it-IT" sz="1400">
                <a:solidFill>
                  <a:srgbClr val="01437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Metodo dei Multipli</a:t>
            </a:r>
          </a:p>
          <a:p>
            <a:pPr algn="just">
              <a:lnSpc>
                <a:spcPct val="70000"/>
              </a:lnSpc>
              <a:spcBef>
                <a:spcPct val="30000"/>
              </a:spcBef>
              <a:buClr>
                <a:srgbClr val="014377"/>
              </a:buClr>
              <a:buSzPct val="85000"/>
              <a:buFont typeface="Wingdings" panose="05000000000000000000" pitchFamily="2" charset="2"/>
              <a:buNone/>
            </a:pPr>
            <a:r>
              <a:rPr lang="it-IT" altLang="it-IT" sz="1400">
                <a:solidFill>
                  <a:srgbClr val="01437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storici/prospettici </a:t>
            </a:r>
          </a:p>
        </p:txBody>
      </p:sp>
      <p:sp>
        <p:nvSpPr>
          <p:cNvPr id="3086" name="Text Box 9">
            <a:extLst>
              <a:ext uri="{FF2B5EF4-FFF2-40B4-BE49-F238E27FC236}">
                <a16:creationId xmlns:a16="http://schemas.microsoft.com/office/drawing/2014/main" id="{36E41188-5F00-AC14-3659-8460A12D9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7526" y="4141789"/>
            <a:ext cx="2436813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ct val="30000"/>
              </a:spcBef>
              <a:buClr>
                <a:srgbClr val="014377"/>
              </a:buClr>
              <a:buSzPct val="85000"/>
              <a:buFont typeface="Wingdings" panose="05000000000000000000" pitchFamily="2" charset="2"/>
              <a:buNone/>
            </a:pPr>
            <a:r>
              <a:rPr lang="it-IT" altLang="it-IT" sz="1200">
                <a:solidFill>
                  <a:srgbClr val="01437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Attualizzazione dei flussi di cassa generati nel business plan dell’azienda, considerando il valore già in essere dell’azienda e quello ricollegabile alla sua capacità di crescere e migliorare la redditività negli anni</a:t>
            </a:r>
            <a:r>
              <a:rPr lang="it-IT" altLang="it-IT">
                <a:solidFill>
                  <a:srgbClr val="014377"/>
                </a:solidFill>
              </a:rPr>
              <a:t>.</a:t>
            </a:r>
          </a:p>
        </p:txBody>
      </p:sp>
      <p:sp>
        <p:nvSpPr>
          <p:cNvPr id="3087" name="AutoShape 11">
            <a:extLst>
              <a:ext uri="{FF2B5EF4-FFF2-40B4-BE49-F238E27FC236}">
                <a16:creationId xmlns:a16="http://schemas.microsoft.com/office/drawing/2014/main" id="{DE4C1BB8-946A-3059-99E4-6E7D14674E78}"/>
              </a:ext>
            </a:extLst>
          </p:cNvPr>
          <p:cNvSpPr>
            <a:spLocks/>
          </p:cNvSpPr>
          <p:nvPr/>
        </p:nvSpPr>
        <p:spPr bwMode="auto">
          <a:xfrm>
            <a:off x="4211638" y="5614988"/>
            <a:ext cx="177800" cy="774700"/>
          </a:xfrm>
          <a:prstGeom prst="leftBrace">
            <a:avLst>
              <a:gd name="adj1" fmla="val 36310"/>
              <a:gd name="adj2" fmla="val 50000"/>
            </a:avLst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it-IT" altLang="it-IT"/>
          </a:p>
        </p:txBody>
      </p:sp>
      <p:sp>
        <p:nvSpPr>
          <p:cNvPr id="3088" name="Text Box 12">
            <a:extLst>
              <a:ext uri="{FF2B5EF4-FFF2-40B4-BE49-F238E27FC236}">
                <a16:creationId xmlns:a16="http://schemas.microsoft.com/office/drawing/2014/main" id="{D4A25A37-C817-7551-FEE3-270303540B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4513" y="5688014"/>
            <a:ext cx="21828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ct val="30000"/>
              </a:spcBef>
              <a:buClr>
                <a:srgbClr val="014377"/>
              </a:buClr>
              <a:buSzPct val="85000"/>
              <a:buFont typeface="Wingdings" panose="05000000000000000000" pitchFamily="2" charset="2"/>
              <a:buNone/>
            </a:pPr>
            <a:r>
              <a:rPr lang="it-IT" altLang="it-IT" sz="1200">
                <a:solidFill>
                  <a:srgbClr val="01437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Stock market multiples</a:t>
            </a:r>
          </a:p>
        </p:txBody>
      </p:sp>
      <p:sp>
        <p:nvSpPr>
          <p:cNvPr id="3089" name="Text Box 13">
            <a:extLst>
              <a:ext uri="{FF2B5EF4-FFF2-40B4-BE49-F238E27FC236}">
                <a16:creationId xmlns:a16="http://schemas.microsoft.com/office/drawing/2014/main" id="{A1597470-1713-57E7-D87C-7CAB614C12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4513" y="5975351"/>
            <a:ext cx="218281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ct val="30000"/>
              </a:spcBef>
              <a:buClr>
                <a:srgbClr val="014377"/>
              </a:buClr>
              <a:buSzPct val="85000"/>
              <a:buFont typeface="Wingdings" panose="05000000000000000000" pitchFamily="2" charset="2"/>
              <a:buNone/>
            </a:pPr>
            <a:r>
              <a:rPr lang="it-IT" altLang="it-IT" sz="1200">
                <a:solidFill>
                  <a:srgbClr val="01437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Deal multiples</a:t>
            </a:r>
          </a:p>
        </p:txBody>
      </p:sp>
      <p:sp>
        <p:nvSpPr>
          <p:cNvPr id="3090" name="AutoShape 14">
            <a:extLst>
              <a:ext uri="{FF2B5EF4-FFF2-40B4-BE49-F238E27FC236}">
                <a16:creationId xmlns:a16="http://schemas.microsoft.com/office/drawing/2014/main" id="{C3F8AFED-51F3-F716-8752-3159E81206CE}"/>
              </a:ext>
            </a:extLst>
          </p:cNvPr>
          <p:cNvSpPr>
            <a:spLocks/>
          </p:cNvSpPr>
          <p:nvPr/>
        </p:nvSpPr>
        <p:spPr bwMode="auto">
          <a:xfrm flipH="1">
            <a:off x="6837363" y="4064000"/>
            <a:ext cx="304800" cy="2413000"/>
          </a:xfrm>
          <a:prstGeom prst="leftBrace">
            <a:avLst>
              <a:gd name="adj1" fmla="val 65972"/>
              <a:gd name="adj2" fmla="val 49472"/>
            </a:avLst>
          </a:prstGeom>
          <a:noFill/>
          <a:ln w="28575">
            <a:solidFill>
              <a:srgbClr val="0033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it-IT" altLang="it-IT">
              <a:solidFill>
                <a:srgbClr val="014377"/>
              </a:solidFill>
            </a:endParaRPr>
          </a:p>
        </p:txBody>
      </p:sp>
      <p:sp>
        <p:nvSpPr>
          <p:cNvPr id="3091" name="Text Box 15">
            <a:extLst>
              <a:ext uri="{FF2B5EF4-FFF2-40B4-BE49-F238E27FC236}">
                <a16:creationId xmlns:a16="http://schemas.microsoft.com/office/drawing/2014/main" id="{D0CC3E9C-BE98-1719-82CA-DE10E4389E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0113" y="4339822"/>
            <a:ext cx="3154362" cy="179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88900" indent="-88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44500" indent="-1762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ct val="30000"/>
              </a:spcBef>
              <a:buClr>
                <a:srgbClr val="014377"/>
              </a:buClr>
              <a:buSzPct val="85000"/>
              <a:buFont typeface="Wingdings" panose="05000000000000000000" pitchFamily="2" charset="2"/>
              <a:buNone/>
            </a:pPr>
            <a:r>
              <a:rPr lang="it-IT" altLang="it-IT" sz="1400" dirty="0">
                <a:solidFill>
                  <a:srgbClr val="01437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Il metodo DCF ed il metodo dei multipli:</a:t>
            </a:r>
          </a:p>
          <a:p>
            <a:pPr lvl="1" algn="just">
              <a:spcBef>
                <a:spcPct val="30000"/>
              </a:spcBef>
              <a:buClr>
                <a:srgbClr val="014377"/>
              </a:buClr>
              <a:buFont typeface="Wingdings" panose="05000000000000000000" pitchFamily="2" charset="2"/>
              <a:buChar char="§"/>
            </a:pPr>
            <a:r>
              <a:rPr lang="it-IT" altLang="it-IT" sz="1400" dirty="0">
                <a:solidFill>
                  <a:srgbClr val="01437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sono i metodi maggiormente utilizzati nella prassi</a:t>
            </a:r>
          </a:p>
          <a:p>
            <a:pPr lvl="1" algn="just">
              <a:spcBef>
                <a:spcPct val="30000"/>
              </a:spcBef>
              <a:buClr>
                <a:srgbClr val="014377"/>
              </a:buClr>
              <a:buFont typeface="Wingdings" panose="05000000000000000000" pitchFamily="2" charset="2"/>
              <a:buChar char="§"/>
            </a:pPr>
            <a:r>
              <a:rPr lang="it-IT" altLang="it-IT" sz="1400" dirty="0">
                <a:solidFill>
                  <a:srgbClr val="01437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considerano le prospettive di crescita dell’impresa</a:t>
            </a:r>
          </a:p>
          <a:p>
            <a:pPr lvl="1" algn="just">
              <a:spcBef>
                <a:spcPct val="30000"/>
              </a:spcBef>
              <a:buClr>
                <a:srgbClr val="014377"/>
              </a:buClr>
              <a:buFont typeface="Wingdings" panose="05000000000000000000" pitchFamily="2" charset="2"/>
              <a:buChar char="§"/>
            </a:pPr>
            <a:r>
              <a:rPr lang="it-IT" altLang="it-IT" sz="1400" dirty="0">
                <a:solidFill>
                  <a:srgbClr val="014377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considerano il livello di rischio della stessa.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FE6820B6-A118-11CD-F86D-46F5B142B46B}"/>
              </a:ext>
            </a:extLst>
          </p:cNvPr>
          <p:cNvSpPr txBox="1"/>
          <p:nvPr/>
        </p:nvSpPr>
        <p:spPr>
          <a:xfrm>
            <a:off x="1828800" y="1296874"/>
            <a:ext cx="8528248" cy="46166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</a:t>
            </a:r>
            <a:r>
              <a:rPr lang="it-IT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VALUTAZIONE D’AZIENDA: METODI DI STIMA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CasellaDiTesto 4">
            <a:extLst>
              <a:ext uri="{FF2B5EF4-FFF2-40B4-BE49-F238E27FC236}">
                <a16:creationId xmlns:a16="http://schemas.microsoft.com/office/drawing/2014/main" id="{CAEF8662-F54B-4829-84A2-8A91D9ACC3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969963"/>
            <a:ext cx="8077200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ctr" eaLnBrk="1" hangingPunct="1">
              <a:defRPr/>
            </a:pPr>
            <a:endParaRPr lang="it-IT" sz="2000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2532" name="Titolo 1">
            <a:extLst>
              <a:ext uri="{FF2B5EF4-FFF2-40B4-BE49-F238E27FC236}">
                <a16:creationId xmlns:a16="http://schemas.microsoft.com/office/drawing/2014/main" id="{BF163DF8-F0D1-A840-6921-248DDAD1DD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7551" y="453232"/>
            <a:ext cx="8915400" cy="495300"/>
          </a:xfrm>
        </p:spPr>
        <p:txBody>
          <a:bodyPr>
            <a:normAutofit/>
          </a:bodyPr>
          <a:lstStyle/>
          <a:p>
            <a:pPr algn="l"/>
            <a:r>
              <a:rPr lang="it-IT" altLang="it-IT" sz="1800" i="1" dirty="0"/>
              <a:t>Conto Economico</a:t>
            </a:r>
            <a:endParaRPr lang="it-IT" altLang="it-IT" i="1" dirty="0"/>
          </a:p>
        </p:txBody>
      </p:sp>
      <p:sp>
        <p:nvSpPr>
          <p:cNvPr id="5" name="Fumetto 1 5">
            <a:extLst>
              <a:ext uri="{FF2B5EF4-FFF2-40B4-BE49-F238E27FC236}">
                <a16:creationId xmlns:a16="http://schemas.microsoft.com/office/drawing/2014/main" id="{3129E30D-5895-4016-A25C-48D281B010DA}"/>
              </a:ext>
            </a:extLst>
          </p:cNvPr>
          <p:cNvSpPr/>
          <p:nvPr/>
        </p:nvSpPr>
        <p:spPr bwMode="auto">
          <a:xfrm>
            <a:off x="7785100" y="927100"/>
            <a:ext cx="2654300" cy="1485900"/>
          </a:xfrm>
          <a:prstGeom prst="wedgeRectCallout">
            <a:avLst>
              <a:gd name="adj1" fmla="val -59804"/>
              <a:gd name="adj2" fmla="val -23504"/>
            </a:avLst>
          </a:prstGeom>
          <a:noFill/>
          <a:ln w="127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46800" rIns="0" bIns="46800" anchor="ctr"/>
          <a:lstStyle/>
          <a:p>
            <a:pPr algn="just">
              <a:defRPr/>
            </a:pPr>
            <a:r>
              <a:rPr lang="it-IT" sz="1200" dirty="0">
                <a:solidFill>
                  <a:srgbClr val="014377"/>
                </a:solidFill>
              </a:rPr>
              <a:t>In attesa dei dettagli per gli ani 2013 e 2014</a:t>
            </a:r>
          </a:p>
        </p:txBody>
      </p:sp>
      <p:sp>
        <p:nvSpPr>
          <p:cNvPr id="6" name="Fumetto 1 6">
            <a:extLst>
              <a:ext uri="{FF2B5EF4-FFF2-40B4-BE49-F238E27FC236}">
                <a16:creationId xmlns:a16="http://schemas.microsoft.com/office/drawing/2014/main" id="{E4EA60EC-D582-45A8-8E26-85BEF784A70F}"/>
              </a:ext>
            </a:extLst>
          </p:cNvPr>
          <p:cNvSpPr/>
          <p:nvPr/>
        </p:nvSpPr>
        <p:spPr bwMode="auto">
          <a:xfrm>
            <a:off x="7772400" y="2971801"/>
            <a:ext cx="2654300" cy="1044575"/>
          </a:xfrm>
          <a:prstGeom prst="wedgeRectCallout">
            <a:avLst>
              <a:gd name="adj1" fmla="val -60531"/>
              <a:gd name="adj2" fmla="val -12556"/>
            </a:avLst>
          </a:prstGeom>
          <a:noFill/>
          <a:ln w="127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46800" rIns="0" bIns="46800" anchor="ctr"/>
          <a:lstStyle/>
          <a:p>
            <a:pPr algn="just">
              <a:defRPr/>
            </a:pPr>
            <a:r>
              <a:rPr lang="it-IT" sz="1200" dirty="0">
                <a:solidFill>
                  <a:srgbClr val="014377"/>
                </a:solidFill>
              </a:rPr>
              <a:t>Nel 2017 e 2018 è stata inserita la riduzione del personale</a:t>
            </a:r>
          </a:p>
        </p:txBody>
      </p:sp>
      <p:pic>
        <p:nvPicPr>
          <p:cNvPr id="22535" name="Picture 3">
            <a:extLst>
              <a:ext uri="{FF2B5EF4-FFF2-40B4-BE49-F238E27FC236}">
                <a16:creationId xmlns:a16="http://schemas.microsoft.com/office/drawing/2014/main" id="{FB88AE4B-2EA8-039A-4AB6-0A685E5AA0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7551" y="874713"/>
            <a:ext cx="5364163" cy="5243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CasellaDiTesto 4">
            <a:extLst>
              <a:ext uri="{FF2B5EF4-FFF2-40B4-BE49-F238E27FC236}">
                <a16:creationId xmlns:a16="http://schemas.microsoft.com/office/drawing/2014/main" id="{CAEF8662-F54B-4829-84A2-8A91D9ACC3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969963"/>
            <a:ext cx="8077200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ctr" eaLnBrk="1" hangingPunct="1">
              <a:defRPr/>
            </a:pPr>
            <a:endParaRPr lang="it-IT" sz="2000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3556" name="Rectangle 95">
            <a:extLst>
              <a:ext uri="{FF2B5EF4-FFF2-40B4-BE49-F238E27FC236}">
                <a16:creationId xmlns:a16="http://schemas.microsoft.com/office/drawing/2014/main" id="{C41D89C2-4C19-8FC1-A298-AE6EDD82D1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7775" y="698501"/>
            <a:ext cx="8540750" cy="226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it-IT" altLang="it-IT" sz="2200" i="1">
              <a:solidFill>
                <a:srgbClr val="014377"/>
              </a:solidFill>
            </a:endParaRPr>
          </a:p>
        </p:txBody>
      </p:sp>
      <p:sp>
        <p:nvSpPr>
          <p:cNvPr id="23557" name="Titolo 1">
            <a:extLst>
              <a:ext uri="{FF2B5EF4-FFF2-40B4-BE49-F238E27FC236}">
                <a16:creationId xmlns:a16="http://schemas.microsoft.com/office/drawing/2014/main" id="{C61E7313-1B9E-59D1-8AAB-BCBF847CB8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74850" y="350223"/>
            <a:ext cx="8915400" cy="495300"/>
          </a:xfrm>
        </p:spPr>
        <p:txBody>
          <a:bodyPr/>
          <a:lstStyle/>
          <a:p>
            <a:pPr algn="l"/>
            <a:r>
              <a:rPr lang="it-IT" altLang="it-IT" sz="1800" i="1" dirty="0"/>
              <a:t>Stato Patrimoniale</a:t>
            </a:r>
            <a:endParaRPr lang="it-IT" altLang="it-IT" i="1" dirty="0"/>
          </a:p>
        </p:txBody>
      </p:sp>
      <p:sp>
        <p:nvSpPr>
          <p:cNvPr id="6" name="Fumetto 1 5">
            <a:extLst>
              <a:ext uri="{FF2B5EF4-FFF2-40B4-BE49-F238E27FC236}">
                <a16:creationId xmlns:a16="http://schemas.microsoft.com/office/drawing/2014/main" id="{74E22B44-0C52-4DEF-B505-336BB16C2608}"/>
              </a:ext>
            </a:extLst>
          </p:cNvPr>
          <p:cNvSpPr/>
          <p:nvPr/>
        </p:nvSpPr>
        <p:spPr bwMode="auto">
          <a:xfrm>
            <a:off x="7340600" y="2743201"/>
            <a:ext cx="3175000" cy="468313"/>
          </a:xfrm>
          <a:prstGeom prst="wedgeRectCallout">
            <a:avLst>
              <a:gd name="adj1" fmla="val -59804"/>
              <a:gd name="adj2" fmla="val -23504"/>
            </a:avLst>
          </a:prstGeom>
          <a:noFill/>
          <a:ln w="127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46800" rIns="0" bIns="46800" anchor="ctr"/>
          <a:lstStyle/>
          <a:p>
            <a:pPr algn="just">
              <a:defRPr/>
            </a:pPr>
            <a:r>
              <a:rPr lang="it-IT" sz="1200" dirty="0">
                <a:solidFill>
                  <a:srgbClr val="014377"/>
                </a:solidFill>
              </a:rPr>
              <a:t>Sono stati inseriti € 150.000 di </a:t>
            </a:r>
            <a:r>
              <a:rPr lang="it-IT" sz="1200" dirty="0" err="1">
                <a:solidFill>
                  <a:srgbClr val="014377"/>
                </a:solidFill>
              </a:rPr>
              <a:t>Capex</a:t>
            </a:r>
            <a:r>
              <a:rPr lang="it-IT" sz="1200" dirty="0">
                <a:solidFill>
                  <a:srgbClr val="014377"/>
                </a:solidFill>
              </a:rPr>
              <a:t> annui</a:t>
            </a:r>
          </a:p>
        </p:txBody>
      </p:sp>
      <p:pic>
        <p:nvPicPr>
          <p:cNvPr id="23559" name="Picture 2">
            <a:extLst>
              <a:ext uri="{FF2B5EF4-FFF2-40B4-BE49-F238E27FC236}">
                <a16:creationId xmlns:a16="http://schemas.microsoft.com/office/drawing/2014/main" id="{85B5F54A-F85E-0C6B-304A-E4FFA038DB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850" y="890589"/>
            <a:ext cx="5003800" cy="515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umetto 1 7">
            <a:extLst>
              <a:ext uri="{FF2B5EF4-FFF2-40B4-BE49-F238E27FC236}">
                <a16:creationId xmlns:a16="http://schemas.microsoft.com/office/drawing/2014/main" id="{42F5EB97-6449-469E-9CD0-5AFAF02FAE06}"/>
              </a:ext>
            </a:extLst>
          </p:cNvPr>
          <p:cNvSpPr/>
          <p:nvPr/>
        </p:nvSpPr>
        <p:spPr bwMode="auto">
          <a:xfrm>
            <a:off x="7340600" y="5308601"/>
            <a:ext cx="3175000" cy="468313"/>
          </a:xfrm>
          <a:prstGeom prst="wedgeRectCallout">
            <a:avLst>
              <a:gd name="adj1" fmla="val -59804"/>
              <a:gd name="adj2" fmla="val -23504"/>
            </a:avLst>
          </a:prstGeom>
          <a:noFill/>
          <a:ln w="127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tIns="46800" rIns="0" bIns="46800" anchor="ctr"/>
          <a:lstStyle/>
          <a:p>
            <a:pPr algn="just">
              <a:defRPr/>
            </a:pPr>
            <a:r>
              <a:rPr lang="it-IT" sz="1200" dirty="0">
                <a:solidFill>
                  <a:srgbClr val="014377"/>
                </a:solidFill>
              </a:rPr>
              <a:t>Grazie alla generazione di cassa, la PFN si riduce costantemente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CasellaDiTesto 4">
            <a:extLst>
              <a:ext uri="{FF2B5EF4-FFF2-40B4-BE49-F238E27FC236}">
                <a16:creationId xmlns:a16="http://schemas.microsoft.com/office/drawing/2014/main" id="{CAEF8662-F54B-4829-84A2-8A91D9ACC3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1001714"/>
            <a:ext cx="8077200" cy="206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ctr" eaLnBrk="1" hangingPunct="1">
              <a:defRPr/>
            </a:pPr>
            <a:endParaRPr lang="it-IT" sz="2000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4580" name="Rectangle 95">
            <a:extLst>
              <a:ext uri="{FF2B5EF4-FFF2-40B4-BE49-F238E27FC236}">
                <a16:creationId xmlns:a16="http://schemas.microsoft.com/office/drawing/2014/main" id="{67C0B91B-2A64-6DB2-C3D5-B94101113F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8782" y="855661"/>
            <a:ext cx="8540750" cy="226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it-IT" altLang="it-IT" sz="2600">
              <a:solidFill>
                <a:srgbClr val="014377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it-IT" altLang="it-IT" sz="2200" i="1">
              <a:solidFill>
                <a:srgbClr val="014377"/>
              </a:solidFill>
            </a:endParaRPr>
          </a:p>
        </p:txBody>
      </p:sp>
      <p:sp>
        <p:nvSpPr>
          <p:cNvPr id="24581" name="Titolo 1">
            <a:extLst>
              <a:ext uri="{FF2B5EF4-FFF2-40B4-BE49-F238E27FC236}">
                <a16:creationId xmlns:a16="http://schemas.microsoft.com/office/drawing/2014/main" id="{E74CFAA6-7E6D-D5F4-EBA1-35AF059F2B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05013" y="522288"/>
            <a:ext cx="8915400" cy="495300"/>
          </a:xfrm>
        </p:spPr>
        <p:txBody>
          <a:bodyPr>
            <a:normAutofit/>
          </a:bodyPr>
          <a:lstStyle/>
          <a:p>
            <a:pPr algn="l"/>
            <a:r>
              <a:rPr lang="it-IT" altLang="it-IT" sz="1800" i="1" dirty="0"/>
              <a:t>Cash Flow</a:t>
            </a:r>
            <a:endParaRPr lang="it-IT" altLang="it-IT" i="1" dirty="0"/>
          </a:p>
        </p:txBody>
      </p:sp>
      <p:pic>
        <p:nvPicPr>
          <p:cNvPr id="24582" name="Picture 2">
            <a:extLst>
              <a:ext uri="{FF2B5EF4-FFF2-40B4-BE49-F238E27FC236}">
                <a16:creationId xmlns:a16="http://schemas.microsoft.com/office/drawing/2014/main" id="{9564BA7E-3B5A-690B-6E56-F7F352DE22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5013" y="1200150"/>
            <a:ext cx="5753100" cy="445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CasellaDiTesto 4">
            <a:extLst>
              <a:ext uri="{FF2B5EF4-FFF2-40B4-BE49-F238E27FC236}">
                <a16:creationId xmlns:a16="http://schemas.microsoft.com/office/drawing/2014/main" id="{CAEF8662-F54B-4829-84A2-8A91D9ACC3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969963"/>
            <a:ext cx="8077200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ctr" eaLnBrk="1" hangingPunct="1">
              <a:defRPr/>
            </a:pPr>
            <a:endParaRPr lang="it-IT" sz="2000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5604" name="Rectangle 95">
            <a:extLst>
              <a:ext uri="{FF2B5EF4-FFF2-40B4-BE49-F238E27FC236}">
                <a16:creationId xmlns:a16="http://schemas.microsoft.com/office/drawing/2014/main" id="{23408E7E-EFC4-8BFD-CC64-E9EA5DAB15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7775" y="698501"/>
            <a:ext cx="8540750" cy="226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it-IT" altLang="it-IT" sz="2200" i="1">
              <a:solidFill>
                <a:srgbClr val="014377"/>
              </a:solidFill>
            </a:endParaRPr>
          </a:p>
        </p:txBody>
      </p:sp>
      <p:sp>
        <p:nvSpPr>
          <p:cNvPr id="25605" name="Rectangle 2">
            <a:extLst>
              <a:ext uri="{FF2B5EF4-FFF2-40B4-BE49-F238E27FC236}">
                <a16:creationId xmlns:a16="http://schemas.microsoft.com/office/drawing/2014/main" id="{5992C14D-6A6D-CC79-DD1D-EB6CDAC43A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3300" y="3113088"/>
            <a:ext cx="8243888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SzPct val="140000"/>
              <a:buFont typeface="Wingdings" panose="05000000000000000000" pitchFamily="2" charset="2"/>
              <a:buNone/>
            </a:pPr>
            <a:r>
              <a:rPr lang="en-US" altLang="it-IT" sz="1800" b="1" dirty="0" err="1">
                <a:solidFill>
                  <a:srgbClr val="014377"/>
                </a:solidFill>
              </a:rPr>
              <a:t>Valutazione</a:t>
            </a:r>
            <a:r>
              <a:rPr lang="en-US" altLang="it-IT" sz="1800" b="1" dirty="0">
                <a:solidFill>
                  <a:srgbClr val="014377"/>
                </a:solidFill>
              </a:rPr>
              <a:t> con DCF 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CEE7B30-B38E-6296-91AD-6C5C4705E7B9}"/>
              </a:ext>
            </a:extLst>
          </p:cNvPr>
          <p:cNvSpPr txBox="1"/>
          <p:nvPr/>
        </p:nvSpPr>
        <p:spPr>
          <a:xfrm>
            <a:off x="2273300" y="1368723"/>
            <a:ext cx="8458199" cy="46166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</a:t>
            </a:r>
            <a:r>
              <a:rPr lang="it-IT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VALUTAZIONE D’AZIENDA: DCF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95">
            <a:extLst>
              <a:ext uri="{FF2B5EF4-FFF2-40B4-BE49-F238E27FC236}">
                <a16:creationId xmlns:a16="http://schemas.microsoft.com/office/drawing/2014/main" id="{16C30276-70E0-4636-9942-63EB68FAD3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7775" y="698501"/>
            <a:ext cx="8540750" cy="226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it-IT" altLang="it-IT" sz="2600">
              <a:solidFill>
                <a:srgbClr val="014377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endParaRPr lang="it-IT" altLang="it-IT" sz="2200" i="1">
              <a:solidFill>
                <a:srgbClr val="014377"/>
              </a:solidFill>
            </a:endParaRPr>
          </a:p>
        </p:txBody>
      </p:sp>
      <p:pic>
        <p:nvPicPr>
          <p:cNvPr id="26628" name="Picture 2">
            <a:extLst>
              <a:ext uri="{FF2B5EF4-FFF2-40B4-BE49-F238E27FC236}">
                <a16:creationId xmlns:a16="http://schemas.microsoft.com/office/drawing/2014/main" id="{D408093E-6C95-F71C-FC88-885A3EF14B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688" y="1430339"/>
            <a:ext cx="5111750" cy="523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9" name="Rettangolo 6">
            <a:extLst>
              <a:ext uri="{FF2B5EF4-FFF2-40B4-BE49-F238E27FC236}">
                <a16:creationId xmlns:a16="http://schemas.microsoft.com/office/drawing/2014/main" id="{E3BC4611-2BEC-4B3D-7FCD-82EF6D1D4A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1" y="898525"/>
            <a:ext cx="29368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 i="1"/>
              <a:t>Determinazione del WACC</a:t>
            </a:r>
            <a:endParaRPr lang="it-IT" altLang="it-IT" sz="180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CasellaDiTesto 4">
            <a:extLst>
              <a:ext uri="{FF2B5EF4-FFF2-40B4-BE49-F238E27FC236}">
                <a16:creationId xmlns:a16="http://schemas.microsoft.com/office/drawing/2014/main" id="{CAEF8662-F54B-4829-84A2-8A91D9ACC3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969963"/>
            <a:ext cx="8077200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ctr" eaLnBrk="1" hangingPunct="1">
              <a:defRPr/>
            </a:pPr>
            <a:endParaRPr lang="it-IT" sz="2000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7652" name="Rectangle 95">
            <a:extLst>
              <a:ext uri="{FF2B5EF4-FFF2-40B4-BE49-F238E27FC236}">
                <a16:creationId xmlns:a16="http://schemas.microsoft.com/office/drawing/2014/main" id="{44693E6C-CDC5-21B0-1AA8-6623AA378D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7775" y="698501"/>
            <a:ext cx="8540750" cy="226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it-IT" altLang="it-IT" sz="2200" i="1">
              <a:solidFill>
                <a:srgbClr val="014377"/>
              </a:solidFill>
            </a:endParaRPr>
          </a:p>
        </p:txBody>
      </p:sp>
      <p:sp>
        <p:nvSpPr>
          <p:cNvPr id="27653" name="Titolo 1">
            <a:extLst>
              <a:ext uri="{FF2B5EF4-FFF2-40B4-BE49-F238E27FC236}">
                <a16:creationId xmlns:a16="http://schemas.microsoft.com/office/drawing/2014/main" id="{70C0CF03-822A-DFA0-CB25-3A2E24C25A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085139" y="865188"/>
            <a:ext cx="2435225" cy="495300"/>
          </a:xfrm>
        </p:spPr>
        <p:txBody>
          <a:bodyPr>
            <a:normAutofit fontScale="90000"/>
          </a:bodyPr>
          <a:lstStyle/>
          <a:p>
            <a:pPr algn="l"/>
            <a:br>
              <a:rPr lang="it-IT" altLang="it-IT"/>
            </a:br>
            <a:r>
              <a:rPr lang="it-IT" altLang="it-IT" sz="1800" i="1"/>
              <a:t>Determinazione Equity Value</a:t>
            </a:r>
            <a:br>
              <a:rPr lang="it-IT" altLang="it-IT"/>
            </a:br>
            <a:endParaRPr lang="it-IT" altLang="it-IT" i="1"/>
          </a:p>
        </p:txBody>
      </p:sp>
      <p:pic>
        <p:nvPicPr>
          <p:cNvPr id="27654" name="Picture 2">
            <a:extLst>
              <a:ext uri="{FF2B5EF4-FFF2-40B4-BE49-F238E27FC236}">
                <a16:creationId xmlns:a16="http://schemas.microsoft.com/office/drawing/2014/main" id="{B12A898E-0238-B160-2DD6-B5A26B49A1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4039" y="874713"/>
            <a:ext cx="6804025" cy="3605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5" name="Picture 3">
            <a:extLst>
              <a:ext uri="{FF2B5EF4-FFF2-40B4-BE49-F238E27FC236}">
                <a16:creationId xmlns:a16="http://schemas.microsoft.com/office/drawing/2014/main" id="{5D20E288-71B0-02E9-C3D9-161CB22BE3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1513" y="4502151"/>
            <a:ext cx="3816350" cy="169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CasellaDiTesto 4">
            <a:extLst>
              <a:ext uri="{FF2B5EF4-FFF2-40B4-BE49-F238E27FC236}">
                <a16:creationId xmlns:a16="http://schemas.microsoft.com/office/drawing/2014/main" id="{CAEF8662-F54B-4829-84A2-8A91D9ACC3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969963"/>
            <a:ext cx="8077200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ctr" eaLnBrk="1" hangingPunct="1">
              <a:defRPr/>
            </a:pPr>
            <a:endParaRPr lang="it-IT" sz="2000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8676" name="Rectangle 95">
            <a:extLst>
              <a:ext uri="{FF2B5EF4-FFF2-40B4-BE49-F238E27FC236}">
                <a16:creationId xmlns:a16="http://schemas.microsoft.com/office/drawing/2014/main" id="{02C581AC-94FA-5DCB-9DFE-38FB47B2FD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7775" y="698501"/>
            <a:ext cx="8540750" cy="226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it-IT" altLang="it-IT" sz="2200" i="1">
              <a:solidFill>
                <a:srgbClr val="014377"/>
              </a:solidFill>
            </a:endParaRPr>
          </a:p>
        </p:txBody>
      </p:sp>
      <p:sp>
        <p:nvSpPr>
          <p:cNvPr id="28677" name="Rectangle 2">
            <a:extLst>
              <a:ext uri="{FF2B5EF4-FFF2-40B4-BE49-F238E27FC236}">
                <a16:creationId xmlns:a16="http://schemas.microsoft.com/office/drawing/2014/main" id="{614DE063-B35A-2774-5D68-66FA7A3C4E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3100858"/>
            <a:ext cx="8243888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>
                <a:srgbClr val="FFCC00"/>
              </a:buClr>
              <a:buSzPct val="140000"/>
              <a:buFont typeface="Wingdings" panose="05000000000000000000" pitchFamily="2" charset="2"/>
              <a:buNone/>
            </a:pPr>
            <a:r>
              <a:rPr lang="en-US" altLang="it-IT" sz="1800" b="1" dirty="0" err="1">
                <a:solidFill>
                  <a:srgbClr val="014377"/>
                </a:solidFill>
              </a:rPr>
              <a:t>Valutazione</a:t>
            </a:r>
            <a:r>
              <a:rPr lang="en-US" altLang="it-IT" sz="1800" b="1" dirty="0">
                <a:solidFill>
                  <a:srgbClr val="014377"/>
                </a:solidFill>
              </a:rPr>
              <a:t> con I </a:t>
            </a:r>
            <a:r>
              <a:rPr lang="en-US" altLang="it-IT" sz="1800" b="1" dirty="0" err="1">
                <a:solidFill>
                  <a:srgbClr val="014377"/>
                </a:solidFill>
              </a:rPr>
              <a:t>Multipli</a:t>
            </a:r>
            <a:r>
              <a:rPr lang="en-US" altLang="it-IT" sz="1800" b="1" dirty="0">
                <a:solidFill>
                  <a:srgbClr val="014377"/>
                </a:solidFill>
              </a:rPr>
              <a:t> 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FC279F48-4C23-4AC3-CFCC-CB9F4774A974}"/>
              </a:ext>
            </a:extLst>
          </p:cNvPr>
          <p:cNvSpPr txBox="1"/>
          <p:nvPr/>
        </p:nvSpPr>
        <p:spPr>
          <a:xfrm>
            <a:off x="1905000" y="1455095"/>
            <a:ext cx="8458199" cy="46166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</a:t>
            </a:r>
            <a:r>
              <a:rPr lang="it-IT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VALUTAZIONE D’AZIENDA: I MULTIPLI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CasellaDiTesto 4">
            <a:extLst>
              <a:ext uri="{FF2B5EF4-FFF2-40B4-BE49-F238E27FC236}">
                <a16:creationId xmlns:a16="http://schemas.microsoft.com/office/drawing/2014/main" id="{CAEF8662-F54B-4829-84A2-8A91D9ACC3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969963"/>
            <a:ext cx="8077200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ctr" eaLnBrk="1" hangingPunct="1">
              <a:defRPr/>
            </a:pPr>
            <a:endParaRPr lang="it-IT" sz="2000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9700" name="Rectangle 95">
            <a:extLst>
              <a:ext uri="{FF2B5EF4-FFF2-40B4-BE49-F238E27FC236}">
                <a16:creationId xmlns:a16="http://schemas.microsoft.com/office/drawing/2014/main" id="{09AC5798-9765-B5FA-CFA6-6CA21927AB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7272" y="684214"/>
            <a:ext cx="8540750" cy="226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it-IT" altLang="it-IT" sz="2200" i="1">
              <a:solidFill>
                <a:srgbClr val="014377"/>
              </a:solidFill>
            </a:endParaRPr>
          </a:p>
        </p:txBody>
      </p:sp>
      <p:sp>
        <p:nvSpPr>
          <p:cNvPr id="29701" name="AutoShape 5">
            <a:extLst>
              <a:ext uri="{FF2B5EF4-FFF2-40B4-BE49-F238E27FC236}">
                <a16:creationId xmlns:a16="http://schemas.microsoft.com/office/drawing/2014/main" id="{98D335E1-B34E-5852-BE71-240608D9BD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6114" y="2551922"/>
            <a:ext cx="9486900" cy="1676400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rgbClr val="93C9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it-IT" altLang="it-IT"/>
          </a:p>
        </p:txBody>
      </p:sp>
      <p:sp>
        <p:nvSpPr>
          <p:cNvPr id="29702" name="CasellaDiTesto 6">
            <a:extLst>
              <a:ext uri="{FF2B5EF4-FFF2-40B4-BE49-F238E27FC236}">
                <a16:creationId xmlns:a16="http://schemas.microsoft.com/office/drawing/2014/main" id="{D17E4A0F-83E0-C6A5-1F91-B18094E4D1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0538" y="2652604"/>
            <a:ext cx="8759414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it-IT" sz="1600" b="0" dirty="0">
                <a:solidFill>
                  <a:srgbClr val="0033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Il valore del capitale economico di una società deriva dall’applicazione di un moltiplicatore ad alcune grandezze economico-patrimoniali dell’azienda. Tale moltiplicatore è ottenuto sulla base dei prezzi delle azioni di aziende (comparabili) quotate su mercati regolamentati.</a:t>
            </a:r>
          </a:p>
          <a:p>
            <a:pPr algn="just"/>
            <a:endParaRPr lang="it-IT" sz="1400" b="0" dirty="0">
              <a:solidFill>
                <a:srgbClr val="003366"/>
              </a:solidFill>
            </a:endParaRPr>
          </a:p>
          <a:p>
            <a:pPr algn="just"/>
            <a:r>
              <a:rPr lang="it-IT" altLang="it-IT" sz="1600" b="1" dirty="0">
                <a:solidFill>
                  <a:srgbClr val="014377"/>
                </a:solidFill>
              </a:rPr>
              <a:t>Sulla base delle proiezioni economico-finanziarie si definiscono le aspettative di valore dell’azienda. L’approccio valutativo dei Fondi di Private Equity si basa spesso sul metodo dei multipli:</a:t>
            </a:r>
          </a:p>
          <a:p>
            <a:pPr algn="just"/>
            <a:endParaRPr lang="it-IT" altLang="it-IT" sz="1600" b="1" dirty="0">
              <a:solidFill>
                <a:srgbClr val="014377"/>
              </a:solidFill>
            </a:endParaRPr>
          </a:p>
          <a:p>
            <a:pPr algn="just"/>
            <a:r>
              <a:rPr lang="it-IT" altLang="it-IT" sz="1600" b="1" dirty="0">
                <a:solidFill>
                  <a:srgbClr val="014377"/>
                </a:solidFill>
              </a:rPr>
              <a:t>	Ebitda </a:t>
            </a:r>
            <a:r>
              <a:rPr lang="it-IT" altLang="it-IT" sz="1600" b="1" i="1" dirty="0">
                <a:solidFill>
                  <a:srgbClr val="014377"/>
                </a:solidFill>
              </a:rPr>
              <a:t>anno in corso</a:t>
            </a:r>
            <a:r>
              <a:rPr lang="it-IT" altLang="it-IT" sz="1600" b="1" dirty="0">
                <a:solidFill>
                  <a:srgbClr val="014377"/>
                </a:solidFill>
              </a:rPr>
              <a:t> X Multiplo medio di Settore = Enterprise Value</a:t>
            </a:r>
          </a:p>
          <a:p>
            <a:pPr algn="just"/>
            <a:endParaRPr lang="it-IT" altLang="it-IT" sz="1600" b="1" dirty="0">
              <a:solidFill>
                <a:srgbClr val="014377"/>
              </a:solidFill>
            </a:endParaRPr>
          </a:p>
          <a:p>
            <a:pPr algn="just"/>
            <a:endParaRPr lang="it-IT" altLang="it-IT" sz="1600" b="1" dirty="0">
              <a:solidFill>
                <a:srgbClr val="014377"/>
              </a:solidFill>
            </a:endParaRPr>
          </a:p>
          <a:p>
            <a:pPr algn="just"/>
            <a:endParaRPr lang="it-IT" altLang="it-IT" sz="1600" b="1" dirty="0">
              <a:solidFill>
                <a:srgbClr val="014377"/>
              </a:solidFill>
            </a:endParaRPr>
          </a:p>
          <a:p>
            <a:pPr algn="just"/>
            <a:r>
              <a:rPr lang="it-IT" altLang="it-IT" sz="1600" b="1" dirty="0">
                <a:solidFill>
                  <a:srgbClr val="014377"/>
                </a:solidFill>
              </a:rPr>
              <a:t>	Enterprise Value – Posizione Finanziaria Netta = Equity Value </a:t>
            </a:r>
          </a:p>
          <a:p>
            <a:pPr algn="just"/>
            <a:endParaRPr lang="it-IT" altLang="it-IT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F8D698CA-D7FC-6C33-127A-2AB151A59B11}"/>
              </a:ext>
            </a:extLst>
          </p:cNvPr>
          <p:cNvSpPr txBox="1"/>
          <p:nvPr/>
        </p:nvSpPr>
        <p:spPr>
          <a:xfrm>
            <a:off x="1760538" y="1539379"/>
            <a:ext cx="9104107" cy="46166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</a:t>
            </a:r>
            <a:r>
              <a:rPr lang="it-IT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VALUTAZIONE D’AZIENDA: I MULTIPLI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CasellaDiTesto 4">
            <a:extLst>
              <a:ext uri="{FF2B5EF4-FFF2-40B4-BE49-F238E27FC236}">
                <a16:creationId xmlns:a16="http://schemas.microsoft.com/office/drawing/2014/main" id="{CAEF8662-F54B-4829-84A2-8A91D9ACC3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969963"/>
            <a:ext cx="8077200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ctr" eaLnBrk="1" hangingPunct="1">
              <a:defRPr/>
            </a:pPr>
            <a:endParaRPr lang="it-IT" sz="2000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9700" name="Rectangle 95">
            <a:extLst>
              <a:ext uri="{FF2B5EF4-FFF2-40B4-BE49-F238E27FC236}">
                <a16:creationId xmlns:a16="http://schemas.microsoft.com/office/drawing/2014/main" id="{09AC5798-9765-B5FA-CFA6-6CA21927AB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47272" y="684214"/>
            <a:ext cx="8540750" cy="226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rIns="0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it-IT" altLang="it-IT" sz="2200" i="1">
              <a:solidFill>
                <a:srgbClr val="014377"/>
              </a:solidFill>
            </a:endParaRPr>
          </a:p>
        </p:txBody>
      </p:sp>
      <p:sp>
        <p:nvSpPr>
          <p:cNvPr id="29701" name="AutoShape 5">
            <a:extLst>
              <a:ext uri="{FF2B5EF4-FFF2-40B4-BE49-F238E27FC236}">
                <a16:creationId xmlns:a16="http://schemas.microsoft.com/office/drawing/2014/main" id="{98D335E1-B34E-5852-BE71-240608D9BD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1013" y="2606675"/>
            <a:ext cx="9486900" cy="1676400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rgbClr val="93C9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it-IT" altLang="it-IT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F8D698CA-D7FC-6C33-127A-2AB151A59B11}"/>
              </a:ext>
            </a:extLst>
          </p:cNvPr>
          <p:cNvSpPr txBox="1"/>
          <p:nvPr/>
        </p:nvSpPr>
        <p:spPr>
          <a:xfrm>
            <a:off x="1694426" y="642694"/>
            <a:ext cx="8803148" cy="46166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</a:t>
            </a:r>
            <a:r>
              <a:rPr lang="it-IT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VALUTAZIONE D’AZIENDA: I MULTIPLI </a:t>
            </a:r>
          </a:p>
        </p:txBody>
      </p:sp>
      <p:sp>
        <p:nvSpPr>
          <p:cNvPr id="3" name="AutoShape 19">
            <a:extLst>
              <a:ext uri="{FF2B5EF4-FFF2-40B4-BE49-F238E27FC236}">
                <a16:creationId xmlns:a16="http://schemas.microsoft.com/office/drawing/2014/main" id="{9FD05276-72F2-30BB-169E-36AB31986230}"/>
              </a:ext>
            </a:extLst>
          </p:cNvPr>
          <p:cNvSpPr>
            <a:spLocks noChangeArrowheads="1"/>
          </p:cNvSpPr>
          <p:nvPr/>
        </p:nvSpPr>
        <p:spPr bwMode="gray">
          <a:xfrm>
            <a:off x="1694424" y="1146639"/>
            <a:ext cx="8803149" cy="118867"/>
          </a:xfrm>
          <a:prstGeom prst="roundRect">
            <a:avLst>
              <a:gd name="adj" fmla="val 19561"/>
            </a:avLst>
          </a:prstGeom>
          <a:solidFill>
            <a:srgbClr val="014377"/>
          </a:solidFill>
          <a:ln w="9525" algn="ctr">
            <a:noFill/>
            <a:round/>
            <a:headEnd/>
            <a:tailEnd/>
          </a:ln>
          <a:effectLst/>
        </p:spPr>
        <p:txBody>
          <a:bodyPr lIns="72009" tIns="0" rIns="72009" bIns="0" anchor="ctr"/>
          <a:lstStyle/>
          <a:p>
            <a:pPr defTabSz="931863" eaLnBrk="0" hangingPunct="0">
              <a:spcBef>
                <a:spcPct val="50000"/>
              </a:spcBef>
              <a:buClr>
                <a:schemeClr val="tx1"/>
              </a:buClr>
            </a:pPr>
            <a:r>
              <a:rPr lang="it-IT" sz="900" dirty="0">
                <a:solidFill>
                  <a:schemeClr val="bg1"/>
                </a:solidFill>
                <a:cs typeface="Arial" pitchFamily="34" charset="0"/>
              </a:rPr>
              <a:t>Player quotati comparabili settore engineering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8E80117-39A7-736B-998D-E30C45974DE2}"/>
              </a:ext>
            </a:extLst>
          </p:cNvPr>
          <p:cNvSpPr txBox="1"/>
          <p:nvPr/>
        </p:nvSpPr>
        <p:spPr>
          <a:xfrm>
            <a:off x="4025734" y="5894839"/>
            <a:ext cx="4176464" cy="307777"/>
          </a:xfrm>
          <a:prstGeom prst="rect">
            <a:avLst/>
          </a:prstGeom>
          <a:solidFill>
            <a:srgbClr val="BBCCDF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1400" dirty="0">
                <a:solidFill>
                  <a:srgbClr val="002060"/>
                </a:solidFill>
              </a:rPr>
              <a:t>EV/EBITDA  MEDIO 4,55x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9CE3FDBB-87F6-4D77-159F-D85F322A2CA9}"/>
              </a:ext>
            </a:extLst>
          </p:cNvPr>
          <p:cNvSpPr txBox="1"/>
          <p:nvPr/>
        </p:nvSpPr>
        <p:spPr>
          <a:xfrm>
            <a:off x="4025734" y="6262440"/>
            <a:ext cx="4176464" cy="307777"/>
          </a:xfrm>
          <a:prstGeom prst="rect">
            <a:avLst/>
          </a:prstGeom>
          <a:solidFill>
            <a:srgbClr val="BBCCDF"/>
          </a:solidFill>
        </p:spPr>
        <p:txBody>
          <a:bodyPr wrap="square" rtlCol="0">
            <a:spAutoFit/>
          </a:bodyPr>
          <a:lstStyle/>
          <a:p>
            <a:pPr algn="ctr"/>
            <a:r>
              <a:rPr lang="it-IT" sz="1400" dirty="0">
                <a:solidFill>
                  <a:srgbClr val="002060"/>
                </a:solidFill>
              </a:rPr>
              <a:t>EV/SALES  MEDIO 0,32x </a:t>
            </a:r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D1822B6F-4F5B-AAEC-97FB-6282D12774CC}"/>
              </a:ext>
            </a:extLst>
          </p:cNvPr>
          <p:cNvGraphicFramePr>
            <a:graphicFrameLocks noGrp="1"/>
          </p:cNvGraphicFramePr>
          <p:nvPr/>
        </p:nvGraphicFramePr>
        <p:xfrm>
          <a:off x="2064938" y="5549006"/>
          <a:ext cx="1676400" cy="180975"/>
        </p:xfrm>
        <a:graphic>
          <a:graphicData uri="http://schemas.openxmlformats.org/drawingml/2006/table">
            <a:tbl>
              <a:tblPr/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1" u="none" strike="noStrike" dirty="0">
                          <a:solidFill>
                            <a:srgbClr val="002060"/>
                          </a:solidFill>
                          <a:latin typeface="Arial"/>
                        </a:rPr>
                        <a:t>Sconto dimensionale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63DCE9D8-70DB-7D72-A8F4-A99B6547475D}"/>
              </a:ext>
            </a:extLst>
          </p:cNvPr>
          <p:cNvGraphicFramePr>
            <a:graphicFrameLocks noGrp="1"/>
          </p:cNvGraphicFramePr>
          <p:nvPr/>
        </p:nvGraphicFramePr>
        <p:xfrm>
          <a:off x="3436446" y="5541188"/>
          <a:ext cx="546100" cy="180975"/>
        </p:xfrm>
        <a:graphic>
          <a:graphicData uri="http://schemas.openxmlformats.org/drawingml/2006/table">
            <a:tbl>
              <a:tblPr/>
              <a:tblGrid>
                <a:gridCol w="546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algn="r" fontAlgn="b"/>
                      <a:r>
                        <a:rPr lang="it-IT" sz="900" b="0" i="0" u="none" strike="noStrike" dirty="0">
                          <a:solidFill>
                            <a:srgbClr val="000000"/>
                          </a:solidFill>
                          <a:latin typeface="Univers 45 Light"/>
                        </a:rPr>
                        <a:t>35%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Object 9">
            <a:extLst>
              <a:ext uri="{FF2B5EF4-FFF2-40B4-BE49-F238E27FC236}">
                <a16:creationId xmlns:a16="http://schemas.microsoft.com/office/drawing/2014/main" id="{C35B2E6D-3B1B-37C6-6264-B3FB608B55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41035" y="5517792"/>
          <a:ext cx="2405971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3229033" imgH="190573" progId="Excel.Sheet.8">
                  <p:link updateAutomatic="1"/>
                </p:oleObj>
              </mc:Choice>
              <mc:Fallback>
                <p:oleObj name="Worksheet" r:id="rId2" imgW="3229033" imgH="190573" progId="Excel.Sheet.8">
                  <p:link updateAutomatic="1"/>
                  <p:pic>
                    <p:nvPicPr>
                      <p:cNvPr id="8" name="Object 9">
                        <a:extLst>
                          <a:ext uri="{FF2B5EF4-FFF2-40B4-BE49-F238E27FC236}">
                            <a16:creationId xmlns:a16="http://schemas.microsoft.com/office/drawing/2014/main" id="{C35B2E6D-3B1B-37C6-6264-B3FB608B55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1035" y="5517792"/>
                        <a:ext cx="2405971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0">
            <a:extLst>
              <a:ext uri="{FF2B5EF4-FFF2-40B4-BE49-F238E27FC236}">
                <a16:creationId xmlns:a16="http://schemas.microsoft.com/office/drawing/2014/main" id="{FFA3C845-FE44-FCF7-AC21-BFC7D644578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79410" y="1485268"/>
          <a:ext cx="2457235" cy="16524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3285990" imgH="2209676" progId="Excel.Sheet.8">
                  <p:link updateAutomatic="1"/>
                </p:oleObj>
              </mc:Choice>
              <mc:Fallback>
                <p:oleObj name="Worksheet" r:id="rId4" imgW="3285990" imgH="2209676" progId="Excel.Sheet.8">
                  <p:link updateAutomatic="1"/>
                  <p:pic>
                    <p:nvPicPr>
                      <p:cNvPr id="9" name="Object 10">
                        <a:extLst>
                          <a:ext uri="{FF2B5EF4-FFF2-40B4-BE49-F238E27FC236}">
                            <a16:creationId xmlns:a16="http://schemas.microsoft.com/office/drawing/2014/main" id="{FFA3C845-FE44-FCF7-AC21-BFC7D644578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9410" y="1485268"/>
                        <a:ext cx="2457235" cy="16524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1">
            <a:extLst>
              <a:ext uri="{FF2B5EF4-FFF2-40B4-BE49-F238E27FC236}">
                <a16:creationId xmlns:a16="http://schemas.microsoft.com/office/drawing/2014/main" id="{9D7CCA01-9BF8-28AB-E13D-90A5FD1E705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1895" y="3318575"/>
          <a:ext cx="2457235" cy="16524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3285990" imgH="2209676" progId="Excel.Sheet.8">
                  <p:link updateAutomatic="1"/>
                </p:oleObj>
              </mc:Choice>
              <mc:Fallback>
                <p:oleObj name="Worksheet" r:id="rId4" imgW="3285990" imgH="2209676" progId="Excel.Sheet.8">
                  <p:link updateAutomatic="1"/>
                  <p:pic>
                    <p:nvPicPr>
                      <p:cNvPr id="10" name="Object 11">
                        <a:extLst>
                          <a:ext uri="{FF2B5EF4-FFF2-40B4-BE49-F238E27FC236}">
                            <a16:creationId xmlns:a16="http://schemas.microsoft.com/office/drawing/2014/main" id="{9D7CCA01-9BF8-28AB-E13D-90A5FD1E70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1895" y="3318575"/>
                        <a:ext cx="2457235" cy="16524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2">
            <a:extLst>
              <a:ext uri="{FF2B5EF4-FFF2-40B4-BE49-F238E27FC236}">
                <a16:creationId xmlns:a16="http://schemas.microsoft.com/office/drawing/2014/main" id="{381C18B6-D24F-14F4-BA64-F01D13E59D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3884" y="4953306"/>
          <a:ext cx="2457235" cy="4914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7" imgW="3285990" imgH="657288" progId="Excel.Sheet.8">
                  <p:link updateAutomatic="1"/>
                </p:oleObj>
              </mc:Choice>
              <mc:Fallback>
                <p:oleObj name="Worksheet" r:id="rId7" imgW="3285990" imgH="657288" progId="Excel.Sheet.8">
                  <p:link updateAutomatic="1"/>
                  <p:pic>
                    <p:nvPicPr>
                      <p:cNvPr id="11" name="Object 12">
                        <a:extLst>
                          <a:ext uri="{FF2B5EF4-FFF2-40B4-BE49-F238E27FC236}">
                            <a16:creationId xmlns:a16="http://schemas.microsoft.com/office/drawing/2014/main" id="{381C18B6-D24F-14F4-BA64-F01D13E59DB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3884" y="4953306"/>
                        <a:ext cx="2457235" cy="4914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3">
            <a:extLst>
              <a:ext uri="{FF2B5EF4-FFF2-40B4-BE49-F238E27FC236}">
                <a16:creationId xmlns:a16="http://schemas.microsoft.com/office/drawing/2014/main" id="{6734B68F-6201-E452-92DD-C90413EE52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82678" y="1465637"/>
          <a:ext cx="4964328" cy="16524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9" imgW="6638926" imgH="2209676" progId="Excel.Sheet.8">
                  <p:link updateAutomatic="1"/>
                </p:oleObj>
              </mc:Choice>
              <mc:Fallback>
                <p:oleObj name="Worksheet" r:id="rId9" imgW="6638926" imgH="2209676" progId="Excel.Sheet.8">
                  <p:link updateAutomatic="1"/>
                  <p:pic>
                    <p:nvPicPr>
                      <p:cNvPr id="12" name="Object 13">
                        <a:extLst>
                          <a:ext uri="{FF2B5EF4-FFF2-40B4-BE49-F238E27FC236}">
                            <a16:creationId xmlns:a16="http://schemas.microsoft.com/office/drawing/2014/main" id="{6734B68F-6201-E452-92DD-C90413EE52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2678" y="1465637"/>
                        <a:ext cx="4964328" cy="165240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4">
            <a:extLst>
              <a:ext uri="{FF2B5EF4-FFF2-40B4-BE49-F238E27FC236}">
                <a16:creationId xmlns:a16="http://schemas.microsoft.com/office/drawing/2014/main" id="{3C5BCD77-0C10-D4F1-8454-6A68895BEFC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45597" y="3302227"/>
          <a:ext cx="4821880" cy="21367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11" imgW="6448348" imgH="2857517" progId="Excel.Sheet.8">
                  <p:link updateAutomatic="1"/>
                </p:oleObj>
              </mc:Choice>
              <mc:Fallback>
                <p:oleObj name="Worksheet" r:id="rId11" imgW="6448348" imgH="2857517" progId="Excel.Sheet.8">
                  <p:link updateAutomatic="1"/>
                  <p:pic>
                    <p:nvPicPr>
                      <p:cNvPr id="13" name="Object 14">
                        <a:extLst>
                          <a:ext uri="{FF2B5EF4-FFF2-40B4-BE49-F238E27FC236}">
                            <a16:creationId xmlns:a16="http://schemas.microsoft.com/office/drawing/2014/main" id="{3C5BCD77-0C10-D4F1-8454-6A68895BEFC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5597" y="3302227"/>
                        <a:ext cx="4821880" cy="21367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13482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5" name="Rectangle 4">
            <a:extLst>
              <a:ext uri="{FF2B5EF4-FFF2-40B4-BE49-F238E27FC236}">
                <a16:creationId xmlns:a16="http://schemas.microsoft.com/office/drawing/2014/main" id="{4F7F5B2F-CF91-7DE1-69A4-F60257FD01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8638" y="4327227"/>
            <a:ext cx="8793162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SzPct val="120000"/>
            </a:pPr>
            <a:r>
              <a:rPr lang="it-IT" altLang="it-IT" sz="1600" dirty="0">
                <a:solidFill>
                  <a:srgbClr val="014377"/>
                </a:solidFill>
              </a:rPr>
              <a:t>Al solo fine di analizzare compiutamente la struttura dell’operazione, con un’ottica conservativa, si procede ad una valorizzazione preliminare della società X sulla base del metodo dei Multipli di Mercato applicandolo alle indicazioni Forecast 2013 (Valore della produzione, Ebitda ed Ebit) e alla elaborazione sulla PFN</a:t>
            </a:r>
          </a:p>
        </p:txBody>
      </p:sp>
      <p:sp>
        <p:nvSpPr>
          <p:cNvPr id="30726" name="Rectangle 7">
            <a:extLst>
              <a:ext uri="{FF2B5EF4-FFF2-40B4-BE49-F238E27FC236}">
                <a16:creationId xmlns:a16="http://schemas.microsoft.com/office/drawing/2014/main" id="{9DDD4038-601E-ECE8-55AC-78591EDA23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6926" y="2090739"/>
            <a:ext cx="2143125" cy="161925"/>
          </a:xfrm>
          <a:prstGeom prst="rect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72009" tIns="0" rIns="72009" bIns="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it-IT" altLang="it-IT" sz="1000" i="1">
              <a:solidFill>
                <a:schemeClr val="bg1"/>
              </a:solidFill>
            </a:endParaRPr>
          </a:p>
        </p:txBody>
      </p:sp>
      <p:sp>
        <p:nvSpPr>
          <p:cNvPr id="30727" name="Rectangle 12">
            <a:extLst>
              <a:ext uri="{FF2B5EF4-FFF2-40B4-BE49-F238E27FC236}">
                <a16:creationId xmlns:a16="http://schemas.microsoft.com/office/drawing/2014/main" id="{85B21BD7-CCFB-83CD-8212-25082A0A60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0263" y="2322513"/>
            <a:ext cx="1333500" cy="13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t-IT" altLang="it-IT" sz="900" b="1">
                <a:solidFill>
                  <a:srgbClr val="014377"/>
                </a:solidFill>
              </a:rPr>
              <a:t>Valore della produzione</a:t>
            </a:r>
            <a:endParaRPr lang="it-IT" altLang="it-IT" sz="2000"/>
          </a:p>
        </p:txBody>
      </p:sp>
      <p:sp>
        <p:nvSpPr>
          <p:cNvPr id="30728" name="Rectangle 13">
            <a:extLst>
              <a:ext uri="{FF2B5EF4-FFF2-40B4-BE49-F238E27FC236}">
                <a16:creationId xmlns:a16="http://schemas.microsoft.com/office/drawing/2014/main" id="{2B223C91-4681-37E1-2B3D-7D95F0C749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5551" y="2341563"/>
            <a:ext cx="352425" cy="13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t-IT" altLang="it-IT" sz="900">
                <a:solidFill>
                  <a:srgbClr val="014377"/>
                </a:solidFill>
              </a:rPr>
              <a:t>76.858</a:t>
            </a:r>
            <a:endParaRPr lang="it-IT" altLang="it-IT" sz="2000"/>
          </a:p>
        </p:txBody>
      </p:sp>
      <p:sp>
        <p:nvSpPr>
          <p:cNvPr id="30729" name="Rectangle 16">
            <a:extLst>
              <a:ext uri="{FF2B5EF4-FFF2-40B4-BE49-F238E27FC236}">
                <a16:creationId xmlns:a16="http://schemas.microsoft.com/office/drawing/2014/main" id="{27C48E25-68AA-6B42-DD99-5AAA1EE11A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0263" y="2738438"/>
            <a:ext cx="711200" cy="13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t-IT" altLang="it-IT" sz="900" i="1">
                <a:solidFill>
                  <a:srgbClr val="014377"/>
                </a:solidFill>
              </a:rPr>
              <a:t>Ebitda Margin</a:t>
            </a:r>
            <a:endParaRPr lang="it-IT" altLang="it-IT" sz="2000"/>
          </a:p>
        </p:txBody>
      </p:sp>
      <p:sp>
        <p:nvSpPr>
          <p:cNvPr id="30730" name="Rectangle 17">
            <a:extLst>
              <a:ext uri="{FF2B5EF4-FFF2-40B4-BE49-F238E27FC236}">
                <a16:creationId xmlns:a16="http://schemas.microsoft.com/office/drawing/2014/main" id="{826AE053-468C-D1A8-A6D3-EECFC15188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1" y="2738438"/>
            <a:ext cx="263525" cy="13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t-IT" altLang="it-IT" sz="900" i="1">
                <a:solidFill>
                  <a:srgbClr val="014377"/>
                </a:solidFill>
              </a:rPr>
              <a:t>7,5%</a:t>
            </a:r>
            <a:endParaRPr lang="it-IT" altLang="it-IT" sz="2000"/>
          </a:p>
        </p:txBody>
      </p:sp>
      <p:sp>
        <p:nvSpPr>
          <p:cNvPr id="30731" name="Rectangle 18">
            <a:extLst>
              <a:ext uri="{FF2B5EF4-FFF2-40B4-BE49-F238E27FC236}">
                <a16:creationId xmlns:a16="http://schemas.microsoft.com/office/drawing/2014/main" id="{3B1B6C3D-0B33-8685-5868-29D0C6B95C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0264" y="2973388"/>
            <a:ext cx="217487" cy="13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t-IT" altLang="it-IT" sz="900" b="1">
                <a:solidFill>
                  <a:srgbClr val="014377"/>
                </a:solidFill>
              </a:rPr>
              <a:t>Ebit</a:t>
            </a:r>
            <a:endParaRPr lang="it-IT" altLang="it-IT" sz="2000"/>
          </a:p>
        </p:txBody>
      </p:sp>
      <p:sp>
        <p:nvSpPr>
          <p:cNvPr id="30732" name="Rectangle 19">
            <a:extLst>
              <a:ext uri="{FF2B5EF4-FFF2-40B4-BE49-F238E27FC236}">
                <a16:creationId xmlns:a16="http://schemas.microsoft.com/office/drawing/2014/main" id="{1976E514-1231-FCFE-E97B-D4AABD8D39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7301" y="2973388"/>
            <a:ext cx="288925" cy="13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t-IT" altLang="it-IT" sz="900" b="1">
                <a:solidFill>
                  <a:srgbClr val="014377"/>
                </a:solidFill>
              </a:rPr>
              <a:t>3.058</a:t>
            </a:r>
            <a:endParaRPr lang="it-IT" altLang="it-IT" sz="2000"/>
          </a:p>
        </p:txBody>
      </p:sp>
      <p:sp>
        <p:nvSpPr>
          <p:cNvPr id="30735" name="Rettangolo arrotondato 131">
            <a:extLst>
              <a:ext uri="{FF2B5EF4-FFF2-40B4-BE49-F238E27FC236}">
                <a16:creationId xmlns:a16="http://schemas.microsoft.com/office/drawing/2014/main" id="{54C3A777-24DF-A096-B16C-700EB4682E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2626" y="1866901"/>
            <a:ext cx="2371725" cy="2219325"/>
          </a:xfrm>
          <a:prstGeom prst="roundRect">
            <a:avLst>
              <a:gd name="adj" fmla="val 16667"/>
            </a:avLst>
          </a:prstGeom>
          <a:noFill/>
          <a:ln w="14224" algn="ctr">
            <a:solidFill>
              <a:srgbClr val="01437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46800" rIns="0" bIns="468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endParaRPr lang="it-IT" altLang="it-IT" sz="1200"/>
          </a:p>
        </p:txBody>
      </p:sp>
      <p:sp>
        <p:nvSpPr>
          <p:cNvPr id="30736" name="Rectangle 14">
            <a:extLst>
              <a:ext uri="{FF2B5EF4-FFF2-40B4-BE49-F238E27FC236}">
                <a16:creationId xmlns:a16="http://schemas.microsoft.com/office/drawing/2014/main" id="{79BE5F73-E245-5976-9042-B11DF7DDEC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0264" y="2555876"/>
            <a:ext cx="352425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t-IT" altLang="it-IT" sz="900" b="1">
                <a:solidFill>
                  <a:srgbClr val="014377"/>
                </a:solidFill>
              </a:rPr>
              <a:t>Ebitda</a:t>
            </a:r>
            <a:endParaRPr lang="it-IT" altLang="it-IT" sz="2000"/>
          </a:p>
        </p:txBody>
      </p:sp>
      <p:sp>
        <p:nvSpPr>
          <p:cNvPr id="30737" name="Rectangle 15">
            <a:extLst>
              <a:ext uri="{FF2B5EF4-FFF2-40B4-BE49-F238E27FC236}">
                <a16:creationId xmlns:a16="http://schemas.microsoft.com/office/drawing/2014/main" id="{C0C90962-4216-6379-A6E8-C7D37FF1F1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7301" y="2555876"/>
            <a:ext cx="288925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t-IT" altLang="it-IT" sz="900">
                <a:solidFill>
                  <a:srgbClr val="014377"/>
                </a:solidFill>
              </a:rPr>
              <a:t>5.744</a:t>
            </a:r>
            <a:endParaRPr lang="it-IT" altLang="it-IT" sz="2000"/>
          </a:p>
        </p:txBody>
      </p:sp>
      <p:sp>
        <p:nvSpPr>
          <p:cNvPr id="30738" name="Rectangle 22">
            <a:extLst>
              <a:ext uri="{FF2B5EF4-FFF2-40B4-BE49-F238E27FC236}">
                <a16:creationId xmlns:a16="http://schemas.microsoft.com/office/drawing/2014/main" id="{03EC2250-B2E3-82FE-8A3A-FC74170B68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3540126"/>
            <a:ext cx="820738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t-IT" altLang="it-IT" sz="900" b="1">
                <a:solidFill>
                  <a:srgbClr val="014377"/>
                </a:solidFill>
              </a:rPr>
              <a:t>Stima Net Debt</a:t>
            </a:r>
            <a:endParaRPr lang="it-IT" altLang="it-IT" sz="2000"/>
          </a:p>
        </p:txBody>
      </p:sp>
      <p:sp>
        <p:nvSpPr>
          <p:cNvPr id="30739" name="Rectangle 23">
            <a:extLst>
              <a:ext uri="{FF2B5EF4-FFF2-40B4-BE49-F238E27FC236}">
                <a16:creationId xmlns:a16="http://schemas.microsoft.com/office/drawing/2014/main" id="{9A0491FF-8260-E0E1-BD37-6D2C3BDDA3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0639" y="3540126"/>
            <a:ext cx="288925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t-IT" altLang="it-IT" sz="900" b="1">
                <a:solidFill>
                  <a:srgbClr val="014377"/>
                </a:solidFill>
              </a:rPr>
              <a:t>4.990</a:t>
            </a:r>
            <a:endParaRPr lang="it-IT" altLang="it-IT" sz="2000"/>
          </a:p>
        </p:txBody>
      </p:sp>
      <p:sp>
        <p:nvSpPr>
          <p:cNvPr id="30741" name="Rectangle 8">
            <a:extLst>
              <a:ext uri="{FF2B5EF4-FFF2-40B4-BE49-F238E27FC236}">
                <a16:creationId xmlns:a16="http://schemas.microsoft.com/office/drawing/2014/main" id="{16DE7BCE-D01B-8BAF-E4F4-EF68C5FF24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0263" y="2103438"/>
            <a:ext cx="736600" cy="13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t-IT" altLang="it-IT" sz="900" b="1" i="1">
                <a:solidFill>
                  <a:srgbClr val="FFFFFF"/>
                </a:solidFill>
              </a:rPr>
              <a:t>Dati in € ‘000 </a:t>
            </a:r>
            <a:endParaRPr lang="it-IT" altLang="it-IT" sz="2000"/>
          </a:p>
        </p:txBody>
      </p:sp>
      <p:sp>
        <p:nvSpPr>
          <p:cNvPr id="30742" name="Rectangle 11">
            <a:extLst>
              <a:ext uri="{FF2B5EF4-FFF2-40B4-BE49-F238E27FC236}">
                <a16:creationId xmlns:a16="http://schemas.microsoft.com/office/drawing/2014/main" id="{22A084EB-C1DB-980E-1785-824C5310B4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2864" y="2103438"/>
            <a:ext cx="257175" cy="13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t-IT" altLang="it-IT" sz="900" b="1" i="1">
                <a:solidFill>
                  <a:srgbClr val="FFFFFF"/>
                </a:solidFill>
              </a:rPr>
              <a:t>2013</a:t>
            </a:r>
            <a:endParaRPr lang="it-IT" altLang="it-IT" sz="2000"/>
          </a:p>
        </p:txBody>
      </p:sp>
      <p:sp>
        <p:nvSpPr>
          <p:cNvPr id="30744" name="Rectangle 29">
            <a:extLst>
              <a:ext uri="{FF2B5EF4-FFF2-40B4-BE49-F238E27FC236}">
                <a16:creationId xmlns:a16="http://schemas.microsoft.com/office/drawing/2014/main" id="{DC6EDC57-FCC7-AB43-E76E-071145A629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3513" y="2127250"/>
            <a:ext cx="525462" cy="10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SzPct val="120000"/>
            </a:pPr>
            <a:r>
              <a:rPr lang="it-IT" altLang="it-IT" sz="700" i="1">
                <a:solidFill>
                  <a:srgbClr val="C0C0C0"/>
                </a:solidFill>
              </a:rPr>
              <a:t>Dati in € '000</a:t>
            </a:r>
            <a:endParaRPr lang="it-IT" altLang="it-IT" sz="1000">
              <a:solidFill>
                <a:srgbClr val="014377"/>
              </a:solidFill>
            </a:endParaRPr>
          </a:p>
        </p:txBody>
      </p:sp>
      <p:sp>
        <p:nvSpPr>
          <p:cNvPr id="30745" name="Rectangle 32">
            <a:extLst>
              <a:ext uri="{FF2B5EF4-FFF2-40B4-BE49-F238E27FC236}">
                <a16:creationId xmlns:a16="http://schemas.microsoft.com/office/drawing/2014/main" id="{A4B0B936-5291-EC6C-5676-7AD2FF8058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0014" y="2144713"/>
            <a:ext cx="5411787" cy="315912"/>
          </a:xfrm>
          <a:prstGeom prst="rect">
            <a:avLst/>
          </a:prstGeom>
          <a:solidFill>
            <a:srgbClr val="0033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it-IT" altLang="it-IT"/>
          </a:p>
        </p:txBody>
      </p:sp>
      <p:sp>
        <p:nvSpPr>
          <p:cNvPr id="30746" name="Rectangle 55">
            <a:extLst>
              <a:ext uri="{FF2B5EF4-FFF2-40B4-BE49-F238E27FC236}">
                <a16:creationId xmlns:a16="http://schemas.microsoft.com/office/drawing/2014/main" id="{F855B41B-937A-A47B-BC85-435256CA26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1289" y="2181225"/>
            <a:ext cx="39722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SzPct val="120000"/>
            </a:pPr>
            <a:r>
              <a:rPr lang="it-IT" altLang="it-IT" sz="1600" b="1" dirty="0">
                <a:solidFill>
                  <a:srgbClr val="FFFFFF"/>
                </a:solidFill>
              </a:rPr>
              <a:t> Multiple aziende quotate settore pentole</a:t>
            </a:r>
            <a:endParaRPr lang="it-IT" altLang="it-IT" sz="1600" b="1" dirty="0">
              <a:solidFill>
                <a:srgbClr val="014377"/>
              </a:solidFill>
            </a:endParaRPr>
          </a:p>
        </p:txBody>
      </p:sp>
      <p:sp>
        <p:nvSpPr>
          <p:cNvPr id="30747" name="Rectangle 30">
            <a:extLst>
              <a:ext uri="{FF2B5EF4-FFF2-40B4-BE49-F238E27FC236}">
                <a16:creationId xmlns:a16="http://schemas.microsoft.com/office/drawing/2014/main" id="{4ECCD140-D73A-1EF0-A3CD-21A8240CDF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1475" y="5506741"/>
            <a:ext cx="895032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80975" indent="-18097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ct val="50000"/>
              </a:spcBef>
              <a:buSzPct val="120000"/>
            </a:pPr>
            <a:r>
              <a:rPr lang="it-IT" altLang="it-IT" sz="1600" b="1" dirty="0">
                <a:solidFill>
                  <a:srgbClr val="014377"/>
                </a:solidFill>
              </a:rPr>
              <a:t>	In base alla media delle transazioni comparabili, il Valore (in termini di Enterprise Value) della Società X è compreso tra € 34,5 mln e € 40,2 mln. Solitamente il multiplo applicato prevede uno sconto dimensionale/di liquidità rispetto alla media dei comparables.  </a:t>
            </a:r>
          </a:p>
        </p:txBody>
      </p:sp>
      <p:sp>
        <p:nvSpPr>
          <p:cNvPr id="30748" name="Rectangle 33">
            <a:extLst>
              <a:ext uri="{FF2B5EF4-FFF2-40B4-BE49-F238E27FC236}">
                <a16:creationId xmlns:a16="http://schemas.microsoft.com/office/drawing/2014/main" id="{2420D47C-B083-EB3E-B14D-20449E5FBB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5376" y="2674939"/>
            <a:ext cx="1331913" cy="14128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it-IT" altLang="it-IT"/>
          </a:p>
        </p:txBody>
      </p:sp>
      <p:sp>
        <p:nvSpPr>
          <p:cNvPr id="30749" name="Rectangle 39">
            <a:extLst>
              <a:ext uri="{FF2B5EF4-FFF2-40B4-BE49-F238E27FC236}">
                <a16:creationId xmlns:a16="http://schemas.microsoft.com/office/drawing/2014/main" id="{71E46E42-A5A0-0717-07EE-17896E4405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9964" y="2676526"/>
            <a:ext cx="287337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SzPct val="120000"/>
            </a:pPr>
            <a:r>
              <a:rPr lang="it-IT" altLang="it-IT" sz="900" i="1">
                <a:solidFill>
                  <a:srgbClr val="014377"/>
                </a:solidFill>
              </a:rPr>
              <a:t>6,00x</a:t>
            </a:r>
            <a:endParaRPr lang="it-IT" altLang="it-IT" sz="1000">
              <a:solidFill>
                <a:srgbClr val="014377"/>
              </a:solidFill>
            </a:endParaRPr>
          </a:p>
        </p:txBody>
      </p:sp>
      <p:sp>
        <p:nvSpPr>
          <p:cNvPr id="30750" name="Rectangle 40">
            <a:extLst>
              <a:ext uri="{FF2B5EF4-FFF2-40B4-BE49-F238E27FC236}">
                <a16:creationId xmlns:a16="http://schemas.microsoft.com/office/drawing/2014/main" id="{9179FBEF-1900-8805-B234-A33E26C7ED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37514" y="2676526"/>
            <a:ext cx="288925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SzPct val="120000"/>
            </a:pPr>
            <a:r>
              <a:rPr lang="it-IT" altLang="it-IT" sz="900" i="1">
                <a:solidFill>
                  <a:srgbClr val="014377"/>
                </a:solidFill>
              </a:rPr>
              <a:t>6,25x</a:t>
            </a:r>
            <a:endParaRPr lang="it-IT" altLang="it-IT" sz="1000">
              <a:solidFill>
                <a:srgbClr val="014377"/>
              </a:solidFill>
            </a:endParaRPr>
          </a:p>
        </p:txBody>
      </p:sp>
      <p:sp>
        <p:nvSpPr>
          <p:cNvPr id="30751" name="Rectangle 41">
            <a:extLst>
              <a:ext uri="{FF2B5EF4-FFF2-40B4-BE49-F238E27FC236}">
                <a16:creationId xmlns:a16="http://schemas.microsoft.com/office/drawing/2014/main" id="{7D8F6B3D-B006-A524-3C75-450FD552B8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83639" y="2676526"/>
            <a:ext cx="287337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SzPct val="120000"/>
            </a:pPr>
            <a:r>
              <a:rPr lang="it-IT" altLang="it-IT" sz="900" i="1">
                <a:solidFill>
                  <a:srgbClr val="014377"/>
                </a:solidFill>
              </a:rPr>
              <a:t>6,50x</a:t>
            </a:r>
            <a:endParaRPr lang="it-IT" altLang="it-IT" sz="1000">
              <a:solidFill>
                <a:srgbClr val="014377"/>
              </a:solidFill>
            </a:endParaRPr>
          </a:p>
        </p:txBody>
      </p:sp>
      <p:sp>
        <p:nvSpPr>
          <p:cNvPr id="30752" name="Rectangle 42">
            <a:extLst>
              <a:ext uri="{FF2B5EF4-FFF2-40B4-BE49-F238E27FC236}">
                <a16:creationId xmlns:a16="http://schemas.microsoft.com/office/drawing/2014/main" id="{96B865F7-E61A-89CB-C70B-5437D65C22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13889" y="2676526"/>
            <a:ext cx="288925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SzPct val="120000"/>
            </a:pPr>
            <a:r>
              <a:rPr lang="it-IT" altLang="it-IT" sz="900" i="1">
                <a:solidFill>
                  <a:srgbClr val="014377"/>
                </a:solidFill>
              </a:rPr>
              <a:t>6,75x</a:t>
            </a:r>
            <a:endParaRPr lang="it-IT" altLang="it-IT" sz="1000">
              <a:solidFill>
                <a:srgbClr val="014377"/>
              </a:solidFill>
            </a:endParaRPr>
          </a:p>
        </p:txBody>
      </p:sp>
      <p:sp>
        <p:nvSpPr>
          <p:cNvPr id="30753" name="Rectangle 43">
            <a:extLst>
              <a:ext uri="{FF2B5EF4-FFF2-40B4-BE49-F238E27FC236}">
                <a16:creationId xmlns:a16="http://schemas.microsoft.com/office/drawing/2014/main" id="{FEF11B99-12B7-EE8D-75D9-2158564529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13976" y="2676526"/>
            <a:ext cx="288925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SzPct val="120000"/>
            </a:pPr>
            <a:r>
              <a:rPr lang="it-IT" altLang="it-IT" sz="900" i="1">
                <a:solidFill>
                  <a:srgbClr val="014377"/>
                </a:solidFill>
              </a:rPr>
              <a:t>7,00x</a:t>
            </a:r>
            <a:endParaRPr lang="it-IT" altLang="it-IT" sz="1000">
              <a:solidFill>
                <a:srgbClr val="014377"/>
              </a:solidFill>
            </a:endParaRPr>
          </a:p>
        </p:txBody>
      </p:sp>
      <p:sp>
        <p:nvSpPr>
          <p:cNvPr id="30754" name="Rectangle 38">
            <a:extLst>
              <a:ext uri="{FF2B5EF4-FFF2-40B4-BE49-F238E27FC236}">
                <a16:creationId xmlns:a16="http://schemas.microsoft.com/office/drawing/2014/main" id="{4C498129-37C6-C249-C71A-C9A7A57CB8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3676" y="2674939"/>
            <a:ext cx="512961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SzPct val="120000"/>
            </a:pPr>
            <a:r>
              <a:rPr lang="it-IT" altLang="it-IT" sz="900">
                <a:solidFill>
                  <a:srgbClr val="014377"/>
                </a:solidFill>
              </a:rPr>
              <a:t>EV/Ebitda</a:t>
            </a:r>
            <a:endParaRPr lang="it-IT" altLang="it-IT" sz="1000">
              <a:solidFill>
                <a:srgbClr val="014377"/>
              </a:solidFill>
            </a:endParaRPr>
          </a:p>
        </p:txBody>
      </p:sp>
      <p:sp>
        <p:nvSpPr>
          <p:cNvPr id="30755" name="Rectangle 44">
            <a:extLst>
              <a:ext uri="{FF2B5EF4-FFF2-40B4-BE49-F238E27FC236}">
                <a16:creationId xmlns:a16="http://schemas.microsoft.com/office/drawing/2014/main" id="{E76FB335-EC40-615F-0CB7-89882CE99D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3675" y="2954338"/>
            <a:ext cx="615950" cy="13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SzPct val="120000"/>
            </a:pPr>
            <a:r>
              <a:rPr lang="it-IT" altLang="it-IT" sz="900" i="1">
                <a:solidFill>
                  <a:srgbClr val="014377"/>
                </a:solidFill>
              </a:rPr>
              <a:t>Ebitda 2013</a:t>
            </a:r>
            <a:endParaRPr lang="it-IT" altLang="it-IT" sz="1000">
              <a:solidFill>
                <a:srgbClr val="014377"/>
              </a:solidFill>
            </a:endParaRPr>
          </a:p>
        </p:txBody>
      </p:sp>
      <p:sp>
        <p:nvSpPr>
          <p:cNvPr id="30756" name="Rectangle 56">
            <a:extLst>
              <a:ext uri="{FF2B5EF4-FFF2-40B4-BE49-F238E27FC236}">
                <a16:creationId xmlns:a16="http://schemas.microsoft.com/office/drawing/2014/main" id="{77096AA2-C4D8-29D7-83FE-7DE14A230E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3001" y="2954338"/>
            <a:ext cx="288925" cy="13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SzPct val="120000"/>
            </a:pPr>
            <a:r>
              <a:rPr lang="it-IT" altLang="it-IT" sz="900" i="1">
                <a:solidFill>
                  <a:srgbClr val="014377"/>
                </a:solidFill>
              </a:rPr>
              <a:t>5.744</a:t>
            </a:r>
            <a:endParaRPr lang="it-IT" altLang="it-IT" sz="1000">
              <a:solidFill>
                <a:srgbClr val="014377"/>
              </a:solidFill>
            </a:endParaRPr>
          </a:p>
        </p:txBody>
      </p:sp>
      <p:sp>
        <p:nvSpPr>
          <p:cNvPr id="30757" name="Rectangle 45">
            <a:extLst>
              <a:ext uri="{FF2B5EF4-FFF2-40B4-BE49-F238E27FC236}">
                <a16:creationId xmlns:a16="http://schemas.microsoft.com/office/drawing/2014/main" id="{286E0933-0ABB-E30F-6B0C-487D494542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3675" y="3224214"/>
            <a:ext cx="852798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SzPct val="120000"/>
            </a:pPr>
            <a:r>
              <a:rPr lang="it-IT" altLang="it-IT" sz="900">
                <a:solidFill>
                  <a:srgbClr val="014377"/>
                </a:solidFill>
              </a:rPr>
              <a:t>Enterprise Value</a:t>
            </a:r>
            <a:endParaRPr lang="it-IT" altLang="it-IT" sz="1000">
              <a:solidFill>
                <a:srgbClr val="014377"/>
              </a:solidFill>
            </a:endParaRPr>
          </a:p>
        </p:txBody>
      </p:sp>
      <p:sp>
        <p:nvSpPr>
          <p:cNvPr id="30758" name="Rectangle 46">
            <a:extLst>
              <a:ext uri="{FF2B5EF4-FFF2-40B4-BE49-F238E27FC236}">
                <a16:creationId xmlns:a16="http://schemas.microsoft.com/office/drawing/2014/main" id="{2DB2A939-9C3B-F1A1-ACAF-0C55DD4BDA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67576" y="3222626"/>
            <a:ext cx="354013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SzPct val="120000"/>
            </a:pPr>
            <a:r>
              <a:rPr lang="it-IT" altLang="it-IT" sz="900" b="1">
                <a:solidFill>
                  <a:srgbClr val="014377"/>
                </a:solidFill>
              </a:rPr>
              <a:t>34.464</a:t>
            </a:r>
            <a:endParaRPr lang="it-IT" altLang="it-IT" sz="1000" b="1">
              <a:solidFill>
                <a:srgbClr val="014377"/>
              </a:solidFill>
            </a:endParaRPr>
          </a:p>
        </p:txBody>
      </p:sp>
      <p:sp>
        <p:nvSpPr>
          <p:cNvPr id="30759" name="Rectangle 47">
            <a:extLst>
              <a:ext uri="{FF2B5EF4-FFF2-40B4-BE49-F238E27FC236}">
                <a16:creationId xmlns:a16="http://schemas.microsoft.com/office/drawing/2014/main" id="{FDA4CCFF-64D6-283D-A02F-86223E7476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6714" y="3222626"/>
            <a:ext cx="352425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SzPct val="120000"/>
            </a:pPr>
            <a:r>
              <a:rPr lang="it-IT" altLang="it-IT" sz="900">
                <a:solidFill>
                  <a:srgbClr val="014377"/>
                </a:solidFill>
              </a:rPr>
              <a:t>35.900</a:t>
            </a:r>
            <a:endParaRPr lang="it-IT" altLang="it-IT" sz="1000">
              <a:solidFill>
                <a:srgbClr val="014377"/>
              </a:solidFill>
            </a:endParaRPr>
          </a:p>
        </p:txBody>
      </p:sp>
      <p:sp>
        <p:nvSpPr>
          <p:cNvPr id="30760" name="Rectangle 48">
            <a:extLst>
              <a:ext uri="{FF2B5EF4-FFF2-40B4-BE49-F238E27FC236}">
                <a16:creationId xmlns:a16="http://schemas.microsoft.com/office/drawing/2014/main" id="{420B4112-1498-1BA9-072B-AEF753A9F3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1251" y="3222626"/>
            <a:ext cx="354013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SzPct val="120000"/>
            </a:pPr>
            <a:r>
              <a:rPr lang="it-IT" altLang="it-IT" sz="900">
                <a:solidFill>
                  <a:srgbClr val="014377"/>
                </a:solidFill>
              </a:rPr>
              <a:t>37.336</a:t>
            </a:r>
            <a:endParaRPr lang="it-IT" altLang="it-IT" sz="1000">
              <a:solidFill>
                <a:srgbClr val="014377"/>
              </a:solidFill>
            </a:endParaRPr>
          </a:p>
        </p:txBody>
      </p:sp>
      <p:sp>
        <p:nvSpPr>
          <p:cNvPr id="30761" name="Rectangle 49">
            <a:extLst>
              <a:ext uri="{FF2B5EF4-FFF2-40B4-BE49-F238E27FC236}">
                <a16:creationId xmlns:a16="http://schemas.microsoft.com/office/drawing/2014/main" id="{B9C93059-4DFF-8ADA-D499-B563D8362D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63089" y="3222626"/>
            <a:ext cx="352425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SzPct val="120000"/>
            </a:pPr>
            <a:r>
              <a:rPr lang="it-IT" altLang="it-IT" sz="900">
                <a:solidFill>
                  <a:srgbClr val="014377"/>
                </a:solidFill>
              </a:rPr>
              <a:t>38.772</a:t>
            </a:r>
            <a:endParaRPr lang="it-IT" altLang="it-IT" sz="1000">
              <a:solidFill>
                <a:srgbClr val="014377"/>
              </a:solidFill>
            </a:endParaRPr>
          </a:p>
        </p:txBody>
      </p:sp>
      <p:sp>
        <p:nvSpPr>
          <p:cNvPr id="30762" name="Rectangle 65">
            <a:extLst>
              <a:ext uri="{FF2B5EF4-FFF2-40B4-BE49-F238E27FC236}">
                <a16:creationId xmlns:a16="http://schemas.microsoft.com/office/drawing/2014/main" id="{1FD86472-1608-EB28-B541-4D40B6B82B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63176" y="3222626"/>
            <a:ext cx="352425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SzPct val="120000"/>
            </a:pPr>
            <a:r>
              <a:rPr lang="it-IT" altLang="it-IT" sz="900" b="1">
                <a:solidFill>
                  <a:srgbClr val="014377"/>
                </a:solidFill>
              </a:rPr>
              <a:t>40.208</a:t>
            </a:r>
            <a:endParaRPr lang="it-IT" altLang="it-IT" sz="1000" b="1">
              <a:solidFill>
                <a:srgbClr val="014377"/>
              </a:solidFill>
            </a:endParaRPr>
          </a:p>
        </p:txBody>
      </p:sp>
      <p:sp>
        <p:nvSpPr>
          <p:cNvPr id="30763" name="Rectangle 50">
            <a:extLst>
              <a:ext uri="{FF2B5EF4-FFF2-40B4-BE49-F238E27FC236}">
                <a16:creationId xmlns:a16="http://schemas.microsoft.com/office/drawing/2014/main" id="{59D37419-0F04-DAD0-5C95-6C635AF86E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0025" y="3502026"/>
            <a:ext cx="814388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SzPct val="120000"/>
            </a:pPr>
            <a:r>
              <a:rPr lang="it-IT" altLang="it-IT" sz="900" i="1">
                <a:solidFill>
                  <a:srgbClr val="014377"/>
                </a:solidFill>
              </a:rPr>
              <a:t>Stima Net Debt </a:t>
            </a:r>
            <a:endParaRPr lang="it-IT" altLang="it-IT" sz="1000">
              <a:solidFill>
                <a:srgbClr val="014377"/>
              </a:solidFill>
            </a:endParaRPr>
          </a:p>
        </p:txBody>
      </p:sp>
      <p:sp>
        <p:nvSpPr>
          <p:cNvPr id="30764" name="Rectangle 57">
            <a:extLst>
              <a:ext uri="{FF2B5EF4-FFF2-40B4-BE49-F238E27FC236}">
                <a16:creationId xmlns:a16="http://schemas.microsoft.com/office/drawing/2014/main" id="{B20E92DC-1EE2-BF32-42DB-4C36806BA5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3001" y="3502026"/>
            <a:ext cx="288925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SzPct val="120000"/>
            </a:pPr>
            <a:r>
              <a:rPr lang="it-IT" altLang="it-IT" sz="900" i="1">
                <a:solidFill>
                  <a:srgbClr val="014377"/>
                </a:solidFill>
              </a:rPr>
              <a:t>4.990</a:t>
            </a:r>
            <a:endParaRPr lang="it-IT" altLang="it-IT" sz="1000">
              <a:solidFill>
                <a:srgbClr val="014377"/>
              </a:solidFill>
            </a:endParaRPr>
          </a:p>
        </p:txBody>
      </p:sp>
      <p:sp>
        <p:nvSpPr>
          <p:cNvPr id="30765" name="Rectangle 51">
            <a:extLst>
              <a:ext uri="{FF2B5EF4-FFF2-40B4-BE49-F238E27FC236}">
                <a16:creationId xmlns:a16="http://schemas.microsoft.com/office/drawing/2014/main" id="{10269256-BB21-200C-3F8A-DA5FB1F5C6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3676" y="3771901"/>
            <a:ext cx="647613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SzPct val="120000"/>
            </a:pPr>
            <a:r>
              <a:rPr lang="it-IT" altLang="it-IT" sz="900">
                <a:solidFill>
                  <a:srgbClr val="014377"/>
                </a:solidFill>
              </a:rPr>
              <a:t>Equity Value</a:t>
            </a:r>
            <a:endParaRPr lang="it-IT" altLang="it-IT" sz="1000">
              <a:solidFill>
                <a:srgbClr val="014377"/>
              </a:solidFill>
            </a:endParaRPr>
          </a:p>
        </p:txBody>
      </p:sp>
      <p:sp>
        <p:nvSpPr>
          <p:cNvPr id="30766" name="Rectangle 52">
            <a:extLst>
              <a:ext uri="{FF2B5EF4-FFF2-40B4-BE49-F238E27FC236}">
                <a16:creationId xmlns:a16="http://schemas.microsoft.com/office/drawing/2014/main" id="{FA1A7C7F-8A5D-F3A0-6353-786DAEA07F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67576" y="3770313"/>
            <a:ext cx="354013" cy="13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SzPct val="120000"/>
            </a:pPr>
            <a:r>
              <a:rPr lang="it-IT" altLang="it-IT" sz="900">
                <a:solidFill>
                  <a:srgbClr val="014377"/>
                </a:solidFill>
              </a:rPr>
              <a:t>29.474</a:t>
            </a:r>
            <a:endParaRPr lang="it-IT" altLang="it-IT" sz="1000">
              <a:solidFill>
                <a:srgbClr val="014377"/>
              </a:solidFill>
            </a:endParaRPr>
          </a:p>
        </p:txBody>
      </p:sp>
      <p:sp>
        <p:nvSpPr>
          <p:cNvPr id="30767" name="Rectangle 53">
            <a:extLst>
              <a:ext uri="{FF2B5EF4-FFF2-40B4-BE49-F238E27FC236}">
                <a16:creationId xmlns:a16="http://schemas.microsoft.com/office/drawing/2014/main" id="{F798BE64-542C-1BD5-F280-7169422645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1251" y="3770313"/>
            <a:ext cx="354013" cy="13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SzPct val="120000"/>
            </a:pPr>
            <a:r>
              <a:rPr lang="it-IT" altLang="it-IT" sz="900">
                <a:solidFill>
                  <a:srgbClr val="014377"/>
                </a:solidFill>
              </a:rPr>
              <a:t>32.346</a:t>
            </a:r>
            <a:endParaRPr lang="it-IT" altLang="it-IT" sz="1000">
              <a:solidFill>
                <a:srgbClr val="014377"/>
              </a:solidFill>
            </a:endParaRPr>
          </a:p>
        </p:txBody>
      </p:sp>
      <p:sp>
        <p:nvSpPr>
          <p:cNvPr id="30768" name="Rectangle 54">
            <a:extLst>
              <a:ext uri="{FF2B5EF4-FFF2-40B4-BE49-F238E27FC236}">
                <a16:creationId xmlns:a16="http://schemas.microsoft.com/office/drawing/2014/main" id="{4F05F8CE-1E13-FEA6-9FFD-CED3C690BC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63089" y="3770313"/>
            <a:ext cx="352425" cy="13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SzPct val="120000"/>
            </a:pPr>
            <a:r>
              <a:rPr lang="it-IT" altLang="it-IT" sz="900">
                <a:solidFill>
                  <a:srgbClr val="014377"/>
                </a:solidFill>
              </a:rPr>
              <a:t>33.782</a:t>
            </a:r>
            <a:endParaRPr lang="it-IT" altLang="it-IT" sz="1000">
              <a:solidFill>
                <a:srgbClr val="014377"/>
              </a:solidFill>
            </a:endParaRPr>
          </a:p>
        </p:txBody>
      </p:sp>
      <p:sp>
        <p:nvSpPr>
          <p:cNvPr id="30769" name="Rectangle 71">
            <a:extLst>
              <a:ext uri="{FF2B5EF4-FFF2-40B4-BE49-F238E27FC236}">
                <a16:creationId xmlns:a16="http://schemas.microsoft.com/office/drawing/2014/main" id="{F3D3FC44-B5C7-CC4C-0720-D9FFEB1B1A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86714" y="3770313"/>
            <a:ext cx="352425" cy="13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SzPct val="120000"/>
            </a:pPr>
            <a:r>
              <a:rPr lang="it-IT" altLang="it-IT" sz="900">
                <a:solidFill>
                  <a:srgbClr val="014377"/>
                </a:solidFill>
              </a:rPr>
              <a:t>30.910</a:t>
            </a:r>
            <a:endParaRPr lang="it-IT" altLang="it-IT" sz="1000">
              <a:solidFill>
                <a:srgbClr val="014377"/>
              </a:solidFill>
            </a:endParaRPr>
          </a:p>
        </p:txBody>
      </p:sp>
      <p:sp>
        <p:nvSpPr>
          <p:cNvPr id="30770" name="Rectangle 72">
            <a:extLst>
              <a:ext uri="{FF2B5EF4-FFF2-40B4-BE49-F238E27FC236}">
                <a16:creationId xmlns:a16="http://schemas.microsoft.com/office/drawing/2014/main" id="{265076C4-9FF2-71D8-2CC3-FE23863D28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63176" y="3770313"/>
            <a:ext cx="352425" cy="13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SzPct val="120000"/>
            </a:pPr>
            <a:r>
              <a:rPr lang="it-IT" altLang="it-IT" sz="900">
                <a:solidFill>
                  <a:srgbClr val="014377"/>
                </a:solidFill>
              </a:rPr>
              <a:t>35.218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3DB04C74-3EEC-0015-D38E-2D3561B2248C}"/>
              </a:ext>
            </a:extLst>
          </p:cNvPr>
          <p:cNvSpPr txBox="1"/>
          <p:nvPr/>
        </p:nvSpPr>
        <p:spPr>
          <a:xfrm>
            <a:off x="1905000" y="973315"/>
            <a:ext cx="8686800" cy="46166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</a:t>
            </a:r>
            <a:r>
              <a:rPr lang="it-IT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VALUTAZIONE D’AZIENDA: I MULTIPLI 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6941B450-69ED-1CE6-9B2F-BFDE1FBCB346}"/>
              </a:ext>
            </a:extLst>
          </p:cNvPr>
          <p:cNvSpPr txBox="1"/>
          <p:nvPr/>
        </p:nvSpPr>
        <p:spPr>
          <a:xfrm>
            <a:off x="1905000" y="973315"/>
            <a:ext cx="8458199" cy="46166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</a:t>
            </a:r>
            <a:r>
              <a:rPr lang="it-IT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VALUTAZIONE D’AZIENDA: METODI DI STIMA 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AF8960F6-0B64-CE1C-E219-D2E62CB5C8E8}"/>
              </a:ext>
            </a:extLst>
          </p:cNvPr>
          <p:cNvSpPr/>
          <p:nvPr/>
        </p:nvSpPr>
        <p:spPr>
          <a:xfrm>
            <a:off x="1952626" y="1504335"/>
            <a:ext cx="3968663" cy="2927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Dati Azienda X settore Pentole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CasellaDiTesto 4">
            <a:extLst>
              <a:ext uri="{FF2B5EF4-FFF2-40B4-BE49-F238E27FC236}">
                <a16:creationId xmlns:a16="http://schemas.microsoft.com/office/drawing/2014/main" id="{0262B755-FC67-42C2-A8CA-21C8489AC9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5340" y="968478"/>
            <a:ext cx="9134169" cy="581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endParaRPr lang="it-IT" sz="2000" b="1" dirty="0">
              <a:solidFill>
                <a:schemeClr val="accent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 eaLnBrk="1" hangingPunct="1">
              <a:defRPr/>
            </a:pPr>
            <a:r>
              <a:rPr lang="it-IT" sz="1600" b="1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Il Valore Economico dell’Impresa può essere determinato con il metodo dei Flussi di Cassa Attualizzati (DCF – Discounted Cash Flow)</a:t>
            </a:r>
          </a:p>
          <a:p>
            <a:pPr eaLnBrk="1" hangingPunct="1">
              <a:defRPr/>
            </a:pPr>
            <a:endParaRPr lang="it-IT" sz="1600" b="1" dirty="0">
              <a:solidFill>
                <a:srgbClr val="002060"/>
              </a:solidFill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it-IT" sz="1600" b="1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Valore Impresa = Flussi di Cassa attualizzati</a:t>
            </a:r>
            <a:br>
              <a:rPr lang="it-IT" sz="1600" b="1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</a:br>
            <a:endParaRPr lang="it-IT" sz="1600" dirty="0">
              <a:solidFill>
                <a:srgbClr val="002060"/>
              </a:solidFill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VA = Valore dei flussi di cassa attualizzati </a:t>
            </a:r>
            <a:b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</a:b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CF = flusso di cassa</a:t>
            </a:r>
            <a:b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</a:b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T = tasso di sconto che riflette il profilo di rischio dell’Impresa</a:t>
            </a:r>
            <a:b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</a:b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n = durata dell’attività</a:t>
            </a:r>
            <a:b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</a:br>
            <a:endParaRPr lang="it-IT" sz="1600" dirty="0">
              <a:solidFill>
                <a:srgbClr val="002060"/>
              </a:solidFill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algn="just" eaLnBrk="1" hangingPunct="1">
              <a:defRPr/>
            </a:pPr>
            <a:r>
              <a:rPr lang="it-IT" sz="1600" b="1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Il Flusso di cassa stimato per un determinato periodo futuro (n) che può essere considerato è dato dal flusso di cassa disponibile per gli obbligazionisti e per gli azionisti (flusso </a:t>
            </a:r>
            <a:r>
              <a:rPr lang="it-IT" sz="1600" b="1" dirty="0" err="1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Unlevered</a:t>
            </a:r>
            <a:r>
              <a:rPr lang="it-IT" sz="1600" b="1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).</a:t>
            </a:r>
          </a:p>
          <a:p>
            <a:pPr eaLnBrk="1" hangingPunct="1">
              <a:defRPr/>
            </a:pPr>
            <a:endParaRPr lang="it-IT" sz="1600" b="1" dirty="0">
              <a:solidFill>
                <a:srgbClr val="002060"/>
              </a:solidFill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Risultato operativo (</a:t>
            </a:r>
            <a:r>
              <a:rPr lang="it-IT" sz="1600" dirty="0" err="1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Ebit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)</a:t>
            </a:r>
            <a:b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</a:b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- imposte sul reddito operativo</a:t>
            </a:r>
            <a:b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</a:b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+ ammortamenti e accantonamenti</a:t>
            </a:r>
            <a:b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</a:b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+/- variazione capitale fisso e circolante</a:t>
            </a:r>
            <a:b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</a:br>
            <a:r>
              <a:rPr lang="it-IT" sz="1600" dirty="0" err="1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-----------------------------------------------------</a:t>
            </a:r>
            <a:b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</a:b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= Flusso di cassa disponibile per gli Azionisti e per i Finanziatori</a:t>
            </a:r>
          </a:p>
          <a:p>
            <a:pPr eaLnBrk="1" hangingPunct="1">
              <a:defRPr/>
            </a:pPr>
            <a:endParaRPr lang="it-IT" sz="1600" dirty="0">
              <a:solidFill>
                <a:srgbClr val="002060"/>
              </a:solidFill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eaLnBrk="1" hangingPunct="1">
              <a:defRPr/>
            </a:pP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Il valore dell’Equity è calcolato in questo caso portando in deduzione da tale Flusso la PFN (il valore cioè del Debito </a:t>
            </a:r>
            <a:r>
              <a:rPr lang="it-IT" sz="1600" dirty="0" err="1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Finanziaio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).</a:t>
            </a:r>
          </a:p>
        </p:txBody>
      </p:sp>
      <p:sp>
        <p:nvSpPr>
          <p:cNvPr id="4100" name="AutoShape 7" descr="Risultati immagini per corporate risk management">
            <a:extLst>
              <a:ext uri="{FF2B5EF4-FFF2-40B4-BE49-F238E27FC236}">
                <a16:creationId xmlns:a16="http://schemas.microsoft.com/office/drawing/2014/main" id="{9DFC008C-C803-372C-01A3-75D18CA6D3A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2400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4101" name="AutoShape 9" descr="Risultati immagini per corporate risk management">
            <a:extLst>
              <a:ext uri="{FF2B5EF4-FFF2-40B4-BE49-F238E27FC236}">
                <a16:creationId xmlns:a16="http://schemas.microsoft.com/office/drawing/2014/main" id="{4AF3B377-B7B3-AD21-7641-D65BC74F3C6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2400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4102" name="AutoShape 11" descr="Risultati immagini per corporate risk management">
            <a:extLst>
              <a:ext uri="{FF2B5EF4-FFF2-40B4-BE49-F238E27FC236}">
                <a16:creationId xmlns:a16="http://schemas.microsoft.com/office/drawing/2014/main" id="{07799879-E261-A990-2798-A4B39BB0501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2400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4103" name="AutoShape 13" descr="Risultati immagini per corporate risk management">
            <a:extLst>
              <a:ext uri="{FF2B5EF4-FFF2-40B4-BE49-F238E27FC236}">
                <a16:creationId xmlns:a16="http://schemas.microsoft.com/office/drawing/2014/main" id="{CAB407F1-9D53-CF84-0E8C-752F4B1C6BC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2400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48262AA0-6788-5FAD-B45F-308D80057E27}"/>
              </a:ext>
            </a:extLst>
          </p:cNvPr>
          <p:cNvSpPr txBox="1"/>
          <p:nvPr/>
        </p:nvSpPr>
        <p:spPr>
          <a:xfrm>
            <a:off x="1523999" y="816077"/>
            <a:ext cx="9055510" cy="46166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</a:t>
            </a:r>
            <a:r>
              <a:rPr lang="it-IT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VALUTAZIONE D’AZIENDA: METODI DI STIMA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CasellaDiTesto 4">
            <a:extLst>
              <a:ext uri="{FF2B5EF4-FFF2-40B4-BE49-F238E27FC236}">
                <a16:creationId xmlns:a16="http://schemas.microsoft.com/office/drawing/2014/main" id="{22F867CC-5357-47CE-86AF-7A7BB84804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3999" y="1066800"/>
            <a:ext cx="9055510" cy="5570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endParaRPr lang="it-IT" sz="2000" b="1" dirty="0">
              <a:solidFill>
                <a:schemeClr val="accent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 eaLnBrk="1" hangingPunct="1">
              <a:defRPr/>
            </a:pPr>
            <a:r>
              <a:rPr lang="it-IT" sz="1600" b="1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Determinazione del Tasso che riflette il profilo di rischio: </a:t>
            </a:r>
          </a:p>
          <a:p>
            <a:pPr algn="ctr" eaLnBrk="1" hangingPunct="1">
              <a:defRPr/>
            </a:pPr>
            <a:endParaRPr lang="it-IT" sz="1600" b="1" dirty="0">
              <a:solidFill>
                <a:srgbClr val="002060"/>
              </a:solidFill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algn="ctr" eaLnBrk="1" hangingPunct="1">
              <a:defRPr/>
            </a:pPr>
            <a:r>
              <a:rPr lang="it-IT" sz="1600" b="1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Il WACC (</a:t>
            </a:r>
            <a:r>
              <a:rPr lang="it-IT" sz="1600" b="1" dirty="0" err="1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Weighted</a:t>
            </a:r>
            <a:r>
              <a:rPr lang="it-IT" sz="1600" b="1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</a:t>
            </a:r>
            <a:r>
              <a:rPr lang="it-IT" sz="1600" b="1" dirty="0" err="1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Average</a:t>
            </a:r>
            <a:r>
              <a:rPr lang="it-IT" sz="1600" b="1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Cost of Capital)</a:t>
            </a:r>
            <a:br>
              <a:rPr lang="it-IT" sz="1600" b="1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</a:br>
            <a:endParaRPr lang="it-IT" sz="1600" b="1" dirty="0">
              <a:solidFill>
                <a:srgbClr val="002060"/>
              </a:solidFill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algn="just" eaLnBrk="1" hangingPunct="1">
              <a:defRPr/>
            </a:pPr>
            <a:r>
              <a:rPr lang="it-IT" sz="1600" b="1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Il tasso da utilizzare per l’attualizzazione dei flussi di cassa dipende da tipo di flusso utilizzato: se si utilizza il Flusso </a:t>
            </a:r>
            <a:r>
              <a:rPr lang="it-IT" sz="1600" b="1" dirty="0" err="1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Unlevered</a:t>
            </a:r>
            <a:r>
              <a:rPr lang="it-IT" sz="1600" b="1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allora il Tasso di attualizzazione può essere calcolato con il WACC. Il WACC è la media ponderata dei costi delle diverse fonti di finanziamento utilizzate dall’azienda, ossia i debiti e capitale azionario (equity).</a:t>
            </a:r>
          </a:p>
          <a:p>
            <a:pPr algn="just" eaLnBrk="1" hangingPunct="1">
              <a:defRPr/>
            </a:pPr>
            <a:endParaRPr lang="it-IT" sz="1600" dirty="0">
              <a:solidFill>
                <a:srgbClr val="002060"/>
              </a:solidFill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algn="just" eaLnBrk="1" hangingPunct="1">
              <a:defRPr/>
            </a:pPr>
            <a:r>
              <a:rPr lang="it-IT" sz="1600" b="1" dirty="0" err="1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Wacc</a:t>
            </a:r>
            <a:r>
              <a:rPr lang="it-IT" sz="1600" b="1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= Cd * (1 – t) * D/(E + D) + Ce * E/(E + D)</a:t>
            </a:r>
          </a:p>
          <a:p>
            <a:pPr algn="just" eaLnBrk="1" hangingPunct="1">
              <a:defRPr/>
            </a:pPr>
            <a:endParaRPr lang="it-IT" sz="1600" b="1" dirty="0">
              <a:solidFill>
                <a:srgbClr val="002060"/>
              </a:solidFill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algn="just" eaLnBrk="1" hangingPunct="1">
              <a:defRPr/>
            </a:pPr>
            <a:r>
              <a:rPr lang="it-IT" sz="1600" dirty="0" err="1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Wacc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= costo medio ponderato del capitale</a:t>
            </a:r>
          </a:p>
          <a:p>
            <a:pPr algn="just" eaLnBrk="1" hangingPunct="1">
              <a:defRPr/>
            </a:pP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Cd + (1 – t) = costo del capitale di debito al netto della fiscalità</a:t>
            </a:r>
          </a:p>
          <a:p>
            <a:pPr algn="just" eaLnBrk="1" hangingPunct="1">
              <a:defRPr/>
            </a:pP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Ce = Costo dell’</a:t>
            </a:r>
            <a:r>
              <a:rPr lang="it-IT" sz="1600" dirty="0" err="1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Equity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(CAPM)</a:t>
            </a:r>
          </a:p>
          <a:p>
            <a:pPr algn="just" eaLnBrk="1" hangingPunct="1">
              <a:defRPr/>
            </a:pP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D = Debiti</a:t>
            </a:r>
          </a:p>
          <a:p>
            <a:pPr algn="just" eaLnBrk="1" hangingPunct="1">
              <a:defRPr/>
            </a:pP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E = </a:t>
            </a:r>
            <a:r>
              <a:rPr lang="it-IT" sz="1600" dirty="0" err="1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Equity</a:t>
            </a:r>
            <a:endParaRPr lang="it-IT" sz="1600" dirty="0">
              <a:solidFill>
                <a:srgbClr val="002060"/>
              </a:solidFill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algn="just" eaLnBrk="1" hangingPunct="1">
              <a:defRPr/>
            </a:pPr>
            <a:endParaRPr lang="it-IT" sz="1600" dirty="0">
              <a:solidFill>
                <a:srgbClr val="002060"/>
              </a:solidFill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algn="just" eaLnBrk="1" hangingPunct="1">
              <a:defRPr/>
            </a:pP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Per il Calcolo del Costo dell’</a:t>
            </a:r>
            <a:r>
              <a:rPr lang="it-IT" sz="1600" dirty="0" err="1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Equity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può essere utilizzato il CAPM (Capital </a:t>
            </a:r>
            <a:r>
              <a:rPr lang="it-IT" sz="1600" dirty="0" err="1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Asset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</a:t>
            </a:r>
            <a:r>
              <a:rPr lang="it-IT" sz="1600" dirty="0" err="1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Pricing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</a:t>
            </a:r>
            <a:r>
              <a:rPr lang="it-IT" sz="1600" dirty="0" err="1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Model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). Secondo il CAPM il costo dell’Equity coincide con il rendimento richiesto dagli Azionisti ed è così determinato: Costo Equity = Rendimento delle attività prive di rischio + Beta * (rendimento atteso dal mercato  – rendimento delle attività prive di rischio). </a:t>
            </a:r>
          </a:p>
        </p:txBody>
      </p:sp>
      <p:sp>
        <p:nvSpPr>
          <p:cNvPr id="5124" name="AutoShape 7" descr="Risultati immagini per corporate risk management">
            <a:extLst>
              <a:ext uri="{FF2B5EF4-FFF2-40B4-BE49-F238E27FC236}">
                <a16:creationId xmlns:a16="http://schemas.microsoft.com/office/drawing/2014/main" id="{9E3471F7-C3BA-6318-8223-8D79AABD740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2400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5125" name="AutoShape 9" descr="Risultati immagini per corporate risk management">
            <a:extLst>
              <a:ext uri="{FF2B5EF4-FFF2-40B4-BE49-F238E27FC236}">
                <a16:creationId xmlns:a16="http://schemas.microsoft.com/office/drawing/2014/main" id="{507DF8F8-F850-BCA7-461E-CF1BD175C1A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2400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5126" name="AutoShape 11" descr="Risultati immagini per corporate risk management">
            <a:extLst>
              <a:ext uri="{FF2B5EF4-FFF2-40B4-BE49-F238E27FC236}">
                <a16:creationId xmlns:a16="http://schemas.microsoft.com/office/drawing/2014/main" id="{A1940122-F5EB-7962-048B-B56A062D925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2400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5127" name="AutoShape 13" descr="Risultati immagini per corporate risk management">
            <a:extLst>
              <a:ext uri="{FF2B5EF4-FFF2-40B4-BE49-F238E27FC236}">
                <a16:creationId xmlns:a16="http://schemas.microsoft.com/office/drawing/2014/main" id="{021E0593-CFFA-F676-0D90-EEDCD937834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2400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ED1C6402-C620-EF32-69F7-19F38E07040C}"/>
              </a:ext>
            </a:extLst>
          </p:cNvPr>
          <p:cNvSpPr txBox="1"/>
          <p:nvPr/>
        </p:nvSpPr>
        <p:spPr>
          <a:xfrm>
            <a:off x="1523999" y="816077"/>
            <a:ext cx="9055510" cy="46166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</a:t>
            </a:r>
            <a:r>
              <a:rPr lang="it-IT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VALUTAZIONE D’AZIENDA: METODI DI STIMA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CasellaDiTesto 4">
            <a:extLst>
              <a:ext uri="{FF2B5EF4-FFF2-40B4-BE49-F238E27FC236}">
                <a16:creationId xmlns:a16="http://schemas.microsoft.com/office/drawing/2014/main" id="{1EC5A5C7-E70F-4F09-9643-CD046A6063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3941" y="1823885"/>
            <a:ext cx="8905567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it-IT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TEORIA DELLA FINANZA: RELAZIONE RISCHIO - RENDIMENTO</a:t>
            </a:r>
          </a:p>
          <a:p>
            <a:pPr algn="just" eaLnBrk="1" hangingPunct="1">
              <a:defRPr/>
            </a:pPr>
            <a:endParaRPr lang="it-IT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defRPr/>
            </a:pPr>
            <a:r>
              <a:rPr lang="it-IT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Finanza l’Obiettivo assegnato all’Impresa è quello della </a:t>
            </a:r>
            <a:r>
              <a:rPr lang="it-IT" b="1" u="sng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Creazione di Valore</a:t>
            </a:r>
            <a:r>
              <a:rPr lang="it-IT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 </a:t>
            </a:r>
          </a:p>
          <a:p>
            <a:pPr algn="just" eaLnBrk="1" hangingPunct="1">
              <a:defRPr/>
            </a:pPr>
            <a:endParaRPr lang="it-IT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defRPr/>
            </a:pPr>
            <a:r>
              <a:rPr lang="it-IT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L’obiettivo della Creazione di Valore mette in relazione i rischi assunti dal Management dell’Impresa nelle decisioni gestionali sia di tipo strategico che di tipo tattico con i rischi sopportati dagli Investitori/Finanziatori (Azionisti o Obbligazionisti).</a:t>
            </a:r>
          </a:p>
          <a:p>
            <a:pPr algn="just" eaLnBrk="1" hangingPunct="1">
              <a:defRPr/>
            </a:pPr>
            <a:endParaRPr lang="it-IT" b="1" i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defRPr/>
            </a:pPr>
            <a:r>
              <a:rPr lang="it-IT" b="1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funzione di tali rischi (tipologie ed entità) gli Investitori presentano aspettative di  rendimento coerenti con gli stessi  che impattano pertanto sul Valore dell’Impresa.</a:t>
            </a:r>
          </a:p>
          <a:p>
            <a:pPr algn="just" eaLnBrk="1" hangingPunct="1">
              <a:defRPr/>
            </a:pPr>
            <a:endParaRPr lang="it-IT" sz="2000" i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E16550CB-B19C-C347-91E7-5F1EDDAA0694}"/>
              </a:ext>
            </a:extLst>
          </p:cNvPr>
          <p:cNvSpPr txBox="1"/>
          <p:nvPr/>
        </p:nvSpPr>
        <p:spPr>
          <a:xfrm>
            <a:off x="1523999" y="983221"/>
            <a:ext cx="9055510" cy="46166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</a:t>
            </a:r>
            <a:r>
              <a:rPr lang="it-IT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VALUTAZIONE D’AZIENDA: METODI DI STIMA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CasellaDiTesto 4">
            <a:extLst>
              <a:ext uri="{FF2B5EF4-FFF2-40B4-BE49-F238E27FC236}">
                <a16:creationId xmlns:a16="http://schemas.microsoft.com/office/drawing/2014/main" id="{1796FFF3-1CE4-4129-BE67-A9499FB269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1743893"/>
            <a:ext cx="8291052" cy="26468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defRPr/>
            </a:pPr>
            <a:endParaRPr lang="it-IT" dirty="0">
              <a:latin typeface="Tahoma" pitchFamily="34" charset="0"/>
              <a:cs typeface="Tahoma" pitchFamily="34" charset="0"/>
            </a:endParaRPr>
          </a:p>
          <a:p>
            <a:pPr algn="just" eaLnBrk="1" hangingPunct="1">
              <a:defRPr/>
            </a:pP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Sempre in Finanza le aspettative di rendimento degli Investitori (Azionisti e Obbligazionisti) formulate sul Mercato dei Capitali sono correlate con la componente di rischio non eliminabile attraverso la diversificazione di portafoglio (rischio sistematico). </a:t>
            </a:r>
          </a:p>
          <a:p>
            <a:pPr algn="just" eaLnBrk="1" hangingPunct="1">
              <a:defRPr/>
            </a:pPr>
            <a:endParaRPr lang="it-IT" sz="16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defRPr/>
            </a:pP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Pertanto il Rendimento atteso da parte degli Azionisti così come la remunerazione attesa dai detentori del Debito (es. le Banche) è legata al solo rischio sistematico in quanto attraverso la diversificazione di portafoglio è possibile eliminare una parte del rischio totale che caratterizza l’investimento nell’Impresa.</a:t>
            </a:r>
          </a:p>
          <a:p>
            <a:pPr algn="just" eaLnBrk="1" hangingPunct="1">
              <a:defRPr/>
            </a:pPr>
            <a:endParaRPr lang="it-IT" sz="2000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2B416E2-21E2-B68E-EC73-9D828926CA67}"/>
              </a:ext>
            </a:extLst>
          </p:cNvPr>
          <p:cNvSpPr txBox="1"/>
          <p:nvPr/>
        </p:nvSpPr>
        <p:spPr>
          <a:xfrm>
            <a:off x="1523999" y="1160201"/>
            <a:ext cx="8367253" cy="46166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</a:t>
            </a:r>
            <a:r>
              <a:rPr lang="it-IT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VALUTAZIONE D’AZIENDA: METODI DI STIMA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CasellaDiTesto 4">
            <a:extLst>
              <a:ext uri="{FF2B5EF4-FFF2-40B4-BE49-F238E27FC236}">
                <a16:creationId xmlns:a16="http://schemas.microsoft.com/office/drawing/2014/main" id="{AF178050-3035-43BD-9450-5693316535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5844" y="1855839"/>
            <a:ext cx="8475407" cy="264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defRPr/>
            </a:pPr>
            <a:endParaRPr lang="it-IT" dirty="0">
              <a:solidFill>
                <a:schemeClr val="accent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 eaLnBrk="1" hangingPunct="1">
              <a:defRPr/>
            </a:pP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Nella teorie sulla Finanza d’Impresa esistono due principali </a:t>
            </a:r>
            <a:r>
              <a:rPr lang="it-IT" sz="1600" u="sng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tipologie di rischio:</a:t>
            </a:r>
          </a:p>
          <a:p>
            <a:pPr algn="just" eaLnBrk="1" hangingPunct="1">
              <a:defRPr/>
            </a:pPr>
            <a:endParaRPr lang="it-IT" sz="1600" dirty="0">
              <a:solidFill>
                <a:srgbClr val="002060"/>
              </a:solidFill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algn="ctr" eaLnBrk="1" hangingPunct="1">
              <a:defRPr/>
            </a:pPr>
            <a:r>
              <a:rPr lang="it-IT" sz="1600" b="1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Il Business </a:t>
            </a:r>
            <a:r>
              <a:rPr lang="it-IT" sz="1600" b="1" dirty="0" err="1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Risk</a:t>
            </a:r>
            <a:r>
              <a:rPr lang="it-IT" sz="1600" b="1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ed il </a:t>
            </a:r>
            <a:r>
              <a:rPr lang="it-IT" sz="1600" b="1" dirty="0" err="1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Leverage</a:t>
            </a:r>
            <a:r>
              <a:rPr lang="it-IT" sz="1600" b="1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</a:t>
            </a:r>
            <a:r>
              <a:rPr lang="it-IT" sz="1600" b="1" dirty="0" err="1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Risk</a:t>
            </a:r>
            <a:endParaRPr lang="it-IT" sz="1600" b="1" dirty="0">
              <a:solidFill>
                <a:srgbClr val="002060"/>
              </a:solidFill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algn="just" eaLnBrk="1" hangingPunct="1">
              <a:defRPr/>
            </a:pPr>
            <a:endParaRPr lang="it-IT" sz="1600" dirty="0">
              <a:solidFill>
                <a:srgbClr val="002060"/>
              </a:solidFill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algn="just" eaLnBrk="1" hangingPunct="1">
              <a:defRPr/>
            </a:pPr>
            <a:r>
              <a:rPr lang="it-IT" sz="1600" i="1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La combinazione di queste due tipologie di rischio determina il rischio </a:t>
            </a:r>
            <a:r>
              <a:rPr lang="it-IT" sz="1600" i="1" dirty="0" err="1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sopportatato</a:t>
            </a:r>
            <a:r>
              <a:rPr lang="it-IT" sz="1600" i="1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dagli azionisti cioè </a:t>
            </a:r>
            <a:r>
              <a:rPr lang="it-IT" sz="1600" b="1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l’</a:t>
            </a:r>
            <a:r>
              <a:rPr lang="it-IT" sz="1600" b="1" dirty="0" err="1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Equity</a:t>
            </a:r>
            <a:r>
              <a:rPr lang="it-IT" sz="1600" b="1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</a:t>
            </a:r>
            <a:r>
              <a:rPr lang="it-IT" sz="1600" b="1" dirty="0" err="1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Risk</a:t>
            </a:r>
            <a:r>
              <a:rPr lang="it-IT" sz="1600" b="1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 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e il</a:t>
            </a:r>
            <a:r>
              <a:rPr lang="it-IT" sz="1600" b="1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</a:t>
            </a:r>
            <a:r>
              <a:rPr lang="it-IT" sz="1600" b="1" dirty="0" err="1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Debt</a:t>
            </a:r>
            <a:r>
              <a:rPr lang="it-IT" sz="1600" b="1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</a:t>
            </a:r>
            <a:r>
              <a:rPr lang="it-IT" sz="1600" b="1" dirty="0" err="1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Risk</a:t>
            </a:r>
            <a:r>
              <a:rPr lang="it-IT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cioè il rischio sopportato da chi detiene il debito</a:t>
            </a:r>
            <a:r>
              <a:rPr lang="it-IT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.</a:t>
            </a:r>
          </a:p>
          <a:p>
            <a:pPr algn="just" eaLnBrk="1" hangingPunct="1">
              <a:defRPr/>
            </a:pPr>
            <a:endParaRPr lang="it-IT" sz="1600" dirty="0">
              <a:solidFill>
                <a:srgbClr val="002060"/>
              </a:solidFill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algn="just" eaLnBrk="1" hangingPunct="1">
              <a:buFont typeface="Wingdings" pitchFamily="2" charset="2"/>
              <a:buChar char="ü"/>
              <a:defRPr/>
            </a:pPr>
            <a:endParaRPr lang="it-IT" dirty="0">
              <a:solidFill>
                <a:schemeClr val="accent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 eaLnBrk="1" hangingPunct="1">
              <a:defRPr/>
            </a:pPr>
            <a:endParaRPr lang="it-IT" dirty="0">
              <a:solidFill>
                <a:schemeClr val="accent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196" name="AutoShape 7" descr="Risultati immagini per corporate risk management">
            <a:extLst>
              <a:ext uri="{FF2B5EF4-FFF2-40B4-BE49-F238E27FC236}">
                <a16:creationId xmlns:a16="http://schemas.microsoft.com/office/drawing/2014/main" id="{C45D5F47-67B1-26FD-414B-3D6211B8992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2400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8197" name="AutoShape 9" descr="Risultati immagini per corporate risk management">
            <a:extLst>
              <a:ext uri="{FF2B5EF4-FFF2-40B4-BE49-F238E27FC236}">
                <a16:creationId xmlns:a16="http://schemas.microsoft.com/office/drawing/2014/main" id="{07E01FFA-4BDB-29C2-4A05-51E974C2BD3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2400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8198" name="AutoShape 11" descr="Risultati immagini per corporate risk management">
            <a:extLst>
              <a:ext uri="{FF2B5EF4-FFF2-40B4-BE49-F238E27FC236}">
                <a16:creationId xmlns:a16="http://schemas.microsoft.com/office/drawing/2014/main" id="{9D8BA7D8-231C-9500-0E16-F045F3FD0C6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2400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8199" name="AutoShape 13" descr="Risultati immagini per corporate risk management">
            <a:extLst>
              <a:ext uri="{FF2B5EF4-FFF2-40B4-BE49-F238E27FC236}">
                <a16:creationId xmlns:a16="http://schemas.microsoft.com/office/drawing/2014/main" id="{B081A29E-2357-CAB8-2951-F5C1D6FB2E9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2400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05A8E75-79AD-635A-E3FF-9F3766E09B7B}"/>
              </a:ext>
            </a:extLst>
          </p:cNvPr>
          <p:cNvSpPr txBox="1"/>
          <p:nvPr/>
        </p:nvSpPr>
        <p:spPr>
          <a:xfrm>
            <a:off x="1445343" y="1160201"/>
            <a:ext cx="8367253" cy="46166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</a:t>
            </a:r>
            <a:r>
              <a:rPr lang="it-IT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VALUTAZIONE D’AZIENDA: METODI DI STIMA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CasellaDiTesto 4">
            <a:extLst>
              <a:ext uri="{FF2B5EF4-FFF2-40B4-BE49-F238E27FC236}">
                <a16:creationId xmlns:a16="http://schemas.microsoft.com/office/drawing/2014/main" id="{FB1BEC23-4758-44E8-9E01-3B26152021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6955" y="1548580"/>
            <a:ext cx="8077200" cy="437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it-IT" b="1" dirty="0">
              <a:solidFill>
                <a:schemeClr val="accent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 eaLnBrk="1" hangingPunct="1">
              <a:defRPr/>
            </a:pPr>
            <a:endParaRPr lang="it-IT" dirty="0">
              <a:solidFill>
                <a:schemeClr val="accent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just" eaLnBrk="1" hangingPunct="1">
              <a:defRPr/>
            </a:pP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Il </a:t>
            </a:r>
            <a:r>
              <a:rPr lang="it-IT" sz="1600" b="1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Business </a:t>
            </a:r>
            <a:r>
              <a:rPr lang="it-IT" sz="1600" b="1" dirty="0" err="1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Risk</a:t>
            </a:r>
            <a:r>
              <a:rPr lang="it-IT" sz="1600" b="1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dipende:</a:t>
            </a:r>
          </a:p>
          <a:p>
            <a:pPr algn="just" eaLnBrk="1" hangingPunct="1">
              <a:defRPr/>
            </a:pPr>
            <a:endParaRPr lang="it-IT" sz="1600" dirty="0">
              <a:solidFill>
                <a:srgbClr val="002060"/>
              </a:solidFill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algn="just" eaLnBrk="1" hangingPunct="1">
              <a:buFont typeface="Wingdings" pitchFamily="2" charset="2"/>
              <a:buChar char="ü"/>
              <a:defRPr/>
            </a:pPr>
            <a:r>
              <a:rPr lang="it-IT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dagli investimenti che l’impresa ha realizzato  </a:t>
            </a:r>
          </a:p>
          <a:p>
            <a:pPr algn="just" eaLnBrk="1" hangingPunct="1">
              <a:buFont typeface="Wingdings" pitchFamily="2" charset="2"/>
              <a:buChar char="ü"/>
              <a:defRPr/>
            </a:pPr>
            <a:r>
              <a:rPr lang="it-IT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dagli investimenti che l’impresa ha programmato di realizzare</a:t>
            </a:r>
          </a:p>
          <a:p>
            <a:pPr algn="just" eaLnBrk="1" hangingPunct="1">
              <a:buFont typeface="Wingdings" pitchFamily="2" charset="2"/>
              <a:buChar char="ü"/>
              <a:defRPr/>
            </a:pPr>
            <a:endParaRPr lang="it-IT" sz="1600" dirty="0">
              <a:solidFill>
                <a:srgbClr val="002060"/>
              </a:solidFill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algn="just" eaLnBrk="1" hangingPunct="1">
              <a:defRPr/>
            </a:pP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 Ogni tipo di business ha un suo </a:t>
            </a:r>
            <a:r>
              <a:rPr lang="it-IT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rischio fisiologico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, per cui investire nel business A o nel business B o nel business C espone i flussi di risultato attesi ai rischi propri dei relativi business. </a:t>
            </a:r>
          </a:p>
          <a:p>
            <a:pPr algn="just" eaLnBrk="1" hangingPunct="1">
              <a:defRPr/>
            </a:pPr>
            <a:endParaRPr lang="it-IT" sz="1600" dirty="0">
              <a:solidFill>
                <a:srgbClr val="002060"/>
              </a:solidFill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algn="just" eaLnBrk="1" hangingPunct="1">
              <a:defRPr/>
            </a:pP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A parità di business peraltro il rischio di business può variare in relazione a come vengono combinati i fattori della produzione ed in particolare al mix tra costi fissi e costi variabili (</a:t>
            </a:r>
            <a:r>
              <a:rPr lang="it-IT" sz="1600" b="1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leva operativa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). </a:t>
            </a:r>
          </a:p>
          <a:p>
            <a:pPr algn="just" eaLnBrk="1" hangingPunct="1">
              <a:defRPr/>
            </a:pPr>
            <a:endParaRPr lang="it-IT" sz="1600" dirty="0">
              <a:solidFill>
                <a:srgbClr val="002060"/>
              </a:solidFill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algn="ctr" eaLnBrk="1" hangingPunct="1">
              <a:defRPr/>
            </a:pPr>
            <a:r>
              <a:rPr lang="it-IT" sz="1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Il Rischio di Business è tanto maggiore quanto maggiore è l’incidenza dei costi fissi rispetto ai costi totali.</a:t>
            </a:r>
          </a:p>
          <a:p>
            <a:pPr algn="just" eaLnBrk="1" hangingPunct="1">
              <a:defRPr/>
            </a:pPr>
            <a:endParaRPr lang="it-IT" dirty="0">
              <a:solidFill>
                <a:schemeClr val="accent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1064DEF-4274-8287-1A3D-D39DEF5AE512}"/>
              </a:ext>
            </a:extLst>
          </p:cNvPr>
          <p:cNvSpPr txBox="1"/>
          <p:nvPr/>
        </p:nvSpPr>
        <p:spPr>
          <a:xfrm>
            <a:off x="1791928" y="1317747"/>
            <a:ext cx="8367253" cy="46166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</a:t>
            </a:r>
            <a:r>
              <a:rPr lang="it-IT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VALUTAZIONE D’AZIENDA: METODI DI STIMA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CasellaDiTesto 4">
            <a:extLst>
              <a:ext uri="{FF2B5EF4-FFF2-40B4-BE49-F238E27FC236}">
                <a16:creationId xmlns:a16="http://schemas.microsoft.com/office/drawing/2014/main" id="{9E3E9825-93A8-43EF-B753-A0A47A7CED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29033" y="1618636"/>
            <a:ext cx="9438967" cy="458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defRPr/>
            </a:pPr>
            <a:endParaRPr lang="it-IT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Il </a:t>
            </a:r>
            <a:r>
              <a:rPr lang="it-IT" sz="1600" b="1" dirty="0" err="1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Leverage</a:t>
            </a:r>
            <a:r>
              <a:rPr lang="it-IT" sz="1600" b="1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</a:t>
            </a:r>
            <a:r>
              <a:rPr lang="it-IT" sz="1600" b="1" dirty="0" err="1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Risk</a:t>
            </a:r>
            <a:r>
              <a:rPr lang="it-IT" sz="1600" b="1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(o rischio finanziario) dipende dalla modalità di finanziamento dell’impresa e in particolare al mix tra </a:t>
            </a:r>
            <a:r>
              <a:rPr lang="it-IT" sz="1600" dirty="0" err="1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Equity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e Debito. </a:t>
            </a:r>
          </a:p>
          <a:p>
            <a:pPr algn="just" eaLnBrk="1" hangingPunct="1">
              <a:defRPr/>
            </a:pPr>
            <a:endParaRPr lang="it-IT" sz="1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Tahoma" pitchFamily="34" charset="0"/>
              <a:cs typeface="Calibri" panose="020F0502020204030204" pitchFamily="34" charset="0"/>
            </a:endParaRPr>
          </a:p>
          <a:p>
            <a:pPr algn="just" eaLnBrk="1" hangingPunct="1">
              <a:defRPr/>
            </a:pP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Il rapporto di indebitamento ottimale (Debito/</a:t>
            </a:r>
            <a:r>
              <a:rPr lang="it-IT" sz="1600" dirty="0" err="1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Equity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) dipende </a:t>
            </a:r>
            <a:r>
              <a:rPr lang="it-IT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dal </a:t>
            </a:r>
            <a:r>
              <a:rPr lang="it-IT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trade</a:t>
            </a:r>
            <a:r>
              <a:rPr lang="it-IT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 off tra i benefici dello scudo fiscale e i costi di dissesto originati dal debito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ea typeface="Tahoma" pitchFamily="34" charset="0"/>
                <a:cs typeface="Calibri" panose="020F0502020204030204" pitchFamily="34" charset="0"/>
              </a:rPr>
              <a:t>.</a:t>
            </a:r>
          </a:p>
          <a:p>
            <a:pPr algn="just" eaLnBrk="1" hangingPunct="1">
              <a:defRPr/>
            </a:pPr>
            <a:endParaRPr lang="it-IT" sz="1600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defRPr/>
            </a:pPr>
            <a:r>
              <a:rPr lang="it-IT" sz="16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I benefici dello scudo fiscale dipendono:</a:t>
            </a:r>
          </a:p>
          <a:p>
            <a:pPr algn="just" eaLnBrk="1" hangingPunct="1">
              <a:buFont typeface="Wingdings" pitchFamily="2" charset="2"/>
              <a:buChar char="ü"/>
              <a:defRPr/>
            </a:pP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 ogni euro di oneri finanziari l’impresa consegue un risparmio di imposte pari all’aliquota fiscale. Ne deriva che tanto maggiore è il </a:t>
            </a:r>
            <a:r>
              <a:rPr lang="it-IT" sz="16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leverage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 tanto maggiore è lo scudo fiscale.</a:t>
            </a:r>
          </a:p>
          <a:p>
            <a:pPr algn="just" eaLnBrk="1" hangingPunct="1">
              <a:defRPr/>
            </a:pPr>
            <a:endParaRPr lang="it-IT" sz="16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defRPr/>
            </a:pPr>
            <a:r>
              <a:rPr lang="it-IT" sz="16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I costi di dissesto trovano origine:</a:t>
            </a:r>
          </a:p>
          <a:p>
            <a:pPr algn="just" eaLnBrk="1" hangingPunct="1">
              <a:buFont typeface="Wingdings" pitchFamily="2" charset="2"/>
              <a:buChar char="ü"/>
              <a:defRPr/>
            </a:pP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nell’incremento dei costi dovuto alla dilatazione del rischio attribuito all’impresa in presenza di elevato indebitamento. </a:t>
            </a:r>
          </a:p>
          <a:p>
            <a:pPr algn="just" eaLnBrk="1" hangingPunct="1">
              <a:defRPr/>
            </a:pPr>
            <a:endParaRPr lang="it-IT" sz="16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 eaLnBrk="1" hangingPunct="1">
              <a:defRPr/>
            </a:pP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Sul piano pratico </a:t>
            </a:r>
            <a:r>
              <a:rPr lang="it-IT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il </a:t>
            </a:r>
            <a:r>
              <a:rPr lang="it-IT" sz="1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trade</a:t>
            </a:r>
            <a:r>
              <a:rPr lang="it-IT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off tra scudo fiscale e costi di dissesto 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 traduce </a:t>
            </a:r>
            <a:r>
              <a:rPr lang="it-IT" sz="1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nell’aumentare la dotazione di debito </a:t>
            </a:r>
            <a:r>
              <a:rPr lang="it-IT" sz="1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sino a quando i benefici marginali dello scudo fiscale eguagliano i costi marginali di dissesto. </a:t>
            </a:r>
          </a:p>
          <a:p>
            <a:pPr algn="just" eaLnBrk="1" hangingPunct="1">
              <a:defRPr/>
            </a:pPr>
            <a:endParaRPr lang="it-IT" dirty="0">
              <a:solidFill>
                <a:schemeClr val="accent6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B2ECC929-35BA-FC12-4241-DC9A276D2329}"/>
              </a:ext>
            </a:extLst>
          </p:cNvPr>
          <p:cNvSpPr txBox="1"/>
          <p:nvPr/>
        </p:nvSpPr>
        <p:spPr>
          <a:xfrm>
            <a:off x="1317523" y="1160201"/>
            <a:ext cx="9350477" cy="45843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>
            <a:defPPr>
              <a:defRPr lang="it-IT"/>
            </a:defPPr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</a:t>
            </a:r>
            <a:r>
              <a:rPr lang="it-IT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VALUTAZIONE D’AZIENDA: METODI DI STIMA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4684</TotalTime>
  <Words>2551</Words>
  <Application>Microsoft Office PowerPoint</Application>
  <PresentationFormat>Widescreen</PresentationFormat>
  <Paragraphs>349</Paragraphs>
  <Slides>29</Slides>
  <Notes>1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Collegamenti</vt:lpstr>
      </vt:variant>
      <vt:variant>
        <vt:i4>6</vt:i4>
      </vt:variant>
      <vt:variant>
        <vt:lpstr>Titoli diapositive</vt:lpstr>
      </vt:variant>
      <vt:variant>
        <vt:i4>29</vt:i4>
      </vt:variant>
    </vt:vector>
  </HeadingPairs>
  <TitlesOfParts>
    <vt:vector size="42" baseType="lpstr">
      <vt:lpstr>Arial</vt:lpstr>
      <vt:lpstr>Calibri</vt:lpstr>
      <vt:lpstr>Calibri Light</vt:lpstr>
      <vt:lpstr>Tahoma</vt:lpstr>
      <vt:lpstr>Univers 45 Light</vt:lpstr>
      <vt:lpstr>Wingdings</vt:lpstr>
      <vt:lpstr>Tema di Office</vt:lpstr>
      <vt:lpstr>file:///J:\GRUPPOK_exUCS\Progetti%20condivisi\Enereco\ENERECO_BP_STRUTTURA_OPERAZIONE_full%20cost_3.xlsx!Multipli!R36C30:R36C35</vt:lpstr>
      <vt:lpstr>file:///J:\GRUPPOK_exUCS\Progetti%20condivisi\Enereco\ENERECO_BP_STRUTTURA_OPERAZIONE_full%20cost_3.xlsx!Multipli!R9C2:R21C2</vt:lpstr>
      <vt:lpstr>file:///J:\GRUPPOK_exUCS\Progetti%20condivisi\Enereco\ENERECO_BP_STRUTTURA_OPERAZIONE_full%20cost_3.xlsx!Multipli!R9C2:R21C2</vt:lpstr>
      <vt:lpstr>file:///J:\GRUPPOK_exUCS\Progetti%20condivisi\Enereco\ENERECO_BP_STRUTTURA_OPERAZIONE_full%20cost_3.xlsx!Multipli!R31C2:R34C2</vt:lpstr>
      <vt:lpstr>file:///J:\GRUPPOK_exUCS\Progetti%20condivisi\Enereco\ENERECO_BP_STRUTTURA_OPERAZIONE_full%20cost_3.xlsx!Multipli!R9C8:R21C20</vt:lpstr>
      <vt:lpstr>file:///J:\GRUPPOK_exUCS\Progetti%20condivisi\Enereco\ENERECO_BP_STRUTTURA_OPERAZIONE_full%20cost_3.xlsx!Multipli!R9C24:R34C35</vt:lpstr>
      <vt:lpstr>     I Metodi di Valutazione dell’Azienda nelle operazioni di Finanza Straordinaria  18 Aprile 2024   Università di Macerata – Dipartimento di Diritto e Economia Finanza e Mercati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Conto Economico</vt:lpstr>
      <vt:lpstr>Stato Patrimoniale</vt:lpstr>
      <vt:lpstr>Cash Flow</vt:lpstr>
      <vt:lpstr>Presentazione standard di PowerPoint</vt:lpstr>
      <vt:lpstr>Presentazione standard di PowerPoint</vt:lpstr>
      <vt:lpstr> Determinazione Equity Value 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Mands</dc:title>
  <dc:creator>roberta cappannari</dc:creator>
  <cp:lastModifiedBy>Rito Straccia</cp:lastModifiedBy>
  <cp:revision>222</cp:revision>
  <dcterms:created xsi:type="dcterms:W3CDTF">2022-11-06T06:51:25Z</dcterms:created>
  <dcterms:modified xsi:type="dcterms:W3CDTF">2024-04-19T06:32:52Z</dcterms:modified>
</cp:coreProperties>
</file>