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95"/>
  </p:notesMasterIdLst>
  <p:sldIdLst>
    <p:sldId id="256" r:id="rId2"/>
    <p:sldId id="271" r:id="rId3"/>
    <p:sldId id="272" r:id="rId4"/>
    <p:sldId id="281" r:id="rId5"/>
    <p:sldId id="470" r:id="rId6"/>
    <p:sldId id="429" r:id="rId7"/>
    <p:sldId id="471" r:id="rId8"/>
    <p:sldId id="467" r:id="rId9"/>
    <p:sldId id="430" r:id="rId10"/>
    <p:sldId id="431" r:id="rId11"/>
    <p:sldId id="432" r:id="rId12"/>
    <p:sldId id="447" r:id="rId13"/>
    <p:sldId id="433" r:id="rId14"/>
    <p:sldId id="434" r:id="rId15"/>
    <p:sldId id="276" r:id="rId16"/>
    <p:sldId id="277" r:id="rId17"/>
    <p:sldId id="406" r:id="rId18"/>
    <p:sldId id="278" r:id="rId19"/>
    <p:sldId id="437" r:id="rId20"/>
    <p:sldId id="279" r:id="rId21"/>
    <p:sldId id="294" r:id="rId22"/>
    <p:sldId id="293" r:id="rId23"/>
    <p:sldId id="280" r:id="rId24"/>
    <p:sldId id="282" r:id="rId25"/>
    <p:sldId id="290" r:id="rId26"/>
    <p:sldId id="285" r:id="rId27"/>
    <p:sldId id="464" r:id="rId28"/>
    <p:sldId id="292" r:id="rId29"/>
    <p:sldId id="453" r:id="rId30"/>
    <p:sldId id="454" r:id="rId31"/>
    <p:sldId id="457" r:id="rId32"/>
    <p:sldId id="468" r:id="rId33"/>
    <p:sldId id="469" r:id="rId34"/>
    <p:sldId id="455" r:id="rId35"/>
    <p:sldId id="461" r:id="rId36"/>
    <p:sldId id="456" r:id="rId37"/>
    <p:sldId id="450" r:id="rId38"/>
    <p:sldId id="286" r:id="rId39"/>
    <p:sldId id="288" r:id="rId40"/>
    <p:sldId id="287" r:id="rId41"/>
    <p:sldId id="291" r:id="rId42"/>
    <p:sldId id="295" r:id="rId43"/>
    <p:sldId id="296" r:id="rId44"/>
    <p:sldId id="297" r:id="rId45"/>
    <p:sldId id="459" r:id="rId46"/>
    <p:sldId id="458" r:id="rId47"/>
    <p:sldId id="299" r:id="rId48"/>
    <p:sldId id="300" r:id="rId49"/>
    <p:sldId id="298" r:id="rId50"/>
    <p:sldId id="301" r:id="rId51"/>
    <p:sldId id="302" r:id="rId52"/>
    <p:sldId id="448" r:id="rId53"/>
    <p:sldId id="305" r:id="rId54"/>
    <p:sldId id="413" r:id="rId55"/>
    <p:sldId id="306" r:id="rId56"/>
    <p:sldId id="304" r:id="rId57"/>
    <p:sldId id="319" r:id="rId58"/>
    <p:sldId id="303" r:id="rId59"/>
    <p:sldId id="465" r:id="rId60"/>
    <p:sldId id="307" r:id="rId61"/>
    <p:sldId id="308" r:id="rId62"/>
    <p:sldId id="309" r:id="rId63"/>
    <p:sldId id="310" r:id="rId64"/>
    <p:sldId id="449" r:id="rId65"/>
    <p:sldId id="460" r:id="rId66"/>
    <p:sldId id="311" r:id="rId67"/>
    <p:sldId id="312" r:id="rId68"/>
    <p:sldId id="313" r:id="rId69"/>
    <p:sldId id="407" r:id="rId70"/>
    <p:sldId id="314" r:id="rId71"/>
    <p:sldId id="466" r:id="rId72"/>
    <p:sldId id="315" r:id="rId73"/>
    <p:sldId id="463" r:id="rId74"/>
    <p:sldId id="316" r:id="rId75"/>
    <p:sldId id="317" r:id="rId76"/>
    <p:sldId id="318" r:id="rId77"/>
    <p:sldId id="320" r:id="rId78"/>
    <p:sldId id="472" r:id="rId79"/>
    <p:sldId id="323" r:id="rId80"/>
    <p:sldId id="324" r:id="rId81"/>
    <p:sldId id="325" r:id="rId82"/>
    <p:sldId id="322" r:id="rId83"/>
    <p:sldId id="360" r:id="rId84"/>
    <p:sldId id="361" r:id="rId85"/>
    <p:sldId id="326" r:id="rId86"/>
    <p:sldId id="332" r:id="rId87"/>
    <p:sldId id="333" r:id="rId88"/>
    <p:sldId id="334" r:id="rId89"/>
    <p:sldId id="335" r:id="rId90"/>
    <p:sldId id="336" r:id="rId91"/>
    <p:sldId id="473" r:id="rId92"/>
    <p:sldId id="474" r:id="rId93"/>
    <p:sldId id="337" r:id="rId9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92" d="100"/>
          <a:sy n="92" d="100"/>
        </p:scale>
        <p:origin x="58" y="17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Foglio1!$B$1</c:f>
              <c:strCache>
                <c:ptCount val="1"/>
                <c:pt idx="0">
                  <c:v>milioni di copie vendute</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Foglio1!$A$2:$A$7</c:f>
              <c:numCache>
                <c:formatCode>General</c:formatCode>
                <c:ptCount val="6"/>
                <c:pt idx="0">
                  <c:v>1760</c:v>
                </c:pt>
                <c:pt idx="1">
                  <c:v>1775</c:v>
                </c:pt>
                <c:pt idx="2">
                  <c:v>1801</c:v>
                </c:pt>
                <c:pt idx="3">
                  <c:v>1816</c:v>
                </c:pt>
                <c:pt idx="4">
                  <c:v>1835</c:v>
                </c:pt>
                <c:pt idx="5">
                  <c:v>1850</c:v>
                </c:pt>
              </c:numCache>
            </c:numRef>
          </c:cat>
          <c:val>
            <c:numRef>
              <c:f>Foglio1!$B$2:$B$7</c:f>
              <c:numCache>
                <c:formatCode>General</c:formatCode>
                <c:ptCount val="6"/>
                <c:pt idx="0">
                  <c:v>9.4</c:v>
                </c:pt>
                <c:pt idx="1">
                  <c:v>12.6</c:v>
                </c:pt>
                <c:pt idx="2">
                  <c:v>16.399999999999999</c:v>
                </c:pt>
                <c:pt idx="3">
                  <c:v>22</c:v>
                </c:pt>
                <c:pt idx="4">
                  <c:v>35</c:v>
                </c:pt>
                <c:pt idx="5">
                  <c:v>100</c:v>
                </c:pt>
              </c:numCache>
            </c:numRef>
          </c:val>
          <c:smooth val="0"/>
          <c:extLst>
            <c:ext xmlns:c16="http://schemas.microsoft.com/office/drawing/2014/chart" uri="{C3380CC4-5D6E-409C-BE32-E72D297353CC}">
              <c16:uniqueId val="{00000000-12DB-410E-962C-4D85ABA847B9}"/>
            </c:ext>
          </c:extLst>
        </c:ser>
        <c:ser>
          <c:idx val="1"/>
          <c:order val="1"/>
          <c:tx>
            <c:strRef>
              <c:f>Foglio1!$C$1</c:f>
              <c:strCache>
                <c:ptCount val="1"/>
                <c:pt idx="0">
                  <c:v>Colonna1</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Foglio1!$A$2:$A$7</c:f>
              <c:numCache>
                <c:formatCode>General</c:formatCode>
                <c:ptCount val="6"/>
                <c:pt idx="0">
                  <c:v>1760</c:v>
                </c:pt>
                <c:pt idx="1">
                  <c:v>1775</c:v>
                </c:pt>
                <c:pt idx="2">
                  <c:v>1801</c:v>
                </c:pt>
                <c:pt idx="3">
                  <c:v>1816</c:v>
                </c:pt>
                <c:pt idx="4">
                  <c:v>1835</c:v>
                </c:pt>
                <c:pt idx="5">
                  <c:v>1850</c:v>
                </c:pt>
              </c:numCache>
            </c:numRef>
          </c:cat>
          <c:val>
            <c:numRef>
              <c:f>Foglio1!$C$2:$C$7</c:f>
              <c:numCache>
                <c:formatCode>General</c:formatCode>
                <c:ptCount val="6"/>
              </c:numCache>
            </c:numRef>
          </c:val>
          <c:smooth val="0"/>
          <c:extLst>
            <c:ext xmlns:c16="http://schemas.microsoft.com/office/drawing/2014/chart" uri="{C3380CC4-5D6E-409C-BE32-E72D297353CC}">
              <c16:uniqueId val="{00000001-12DB-410E-962C-4D85ABA847B9}"/>
            </c:ext>
          </c:extLst>
        </c:ser>
        <c:ser>
          <c:idx val="2"/>
          <c:order val="2"/>
          <c:tx>
            <c:strRef>
              <c:f>Foglio1!$D$1</c:f>
              <c:strCache>
                <c:ptCount val="1"/>
                <c:pt idx="0">
                  <c:v>Colonna2</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Foglio1!$A$2:$A$7</c:f>
              <c:numCache>
                <c:formatCode>General</c:formatCode>
                <c:ptCount val="6"/>
                <c:pt idx="0">
                  <c:v>1760</c:v>
                </c:pt>
                <c:pt idx="1">
                  <c:v>1775</c:v>
                </c:pt>
                <c:pt idx="2">
                  <c:v>1801</c:v>
                </c:pt>
                <c:pt idx="3">
                  <c:v>1816</c:v>
                </c:pt>
                <c:pt idx="4">
                  <c:v>1835</c:v>
                </c:pt>
                <c:pt idx="5">
                  <c:v>1850</c:v>
                </c:pt>
              </c:numCache>
            </c:numRef>
          </c:cat>
          <c:val>
            <c:numRef>
              <c:f>Foglio1!$D$2:$D$7</c:f>
              <c:numCache>
                <c:formatCode>General</c:formatCode>
                <c:ptCount val="6"/>
              </c:numCache>
            </c:numRef>
          </c:val>
          <c:smooth val="0"/>
          <c:extLst>
            <c:ext xmlns:c16="http://schemas.microsoft.com/office/drawing/2014/chart" uri="{C3380CC4-5D6E-409C-BE32-E72D297353CC}">
              <c16:uniqueId val="{00000002-12DB-410E-962C-4D85ABA847B9}"/>
            </c:ext>
          </c:extLst>
        </c:ser>
        <c:dLbls>
          <c:dLblPos val="ctr"/>
          <c:showLegendKey val="0"/>
          <c:showVal val="1"/>
          <c:showCatName val="0"/>
          <c:showSerName val="0"/>
          <c:showPercent val="0"/>
          <c:showBubbleSize val="0"/>
        </c:dLbls>
        <c:smooth val="0"/>
        <c:axId val="1555564511"/>
        <c:axId val="1555565759"/>
      </c:lineChart>
      <c:catAx>
        <c:axId val="1555564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555565759"/>
        <c:crosses val="autoZero"/>
        <c:auto val="1"/>
        <c:lblAlgn val="ctr"/>
        <c:lblOffset val="100"/>
        <c:noMultiLvlLbl val="0"/>
      </c:catAx>
      <c:valAx>
        <c:axId val="155556575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1555564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Foglio1!$B$1</c:f>
              <c:strCache>
                <c:ptCount val="1"/>
                <c:pt idx="0">
                  <c:v>milioni di firme</c:v>
                </c:pt>
              </c:strCache>
            </c:strRef>
          </c:tx>
          <c:spPr>
            <a:solidFill>
              <a:schemeClr val="accent1">
                <a:alpha val="70000"/>
              </a:schemeClr>
            </a:solidFill>
            <a:ln>
              <a:noFill/>
            </a:ln>
            <a:effectLst/>
          </c:spPr>
          <c:invertIfNegative val="0"/>
          <c:cat>
            <c:numRef>
              <c:f>Foglio1!$A$2:$A$7</c:f>
              <c:numCache>
                <c:formatCode>General</c:formatCode>
                <c:ptCount val="6"/>
                <c:pt idx="0">
                  <c:v>1839</c:v>
                </c:pt>
                <c:pt idx="1">
                  <c:v>1841</c:v>
                </c:pt>
                <c:pt idx="2">
                  <c:v>1842</c:v>
                </c:pt>
                <c:pt idx="3">
                  <c:v>1848</c:v>
                </c:pt>
                <c:pt idx="4">
                  <c:v>1849</c:v>
                </c:pt>
                <c:pt idx="5">
                  <c:v>1850</c:v>
                </c:pt>
              </c:numCache>
            </c:numRef>
          </c:cat>
          <c:val>
            <c:numRef>
              <c:f>Foglio1!$B$2:$B$7</c:f>
              <c:numCache>
                <c:formatCode>General</c:formatCode>
                <c:ptCount val="6"/>
                <c:pt idx="0">
                  <c:v>1.28</c:v>
                </c:pt>
                <c:pt idx="1">
                  <c:v>1.34</c:v>
                </c:pt>
                <c:pt idx="2">
                  <c:v>3.31</c:v>
                </c:pt>
                <c:pt idx="3">
                  <c:v>1.97</c:v>
                </c:pt>
                <c:pt idx="4">
                  <c:v>0.05</c:v>
                </c:pt>
                <c:pt idx="5">
                  <c:v>0.01</c:v>
                </c:pt>
              </c:numCache>
            </c:numRef>
          </c:val>
          <c:extLst>
            <c:ext xmlns:c16="http://schemas.microsoft.com/office/drawing/2014/chart" uri="{C3380CC4-5D6E-409C-BE32-E72D297353CC}">
              <c16:uniqueId val="{00000000-656F-4D4D-99F7-D94B594ACF7B}"/>
            </c:ext>
          </c:extLst>
        </c:ser>
        <c:ser>
          <c:idx val="1"/>
          <c:order val="1"/>
          <c:tx>
            <c:strRef>
              <c:f>Foglio1!$C$1</c:f>
              <c:strCache>
                <c:ptCount val="1"/>
                <c:pt idx="0">
                  <c:v>Serie 2</c:v>
                </c:pt>
              </c:strCache>
            </c:strRef>
          </c:tx>
          <c:spPr>
            <a:solidFill>
              <a:schemeClr val="accent2">
                <a:alpha val="70000"/>
              </a:schemeClr>
            </a:solidFill>
            <a:ln>
              <a:noFill/>
            </a:ln>
            <a:effectLst/>
          </c:spPr>
          <c:invertIfNegative val="0"/>
          <c:cat>
            <c:numRef>
              <c:f>Foglio1!$A$2:$A$7</c:f>
              <c:numCache>
                <c:formatCode>General</c:formatCode>
                <c:ptCount val="6"/>
                <c:pt idx="0">
                  <c:v>1839</c:v>
                </c:pt>
                <c:pt idx="1">
                  <c:v>1841</c:v>
                </c:pt>
                <c:pt idx="2">
                  <c:v>1842</c:v>
                </c:pt>
                <c:pt idx="3">
                  <c:v>1848</c:v>
                </c:pt>
                <c:pt idx="4">
                  <c:v>1849</c:v>
                </c:pt>
                <c:pt idx="5">
                  <c:v>1850</c:v>
                </c:pt>
              </c:numCache>
            </c:numRef>
          </c:cat>
          <c:val>
            <c:numRef>
              <c:f>Foglio1!$C$2:$C$7</c:f>
              <c:numCache>
                <c:formatCode>General</c:formatCode>
                <c:ptCount val="6"/>
              </c:numCache>
            </c:numRef>
          </c:val>
          <c:extLst>
            <c:ext xmlns:c16="http://schemas.microsoft.com/office/drawing/2014/chart" uri="{C3380CC4-5D6E-409C-BE32-E72D297353CC}">
              <c16:uniqueId val="{00000001-656F-4D4D-99F7-D94B594ACF7B}"/>
            </c:ext>
          </c:extLst>
        </c:ser>
        <c:ser>
          <c:idx val="2"/>
          <c:order val="2"/>
          <c:tx>
            <c:strRef>
              <c:f>Foglio1!$D$1</c:f>
              <c:strCache>
                <c:ptCount val="1"/>
                <c:pt idx="0">
                  <c:v>Colonna1</c:v>
                </c:pt>
              </c:strCache>
            </c:strRef>
          </c:tx>
          <c:spPr>
            <a:solidFill>
              <a:schemeClr val="accent3">
                <a:alpha val="70000"/>
              </a:schemeClr>
            </a:solidFill>
            <a:ln>
              <a:noFill/>
            </a:ln>
            <a:effectLst/>
          </c:spPr>
          <c:invertIfNegative val="0"/>
          <c:cat>
            <c:numRef>
              <c:f>Foglio1!$A$2:$A$7</c:f>
              <c:numCache>
                <c:formatCode>General</c:formatCode>
                <c:ptCount val="6"/>
                <c:pt idx="0">
                  <c:v>1839</c:v>
                </c:pt>
                <c:pt idx="1">
                  <c:v>1841</c:v>
                </c:pt>
                <c:pt idx="2">
                  <c:v>1842</c:v>
                </c:pt>
                <c:pt idx="3">
                  <c:v>1848</c:v>
                </c:pt>
                <c:pt idx="4">
                  <c:v>1849</c:v>
                </c:pt>
                <c:pt idx="5">
                  <c:v>1850</c:v>
                </c:pt>
              </c:numCache>
            </c:numRef>
          </c:cat>
          <c:val>
            <c:numRef>
              <c:f>Foglio1!$D$2:$D$7</c:f>
              <c:numCache>
                <c:formatCode>General</c:formatCode>
                <c:ptCount val="6"/>
              </c:numCache>
            </c:numRef>
          </c:val>
          <c:extLst>
            <c:ext xmlns:c16="http://schemas.microsoft.com/office/drawing/2014/chart" uri="{C3380CC4-5D6E-409C-BE32-E72D297353CC}">
              <c16:uniqueId val="{00000002-656F-4D4D-99F7-D94B594ACF7B}"/>
            </c:ext>
          </c:extLst>
        </c:ser>
        <c:dLbls>
          <c:showLegendKey val="0"/>
          <c:showVal val="0"/>
          <c:showCatName val="0"/>
          <c:showSerName val="0"/>
          <c:showPercent val="0"/>
          <c:showBubbleSize val="0"/>
        </c:dLbls>
        <c:gapWidth val="80"/>
        <c:overlap val="25"/>
        <c:axId val="1575081855"/>
        <c:axId val="1575092255"/>
      </c:barChart>
      <c:catAx>
        <c:axId val="1575081855"/>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it-IT"/>
          </a:p>
        </c:txPr>
        <c:crossAx val="1575092255"/>
        <c:crosses val="autoZero"/>
        <c:auto val="1"/>
        <c:lblAlgn val="ctr"/>
        <c:lblOffset val="100"/>
        <c:noMultiLvlLbl val="0"/>
      </c:catAx>
      <c:valAx>
        <c:axId val="1575092255"/>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it-IT"/>
          </a:p>
        </c:txPr>
        <c:crossAx val="157508185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it-IT" dirty="0"/>
              <a:t>Elezioni nazionali</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it-IT"/>
        </a:p>
      </c:txPr>
    </c:title>
    <c:autoTitleDeleted val="0"/>
    <c:plotArea>
      <c:layout/>
      <c:lineChart>
        <c:grouping val="standard"/>
        <c:varyColors val="0"/>
        <c:ser>
          <c:idx val="0"/>
          <c:order val="0"/>
          <c:tx>
            <c:strRef>
              <c:f>Foglio1!$B$1</c:f>
              <c:strCache>
                <c:ptCount val="1"/>
                <c:pt idx="0">
                  <c:v>Conservatori</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pt idx="0">
                  <c:v>1870</c:v>
                </c:pt>
                <c:pt idx="1">
                  <c:v>1890</c:v>
                </c:pt>
                <c:pt idx="2">
                  <c:v>1910</c:v>
                </c:pt>
                <c:pt idx="3">
                  <c:v>1930</c:v>
                </c:pt>
              </c:numCache>
            </c:numRef>
          </c:cat>
          <c:val>
            <c:numRef>
              <c:f>Foglio1!$B$2:$B$5</c:f>
              <c:numCache>
                <c:formatCode>General</c:formatCode>
                <c:ptCount val="4"/>
                <c:pt idx="0">
                  <c:v>4</c:v>
                </c:pt>
                <c:pt idx="1">
                  <c:v>5</c:v>
                </c:pt>
                <c:pt idx="2">
                  <c:v>4</c:v>
                </c:pt>
                <c:pt idx="3">
                  <c:v>5.6</c:v>
                </c:pt>
              </c:numCache>
            </c:numRef>
          </c:val>
          <c:smooth val="0"/>
          <c:extLst>
            <c:ext xmlns:c16="http://schemas.microsoft.com/office/drawing/2014/chart" uri="{C3380CC4-5D6E-409C-BE32-E72D297353CC}">
              <c16:uniqueId val="{00000000-077A-4012-915D-4F29EE82ECFF}"/>
            </c:ext>
          </c:extLst>
        </c:ser>
        <c:ser>
          <c:idx val="1"/>
          <c:order val="1"/>
          <c:tx>
            <c:strRef>
              <c:f>Foglio1!$C$1</c:f>
              <c:strCache>
                <c:ptCount val="1"/>
                <c:pt idx="0">
                  <c:v>Liberali</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pt idx="0">
                  <c:v>1870</c:v>
                </c:pt>
                <c:pt idx="1">
                  <c:v>1890</c:v>
                </c:pt>
                <c:pt idx="2">
                  <c:v>1910</c:v>
                </c:pt>
                <c:pt idx="3">
                  <c:v>1930</c:v>
                </c:pt>
              </c:numCache>
            </c:numRef>
          </c:cat>
          <c:val>
            <c:numRef>
              <c:f>Foglio1!$C$2:$C$5</c:f>
              <c:numCache>
                <c:formatCode>General</c:formatCode>
                <c:ptCount val="4"/>
                <c:pt idx="0">
                  <c:v>6</c:v>
                </c:pt>
                <c:pt idx="1">
                  <c:v>4.5999999999999996</c:v>
                </c:pt>
                <c:pt idx="2">
                  <c:v>5</c:v>
                </c:pt>
                <c:pt idx="3">
                  <c:v>0.6</c:v>
                </c:pt>
              </c:numCache>
            </c:numRef>
          </c:val>
          <c:smooth val="0"/>
          <c:extLst>
            <c:ext xmlns:c16="http://schemas.microsoft.com/office/drawing/2014/chart" uri="{C3380CC4-5D6E-409C-BE32-E72D297353CC}">
              <c16:uniqueId val="{00000001-077A-4012-915D-4F29EE82ECFF}"/>
            </c:ext>
          </c:extLst>
        </c:ser>
        <c:ser>
          <c:idx val="2"/>
          <c:order val="2"/>
          <c:tx>
            <c:strRef>
              <c:f>Foglio1!$D$1</c:f>
              <c:strCache>
                <c:ptCount val="1"/>
                <c:pt idx="0">
                  <c:v>Laburisti</c:v>
                </c:pt>
              </c:strCache>
            </c:strRef>
          </c:tx>
          <c:spPr>
            <a:ln w="28575" cap="rnd">
              <a:solidFill>
                <a:schemeClr val="accent5"/>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it-IT"/>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Foglio1!$A$2:$A$5</c:f>
              <c:numCache>
                <c:formatCode>General</c:formatCode>
                <c:ptCount val="4"/>
                <c:pt idx="0">
                  <c:v>1870</c:v>
                </c:pt>
                <c:pt idx="1">
                  <c:v>1890</c:v>
                </c:pt>
                <c:pt idx="2">
                  <c:v>1910</c:v>
                </c:pt>
                <c:pt idx="3">
                  <c:v>1930</c:v>
                </c:pt>
              </c:numCache>
            </c:numRef>
          </c:cat>
          <c:val>
            <c:numRef>
              <c:f>Foglio1!$D$2:$D$5</c:f>
              <c:numCache>
                <c:formatCode>General</c:formatCode>
                <c:ptCount val="4"/>
                <c:pt idx="0">
                  <c:v>0</c:v>
                </c:pt>
                <c:pt idx="1">
                  <c:v>0.2</c:v>
                </c:pt>
                <c:pt idx="2">
                  <c:v>1</c:v>
                </c:pt>
                <c:pt idx="3">
                  <c:v>3.8</c:v>
                </c:pt>
              </c:numCache>
            </c:numRef>
          </c:val>
          <c:smooth val="0"/>
          <c:extLst>
            <c:ext xmlns:c16="http://schemas.microsoft.com/office/drawing/2014/chart" uri="{C3380CC4-5D6E-409C-BE32-E72D297353CC}">
              <c16:uniqueId val="{00000002-077A-4012-915D-4F29EE82ECFF}"/>
            </c:ext>
          </c:extLst>
        </c:ser>
        <c:dLbls>
          <c:dLblPos val="ctr"/>
          <c:showLegendKey val="0"/>
          <c:showVal val="1"/>
          <c:showCatName val="0"/>
          <c:showSerName val="0"/>
          <c:showPercent val="0"/>
          <c:showBubbleSize val="0"/>
        </c:dLbls>
        <c:smooth val="0"/>
        <c:axId val="551039680"/>
        <c:axId val="558536568"/>
      </c:lineChart>
      <c:catAx>
        <c:axId val="5510396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58536568"/>
        <c:crosses val="autoZero"/>
        <c:auto val="1"/>
        <c:lblAlgn val="ctr"/>
        <c:lblOffset val="100"/>
        <c:noMultiLvlLbl val="0"/>
      </c:catAx>
      <c:valAx>
        <c:axId val="558536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crossAx val="5510396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it-IT"/>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856242-414F-45D4-9C6D-F0073826FF25}" type="doc">
      <dgm:prSet loTypeId="urn:microsoft.com/office/officeart/2005/8/layout/process4" loCatId="list" qsTypeId="urn:microsoft.com/office/officeart/2005/8/quickstyle/simple1" qsCatId="simple" csTypeId="urn:microsoft.com/office/officeart/2005/8/colors/colorful1" csCatId="colorful" phldr="1"/>
      <dgm:spPr/>
      <dgm:t>
        <a:bodyPr/>
        <a:lstStyle/>
        <a:p>
          <a:endParaRPr lang="it-IT"/>
        </a:p>
      </dgm:t>
    </dgm:pt>
    <dgm:pt modelId="{D46D1D9B-058E-4A29-8ED8-30512C7C6649}">
      <dgm:prSet phldrT="[Testo]"/>
      <dgm:spPr/>
      <dgm:t>
        <a:bodyPr/>
        <a:lstStyle/>
        <a:p>
          <a:r>
            <a:rPr lang="it-IT" dirty="0">
              <a:solidFill>
                <a:schemeClr val="bg1"/>
              </a:solidFill>
            </a:rPr>
            <a:t>Fine XVII secolo, anni della </a:t>
          </a:r>
          <a:r>
            <a:rPr lang="it-IT" i="1" dirty="0" err="1">
              <a:solidFill>
                <a:schemeClr val="bg1"/>
              </a:solidFill>
            </a:rPr>
            <a:t>exclusion</a:t>
          </a:r>
          <a:r>
            <a:rPr lang="it-IT" i="1" dirty="0">
              <a:solidFill>
                <a:schemeClr val="bg1"/>
              </a:solidFill>
            </a:rPr>
            <a:t> </a:t>
          </a:r>
          <a:r>
            <a:rPr lang="it-IT" i="1" dirty="0" err="1">
              <a:solidFill>
                <a:schemeClr val="bg1"/>
              </a:solidFill>
            </a:rPr>
            <a:t>crisis</a:t>
          </a:r>
          <a:r>
            <a:rPr lang="it-IT" i="1" dirty="0">
              <a:solidFill>
                <a:schemeClr val="bg1"/>
              </a:solidFill>
            </a:rPr>
            <a:t>  </a:t>
          </a:r>
        </a:p>
      </dgm:t>
    </dgm:pt>
    <dgm:pt modelId="{83C30BA6-8B55-477A-BA85-F5535B374D4C}" type="parTrans" cxnId="{593BAFC8-4308-453D-B46C-A5A7C5F20E91}">
      <dgm:prSet/>
      <dgm:spPr/>
      <dgm:t>
        <a:bodyPr/>
        <a:lstStyle/>
        <a:p>
          <a:endParaRPr lang="it-IT"/>
        </a:p>
      </dgm:t>
    </dgm:pt>
    <dgm:pt modelId="{5E6FB7A3-53A0-447B-8662-E057796D2B6E}" type="sibTrans" cxnId="{593BAFC8-4308-453D-B46C-A5A7C5F20E91}">
      <dgm:prSet/>
      <dgm:spPr/>
      <dgm:t>
        <a:bodyPr/>
        <a:lstStyle/>
        <a:p>
          <a:endParaRPr lang="it-IT"/>
        </a:p>
      </dgm:t>
    </dgm:pt>
    <dgm:pt modelId="{7D394B1F-9B79-4045-A178-95C6617768B4}">
      <dgm:prSet phldrT="[Testo]"/>
      <dgm:spPr/>
      <dgm:t>
        <a:bodyPr/>
        <a:lstStyle/>
        <a:p>
          <a:r>
            <a:rPr lang="it-IT" dirty="0"/>
            <a:t>Crown (</a:t>
          </a:r>
          <a:r>
            <a:rPr lang="it-IT" dirty="0" err="1"/>
            <a:t>Abhorrers</a:t>
          </a:r>
          <a:r>
            <a:rPr lang="it-IT" dirty="0"/>
            <a:t>)</a:t>
          </a:r>
        </a:p>
      </dgm:t>
    </dgm:pt>
    <dgm:pt modelId="{35985D8F-D292-4856-8719-F4B79F445566}" type="parTrans" cxnId="{24D9E34E-F9B0-4B48-B811-21E976637677}">
      <dgm:prSet/>
      <dgm:spPr/>
      <dgm:t>
        <a:bodyPr/>
        <a:lstStyle/>
        <a:p>
          <a:endParaRPr lang="it-IT"/>
        </a:p>
      </dgm:t>
    </dgm:pt>
    <dgm:pt modelId="{5F819D43-BD55-4D74-9941-0BE70AFF39F4}" type="sibTrans" cxnId="{24D9E34E-F9B0-4B48-B811-21E976637677}">
      <dgm:prSet/>
      <dgm:spPr/>
      <dgm:t>
        <a:bodyPr/>
        <a:lstStyle/>
        <a:p>
          <a:endParaRPr lang="it-IT"/>
        </a:p>
      </dgm:t>
    </dgm:pt>
    <dgm:pt modelId="{346F4DDA-A03B-4371-A6E0-611D19C6E750}">
      <dgm:prSet phldrT="[Testo]"/>
      <dgm:spPr/>
      <dgm:t>
        <a:bodyPr/>
        <a:lstStyle/>
        <a:p>
          <a:r>
            <a:rPr lang="it-IT" dirty="0"/>
            <a:t>Country (</a:t>
          </a:r>
          <a:r>
            <a:rPr lang="it-IT" dirty="0" err="1"/>
            <a:t>Petitioners</a:t>
          </a:r>
          <a:r>
            <a:rPr lang="it-IT" dirty="0"/>
            <a:t>)</a:t>
          </a:r>
        </a:p>
      </dgm:t>
    </dgm:pt>
    <dgm:pt modelId="{A51BDF47-43A6-43A8-8F72-D65F1444B104}" type="parTrans" cxnId="{26221F8A-EDD5-4F9C-B3F7-3B30455014F1}">
      <dgm:prSet/>
      <dgm:spPr/>
      <dgm:t>
        <a:bodyPr/>
        <a:lstStyle/>
        <a:p>
          <a:endParaRPr lang="it-IT"/>
        </a:p>
      </dgm:t>
    </dgm:pt>
    <dgm:pt modelId="{CC5AB686-C399-4C53-AA6B-A16A91D0D631}" type="sibTrans" cxnId="{26221F8A-EDD5-4F9C-B3F7-3B30455014F1}">
      <dgm:prSet/>
      <dgm:spPr/>
      <dgm:t>
        <a:bodyPr/>
        <a:lstStyle/>
        <a:p>
          <a:endParaRPr lang="it-IT"/>
        </a:p>
      </dgm:t>
    </dgm:pt>
    <dgm:pt modelId="{5B3EFF4E-F871-4490-BA8C-0D3FFF8903DA}">
      <dgm:prSet phldrT="[Testo]"/>
      <dgm:spPr/>
      <dgm:t>
        <a:bodyPr/>
        <a:lstStyle/>
        <a:p>
          <a:r>
            <a:rPr lang="it-IT" dirty="0">
              <a:solidFill>
                <a:schemeClr val="bg1"/>
              </a:solidFill>
            </a:rPr>
            <a:t>XVIII secolo</a:t>
          </a:r>
        </a:p>
      </dgm:t>
    </dgm:pt>
    <dgm:pt modelId="{0FACCF56-526D-499B-86D8-85A95FDD2E32}" type="parTrans" cxnId="{50A69146-EA5C-466E-895B-2D9C3D261703}">
      <dgm:prSet/>
      <dgm:spPr/>
      <dgm:t>
        <a:bodyPr/>
        <a:lstStyle/>
        <a:p>
          <a:endParaRPr lang="it-IT"/>
        </a:p>
      </dgm:t>
    </dgm:pt>
    <dgm:pt modelId="{2BAB2978-4A0C-4436-91CB-39DC3E0255FB}" type="sibTrans" cxnId="{50A69146-EA5C-466E-895B-2D9C3D261703}">
      <dgm:prSet/>
      <dgm:spPr/>
      <dgm:t>
        <a:bodyPr/>
        <a:lstStyle/>
        <a:p>
          <a:endParaRPr lang="it-IT"/>
        </a:p>
      </dgm:t>
    </dgm:pt>
    <dgm:pt modelId="{7030BC45-6E2D-4B4A-B6E3-98B68FDA5F35}">
      <dgm:prSet phldrT="[Testo]"/>
      <dgm:spPr/>
      <dgm:t>
        <a:bodyPr/>
        <a:lstStyle/>
        <a:p>
          <a:r>
            <a:rPr lang="it-IT" dirty="0"/>
            <a:t>Tory</a:t>
          </a:r>
        </a:p>
      </dgm:t>
    </dgm:pt>
    <dgm:pt modelId="{221449BE-A08A-4644-91C1-F89B66F3C60E}" type="parTrans" cxnId="{42FC7B9D-A829-4EC1-BE9B-6986E68CA513}">
      <dgm:prSet/>
      <dgm:spPr/>
      <dgm:t>
        <a:bodyPr/>
        <a:lstStyle/>
        <a:p>
          <a:endParaRPr lang="it-IT"/>
        </a:p>
      </dgm:t>
    </dgm:pt>
    <dgm:pt modelId="{00F7802C-A9DE-4956-8A41-3F4DF4DF19AA}" type="sibTrans" cxnId="{42FC7B9D-A829-4EC1-BE9B-6986E68CA513}">
      <dgm:prSet/>
      <dgm:spPr/>
      <dgm:t>
        <a:bodyPr/>
        <a:lstStyle/>
        <a:p>
          <a:endParaRPr lang="it-IT"/>
        </a:p>
      </dgm:t>
    </dgm:pt>
    <dgm:pt modelId="{B84A5544-11E1-49A4-8EBA-250370327EAA}">
      <dgm:prSet phldrT="[Testo]"/>
      <dgm:spPr/>
      <dgm:t>
        <a:bodyPr/>
        <a:lstStyle/>
        <a:p>
          <a:r>
            <a:rPr lang="it-IT" dirty="0"/>
            <a:t>Whig</a:t>
          </a:r>
        </a:p>
      </dgm:t>
    </dgm:pt>
    <dgm:pt modelId="{628B228B-CC37-4CCB-8168-0E2EC46FEFA7}" type="parTrans" cxnId="{46096395-FEAB-4343-8A6B-E2EDB6FB64FE}">
      <dgm:prSet/>
      <dgm:spPr/>
      <dgm:t>
        <a:bodyPr/>
        <a:lstStyle/>
        <a:p>
          <a:endParaRPr lang="it-IT"/>
        </a:p>
      </dgm:t>
    </dgm:pt>
    <dgm:pt modelId="{30455583-C286-42A8-8358-D2EE51CE9BC0}" type="sibTrans" cxnId="{46096395-FEAB-4343-8A6B-E2EDB6FB64FE}">
      <dgm:prSet/>
      <dgm:spPr/>
      <dgm:t>
        <a:bodyPr/>
        <a:lstStyle/>
        <a:p>
          <a:endParaRPr lang="it-IT"/>
        </a:p>
      </dgm:t>
    </dgm:pt>
    <dgm:pt modelId="{CCD67080-554A-458C-9AA2-AB08DB727C5E}">
      <dgm:prSet phldrT="[Testo]"/>
      <dgm:spPr/>
      <dgm:t>
        <a:bodyPr/>
        <a:lstStyle/>
        <a:p>
          <a:r>
            <a:rPr lang="it-IT" dirty="0">
              <a:solidFill>
                <a:schemeClr val="bg1"/>
              </a:solidFill>
            </a:rPr>
            <a:t>Dalla metà del XIX secolo</a:t>
          </a:r>
        </a:p>
      </dgm:t>
    </dgm:pt>
    <dgm:pt modelId="{0DC01807-75DB-427E-A71D-78293008C146}" type="parTrans" cxnId="{AF8EEA5D-2125-46FD-B533-D355C39AB4F7}">
      <dgm:prSet/>
      <dgm:spPr/>
      <dgm:t>
        <a:bodyPr/>
        <a:lstStyle/>
        <a:p>
          <a:endParaRPr lang="it-IT"/>
        </a:p>
      </dgm:t>
    </dgm:pt>
    <dgm:pt modelId="{69CF928D-48AF-4C29-B680-ADEFA3232C48}" type="sibTrans" cxnId="{AF8EEA5D-2125-46FD-B533-D355C39AB4F7}">
      <dgm:prSet/>
      <dgm:spPr/>
      <dgm:t>
        <a:bodyPr/>
        <a:lstStyle/>
        <a:p>
          <a:endParaRPr lang="it-IT"/>
        </a:p>
      </dgm:t>
    </dgm:pt>
    <dgm:pt modelId="{40FA4BAE-1758-44DB-A06C-77B7DF2540F3}">
      <dgm:prSet phldrT="[Testo]"/>
      <dgm:spPr/>
      <dgm:t>
        <a:bodyPr/>
        <a:lstStyle/>
        <a:p>
          <a:r>
            <a:rPr lang="it-IT" dirty="0"/>
            <a:t>conservatori</a:t>
          </a:r>
        </a:p>
      </dgm:t>
    </dgm:pt>
    <dgm:pt modelId="{29DEAE47-7DE6-4255-8867-5F51C6C8E09A}" type="parTrans" cxnId="{01CB1D32-4D9D-4D9A-8A4E-8EE688898FAA}">
      <dgm:prSet/>
      <dgm:spPr/>
      <dgm:t>
        <a:bodyPr/>
        <a:lstStyle/>
        <a:p>
          <a:endParaRPr lang="it-IT"/>
        </a:p>
      </dgm:t>
    </dgm:pt>
    <dgm:pt modelId="{CBC9AAA8-DCBD-44F5-8289-F8BD4572B9FA}" type="sibTrans" cxnId="{01CB1D32-4D9D-4D9A-8A4E-8EE688898FAA}">
      <dgm:prSet/>
      <dgm:spPr/>
      <dgm:t>
        <a:bodyPr/>
        <a:lstStyle/>
        <a:p>
          <a:endParaRPr lang="it-IT"/>
        </a:p>
      </dgm:t>
    </dgm:pt>
    <dgm:pt modelId="{048CDA91-5024-4962-ABBE-45EF57166DD7}">
      <dgm:prSet phldrT="[Testo]"/>
      <dgm:spPr/>
      <dgm:t>
        <a:bodyPr/>
        <a:lstStyle/>
        <a:p>
          <a:r>
            <a:rPr lang="it-IT" dirty="0"/>
            <a:t>liberali</a:t>
          </a:r>
        </a:p>
      </dgm:t>
    </dgm:pt>
    <dgm:pt modelId="{22B50447-CB31-4157-9DCB-6608EE7DD779}" type="parTrans" cxnId="{9A0E62CD-70B4-44F8-9038-94615DEF848F}">
      <dgm:prSet/>
      <dgm:spPr/>
      <dgm:t>
        <a:bodyPr/>
        <a:lstStyle/>
        <a:p>
          <a:endParaRPr lang="it-IT"/>
        </a:p>
      </dgm:t>
    </dgm:pt>
    <dgm:pt modelId="{EEF4F2F1-8A6E-4F77-B298-3F4089925AFB}" type="sibTrans" cxnId="{9A0E62CD-70B4-44F8-9038-94615DEF848F}">
      <dgm:prSet/>
      <dgm:spPr/>
      <dgm:t>
        <a:bodyPr/>
        <a:lstStyle/>
        <a:p>
          <a:endParaRPr lang="it-IT"/>
        </a:p>
      </dgm:t>
    </dgm:pt>
    <dgm:pt modelId="{D3DD1DCF-3442-4F9A-B699-56FE52ECFB67}" type="pres">
      <dgm:prSet presAssocID="{61856242-414F-45D4-9C6D-F0073826FF25}" presName="Name0" presStyleCnt="0">
        <dgm:presLayoutVars>
          <dgm:dir/>
          <dgm:animLvl val="lvl"/>
          <dgm:resizeHandles val="exact"/>
        </dgm:presLayoutVars>
      </dgm:prSet>
      <dgm:spPr/>
    </dgm:pt>
    <dgm:pt modelId="{79A763D7-66E9-4D80-8B93-4C058EF0FC1F}" type="pres">
      <dgm:prSet presAssocID="{CCD67080-554A-458C-9AA2-AB08DB727C5E}" presName="boxAndChildren" presStyleCnt="0"/>
      <dgm:spPr/>
    </dgm:pt>
    <dgm:pt modelId="{578827B7-1CD6-4340-988F-B85CFB712A96}" type="pres">
      <dgm:prSet presAssocID="{CCD67080-554A-458C-9AA2-AB08DB727C5E}" presName="parentTextBox" presStyleLbl="node1" presStyleIdx="0" presStyleCnt="3"/>
      <dgm:spPr/>
    </dgm:pt>
    <dgm:pt modelId="{079043A8-A787-4680-A8DC-D3181A3DD992}" type="pres">
      <dgm:prSet presAssocID="{CCD67080-554A-458C-9AA2-AB08DB727C5E}" presName="entireBox" presStyleLbl="node1" presStyleIdx="0" presStyleCnt="3"/>
      <dgm:spPr/>
    </dgm:pt>
    <dgm:pt modelId="{C66DAF3D-9E7D-48CE-AB9F-43015AA2BAD4}" type="pres">
      <dgm:prSet presAssocID="{CCD67080-554A-458C-9AA2-AB08DB727C5E}" presName="descendantBox" presStyleCnt="0"/>
      <dgm:spPr/>
    </dgm:pt>
    <dgm:pt modelId="{2679C22B-0AC9-40E6-BE4E-E806FFB22652}" type="pres">
      <dgm:prSet presAssocID="{40FA4BAE-1758-44DB-A06C-77B7DF2540F3}" presName="childTextBox" presStyleLbl="fgAccFollowNode1" presStyleIdx="0" presStyleCnt="6">
        <dgm:presLayoutVars>
          <dgm:bulletEnabled val="1"/>
        </dgm:presLayoutVars>
      </dgm:prSet>
      <dgm:spPr/>
    </dgm:pt>
    <dgm:pt modelId="{5FA14A35-3D57-45EF-B782-DF1FA99F2676}" type="pres">
      <dgm:prSet presAssocID="{048CDA91-5024-4962-ABBE-45EF57166DD7}" presName="childTextBox" presStyleLbl="fgAccFollowNode1" presStyleIdx="1" presStyleCnt="6">
        <dgm:presLayoutVars>
          <dgm:bulletEnabled val="1"/>
        </dgm:presLayoutVars>
      </dgm:prSet>
      <dgm:spPr/>
    </dgm:pt>
    <dgm:pt modelId="{CE8FA9AC-B6DA-429E-9E7F-F8C41373D48E}" type="pres">
      <dgm:prSet presAssocID="{2BAB2978-4A0C-4436-91CB-39DC3E0255FB}" presName="sp" presStyleCnt="0"/>
      <dgm:spPr/>
    </dgm:pt>
    <dgm:pt modelId="{ADDD22C2-75F4-4321-BA70-1E227A79DA86}" type="pres">
      <dgm:prSet presAssocID="{5B3EFF4E-F871-4490-BA8C-0D3FFF8903DA}" presName="arrowAndChildren" presStyleCnt="0"/>
      <dgm:spPr/>
    </dgm:pt>
    <dgm:pt modelId="{F8F6367F-1115-46FE-B1E3-86F64007B9FC}" type="pres">
      <dgm:prSet presAssocID="{5B3EFF4E-F871-4490-BA8C-0D3FFF8903DA}" presName="parentTextArrow" presStyleLbl="node1" presStyleIdx="0" presStyleCnt="3"/>
      <dgm:spPr/>
    </dgm:pt>
    <dgm:pt modelId="{E4D1AD09-7714-49DC-8FEF-27C60348A5DD}" type="pres">
      <dgm:prSet presAssocID="{5B3EFF4E-F871-4490-BA8C-0D3FFF8903DA}" presName="arrow" presStyleLbl="node1" presStyleIdx="1" presStyleCnt="3"/>
      <dgm:spPr/>
    </dgm:pt>
    <dgm:pt modelId="{77C23F7F-9EA4-4C3A-B0E0-13AE43BFF664}" type="pres">
      <dgm:prSet presAssocID="{5B3EFF4E-F871-4490-BA8C-0D3FFF8903DA}" presName="descendantArrow" presStyleCnt="0"/>
      <dgm:spPr/>
    </dgm:pt>
    <dgm:pt modelId="{2452849E-221D-40E6-AA42-904EDDB5521B}" type="pres">
      <dgm:prSet presAssocID="{7030BC45-6E2D-4B4A-B6E3-98B68FDA5F35}" presName="childTextArrow" presStyleLbl="fgAccFollowNode1" presStyleIdx="2" presStyleCnt="6">
        <dgm:presLayoutVars>
          <dgm:bulletEnabled val="1"/>
        </dgm:presLayoutVars>
      </dgm:prSet>
      <dgm:spPr/>
    </dgm:pt>
    <dgm:pt modelId="{F4F42E1B-986B-499B-B0AB-85E09AD53343}" type="pres">
      <dgm:prSet presAssocID="{B84A5544-11E1-49A4-8EBA-250370327EAA}" presName="childTextArrow" presStyleLbl="fgAccFollowNode1" presStyleIdx="3" presStyleCnt="6">
        <dgm:presLayoutVars>
          <dgm:bulletEnabled val="1"/>
        </dgm:presLayoutVars>
      </dgm:prSet>
      <dgm:spPr/>
    </dgm:pt>
    <dgm:pt modelId="{C049FD0C-85E4-4F72-8B1F-143D911EA639}" type="pres">
      <dgm:prSet presAssocID="{5E6FB7A3-53A0-447B-8662-E057796D2B6E}" presName="sp" presStyleCnt="0"/>
      <dgm:spPr/>
    </dgm:pt>
    <dgm:pt modelId="{B2BDE443-466D-4BEF-874F-A2660353DA9C}" type="pres">
      <dgm:prSet presAssocID="{D46D1D9B-058E-4A29-8ED8-30512C7C6649}" presName="arrowAndChildren" presStyleCnt="0"/>
      <dgm:spPr/>
    </dgm:pt>
    <dgm:pt modelId="{2520C8A6-D1A5-4BBE-92DE-BB63FF6A5C61}" type="pres">
      <dgm:prSet presAssocID="{D46D1D9B-058E-4A29-8ED8-30512C7C6649}" presName="parentTextArrow" presStyleLbl="node1" presStyleIdx="1" presStyleCnt="3"/>
      <dgm:spPr/>
    </dgm:pt>
    <dgm:pt modelId="{3A19543D-7E12-4DCF-A777-F7A8EAA2FC61}" type="pres">
      <dgm:prSet presAssocID="{D46D1D9B-058E-4A29-8ED8-30512C7C6649}" presName="arrow" presStyleLbl="node1" presStyleIdx="2" presStyleCnt="3"/>
      <dgm:spPr/>
    </dgm:pt>
    <dgm:pt modelId="{048791A7-FD20-4ADB-8130-B7547963DC9A}" type="pres">
      <dgm:prSet presAssocID="{D46D1D9B-058E-4A29-8ED8-30512C7C6649}" presName="descendantArrow" presStyleCnt="0"/>
      <dgm:spPr/>
    </dgm:pt>
    <dgm:pt modelId="{95DF58EE-9FEA-4E89-A8B1-B8A8484B1BD6}" type="pres">
      <dgm:prSet presAssocID="{7D394B1F-9B79-4045-A178-95C6617768B4}" presName="childTextArrow" presStyleLbl="fgAccFollowNode1" presStyleIdx="4" presStyleCnt="6">
        <dgm:presLayoutVars>
          <dgm:bulletEnabled val="1"/>
        </dgm:presLayoutVars>
      </dgm:prSet>
      <dgm:spPr/>
    </dgm:pt>
    <dgm:pt modelId="{05A1CCC7-7D43-46C2-BEF6-6440651FD2B7}" type="pres">
      <dgm:prSet presAssocID="{346F4DDA-A03B-4371-A6E0-611D19C6E750}" presName="childTextArrow" presStyleLbl="fgAccFollowNode1" presStyleIdx="5" presStyleCnt="6">
        <dgm:presLayoutVars>
          <dgm:bulletEnabled val="1"/>
        </dgm:presLayoutVars>
      </dgm:prSet>
      <dgm:spPr/>
    </dgm:pt>
  </dgm:ptLst>
  <dgm:cxnLst>
    <dgm:cxn modelId="{1093EB04-4657-4FB3-A2A3-4AA38594036E}" type="presOf" srcId="{CCD67080-554A-458C-9AA2-AB08DB727C5E}" destId="{079043A8-A787-4680-A8DC-D3181A3DD992}" srcOrd="1" destOrd="0" presId="urn:microsoft.com/office/officeart/2005/8/layout/process4"/>
    <dgm:cxn modelId="{16BBB917-9DDC-406A-AAA6-23849729210B}" type="presOf" srcId="{D46D1D9B-058E-4A29-8ED8-30512C7C6649}" destId="{2520C8A6-D1A5-4BBE-92DE-BB63FF6A5C61}" srcOrd="0" destOrd="0" presId="urn:microsoft.com/office/officeart/2005/8/layout/process4"/>
    <dgm:cxn modelId="{01CB1D32-4D9D-4D9A-8A4E-8EE688898FAA}" srcId="{CCD67080-554A-458C-9AA2-AB08DB727C5E}" destId="{40FA4BAE-1758-44DB-A06C-77B7DF2540F3}" srcOrd="0" destOrd="0" parTransId="{29DEAE47-7DE6-4255-8867-5F51C6C8E09A}" sibTransId="{CBC9AAA8-DCBD-44F5-8289-F8BD4572B9FA}"/>
    <dgm:cxn modelId="{AF8EEA5D-2125-46FD-B533-D355C39AB4F7}" srcId="{61856242-414F-45D4-9C6D-F0073826FF25}" destId="{CCD67080-554A-458C-9AA2-AB08DB727C5E}" srcOrd="2" destOrd="0" parTransId="{0DC01807-75DB-427E-A71D-78293008C146}" sibTransId="{69CF928D-48AF-4C29-B680-ADEFA3232C48}"/>
    <dgm:cxn modelId="{61DD7C62-9B68-4662-B8BD-4E43BBA0AF13}" type="presOf" srcId="{5B3EFF4E-F871-4490-BA8C-0D3FFF8903DA}" destId="{F8F6367F-1115-46FE-B1E3-86F64007B9FC}" srcOrd="0" destOrd="0" presId="urn:microsoft.com/office/officeart/2005/8/layout/process4"/>
    <dgm:cxn modelId="{FB6C9743-8368-4955-AD62-D2E5B66AE5A0}" type="presOf" srcId="{7030BC45-6E2D-4B4A-B6E3-98B68FDA5F35}" destId="{2452849E-221D-40E6-AA42-904EDDB5521B}" srcOrd="0" destOrd="0" presId="urn:microsoft.com/office/officeart/2005/8/layout/process4"/>
    <dgm:cxn modelId="{50A69146-EA5C-466E-895B-2D9C3D261703}" srcId="{61856242-414F-45D4-9C6D-F0073826FF25}" destId="{5B3EFF4E-F871-4490-BA8C-0D3FFF8903DA}" srcOrd="1" destOrd="0" parTransId="{0FACCF56-526D-499B-86D8-85A95FDD2E32}" sibTransId="{2BAB2978-4A0C-4436-91CB-39DC3E0255FB}"/>
    <dgm:cxn modelId="{D77AA56C-95EC-47B2-B2E0-A9725AFCDF90}" type="presOf" srcId="{61856242-414F-45D4-9C6D-F0073826FF25}" destId="{D3DD1DCF-3442-4F9A-B699-56FE52ECFB67}" srcOrd="0" destOrd="0" presId="urn:microsoft.com/office/officeart/2005/8/layout/process4"/>
    <dgm:cxn modelId="{E6098A6D-4EB1-4530-ABAD-F6AC8F222BA0}" type="presOf" srcId="{CCD67080-554A-458C-9AA2-AB08DB727C5E}" destId="{578827B7-1CD6-4340-988F-B85CFB712A96}" srcOrd="0" destOrd="0" presId="urn:microsoft.com/office/officeart/2005/8/layout/process4"/>
    <dgm:cxn modelId="{24D9E34E-F9B0-4B48-B811-21E976637677}" srcId="{D46D1D9B-058E-4A29-8ED8-30512C7C6649}" destId="{7D394B1F-9B79-4045-A178-95C6617768B4}" srcOrd="0" destOrd="0" parTransId="{35985D8F-D292-4856-8719-F4B79F445566}" sibTransId="{5F819D43-BD55-4D74-9941-0BE70AFF39F4}"/>
    <dgm:cxn modelId="{5C942050-F300-474F-9FA8-AEECB983173D}" type="presOf" srcId="{B84A5544-11E1-49A4-8EBA-250370327EAA}" destId="{F4F42E1B-986B-499B-B0AB-85E09AD53343}" srcOrd="0" destOrd="0" presId="urn:microsoft.com/office/officeart/2005/8/layout/process4"/>
    <dgm:cxn modelId="{0DD04851-267B-41A9-90BE-4DA59D71BDC9}" type="presOf" srcId="{346F4DDA-A03B-4371-A6E0-611D19C6E750}" destId="{05A1CCC7-7D43-46C2-BEF6-6440651FD2B7}" srcOrd="0" destOrd="0" presId="urn:microsoft.com/office/officeart/2005/8/layout/process4"/>
    <dgm:cxn modelId="{26221F8A-EDD5-4F9C-B3F7-3B30455014F1}" srcId="{D46D1D9B-058E-4A29-8ED8-30512C7C6649}" destId="{346F4DDA-A03B-4371-A6E0-611D19C6E750}" srcOrd="1" destOrd="0" parTransId="{A51BDF47-43A6-43A8-8F72-D65F1444B104}" sibTransId="{CC5AB686-C399-4C53-AA6B-A16A91D0D631}"/>
    <dgm:cxn modelId="{46096395-FEAB-4343-8A6B-E2EDB6FB64FE}" srcId="{5B3EFF4E-F871-4490-BA8C-0D3FFF8903DA}" destId="{B84A5544-11E1-49A4-8EBA-250370327EAA}" srcOrd="1" destOrd="0" parTransId="{628B228B-CC37-4CCB-8168-0E2EC46FEFA7}" sibTransId="{30455583-C286-42A8-8358-D2EE51CE9BC0}"/>
    <dgm:cxn modelId="{42FC7B9D-A829-4EC1-BE9B-6986E68CA513}" srcId="{5B3EFF4E-F871-4490-BA8C-0D3FFF8903DA}" destId="{7030BC45-6E2D-4B4A-B6E3-98B68FDA5F35}" srcOrd="0" destOrd="0" parTransId="{221449BE-A08A-4644-91C1-F89B66F3C60E}" sibTransId="{00F7802C-A9DE-4956-8A41-3F4DF4DF19AA}"/>
    <dgm:cxn modelId="{F5B7C49E-74C9-4820-BB24-1A964BF5A3D8}" type="presOf" srcId="{40FA4BAE-1758-44DB-A06C-77B7DF2540F3}" destId="{2679C22B-0AC9-40E6-BE4E-E806FFB22652}" srcOrd="0" destOrd="0" presId="urn:microsoft.com/office/officeart/2005/8/layout/process4"/>
    <dgm:cxn modelId="{593BAFC8-4308-453D-B46C-A5A7C5F20E91}" srcId="{61856242-414F-45D4-9C6D-F0073826FF25}" destId="{D46D1D9B-058E-4A29-8ED8-30512C7C6649}" srcOrd="0" destOrd="0" parTransId="{83C30BA6-8B55-477A-BA85-F5535B374D4C}" sibTransId="{5E6FB7A3-53A0-447B-8662-E057796D2B6E}"/>
    <dgm:cxn modelId="{C064EEC8-E2D2-4981-A63B-96D8C595FCA7}" type="presOf" srcId="{D46D1D9B-058E-4A29-8ED8-30512C7C6649}" destId="{3A19543D-7E12-4DCF-A777-F7A8EAA2FC61}" srcOrd="1" destOrd="0" presId="urn:microsoft.com/office/officeart/2005/8/layout/process4"/>
    <dgm:cxn modelId="{9A0E62CD-70B4-44F8-9038-94615DEF848F}" srcId="{CCD67080-554A-458C-9AA2-AB08DB727C5E}" destId="{048CDA91-5024-4962-ABBE-45EF57166DD7}" srcOrd="1" destOrd="0" parTransId="{22B50447-CB31-4157-9DCB-6608EE7DD779}" sibTransId="{EEF4F2F1-8A6E-4F77-B298-3F4089925AFB}"/>
    <dgm:cxn modelId="{116F62E4-FA6A-428E-B375-D26444F43269}" type="presOf" srcId="{5B3EFF4E-F871-4490-BA8C-0D3FFF8903DA}" destId="{E4D1AD09-7714-49DC-8FEF-27C60348A5DD}" srcOrd="1" destOrd="0" presId="urn:microsoft.com/office/officeart/2005/8/layout/process4"/>
    <dgm:cxn modelId="{6FA7CEFA-1DD4-4C24-A47F-8F26839D6028}" type="presOf" srcId="{7D394B1F-9B79-4045-A178-95C6617768B4}" destId="{95DF58EE-9FEA-4E89-A8B1-B8A8484B1BD6}" srcOrd="0" destOrd="0" presId="urn:microsoft.com/office/officeart/2005/8/layout/process4"/>
    <dgm:cxn modelId="{719CE2FB-4F0F-482A-BA9C-9F23DDB88AD5}" type="presOf" srcId="{048CDA91-5024-4962-ABBE-45EF57166DD7}" destId="{5FA14A35-3D57-45EF-B782-DF1FA99F2676}" srcOrd="0" destOrd="0" presId="urn:microsoft.com/office/officeart/2005/8/layout/process4"/>
    <dgm:cxn modelId="{C19D1982-C814-4DC8-AFA2-260AFB476154}" type="presParOf" srcId="{D3DD1DCF-3442-4F9A-B699-56FE52ECFB67}" destId="{79A763D7-66E9-4D80-8B93-4C058EF0FC1F}" srcOrd="0" destOrd="0" presId="urn:microsoft.com/office/officeart/2005/8/layout/process4"/>
    <dgm:cxn modelId="{12E81B71-03D6-4665-B6F3-6501DF5E5746}" type="presParOf" srcId="{79A763D7-66E9-4D80-8B93-4C058EF0FC1F}" destId="{578827B7-1CD6-4340-988F-B85CFB712A96}" srcOrd="0" destOrd="0" presId="urn:microsoft.com/office/officeart/2005/8/layout/process4"/>
    <dgm:cxn modelId="{FCBC01FC-8205-403F-96FE-F0D0148C183F}" type="presParOf" srcId="{79A763D7-66E9-4D80-8B93-4C058EF0FC1F}" destId="{079043A8-A787-4680-A8DC-D3181A3DD992}" srcOrd="1" destOrd="0" presId="urn:microsoft.com/office/officeart/2005/8/layout/process4"/>
    <dgm:cxn modelId="{DB86C986-481E-49A0-AC8F-51AA230CE0FF}" type="presParOf" srcId="{79A763D7-66E9-4D80-8B93-4C058EF0FC1F}" destId="{C66DAF3D-9E7D-48CE-AB9F-43015AA2BAD4}" srcOrd="2" destOrd="0" presId="urn:microsoft.com/office/officeart/2005/8/layout/process4"/>
    <dgm:cxn modelId="{547B00F6-B0CD-4098-8CFD-F8C85B254FF7}" type="presParOf" srcId="{C66DAF3D-9E7D-48CE-AB9F-43015AA2BAD4}" destId="{2679C22B-0AC9-40E6-BE4E-E806FFB22652}" srcOrd="0" destOrd="0" presId="urn:microsoft.com/office/officeart/2005/8/layout/process4"/>
    <dgm:cxn modelId="{0EC06B44-155C-49F3-9C68-AE8D6BEA6131}" type="presParOf" srcId="{C66DAF3D-9E7D-48CE-AB9F-43015AA2BAD4}" destId="{5FA14A35-3D57-45EF-B782-DF1FA99F2676}" srcOrd="1" destOrd="0" presId="urn:microsoft.com/office/officeart/2005/8/layout/process4"/>
    <dgm:cxn modelId="{16C3BF8C-3836-487F-B048-8652906DADA0}" type="presParOf" srcId="{D3DD1DCF-3442-4F9A-B699-56FE52ECFB67}" destId="{CE8FA9AC-B6DA-429E-9E7F-F8C41373D48E}" srcOrd="1" destOrd="0" presId="urn:microsoft.com/office/officeart/2005/8/layout/process4"/>
    <dgm:cxn modelId="{75602326-6F46-414B-95BE-CFD97FD104B8}" type="presParOf" srcId="{D3DD1DCF-3442-4F9A-B699-56FE52ECFB67}" destId="{ADDD22C2-75F4-4321-BA70-1E227A79DA86}" srcOrd="2" destOrd="0" presId="urn:microsoft.com/office/officeart/2005/8/layout/process4"/>
    <dgm:cxn modelId="{67F09233-02BE-4C10-B025-FD67D9793FEC}" type="presParOf" srcId="{ADDD22C2-75F4-4321-BA70-1E227A79DA86}" destId="{F8F6367F-1115-46FE-B1E3-86F64007B9FC}" srcOrd="0" destOrd="0" presId="urn:microsoft.com/office/officeart/2005/8/layout/process4"/>
    <dgm:cxn modelId="{4C694156-3410-4C51-AFDE-923D20DA813E}" type="presParOf" srcId="{ADDD22C2-75F4-4321-BA70-1E227A79DA86}" destId="{E4D1AD09-7714-49DC-8FEF-27C60348A5DD}" srcOrd="1" destOrd="0" presId="urn:microsoft.com/office/officeart/2005/8/layout/process4"/>
    <dgm:cxn modelId="{CBF64783-F480-4461-A5A5-A3F36BE187DF}" type="presParOf" srcId="{ADDD22C2-75F4-4321-BA70-1E227A79DA86}" destId="{77C23F7F-9EA4-4C3A-B0E0-13AE43BFF664}" srcOrd="2" destOrd="0" presId="urn:microsoft.com/office/officeart/2005/8/layout/process4"/>
    <dgm:cxn modelId="{08C2D4A6-1694-4C04-AB63-D448B2945817}" type="presParOf" srcId="{77C23F7F-9EA4-4C3A-B0E0-13AE43BFF664}" destId="{2452849E-221D-40E6-AA42-904EDDB5521B}" srcOrd="0" destOrd="0" presId="urn:microsoft.com/office/officeart/2005/8/layout/process4"/>
    <dgm:cxn modelId="{7FA23C01-9C9B-4296-9D6C-047835ABBB69}" type="presParOf" srcId="{77C23F7F-9EA4-4C3A-B0E0-13AE43BFF664}" destId="{F4F42E1B-986B-499B-B0AB-85E09AD53343}" srcOrd="1" destOrd="0" presId="urn:microsoft.com/office/officeart/2005/8/layout/process4"/>
    <dgm:cxn modelId="{3EBA4A92-4D8C-43E8-A59F-C38218098435}" type="presParOf" srcId="{D3DD1DCF-3442-4F9A-B699-56FE52ECFB67}" destId="{C049FD0C-85E4-4F72-8B1F-143D911EA639}" srcOrd="3" destOrd="0" presId="urn:microsoft.com/office/officeart/2005/8/layout/process4"/>
    <dgm:cxn modelId="{0BCCEF23-339E-4513-9AFE-FDAA46E6B658}" type="presParOf" srcId="{D3DD1DCF-3442-4F9A-B699-56FE52ECFB67}" destId="{B2BDE443-466D-4BEF-874F-A2660353DA9C}" srcOrd="4" destOrd="0" presId="urn:microsoft.com/office/officeart/2005/8/layout/process4"/>
    <dgm:cxn modelId="{7B446B0A-D0E0-4E02-A327-440D7BEA8F4A}" type="presParOf" srcId="{B2BDE443-466D-4BEF-874F-A2660353DA9C}" destId="{2520C8A6-D1A5-4BBE-92DE-BB63FF6A5C61}" srcOrd="0" destOrd="0" presId="urn:microsoft.com/office/officeart/2005/8/layout/process4"/>
    <dgm:cxn modelId="{997B8485-6B47-45FB-90B6-D1701F04B742}" type="presParOf" srcId="{B2BDE443-466D-4BEF-874F-A2660353DA9C}" destId="{3A19543D-7E12-4DCF-A777-F7A8EAA2FC61}" srcOrd="1" destOrd="0" presId="urn:microsoft.com/office/officeart/2005/8/layout/process4"/>
    <dgm:cxn modelId="{40E88AE8-88C4-4272-9F6F-750C5DB140BC}" type="presParOf" srcId="{B2BDE443-466D-4BEF-874F-A2660353DA9C}" destId="{048791A7-FD20-4ADB-8130-B7547963DC9A}" srcOrd="2" destOrd="0" presId="urn:microsoft.com/office/officeart/2005/8/layout/process4"/>
    <dgm:cxn modelId="{6948539F-F9ED-4138-BBFA-9C8339F963E3}" type="presParOf" srcId="{048791A7-FD20-4ADB-8130-B7547963DC9A}" destId="{95DF58EE-9FEA-4E89-A8B1-B8A8484B1BD6}" srcOrd="0" destOrd="0" presId="urn:microsoft.com/office/officeart/2005/8/layout/process4"/>
    <dgm:cxn modelId="{51F7496E-2D89-44DF-B414-FEF7429E6263}" type="presParOf" srcId="{048791A7-FD20-4ADB-8130-B7547963DC9A}" destId="{05A1CCC7-7D43-46C2-BEF6-6440651FD2B7}" srcOrd="1"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69B2BA-E547-4433-B767-8FB942EBA8A1}"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it-IT"/>
        </a:p>
      </dgm:t>
    </dgm:pt>
    <dgm:pt modelId="{160BA688-ABC7-43A8-B1AD-79400A041346}">
      <dgm:prSet phldrT="[Testo]"/>
      <dgm:spPr/>
      <dgm:t>
        <a:bodyPr/>
        <a:lstStyle/>
        <a:p>
          <a:r>
            <a:rPr lang="it-IT" b="1" dirty="0">
              <a:solidFill>
                <a:schemeClr val="bg1"/>
              </a:solidFill>
            </a:rPr>
            <a:t>Uniti in una catena di responsabilità, in base a regole che evolvono con i mutamenti della società</a:t>
          </a:r>
        </a:p>
      </dgm:t>
    </dgm:pt>
    <dgm:pt modelId="{BD55E141-C120-4883-B921-9A650C530E13}" type="parTrans" cxnId="{21C51F96-3CC4-4EC3-B1A7-920DD83A1277}">
      <dgm:prSet/>
      <dgm:spPr/>
      <dgm:t>
        <a:bodyPr/>
        <a:lstStyle/>
        <a:p>
          <a:endParaRPr lang="it-IT"/>
        </a:p>
      </dgm:t>
    </dgm:pt>
    <dgm:pt modelId="{EF4EA7CF-36E9-49BD-AB7E-9E5EA1A3EEBA}" type="sibTrans" cxnId="{21C51F96-3CC4-4EC3-B1A7-920DD83A1277}">
      <dgm:prSet/>
      <dgm:spPr/>
      <dgm:t>
        <a:bodyPr/>
        <a:lstStyle/>
        <a:p>
          <a:endParaRPr lang="it-IT"/>
        </a:p>
      </dgm:t>
    </dgm:pt>
    <dgm:pt modelId="{796C8B8B-4003-4CFC-91F0-D7A83B668097}">
      <dgm:prSet phldrT="[Testo]"/>
      <dgm:spPr/>
      <dgm:t>
        <a:bodyPr/>
        <a:lstStyle/>
        <a:p>
          <a:r>
            <a:rPr lang="it-IT" b="1" dirty="0">
              <a:solidFill>
                <a:schemeClr val="bg1"/>
              </a:solidFill>
            </a:rPr>
            <a:t>Crown (re)</a:t>
          </a:r>
        </a:p>
      </dgm:t>
    </dgm:pt>
    <dgm:pt modelId="{ADF4A4D9-51E8-433D-872B-FF27E9577FD8}" type="parTrans" cxnId="{43F4E4C2-2C0E-4E72-A274-6AE579946D53}">
      <dgm:prSet/>
      <dgm:spPr/>
      <dgm:t>
        <a:bodyPr/>
        <a:lstStyle/>
        <a:p>
          <a:endParaRPr lang="it-IT"/>
        </a:p>
      </dgm:t>
    </dgm:pt>
    <dgm:pt modelId="{BCBA25EF-8D30-40DE-8D53-6558F346E82B}" type="sibTrans" cxnId="{43F4E4C2-2C0E-4E72-A274-6AE579946D53}">
      <dgm:prSet/>
      <dgm:spPr/>
      <dgm:t>
        <a:bodyPr/>
        <a:lstStyle/>
        <a:p>
          <a:endParaRPr lang="it-IT"/>
        </a:p>
      </dgm:t>
    </dgm:pt>
    <dgm:pt modelId="{8E6B8315-C0A2-48A3-84BA-4C5D54DDD6A6}">
      <dgm:prSet phldrT="[Testo]"/>
      <dgm:spPr/>
      <dgm:t>
        <a:bodyPr/>
        <a:lstStyle/>
        <a:p>
          <a:r>
            <a:rPr lang="it-IT" b="1" dirty="0" err="1">
              <a:solidFill>
                <a:schemeClr val="bg1"/>
              </a:solidFill>
            </a:rPr>
            <a:t>Commons</a:t>
          </a:r>
          <a:r>
            <a:rPr lang="it-IT" b="1" dirty="0">
              <a:solidFill>
                <a:schemeClr val="bg1"/>
              </a:solidFill>
            </a:rPr>
            <a:t> (deputati</a:t>
          </a:r>
          <a:r>
            <a:rPr lang="it-IT" dirty="0"/>
            <a:t>)</a:t>
          </a:r>
        </a:p>
      </dgm:t>
    </dgm:pt>
    <dgm:pt modelId="{C8D554EF-8D71-4E7D-B5DF-3C21EF9C8C54}" type="parTrans" cxnId="{9C10852C-7A37-42F6-BD65-B039396E0CD7}">
      <dgm:prSet/>
      <dgm:spPr/>
      <dgm:t>
        <a:bodyPr/>
        <a:lstStyle/>
        <a:p>
          <a:endParaRPr lang="it-IT"/>
        </a:p>
      </dgm:t>
    </dgm:pt>
    <dgm:pt modelId="{C5E3EE94-E016-4E76-BCEF-85566744A6A8}" type="sibTrans" cxnId="{9C10852C-7A37-42F6-BD65-B039396E0CD7}">
      <dgm:prSet/>
      <dgm:spPr/>
      <dgm:t>
        <a:bodyPr/>
        <a:lstStyle/>
        <a:p>
          <a:endParaRPr lang="it-IT"/>
        </a:p>
      </dgm:t>
    </dgm:pt>
    <dgm:pt modelId="{BCEAB16D-83B5-4D84-8DAE-9FDBCA5223CB}">
      <dgm:prSet phldrT="[Testo]"/>
      <dgm:spPr/>
      <dgm:t>
        <a:bodyPr/>
        <a:lstStyle/>
        <a:p>
          <a:r>
            <a:rPr lang="it-IT" b="1" dirty="0" err="1">
              <a:solidFill>
                <a:schemeClr val="bg1"/>
              </a:solidFill>
            </a:rPr>
            <a:t>Constituencies</a:t>
          </a:r>
          <a:r>
            <a:rPr lang="it-IT" b="1" dirty="0">
              <a:solidFill>
                <a:schemeClr val="bg1"/>
              </a:solidFill>
            </a:rPr>
            <a:t> (elettori)</a:t>
          </a:r>
        </a:p>
      </dgm:t>
    </dgm:pt>
    <dgm:pt modelId="{37EFED01-CEE8-4EBB-9D20-6A784FE3D7BF}" type="parTrans" cxnId="{B4444F94-0725-4A6E-8ACF-0FC169FB3E53}">
      <dgm:prSet/>
      <dgm:spPr/>
      <dgm:t>
        <a:bodyPr/>
        <a:lstStyle/>
        <a:p>
          <a:endParaRPr lang="it-IT"/>
        </a:p>
      </dgm:t>
    </dgm:pt>
    <dgm:pt modelId="{BDFD08FB-C97D-41F4-B954-1B3D2BC478AB}" type="sibTrans" cxnId="{B4444F94-0725-4A6E-8ACF-0FC169FB3E53}">
      <dgm:prSet/>
      <dgm:spPr/>
      <dgm:t>
        <a:bodyPr/>
        <a:lstStyle/>
        <a:p>
          <a:endParaRPr lang="it-IT"/>
        </a:p>
      </dgm:t>
    </dgm:pt>
    <dgm:pt modelId="{3230E60F-F343-4EEB-BC39-CC04F277B4EB}">
      <dgm:prSet phldrT="[Testo]"/>
      <dgm:spPr/>
      <dgm:t>
        <a:bodyPr/>
        <a:lstStyle/>
        <a:p>
          <a:r>
            <a:rPr lang="it-IT" b="1" dirty="0">
              <a:solidFill>
                <a:schemeClr val="bg1"/>
              </a:solidFill>
            </a:rPr>
            <a:t>Cabinet (governo)</a:t>
          </a:r>
        </a:p>
      </dgm:t>
    </dgm:pt>
    <dgm:pt modelId="{4D9AA4AA-6DD2-446B-BA7D-1930603E38B8}" type="parTrans" cxnId="{83A45ED4-2B62-4857-A8FD-7901509443E1}">
      <dgm:prSet/>
      <dgm:spPr/>
      <dgm:t>
        <a:bodyPr/>
        <a:lstStyle/>
        <a:p>
          <a:endParaRPr lang="it-IT"/>
        </a:p>
      </dgm:t>
    </dgm:pt>
    <dgm:pt modelId="{A05AA900-4858-4CBA-AD09-86F1D10AA39E}" type="sibTrans" cxnId="{83A45ED4-2B62-4857-A8FD-7901509443E1}">
      <dgm:prSet/>
      <dgm:spPr/>
      <dgm:t>
        <a:bodyPr/>
        <a:lstStyle/>
        <a:p>
          <a:endParaRPr lang="it-IT"/>
        </a:p>
      </dgm:t>
    </dgm:pt>
    <dgm:pt modelId="{E6E61E1F-953B-4614-B5DA-DBA67905D253}" type="pres">
      <dgm:prSet presAssocID="{5569B2BA-E547-4433-B767-8FB942EBA8A1}" presName="Name0" presStyleCnt="0">
        <dgm:presLayoutVars>
          <dgm:chMax val="1"/>
          <dgm:dir/>
          <dgm:animLvl val="ctr"/>
          <dgm:resizeHandles val="exact"/>
        </dgm:presLayoutVars>
      </dgm:prSet>
      <dgm:spPr/>
    </dgm:pt>
    <dgm:pt modelId="{56D10F54-A6F3-4C7D-A70F-6314AC96822E}" type="pres">
      <dgm:prSet presAssocID="{160BA688-ABC7-43A8-B1AD-79400A041346}" presName="centerShape" presStyleLbl="node0" presStyleIdx="0" presStyleCnt="1" custScaleX="251295" custScaleY="196002"/>
      <dgm:spPr/>
    </dgm:pt>
    <dgm:pt modelId="{0C66CCA4-714C-4834-BDB7-77E6DCE3897E}" type="pres">
      <dgm:prSet presAssocID="{796C8B8B-4003-4CFC-91F0-D7A83B668097}" presName="node" presStyleLbl="node1" presStyleIdx="0" presStyleCnt="4" custScaleX="316985" custRadScaleRad="101004">
        <dgm:presLayoutVars>
          <dgm:bulletEnabled val="1"/>
        </dgm:presLayoutVars>
      </dgm:prSet>
      <dgm:spPr/>
    </dgm:pt>
    <dgm:pt modelId="{F998EE9C-7254-4B56-AC36-0F460AADA91F}" type="pres">
      <dgm:prSet presAssocID="{796C8B8B-4003-4CFC-91F0-D7A83B668097}" presName="dummy" presStyleCnt="0"/>
      <dgm:spPr/>
    </dgm:pt>
    <dgm:pt modelId="{270D76F9-9DEC-4B79-9F12-0E3920E320B9}" type="pres">
      <dgm:prSet presAssocID="{BCBA25EF-8D30-40DE-8D53-6558F346E82B}" presName="sibTrans" presStyleLbl="sibTrans2D1" presStyleIdx="0" presStyleCnt="4"/>
      <dgm:spPr/>
    </dgm:pt>
    <dgm:pt modelId="{F29D0B38-73E2-47E4-9527-25B9F0399B80}" type="pres">
      <dgm:prSet presAssocID="{8E6B8315-C0A2-48A3-84BA-4C5D54DDD6A6}" presName="node" presStyleLbl="node1" presStyleIdx="1" presStyleCnt="4" custScaleX="304064" custRadScaleRad="283049" custRadScaleInc="649">
        <dgm:presLayoutVars>
          <dgm:bulletEnabled val="1"/>
        </dgm:presLayoutVars>
      </dgm:prSet>
      <dgm:spPr/>
    </dgm:pt>
    <dgm:pt modelId="{82CA4713-7DAB-4414-9EF9-19015D93E763}" type="pres">
      <dgm:prSet presAssocID="{8E6B8315-C0A2-48A3-84BA-4C5D54DDD6A6}" presName="dummy" presStyleCnt="0"/>
      <dgm:spPr/>
    </dgm:pt>
    <dgm:pt modelId="{4B2D364A-2B22-4BDD-9FA6-06C398B9E2E7}" type="pres">
      <dgm:prSet presAssocID="{C5E3EE94-E016-4E76-BCEF-85566744A6A8}" presName="sibTrans" presStyleLbl="sibTrans2D1" presStyleIdx="1" presStyleCnt="4"/>
      <dgm:spPr/>
    </dgm:pt>
    <dgm:pt modelId="{1A51F9F6-2E57-4BA5-9AD8-F107E26863AE}" type="pres">
      <dgm:prSet presAssocID="{BCEAB16D-83B5-4D84-8DAE-9FDBCA5223CB}" presName="node" presStyleLbl="node1" presStyleIdx="2" presStyleCnt="4" custScaleX="288015">
        <dgm:presLayoutVars>
          <dgm:bulletEnabled val="1"/>
        </dgm:presLayoutVars>
      </dgm:prSet>
      <dgm:spPr/>
    </dgm:pt>
    <dgm:pt modelId="{1D725B3E-0975-45A5-88BB-E8A9964F6AAE}" type="pres">
      <dgm:prSet presAssocID="{BCEAB16D-83B5-4D84-8DAE-9FDBCA5223CB}" presName="dummy" presStyleCnt="0"/>
      <dgm:spPr/>
    </dgm:pt>
    <dgm:pt modelId="{BA6DF683-FCAD-4961-93BD-8A9D094F1D36}" type="pres">
      <dgm:prSet presAssocID="{BDFD08FB-C97D-41F4-B954-1B3D2BC478AB}" presName="sibTrans" presStyleLbl="sibTrans2D1" presStyleIdx="2" presStyleCnt="4"/>
      <dgm:spPr/>
    </dgm:pt>
    <dgm:pt modelId="{55D18A3E-2F40-4EA1-AF25-727CB60EE3B3}" type="pres">
      <dgm:prSet presAssocID="{3230E60F-F343-4EEB-BC39-CC04F277B4EB}" presName="node" presStyleLbl="node1" presStyleIdx="3" presStyleCnt="4" custScaleX="338346" custRadScaleRad="382801">
        <dgm:presLayoutVars>
          <dgm:bulletEnabled val="1"/>
        </dgm:presLayoutVars>
      </dgm:prSet>
      <dgm:spPr/>
    </dgm:pt>
    <dgm:pt modelId="{ACE83D44-57BD-4A0E-8A7C-24B2BEB81883}" type="pres">
      <dgm:prSet presAssocID="{3230E60F-F343-4EEB-BC39-CC04F277B4EB}" presName="dummy" presStyleCnt="0"/>
      <dgm:spPr/>
    </dgm:pt>
    <dgm:pt modelId="{24EC3F08-18A2-489C-8BC0-A138CEFEF8B7}" type="pres">
      <dgm:prSet presAssocID="{A05AA900-4858-4CBA-AD09-86F1D10AA39E}" presName="sibTrans" presStyleLbl="sibTrans2D1" presStyleIdx="3" presStyleCnt="4"/>
      <dgm:spPr/>
    </dgm:pt>
  </dgm:ptLst>
  <dgm:cxnLst>
    <dgm:cxn modelId="{7798D80D-2683-40C0-9004-262402B0A1B0}" type="presOf" srcId="{BCEAB16D-83B5-4D84-8DAE-9FDBCA5223CB}" destId="{1A51F9F6-2E57-4BA5-9AD8-F107E26863AE}" srcOrd="0" destOrd="0" presId="urn:microsoft.com/office/officeart/2005/8/layout/radial6"/>
    <dgm:cxn modelId="{91F61517-A421-4BDF-8A3E-CDB1F1DAC002}" type="presOf" srcId="{BDFD08FB-C97D-41F4-B954-1B3D2BC478AB}" destId="{BA6DF683-FCAD-4961-93BD-8A9D094F1D36}" srcOrd="0" destOrd="0" presId="urn:microsoft.com/office/officeart/2005/8/layout/radial6"/>
    <dgm:cxn modelId="{51802427-D72B-4BBC-9B8F-CAA45CEB7A97}" type="presOf" srcId="{C5E3EE94-E016-4E76-BCEF-85566744A6A8}" destId="{4B2D364A-2B22-4BDD-9FA6-06C398B9E2E7}" srcOrd="0" destOrd="0" presId="urn:microsoft.com/office/officeart/2005/8/layout/radial6"/>
    <dgm:cxn modelId="{9C10852C-7A37-42F6-BD65-B039396E0CD7}" srcId="{160BA688-ABC7-43A8-B1AD-79400A041346}" destId="{8E6B8315-C0A2-48A3-84BA-4C5D54DDD6A6}" srcOrd="1" destOrd="0" parTransId="{C8D554EF-8D71-4E7D-B5DF-3C21EF9C8C54}" sibTransId="{C5E3EE94-E016-4E76-BCEF-85566744A6A8}"/>
    <dgm:cxn modelId="{B4444F94-0725-4A6E-8ACF-0FC169FB3E53}" srcId="{160BA688-ABC7-43A8-B1AD-79400A041346}" destId="{BCEAB16D-83B5-4D84-8DAE-9FDBCA5223CB}" srcOrd="2" destOrd="0" parTransId="{37EFED01-CEE8-4EBB-9D20-6A784FE3D7BF}" sibTransId="{BDFD08FB-C97D-41F4-B954-1B3D2BC478AB}"/>
    <dgm:cxn modelId="{21C51F96-3CC4-4EC3-B1A7-920DD83A1277}" srcId="{5569B2BA-E547-4433-B767-8FB942EBA8A1}" destId="{160BA688-ABC7-43A8-B1AD-79400A041346}" srcOrd="0" destOrd="0" parTransId="{BD55E141-C120-4883-B921-9A650C530E13}" sibTransId="{EF4EA7CF-36E9-49BD-AB7E-9E5EA1A3EEBA}"/>
    <dgm:cxn modelId="{5AA706B3-C5CE-4571-AA09-EB76F68C07CC}" type="presOf" srcId="{3230E60F-F343-4EEB-BC39-CC04F277B4EB}" destId="{55D18A3E-2F40-4EA1-AF25-727CB60EE3B3}" srcOrd="0" destOrd="0" presId="urn:microsoft.com/office/officeart/2005/8/layout/radial6"/>
    <dgm:cxn modelId="{43F4E4C2-2C0E-4E72-A274-6AE579946D53}" srcId="{160BA688-ABC7-43A8-B1AD-79400A041346}" destId="{796C8B8B-4003-4CFC-91F0-D7A83B668097}" srcOrd="0" destOrd="0" parTransId="{ADF4A4D9-51E8-433D-872B-FF27E9577FD8}" sibTransId="{BCBA25EF-8D30-40DE-8D53-6558F346E82B}"/>
    <dgm:cxn modelId="{779ABED2-00E8-4EF6-A1B4-6E97BE8E8BFF}" type="presOf" srcId="{A05AA900-4858-4CBA-AD09-86F1D10AA39E}" destId="{24EC3F08-18A2-489C-8BC0-A138CEFEF8B7}" srcOrd="0" destOrd="0" presId="urn:microsoft.com/office/officeart/2005/8/layout/radial6"/>
    <dgm:cxn modelId="{83A45ED4-2B62-4857-A8FD-7901509443E1}" srcId="{160BA688-ABC7-43A8-B1AD-79400A041346}" destId="{3230E60F-F343-4EEB-BC39-CC04F277B4EB}" srcOrd="3" destOrd="0" parTransId="{4D9AA4AA-6DD2-446B-BA7D-1930603E38B8}" sibTransId="{A05AA900-4858-4CBA-AD09-86F1D10AA39E}"/>
    <dgm:cxn modelId="{663D85D4-B373-4C79-88CC-74B72C142257}" type="presOf" srcId="{BCBA25EF-8D30-40DE-8D53-6558F346E82B}" destId="{270D76F9-9DEC-4B79-9F12-0E3920E320B9}" srcOrd="0" destOrd="0" presId="urn:microsoft.com/office/officeart/2005/8/layout/radial6"/>
    <dgm:cxn modelId="{9CD29CD7-DAFF-4C64-BA0D-54902FC2F6FA}" type="presOf" srcId="{160BA688-ABC7-43A8-B1AD-79400A041346}" destId="{56D10F54-A6F3-4C7D-A70F-6314AC96822E}" srcOrd="0" destOrd="0" presId="urn:microsoft.com/office/officeart/2005/8/layout/radial6"/>
    <dgm:cxn modelId="{9B2C3EE1-9796-479B-B53B-7868736ED98D}" type="presOf" srcId="{5569B2BA-E547-4433-B767-8FB942EBA8A1}" destId="{E6E61E1F-953B-4614-B5DA-DBA67905D253}" srcOrd="0" destOrd="0" presId="urn:microsoft.com/office/officeart/2005/8/layout/radial6"/>
    <dgm:cxn modelId="{5DF8D4EF-E526-4C9D-A82E-A4550276396C}" type="presOf" srcId="{8E6B8315-C0A2-48A3-84BA-4C5D54DDD6A6}" destId="{F29D0B38-73E2-47E4-9527-25B9F0399B80}" srcOrd="0" destOrd="0" presId="urn:microsoft.com/office/officeart/2005/8/layout/radial6"/>
    <dgm:cxn modelId="{2DC65DF6-AD9E-4225-AF6E-45AA86C65D95}" type="presOf" srcId="{796C8B8B-4003-4CFC-91F0-D7A83B668097}" destId="{0C66CCA4-714C-4834-BDB7-77E6DCE3897E}" srcOrd="0" destOrd="0" presId="urn:microsoft.com/office/officeart/2005/8/layout/radial6"/>
    <dgm:cxn modelId="{1C417C5F-47F1-490B-9564-5E29A405FF76}" type="presParOf" srcId="{E6E61E1F-953B-4614-B5DA-DBA67905D253}" destId="{56D10F54-A6F3-4C7D-A70F-6314AC96822E}" srcOrd="0" destOrd="0" presId="urn:microsoft.com/office/officeart/2005/8/layout/radial6"/>
    <dgm:cxn modelId="{82EFA175-0B76-48FF-9A25-583FEEE75C17}" type="presParOf" srcId="{E6E61E1F-953B-4614-B5DA-DBA67905D253}" destId="{0C66CCA4-714C-4834-BDB7-77E6DCE3897E}" srcOrd="1" destOrd="0" presId="urn:microsoft.com/office/officeart/2005/8/layout/radial6"/>
    <dgm:cxn modelId="{455D61DD-8B42-4025-B036-3FB1C0317042}" type="presParOf" srcId="{E6E61E1F-953B-4614-B5DA-DBA67905D253}" destId="{F998EE9C-7254-4B56-AC36-0F460AADA91F}" srcOrd="2" destOrd="0" presId="urn:microsoft.com/office/officeart/2005/8/layout/radial6"/>
    <dgm:cxn modelId="{A6339ACA-2B50-453E-8455-36338797FC08}" type="presParOf" srcId="{E6E61E1F-953B-4614-B5DA-DBA67905D253}" destId="{270D76F9-9DEC-4B79-9F12-0E3920E320B9}" srcOrd="3" destOrd="0" presId="urn:microsoft.com/office/officeart/2005/8/layout/radial6"/>
    <dgm:cxn modelId="{62859DEF-1CF9-4B2E-886A-E653B595202B}" type="presParOf" srcId="{E6E61E1F-953B-4614-B5DA-DBA67905D253}" destId="{F29D0B38-73E2-47E4-9527-25B9F0399B80}" srcOrd="4" destOrd="0" presId="urn:microsoft.com/office/officeart/2005/8/layout/radial6"/>
    <dgm:cxn modelId="{2926D4CA-C591-4A89-B190-94D7740D4582}" type="presParOf" srcId="{E6E61E1F-953B-4614-B5DA-DBA67905D253}" destId="{82CA4713-7DAB-4414-9EF9-19015D93E763}" srcOrd="5" destOrd="0" presId="urn:microsoft.com/office/officeart/2005/8/layout/radial6"/>
    <dgm:cxn modelId="{F3F5FE7F-2F08-45C8-926D-15091FEE26BB}" type="presParOf" srcId="{E6E61E1F-953B-4614-B5DA-DBA67905D253}" destId="{4B2D364A-2B22-4BDD-9FA6-06C398B9E2E7}" srcOrd="6" destOrd="0" presId="urn:microsoft.com/office/officeart/2005/8/layout/radial6"/>
    <dgm:cxn modelId="{F5C26CB2-63ED-47B7-BECD-265A9833DA2E}" type="presParOf" srcId="{E6E61E1F-953B-4614-B5DA-DBA67905D253}" destId="{1A51F9F6-2E57-4BA5-9AD8-F107E26863AE}" srcOrd="7" destOrd="0" presId="urn:microsoft.com/office/officeart/2005/8/layout/radial6"/>
    <dgm:cxn modelId="{2D54A145-7452-4EAD-9B17-7F670BE0C491}" type="presParOf" srcId="{E6E61E1F-953B-4614-B5DA-DBA67905D253}" destId="{1D725B3E-0975-45A5-88BB-E8A9964F6AAE}" srcOrd="8" destOrd="0" presId="urn:microsoft.com/office/officeart/2005/8/layout/radial6"/>
    <dgm:cxn modelId="{DF2D8714-7B55-40C4-AFE8-17D91B40FCEC}" type="presParOf" srcId="{E6E61E1F-953B-4614-B5DA-DBA67905D253}" destId="{BA6DF683-FCAD-4961-93BD-8A9D094F1D36}" srcOrd="9" destOrd="0" presId="urn:microsoft.com/office/officeart/2005/8/layout/radial6"/>
    <dgm:cxn modelId="{438ACA6F-D9D6-4E13-BC6F-B4C49855B9B0}" type="presParOf" srcId="{E6E61E1F-953B-4614-B5DA-DBA67905D253}" destId="{55D18A3E-2F40-4EA1-AF25-727CB60EE3B3}" srcOrd="10" destOrd="0" presId="urn:microsoft.com/office/officeart/2005/8/layout/radial6"/>
    <dgm:cxn modelId="{81C78EEF-B2AB-456F-9F42-2770157FCDCA}" type="presParOf" srcId="{E6E61E1F-953B-4614-B5DA-DBA67905D253}" destId="{ACE83D44-57BD-4A0E-8A7C-24B2BEB81883}" srcOrd="11" destOrd="0" presId="urn:microsoft.com/office/officeart/2005/8/layout/radial6"/>
    <dgm:cxn modelId="{8EC0AB5F-D8EC-4B61-B037-6F56CF43543F}" type="presParOf" srcId="{E6E61E1F-953B-4614-B5DA-DBA67905D253}" destId="{24EC3F08-18A2-489C-8BC0-A138CEFEF8B7}"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043A8-A787-4680-A8DC-D3181A3DD992}">
      <dsp:nvSpPr>
        <dsp:cNvPr id="0" name=""/>
        <dsp:cNvSpPr/>
      </dsp:nvSpPr>
      <dsp:spPr>
        <a:xfrm>
          <a:off x="0" y="2737734"/>
          <a:ext cx="10553700" cy="898585"/>
        </a:xfrm>
        <a:prstGeom prst="rect">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dirty="0">
              <a:solidFill>
                <a:schemeClr val="bg1"/>
              </a:solidFill>
            </a:rPr>
            <a:t>Dalla metà del XIX secolo</a:t>
          </a:r>
        </a:p>
      </dsp:txBody>
      <dsp:txXfrm>
        <a:off x="0" y="2737734"/>
        <a:ext cx="10553700" cy="485236"/>
      </dsp:txXfrm>
    </dsp:sp>
    <dsp:sp modelId="{2679C22B-0AC9-40E6-BE4E-E806FFB22652}">
      <dsp:nvSpPr>
        <dsp:cNvPr id="0" name=""/>
        <dsp:cNvSpPr/>
      </dsp:nvSpPr>
      <dsp:spPr>
        <a:xfrm>
          <a:off x="0" y="3204999"/>
          <a:ext cx="5276850" cy="413349"/>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it-IT" sz="2400" kern="1200" dirty="0"/>
            <a:t>conservatori</a:t>
          </a:r>
        </a:p>
      </dsp:txBody>
      <dsp:txXfrm>
        <a:off x="0" y="3204999"/>
        <a:ext cx="5276850" cy="413349"/>
      </dsp:txXfrm>
    </dsp:sp>
    <dsp:sp modelId="{5FA14A35-3D57-45EF-B782-DF1FA99F2676}">
      <dsp:nvSpPr>
        <dsp:cNvPr id="0" name=""/>
        <dsp:cNvSpPr/>
      </dsp:nvSpPr>
      <dsp:spPr>
        <a:xfrm>
          <a:off x="5276850" y="3204999"/>
          <a:ext cx="5276850" cy="413349"/>
        </a:xfrm>
        <a:prstGeom prst="rect">
          <a:avLst/>
        </a:prstGeom>
        <a:solidFill>
          <a:schemeClr val="accent3">
            <a:tint val="40000"/>
            <a:alpha val="90000"/>
            <a:hueOff val="0"/>
            <a:satOff val="0"/>
            <a:lumOff val="0"/>
            <a:alphaOff val="0"/>
          </a:schemeClr>
        </a:solidFill>
        <a:ln w="15875" cap="rnd"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it-IT" sz="2400" kern="1200" dirty="0"/>
            <a:t>liberali</a:t>
          </a:r>
        </a:p>
      </dsp:txBody>
      <dsp:txXfrm>
        <a:off x="5276850" y="3204999"/>
        <a:ext cx="5276850" cy="413349"/>
      </dsp:txXfrm>
    </dsp:sp>
    <dsp:sp modelId="{E4D1AD09-7714-49DC-8FEF-27C60348A5DD}">
      <dsp:nvSpPr>
        <dsp:cNvPr id="0" name=""/>
        <dsp:cNvSpPr/>
      </dsp:nvSpPr>
      <dsp:spPr>
        <a:xfrm rot="10800000">
          <a:off x="0" y="1369188"/>
          <a:ext cx="10553700" cy="1382024"/>
        </a:xfrm>
        <a:prstGeom prst="upArrowCallout">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dirty="0">
              <a:solidFill>
                <a:schemeClr val="bg1"/>
              </a:solidFill>
            </a:rPr>
            <a:t>XVIII secolo</a:t>
          </a:r>
        </a:p>
      </dsp:txBody>
      <dsp:txXfrm rot="-10800000">
        <a:off x="0" y="1369188"/>
        <a:ext cx="10553700" cy="485090"/>
      </dsp:txXfrm>
    </dsp:sp>
    <dsp:sp modelId="{2452849E-221D-40E6-AA42-904EDDB5521B}">
      <dsp:nvSpPr>
        <dsp:cNvPr id="0" name=""/>
        <dsp:cNvSpPr/>
      </dsp:nvSpPr>
      <dsp:spPr>
        <a:xfrm>
          <a:off x="0" y="1854279"/>
          <a:ext cx="5276850" cy="413225"/>
        </a:xfrm>
        <a:prstGeom prst="rect">
          <a:avLst/>
        </a:prstGeom>
        <a:solidFill>
          <a:schemeClr val="accent4">
            <a:tint val="40000"/>
            <a:alpha val="90000"/>
            <a:hueOff val="0"/>
            <a:satOff val="0"/>
            <a:lumOff val="0"/>
            <a:alphaOff val="0"/>
          </a:schemeClr>
        </a:solidFill>
        <a:ln w="15875" cap="rnd"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it-IT" sz="2400" kern="1200" dirty="0"/>
            <a:t>Tory</a:t>
          </a:r>
        </a:p>
      </dsp:txBody>
      <dsp:txXfrm>
        <a:off x="0" y="1854279"/>
        <a:ext cx="5276850" cy="413225"/>
      </dsp:txXfrm>
    </dsp:sp>
    <dsp:sp modelId="{F4F42E1B-986B-499B-B0AB-85E09AD53343}">
      <dsp:nvSpPr>
        <dsp:cNvPr id="0" name=""/>
        <dsp:cNvSpPr/>
      </dsp:nvSpPr>
      <dsp:spPr>
        <a:xfrm>
          <a:off x="5276850" y="1854279"/>
          <a:ext cx="5276850" cy="413225"/>
        </a:xfrm>
        <a:prstGeom prst="rect">
          <a:avLst/>
        </a:prstGeom>
        <a:solidFill>
          <a:schemeClr val="accent5">
            <a:tint val="40000"/>
            <a:alpha val="90000"/>
            <a:hueOff val="0"/>
            <a:satOff val="0"/>
            <a:lumOff val="0"/>
            <a:alphaOff val="0"/>
          </a:schemeClr>
        </a:solidFill>
        <a:ln w="15875" cap="rnd"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it-IT" sz="2400" kern="1200" dirty="0"/>
            <a:t>Whig</a:t>
          </a:r>
        </a:p>
      </dsp:txBody>
      <dsp:txXfrm>
        <a:off x="5276850" y="1854279"/>
        <a:ext cx="5276850" cy="413225"/>
      </dsp:txXfrm>
    </dsp:sp>
    <dsp:sp modelId="{3A19543D-7E12-4DCF-A777-F7A8EAA2FC61}">
      <dsp:nvSpPr>
        <dsp:cNvPr id="0" name=""/>
        <dsp:cNvSpPr/>
      </dsp:nvSpPr>
      <dsp:spPr>
        <a:xfrm rot="10800000">
          <a:off x="0" y="642"/>
          <a:ext cx="10553700" cy="1382024"/>
        </a:xfrm>
        <a:prstGeom prst="upArrowCallout">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it-IT" sz="1700" kern="1200" dirty="0">
              <a:solidFill>
                <a:schemeClr val="bg1"/>
              </a:solidFill>
            </a:rPr>
            <a:t>Fine XVII secolo, anni della </a:t>
          </a:r>
          <a:r>
            <a:rPr lang="it-IT" sz="1700" i="1" kern="1200" dirty="0" err="1">
              <a:solidFill>
                <a:schemeClr val="bg1"/>
              </a:solidFill>
            </a:rPr>
            <a:t>exclusion</a:t>
          </a:r>
          <a:r>
            <a:rPr lang="it-IT" sz="1700" i="1" kern="1200" dirty="0">
              <a:solidFill>
                <a:schemeClr val="bg1"/>
              </a:solidFill>
            </a:rPr>
            <a:t> </a:t>
          </a:r>
          <a:r>
            <a:rPr lang="it-IT" sz="1700" i="1" kern="1200" dirty="0" err="1">
              <a:solidFill>
                <a:schemeClr val="bg1"/>
              </a:solidFill>
            </a:rPr>
            <a:t>crisis</a:t>
          </a:r>
          <a:r>
            <a:rPr lang="it-IT" sz="1700" i="1" kern="1200" dirty="0">
              <a:solidFill>
                <a:schemeClr val="bg1"/>
              </a:solidFill>
            </a:rPr>
            <a:t>  </a:t>
          </a:r>
        </a:p>
      </dsp:txBody>
      <dsp:txXfrm rot="-10800000">
        <a:off x="0" y="642"/>
        <a:ext cx="10553700" cy="485090"/>
      </dsp:txXfrm>
    </dsp:sp>
    <dsp:sp modelId="{95DF58EE-9FEA-4E89-A8B1-B8A8484B1BD6}">
      <dsp:nvSpPr>
        <dsp:cNvPr id="0" name=""/>
        <dsp:cNvSpPr/>
      </dsp:nvSpPr>
      <dsp:spPr>
        <a:xfrm>
          <a:off x="0" y="485733"/>
          <a:ext cx="5276850" cy="413225"/>
        </a:xfrm>
        <a:prstGeom prst="rect">
          <a:avLst/>
        </a:prstGeom>
        <a:solidFill>
          <a:schemeClr val="accent6">
            <a:tint val="40000"/>
            <a:alpha val="90000"/>
            <a:hueOff val="0"/>
            <a:satOff val="0"/>
            <a:lumOff val="0"/>
            <a:alphaOff val="0"/>
          </a:schemeClr>
        </a:solidFill>
        <a:ln w="15875" cap="rnd"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it-IT" sz="2400" kern="1200" dirty="0"/>
            <a:t>Crown (</a:t>
          </a:r>
          <a:r>
            <a:rPr lang="it-IT" sz="2400" kern="1200" dirty="0" err="1"/>
            <a:t>Abhorrers</a:t>
          </a:r>
          <a:r>
            <a:rPr lang="it-IT" sz="2400" kern="1200" dirty="0"/>
            <a:t>)</a:t>
          </a:r>
        </a:p>
      </dsp:txBody>
      <dsp:txXfrm>
        <a:off x="0" y="485733"/>
        <a:ext cx="5276850" cy="413225"/>
      </dsp:txXfrm>
    </dsp:sp>
    <dsp:sp modelId="{05A1CCC7-7D43-46C2-BEF6-6440651FD2B7}">
      <dsp:nvSpPr>
        <dsp:cNvPr id="0" name=""/>
        <dsp:cNvSpPr/>
      </dsp:nvSpPr>
      <dsp:spPr>
        <a:xfrm>
          <a:off x="5276850" y="485733"/>
          <a:ext cx="5276850" cy="413225"/>
        </a:xfrm>
        <a:prstGeom prst="rect">
          <a:avLst/>
        </a:prstGeom>
        <a:solidFill>
          <a:schemeClr val="accent2">
            <a:tint val="40000"/>
            <a:alpha val="90000"/>
            <a:hueOff val="0"/>
            <a:satOff val="0"/>
            <a:lumOff val="0"/>
            <a:alphaOff val="0"/>
          </a:schemeClr>
        </a:solidFill>
        <a:ln w="15875"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30480" rIns="170688" bIns="30480" numCol="1" spcCol="1270" anchor="ctr" anchorCtr="0">
          <a:noAutofit/>
        </a:bodyPr>
        <a:lstStyle/>
        <a:p>
          <a:pPr marL="0" lvl="0" indent="0" algn="ctr" defTabSz="1066800">
            <a:lnSpc>
              <a:spcPct val="90000"/>
            </a:lnSpc>
            <a:spcBef>
              <a:spcPct val="0"/>
            </a:spcBef>
            <a:spcAft>
              <a:spcPct val="35000"/>
            </a:spcAft>
            <a:buNone/>
          </a:pPr>
          <a:r>
            <a:rPr lang="it-IT" sz="2400" kern="1200" dirty="0"/>
            <a:t>Country (</a:t>
          </a:r>
          <a:r>
            <a:rPr lang="it-IT" sz="2400" kern="1200" dirty="0" err="1"/>
            <a:t>Petitioners</a:t>
          </a:r>
          <a:r>
            <a:rPr lang="it-IT" sz="2400" kern="1200" dirty="0"/>
            <a:t>)</a:t>
          </a:r>
        </a:p>
      </dsp:txBody>
      <dsp:txXfrm>
        <a:off x="5276850" y="485733"/>
        <a:ext cx="5276850" cy="4132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C3F08-18A2-489C-8BC0-A138CEFEF8B7}">
      <dsp:nvSpPr>
        <dsp:cNvPr id="0" name=""/>
        <dsp:cNvSpPr/>
      </dsp:nvSpPr>
      <dsp:spPr>
        <a:xfrm>
          <a:off x="1365949" y="-943485"/>
          <a:ext cx="4140980" cy="4140980"/>
        </a:xfrm>
        <a:prstGeom prst="blockArc">
          <a:avLst>
            <a:gd name="adj1" fmla="val 9631901"/>
            <a:gd name="adj2" fmla="val 20431901"/>
            <a:gd name="adj3" fmla="val 3114"/>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6DF683-FCAD-4961-93BD-8A9D094F1D36}">
      <dsp:nvSpPr>
        <dsp:cNvPr id="0" name=""/>
        <dsp:cNvSpPr/>
      </dsp:nvSpPr>
      <dsp:spPr>
        <a:xfrm>
          <a:off x="1366076" y="414903"/>
          <a:ext cx="4140726" cy="4140726"/>
        </a:xfrm>
        <a:prstGeom prst="blockArc">
          <a:avLst>
            <a:gd name="adj1" fmla="val 1167493"/>
            <a:gd name="adj2" fmla="val 11967493"/>
            <a:gd name="adj3" fmla="val 3114"/>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B2D364A-2B22-4BDD-9FA6-06C398B9E2E7}">
      <dsp:nvSpPr>
        <dsp:cNvPr id="0" name=""/>
        <dsp:cNvSpPr/>
      </dsp:nvSpPr>
      <dsp:spPr>
        <a:xfrm>
          <a:off x="5211685" y="423600"/>
          <a:ext cx="4136394" cy="4136394"/>
        </a:xfrm>
        <a:prstGeom prst="blockArc">
          <a:avLst>
            <a:gd name="adj1" fmla="val 20442904"/>
            <a:gd name="adj2" fmla="val 9642904"/>
            <a:gd name="adj3" fmla="val 3117"/>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70D76F9-9DEC-4B79-9F12-0E3920E320B9}">
      <dsp:nvSpPr>
        <dsp:cNvPr id="0" name=""/>
        <dsp:cNvSpPr/>
      </dsp:nvSpPr>
      <dsp:spPr>
        <a:xfrm>
          <a:off x="5207206" y="-939140"/>
          <a:ext cx="4145351" cy="4145351"/>
        </a:xfrm>
        <a:prstGeom prst="blockArc">
          <a:avLst>
            <a:gd name="adj1" fmla="val 11978472"/>
            <a:gd name="adj2" fmla="val 1178472"/>
            <a:gd name="adj3" fmla="val 311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6D10F54-A6F3-4C7D-A70F-6314AC96822E}">
      <dsp:nvSpPr>
        <dsp:cNvPr id="0" name=""/>
        <dsp:cNvSpPr/>
      </dsp:nvSpPr>
      <dsp:spPr>
        <a:xfrm>
          <a:off x="3751010" y="552800"/>
          <a:ext cx="3214301" cy="2507051"/>
        </a:xfrm>
        <a:prstGeom prst="ellipse">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it-IT" sz="1900" b="1" kern="1200" dirty="0">
              <a:solidFill>
                <a:schemeClr val="bg1"/>
              </a:solidFill>
            </a:rPr>
            <a:t>Uniti in una catena di responsabilità, in base a regole che evolvono con i mutamenti della società</a:t>
          </a:r>
        </a:p>
      </dsp:txBody>
      <dsp:txXfrm>
        <a:off x="4221733" y="919949"/>
        <a:ext cx="2272855" cy="1772753"/>
      </dsp:txXfrm>
    </dsp:sp>
    <dsp:sp modelId="{0C66CCA4-714C-4834-BDB7-77E6DCE3897E}">
      <dsp:nvSpPr>
        <dsp:cNvPr id="0" name=""/>
        <dsp:cNvSpPr/>
      </dsp:nvSpPr>
      <dsp:spPr>
        <a:xfrm>
          <a:off x="3939072" y="0"/>
          <a:ext cx="2838177" cy="895366"/>
        </a:xfrm>
        <a:prstGeom prst="ellipse">
          <a:avLst/>
        </a:prstGeom>
        <a:solidFill>
          <a:schemeClr val="accent2">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bg1"/>
              </a:solidFill>
            </a:rPr>
            <a:t>Crown (re)</a:t>
          </a:r>
        </a:p>
      </dsp:txBody>
      <dsp:txXfrm>
        <a:off x="4354713" y="131123"/>
        <a:ext cx="2006895" cy="633120"/>
      </dsp:txXfrm>
    </dsp:sp>
    <dsp:sp modelId="{F29D0B38-73E2-47E4-9527-25B9F0399B80}">
      <dsp:nvSpPr>
        <dsp:cNvPr id="0" name=""/>
        <dsp:cNvSpPr/>
      </dsp:nvSpPr>
      <dsp:spPr>
        <a:xfrm>
          <a:off x="7840361" y="1371703"/>
          <a:ext cx="2722486" cy="895366"/>
        </a:xfrm>
        <a:prstGeom prst="ellipse">
          <a:avLst/>
        </a:prstGeom>
        <a:solidFill>
          <a:schemeClr val="accent3">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bg1"/>
              </a:solidFill>
            </a:rPr>
            <a:t>Commons</a:t>
          </a:r>
          <a:r>
            <a:rPr lang="it-IT" sz="1800" b="1" kern="1200" dirty="0">
              <a:solidFill>
                <a:schemeClr val="bg1"/>
              </a:solidFill>
            </a:rPr>
            <a:t> (deputati</a:t>
          </a:r>
          <a:r>
            <a:rPr lang="it-IT" sz="1800" kern="1200" dirty="0"/>
            <a:t>)</a:t>
          </a:r>
        </a:p>
      </dsp:txBody>
      <dsp:txXfrm>
        <a:off x="8239060" y="1502826"/>
        <a:ext cx="1925088" cy="633120"/>
      </dsp:txXfrm>
    </dsp:sp>
    <dsp:sp modelId="{1A51F9F6-2E57-4BA5-9AD8-F107E26863AE}">
      <dsp:nvSpPr>
        <dsp:cNvPr id="0" name=""/>
        <dsp:cNvSpPr/>
      </dsp:nvSpPr>
      <dsp:spPr>
        <a:xfrm>
          <a:off x="4068766" y="2716524"/>
          <a:ext cx="2578789" cy="895366"/>
        </a:xfrm>
        <a:prstGeom prst="ellipse">
          <a:avLst/>
        </a:prstGeom>
        <a:solidFill>
          <a:schemeClr val="accent4">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err="1">
              <a:solidFill>
                <a:schemeClr val="bg1"/>
              </a:solidFill>
            </a:rPr>
            <a:t>Constituencies</a:t>
          </a:r>
          <a:r>
            <a:rPr lang="it-IT" sz="1800" b="1" kern="1200" dirty="0">
              <a:solidFill>
                <a:schemeClr val="bg1"/>
              </a:solidFill>
            </a:rPr>
            <a:t> (elettori)</a:t>
          </a:r>
        </a:p>
      </dsp:txBody>
      <dsp:txXfrm>
        <a:off x="4446421" y="2847647"/>
        <a:ext cx="1823479" cy="633120"/>
      </dsp:txXfrm>
    </dsp:sp>
    <dsp:sp modelId="{55D18A3E-2F40-4EA1-AF25-727CB60EE3B3}">
      <dsp:nvSpPr>
        <dsp:cNvPr id="0" name=""/>
        <dsp:cNvSpPr/>
      </dsp:nvSpPr>
      <dsp:spPr>
        <a:xfrm>
          <a:off x="0" y="1358643"/>
          <a:ext cx="3029436" cy="895366"/>
        </a:xfrm>
        <a:prstGeom prst="ellipse">
          <a:avLst/>
        </a:prstGeom>
        <a:solidFill>
          <a:schemeClr val="accent5">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it-IT" sz="1800" b="1" kern="1200" dirty="0">
              <a:solidFill>
                <a:schemeClr val="bg1"/>
              </a:solidFill>
            </a:rPr>
            <a:t>Cabinet (governo)</a:t>
          </a:r>
        </a:p>
      </dsp:txBody>
      <dsp:txXfrm>
        <a:off x="443651" y="1489766"/>
        <a:ext cx="2142134" cy="63312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D569F0-4843-4CD5-AB3A-9DD678DE4045}" type="datetimeFigureOut">
              <a:rPr lang="en-GB" smtClean="0"/>
              <a:t>20/09/2022</a:t>
            </a:fld>
            <a:endParaRPr lang="en-GB"/>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GB"/>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D4D1FD-B3A1-48D1-BD0B-E75281E4143B}" type="slidenum">
              <a:rPr lang="en-GB" smtClean="0"/>
              <a:t>‹N›</a:t>
            </a:fld>
            <a:endParaRPr lang="en-GB"/>
          </a:p>
        </p:txBody>
      </p:sp>
    </p:spTree>
    <p:extLst>
      <p:ext uri="{BB962C8B-B14F-4D97-AF65-F5344CB8AC3E}">
        <p14:creationId xmlns:p14="http://schemas.microsoft.com/office/powerpoint/2010/main" val="3325769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it-IT"/>
              <a:t>Fare clic per modificare lo stile del titolo</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08B9EBBA-996F-894A-B54A-D6246ED52CEA}"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it-IT"/>
              <a:t>Fare clic per modificare lo stile del titolo</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18C79C5D-2A6F-F04D-97DA-BEF2467B64E4}" type="datetimeFigureOut">
              <a:rPr lang="en-US" dirty="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it-IT"/>
              <a:t>Modifica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it-IT"/>
              <a:t>Fare clic per modificare lo stile del titolo</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it-IT"/>
              <a:t>Modifica gli stili del testo dello schema</a:t>
            </a:r>
          </a:p>
        </p:txBody>
      </p:sp>
      <p:sp>
        <p:nvSpPr>
          <p:cNvPr id="2" name="Date Placeholder 1"/>
          <p:cNvSpPr>
            <a:spLocks noGrp="1"/>
          </p:cNvSpPr>
          <p:nvPr>
            <p:ph type="dt" sz="half" idx="10"/>
          </p:nvPr>
        </p:nvSpPr>
        <p:spPr/>
        <p:txBody>
          <a:bodyPr/>
          <a:lstStyle/>
          <a:p>
            <a:fld id="{FBF54567-0DE4-3F47-BF90-CB84690072F9}" type="datetimeFigureOut">
              <a:rPr lang="en-US" dirty="0"/>
              <a:pPr/>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3 colonne">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it-IT"/>
              <a:t>Fare clic per modificare lo stile del titolo</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3" name="Date Placeholder 2"/>
          <p:cNvSpPr>
            <a:spLocks noGrp="1"/>
          </p:cNvSpPr>
          <p:nvPr>
            <p:ph type="dt" sz="half" idx="10"/>
          </p:nvPr>
        </p:nvSpPr>
        <p:spPr/>
        <p:txBody>
          <a:bodyPr/>
          <a:lstStyle/>
          <a:p>
            <a:fld id="{DCBBA708-C5F0-412D-90E2-1919F0D196AE}" type="datetimeFigureOut">
              <a:rPr lang="en-US" dirty="0"/>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a:t>
            </a:fld>
            <a:endParaRPr lang="en-US" dirty="0"/>
          </a:p>
        </p:txBody>
      </p:sp>
    </p:spTree>
    <p:extLst>
      <p:ext uri="{BB962C8B-B14F-4D97-AF65-F5344CB8AC3E}">
        <p14:creationId xmlns:p14="http://schemas.microsoft.com/office/powerpoint/2010/main" val="3663626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it-IT"/>
              <a:t>Fare clic per modificare lo stile del titolo</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9B3A1323-8D79-1946-B0D7-40001CF92E9D}"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it-IT"/>
              <a:t>Fare clic per modificare lo stile del titolo</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8DFA1846-DA80-1C48-A609-854EA85C59AD}"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dirty="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it-IT"/>
              <a:t>Fare clic per modificare lo stile del titolo</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dirty="0"/>
              <a:pPr/>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it-IT"/>
              <a:t>Fare clic per modificare lo stile del titolo</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dirty="0"/>
              <a:pPr/>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dirty="0"/>
              <a:pPr/>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it-IT"/>
              <a:t>Fare clic per modificare lo stile del titolo</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D0DF5E60-9974-AC48-9591-99C2BB44B7CF}" type="datetimeFigureOut">
              <a:rPr lang="en-US" dirty="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it-IT"/>
              <a:t>Fare clic per modificare lo stile del titolo</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it-IT"/>
              <a:t>Fare clic sull'icona per inserire un'immagine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a:xfrm>
            <a:off x="3885810" y="6041362"/>
            <a:ext cx="976879" cy="365125"/>
          </a:xfrm>
        </p:spPr>
        <p:txBody>
          <a:bodyPr/>
          <a:lstStyle/>
          <a:p>
            <a:fld id="{18C79C5D-2A6F-F04D-97DA-BEF2467B64E4}" type="datetimeFigureOut">
              <a:rPr lang="en-US" dirty="0"/>
              <a:pPr/>
              <a:t>9/20/2022</a:t>
            </a:fld>
            <a:endParaRPr lang="en-US" dirty="0"/>
          </a:p>
        </p:txBody>
      </p:sp>
      <p:sp>
        <p:nvSpPr>
          <p:cNvPr id="6" name="Footer Placeholder 5"/>
          <p:cNvSpPr>
            <a:spLocks noGrp="1"/>
          </p:cNvSpPr>
          <p:nvPr>
            <p:ph type="ftr" sz="quarter" idx="11"/>
          </p:nvPr>
        </p:nvSpPr>
        <p:spPr>
          <a:xfrm>
            <a:off x="590396" y="6041362"/>
            <a:ext cx="3295413" cy="365125"/>
          </a:xfrm>
        </p:spPr>
        <p:txBody>
          <a:bodyPr/>
          <a:lstStyle/>
          <a:p>
            <a:endParaRPr lang="en-US" dirty="0"/>
          </a:p>
        </p:txBody>
      </p:sp>
      <p:sp>
        <p:nvSpPr>
          <p:cNvPr id="7" name="Slide Number Placeholder 6"/>
          <p:cNvSpPr>
            <a:spLocks noGrp="1"/>
          </p:cNvSpPr>
          <p:nvPr>
            <p:ph type="sldNum" sz="quarter" idx="12"/>
          </p:nvPr>
        </p:nvSpPr>
        <p:spPr>
          <a:xfrm>
            <a:off x="4862689" y="5915888"/>
            <a:ext cx="1062155" cy="490599"/>
          </a:xfrm>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it-IT"/>
              <a:t>Fare clic per modificare lo stile del titolo</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9/20/2022</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‹N›</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3" r:id="rId9"/>
    <p:sldLayoutId id="2147483657" r:id="rId10"/>
    <p:sldLayoutId id="2147483666" r:id="rId11"/>
    <p:sldLayoutId id="2147483661" r:id="rId12"/>
    <p:sldLayoutId id="2147483658" r:id="rId13"/>
    <p:sldLayoutId id="2147483659" r:id="rId14"/>
    <p:sldLayoutId id="2147483667" r:id="rId15"/>
  </p:sldLayoutIdLst>
  <p:hf sldNum="0" hdr="0" ftr="0" dt="0"/>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15.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s://www.theguardian.com/media/ng-interactive/2021/may/05/guardian-200-first-ever-edition-annotated" TargetMode="External"/><Relationship Id="rId1" Type="http://schemas.openxmlformats.org/officeDocument/2006/relationships/slideLayout" Target="../slideLayouts/slideLayout4.xml"/><Relationship Id="rId4" Type="http://schemas.openxmlformats.org/officeDocument/2006/relationships/image" Target="../media/image36.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image" Target="../media/image47.jpe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Storia delle Istituzioni Politiche 2</a:t>
            </a:r>
          </a:p>
        </p:txBody>
      </p:sp>
      <p:sp>
        <p:nvSpPr>
          <p:cNvPr id="3" name="Sottotitolo 2"/>
          <p:cNvSpPr>
            <a:spLocks noGrp="1"/>
          </p:cNvSpPr>
          <p:nvPr>
            <p:ph type="subTitle" idx="1"/>
          </p:nvPr>
        </p:nvSpPr>
        <p:spPr/>
        <p:txBody>
          <a:bodyPr>
            <a:noAutofit/>
          </a:bodyPr>
          <a:lstStyle/>
          <a:p>
            <a:r>
              <a:rPr lang="it-IT" sz="2400" dirty="0"/>
              <a:t>Ronald Car</a:t>
            </a:r>
          </a:p>
        </p:txBody>
      </p:sp>
    </p:spTree>
    <p:extLst>
      <p:ext uri="{BB962C8B-B14F-4D97-AF65-F5344CB8AC3E}">
        <p14:creationId xmlns:p14="http://schemas.microsoft.com/office/powerpoint/2010/main" val="11011977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olo 21"/>
          <p:cNvSpPr>
            <a:spLocks noGrp="1"/>
          </p:cNvSpPr>
          <p:nvPr>
            <p:ph type="title"/>
          </p:nvPr>
        </p:nvSpPr>
        <p:spPr/>
        <p:txBody>
          <a:bodyPr/>
          <a:lstStyle/>
          <a:p>
            <a:r>
              <a:rPr lang="it-IT" dirty="0"/>
              <a:t>Propaganda nella «Rivoluzione dei Santi»</a:t>
            </a:r>
          </a:p>
        </p:txBody>
      </p:sp>
      <p:sp>
        <p:nvSpPr>
          <p:cNvPr id="23" name="Segnaposto testo 22"/>
          <p:cNvSpPr>
            <a:spLocks noGrp="1"/>
          </p:cNvSpPr>
          <p:nvPr>
            <p:ph type="body" idx="1"/>
          </p:nvPr>
        </p:nvSpPr>
        <p:spPr/>
        <p:txBody>
          <a:bodyPr/>
          <a:lstStyle/>
          <a:p>
            <a:r>
              <a:rPr lang="it-IT" sz="2200" dirty="0"/>
              <a:t>Iconoclastia anabattista</a:t>
            </a:r>
          </a:p>
        </p:txBody>
      </p:sp>
      <p:sp>
        <p:nvSpPr>
          <p:cNvPr id="28" name="Segnaposto testo 27"/>
          <p:cNvSpPr>
            <a:spLocks noGrp="1"/>
          </p:cNvSpPr>
          <p:nvPr>
            <p:ph type="body" sz="half" idx="15"/>
          </p:nvPr>
        </p:nvSpPr>
        <p:spPr/>
        <p:txBody>
          <a:bodyPr/>
          <a:lstStyle/>
          <a:p>
            <a:endParaRPr lang="en-GB"/>
          </a:p>
        </p:txBody>
      </p:sp>
      <p:sp>
        <p:nvSpPr>
          <p:cNvPr id="24" name="Segnaposto testo 23"/>
          <p:cNvSpPr>
            <a:spLocks noGrp="1"/>
          </p:cNvSpPr>
          <p:nvPr>
            <p:ph type="body" sz="quarter" idx="3"/>
          </p:nvPr>
        </p:nvSpPr>
        <p:spPr/>
        <p:txBody>
          <a:bodyPr>
            <a:normAutofit fontScale="77500" lnSpcReduction="20000"/>
          </a:bodyPr>
          <a:lstStyle/>
          <a:p>
            <a:r>
              <a:rPr lang="it-IT" dirty="0"/>
              <a:t>Comunione dei beni dei </a:t>
            </a:r>
            <a:r>
              <a:rPr lang="it-IT" i="1" dirty="0" err="1"/>
              <a:t>diggers</a:t>
            </a:r>
            <a:endParaRPr lang="it-IT" i="1" dirty="0"/>
          </a:p>
        </p:txBody>
      </p:sp>
      <p:sp>
        <p:nvSpPr>
          <p:cNvPr id="29" name="Segnaposto testo 28"/>
          <p:cNvSpPr>
            <a:spLocks noGrp="1"/>
          </p:cNvSpPr>
          <p:nvPr>
            <p:ph type="body" sz="half" idx="16"/>
          </p:nvPr>
        </p:nvSpPr>
        <p:spPr>
          <a:xfrm>
            <a:off x="4067568" y="3115639"/>
            <a:ext cx="3063240" cy="2913513"/>
          </a:xfrm>
        </p:spPr>
        <p:txBody>
          <a:bodyPr/>
          <a:lstStyle/>
          <a:p>
            <a:endParaRPr lang="en-GB"/>
          </a:p>
        </p:txBody>
      </p:sp>
      <p:sp>
        <p:nvSpPr>
          <p:cNvPr id="27" name="Segnaposto testo 26"/>
          <p:cNvSpPr>
            <a:spLocks noGrp="1"/>
          </p:cNvSpPr>
          <p:nvPr>
            <p:ph type="body" sz="quarter" idx="13"/>
          </p:nvPr>
        </p:nvSpPr>
        <p:spPr/>
        <p:txBody>
          <a:bodyPr/>
          <a:lstStyle/>
          <a:p>
            <a:r>
              <a:rPr lang="it-IT" sz="2200" dirty="0"/>
              <a:t>Partito del Parlamento</a:t>
            </a:r>
          </a:p>
        </p:txBody>
      </p:sp>
      <p:pic>
        <p:nvPicPr>
          <p:cNvPr id="31" name="Immagine 30"/>
          <p:cNvPicPr>
            <a:picLocks noChangeAspect="1"/>
          </p:cNvPicPr>
          <p:nvPr/>
        </p:nvPicPr>
        <p:blipFill>
          <a:blip r:embed="rId2"/>
          <a:stretch>
            <a:fillRect/>
          </a:stretch>
        </p:blipFill>
        <p:spPr>
          <a:xfrm>
            <a:off x="7089712" y="3013950"/>
            <a:ext cx="3843900" cy="3131852"/>
          </a:xfrm>
          <a:prstGeom prst="rect">
            <a:avLst/>
          </a:prstGeom>
        </p:spPr>
      </p:pic>
      <p:sp>
        <p:nvSpPr>
          <p:cNvPr id="30" name="Segnaposto testo 29"/>
          <p:cNvSpPr>
            <a:spLocks noGrp="1"/>
          </p:cNvSpPr>
          <p:nvPr>
            <p:ph type="body" sz="half" idx="17"/>
          </p:nvPr>
        </p:nvSpPr>
        <p:spPr>
          <a:xfrm>
            <a:off x="7224156" y="2952207"/>
            <a:ext cx="3070025" cy="2983980"/>
          </a:xfrm>
        </p:spPr>
        <p:txBody>
          <a:bodyPr/>
          <a:lstStyle/>
          <a:p>
            <a:endParaRPr lang="en-GB" dirty="0"/>
          </a:p>
        </p:txBody>
      </p:sp>
      <p:pic>
        <p:nvPicPr>
          <p:cNvPr id="21" name="Segnaposto contenuto 20"/>
          <p:cNvPicPr>
            <a:picLocks noGrp="1" noChangeAspect="1"/>
          </p:cNvPicPr>
          <p:nvPr>
            <p:ph sz="half" idx="4294967295"/>
          </p:nvPr>
        </p:nvPicPr>
        <p:blipFill>
          <a:blip r:embed="rId3"/>
          <a:stretch>
            <a:fillRect/>
          </a:stretch>
        </p:blipFill>
        <p:spPr>
          <a:xfrm>
            <a:off x="3738855" y="3013239"/>
            <a:ext cx="3298606" cy="3132563"/>
          </a:xfrm>
          <a:prstGeom prst="rect">
            <a:avLst/>
          </a:prstGeom>
        </p:spPr>
      </p:pic>
      <p:pic>
        <p:nvPicPr>
          <p:cNvPr id="12" name="Immagine 11"/>
          <p:cNvPicPr>
            <a:picLocks noChangeAspect="1"/>
          </p:cNvPicPr>
          <p:nvPr/>
        </p:nvPicPr>
        <p:blipFill>
          <a:blip r:embed="rId4"/>
          <a:stretch>
            <a:fillRect/>
          </a:stretch>
        </p:blipFill>
        <p:spPr>
          <a:xfrm>
            <a:off x="615007" y="3013239"/>
            <a:ext cx="3078452" cy="3158829"/>
          </a:xfrm>
          <a:prstGeom prst="rect">
            <a:avLst/>
          </a:prstGeom>
        </p:spPr>
      </p:pic>
    </p:spTree>
    <p:extLst>
      <p:ext uri="{BB962C8B-B14F-4D97-AF65-F5344CB8AC3E}">
        <p14:creationId xmlns:p14="http://schemas.microsoft.com/office/powerpoint/2010/main" val="16491336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olo 13"/>
          <p:cNvSpPr>
            <a:spLocks noGrp="1"/>
          </p:cNvSpPr>
          <p:nvPr>
            <p:ph type="title"/>
          </p:nvPr>
        </p:nvSpPr>
        <p:spPr/>
        <p:txBody>
          <a:bodyPr>
            <a:normAutofit fontScale="90000"/>
          </a:bodyPr>
          <a:lstStyle/>
          <a:p>
            <a:r>
              <a:rPr lang="en-US" sz="2200" i="1" dirty="0"/>
              <a:t>The </a:t>
            </a:r>
            <a:r>
              <a:rPr lang="en-US" sz="2200" i="1" dirty="0" err="1"/>
              <a:t>Malignants</a:t>
            </a:r>
            <a:r>
              <a:rPr lang="en-US" sz="2200" i="1" dirty="0"/>
              <a:t> </a:t>
            </a:r>
            <a:r>
              <a:rPr lang="en-US" sz="2200" i="1" dirty="0" err="1"/>
              <a:t>trecherous</a:t>
            </a:r>
            <a:r>
              <a:rPr lang="en-US" sz="2200" i="1" dirty="0"/>
              <a:t> and bloody plot against the Parliament and </a:t>
            </a:r>
            <a:r>
              <a:rPr lang="en-US" sz="2200" i="1" dirty="0" err="1"/>
              <a:t>Citty</a:t>
            </a:r>
            <a:r>
              <a:rPr lang="en-US" sz="2200" i="1" dirty="0"/>
              <a:t> of London which was by God’s providence happily prevented May 31, 1643</a:t>
            </a:r>
            <a:r>
              <a:rPr lang="en-US" sz="2200" dirty="0"/>
              <a:t>, </a:t>
            </a:r>
            <a:r>
              <a:rPr lang="en-US" sz="2200" dirty="0" err="1"/>
              <a:t>giornale</a:t>
            </a:r>
            <a:r>
              <a:rPr lang="en-US" sz="2200" dirty="0"/>
              <a:t> </a:t>
            </a:r>
            <a:r>
              <a:rPr lang="en-US" sz="2200" dirty="0" err="1"/>
              <a:t>murale</a:t>
            </a:r>
            <a:endParaRPr lang="en-GB" sz="2200" dirty="0"/>
          </a:p>
        </p:txBody>
      </p:sp>
      <p:pic>
        <p:nvPicPr>
          <p:cNvPr id="16" name="Segnaposto contenuto 15"/>
          <p:cNvPicPr>
            <a:picLocks noGrp="1" noChangeAspect="1"/>
          </p:cNvPicPr>
          <p:nvPr>
            <p:ph idx="1"/>
          </p:nvPr>
        </p:nvPicPr>
        <p:blipFill>
          <a:blip r:embed="rId2"/>
          <a:stretch>
            <a:fillRect/>
          </a:stretch>
        </p:blipFill>
        <p:spPr>
          <a:xfrm>
            <a:off x="2442755" y="2013036"/>
            <a:ext cx="7249885" cy="4808927"/>
          </a:xfrm>
          <a:prstGeom prst="rect">
            <a:avLst/>
          </a:prstGeom>
        </p:spPr>
      </p:pic>
    </p:spTree>
    <p:extLst>
      <p:ext uri="{BB962C8B-B14F-4D97-AF65-F5344CB8AC3E}">
        <p14:creationId xmlns:p14="http://schemas.microsoft.com/office/powerpoint/2010/main" val="1037482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dibattiti di </a:t>
            </a:r>
            <a:r>
              <a:rPr lang="it-IT" dirty="0" err="1"/>
              <a:t>Putney</a:t>
            </a:r>
            <a:r>
              <a:rPr lang="it-IT" dirty="0"/>
              <a:t>, 1647</a:t>
            </a:r>
          </a:p>
        </p:txBody>
      </p:sp>
      <p:sp>
        <p:nvSpPr>
          <p:cNvPr id="3" name="Segnaposto contenuto 2"/>
          <p:cNvSpPr>
            <a:spLocks noGrp="1"/>
          </p:cNvSpPr>
          <p:nvPr>
            <p:ph idx="1"/>
          </p:nvPr>
        </p:nvSpPr>
        <p:spPr/>
        <p:txBody>
          <a:bodyPr/>
          <a:lstStyle/>
          <a:p>
            <a:r>
              <a:rPr lang="it-IT" dirty="0"/>
              <a:t>2 settimane di dibattiti tra i capi dell’esercito parlamentare, Oliver </a:t>
            </a:r>
            <a:r>
              <a:rPr lang="it-IT" dirty="0" err="1"/>
              <a:t>Cromwell</a:t>
            </a:r>
            <a:r>
              <a:rPr lang="it-IT" dirty="0"/>
              <a:t> e Henry </a:t>
            </a:r>
            <a:r>
              <a:rPr lang="it-IT" dirty="0" err="1"/>
              <a:t>Ireton</a:t>
            </a:r>
            <a:r>
              <a:rPr lang="it-IT" dirty="0"/>
              <a:t>, e gli «</a:t>
            </a:r>
            <a:r>
              <a:rPr lang="it-IT" dirty="0" err="1"/>
              <a:t>agitators</a:t>
            </a:r>
            <a:r>
              <a:rPr lang="it-IT" dirty="0"/>
              <a:t>», delegati eletti dai soldati per esprimere le loro idee politiche e religiose;</a:t>
            </a:r>
          </a:p>
          <a:p>
            <a:r>
              <a:rPr lang="it-IT" dirty="0"/>
              <a:t>Tema principale: il legame tra diritto di voto, proprietà privata e diritti fondamentali:</a:t>
            </a:r>
          </a:p>
          <a:p>
            <a:pPr marL="0" indent="0">
              <a:buNone/>
            </a:pPr>
            <a:r>
              <a:rPr lang="it-IT" dirty="0"/>
              <a:t>- </a:t>
            </a:r>
            <a:r>
              <a:rPr lang="it-IT" dirty="0" err="1"/>
              <a:t>Ireton</a:t>
            </a:r>
            <a:r>
              <a:rPr lang="it-IT" dirty="0"/>
              <a:t>: «Solo coloro che hanno un interesse permanente e fisso in questo regno possono scegliere coloro che decideranno le leggi che ci governeranno»;</a:t>
            </a:r>
          </a:p>
          <a:p>
            <a:pPr marL="0" indent="0">
              <a:buNone/>
            </a:pPr>
            <a:r>
              <a:rPr lang="it-IT" dirty="0"/>
              <a:t>- Thomas </a:t>
            </a:r>
            <a:r>
              <a:rPr lang="it-IT" dirty="0" err="1"/>
              <a:t>Rainborough</a:t>
            </a:r>
            <a:r>
              <a:rPr lang="it-IT" dirty="0"/>
              <a:t>: «Anche l’uomo più povero in Inghilterra ha una vita da vivere quanto il più grande. Perciò, ogni uomo che deve vivere sotto un governo debba prima dare il suo consenso a quel governo»;</a:t>
            </a:r>
          </a:p>
          <a:p>
            <a:pPr marL="0" indent="0">
              <a:buNone/>
            </a:pPr>
            <a:r>
              <a:rPr lang="it-IT" dirty="0"/>
              <a:t>- </a:t>
            </a:r>
            <a:r>
              <a:rPr lang="it-IT" dirty="0" err="1"/>
              <a:t>Cromwell</a:t>
            </a:r>
            <a:r>
              <a:rPr lang="it-IT" dirty="0"/>
              <a:t>: «Uomini che non hanno che l’interesse di respirare non possono votare, altrimenti finiremo nell’anarchia».</a:t>
            </a:r>
          </a:p>
        </p:txBody>
      </p:sp>
    </p:spTree>
    <p:extLst>
      <p:ext uri="{BB962C8B-B14F-4D97-AF65-F5344CB8AC3E}">
        <p14:creationId xmlns:p14="http://schemas.microsoft.com/office/powerpoint/2010/main" val="3659506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810000" y="486377"/>
            <a:ext cx="10571998" cy="970450"/>
          </a:xfrm>
        </p:spPr>
        <p:txBody>
          <a:bodyPr/>
          <a:lstStyle/>
          <a:p>
            <a:r>
              <a:rPr lang="it-IT" dirty="0"/>
              <a:t>L’Inghilterra della dittatura puritana 1649-1659</a:t>
            </a:r>
          </a:p>
        </p:txBody>
      </p:sp>
      <p:sp>
        <p:nvSpPr>
          <p:cNvPr id="5" name="Segnaposto contenuto 4"/>
          <p:cNvSpPr>
            <a:spLocks noGrp="1"/>
          </p:cNvSpPr>
          <p:nvPr>
            <p:ph sz="half" idx="1"/>
          </p:nvPr>
        </p:nvSpPr>
        <p:spPr>
          <a:xfrm>
            <a:off x="818712" y="2222287"/>
            <a:ext cx="5185873" cy="4511381"/>
          </a:xfrm>
        </p:spPr>
        <p:txBody>
          <a:bodyPr>
            <a:normAutofit/>
          </a:bodyPr>
          <a:lstStyle/>
          <a:p>
            <a:r>
              <a:rPr lang="it-IT" dirty="0"/>
              <a:t>Fino al1654 il protettorato di Oliver </a:t>
            </a:r>
            <a:r>
              <a:rPr lang="it-IT" dirty="0" err="1"/>
              <a:t>Cromwell</a:t>
            </a:r>
            <a:r>
              <a:rPr lang="it-IT" dirty="0"/>
              <a:t> cerca di influenzare la stampa senza abolirne la libertà.</a:t>
            </a:r>
            <a:r>
              <a:rPr lang="it-IT" i="1" dirty="0"/>
              <a:t> </a:t>
            </a:r>
          </a:p>
          <a:p>
            <a:r>
              <a:rPr lang="it-IT" i="1" dirty="0"/>
              <a:t>The </a:t>
            </a:r>
            <a:r>
              <a:rPr lang="it-IT" i="1" dirty="0" err="1"/>
              <a:t>Vindication</a:t>
            </a:r>
            <a:r>
              <a:rPr lang="it-IT" i="1" dirty="0"/>
              <a:t> of Christmas</a:t>
            </a:r>
            <a:r>
              <a:rPr lang="it-IT" dirty="0"/>
              <a:t>, Londra 1653, scritto dal poeta filo-monarchico John Taylor, crea il mito di babbo natale in opposizione al governo puritano che bandisce i festeggiamenti di natale. </a:t>
            </a:r>
          </a:p>
          <a:p>
            <a:r>
              <a:rPr lang="it-IT" dirty="0"/>
              <a:t>Il personaggio evoca i «buoni vecchi tempi» quando c’era il re, associandolo alla tradizione medievale della festa come momento quando si può peccare: mangiare carne, bere alcolici, cantare, ballare e giocare d’azzardo.</a:t>
            </a:r>
            <a:endParaRPr lang="en-GB" dirty="0"/>
          </a:p>
        </p:txBody>
      </p:sp>
      <p:pic>
        <p:nvPicPr>
          <p:cNvPr id="7" name="Segnaposto contenuto 6"/>
          <p:cNvPicPr>
            <a:picLocks noGrp="1" noChangeAspect="1"/>
          </p:cNvPicPr>
          <p:nvPr>
            <p:ph sz="half" idx="2"/>
          </p:nvPr>
        </p:nvPicPr>
        <p:blipFill>
          <a:blip r:embed="rId2"/>
          <a:stretch>
            <a:fillRect/>
          </a:stretch>
        </p:blipFill>
        <p:spPr>
          <a:xfrm>
            <a:off x="6543639" y="2068355"/>
            <a:ext cx="3632327" cy="4665313"/>
          </a:xfrm>
          <a:prstGeom prst="rect">
            <a:avLst/>
          </a:prstGeom>
        </p:spPr>
      </p:pic>
    </p:spTree>
    <p:extLst>
      <p:ext uri="{BB962C8B-B14F-4D97-AF65-F5344CB8AC3E}">
        <p14:creationId xmlns:p14="http://schemas.microsoft.com/office/powerpoint/2010/main" val="27324483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09999" y="447188"/>
            <a:ext cx="10631875" cy="970450"/>
          </a:xfrm>
        </p:spPr>
        <p:txBody>
          <a:bodyPr/>
          <a:lstStyle/>
          <a:p>
            <a:r>
              <a:rPr lang="it-IT" sz="3800" dirty="0"/>
              <a:t>Restaurazione della monarchia inglese, 1660</a:t>
            </a:r>
          </a:p>
        </p:txBody>
      </p:sp>
      <p:sp>
        <p:nvSpPr>
          <p:cNvPr id="3" name="Segnaposto contenuto 2"/>
          <p:cNvSpPr>
            <a:spLocks noGrp="1"/>
          </p:cNvSpPr>
          <p:nvPr>
            <p:ph idx="1"/>
          </p:nvPr>
        </p:nvSpPr>
        <p:spPr>
          <a:xfrm>
            <a:off x="818712" y="2222287"/>
            <a:ext cx="10554574" cy="3995633"/>
          </a:xfrm>
        </p:spPr>
        <p:txBody>
          <a:bodyPr>
            <a:normAutofit/>
          </a:bodyPr>
          <a:lstStyle/>
          <a:p>
            <a:r>
              <a:rPr lang="it-IT" dirty="0"/>
              <a:t>Con la restaurazione dell’ordine monarchico si tenta di reintrodurre il controllo sulla stampa come nelle monarchie dell’Europa continentale:</a:t>
            </a:r>
          </a:p>
          <a:p>
            <a:r>
              <a:rPr lang="it-IT" dirty="0"/>
              <a:t>1660 – il Parlamento adotta il divieto di pubblicare sulla stampa notizie sui dibattiti e espressioni di voto;</a:t>
            </a:r>
          </a:p>
          <a:p>
            <a:r>
              <a:rPr lang="it-IT" dirty="0"/>
              <a:t>1662 </a:t>
            </a:r>
            <a:r>
              <a:rPr lang="it-IT" i="1" dirty="0"/>
              <a:t>– Licensing of the press Act </a:t>
            </a:r>
            <a:r>
              <a:rPr lang="it-IT" dirty="0"/>
              <a:t>(</a:t>
            </a:r>
            <a:r>
              <a:rPr lang="it-IT" i="1" dirty="0"/>
              <a:t>for </a:t>
            </a:r>
            <a:r>
              <a:rPr lang="it-IT" i="1" dirty="0" err="1"/>
              <a:t>preventing</a:t>
            </a:r>
            <a:r>
              <a:rPr lang="it-IT" i="1" dirty="0"/>
              <a:t> the </a:t>
            </a:r>
            <a:r>
              <a:rPr lang="it-IT" i="1" dirty="0" err="1"/>
              <a:t>frequent</a:t>
            </a:r>
            <a:r>
              <a:rPr lang="it-IT" i="1" dirty="0"/>
              <a:t> </a:t>
            </a:r>
            <a:r>
              <a:rPr lang="it-IT" i="1" dirty="0" err="1"/>
              <a:t>Abuses</a:t>
            </a:r>
            <a:r>
              <a:rPr lang="it-IT" i="1" dirty="0"/>
              <a:t> in printing </a:t>
            </a:r>
            <a:r>
              <a:rPr lang="it-IT" i="1" dirty="0" err="1"/>
              <a:t>seditious</a:t>
            </a:r>
            <a:r>
              <a:rPr lang="it-IT" i="1" dirty="0"/>
              <a:t> </a:t>
            </a:r>
            <a:r>
              <a:rPr lang="it-IT" i="1" dirty="0" err="1"/>
              <a:t>treasonable</a:t>
            </a:r>
            <a:r>
              <a:rPr lang="it-IT" i="1" dirty="0"/>
              <a:t> and </a:t>
            </a:r>
            <a:r>
              <a:rPr lang="it-IT" i="1" dirty="0" err="1"/>
              <a:t>unlicensed</a:t>
            </a:r>
            <a:r>
              <a:rPr lang="it-IT" i="1" dirty="0"/>
              <a:t> Books and Pamphlets and for </a:t>
            </a:r>
            <a:r>
              <a:rPr lang="it-IT" i="1" dirty="0" err="1"/>
              <a:t>regulating</a:t>
            </a:r>
            <a:r>
              <a:rPr lang="it-IT" i="1" dirty="0"/>
              <a:t> of Printing </a:t>
            </a:r>
            <a:r>
              <a:rPr lang="it-IT" i="1" dirty="0" err="1"/>
              <a:t>Presses</a:t>
            </a:r>
            <a:r>
              <a:rPr lang="it-IT" dirty="0"/>
              <a:t>) reintroduce il sistema dei monopoli dei tempi della Star Chamber, limita il diritto ad aprire tipografie, introduce ispezioni e severe condanne per gli editori. </a:t>
            </a:r>
          </a:p>
          <a:p>
            <a:r>
              <a:rPr lang="it-IT" dirty="0"/>
              <a:t>1665 - Si impone come unico giornale «Oxford (poi London) </a:t>
            </a:r>
            <a:r>
              <a:rPr lang="it-IT" dirty="0" err="1"/>
              <a:t>Gazette</a:t>
            </a:r>
            <a:r>
              <a:rPr lang="it-IT" dirty="0"/>
              <a:t>», edito come voce ufficiale della Corona. </a:t>
            </a:r>
          </a:p>
        </p:txBody>
      </p:sp>
    </p:spTree>
    <p:extLst>
      <p:ext uri="{BB962C8B-B14F-4D97-AF65-F5344CB8AC3E}">
        <p14:creationId xmlns:p14="http://schemas.microsoft.com/office/powerpoint/2010/main" val="6715479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Nascita dei partiti</a:t>
            </a:r>
          </a:p>
        </p:txBody>
      </p:sp>
      <p:sp>
        <p:nvSpPr>
          <p:cNvPr id="3" name="Segnaposto contenuto 2"/>
          <p:cNvSpPr>
            <a:spLocks noGrp="1"/>
          </p:cNvSpPr>
          <p:nvPr>
            <p:ph idx="1"/>
          </p:nvPr>
        </p:nvSpPr>
        <p:spPr/>
        <p:txBody>
          <a:bodyPr/>
          <a:lstStyle/>
          <a:p>
            <a:r>
              <a:rPr lang="it-IT" dirty="0"/>
              <a:t>Per i primi 4 secoli (da metà XIII secolo a metà XVII secolo) i rappresentanti nel Parlamento inglese non sono organizzati in partiti: si uniscono di volta in volta in alleanze per sostenere singole questioni, o obbediscono a un «patrono» fin quando questi non perde il potere.</a:t>
            </a:r>
          </a:p>
          <a:p>
            <a:r>
              <a:rPr lang="it-IT" dirty="0"/>
              <a:t>Non hanno un’ideologia – un sistema coerente di valori o principi; pertanto non sono in grado di: </a:t>
            </a:r>
          </a:p>
          <a:p>
            <a:pPr>
              <a:buFont typeface="+mj-lt"/>
              <a:buAutoNum type="arabicPeriod"/>
            </a:pPr>
            <a:r>
              <a:rPr lang="it-IT" dirty="0"/>
              <a:t>dare un senso coerente e non contraddittorio alle opinioni su ciascun evento,</a:t>
            </a:r>
          </a:p>
          <a:p>
            <a:pPr>
              <a:buFont typeface="+mj-lt"/>
              <a:buAutoNum type="arabicPeriod"/>
            </a:pPr>
            <a:r>
              <a:rPr lang="it-IT" dirty="0"/>
              <a:t>esprimere queste opinioni in un modo facilmente comprensibile ed efficace (tramite parole-chiave come slogan, o punti di orientamento come re contro parlamento, o destra contro sinistra).</a:t>
            </a:r>
          </a:p>
        </p:txBody>
      </p:sp>
    </p:spTree>
    <p:extLst>
      <p:ext uri="{BB962C8B-B14F-4D97-AF65-F5344CB8AC3E}">
        <p14:creationId xmlns:p14="http://schemas.microsoft.com/office/powerpoint/2010/main" val="328627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Prime distinzioni ideologiche</a:t>
            </a:r>
          </a:p>
        </p:txBody>
      </p:sp>
      <p:sp>
        <p:nvSpPr>
          <p:cNvPr id="3" name="Segnaposto contenuto 2"/>
          <p:cNvSpPr>
            <a:spLocks noGrp="1"/>
          </p:cNvSpPr>
          <p:nvPr>
            <p:ph idx="1"/>
          </p:nvPr>
        </p:nvSpPr>
        <p:spPr/>
        <p:txBody>
          <a:bodyPr>
            <a:normAutofit/>
          </a:bodyPr>
          <a:lstStyle/>
          <a:p>
            <a:r>
              <a:rPr lang="en-GB" sz="2000" dirty="0"/>
              <a:t>1679-1683 – </a:t>
            </a:r>
            <a:r>
              <a:rPr lang="en-GB" sz="2000" i="1" dirty="0">
                <a:solidFill>
                  <a:srgbClr val="FF0000"/>
                </a:solidFill>
              </a:rPr>
              <a:t>Exclusion crisis </a:t>
            </a:r>
            <a:r>
              <a:rPr lang="en-GB" sz="2000" dirty="0"/>
              <a:t>– </a:t>
            </a:r>
            <a:r>
              <a:rPr lang="it-IT" sz="2000" dirty="0"/>
              <a:t>una parte dei parlamentari cerca di approvare una legge che escluda il fratello del re dalla successione al trono: Giacomo II Stuart è cattolico e legato a Luigi XIV di Francia, vuole introdurre in Inghilterra la monarchia assoluta e sopprimere il Parlamento. Il re Carlo II rifiuta di emanare la legge approvata dalla maggioranza e dissolve ripetutamente il Parlamento.</a:t>
            </a:r>
          </a:p>
          <a:p>
            <a:r>
              <a:rPr lang="en-US" sz="2000" dirty="0"/>
              <a:t>Sir Henry Capel </a:t>
            </a:r>
            <a:r>
              <a:rPr lang="en-US" sz="2000" dirty="0" err="1"/>
              <a:t>dichiara</a:t>
            </a:r>
            <a:r>
              <a:rPr lang="en-US" sz="2000" dirty="0"/>
              <a:t> </a:t>
            </a:r>
            <a:r>
              <a:rPr lang="en-US" sz="2000" dirty="0" err="1"/>
              <a:t>alla</a:t>
            </a:r>
            <a:r>
              <a:rPr lang="en-US" sz="2000" dirty="0"/>
              <a:t> Camera </a:t>
            </a:r>
            <a:r>
              <a:rPr lang="en-US" sz="2000" dirty="0" err="1"/>
              <a:t>dei</a:t>
            </a:r>
            <a:r>
              <a:rPr lang="en-US" sz="2000" dirty="0"/>
              <a:t> </a:t>
            </a:r>
            <a:r>
              <a:rPr lang="en-US" sz="2000" dirty="0" err="1"/>
              <a:t>Comuni</a:t>
            </a:r>
            <a:r>
              <a:rPr lang="en-US" sz="2000" dirty="0"/>
              <a:t>, 1679:</a:t>
            </a:r>
          </a:p>
          <a:p>
            <a:r>
              <a:rPr lang="it-IT" sz="2000" dirty="0"/>
              <a:t>«Il papismo è simbolo di dominio militare e di potere arbitrario… per porre fine al governo arbitrario bisogna abbattere il papismo». </a:t>
            </a:r>
            <a:endParaRPr lang="it-IT" dirty="0"/>
          </a:p>
        </p:txBody>
      </p:sp>
    </p:spTree>
    <p:extLst>
      <p:ext uri="{BB962C8B-B14F-4D97-AF65-F5344CB8AC3E}">
        <p14:creationId xmlns:p14="http://schemas.microsoft.com/office/powerpoint/2010/main" val="469894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Dalla religione alla politica</a:t>
            </a:r>
          </a:p>
        </p:txBody>
      </p:sp>
      <p:sp>
        <p:nvSpPr>
          <p:cNvPr id="3" name="Segnaposto contenuto 2"/>
          <p:cNvSpPr>
            <a:spLocks noGrp="1"/>
          </p:cNvSpPr>
          <p:nvPr>
            <p:ph idx="1"/>
          </p:nvPr>
        </p:nvSpPr>
        <p:spPr/>
        <p:txBody>
          <a:bodyPr>
            <a:normAutofit/>
          </a:bodyPr>
          <a:lstStyle/>
          <a:p>
            <a:r>
              <a:rPr lang="it-IT" sz="2000" dirty="0"/>
              <a:t>Il paese si divide tra chi sostiene il Parlamento (</a:t>
            </a:r>
            <a:r>
              <a:rPr lang="it-IT" sz="2000" dirty="0" err="1"/>
              <a:t>Petitioners</a:t>
            </a:r>
            <a:r>
              <a:rPr lang="it-IT" sz="2000" dirty="0"/>
              <a:t>) o il re (</a:t>
            </a:r>
            <a:r>
              <a:rPr lang="it-IT" sz="2000" dirty="0" err="1"/>
              <a:t>Abhorrers</a:t>
            </a:r>
            <a:r>
              <a:rPr lang="it-IT" sz="2000" dirty="0"/>
              <a:t>), in base a un’interpretazione ideologica: </a:t>
            </a:r>
          </a:p>
          <a:p>
            <a:r>
              <a:rPr lang="it-IT" sz="2000" dirty="0"/>
              <a:t>Cattolicesimo (e poi l’anglicanesimo) simbolizza la religione che esprime l’autorità indiscussa del re, dell’ordine e della tradizione = imporre la decisone al re è </a:t>
            </a:r>
            <a:r>
              <a:rPr lang="it-IT" sz="2000" dirty="0">
                <a:solidFill>
                  <a:srgbClr val="FF0000"/>
                </a:solidFill>
              </a:rPr>
              <a:t>aberrante</a:t>
            </a:r>
            <a:r>
              <a:rPr lang="it-IT" sz="2000" dirty="0"/>
              <a:t> - «partito» degli </a:t>
            </a:r>
            <a:r>
              <a:rPr lang="it-IT" sz="2000" dirty="0" err="1"/>
              <a:t>Abhorrers</a:t>
            </a:r>
            <a:r>
              <a:rPr lang="it-IT" sz="2000" dirty="0"/>
              <a:t>;</a:t>
            </a:r>
          </a:p>
          <a:p>
            <a:r>
              <a:rPr lang="it-IT" sz="2000" dirty="0"/>
              <a:t>Protestantesimo dissidente simbolizza la religione che esprime la libera scelta dell’individuo sia nella religione che nella politica = il Parlamento difende le libertà dei sudditi con le </a:t>
            </a:r>
            <a:r>
              <a:rPr lang="it-IT" sz="2000" dirty="0">
                <a:solidFill>
                  <a:srgbClr val="FF0000"/>
                </a:solidFill>
              </a:rPr>
              <a:t>petizioni</a:t>
            </a:r>
            <a:r>
              <a:rPr lang="it-IT" sz="2000" dirty="0"/>
              <a:t> - partito degli </a:t>
            </a:r>
            <a:r>
              <a:rPr lang="it-IT" sz="2000" dirty="0" err="1"/>
              <a:t>Petitioners</a:t>
            </a:r>
            <a:r>
              <a:rPr lang="it-IT" sz="2000" dirty="0"/>
              <a:t>.</a:t>
            </a:r>
          </a:p>
        </p:txBody>
      </p:sp>
    </p:spTree>
    <p:extLst>
      <p:ext uri="{BB962C8B-B14F-4D97-AF65-F5344CB8AC3E}">
        <p14:creationId xmlns:p14="http://schemas.microsoft.com/office/powerpoint/2010/main" val="44770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Lenta evoluzione delle identità di partito</a:t>
            </a:r>
          </a:p>
        </p:txBody>
      </p:sp>
      <p:graphicFrame>
        <p:nvGraphicFramePr>
          <p:cNvPr id="4" name="Segnaposto contenuto 3"/>
          <p:cNvGraphicFramePr>
            <a:graphicFrameLocks noGrp="1"/>
          </p:cNvGraphicFramePr>
          <p:nvPr>
            <p:ph idx="1"/>
            <p:extLst>
              <p:ext uri="{D42A27DB-BD31-4B8C-83A1-F6EECF244321}">
                <p14:modId xmlns:p14="http://schemas.microsoft.com/office/powerpoint/2010/main" val="2244008558"/>
              </p:ext>
            </p:extLst>
          </p:nvPr>
        </p:nvGraphicFramePr>
        <p:xfrm>
          <a:off x="819150" y="2222500"/>
          <a:ext cx="10553700" cy="3636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3466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err="1"/>
              <a:t>Glorious</a:t>
            </a:r>
            <a:r>
              <a:rPr lang="it-IT" dirty="0"/>
              <a:t> </a:t>
            </a:r>
            <a:r>
              <a:rPr lang="it-IT" dirty="0" err="1"/>
              <a:t>revolution</a:t>
            </a:r>
            <a:r>
              <a:rPr lang="it-IT" dirty="0"/>
              <a:t> (1689) e nascita dell’opinione pubblica</a:t>
            </a:r>
          </a:p>
        </p:txBody>
      </p:sp>
      <p:sp>
        <p:nvSpPr>
          <p:cNvPr id="3" name="Segnaposto contenuto 2"/>
          <p:cNvSpPr>
            <a:spLocks noGrp="1"/>
          </p:cNvSpPr>
          <p:nvPr>
            <p:ph idx="1"/>
          </p:nvPr>
        </p:nvSpPr>
        <p:spPr>
          <a:xfrm>
            <a:off x="818712" y="2222287"/>
            <a:ext cx="10554574" cy="3695187"/>
          </a:xfrm>
        </p:spPr>
        <p:txBody>
          <a:bodyPr/>
          <a:lstStyle/>
          <a:p>
            <a:r>
              <a:rPr lang="it-IT" sz="2000" dirty="0"/>
              <a:t>Con la </a:t>
            </a:r>
            <a:r>
              <a:rPr lang="it-IT" sz="2000" dirty="0" err="1"/>
              <a:t>Glorious</a:t>
            </a:r>
            <a:r>
              <a:rPr lang="it-IT" sz="2000" dirty="0"/>
              <a:t> </a:t>
            </a:r>
            <a:r>
              <a:rPr lang="it-IT" sz="2000" dirty="0" err="1"/>
              <a:t>Revolution</a:t>
            </a:r>
            <a:r>
              <a:rPr lang="it-IT" sz="2000" dirty="0"/>
              <a:t> cadono gli Stuart e il monopolio sulla stampa: nella sola Londra nascono 26 giornali;</a:t>
            </a:r>
          </a:p>
          <a:p>
            <a:r>
              <a:rPr lang="it-IT" sz="2000" dirty="0"/>
              <a:t>Pressione di noti esponenti Whig come John Locke, che critica la limitazione dello scambio di idee e dell’educazione ed anche il monopolio sula stampa contrario alla libertà di mercato, e dell’opinione pubblica </a:t>
            </a:r>
          </a:p>
          <a:p>
            <a:r>
              <a:rPr lang="it-IT" sz="2000" dirty="0"/>
              <a:t>Nasce l’opinione pubblica: nelle </a:t>
            </a:r>
            <a:r>
              <a:rPr lang="it-IT" sz="2000" i="1" dirty="0" err="1"/>
              <a:t>coffehouses</a:t>
            </a:r>
            <a:r>
              <a:rPr lang="it-IT" sz="2000" dirty="0"/>
              <a:t> si leggono giornali e si discutono liberamente affari di governo, nel 1695 la Camera dei Comuni rifiuta di rinnovare il </a:t>
            </a:r>
            <a:r>
              <a:rPr lang="it-IT" sz="2000" dirty="0" err="1"/>
              <a:t>Licensing</a:t>
            </a:r>
            <a:r>
              <a:rPr lang="it-IT" sz="2000" dirty="0"/>
              <a:t> </a:t>
            </a:r>
            <a:r>
              <a:rPr lang="it-IT" sz="2000" dirty="0" err="1"/>
              <a:t>Act</a:t>
            </a:r>
            <a:r>
              <a:rPr lang="it-IT" sz="2000" dirty="0"/>
              <a:t>: nel vuoto legislativo cresce selvaggiamente un mercato editoriale privo di licenze e di diritti d’autore. </a:t>
            </a:r>
          </a:p>
          <a:p>
            <a:endParaRPr lang="en-GB" dirty="0"/>
          </a:p>
        </p:txBody>
      </p:sp>
    </p:spTree>
    <p:extLst>
      <p:ext uri="{BB962C8B-B14F-4D97-AF65-F5344CB8AC3E}">
        <p14:creationId xmlns:p14="http://schemas.microsoft.com/office/powerpoint/2010/main" val="1541771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000" y="473314"/>
            <a:ext cx="10571998" cy="970450"/>
          </a:xfrm>
        </p:spPr>
        <p:txBody>
          <a:bodyPr/>
          <a:lstStyle/>
          <a:p>
            <a:r>
              <a:rPr lang="it-IT" dirty="0"/>
              <a:t>Parlamento inglese dal medioevo alla modernità</a:t>
            </a:r>
          </a:p>
        </p:txBody>
      </p:sp>
      <p:sp>
        <p:nvSpPr>
          <p:cNvPr id="3" name="Segnaposto contenuto 2"/>
          <p:cNvSpPr>
            <a:spLocks noGrp="1"/>
          </p:cNvSpPr>
          <p:nvPr>
            <p:ph idx="1"/>
          </p:nvPr>
        </p:nvSpPr>
        <p:spPr>
          <a:xfrm>
            <a:off x="818712" y="2222287"/>
            <a:ext cx="10554574" cy="4162399"/>
          </a:xfrm>
        </p:spPr>
        <p:txBody>
          <a:bodyPr>
            <a:normAutofit/>
          </a:bodyPr>
          <a:lstStyle/>
          <a:p>
            <a:r>
              <a:rPr lang="it-IT" sz="1900" dirty="0"/>
              <a:t>Primo Parlamento in Europa: le Cortes del regno di León convocate dal re Alfonso IX nel 1188. Per ottenere un sostegno politico più solido, il re chiama in assemblea, oltre al clero e nobili, anche i rappresentanti delle città. Le Cortes emanano i «Decreta de León» che garantiscono ordine pubblico e la difesa della proprietà privata.</a:t>
            </a:r>
          </a:p>
          <a:p>
            <a:r>
              <a:rPr lang="it-IT" sz="1900" dirty="0"/>
              <a:t>In Inghilterra inizia nel 1215 come assemblea dei Baroni che impongono al re di firmare la </a:t>
            </a:r>
            <a:r>
              <a:rPr lang="it-IT" sz="1900" i="1" dirty="0"/>
              <a:t>Magna Carta</a:t>
            </a:r>
            <a:r>
              <a:rPr lang="it-IT" sz="1900" dirty="0"/>
              <a:t>: il re può introdurre tasse solo con il loro consenso; </a:t>
            </a:r>
          </a:p>
          <a:p>
            <a:r>
              <a:rPr lang="it-IT" sz="1900" dirty="0"/>
              <a:t>Dal 1265 al Parlamento (</a:t>
            </a:r>
            <a:r>
              <a:rPr lang="it-IT" sz="1900" i="1" dirty="0" err="1"/>
              <a:t>parlamentum</a:t>
            </a:r>
            <a:r>
              <a:rPr lang="it-IT" sz="1900" dirty="0"/>
              <a:t> – occasione per parlare) sono invitati anche 2 rappresentanti di ogni borgo e contea, i «</a:t>
            </a:r>
            <a:r>
              <a:rPr lang="it-IT" sz="1900" dirty="0" err="1"/>
              <a:t>Commons</a:t>
            </a:r>
            <a:r>
              <a:rPr lang="it-IT" sz="1900" dirty="0"/>
              <a:t>» - nascente strato intermedio tra nobili e servi. </a:t>
            </a:r>
          </a:p>
          <a:p>
            <a:r>
              <a:rPr lang="it-IT" sz="1900" dirty="0"/>
              <a:t>1295 re Edoardo I fissa le regole nell’atto di convocazione del Parlamento: «ciò che riguarda tutti, dovrebbe essere approvato da tutti», cioè dai rappresentanti che «incarnano» le loro comunità.</a:t>
            </a:r>
          </a:p>
        </p:txBody>
      </p:sp>
    </p:spTree>
    <p:extLst>
      <p:ext uri="{BB962C8B-B14F-4D97-AF65-F5344CB8AC3E}">
        <p14:creationId xmlns:p14="http://schemas.microsoft.com/office/powerpoint/2010/main" val="1432538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err="1"/>
              <a:t>Legame</a:t>
            </a:r>
            <a:r>
              <a:rPr lang="en-GB" dirty="0"/>
              <a:t> </a:t>
            </a:r>
            <a:r>
              <a:rPr lang="en-GB" dirty="0" err="1"/>
              <a:t>tra</a:t>
            </a:r>
            <a:r>
              <a:rPr lang="en-GB" dirty="0"/>
              <a:t> </a:t>
            </a:r>
            <a:r>
              <a:rPr lang="en-GB" dirty="0" err="1"/>
              <a:t>ideologie</a:t>
            </a:r>
            <a:r>
              <a:rPr lang="en-GB" dirty="0"/>
              <a:t> e </a:t>
            </a:r>
            <a:r>
              <a:rPr lang="en-GB" dirty="0" err="1"/>
              <a:t>gruppi</a:t>
            </a:r>
            <a:r>
              <a:rPr lang="en-GB" dirty="0"/>
              <a:t> </a:t>
            </a:r>
            <a:r>
              <a:rPr lang="en-GB" dirty="0" err="1"/>
              <a:t>sociali</a:t>
            </a:r>
            <a:endParaRPr lang="en-GB" dirty="0"/>
          </a:p>
        </p:txBody>
      </p:sp>
      <p:sp>
        <p:nvSpPr>
          <p:cNvPr id="5" name="Segnaposto testo 4"/>
          <p:cNvSpPr>
            <a:spLocks noGrp="1"/>
          </p:cNvSpPr>
          <p:nvPr>
            <p:ph type="body" idx="1"/>
          </p:nvPr>
        </p:nvSpPr>
        <p:spPr/>
        <p:txBody>
          <a:bodyPr/>
          <a:lstStyle/>
          <a:p>
            <a:r>
              <a:rPr lang="en-GB" sz="3200" dirty="0"/>
              <a:t>Whigs</a:t>
            </a:r>
          </a:p>
        </p:txBody>
      </p:sp>
      <p:sp>
        <p:nvSpPr>
          <p:cNvPr id="6" name="Segnaposto contenuto 5"/>
          <p:cNvSpPr>
            <a:spLocks noGrp="1"/>
          </p:cNvSpPr>
          <p:nvPr>
            <p:ph sz="half" idx="2"/>
          </p:nvPr>
        </p:nvSpPr>
        <p:spPr/>
        <p:txBody>
          <a:bodyPr/>
          <a:lstStyle/>
          <a:p>
            <a:r>
              <a:rPr lang="it-IT" dirty="0"/>
              <a:t>Insultati come puritani scozzesi, bigotti, avidi e ipocriti esponenti della nuova classe borghese;</a:t>
            </a:r>
          </a:p>
          <a:p>
            <a:r>
              <a:rPr lang="it-IT" dirty="0"/>
              <a:t>Alleanza Whig: i mercanti della City di Londra e i protestanti che rifiutano di aderire alla chiesa Anglicana – «non-conformisti», lottano per affermare la supremazia del parlamento sul monarca e la tolleranza religiosa</a:t>
            </a:r>
            <a:endParaRPr lang="en-GB" dirty="0"/>
          </a:p>
        </p:txBody>
      </p:sp>
      <p:sp>
        <p:nvSpPr>
          <p:cNvPr id="7" name="Segnaposto testo 6"/>
          <p:cNvSpPr>
            <a:spLocks noGrp="1"/>
          </p:cNvSpPr>
          <p:nvPr>
            <p:ph type="body" sz="quarter" idx="3"/>
          </p:nvPr>
        </p:nvSpPr>
        <p:spPr/>
        <p:txBody>
          <a:bodyPr/>
          <a:lstStyle/>
          <a:p>
            <a:r>
              <a:rPr lang="en-GB" sz="3200" dirty="0"/>
              <a:t>Tories</a:t>
            </a:r>
          </a:p>
        </p:txBody>
      </p:sp>
      <p:sp>
        <p:nvSpPr>
          <p:cNvPr id="8" name="Segnaposto contenuto 7"/>
          <p:cNvSpPr>
            <a:spLocks noGrp="1"/>
          </p:cNvSpPr>
          <p:nvPr>
            <p:ph sz="quarter" idx="4"/>
          </p:nvPr>
        </p:nvSpPr>
        <p:spPr/>
        <p:txBody>
          <a:bodyPr/>
          <a:lstStyle/>
          <a:p>
            <a:r>
              <a:rPr lang="it-IT" dirty="0"/>
              <a:t>Insultati come cattolici irlandesi, ignoranti, difendono i loro privilegi con la forza e non comprendono il nuovo mondo del commercio;</a:t>
            </a:r>
          </a:p>
          <a:p>
            <a:r>
              <a:rPr lang="it-IT" dirty="0"/>
              <a:t>Alleanza Tory: La nobiltà terriera nelle contee e l’alta Chiesa anglicana - sostengono l’autoritarismo della monarchia e della chiesa di stato</a:t>
            </a:r>
            <a:endParaRPr lang="en-GB" dirty="0"/>
          </a:p>
        </p:txBody>
      </p:sp>
    </p:spTree>
    <p:extLst>
      <p:ext uri="{BB962C8B-B14F-4D97-AF65-F5344CB8AC3E}">
        <p14:creationId xmlns:p14="http://schemas.microsoft.com/office/powerpoint/2010/main" val="16079149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a:t>Crown/Cabinet</a:t>
            </a:r>
          </a:p>
        </p:txBody>
      </p:sp>
      <p:sp>
        <p:nvSpPr>
          <p:cNvPr id="6" name="Segnaposto contenuto 5"/>
          <p:cNvSpPr>
            <a:spLocks noGrp="1"/>
          </p:cNvSpPr>
          <p:nvPr>
            <p:ph idx="1"/>
          </p:nvPr>
        </p:nvSpPr>
        <p:spPr/>
        <p:txBody>
          <a:bodyPr/>
          <a:lstStyle/>
          <a:p>
            <a:r>
              <a:rPr lang="it-IT" dirty="0"/>
              <a:t>Lenta trasformazione durante tutto il XVIII secolo da governo del re al governo del parlamento grazie alla «solidarietà ministeriale»:</a:t>
            </a:r>
          </a:p>
          <a:p>
            <a:pPr>
              <a:buFont typeface="+mj-lt"/>
              <a:buAutoNum type="arabicPeriod"/>
            </a:pPr>
            <a:r>
              <a:rPr lang="it-IT" dirty="0"/>
              <a:t>La conquista del potere dalle elezioni fino alla nomina del governo viene vista sempre più come il risultato di uno sforzo congiunto fatto da politici con opinioni comuni;</a:t>
            </a:r>
          </a:p>
          <a:p>
            <a:pPr>
              <a:buFont typeface="+mj-lt"/>
              <a:buAutoNum type="arabicPeriod"/>
            </a:pPr>
            <a:r>
              <a:rPr lang="it-IT" dirty="0"/>
              <a:t>Finché il governo è al potere, il primo ministro può imporre una politica comune ai ministri;</a:t>
            </a:r>
          </a:p>
          <a:p>
            <a:pPr>
              <a:buFont typeface="+mj-lt"/>
              <a:buAutoNum type="arabicPeriod"/>
            </a:pPr>
            <a:r>
              <a:rPr lang="it-IT" dirty="0"/>
              <a:t>Le dimissioni del governo sono intese come un atto congiunto di tutti i ministri che non si sentono più appoggiati o dal re o dal parlamento - la prima volta nel 1746 quando il governo </a:t>
            </a:r>
            <a:r>
              <a:rPr lang="it-IT" dirty="0" err="1"/>
              <a:t>Pelham</a:t>
            </a:r>
            <a:r>
              <a:rPr lang="it-IT" dirty="0"/>
              <a:t> si dimette collettivamente, per costringere il re a richiamarli in carica esprimendo una «totale fiducia» nelle loro scelte politiche.</a:t>
            </a:r>
          </a:p>
        </p:txBody>
      </p:sp>
    </p:spTree>
    <p:extLst>
      <p:ext uri="{BB962C8B-B14F-4D97-AF65-F5344CB8AC3E}">
        <p14:creationId xmlns:p14="http://schemas.microsoft.com/office/powerpoint/2010/main" val="10413710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a:t>Cabinet/Commons: </a:t>
            </a:r>
            <a:r>
              <a:rPr lang="it-IT" dirty="0"/>
              <a:t>formazione dei governi</a:t>
            </a:r>
          </a:p>
        </p:txBody>
      </p:sp>
      <p:sp>
        <p:nvSpPr>
          <p:cNvPr id="6" name="Segnaposto contenuto 5"/>
          <p:cNvSpPr>
            <a:spLocks noGrp="1"/>
          </p:cNvSpPr>
          <p:nvPr>
            <p:ph idx="1"/>
          </p:nvPr>
        </p:nvSpPr>
        <p:spPr/>
        <p:txBody>
          <a:bodyPr/>
          <a:lstStyle/>
          <a:p>
            <a:r>
              <a:rPr lang="it-IT" dirty="0"/>
              <a:t>Nel XVIII e fino a metà XIX secolo, le elezioni per il Parlamento sono considerate significative, ma non direttamente vincolanti per la formazione del governo – il monarca è libero di decidere se rispettare il voto degli elettori nella scelta dei suoi ministri.</a:t>
            </a:r>
          </a:p>
          <a:p>
            <a:r>
              <a:rPr lang="it-IT" dirty="0"/>
              <a:t>I politici professionisti che ricevono dal re incarichi ministeriali si «costruiscono» il sostegno dei parlamentari usando la propria influenza.</a:t>
            </a:r>
          </a:p>
          <a:p>
            <a:r>
              <a:rPr lang="it-IT" dirty="0"/>
              <a:t>Primo Prime </a:t>
            </a:r>
            <a:r>
              <a:rPr lang="it-IT" dirty="0" err="1"/>
              <a:t>Minister</a:t>
            </a:r>
            <a:r>
              <a:rPr lang="it-IT" dirty="0"/>
              <a:t> - Robert </a:t>
            </a:r>
            <a:r>
              <a:rPr lang="it-IT" dirty="0" err="1"/>
              <a:t>Walpole</a:t>
            </a:r>
            <a:r>
              <a:rPr lang="it-IT" dirty="0"/>
              <a:t> 1721-1742 - governa grazie al favore del re e alla maggioranza nella Camera dei Comuni legando i parlamentari al suo «patronage» (i parlamentari orientano il loro voto più secondo l’interesse personale che in base al programma politico).</a:t>
            </a:r>
            <a:endParaRPr lang="en-GB" dirty="0"/>
          </a:p>
        </p:txBody>
      </p:sp>
    </p:spTree>
    <p:extLst>
      <p:ext uri="{BB962C8B-B14F-4D97-AF65-F5344CB8AC3E}">
        <p14:creationId xmlns:p14="http://schemas.microsoft.com/office/powerpoint/2010/main" val="7873070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olo 10"/>
          <p:cNvSpPr>
            <a:spLocks noGrp="1"/>
          </p:cNvSpPr>
          <p:nvPr>
            <p:ph type="title"/>
          </p:nvPr>
        </p:nvSpPr>
        <p:spPr/>
        <p:txBody>
          <a:bodyPr/>
          <a:lstStyle/>
          <a:p>
            <a:r>
              <a:rPr lang="it-IT" dirty="0"/>
              <a:t>Lo schema delle 4 C</a:t>
            </a:r>
          </a:p>
        </p:txBody>
      </p:sp>
      <p:graphicFrame>
        <p:nvGraphicFramePr>
          <p:cNvPr id="14" name="Segnaposto contenuto 13"/>
          <p:cNvGraphicFramePr>
            <a:graphicFrameLocks noGrp="1"/>
          </p:cNvGraphicFramePr>
          <p:nvPr>
            <p:ph idx="1"/>
            <p:extLst>
              <p:ext uri="{D42A27DB-BD31-4B8C-83A1-F6EECF244321}">
                <p14:modId xmlns:p14="http://schemas.microsoft.com/office/powerpoint/2010/main" val="360746864"/>
              </p:ext>
            </p:extLst>
          </p:nvPr>
        </p:nvGraphicFramePr>
        <p:xfrm>
          <a:off x="819150" y="2246811"/>
          <a:ext cx="10562848" cy="36126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35517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Pubblico</a:t>
            </a:r>
            <a:r>
              <a:rPr lang="en-GB" dirty="0"/>
              <a:t>/</a:t>
            </a:r>
            <a:r>
              <a:rPr lang="en-GB" dirty="0" err="1"/>
              <a:t>segreto</a:t>
            </a:r>
            <a:endParaRPr lang="en-GB" dirty="0"/>
          </a:p>
        </p:txBody>
      </p:sp>
      <p:sp>
        <p:nvSpPr>
          <p:cNvPr id="3" name="Segnaposto contenuto 2"/>
          <p:cNvSpPr>
            <a:spLocks noGrp="1"/>
          </p:cNvSpPr>
          <p:nvPr>
            <p:ph sz="half" idx="1"/>
          </p:nvPr>
        </p:nvSpPr>
        <p:spPr>
          <a:xfrm>
            <a:off x="688082" y="2222287"/>
            <a:ext cx="5185873" cy="3638763"/>
          </a:xfrm>
        </p:spPr>
        <p:txBody>
          <a:bodyPr>
            <a:normAutofit lnSpcReduction="10000"/>
          </a:bodyPr>
          <a:lstStyle/>
          <a:p>
            <a:r>
              <a:rPr lang="it-IT" dirty="0"/>
              <a:t>Crown (re) e Cabinet (governo): discutono in segreto – Cabinet </a:t>
            </a:r>
            <a:r>
              <a:rPr lang="it-IT" dirty="0" err="1"/>
              <a:t>council</a:t>
            </a:r>
            <a:r>
              <a:rPr lang="it-IT" dirty="0"/>
              <a:t>; </a:t>
            </a:r>
          </a:p>
          <a:p>
            <a:r>
              <a:rPr lang="it-IT" dirty="0"/>
              <a:t>Cabinet e </a:t>
            </a:r>
            <a:r>
              <a:rPr lang="it-IT" dirty="0" err="1"/>
              <a:t>Commons</a:t>
            </a:r>
            <a:r>
              <a:rPr lang="it-IT" dirty="0"/>
              <a:t> (Camera dei Comuni): discutono apertamente, ma è vietato pubblicarne i dibattiti sui giornali;</a:t>
            </a:r>
          </a:p>
          <a:p>
            <a:r>
              <a:rPr lang="it-IT" dirty="0" err="1"/>
              <a:t>Commons</a:t>
            </a:r>
            <a:r>
              <a:rPr lang="it-IT" dirty="0"/>
              <a:t> e </a:t>
            </a:r>
            <a:r>
              <a:rPr lang="it-IT" dirty="0" err="1"/>
              <a:t>Constituencies</a:t>
            </a:r>
            <a:r>
              <a:rPr lang="it-IT" dirty="0"/>
              <a:t> (elettorato): con il </a:t>
            </a:r>
            <a:r>
              <a:rPr lang="en-US" dirty="0"/>
              <a:t>Meeting of Parliament Act del 1694</a:t>
            </a:r>
            <a:r>
              <a:rPr lang="it-IT" dirty="0"/>
              <a:t> il Parlamento deve essere eletto ogni 3 anni (dal 1715 ogni 7 anni) e riunirsi ogni anno – è l’unico processo pienamente pubblico – anche il voto è pubblico ed è soggetto a intimidazioni, corruzione, disordini violenti…</a:t>
            </a:r>
          </a:p>
        </p:txBody>
      </p:sp>
      <p:pic>
        <p:nvPicPr>
          <p:cNvPr id="5" name="Segnaposto contenuto 4"/>
          <p:cNvPicPr>
            <a:picLocks noGrp="1" noChangeAspect="1"/>
          </p:cNvPicPr>
          <p:nvPr>
            <p:ph sz="half" idx="2"/>
          </p:nvPr>
        </p:nvPicPr>
        <p:blipFill>
          <a:blip r:embed="rId2"/>
          <a:stretch>
            <a:fillRect/>
          </a:stretch>
        </p:blipFill>
        <p:spPr>
          <a:xfrm>
            <a:off x="5951372" y="2222287"/>
            <a:ext cx="6060435" cy="3891130"/>
          </a:xfrm>
          <a:prstGeom prst="rect">
            <a:avLst/>
          </a:prstGeom>
        </p:spPr>
      </p:pic>
    </p:spTree>
    <p:extLst>
      <p:ext uri="{BB962C8B-B14F-4D97-AF65-F5344CB8AC3E}">
        <p14:creationId xmlns:p14="http://schemas.microsoft.com/office/powerpoint/2010/main" val="39020301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Partiti – elettori </a:t>
            </a:r>
          </a:p>
        </p:txBody>
      </p:sp>
      <p:sp>
        <p:nvSpPr>
          <p:cNvPr id="3" name="Segnaposto contenuto 2"/>
          <p:cNvSpPr>
            <a:spLocks noGrp="1"/>
          </p:cNvSpPr>
          <p:nvPr>
            <p:ph sz="half" idx="1"/>
          </p:nvPr>
        </p:nvSpPr>
        <p:spPr>
          <a:xfrm>
            <a:off x="818713" y="2222287"/>
            <a:ext cx="2930328" cy="3638763"/>
          </a:xfrm>
        </p:spPr>
        <p:txBody>
          <a:bodyPr>
            <a:normAutofit lnSpcReduction="10000"/>
          </a:bodyPr>
          <a:lstStyle/>
          <a:p>
            <a:r>
              <a:rPr lang="it-IT" dirty="0"/>
              <a:t>Con l’atto del Parlamento del 1696, i voti di ciascun elettore sono registrati dallo sceriffo di contea e pubblicati nei Pool books che venivano consultati dagli agenti dei partiti (</a:t>
            </a:r>
            <a:r>
              <a:rPr lang="it-IT" i="1" dirty="0" err="1"/>
              <a:t>canvassers</a:t>
            </a:r>
            <a:r>
              <a:rPr lang="it-IT" dirty="0"/>
              <a:t>) nelle elezioni successive per influenzare gli elettori.</a:t>
            </a:r>
          </a:p>
        </p:txBody>
      </p:sp>
      <p:pic>
        <p:nvPicPr>
          <p:cNvPr id="5" name="Segnaposto contenuto 4"/>
          <p:cNvPicPr>
            <a:picLocks noGrp="1" noChangeAspect="1"/>
          </p:cNvPicPr>
          <p:nvPr>
            <p:ph sz="half" idx="2"/>
          </p:nvPr>
        </p:nvPicPr>
        <p:blipFill>
          <a:blip r:embed="rId2"/>
          <a:stretch>
            <a:fillRect/>
          </a:stretch>
        </p:blipFill>
        <p:spPr>
          <a:xfrm>
            <a:off x="9410827" y="2138777"/>
            <a:ext cx="2659255" cy="4282307"/>
          </a:xfrm>
          <a:prstGeom prst="rect">
            <a:avLst/>
          </a:prstGeom>
        </p:spPr>
      </p:pic>
      <p:pic>
        <p:nvPicPr>
          <p:cNvPr id="6" name="Immagine 5"/>
          <p:cNvPicPr>
            <a:picLocks noChangeAspect="1"/>
          </p:cNvPicPr>
          <p:nvPr/>
        </p:nvPicPr>
        <p:blipFill>
          <a:blip r:embed="rId3"/>
          <a:stretch>
            <a:fillRect/>
          </a:stretch>
        </p:blipFill>
        <p:spPr>
          <a:xfrm>
            <a:off x="3879666" y="2130709"/>
            <a:ext cx="2847706" cy="4290376"/>
          </a:xfrm>
          <a:prstGeom prst="rect">
            <a:avLst/>
          </a:prstGeom>
        </p:spPr>
      </p:pic>
      <p:pic>
        <p:nvPicPr>
          <p:cNvPr id="7" name="Immagine 6"/>
          <p:cNvPicPr>
            <a:picLocks noChangeAspect="1"/>
          </p:cNvPicPr>
          <p:nvPr/>
        </p:nvPicPr>
        <p:blipFill>
          <a:blip r:embed="rId4"/>
          <a:stretch>
            <a:fillRect/>
          </a:stretch>
        </p:blipFill>
        <p:spPr>
          <a:xfrm>
            <a:off x="6734946" y="2138777"/>
            <a:ext cx="2659255" cy="4282307"/>
          </a:xfrm>
          <a:prstGeom prst="rect">
            <a:avLst/>
          </a:prstGeom>
        </p:spPr>
      </p:pic>
    </p:spTree>
    <p:extLst>
      <p:ext uri="{BB962C8B-B14F-4D97-AF65-F5344CB8AC3E}">
        <p14:creationId xmlns:p14="http://schemas.microsoft.com/office/powerpoint/2010/main" val="475582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Informazione e potere politico </a:t>
            </a:r>
          </a:p>
        </p:txBody>
      </p:sp>
      <p:sp>
        <p:nvSpPr>
          <p:cNvPr id="6" name="Segnaposto contenuto 5"/>
          <p:cNvSpPr>
            <a:spLocks noGrp="1"/>
          </p:cNvSpPr>
          <p:nvPr>
            <p:ph idx="1"/>
          </p:nvPr>
        </p:nvSpPr>
        <p:spPr>
          <a:xfrm>
            <a:off x="818712" y="2222287"/>
            <a:ext cx="10554574" cy="4439770"/>
          </a:xfrm>
        </p:spPr>
        <p:txBody>
          <a:bodyPr>
            <a:normAutofit/>
          </a:bodyPr>
          <a:lstStyle/>
          <a:p>
            <a:r>
              <a:rPr lang="it-IT" sz="1900" dirty="0" err="1"/>
              <a:t>Stamp</a:t>
            </a:r>
            <a:r>
              <a:rPr lang="it-IT" sz="1900" dirty="0"/>
              <a:t> </a:t>
            </a:r>
            <a:r>
              <a:rPr lang="it-IT" sz="1900" dirty="0" err="1"/>
              <a:t>Act</a:t>
            </a:r>
            <a:r>
              <a:rPr lang="it-IT" sz="1900" dirty="0"/>
              <a:t>, 1712: il governo sostituisce il vecchio sistema dei monopoli sulla informazione (il </a:t>
            </a:r>
            <a:r>
              <a:rPr lang="it-IT" sz="1900" dirty="0" err="1"/>
              <a:t>Licensing</a:t>
            </a:r>
            <a:r>
              <a:rPr lang="it-IT" sz="1900" dirty="0"/>
              <a:t> </a:t>
            </a:r>
            <a:r>
              <a:rPr lang="it-IT" sz="1900" dirty="0" err="1"/>
              <a:t>act</a:t>
            </a:r>
            <a:r>
              <a:rPr lang="it-IT" sz="1900" dirty="0"/>
              <a:t> abrogato nel 1695) con la nuova «tassa sulla conoscenza»: 1 penny per ogni foglio stampato e 1 scellino (= 7€) per ogni pubblicità.</a:t>
            </a:r>
          </a:p>
          <a:p>
            <a:r>
              <a:rPr lang="it-IT" sz="1900" dirty="0"/>
              <a:t>La tassa è introdotta per tutti i giornali che contengono «notizie pubbliche o commenti e osservazioni su ogni affare riguardante la Chiesa e lo stato», al fine di impedire la diffusione di «odio e disprezzo del governo e della sacra religione».</a:t>
            </a:r>
          </a:p>
          <a:p>
            <a:r>
              <a:rPr lang="it-IT" sz="1900" dirty="0"/>
              <a:t>il nuovo sistema formalmente rispetta il libero mercato, ma di fatto permette al governo di condizionare economicamente la stampa e quindi di esercitare la censura indiretta: la stampa viene decimata, il governo può perseguitare economicamente la stampa di opposizione e finanziare di nascosto o esimere dal pagamento quella a suo favore (ma nasce anche la stampa illegale).</a:t>
            </a:r>
          </a:p>
        </p:txBody>
      </p:sp>
    </p:spTree>
    <p:extLst>
      <p:ext uri="{BB962C8B-B14F-4D97-AF65-F5344CB8AC3E}">
        <p14:creationId xmlns:p14="http://schemas.microsoft.com/office/powerpoint/2010/main" val="477222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Sedicious</a:t>
            </a:r>
            <a:r>
              <a:rPr lang="en-GB" dirty="0"/>
              <a:t> libel</a:t>
            </a:r>
          </a:p>
        </p:txBody>
      </p:sp>
      <p:sp>
        <p:nvSpPr>
          <p:cNvPr id="3" name="Segnaposto contenuto 2"/>
          <p:cNvSpPr>
            <a:spLocks noGrp="1"/>
          </p:cNvSpPr>
          <p:nvPr>
            <p:ph idx="1"/>
          </p:nvPr>
        </p:nvSpPr>
        <p:spPr>
          <a:xfrm>
            <a:off x="818712" y="2222287"/>
            <a:ext cx="10554574" cy="4204639"/>
          </a:xfrm>
        </p:spPr>
        <p:txBody>
          <a:bodyPr>
            <a:normAutofit/>
          </a:bodyPr>
          <a:lstStyle/>
          <a:p>
            <a:r>
              <a:rPr lang="it-IT" dirty="0"/>
              <a:t>Dal 1695 a causa dei limiti legali e dell’opinione pubblica non è più possibile usare i metodi tradizionali di persecuzione della stampa antigovernativa – monopoli, processi per tradimento ed eresia. </a:t>
            </a:r>
          </a:p>
          <a:p>
            <a:r>
              <a:rPr lang="it-IT" dirty="0"/>
              <a:t>Pertanto nel 1699 i giuristi di Corte hanno reinterpretato i precedenti giudiziari, per affermare che «è un principio con cui si sono sempre preservati tutti i governi e la sicurezza di tutte le società civili; altrimenti il governo sarebbe esposto alla malizia di gente ostie».</a:t>
            </a:r>
          </a:p>
          <a:p>
            <a:r>
              <a:rPr lang="it-IT" dirty="0"/>
              <a:t>Quindi, i giudici possono condannare fino a carcere a vita chi diffonde scritti o immagini con il fine di «provocare odio o disistima per la casa reale, il governo e la costituzione, il Parlamento e i giudici, o scontento e ostilità tra i sudditi», indifferentemente se le affermazioni sono vere o false. </a:t>
            </a:r>
          </a:p>
          <a:p>
            <a:r>
              <a:rPr lang="it-IT" dirty="0"/>
              <a:t>La giuria popolare può decidere solo se e chi ha compiuto l’atto, mentre il giudice può decidere da solo se l’atto è stato compiuto con l’intento di sedizione, il che gli da un ampio potere di condannare i nemici del governo.</a:t>
            </a:r>
          </a:p>
          <a:p>
            <a:pPr marL="0" indent="0">
              <a:buNone/>
            </a:pPr>
            <a:endParaRPr lang="en-GB" dirty="0"/>
          </a:p>
        </p:txBody>
      </p:sp>
    </p:spTree>
    <p:extLst>
      <p:ext uri="{BB962C8B-B14F-4D97-AF65-F5344CB8AC3E}">
        <p14:creationId xmlns:p14="http://schemas.microsoft.com/office/powerpoint/2010/main" val="418597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Dal governo rappresentativo alla società democratica</a:t>
            </a:r>
          </a:p>
        </p:txBody>
      </p:sp>
      <p:sp>
        <p:nvSpPr>
          <p:cNvPr id="6" name="Segnaposto contenuto 5"/>
          <p:cNvSpPr>
            <a:spLocks noGrp="1"/>
          </p:cNvSpPr>
          <p:nvPr>
            <p:ph sz="half" idx="1"/>
          </p:nvPr>
        </p:nvSpPr>
        <p:spPr/>
        <p:txBody>
          <a:bodyPr/>
          <a:lstStyle/>
          <a:p>
            <a:r>
              <a:rPr lang="it-IT" dirty="0"/>
              <a:t>Democrazia rappresentativa – controllo dell’operato del governo da parte dei governati;</a:t>
            </a:r>
          </a:p>
          <a:p>
            <a:r>
              <a:rPr lang="it-IT" dirty="0"/>
              <a:t>Inghilterra dal 1694 è un governo rappresentativo senza democrazia:</a:t>
            </a:r>
          </a:p>
          <a:p>
            <a:pPr>
              <a:buFont typeface="+mj-lt"/>
              <a:buAutoNum type="arabicPeriod"/>
            </a:pPr>
            <a:r>
              <a:rPr lang="it-IT" dirty="0"/>
              <a:t>I governati non possono controllare l’operato del governo coperto dalla segretezza;</a:t>
            </a:r>
          </a:p>
          <a:p>
            <a:pPr>
              <a:buFont typeface="+mj-lt"/>
              <a:buAutoNum type="arabicPeriod"/>
            </a:pPr>
            <a:r>
              <a:rPr lang="it-IT" dirty="0"/>
              <a:t>Ma il governo può controllare i governati il cui voto è pubblico.</a:t>
            </a:r>
          </a:p>
          <a:p>
            <a:pPr marL="0" indent="0">
              <a:buNone/>
            </a:pPr>
            <a:endParaRPr lang="it-IT" dirty="0"/>
          </a:p>
        </p:txBody>
      </p:sp>
      <p:sp>
        <p:nvSpPr>
          <p:cNvPr id="7" name="Segnaposto contenuto 6"/>
          <p:cNvSpPr>
            <a:spLocks noGrp="1"/>
          </p:cNvSpPr>
          <p:nvPr>
            <p:ph sz="half" idx="2"/>
          </p:nvPr>
        </p:nvSpPr>
        <p:spPr/>
        <p:txBody>
          <a:bodyPr/>
          <a:lstStyle/>
          <a:p>
            <a:r>
              <a:rPr lang="it-IT" dirty="0"/>
              <a:t>Una compiuta democratizzazione della rappresentanza si compirà:</a:t>
            </a:r>
          </a:p>
          <a:p>
            <a:pPr>
              <a:buFont typeface="+mj-lt"/>
              <a:buAutoNum type="arabicPeriod"/>
            </a:pPr>
            <a:r>
              <a:rPr lang="it-IT" dirty="0"/>
              <a:t>Chi? Suffragio universale maschile e femminile -1928</a:t>
            </a:r>
          </a:p>
          <a:p>
            <a:pPr>
              <a:buFont typeface="+mj-lt"/>
              <a:buAutoNum type="arabicPeriod"/>
            </a:pPr>
            <a:r>
              <a:rPr lang="it-IT" dirty="0"/>
              <a:t>Come? Piena libertà di stampa – 1870;  Voto segreto – 1872; prevenzione della corruzione elettorale – 1883</a:t>
            </a:r>
          </a:p>
          <a:p>
            <a:pPr>
              <a:buFont typeface="+mj-lt"/>
              <a:buAutoNum type="arabicPeriod"/>
            </a:pPr>
            <a:r>
              <a:rPr lang="it-IT" dirty="0"/>
              <a:t>Cosa? Responsabilità del governo per il benessere dei cittadini - 1945</a:t>
            </a:r>
          </a:p>
        </p:txBody>
      </p:sp>
    </p:spTree>
    <p:extLst>
      <p:ext uri="{BB962C8B-B14F-4D97-AF65-F5344CB8AC3E}">
        <p14:creationId xmlns:p14="http://schemas.microsoft.com/office/powerpoint/2010/main" val="644031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Diffusione dei giornali dall’inizio 1700</a:t>
            </a:r>
          </a:p>
        </p:txBody>
      </p:sp>
      <p:sp>
        <p:nvSpPr>
          <p:cNvPr id="3" name="Segnaposto contenuto 2"/>
          <p:cNvSpPr>
            <a:spLocks noGrp="1"/>
          </p:cNvSpPr>
          <p:nvPr>
            <p:ph idx="1"/>
          </p:nvPr>
        </p:nvSpPr>
        <p:spPr>
          <a:xfrm>
            <a:off x="818712" y="2222287"/>
            <a:ext cx="10554574" cy="4113199"/>
          </a:xfrm>
        </p:spPr>
        <p:txBody>
          <a:bodyPr>
            <a:normAutofit lnSpcReduction="10000"/>
          </a:bodyPr>
          <a:lstStyle/>
          <a:p>
            <a:r>
              <a:rPr lang="it-IT" sz="2000" dirty="0"/>
              <a:t>A differenza dell’Europa continentale, in Inghilterra è superato di fatto il regime di monopolio della «</a:t>
            </a:r>
            <a:r>
              <a:rPr lang="it-IT" sz="2000" dirty="0" err="1"/>
              <a:t>London</a:t>
            </a:r>
            <a:r>
              <a:rPr lang="it-IT" sz="2000" dirty="0"/>
              <a:t> </a:t>
            </a:r>
            <a:r>
              <a:rPr lang="it-IT" sz="2000" dirty="0" err="1"/>
              <a:t>Gazette</a:t>
            </a:r>
            <a:r>
              <a:rPr lang="it-IT" sz="2000" dirty="0"/>
              <a:t>»: i giornali tornano ad essere intensamente politicizzati come ai tempi della Great </a:t>
            </a:r>
            <a:r>
              <a:rPr lang="it-IT" sz="2000" dirty="0" err="1"/>
              <a:t>Rebellion</a:t>
            </a:r>
            <a:r>
              <a:rPr lang="it-IT" sz="2000" dirty="0"/>
              <a:t>. </a:t>
            </a:r>
          </a:p>
          <a:p>
            <a:r>
              <a:rPr lang="it-IT" sz="2000" dirty="0"/>
              <a:t>Gradualmente nel corso del Settecento non solo le élite ma anche i lettori delle classi medie urbane considerano normale interessarsi di politica e criticare apertamente il governo – nasce l’idea che esiste una «opinione pubblica»;</a:t>
            </a:r>
          </a:p>
          <a:p>
            <a:r>
              <a:rPr lang="it-IT" sz="2000" dirty="0"/>
              <a:t>I giornali diffondono anche l’idea di «unità nazionale» inglese/britannica (superamento delle particolarità locali, ma anche senso di superiorità rispetto agli altri popoli).</a:t>
            </a:r>
          </a:p>
          <a:p>
            <a:r>
              <a:rPr lang="it-IT" sz="2000" dirty="0"/>
              <a:t>E diffondono la convinzione che a differenza degli altri popoli, gli inglesi sono per «tradizione nazionale» dei cittadini liberi, che il governo rispetta i loro diritti e che è lecito protestare contro di esso. </a:t>
            </a:r>
          </a:p>
        </p:txBody>
      </p:sp>
    </p:spTree>
    <p:extLst>
      <p:ext uri="{BB962C8B-B14F-4D97-AF65-F5344CB8AC3E}">
        <p14:creationId xmlns:p14="http://schemas.microsoft.com/office/powerpoint/2010/main" val="39404485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King in Parliament</a:t>
            </a:r>
          </a:p>
        </p:txBody>
      </p:sp>
      <p:sp>
        <p:nvSpPr>
          <p:cNvPr id="3" name="Segnaposto contenuto 2"/>
          <p:cNvSpPr>
            <a:spLocks noGrp="1"/>
          </p:cNvSpPr>
          <p:nvPr>
            <p:ph idx="1"/>
          </p:nvPr>
        </p:nvSpPr>
        <p:spPr>
          <a:xfrm>
            <a:off x="818712" y="2222287"/>
            <a:ext cx="10554574" cy="4188525"/>
          </a:xfrm>
        </p:spPr>
        <p:txBody>
          <a:bodyPr>
            <a:noAutofit/>
          </a:bodyPr>
          <a:lstStyle/>
          <a:p>
            <a:pPr marL="0" indent="0">
              <a:buNone/>
            </a:pPr>
            <a:r>
              <a:rPr lang="it-IT" sz="1900" dirty="0"/>
              <a:t>Thomas Smith, Segretario di Stato della regina Elisabetta I, in </a:t>
            </a:r>
            <a:r>
              <a:rPr lang="it-IT" sz="1900" i="1" dirty="0"/>
              <a:t>De </a:t>
            </a:r>
            <a:r>
              <a:rPr lang="it-IT" sz="1900" i="1" dirty="0" err="1"/>
              <a:t>Republica</a:t>
            </a:r>
            <a:r>
              <a:rPr lang="it-IT" sz="1900" i="1" dirty="0"/>
              <a:t> </a:t>
            </a:r>
            <a:r>
              <a:rPr lang="it-IT" sz="1900" i="1" dirty="0" err="1"/>
              <a:t>Anglorum</a:t>
            </a:r>
            <a:r>
              <a:rPr lang="it-IT" sz="1900" dirty="0"/>
              <a:t>, 1565, conferma il ruolo del Parlamento come:</a:t>
            </a:r>
          </a:p>
          <a:p>
            <a:r>
              <a:rPr lang="it-IT" sz="1900" dirty="0"/>
              <a:t> «parte accettata della costituzione, elemento noto e riconosciuto del governo regio», dove si approvano le tasse, si presentano petizioni al re e si può indagare sugli abusi dei funzionari regi, sull’uso delle finanze e si possono condannare i ministri – Impeachment.</a:t>
            </a:r>
          </a:p>
          <a:p>
            <a:pPr marL="0" indent="0">
              <a:buNone/>
            </a:pPr>
            <a:r>
              <a:rPr lang="it-IT" sz="1900" dirty="0"/>
              <a:t>Le parti in lotta riconoscono che il paese è composto da gruppi diversi (per interessi economici, o per luogo di provenienza etc.) che però dipendono uni dagli altri e da un potere centrale che cerca di governarli in modo unitario:</a:t>
            </a:r>
          </a:p>
          <a:p>
            <a:r>
              <a:rPr lang="it-IT" sz="1900" dirty="0"/>
              <a:t>King in </a:t>
            </a:r>
            <a:r>
              <a:rPr lang="it-IT" sz="1900" dirty="0" err="1"/>
              <a:t>Parliament</a:t>
            </a:r>
            <a:r>
              <a:rPr lang="it-IT" sz="1900" dirty="0"/>
              <a:t> è «il potere supremo e assoluto del regno perché lì e non altrove, si raggiunge l'incontro pacifico tra tutte le parti del regno». «Un atto del Parlamento esprime la volontà del principe e di tutto il regno», di cui «nessuno può lamentarsi ... ma deve trovarlo buono e obbedire».</a:t>
            </a:r>
          </a:p>
        </p:txBody>
      </p:sp>
    </p:spTree>
    <p:extLst>
      <p:ext uri="{BB962C8B-B14F-4D97-AF65-F5344CB8AC3E}">
        <p14:creationId xmlns:p14="http://schemas.microsoft.com/office/powerpoint/2010/main" val="22114177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Impatto</a:t>
            </a:r>
            <a:r>
              <a:rPr lang="en-GB" dirty="0"/>
              <a:t> </a:t>
            </a:r>
            <a:r>
              <a:rPr lang="en-GB" dirty="0" err="1"/>
              <a:t>culturale</a:t>
            </a:r>
            <a:endParaRPr lang="en-GB" dirty="0"/>
          </a:p>
        </p:txBody>
      </p:sp>
      <p:sp>
        <p:nvSpPr>
          <p:cNvPr id="3" name="Segnaposto contenuto 2"/>
          <p:cNvSpPr>
            <a:spLocks noGrp="1"/>
          </p:cNvSpPr>
          <p:nvPr>
            <p:ph idx="1"/>
          </p:nvPr>
        </p:nvSpPr>
        <p:spPr/>
        <p:txBody>
          <a:bodyPr>
            <a:normAutofit fontScale="92500" lnSpcReduction="10000"/>
          </a:bodyPr>
          <a:lstStyle/>
          <a:p>
            <a:r>
              <a:rPr lang="it-IT" sz="2000" dirty="0"/>
              <a:t>I giornali dipendono dal mercato che dà loro un carattere popolare e commerciale e offre contenuti più variegati: politica (parlamento, elezioni, Corte, relazioni con l’estero, governo locale), cronaca nera, commercio, navigazione, intrattenimento (teatro, moda, corse…);</a:t>
            </a:r>
          </a:p>
          <a:p>
            <a:r>
              <a:rPr lang="it-IT" sz="2000" dirty="0"/>
              <a:t>Per convincere i lettori di essere la «voce del popolo», i giornalisti usano un linguaggio semplice e spesso pubblicano articoli firmati con pseudonimi come «uno del popolo», «un plebeo», «John Bull» ecc. </a:t>
            </a:r>
          </a:p>
          <a:p>
            <a:r>
              <a:rPr lang="it-IT" sz="2000" dirty="0"/>
              <a:t>I giornali si appellano al «opinione pubblica», «pubblico», «popolo» come ad un’autorità politica e morale: i loro lettori si sentono cittadini a pieno titolo anche se la grande maggioranza di loro non ha diritto di voto;</a:t>
            </a:r>
          </a:p>
          <a:p>
            <a:r>
              <a:rPr lang="it-IT" sz="2000" dirty="0"/>
              <a:t>La scrittura diventa più agile: si afferma lo stile delle 5 W (</a:t>
            </a:r>
            <a:r>
              <a:rPr lang="it-IT" sz="2000" dirty="0" err="1"/>
              <a:t>Who</a:t>
            </a:r>
            <a:r>
              <a:rPr lang="it-IT" sz="2000" dirty="0"/>
              <a:t>? </a:t>
            </a:r>
            <a:r>
              <a:rPr lang="it-IT" sz="2000" dirty="0" err="1"/>
              <a:t>Where</a:t>
            </a:r>
            <a:r>
              <a:rPr lang="it-IT" sz="2000" dirty="0"/>
              <a:t>? </a:t>
            </a:r>
            <a:r>
              <a:rPr lang="it-IT" sz="2000" dirty="0" err="1"/>
              <a:t>When</a:t>
            </a:r>
            <a:r>
              <a:rPr lang="it-IT" sz="2000" dirty="0"/>
              <a:t>? </a:t>
            </a:r>
            <a:r>
              <a:rPr lang="it-IT" sz="2000" dirty="0" err="1"/>
              <a:t>What</a:t>
            </a:r>
            <a:r>
              <a:rPr lang="it-IT" sz="2000" dirty="0"/>
              <a:t>? </a:t>
            </a:r>
            <a:r>
              <a:rPr lang="it-IT" sz="2000" dirty="0" err="1"/>
              <a:t>Why</a:t>
            </a:r>
            <a:r>
              <a:rPr lang="it-IT" sz="2000" dirty="0"/>
              <a:t>?) alle quali rispondere nelle prime 10 righe dell’articolo. </a:t>
            </a:r>
          </a:p>
        </p:txBody>
      </p:sp>
    </p:spTree>
    <p:extLst>
      <p:ext uri="{BB962C8B-B14F-4D97-AF65-F5344CB8AC3E}">
        <p14:creationId xmlns:p14="http://schemas.microsoft.com/office/powerpoint/2010/main" val="2666591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z="4800" dirty="0"/>
              <a:t>«John Bull» </a:t>
            </a:r>
          </a:p>
        </p:txBody>
      </p:sp>
      <p:sp>
        <p:nvSpPr>
          <p:cNvPr id="3" name="Segnaposto contenuto 2"/>
          <p:cNvSpPr>
            <a:spLocks noGrp="1"/>
          </p:cNvSpPr>
          <p:nvPr>
            <p:ph sz="half" idx="1"/>
          </p:nvPr>
        </p:nvSpPr>
        <p:spPr>
          <a:xfrm>
            <a:off x="679270" y="1933442"/>
            <a:ext cx="5682342" cy="4663301"/>
          </a:xfrm>
        </p:spPr>
        <p:txBody>
          <a:bodyPr>
            <a:normAutofit/>
          </a:bodyPr>
          <a:lstStyle/>
          <a:p>
            <a:r>
              <a:rPr lang="it-IT" dirty="0"/>
              <a:t>Nasce sulla stampa tory nel 1712 per deridere i sostenitori dei whig, descritti come bottegai ecc. dalla cultura medio-bassa;</a:t>
            </a:r>
          </a:p>
          <a:p>
            <a:r>
              <a:rPr lang="it-IT" dirty="0"/>
              <a:t>Ma il mondo della stampa è popolare, per cui Bull da figura ridicola muta nel corso del Settecento in un personaggio positivo, </a:t>
            </a:r>
          </a:p>
          <a:p>
            <a:r>
              <a:rPr lang="it-IT" dirty="0"/>
              <a:t>Si identifica anzi con l’immagine del «vero inglese» con cui glorificare il carattere nazionale e il buon senso dell’«uomo della strada», conservatore, poco istruito ma padre e amico affidabile, patriota, lavoratore, virile ecc.</a:t>
            </a:r>
          </a:p>
        </p:txBody>
      </p:sp>
      <p:pic>
        <p:nvPicPr>
          <p:cNvPr id="5" name="Segnaposto contenuto 4"/>
          <p:cNvPicPr>
            <a:picLocks noGrp="1" noChangeAspect="1"/>
          </p:cNvPicPr>
          <p:nvPr>
            <p:ph sz="half" idx="2"/>
          </p:nvPr>
        </p:nvPicPr>
        <p:blipFill>
          <a:blip r:embed="rId2"/>
          <a:stretch>
            <a:fillRect/>
          </a:stretch>
        </p:blipFill>
        <p:spPr>
          <a:xfrm>
            <a:off x="6361611" y="1933442"/>
            <a:ext cx="5577840" cy="4882300"/>
          </a:xfrm>
          <a:prstGeom prst="rect">
            <a:avLst/>
          </a:prstGeom>
        </p:spPr>
      </p:pic>
    </p:spTree>
    <p:extLst>
      <p:ext uri="{BB962C8B-B14F-4D97-AF65-F5344CB8AC3E}">
        <p14:creationId xmlns:p14="http://schemas.microsoft.com/office/powerpoint/2010/main" val="39405343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57D2D4A-1CA2-4910-B08E-4F8962437AD3}"/>
              </a:ext>
            </a:extLst>
          </p:cNvPr>
          <p:cNvSpPr>
            <a:spLocks noGrp="1"/>
          </p:cNvSpPr>
          <p:nvPr>
            <p:ph type="title"/>
          </p:nvPr>
        </p:nvSpPr>
        <p:spPr/>
        <p:txBody>
          <a:bodyPr/>
          <a:lstStyle/>
          <a:p>
            <a:r>
              <a:rPr lang="it-IT" dirty="0"/>
              <a:t>Disseminazione dei simboli nazionali</a:t>
            </a:r>
          </a:p>
        </p:txBody>
      </p:sp>
      <p:sp>
        <p:nvSpPr>
          <p:cNvPr id="3" name="Segnaposto contenuto 2">
            <a:extLst>
              <a:ext uri="{FF2B5EF4-FFF2-40B4-BE49-F238E27FC236}">
                <a16:creationId xmlns:a16="http://schemas.microsoft.com/office/drawing/2014/main" id="{832022C0-8018-4793-BC0C-601EEFAD74C9}"/>
              </a:ext>
            </a:extLst>
          </p:cNvPr>
          <p:cNvSpPr>
            <a:spLocks noGrp="1"/>
          </p:cNvSpPr>
          <p:nvPr>
            <p:ph sz="half" idx="1"/>
          </p:nvPr>
        </p:nvSpPr>
        <p:spPr>
          <a:xfrm>
            <a:off x="848400" y="2222287"/>
            <a:ext cx="4584561" cy="4077573"/>
          </a:xfrm>
        </p:spPr>
        <p:txBody>
          <a:bodyPr>
            <a:normAutofit fontScale="92500" lnSpcReduction="10000"/>
          </a:bodyPr>
          <a:lstStyle/>
          <a:p>
            <a:r>
              <a:rPr lang="it-IT" sz="2000" dirty="0"/>
              <a:t>Tra 1730’-1740’ la stampa  inventa e diffonde l’idea del «British Empire» e i suoi simboli – bandiera, inni…</a:t>
            </a:r>
          </a:p>
          <a:p>
            <a:r>
              <a:rPr lang="it-IT" sz="2000" dirty="0"/>
              <a:t>Nel 1745 il «</a:t>
            </a:r>
            <a:r>
              <a:rPr lang="it-IT" sz="2000" dirty="0" err="1"/>
              <a:t>Gentleman’s</a:t>
            </a:r>
            <a:r>
              <a:rPr lang="it-IT" sz="2000" dirty="0"/>
              <a:t> Magazine» pubblica l’inno </a:t>
            </a:r>
            <a:r>
              <a:rPr lang="it-IT" sz="2000" i="1" dirty="0" err="1"/>
              <a:t>God</a:t>
            </a:r>
            <a:r>
              <a:rPr lang="it-IT" sz="2000" i="1" dirty="0"/>
              <a:t> </a:t>
            </a:r>
            <a:r>
              <a:rPr lang="it-IT" sz="2000" i="1" dirty="0" err="1"/>
              <a:t>save</a:t>
            </a:r>
            <a:r>
              <a:rPr lang="it-IT" sz="2000" i="1" dirty="0"/>
              <a:t> the king </a:t>
            </a:r>
            <a:r>
              <a:rPr lang="it-IT" sz="2000" dirty="0"/>
              <a:t>per sostenere la repressione della rivolta giacobita che dalla Scozia invade l’Inghilterra.</a:t>
            </a:r>
          </a:p>
          <a:p>
            <a:r>
              <a:rPr lang="it-IT" sz="2000" dirty="0"/>
              <a:t>Il governo usa l’influenza sui giornali per demonizzare gli avversari come non-patrioti, giacobiti ecc.</a:t>
            </a:r>
          </a:p>
        </p:txBody>
      </p:sp>
      <p:pic>
        <p:nvPicPr>
          <p:cNvPr id="5" name="Segnaposto contenuto 4">
            <a:extLst>
              <a:ext uri="{FF2B5EF4-FFF2-40B4-BE49-F238E27FC236}">
                <a16:creationId xmlns:a16="http://schemas.microsoft.com/office/drawing/2014/main" id="{95C66777-FA1A-43DD-90CD-16FD08CF5F3B}"/>
              </a:ext>
            </a:extLst>
          </p:cNvPr>
          <p:cNvPicPr>
            <a:picLocks noGrp="1" noChangeAspect="1"/>
          </p:cNvPicPr>
          <p:nvPr>
            <p:ph sz="half" idx="2"/>
          </p:nvPr>
        </p:nvPicPr>
        <p:blipFill>
          <a:blip r:embed="rId2"/>
          <a:stretch>
            <a:fillRect/>
          </a:stretch>
        </p:blipFill>
        <p:spPr>
          <a:xfrm>
            <a:off x="6692539" y="2024258"/>
            <a:ext cx="4345575" cy="4616047"/>
          </a:xfrm>
          <a:prstGeom prst="rect">
            <a:avLst/>
          </a:prstGeom>
        </p:spPr>
      </p:pic>
    </p:spTree>
    <p:extLst>
      <p:ext uri="{BB962C8B-B14F-4D97-AF65-F5344CB8AC3E}">
        <p14:creationId xmlns:p14="http://schemas.microsoft.com/office/powerpoint/2010/main" val="31374291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F08E7-D4D9-4C46-975C-327FBDB836EE}"/>
              </a:ext>
            </a:extLst>
          </p:cNvPr>
          <p:cNvSpPr>
            <a:spLocks noGrp="1"/>
          </p:cNvSpPr>
          <p:nvPr>
            <p:ph type="title"/>
          </p:nvPr>
        </p:nvSpPr>
        <p:spPr/>
        <p:txBody>
          <a:bodyPr/>
          <a:lstStyle/>
          <a:p>
            <a:r>
              <a:rPr lang="it-IT" dirty="0"/>
              <a:t>La «missione civilizzatrice» dell’Impero</a:t>
            </a:r>
          </a:p>
        </p:txBody>
      </p:sp>
      <p:sp>
        <p:nvSpPr>
          <p:cNvPr id="3" name="Segnaposto contenuto 2">
            <a:extLst>
              <a:ext uri="{FF2B5EF4-FFF2-40B4-BE49-F238E27FC236}">
                <a16:creationId xmlns:a16="http://schemas.microsoft.com/office/drawing/2014/main" id="{093367E6-C68B-46D6-9A28-0CB1C9859D20}"/>
              </a:ext>
            </a:extLst>
          </p:cNvPr>
          <p:cNvSpPr>
            <a:spLocks noGrp="1"/>
          </p:cNvSpPr>
          <p:nvPr>
            <p:ph sz="half" idx="1"/>
          </p:nvPr>
        </p:nvSpPr>
        <p:spPr>
          <a:xfrm>
            <a:off x="551516" y="2269791"/>
            <a:ext cx="5185873" cy="3828192"/>
          </a:xfrm>
        </p:spPr>
        <p:txBody>
          <a:bodyPr>
            <a:normAutofit lnSpcReduction="10000"/>
          </a:bodyPr>
          <a:lstStyle/>
          <a:p>
            <a:r>
              <a:rPr lang="it-IT" sz="1900" dirty="0"/>
              <a:t>Il «General </a:t>
            </a:r>
            <a:r>
              <a:rPr lang="it-IT" sz="1900" dirty="0" err="1"/>
              <a:t>Evening</a:t>
            </a:r>
            <a:r>
              <a:rPr lang="it-IT" sz="1900" dirty="0"/>
              <a:t> Post» descrive nel 1745 i ribelli giacobiti come </a:t>
            </a:r>
          </a:p>
          <a:p>
            <a:pPr marL="0" indent="0">
              <a:buNone/>
            </a:pPr>
            <a:r>
              <a:rPr lang="it-IT" sz="1900" dirty="0"/>
              <a:t>«schiere sanguinarie di predoni delle foreste e paludi d’Irlanda, orde di selvaggi dalle rocce e caverne delle Highlands scozzesi, privi di istruzione e di umanità, armati di ignoranza, brutalità e barbara ferocia»;</a:t>
            </a:r>
          </a:p>
          <a:p>
            <a:r>
              <a:rPr lang="it-IT" sz="1900" dirty="0"/>
              <a:t>Per contro, si consolida l’identità dell’Impero Britannico come promotore di una civiltà protestante, commerciale, marittima e liberale.</a:t>
            </a:r>
          </a:p>
          <a:p>
            <a:endParaRPr lang="it-IT" dirty="0"/>
          </a:p>
        </p:txBody>
      </p:sp>
      <p:pic>
        <p:nvPicPr>
          <p:cNvPr id="5" name="Segnaposto contenuto 4">
            <a:extLst>
              <a:ext uri="{FF2B5EF4-FFF2-40B4-BE49-F238E27FC236}">
                <a16:creationId xmlns:a16="http://schemas.microsoft.com/office/drawing/2014/main" id="{8F1DD847-AC4B-439A-B9C7-DC76D7E1ED33}"/>
              </a:ext>
            </a:extLst>
          </p:cNvPr>
          <p:cNvPicPr>
            <a:picLocks noGrp="1" noChangeAspect="1"/>
          </p:cNvPicPr>
          <p:nvPr>
            <p:ph sz="half" idx="2"/>
          </p:nvPr>
        </p:nvPicPr>
        <p:blipFill>
          <a:blip r:embed="rId2"/>
          <a:stretch>
            <a:fillRect/>
          </a:stretch>
        </p:blipFill>
        <p:spPr>
          <a:xfrm>
            <a:off x="5698253" y="2143497"/>
            <a:ext cx="6463507" cy="3906982"/>
          </a:xfrm>
          <a:prstGeom prst="rect">
            <a:avLst/>
          </a:prstGeom>
        </p:spPr>
      </p:pic>
    </p:spTree>
    <p:extLst>
      <p:ext uri="{BB962C8B-B14F-4D97-AF65-F5344CB8AC3E}">
        <p14:creationId xmlns:p14="http://schemas.microsoft.com/office/powerpoint/2010/main" val="37206034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err="1"/>
              <a:t>Impatto</a:t>
            </a:r>
            <a:r>
              <a:rPr lang="en-GB" dirty="0"/>
              <a:t> </a:t>
            </a:r>
            <a:r>
              <a:rPr lang="en-GB" dirty="0" err="1"/>
              <a:t>economico</a:t>
            </a:r>
            <a:endParaRPr lang="en-GB" dirty="0"/>
          </a:p>
        </p:txBody>
      </p:sp>
      <p:sp>
        <p:nvSpPr>
          <p:cNvPr id="3" name="Segnaposto contenuto 2"/>
          <p:cNvSpPr>
            <a:spLocks noGrp="1"/>
          </p:cNvSpPr>
          <p:nvPr>
            <p:ph idx="1"/>
          </p:nvPr>
        </p:nvSpPr>
        <p:spPr>
          <a:xfrm>
            <a:off x="818712" y="2222287"/>
            <a:ext cx="10554574" cy="4100136"/>
          </a:xfrm>
        </p:spPr>
        <p:txBody>
          <a:bodyPr>
            <a:normAutofit lnSpcReduction="10000"/>
          </a:bodyPr>
          <a:lstStyle/>
          <a:p>
            <a:r>
              <a:rPr lang="it-IT" sz="2000" dirty="0"/>
              <a:t>Gli editori possono schierarsi per Whig o Tory, ma sono imprenditori indipendenti e pongono l’aumento dei lettori e del profitto davanti ai principi politici (negli anni 1780’ i giornali come «</a:t>
            </a:r>
            <a:r>
              <a:rPr lang="it-IT" sz="2000" dirty="0" err="1"/>
              <a:t>Morning</a:t>
            </a:r>
            <a:r>
              <a:rPr lang="it-IT" sz="2000" dirty="0"/>
              <a:t> Post» hanno saggi di profitto del 18%).</a:t>
            </a:r>
          </a:p>
          <a:p>
            <a:r>
              <a:rPr lang="it-IT" sz="2000" dirty="0"/>
              <a:t>L’informazione politica dipende dalle dinamiche di mercato:</a:t>
            </a:r>
          </a:p>
          <a:p>
            <a:pPr>
              <a:buFont typeface="+mj-lt"/>
              <a:buAutoNum type="arabicPeriod"/>
            </a:pPr>
            <a:r>
              <a:rPr lang="it-IT" sz="2000" dirty="0"/>
              <a:t>annunci pubblicitari – l’editore può essere costretto ad adottare la linea politica dei suoi clienti pubblicitari;</a:t>
            </a:r>
          </a:p>
          <a:p>
            <a:pPr>
              <a:buFont typeface="+mj-lt"/>
              <a:buAutoNum type="arabicPeriod"/>
            </a:pPr>
            <a:r>
              <a:rPr lang="it-IT" sz="2000" dirty="0"/>
              <a:t>le «notizie» sono intese come merce: per avere valore sul mercato devono fornire informazioni considerate utili (tempestive) e attendibili (verificate): cala il numero di notizie fantasiose (miracoli etc.), ma anche di notizie che non interessano al loro pubblico (classi medie urbane, imprenditori, commercianti ecc.);   </a:t>
            </a:r>
          </a:p>
          <a:p>
            <a:pPr>
              <a:buFont typeface="+mj-lt"/>
              <a:buAutoNum type="arabicPeriod"/>
            </a:pPr>
            <a:r>
              <a:rPr lang="it-IT" sz="2000" dirty="0"/>
              <a:t>Si affermano le «grandi firme»: i giornalisti diventano dei professionisti rispettabili, la cui fama diventa un </a:t>
            </a:r>
            <a:r>
              <a:rPr lang="it-IT" sz="2000" dirty="0" err="1"/>
              <a:t>asset</a:t>
            </a:r>
            <a:r>
              <a:rPr lang="it-IT" sz="2000" dirty="0"/>
              <a:t>. </a:t>
            </a:r>
          </a:p>
        </p:txBody>
      </p:sp>
    </p:spTree>
    <p:extLst>
      <p:ext uri="{BB962C8B-B14F-4D97-AF65-F5344CB8AC3E}">
        <p14:creationId xmlns:p14="http://schemas.microsoft.com/office/powerpoint/2010/main" val="16489777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scoperta del potere della stampa</a:t>
            </a:r>
          </a:p>
        </p:txBody>
      </p:sp>
      <p:sp>
        <p:nvSpPr>
          <p:cNvPr id="3" name="Segnaposto contenuto 2"/>
          <p:cNvSpPr>
            <a:spLocks noGrp="1"/>
          </p:cNvSpPr>
          <p:nvPr>
            <p:ph idx="1"/>
          </p:nvPr>
        </p:nvSpPr>
        <p:spPr>
          <a:xfrm>
            <a:off x="818712" y="2222287"/>
            <a:ext cx="10554574" cy="4256890"/>
          </a:xfrm>
        </p:spPr>
        <p:txBody>
          <a:bodyPr>
            <a:normAutofit/>
          </a:bodyPr>
          <a:lstStyle/>
          <a:p>
            <a:pPr marL="0" indent="0">
              <a:buNone/>
            </a:pPr>
            <a:r>
              <a:rPr lang="it-IT" dirty="0"/>
              <a:t>La stampa rivendica la propria funzione non solo come informazione, ma anche come educazione alla politica. I nomi dei giornali insegnano al popolo che il ruolo della stampa è di: </a:t>
            </a:r>
          </a:p>
          <a:p>
            <a:r>
              <a:rPr lang="it-IT" dirty="0"/>
              <a:t>guidarlo e proteggerlo: «</a:t>
            </a:r>
            <a:r>
              <a:rPr lang="it-IT" dirty="0" err="1"/>
              <a:t>Adviser</a:t>
            </a:r>
            <a:r>
              <a:rPr lang="it-IT" dirty="0"/>
              <a:t>», «Moderator», «Monitor», «</a:t>
            </a:r>
            <a:r>
              <a:rPr lang="it-IT" dirty="0" err="1"/>
              <a:t>Guardian</a:t>
            </a:r>
            <a:r>
              <a:rPr lang="it-IT" dirty="0"/>
              <a:t>»…</a:t>
            </a:r>
          </a:p>
          <a:p>
            <a:r>
              <a:rPr lang="it-IT" dirty="0"/>
              <a:t>illuminarlo: «</a:t>
            </a:r>
            <a:r>
              <a:rPr lang="it-IT" dirty="0" err="1"/>
              <a:t>Sun</a:t>
            </a:r>
            <a:r>
              <a:rPr lang="it-IT" dirty="0"/>
              <a:t>», «Star», «</a:t>
            </a:r>
            <a:r>
              <a:rPr lang="it-IT" dirty="0" err="1"/>
              <a:t>Comet</a:t>
            </a:r>
            <a:r>
              <a:rPr lang="it-IT" dirty="0"/>
              <a:t>», «</a:t>
            </a:r>
            <a:r>
              <a:rPr lang="it-IT" dirty="0" err="1"/>
              <a:t>Lantern</a:t>
            </a:r>
            <a:r>
              <a:rPr lang="it-IT" dirty="0"/>
              <a:t>»…</a:t>
            </a:r>
          </a:p>
          <a:p>
            <a:r>
              <a:rPr lang="it-IT" dirty="0"/>
              <a:t>vendicarlo degli abusi dei potenti: «</a:t>
            </a:r>
            <a:r>
              <a:rPr lang="it-IT" dirty="0" err="1"/>
              <a:t>Vindicator</a:t>
            </a:r>
            <a:r>
              <a:rPr lang="it-IT" dirty="0"/>
              <a:t>», «</a:t>
            </a:r>
            <a:r>
              <a:rPr lang="it-IT" dirty="0" err="1"/>
              <a:t>Sentinel</a:t>
            </a:r>
            <a:r>
              <a:rPr lang="it-IT" dirty="0"/>
              <a:t>», «</a:t>
            </a:r>
            <a:r>
              <a:rPr lang="it-IT" dirty="0" err="1"/>
              <a:t>Watchman</a:t>
            </a:r>
            <a:r>
              <a:rPr lang="it-IT" dirty="0"/>
              <a:t>»…</a:t>
            </a:r>
          </a:p>
          <a:p>
            <a:pPr marL="0" indent="0">
              <a:buNone/>
            </a:pPr>
            <a:r>
              <a:rPr lang="it-IT" dirty="0"/>
              <a:t>Ma la stampa è ambivalente - può essere usata anche dai potenti per traviare il popolo: </a:t>
            </a:r>
            <a:r>
              <a:rPr lang="it-IT" dirty="0" err="1"/>
              <a:t>Vicesimus</a:t>
            </a:r>
            <a:r>
              <a:rPr lang="it-IT" dirty="0"/>
              <a:t> Knox (opinionista whig), </a:t>
            </a:r>
            <a:r>
              <a:rPr lang="it-IT" i="1" dirty="0"/>
              <a:t>The </a:t>
            </a:r>
            <a:r>
              <a:rPr lang="it-IT" i="1" dirty="0" err="1"/>
              <a:t>spirit</a:t>
            </a:r>
            <a:r>
              <a:rPr lang="it-IT" i="1" dirty="0"/>
              <a:t> of </a:t>
            </a:r>
            <a:r>
              <a:rPr lang="it-IT" i="1" dirty="0" err="1"/>
              <a:t>despotism</a:t>
            </a:r>
            <a:r>
              <a:rPr lang="it-IT" dirty="0"/>
              <a:t>, 1795:</a:t>
            </a:r>
          </a:p>
          <a:p>
            <a:pPr marL="0" indent="0">
              <a:buNone/>
            </a:pPr>
            <a:r>
              <a:rPr lang="it-IT" dirty="0"/>
              <a:t> «Lo spirito di dispotismo è diffuso più di tutto dai giornali venali, pagati dai potenti affinché difendano e aumentino il loro potere. Le classi più ignoranti tendono a credere ad ogni cosa che vedono sulla stampa e continueranno a credere al giornale a cui sono abituati anche di fronte a evidenti menzogne».  </a:t>
            </a:r>
          </a:p>
        </p:txBody>
      </p:sp>
    </p:spTree>
    <p:extLst>
      <p:ext uri="{BB962C8B-B14F-4D97-AF65-F5344CB8AC3E}">
        <p14:creationId xmlns:p14="http://schemas.microsoft.com/office/powerpoint/2010/main" val="319345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a:t>Daily Courant</a:t>
            </a:r>
          </a:p>
        </p:txBody>
      </p:sp>
      <p:sp>
        <p:nvSpPr>
          <p:cNvPr id="5" name="Segnaposto contenuto 4"/>
          <p:cNvSpPr>
            <a:spLocks noGrp="1"/>
          </p:cNvSpPr>
          <p:nvPr>
            <p:ph sz="half" idx="1"/>
          </p:nvPr>
        </p:nvSpPr>
        <p:spPr>
          <a:xfrm>
            <a:off x="714208" y="2222287"/>
            <a:ext cx="6339734" cy="3638763"/>
          </a:xfrm>
        </p:spPr>
        <p:txBody>
          <a:bodyPr>
            <a:normAutofit lnSpcReduction="10000"/>
          </a:bodyPr>
          <a:lstStyle/>
          <a:p>
            <a:r>
              <a:rPr lang="it-IT" dirty="0"/>
              <a:t>il primo quotidiano «</a:t>
            </a:r>
            <a:r>
              <a:rPr lang="it-IT" dirty="0" err="1"/>
              <a:t>Daily</a:t>
            </a:r>
            <a:r>
              <a:rPr lang="it-IT" dirty="0"/>
              <a:t> </a:t>
            </a:r>
            <a:r>
              <a:rPr lang="it-IT" dirty="0" err="1"/>
              <a:t>Courant</a:t>
            </a:r>
            <a:r>
              <a:rPr lang="it-IT" dirty="0"/>
              <a:t>», 1702-1735, è pubblicato da una donna, </a:t>
            </a:r>
            <a:r>
              <a:rPr lang="it-IT" dirty="0" err="1"/>
              <a:t>Elizabeth</a:t>
            </a:r>
            <a:r>
              <a:rPr lang="it-IT" dirty="0"/>
              <a:t> </a:t>
            </a:r>
            <a:r>
              <a:rPr lang="it-IT" dirty="0" err="1"/>
              <a:t>Mallett</a:t>
            </a:r>
            <a:r>
              <a:rPr lang="it-IT" dirty="0"/>
              <a:t> (nasconde il genere firmandosi E. </a:t>
            </a:r>
            <a:r>
              <a:rPr lang="it-IT" dirty="0" err="1"/>
              <a:t>Mallett</a:t>
            </a:r>
            <a:r>
              <a:rPr lang="it-IT" dirty="0"/>
              <a:t>); non osa intromettersi apertamente nella politica nazionale e riporta solo notizie dall’estero.</a:t>
            </a:r>
          </a:p>
          <a:p>
            <a:r>
              <a:rPr lang="it-IT" dirty="0"/>
              <a:t>Nell’editoriale del primo numero promette </a:t>
            </a:r>
            <a:r>
              <a:rPr lang="it-IT" i="1" dirty="0" err="1"/>
              <a:t>credibility</a:t>
            </a:r>
            <a:r>
              <a:rPr lang="it-IT" i="1" dirty="0"/>
              <a:t> and </a:t>
            </a:r>
            <a:r>
              <a:rPr lang="it-IT" i="1" dirty="0" err="1"/>
              <a:t>fairness</a:t>
            </a:r>
            <a:r>
              <a:rPr lang="it-IT" dirty="0"/>
              <a:t>: </a:t>
            </a:r>
          </a:p>
          <a:p>
            <a:r>
              <a:rPr lang="it-IT" dirty="0"/>
              <a:t>«l’Autore non si slancerà in commenti o supposizioni soggettive ma riporterà soltanto dati di fatto, supponendo che anche gli altri abbiano sufficiente buonsenso per svolgere da sé le proprie riflessioni»; in realtà il quotidiano sostiene fortemente il partito Whig. </a:t>
            </a:r>
          </a:p>
        </p:txBody>
      </p:sp>
      <p:pic>
        <p:nvPicPr>
          <p:cNvPr id="9" name="Segnaposto contenuto 8"/>
          <p:cNvPicPr>
            <a:picLocks noGrp="1" noChangeAspect="1"/>
          </p:cNvPicPr>
          <p:nvPr>
            <p:ph sz="half" idx="2"/>
          </p:nvPr>
        </p:nvPicPr>
        <p:blipFill>
          <a:blip r:embed="rId2"/>
          <a:stretch>
            <a:fillRect/>
          </a:stretch>
        </p:blipFill>
        <p:spPr>
          <a:xfrm>
            <a:off x="7680963" y="1939663"/>
            <a:ext cx="2873828" cy="4840804"/>
          </a:xfrm>
          <a:prstGeom prst="rect">
            <a:avLst/>
          </a:prstGeom>
        </p:spPr>
      </p:pic>
    </p:spTree>
    <p:extLst>
      <p:ext uri="{BB962C8B-B14F-4D97-AF65-F5344CB8AC3E}">
        <p14:creationId xmlns:p14="http://schemas.microsoft.com/office/powerpoint/2010/main" val="1457138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Fleet street</a:t>
            </a:r>
          </a:p>
        </p:txBody>
      </p:sp>
      <p:sp>
        <p:nvSpPr>
          <p:cNvPr id="3" name="Segnaposto contenuto 2"/>
          <p:cNvSpPr>
            <a:spLocks noGrp="1"/>
          </p:cNvSpPr>
          <p:nvPr>
            <p:ph sz="half" idx="1"/>
          </p:nvPr>
        </p:nvSpPr>
        <p:spPr>
          <a:xfrm>
            <a:off x="444137" y="2457421"/>
            <a:ext cx="7511143" cy="3638763"/>
          </a:xfrm>
        </p:spPr>
        <p:txBody>
          <a:bodyPr>
            <a:noAutofit/>
          </a:bodyPr>
          <a:lstStyle/>
          <a:p>
            <a:r>
              <a:rPr lang="it-IT" sz="2000" dirty="0"/>
              <a:t>La </a:t>
            </a:r>
            <a:r>
              <a:rPr lang="it-IT" sz="2000" dirty="0" err="1"/>
              <a:t>Fleet</a:t>
            </a:r>
            <a:r>
              <a:rPr lang="it-IT" sz="2000" dirty="0"/>
              <a:t> Street di Londra è il centro della stampa nazionale, da sede di 12 giornali nel 1720 aumenta a 53 nel 1776. Nonostante la tassa sulla stampa avesse imposto l’aumento del prezzo dei giornali (in media da 3 a 6 penny), a metà Settecento la tiratura è triplicata. </a:t>
            </a:r>
          </a:p>
          <a:p>
            <a:r>
              <a:rPr lang="it-IT" sz="2000" dirty="0"/>
              <a:t>Nel 1764 dei 10 milioni di copie stampate ogni </a:t>
            </a:r>
            <a:r>
              <a:rPr lang="it-IT" sz="2000" dirty="0" err="1"/>
              <a:t>ogni</a:t>
            </a:r>
            <a:r>
              <a:rPr lang="it-IT" sz="2000" dirty="0"/>
              <a:t> giorno a Fleet street, i servizi postali ne spediscono verso la provincia 1 milione – a fine secolo saranno 4,5 milioni. </a:t>
            </a:r>
          </a:p>
          <a:p>
            <a:r>
              <a:rPr lang="it-IT" sz="2000" dirty="0"/>
              <a:t>A causa del dominio dei giornali londinesi, molto più lentamente si sviluppano i giornali di provincia: nel 1725 sono 22, il numero raddoppierà solo nel 1780, ma spesso si limitano a ripubblicare gli articoli londinesi. </a:t>
            </a:r>
            <a:endParaRPr lang="en-GB" sz="2000" dirty="0"/>
          </a:p>
        </p:txBody>
      </p:sp>
      <p:pic>
        <p:nvPicPr>
          <p:cNvPr id="5" name="Segnaposto contenuto 4"/>
          <p:cNvPicPr>
            <a:picLocks noGrp="1" noChangeAspect="1"/>
          </p:cNvPicPr>
          <p:nvPr>
            <p:ph sz="half" idx="2"/>
          </p:nvPr>
        </p:nvPicPr>
        <p:blipFill>
          <a:blip r:embed="rId2"/>
          <a:stretch>
            <a:fillRect/>
          </a:stretch>
        </p:blipFill>
        <p:spPr>
          <a:xfrm>
            <a:off x="8095787" y="1922866"/>
            <a:ext cx="3683396" cy="4895945"/>
          </a:xfrm>
          <a:prstGeom prst="rect">
            <a:avLst/>
          </a:prstGeom>
        </p:spPr>
      </p:pic>
    </p:spTree>
    <p:extLst>
      <p:ext uri="{BB962C8B-B14F-4D97-AF65-F5344CB8AC3E}">
        <p14:creationId xmlns:p14="http://schemas.microsoft.com/office/powerpoint/2010/main" val="206897772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Primo «opinion maker» Daniel Defoe</a:t>
            </a:r>
          </a:p>
        </p:txBody>
      </p:sp>
      <p:sp>
        <p:nvSpPr>
          <p:cNvPr id="3" name="Segnaposto contenuto 2"/>
          <p:cNvSpPr>
            <a:spLocks noGrp="1"/>
          </p:cNvSpPr>
          <p:nvPr>
            <p:ph idx="1"/>
          </p:nvPr>
        </p:nvSpPr>
        <p:spPr/>
        <p:txBody>
          <a:bodyPr>
            <a:normAutofit/>
          </a:bodyPr>
          <a:lstStyle/>
          <a:p>
            <a:r>
              <a:rPr lang="it-IT" dirty="0"/>
              <a:t>Daniel Defoe – giornalista, pamphlettista, scrittore (</a:t>
            </a:r>
            <a:r>
              <a:rPr lang="it-IT" i="1" dirty="0"/>
              <a:t>Robinson </a:t>
            </a:r>
            <a:r>
              <a:rPr lang="it-IT" i="1" dirty="0" err="1"/>
              <a:t>Crusoe</a:t>
            </a:r>
            <a:r>
              <a:rPr lang="it-IT" dirty="0"/>
              <a:t>), spia e agente governativo, fa propaganda per il partito Whig; </a:t>
            </a:r>
          </a:p>
          <a:p>
            <a:r>
              <a:rPr lang="it-IT" dirty="0"/>
              <a:t>tra i primi pubblicisti di professione, invece che il sostegno di un patrono, cerca l’indipendenza intellettuale vivendo di guadagni sul mercato editoriale; nonostante una ricca e innovativa produzione e molti best-sellers, è spesso condannato al carcere per debitori a causa della pirateria editoriale;</a:t>
            </a:r>
          </a:p>
          <a:p>
            <a:r>
              <a:rPr lang="it-IT" dirty="0"/>
              <a:t>Con il decadere del monopolio editoriale previsto dal </a:t>
            </a:r>
            <a:r>
              <a:rPr lang="it-IT" dirty="0" err="1"/>
              <a:t>Licensing</a:t>
            </a:r>
            <a:r>
              <a:rPr lang="it-IT" dirty="0"/>
              <a:t> </a:t>
            </a:r>
            <a:r>
              <a:rPr lang="it-IT" dirty="0" err="1"/>
              <a:t>Act</a:t>
            </a:r>
            <a:r>
              <a:rPr lang="it-IT" dirty="0"/>
              <a:t> (1695) i diritti d’autore non sono più regolati – Defoe è tra i promotori di un nuovo diritto alla proprietà intellettuale che garantisca l’autore e non l’editore; i diritti d’autore sono introdotti con il Copyright </a:t>
            </a:r>
            <a:r>
              <a:rPr lang="it-IT" dirty="0" err="1"/>
              <a:t>Act</a:t>
            </a:r>
            <a:r>
              <a:rPr lang="it-IT" dirty="0"/>
              <a:t> del 1710 che li garantisce per 14 anni, ma sono scarsamente rispettati nella prassi.</a:t>
            </a:r>
          </a:p>
          <a:p>
            <a:endParaRPr lang="en-GB" dirty="0"/>
          </a:p>
        </p:txBody>
      </p:sp>
    </p:spTree>
    <p:extLst>
      <p:ext uri="{BB962C8B-B14F-4D97-AF65-F5344CB8AC3E}">
        <p14:creationId xmlns:p14="http://schemas.microsoft.com/office/powerpoint/2010/main" val="19077073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Pamphlet politici di Defoe</a:t>
            </a:r>
          </a:p>
        </p:txBody>
      </p:sp>
      <p:sp>
        <p:nvSpPr>
          <p:cNvPr id="3" name="Segnaposto contenuto 2"/>
          <p:cNvSpPr>
            <a:spLocks noGrp="1"/>
          </p:cNvSpPr>
          <p:nvPr>
            <p:ph idx="1"/>
          </p:nvPr>
        </p:nvSpPr>
        <p:spPr/>
        <p:txBody>
          <a:bodyPr>
            <a:normAutofit lnSpcReduction="10000"/>
          </a:bodyPr>
          <a:lstStyle/>
          <a:p>
            <a:r>
              <a:rPr lang="it-IT" dirty="0"/>
              <a:t>1701 – </a:t>
            </a:r>
            <a:r>
              <a:rPr lang="it-IT" i="1" dirty="0" err="1"/>
              <a:t>Legion’s</a:t>
            </a:r>
            <a:r>
              <a:rPr lang="it-IT" i="1" dirty="0"/>
              <a:t> Memorial</a:t>
            </a:r>
            <a:r>
              <a:rPr lang="it-IT" dirty="0"/>
              <a:t> denuncia gli arresti arbitrari ordinati dalla maggioranza Tory nel Parlamento: «Se continuate così, potete aspettarvi il risentimento di una nazione ferita; perché gli inglesi non sono schiavi del Parlamento, tanto quanto non sono schiavi di un re».</a:t>
            </a:r>
          </a:p>
          <a:p>
            <a:r>
              <a:rPr lang="it-IT" dirty="0"/>
              <a:t>1702 – </a:t>
            </a:r>
            <a:r>
              <a:rPr lang="it-IT" i="1" dirty="0" err="1"/>
              <a:t>Original</a:t>
            </a:r>
            <a:r>
              <a:rPr lang="it-IT" i="1" dirty="0"/>
              <a:t> </a:t>
            </a:r>
            <a:r>
              <a:rPr lang="it-IT" i="1" dirty="0" err="1"/>
              <a:t>Power</a:t>
            </a:r>
            <a:r>
              <a:rPr lang="it-IT" i="1" dirty="0"/>
              <a:t> of the </a:t>
            </a:r>
            <a:r>
              <a:rPr lang="it-IT" i="1" dirty="0" err="1"/>
              <a:t>Collective</a:t>
            </a:r>
            <a:r>
              <a:rPr lang="it-IT" i="1" dirty="0"/>
              <a:t> Body of the People of </a:t>
            </a:r>
            <a:r>
              <a:rPr lang="it-IT" i="1" dirty="0" err="1"/>
              <a:t>England</a:t>
            </a:r>
            <a:r>
              <a:rPr lang="it-IT" i="1" dirty="0"/>
              <a:t>, </a:t>
            </a:r>
            <a:r>
              <a:rPr lang="it-IT" i="1" dirty="0" err="1"/>
              <a:t>Examined</a:t>
            </a:r>
            <a:r>
              <a:rPr lang="it-IT" i="1" dirty="0"/>
              <a:t> and </a:t>
            </a:r>
            <a:r>
              <a:rPr lang="it-IT" i="1" dirty="0" err="1"/>
              <a:t>Asserted</a:t>
            </a:r>
            <a:r>
              <a:rPr lang="it-IT" dirty="0"/>
              <a:t>: difende i diritti del popolo, affermando che il diritto originario di governare risiede in esso. Se, dopo aver scelto di rinunciare a questo diritto per consentire a un monarca e un parlamento di governare per loro, i cittadini scoprono che quel governo li ha traditi o non serve più i loro interessi, il rapporto di fiducia viene meno e il potere ritorna al popolo.</a:t>
            </a:r>
          </a:p>
          <a:p>
            <a:r>
              <a:rPr lang="it-IT" dirty="0"/>
              <a:t>1706 – </a:t>
            </a:r>
            <a:r>
              <a:rPr lang="en-US" i="1" dirty="0"/>
              <a:t>Jure </a:t>
            </a:r>
            <a:r>
              <a:rPr lang="en-US" i="1" dirty="0" err="1"/>
              <a:t>Divino</a:t>
            </a:r>
            <a:r>
              <a:rPr lang="en-US" i="1" dirty="0"/>
              <a:t>: a Satyr</a:t>
            </a:r>
            <a:r>
              <a:rPr lang="en-US" dirty="0"/>
              <a:t>:  </a:t>
            </a:r>
            <a:r>
              <a:rPr lang="it-IT" dirty="0"/>
              <a:t>confutazione della monarchia per diritto divino e dell’obbedienza passiva richiesta dai sudditi. Per Defoe questo tipo di monarchia è pura e semplice tirannia e chi rinuncia alle proprie libertà per obbedirle è stupido.</a:t>
            </a:r>
          </a:p>
        </p:txBody>
      </p:sp>
    </p:spTree>
    <p:extLst>
      <p:ext uri="{BB962C8B-B14F-4D97-AF65-F5344CB8AC3E}">
        <p14:creationId xmlns:p14="http://schemas.microsoft.com/office/powerpoint/2010/main" val="3879211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violento Seicento inglese</a:t>
            </a:r>
          </a:p>
        </p:txBody>
      </p:sp>
      <p:sp>
        <p:nvSpPr>
          <p:cNvPr id="3" name="Segnaposto contenuto 2"/>
          <p:cNvSpPr>
            <a:spLocks noGrp="1"/>
          </p:cNvSpPr>
          <p:nvPr>
            <p:ph idx="1"/>
          </p:nvPr>
        </p:nvSpPr>
        <p:spPr>
          <a:xfrm>
            <a:off x="818711" y="2222287"/>
            <a:ext cx="10715791" cy="4492022"/>
          </a:xfrm>
        </p:spPr>
        <p:txBody>
          <a:bodyPr>
            <a:normAutofit fontScale="92500" lnSpcReduction="10000"/>
          </a:bodyPr>
          <a:lstStyle/>
          <a:p>
            <a:r>
              <a:rPr lang="en-GB" dirty="0"/>
              <a:t>1605 Gunpowder Plot  - </a:t>
            </a:r>
            <a:r>
              <a:rPr lang="it-IT" dirty="0"/>
              <a:t>complotto cattolico per far saltare in aria il Parlamento e il re Giacomo I</a:t>
            </a:r>
            <a:r>
              <a:rPr lang="en-GB" dirty="0"/>
              <a:t>;</a:t>
            </a:r>
          </a:p>
          <a:p>
            <a:r>
              <a:rPr lang="en-US" dirty="0"/>
              <a:t>1628 Petition of Right – </a:t>
            </a:r>
            <a:r>
              <a:rPr lang="it-IT" dirty="0"/>
              <a:t>il Parlamento adotta la petizione sui diritti dei sudditi contro il potere arbitrario del re Carlo I; il re dissolve il Parlamento e regna da solo per 11 anni;</a:t>
            </a:r>
          </a:p>
          <a:p>
            <a:r>
              <a:rPr lang="en-US" dirty="0"/>
              <a:t>1640 Long Parliament </a:t>
            </a:r>
            <a:r>
              <a:rPr lang="it-IT" dirty="0"/>
              <a:t>– Carlo I convoca il Parlamento per ottenere fondi per la guerra contro la Scozia, ma rifiuta le «19 </a:t>
            </a:r>
            <a:r>
              <a:rPr lang="it-IT" dirty="0" err="1"/>
              <a:t>Propositions</a:t>
            </a:r>
            <a:r>
              <a:rPr lang="it-IT" dirty="0"/>
              <a:t>» dei parlamentari: scoppia la Great </a:t>
            </a:r>
            <a:r>
              <a:rPr lang="it-IT" dirty="0" err="1"/>
              <a:t>Rebellion</a:t>
            </a:r>
            <a:r>
              <a:rPr lang="it-IT" dirty="0"/>
              <a:t> - guerra civile contro il re (1641-1649)</a:t>
            </a:r>
          </a:p>
          <a:p>
            <a:r>
              <a:rPr lang="it-IT" dirty="0"/>
              <a:t>1649 – processo e esecuzione del re Carlo I;</a:t>
            </a:r>
          </a:p>
          <a:p>
            <a:r>
              <a:rPr lang="it-IT" dirty="0"/>
              <a:t>1653 – capo dell’esercito puritano Oliver </a:t>
            </a:r>
            <a:r>
              <a:rPr lang="it-IT" dirty="0" err="1"/>
              <a:t>Cromwell</a:t>
            </a:r>
            <a:r>
              <a:rPr lang="it-IT" dirty="0"/>
              <a:t> si proclama Lord protettore;</a:t>
            </a:r>
          </a:p>
          <a:p>
            <a:r>
              <a:rPr lang="it-IT" dirty="0"/>
              <a:t>1660 – restaurazione della monarchia con Carlo II;</a:t>
            </a:r>
          </a:p>
          <a:p>
            <a:r>
              <a:rPr lang="it-IT" dirty="0"/>
              <a:t>1683 – </a:t>
            </a:r>
            <a:r>
              <a:rPr lang="it-IT" dirty="0" err="1"/>
              <a:t>Rye</a:t>
            </a:r>
            <a:r>
              <a:rPr lang="it-IT" dirty="0"/>
              <a:t> House Plot – congiura dei capi parlamentari per uccidere il re Carlo II e il fratello erede al trono Giacomo II;</a:t>
            </a:r>
          </a:p>
          <a:p>
            <a:r>
              <a:rPr lang="en-GB" dirty="0"/>
              <a:t>1688 – Glorious Revolution - </a:t>
            </a:r>
            <a:r>
              <a:rPr lang="it-IT" dirty="0"/>
              <a:t>I parlamentari organizzano la conquista del potere da parte del </a:t>
            </a:r>
            <a:r>
              <a:rPr lang="it-IT" dirty="0" err="1"/>
              <a:t>Stadholter</a:t>
            </a:r>
            <a:r>
              <a:rPr lang="it-IT" dirty="0"/>
              <a:t> olandese William d’Orange;</a:t>
            </a:r>
          </a:p>
          <a:p>
            <a:r>
              <a:rPr lang="it-IT" dirty="0"/>
              <a:t>1689 – William III riconosce il Bill of </a:t>
            </a:r>
            <a:r>
              <a:rPr lang="it-IT" dirty="0" err="1"/>
              <a:t>rights</a:t>
            </a:r>
            <a:r>
              <a:rPr lang="it-IT" dirty="0"/>
              <a:t> sui diritti dei sudditi rappresentati dal Parlamento</a:t>
            </a:r>
            <a:r>
              <a:rPr lang="en-GB" dirty="0"/>
              <a:t>.</a:t>
            </a:r>
          </a:p>
          <a:p>
            <a:endParaRPr lang="en-GB" dirty="0"/>
          </a:p>
        </p:txBody>
      </p:sp>
    </p:spTree>
    <p:extLst>
      <p:ext uri="{BB962C8B-B14F-4D97-AF65-F5344CB8AC3E}">
        <p14:creationId xmlns:p14="http://schemas.microsoft.com/office/powerpoint/2010/main" val="6404824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Primo troll?</a:t>
            </a:r>
          </a:p>
        </p:txBody>
      </p:sp>
      <p:sp>
        <p:nvSpPr>
          <p:cNvPr id="3" name="Segnaposto contenuto 2"/>
          <p:cNvSpPr>
            <a:spLocks noGrp="1"/>
          </p:cNvSpPr>
          <p:nvPr>
            <p:ph sz="half" idx="1"/>
          </p:nvPr>
        </p:nvSpPr>
        <p:spPr>
          <a:xfrm>
            <a:off x="818712" y="2222287"/>
            <a:ext cx="5185873" cy="4361393"/>
          </a:xfrm>
        </p:spPr>
        <p:txBody>
          <a:bodyPr>
            <a:normAutofit fontScale="92500" lnSpcReduction="10000"/>
          </a:bodyPr>
          <a:lstStyle/>
          <a:p>
            <a:r>
              <a:rPr lang="it-IT" dirty="0"/>
              <a:t>1702 - satira (o troll?) </a:t>
            </a:r>
            <a:r>
              <a:rPr lang="it-IT" i="1" dirty="0"/>
              <a:t>The </a:t>
            </a:r>
            <a:r>
              <a:rPr lang="it-IT" i="1" dirty="0" err="1"/>
              <a:t>Shortest</a:t>
            </a:r>
            <a:r>
              <a:rPr lang="it-IT" i="1" dirty="0"/>
              <a:t> Way with the </a:t>
            </a:r>
            <a:r>
              <a:rPr lang="it-IT" i="1" dirty="0" err="1"/>
              <a:t>Dissenters</a:t>
            </a:r>
            <a:r>
              <a:rPr lang="it-IT" i="1" dirty="0"/>
              <a:t>; or, </a:t>
            </a:r>
            <a:r>
              <a:rPr lang="it-IT" i="1" dirty="0" err="1"/>
              <a:t>Proposals</a:t>
            </a:r>
            <a:r>
              <a:rPr lang="it-IT" i="1" dirty="0"/>
              <a:t> for the Establishment of the Church. </a:t>
            </a:r>
            <a:r>
              <a:rPr lang="it-IT" dirty="0"/>
              <a:t>Invece di dichiarare la propria identità, esce anonimo e imita i linguaggio dei Tory per comprometterli davanti all’opinione pubblica suggerendo che sono a favore dello sterminio dei non conformisti religiosi (nel corso della sua carriera Defoe ha nascosto la propria identità dietro quasi 200 pseudonimi e ha mimetizzato lo stile di scrittura costruendo degli alias)</a:t>
            </a:r>
          </a:p>
          <a:p>
            <a:r>
              <a:rPr lang="it-IT" dirty="0"/>
              <a:t>viene condannato per </a:t>
            </a:r>
            <a:r>
              <a:rPr lang="it-IT" dirty="0" err="1"/>
              <a:t>sedicious</a:t>
            </a:r>
            <a:r>
              <a:rPr lang="it-IT" dirty="0"/>
              <a:t> </a:t>
            </a:r>
            <a:r>
              <a:rPr lang="it-IT" dirty="0" err="1"/>
              <a:t>libel</a:t>
            </a:r>
            <a:r>
              <a:rPr lang="it-IT" dirty="0"/>
              <a:t> al carcere fino a quando non paga un’altissima multa e a 3 giorni di gogna, ma è omaggiato dai suoi lettori. </a:t>
            </a:r>
            <a:endParaRPr lang="en-GB" dirty="0"/>
          </a:p>
        </p:txBody>
      </p:sp>
      <p:pic>
        <p:nvPicPr>
          <p:cNvPr id="5" name="Segnaposto contenuto 4"/>
          <p:cNvPicPr>
            <a:picLocks noGrp="1" noChangeAspect="1"/>
          </p:cNvPicPr>
          <p:nvPr>
            <p:ph sz="half" idx="2"/>
          </p:nvPr>
        </p:nvPicPr>
        <p:blipFill>
          <a:blip r:embed="rId2"/>
          <a:stretch>
            <a:fillRect/>
          </a:stretch>
        </p:blipFill>
        <p:spPr>
          <a:xfrm>
            <a:off x="6622278" y="2222500"/>
            <a:ext cx="5185031" cy="4361180"/>
          </a:xfrm>
          <a:prstGeom prst="rect">
            <a:avLst/>
          </a:prstGeom>
        </p:spPr>
      </p:pic>
    </p:spTree>
    <p:extLst>
      <p:ext uri="{BB962C8B-B14F-4D97-AF65-F5344CB8AC3E}">
        <p14:creationId xmlns:p14="http://schemas.microsoft.com/office/powerpoint/2010/main" val="41192458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Integrità morale e opinione pubblica</a:t>
            </a:r>
          </a:p>
        </p:txBody>
      </p:sp>
      <p:sp>
        <p:nvSpPr>
          <p:cNvPr id="3" name="Segnaposto contenuto 2"/>
          <p:cNvSpPr>
            <a:spLocks noGrp="1"/>
          </p:cNvSpPr>
          <p:nvPr>
            <p:ph idx="1"/>
          </p:nvPr>
        </p:nvSpPr>
        <p:spPr/>
        <p:txBody>
          <a:bodyPr>
            <a:normAutofit/>
          </a:bodyPr>
          <a:lstStyle/>
          <a:p>
            <a:r>
              <a:rPr lang="it-IT" dirty="0"/>
              <a:t>Il primo giorno della gogna, Defoe pubblica </a:t>
            </a:r>
            <a:r>
              <a:rPr lang="it-IT" i="1" dirty="0"/>
              <a:t>A </a:t>
            </a:r>
            <a:r>
              <a:rPr lang="it-IT" i="1" dirty="0" err="1"/>
              <a:t>Hymn</a:t>
            </a:r>
            <a:r>
              <a:rPr lang="it-IT" i="1" dirty="0"/>
              <a:t> to the </a:t>
            </a:r>
            <a:r>
              <a:rPr lang="it-IT" i="1" dirty="0" err="1"/>
              <a:t>Pillory</a:t>
            </a:r>
            <a:r>
              <a:rPr lang="it-IT" dirty="0"/>
              <a:t>, descrivendosi come «un uomo buono e virtuoso che non si vergogna della gogna perché non ha sbagliato. Viene punito, piuttosto, perché era troppo audace e ha detto quelle verità che non bisognava dire». </a:t>
            </a:r>
          </a:p>
          <a:p>
            <a:r>
              <a:rPr lang="it-IT" dirty="0"/>
              <a:t>Per pagare la multa e uscire dal carcere è costretto a fare propaganda per il leader del governo Tory Robert Harley scrivendo anonimamente sul giornale «</a:t>
            </a:r>
            <a:r>
              <a:rPr lang="it-IT" dirty="0" err="1"/>
              <a:t>Weekly</a:t>
            </a:r>
            <a:r>
              <a:rPr lang="it-IT" dirty="0"/>
              <a:t> </a:t>
            </a:r>
            <a:r>
              <a:rPr lang="it-IT" dirty="0" err="1"/>
              <a:t>Review</a:t>
            </a:r>
            <a:r>
              <a:rPr lang="it-IT" dirty="0"/>
              <a:t>». Quando viene scoperto, lo si accusa di essere un mercenario.</a:t>
            </a:r>
          </a:p>
          <a:p>
            <a:r>
              <a:rPr lang="it-IT" dirty="0"/>
              <a:t>Dal 1704 Harley lo invia in Scozia come spia e gli commissiona scritti di propaganda per influenzare l’opinione pubblica a favore dell’unione tra Inghilterra e Scozia. </a:t>
            </a:r>
          </a:p>
          <a:p>
            <a:r>
              <a:rPr lang="it-IT" dirty="0"/>
              <a:t>Dopo il 1707 i Tory sono all’opposizione e Defoe pubblica falsi pamphlet «tory» per comprometterli.</a:t>
            </a:r>
          </a:p>
          <a:p>
            <a:endParaRPr lang="en-GB" dirty="0"/>
          </a:p>
        </p:txBody>
      </p:sp>
    </p:spTree>
    <p:extLst>
      <p:ext uri="{BB962C8B-B14F-4D97-AF65-F5344CB8AC3E}">
        <p14:creationId xmlns:p14="http://schemas.microsoft.com/office/powerpoint/2010/main" val="14867591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«Radical Whig» John Wilkes</a:t>
            </a:r>
          </a:p>
        </p:txBody>
      </p:sp>
      <p:sp>
        <p:nvSpPr>
          <p:cNvPr id="4" name="Segnaposto contenuto 3"/>
          <p:cNvSpPr>
            <a:spLocks noGrp="1"/>
          </p:cNvSpPr>
          <p:nvPr>
            <p:ph sz="half" idx="1"/>
          </p:nvPr>
        </p:nvSpPr>
        <p:spPr>
          <a:xfrm>
            <a:off x="818712" y="2222287"/>
            <a:ext cx="6261357" cy="4361393"/>
          </a:xfrm>
        </p:spPr>
        <p:txBody>
          <a:bodyPr>
            <a:normAutofit/>
          </a:bodyPr>
          <a:lstStyle/>
          <a:p>
            <a:r>
              <a:rPr lang="it-IT" dirty="0"/>
              <a:t>Dal 1757 vince le elezioni nella contea di </a:t>
            </a:r>
            <a:r>
              <a:rPr lang="it-IT" dirty="0" err="1"/>
              <a:t>Middlesex</a:t>
            </a:r>
            <a:r>
              <a:rPr lang="it-IT" dirty="0"/>
              <a:t> – alla periferia di Londra con 3500 elettori di classe media e istruiti, noti per spirito democratico – Wilkes sostiene i diritti degli elettori contro i privilegi del Parlamento.</a:t>
            </a:r>
          </a:p>
          <a:p>
            <a:r>
              <a:rPr lang="it-IT" dirty="0"/>
              <a:t>Dal 1762 pubblica il giornale «North </a:t>
            </a:r>
            <a:r>
              <a:rPr lang="it-IT" dirty="0" err="1"/>
              <a:t>Briton</a:t>
            </a:r>
            <a:r>
              <a:rPr lang="it-IT" dirty="0"/>
              <a:t>» per criticare il governo con un linguaggio molto offensivo e derisorio; difende il non-conformismo religioso, ma promuove nazionalismo anti-scozzese.</a:t>
            </a:r>
          </a:p>
          <a:p>
            <a:r>
              <a:rPr lang="it-IT" dirty="0"/>
              <a:t>Grazie al linguaggio populista e agli scontri con il governo attira l’interesse di fasce popolari sul mondo della politica occupato da una ristretta élite – </a:t>
            </a:r>
            <a:r>
              <a:rPr lang="it-IT" dirty="0" err="1"/>
              <a:t>Gentry</a:t>
            </a:r>
            <a:r>
              <a:rPr lang="it-IT" dirty="0"/>
              <a:t> (circa 300 famiglie nobili con grandi proprietà terriere).   </a:t>
            </a:r>
          </a:p>
        </p:txBody>
      </p:sp>
      <p:pic>
        <p:nvPicPr>
          <p:cNvPr id="6" name="Segnaposto contenuto 5"/>
          <p:cNvPicPr>
            <a:picLocks noGrp="1" noChangeAspect="1"/>
          </p:cNvPicPr>
          <p:nvPr>
            <p:ph sz="half" idx="2"/>
          </p:nvPr>
        </p:nvPicPr>
        <p:blipFill>
          <a:blip r:embed="rId2"/>
          <a:stretch>
            <a:fillRect/>
          </a:stretch>
        </p:blipFill>
        <p:spPr>
          <a:xfrm>
            <a:off x="7623799" y="2222499"/>
            <a:ext cx="2904863" cy="4550225"/>
          </a:xfrm>
          <a:prstGeom prst="rect">
            <a:avLst/>
          </a:prstGeom>
        </p:spPr>
      </p:pic>
    </p:spTree>
    <p:extLst>
      <p:ext uri="{BB962C8B-B14F-4D97-AF65-F5344CB8AC3E}">
        <p14:creationId xmlns:p14="http://schemas.microsoft.com/office/powerpoint/2010/main" val="36182847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«North </a:t>
            </a:r>
            <a:r>
              <a:rPr lang="it-IT" dirty="0" err="1"/>
              <a:t>Briton</a:t>
            </a:r>
            <a:r>
              <a:rPr lang="it-IT" dirty="0"/>
              <a:t>» n#45</a:t>
            </a:r>
          </a:p>
        </p:txBody>
      </p:sp>
      <p:sp>
        <p:nvSpPr>
          <p:cNvPr id="3" name="Segnaposto contenuto 2"/>
          <p:cNvSpPr>
            <a:spLocks noGrp="1"/>
          </p:cNvSpPr>
          <p:nvPr>
            <p:ph sz="half" idx="1"/>
          </p:nvPr>
        </p:nvSpPr>
        <p:spPr>
          <a:xfrm>
            <a:off x="818712" y="2222287"/>
            <a:ext cx="6567740" cy="3969507"/>
          </a:xfrm>
        </p:spPr>
        <p:txBody>
          <a:bodyPr>
            <a:normAutofit/>
          </a:bodyPr>
          <a:lstStyle/>
          <a:p>
            <a:r>
              <a:rPr lang="it-IT" dirty="0"/>
              <a:t>Nel n#45 del 1763 attacca direttamente il re Giorgio III per le sue «bugie, grossolani errori e azioni odiose… Il re è soltanto il primo magistrato di questo paese, responsabile davanti al suo popolo dell’adeguato adempimento delle funzioni reali… non con favori o parzialità. Questo è il carattere della nostra costituzione. Anche il popolo ha i suoi diritti». </a:t>
            </a:r>
          </a:p>
          <a:p>
            <a:r>
              <a:rPr lang="it-IT" dirty="0"/>
              <a:t>Wilkes non è perseguibile in quanto deputato, ma il Parlamento vota contro l’immunità parlamentare per poterlo incriminare per </a:t>
            </a:r>
            <a:r>
              <a:rPr lang="it-IT" dirty="0" err="1"/>
              <a:t>sedicious</a:t>
            </a:r>
            <a:r>
              <a:rPr lang="it-IT" dirty="0"/>
              <a:t> </a:t>
            </a:r>
            <a:r>
              <a:rPr lang="it-IT" dirty="0" err="1"/>
              <a:t>libel</a:t>
            </a:r>
            <a:r>
              <a:rPr lang="it-IT" dirty="0"/>
              <a:t>. </a:t>
            </a:r>
          </a:p>
          <a:p>
            <a:r>
              <a:rPr lang="it-IT" dirty="0"/>
              <a:t>Il governo ordina che il boia bruci in piazza il n#45, ma i londinesi lo impediscono</a:t>
            </a:r>
            <a:r>
              <a:rPr lang="en-GB" dirty="0"/>
              <a:t>.</a:t>
            </a:r>
            <a:endParaRPr lang="it-IT" dirty="0"/>
          </a:p>
        </p:txBody>
      </p:sp>
      <p:pic>
        <p:nvPicPr>
          <p:cNvPr id="5" name="Segnaposto contenuto 4"/>
          <p:cNvPicPr>
            <a:picLocks noGrp="1" noChangeAspect="1"/>
          </p:cNvPicPr>
          <p:nvPr>
            <p:ph sz="half" idx="2"/>
          </p:nvPr>
        </p:nvPicPr>
        <p:blipFill>
          <a:blip r:embed="rId2"/>
          <a:stretch>
            <a:fillRect/>
          </a:stretch>
        </p:blipFill>
        <p:spPr>
          <a:xfrm>
            <a:off x="7932717" y="1948799"/>
            <a:ext cx="3510345" cy="4796437"/>
          </a:xfrm>
          <a:prstGeom prst="rect">
            <a:avLst/>
          </a:prstGeom>
        </p:spPr>
      </p:pic>
    </p:spTree>
    <p:extLst>
      <p:ext uri="{BB962C8B-B14F-4D97-AF65-F5344CB8AC3E}">
        <p14:creationId xmlns:p14="http://schemas.microsoft.com/office/powerpoint/2010/main" val="116074525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Il massacro di </a:t>
            </a:r>
            <a:r>
              <a:rPr lang="en-GB" dirty="0"/>
              <a:t>Saint George’s Fields</a:t>
            </a:r>
          </a:p>
        </p:txBody>
      </p:sp>
      <p:sp>
        <p:nvSpPr>
          <p:cNvPr id="6" name="Segnaposto contenuto 5"/>
          <p:cNvSpPr>
            <a:spLocks noGrp="1"/>
          </p:cNvSpPr>
          <p:nvPr>
            <p:ph sz="half" idx="1"/>
          </p:nvPr>
        </p:nvSpPr>
        <p:spPr>
          <a:xfrm>
            <a:off x="818712" y="2222287"/>
            <a:ext cx="6326671" cy="4426707"/>
          </a:xfrm>
        </p:spPr>
        <p:txBody>
          <a:bodyPr>
            <a:normAutofit lnSpcReduction="10000"/>
          </a:bodyPr>
          <a:lstStyle/>
          <a:p>
            <a:r>
              <a:rPr lang="it-IT" dirty="0"/>
              <a:t>«45» diventa il simbolo della libertà di parola e della possibilità che la stampa influisca sull’opinione pubblica contro le scelte dei parlamentari.</a:t>
            </a:r>
          </a:p>
          <a:p>
            <a:r>
              <a:rPr lang="it-IT" dirty="0"/>
              <a:t>Nonostante fosse stato rieletto nel </a:t>
            </a:r>
            <a:r>
              <a:rPr lang="it-IT" dirty="0" err="1"/>
              <a:t>Middlesex</a:t>
            </a:r>
            <a:r>
              <a:rPr lang="it-IT" dirty="0"/>
              <a:t>, nel 1768 Wilkes è condannato a 1 anno di prigione. 15000 sostenitori manifestano ogni giorno al grido «Wilkes and liberty» e «No Liberty, no King» fino al massacro di Saint </a:t>
            </a:r>
            <a:r>
              <a:rPr lang="it-IT" dirty="0" err="1"/>
              <a:t>George’s</a:t>
            </a:r>
            <a:r>
              <a:rPr lang="it-IT" dirty="0"/>
              <a:t> </a:t>
            </a:r>
            <a:r>
              <a:rPr lang="it-IT" dirty="0" err="1"/>
              <a:t>Fields</a:t>
            </a:r>
            <a:r>
              <a:rPr lang="it-IT" dirty="0"/>
              <a:t>, l’esercito uccide una decina di dimostranti provocando rivolte in tutta Londra.</a:t>
            </a:r>
          </a:p>
          <a:p>
            <a:r>
              <a:rPr lang="it-IT" dirty="0"/>
              <a:t>1771 Wilkes ottiene l’abolizione del divieto di pubblicare i dibattiti parlamentari. Gli oratori in Parlamento o nelle assemblee elettorali modificano il messaggio  poiché sanno che saranno giudicati anche dal più vasto pubblico dei lettori di giornali.</a:t>
            </a:r>
          </a:p>
        </p:txBody>
      </p:sp>
      <p:pic>
        <p:nvPicPr>
          <p:cNvPr id="8" name="Segnaposto contenuto 7"/>
          <p:cNvPicPr>
            <a:picLocks noGrp="1" noChangeAspect="1"/>
          </p:cNvPicPr>
          <p:nvPr>
            <p:ph sz="half" idx="2"/>
          </p:nvPr>
        </p:nvPicPr>
        <p:blipFill>
          <a:blip r:embed="rId2"/>
          <a:stretch>
            <a:fillRect/>
          </a:stretch>
        </p:blipFill>
        <p:spPr>
          <a:xfrm>
            <a:off x="7540756" y="2222500"/>
            <a:ext cx="4160984" cy="3638550"/>
          </a:xfrm>
          <a:prstGeom prst="rect">
            <a:avLst/>
          </a:prstGeom>
        </p:spPr>
      </p:pic>
    </p:spTree>
    <p:extLst>
      <p:ext uri="{BB962C8B-B14F-4D97-AF65-F5344CB8AC3E}">
        <p14:creationId xmlns:p14="http://schemas.microsoft.com/office/powerpoint/2010/main" val="17046076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err="1"/>
              <a:t>Lettere</a:t>
            </a:r>
            <a:r>
              <a:rPr lang="en-GB" dirty="0"/>
              <a:t> </a:t>
            </a:r>
            <a:r>
              <a:rPr lang="en-GB" dirty="0" err="1"/>
              <a:t>aperte</a:t>
            </a:r>
            <a:endParaRPr lang="en-GB" dirty="0"/>
          </a:p>
        </p:txBody>
      </p:sp>
      <p:sp>
        <p:nvSpPr>
          <p:cNvPr id="3" name="Segnaposto contenuto 2"/>
          <p:cNvSpPr>
            <a:spLocks noGrp="1"/>
          </p:cNvSpPr>
          <p:nvPr>
            <p:ph idx="1"/>
          </p:nvPr>
        </p:nvSpPr>
        <p:spPr/>
        <p:txBody>
          <a:bodyPr>
            <a:normAutofit fontScale="92500" lnSpcReduction="10000"/>
          </a:bodyPr>
          <a:lstStyle/>
          <a:p>
            <a:r>
              <a:rPr lang="it-IT" sz="2000" dirty="0"/>
              <a:t>I  giornali incoraggiano i cittadini a consegnare loro di nascosto lettere anonime indirizzate all’editore o ai governanti o «al popolo»; anche quando conoscono l’identità dell’autore, gli editori non la rivelano neanche se minacciati dal governo. </a:t>
            </a:r>
          </a:p>
          <a:p>
            <a:r>
              <a:rPr lang="it-IT" sz="2000" dirty="0"/>
              <a:t>Lettera indirizzata al re, firmata da «John Bull» e inviata al «Public </a:t>
            </a:r>
            <a:r>
              <a:rPr lang="it-IT" sz="2000" dirty="0" err="1"/>
              <a:t>Advertiser</a:t>
            </a:r>
            <a:r>
              <a:rPr lang="it-IT" sz="2000" dirty="0"/>
              <a:t>», 1781:</a:t>
            </a:r>
          </a:p>
          <a:p>
            <a:pPr marL="0" indent="0">
              <a:buNone/>
            </a:pPr>
            <a:r>
              <a:rPr lang="it-IT" sz="2000" dirty="0"/>
              <a:t>«è un diritto innato di ogni libero britannico studiare gli affari pubblici ed è un loro dovere esporre i risultati delle loro inchieste di fronte a sua Maestà e addirittura di fronte al pubblico, se la loro pubblicità è benefica per i concittadini».</a:t>
            </a:r>
          </a:p>
          <a:p>
            <a:r>
              <a:rPr lang="it-IT" sz="2000" dirty="0"/>
              <a:t>Dalla seconda metà del Settecento i giornali grazie ai contributi dei lettori alimentano le più importanti battaglie politiche (che a loro volta aumentano le vendite dei giornali): riforma parlamentare, abolizione della schiavitù, sostegno ai rivoluzionari americani e francesi.</a:t>
            </a:r>
          </a:p>
        </p:txBody>
      </p:sp>
    </p:spTree>
    <p:extLst>
      <p:ext uri="{BB962C8B-B14F-4D97-AF65-F5344CB8AC3E}">
        <p14:creationId xmlns:p14="http://schemas.microsoft.com/office/powerpoint/2010/main" val="413922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sz="5400" dirty="0" err="1"/>
              <a:t>Junius</a:t>
            </a:r>
            <a:endParaRPr lang="en-GB" sz="5400" dirty="0"/>
          </a:p>
        </p:txBody>
      </p:sp>
      <p:sp>
        <p:nvSpPr>
          <p:cNvPr id="3" name="Segnaposto contenuto 2"/>
          <p:cNvSpPr>
            <a:spLocks noGrp="1"/>
          </p:cNvSpPr>
          <p:nvPr>
            <p:ph sz="half" idx="1"/>
          </p:nvPr>
        </p:nvSpPr>
        <p:spPr>
          <a:xfrm>
            <a:off x="818712" y="2222287"/>
            <a:ext cx="8314418" cy="4531210"/>
          </a:xfrm>
        </p:spPr>
        <p:txBody>
          <a:bodyPr>
            <a:normAutofit/>
          </a:bodyPr>
          <a:lstStyle/>
          <a:p>
            <a:r>
              <a:rPr lang="it-IT" dirty="0" err="1"/>
              <a:t>Junius</a:t>
            </a:r>
            <a:r>
              <a:rPr lang="it-IT" dirty="0"/>
              <a:t> – famoso autore di 61 lettere pubblicate sul «Public </a:t>
            </a:r>
            <a:r>
              <a:rPr lang="it-IT" dirty="0" err="1"/>
              <a:t>Advertiser</a:t>
            </a:r>
            <a:r>
              <a:rPr lang="it-IT" dirty="0"/>
              <a:t>» tra il 1769 e 1772 e ripubblicate molte volte nei decenni successivi (anche tra i coloni nordamericani in rivolta). </a:t>
            </a:r>
          </a:p>
          <a:p>
            <a:r>
              <a:rPr lang="it-IT" dirty="0"/>
              <a:t>Svela gli abusi e la corruzione dei governi  nominati da Giorgio III e difende Wilkes allora in prigione. Nella lettera a Wilkes, </a:t>
            </a:r>
            <a:r>
              <a:rPr lang="it-IT" dirty="0" err="1"/>
              <a:t>Junius</a:t>
            </a:r>
            <a:r>
              <a:rPr lang="it-IT" dirty="0"/>
              <a:t> spiega che alimenta consapevolmente il mistero e le speculazioni sulla propria identità per attirare l’attenzione del pubblico e aumentare la propria influenza politica (un’ipotesi è che </a:t>
            </a:r>
            <a:r>
              <a:rPr lang="it-IT" dirty="0" err="1"/>
              <a:t>Junius</a:t>
            </a:r>
            <a:r>
              <a:rPr lang="it-IT" dirty="0"/>
              <a:t> fosse Wilkes stesso). </a:t>
            </a:r>
          </a:p>
          <a:p>
            <a:r>
              <a:rPr lang="it-IT" dirty="0"/>
              <a:t>L’editore del «Public </a:t>
            </a:r>
            <a:r>
              <a:rPr lang="it-IT" dirty="0" err="1"/>
              <a:t>Advertiser</a:t>
            </a:r>
            <a:r>
              <a:rPr lang="it-IT" dirty="0"/>
              <a:t>» Henry </a:t>
            </a:r>
            <a:r>
              <a:rPr lang="it-IT" dirty="0" err="1"/>
              <a:t>Woodfall</a:t>
            </a:r>
            <a:r>
              <a:rPr lang="it-IT" dirty="0"/>
              <a:t> è accusato di </a:t>
            </a:r>
            <a:r>
              <a:rPr lang="it-IT" i="1" dirty="0" err="1"/>
              <a:t>sedicious</a:t>
            </a:r>
            <a:r>
              <a:rPr lang="it-IT" i="1" dirty="0"/>
              <a:t> </a:t>
            </a:r>
            <a:r>
              <a:rPr lang="it-IT" i="1" dirty="0" err="1"/>
              <a:t>libel</a:t>
            </a:r>
            <a:r>
              <a:rPr lang="it-IT" i="1" dirty="0"/>
              <a:t> </a:t>
            </a:r>
            <a:r>
              <a:rPr lang="it-IT" dirty="0"/>
              <a:t>per aver pubblicato la raccolta delle lettere di </a:t>
            </a:r>
            <a:r>
              <a:rPr lang="it-IT" dirty="0" err="1"/>
              <a:t>Junius</a:t>
            </a:r>
            <a:r>
              <a:rPr lang="it-IT" dirty="0"/>
              <a:t>, ma la giuria popolare lo proscioglie.  </a:t>
            </a:r>
          </a:p>
          <a:p>
            <a:pPr marL="0" indent="0">
              <a:buNone/>
            </a:pPr>
            <a:endParaRPr lang="it-IT" dirty="0"/>
          </a:p>
        </p:txBody>
      </p:sp>
      <p:pic>
        <p:nvPicPr>
          <p:cNvPr id="5" name="Segnaposto contenuto 4"/>
          <p:cNvPicPr>
            <a:picLocks noGrp="1" noChangeAspect="1"/>
          </p:cNvPicPr>
          <p:nvPr>
            <p:ph sz="half" idx="2"/>
          </p:nvPr>
        </p:nvPicPr>
        <p:blipFill>
          <a:blip r:embed="rId2"/>
          <a:stretch>
            <a:fillRect/>
          </a:stretch>
        </p:blipFill>
        <p:spPr>
          <a:xfrm>
            <a:off x="9133130" y="1913274"/>
            <a:ext cx="2923888" cy="4943888"/>
          </a:xfrm>
          <a:prstGeom prst="rect">
            <a:avLst/>
          </a:prstGeom>
        </p:spPr>
      </p:pic>
    </p:spTree>
    <p:extLst>
      <p:ext uri="{BB962C8B-B14F-4D97-AF65-F5344CB8AC3E}">
        <p14:creationId xmlns:p14="http://schemas.microsoft.com/office/powerpoint/2010/main" val="38258550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Partito Whig e l’opinione pubblica</a:t>
            </a:r>
          </a:p>
        </p:txBody>
      </p:sp>
      <p:sp>
        <p:nvSpPr>
          <p:cNvPr id="6" name="Segnaposto testo 5"/>
          <p:cNvSpPr>
            <a:spLocks noGrp="1"/>
          </p:cNvSpPr>
          <p:nvPr>
            <p:ph type="body" idx="1"/>
          </p:nvPr>
        </p:nvSpPr>
        <p:spPr>
          <a:xfrm>
            <a:off x="906350" y="1801291"/>
            <a:ext cx="4472327" cy="693135"/>
          </a:xfrm>
        </p:spPr>
        <p:txBody>
          <a:bodyPr/>
          <a:lstStyle/>
          <a:p>
            <a:r>
              <a:rPr lang="en-GB" dirty="0"/>
              <a:t>Edmund Burke – Old Whig</a:t>
            </a:r>
          </a:p>
        </p:txBody>
      </p:sp>
      <p:pic>
        <p:nvPicPr>
          <p:cNvPr id="10" name="Segnaposto contenuto 9"/>
          <p:cNvPicPr>
            <a:picLocks noGrp="1" noChangeAspect="1"/>
          </p:cNvPicPr>
          <p:nvPr>
            <p:ph sz="half" idx="2"/>
          </p:nvPr>
        </p:nvPicPr>
        <p:blipFill>
          <a:blip r:embed="rId2"/>
          <a:stretch>
            <a:fillRect/>
          </a:stretch>
        </p:blipFill>
        <p:spPr>
          <a:xfrm>
            <a:off x="1175656" y="2529847"/>
            <a:ext cx="3304904" cy="4158338"/>
          </a:xfrm>
          <a:prstGeom prst="rect">
            <a:avLst/>
          </a:prstGeom>
        </p:spPr>
      </p:pic>
      <p:sp>
        <p:nvSpPr>
          <p:cNvPr id="8" name="Segnaposto testo 7"/>
          <p:cNvSpPr>
            <a:spLocks noGrp="1"/>
          </p:cNvSpPr>
          <p:nvPr>
            <p:ph type="body" sz="quarter" idx="3"/>
          </p:nvPr>
        </p:nvSpPr>
        <p:spPr>
          <a:xfrm>
            <a:off x="5820154" y="1775164"/>
            <a:ext cx="4474028" cy="692076"/>
          </a:xfrm>
        </p:spPr>
        <p:txBody>
          <a:bodyPr/>
          <a:lstStyle/>
          <a:p>
            <a:r>
              <a:rPr lang="en-GB" dirty="0"/>
              <a:t>Charles Fox – New Whig</a:t>
            </a:r>
          </a:p>
        </p:txBody>
      </p:sp>
      <p:pic>
        <p:nvPicPr>
          <p:cNvPr id="11" name="Segnaposto contenuto 10"/>
          <p:cNvPicPr>
            <a:picLocks noGrp="1" noChangeAspect="1"/>
          </p:cNvPicPr>
          <p:nvPr>
            <p:ph sz="quarter" idx="4"/>
          </p:nvPr>
        </p:nvPicPr>
        <p:blipFill>
          <a:blip r:embed="rId3"/>
          <a:stretch>
            <a:fillRect/>
          </a:stretch>
        </p:blipFill>
        <p:spPr>
          <a:xfrm>
            <a:off x="6627663" y="2526705"/>
            <a:ext cx="3195605" cy="4174541"/>
          </a:xfrm>
          <a:prstGeom prst="rect">
            <a:avLst/>
          </a:prstGeom>
        </p:spPr>
      </p:pic>
    </p:spTree>
    <p:extLst>
      <p:ext uri="{BB962C8B-B14F-4D97-AF65-F5344CB8AC3E}">
        <p14:creationId xmlns:p14="http://schemas.microsoft.com/office/powerpoint/2010/main" val="39127137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olo 6"/>
          <p:cNvSpPr>
            <a:spLocks noGrp="1"/>
          </p:cNvSpPr>
          <p:nvPr>
            <p:ph type="title"/>
          </p:nvPr>
        </p:nvSpPr>
        <p:spPr/>
        <p:txBody>
          <a:bodyPr/>
          <a:lstStyle/>
          <a:p>
            <a:r>
              <a:rPr lang="it-IT" dirty="0"/>
              <a:t>Partiti e democrazia per Burke</a:t>
            </a:r>
          </a:p>
        </p:txBody>
      </p:sp>
      <p:sp>
        <p:nvSpPr>
          <p:cNvPr id="8" name="Segnaposto contenuto 7"/>
          <p:cNvSpPr>
            <a:spLocks noGrp="1"/>
          </p:cNvSpPr>
          <p:nvPr>
            <p:ph idx="1"/>
          </p:nvPr>
        </p:nvSpPr>
        <p:spPr>
          <a:xfrm>
            <a:off x="818712" y="2418232"/>
            <a:ext cx="10554574" cy="3636511"/>
          </a:xfrm>
        </p:spPr>
        <p:txBody>
          <a:bodyPr>
            <a:normAutofit lnSpcReduction="10000"/>
          </a:bodyPr>
          <a:lstStyle/>
          <a:p>
            <a:r>
              <a:rPr lang="it-IT" dirty="0"/>
              <a:t>1770 pubblica </a:t>
            </a:r>
            <a:r>
              <a:rPr lang="it-IT" i="1" dirty="0"/>
              <a:t>Cause of the </a:t>
            </a:r>
            <a:r>
              <a:rPr lang="it-IT" i="1" dirty="0" err="1"/>
              <a:t>present</a:t>
            </a:r>
            <a:r>
              <a:rPr lang="it-IT" i="1" dirty="0"/>
              <a:t> </a:t>
            </a:r>
            <a:r>
              <a:rPr lang="it-IT" i="1" dirty="0" err="1"/>
              <a:t>discontents</a:t>
            </a:r>
            <a:r>
              <a:rPr lang="it-IT" dirty="0"/>
              <a:t>: sostiene il bisogno di divisione in partiti contrapposti, altrimenti non ci può essere un governo libero. I partiti devono unire gli uomini in nome di principi pubblici e non per interesse, perché solo così il partito di maggioranza può conferire forza e coerenza al governo e il partito di minoranza può esercitare una critica di principio all’opposizione. </a:t>
            </a:r>
          </a:p>
          <a:p>
            <a:r>
              <a:rPr lang="it-IT" dirty="0"/>
              <a:t>Burke è contrario all’idea di un governo democratico per 3 ragioni:</a:t>
            </a:r>
          </a:p>
          <a:p>
            <a:pPr>
              <a:buFont typeface="+mj-lt"/>
              <a:buAutoNum type="arabicPeriod"/>
            </a:pPr>
            <a:r>
              <a:rPr lang="it-IT" dirty="0"/>
              <a:t>Gli affari di governo richiedono un livello di sapere e intelligenza raro tra la gente comune;</a:t>
            </a:r>
          </a:p>
          <a:p>
            <a:pPr>
              <a:buFont typeface="+mj-lt"/>
              <a:buAutoNum type="arabicPeriod"/>
            </a:pPr>
            <a:r>
              <a:rPr lang="it-IT" dirty="0"/>
              <a:t>I demagoghi abuserebbero delle passioni della gente, per minare le tradizioni e la religione ufficiale, istigare alla violenza e alla confisca della proprietà privata;</a:t>
            </a:r>
          </a:p>
          <a:p>
            <a:pPr>
              <a:buFont typeface="+mj-lt"/>
              <a:buAutoNum type="arabicPeriod"/>
            </a:pPr>
            <a:r>
              <a:rPr lang="it-IT" dirty="0"/>
              <a:t>La democrazia si tramuterebbe in tirannia sulle minoranze impopolari, che hanno bisogno di protezione da parte delle classi elevate.</a:t>
            </a:r>
          </a:p>
          <a:p>
            <a:endParaRPr lang="en-GB" dirty="0"/>
          </a:p>
        </p:txBody>
      </p:sp>
    </p:spTree>
    <p:extLst>
      <p:ext uri="{BB962C8B-B14F-4D97-AF65-F5344CB8AC3E}">
        <p14:creationId xmlns:p14="http://schemas.microsoft.com/office/powerpoint/2010/main" val="40239438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Rappresentanza virtuale</a:t>
            </a:r>
          </a:p>
        </p:txBody>
      </p:sp>
      <p:sp>
        <p:nvSpPr>
          <p:cNvPr id="6" name="Segnaposto contenuto 5"/>
          <p:cNvSpPr>
            <a:spLocks noGrp="1"/>
          </p:cNvSpPr>
          <p:nvPr>
            <p:ph idx="1"/>
          </p:nvPr>
        </p:nvSpPr>
        <p:spPr/>
        <p:txBody>
          <a:bodyPr>
            <a:normAutofit lnSpcReduction="10000"/>
          </a:bodyPr>
          <a:lstStyle/>
          <a:p>
            <a:r>
              <a:rPr lang="it-IT" dirty="0"/>
              <a:t>1774 Edmund Burke, </a:t>
            </a:r>
            <a:r>
              <a:rPr lang="it-IT" i="1" dirty="0"/>
              <a:t>Discorso agli elettori di Bristol</a:t>
            </a:r>
            <a:r>
              <a:rPr lang="it-IT" dirty="0"/>
              <a:t>:</a:t>
            </a:r>
          </a:p>
          <a:p>
            <a:r>
              <a:rPr lang="it-IT" dirty="0"/>
              <a:t>Un membro del Parlamento «non deve sacrificare agli elettori la sua opinione imparziale, il suo maturo giudizio, la sua coscienza illuminata. Queste non dipendono dal vostro piacere, né dalla costituzione, ma sono un dono della provvidenza, a cui deve rispondere. Il vostro rappresentante non vi deve il suo giudizio, ed egli vi tradisce invece di servirvi, se lo sacrifica alla vostra opinione… Senza dubbio voi avete il diritto di eleggere un parlamentare, ma una volta eletto, egli non è più un membro di Bristol, ma un membro del Parlamento».</a:t>
            </a:r>
          </a:p>
          <a:p>
            <a:r>
              <a:rPr lang="it-IT" dirty="0"/>
              <a:t>un deputato non è legato alla volontà degli elettori nel suo distretto, dal momento che il Parlamento non è «un congresso di ambasciatori che esprimono ciascuno un interesse diverso e ostile», ma è «un'assemblea deliberativa di una nazione, con un solo interesse, quello dell’insieme».</a:t>
            </a:r>
          </a:p>
        </p:txBody>
      </p:sp>
    </p:spTree>
    <p:extLst>
      <p:ext uri="{BB962C8B-B14F-4D97-AF65-F5344CB8AC3E}">
        <p14:creationId xmlns:p14="http://schemas.microsoft.com/office/powerpoint/2010/main" val="283213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012294A-C934-46E1-B8EE-9E48342CD86C}"/>
              </a:ext>
            </a:extLst>
          </p:cNvPr>
          <p:cNvSpPr>
            <a:spLocks noGrp="1"/>
          </p:cNvSpPr>
          <p:nvPr>
            <p:ph type="title"/>
          </p:nvPr>
        </p:nvSpPr>
        <p:spPr/>
        <p:txBody>
          <a:bodyPr/>
          <a:lstStyle/>
          <a:p>
            <a:r>
              <a:rPr lang="it-IT" dirty="0"/>
              <a:t>1642 - Fine del compromesso «King in </a:t>
            </a:r>
            <a:r>
              <a:rPr lang="it-IT" dirty="0" err="1"/>
              <a:t>Parliament</a:t>
            </a:r>
            <a:r>
              <a:rPr lang="it-IT" dirty="0"/>
              <a:t>»</a:t>
            </a:r>
          </a:p>
        </p:txBody>
      </p:sp>
      <p:sp>
        <p:nvSpPr>
          <p:cNvPr id="4" name="Segnaposto testo 3">
            <a:extLst>
              <a:ext uri="{FF2B5EF4-FFF2-40B4-BE49-F238E27FC236}">
                <a16:creationId xmlns:a16="http://schemas.microsoft.com/office/drawing/2014/main" id="{14D8027B-9D04-4317-98DE-C1986CFA0045}"/>
              </a:ext>
            </a:extLst>
          </p:cNvPr>
          <p:cNvSpPr>
            <a:spLocks noGrp="1"/>
          </p:cNvSpPr>
          <p:nvPr>
            <p:ph type="body" idx="1"/>
          </p:nvPr>
        </p:nvSpPr>
        <p:spPr/>
        <p:txBody>
          <a:bodyPr/>
          <a:lstStyle/>
          <a:p>
            <a:r>
              <a:rPr lang="it-IT" dirty="0"/>
              <a:t>Le 19 </a:t>
            </a:r>
            <a:r>
              <a:rPr lang="it-IT" dirty="0" err="1"/>
              <a:t>Propositions</a:t>
            </a:r>
            <a:r>
              <a:rPr lang="it-IT" dirty="0"/>
              <a:t> del Parlamento</a:t>
            </a:r>
          </a:p>
        </p:txBody>
      </p:sp>
      <p:sp>
        <p:nvSpPr>
          <p:cNvPr id="5" name="Segnaposto contenuto 4">
            <a:extLst>
              <a:ext uri="{FF2B5EF4-FFF2-40B4-BE49-F238E27FC236}">
                <a16:creationId xmlns:a16="http://schemas.microsoft.com/office/drawing/2014/main" id="{5A3F255C-E43F-4B57-A9F1-3E4E4C1E3950}"/>
              </a:ext>
            </a:extLst>
          </p:cNvPr>
          <p:cNvSpPr>
            <a:spLocks noGrp="1"/>
          </p:cNvSpPr>
          <p:nvPr>
            <p:ph sz="half" idx="2"/>
          </p:nvPr>
        </p:nvSpPr>
        <p:spPr/>
        <p:txBody>
          <a:bodyPr>
            <a:normAutofit lnSpcReduction="10000"/>
          </a:bodyPr>
          <a:lstStyle/>
          <a:p>
            <a:pPr marL="0" indent="0">
              <a:buNone/>
            </a:pPr>
            <a:endParaRPr lang="it-IT" dirty="0"/>
          </a:p>
          <a:p>
            <a:pPr>
              <a:buFontTx/>
              <a:buChar char="-"/>
            </a:pPr>
            <a:r>
              <a:rPr lang="it-IT" dirty="0"/>
              <a:t>Responsabilità dei ministri al Parlamento;</a:t>
            </a:r>
          </a:p>
          <a:p>
            <a:pPr>
              <a:buFontTx/>
              <a:buChar char="-"/>
            </a:pPr>
            <a:r>
              <a:rPr lang="it-IT" dirty="0"/>
              <a:t>Controllo della politica estera;</a:t>
            </a:r>
          </a:p>
          <a:p>
            <a:pPr>
              <a:buFontTx/>
              <a:buChar char="-"/>
            </a:pPr>
            <a:r>
              <a:rPr lang="it-IT" dirty="0"/>
              <a:t>Sostituzione dell’esercito professionale con la milizia cittadina;</a:t>
            </a:r>
          </a:p>
          <a:p>
            <a:pPr>
              <a:buFontTx/>
              <a:buChar char="-"/>
            </a:pPr>
            <a:r>
              <a:rPr lang="it-IT" dirty="0"/>
              <a:t>Controllo sui giudici e funzionari pubblici</a:t>
            </a:r>
          </a:p>
        </p:txBody>
      </p:sp>
      <p:sp>
        <p:nvSpPr>
          <p:cNvPr id="6" name="Segnaposto testo 5">
            <a:extLst>
              <a:ext uri="{FF2B5EF4-FFF2-40B4-BE49-F238E27FC236}">
                <a16:creationId xmlns:a16="http://schemas.microsoft.com/office/drawing/2014/main" id="{363AF0BF-7F4C-4A96-94C3-CE051BCF3C95}"/>
              </a:ext>
            </a:extLst>
          </p:cNvPr>
          <p:cNvSpPr>
            <a:spLocks noGrp="1"/>
          </p:cNvSpPr>
          <p:nvPr>
            <p:ph type="body" sz="quarter" idx="3"/>
          </p:nvPr>
        </p:nvSpPr>
        <p:spPr/>
        <p:txBody>
          <a:bodyPr/>
          <a:lstStyle/>
          <a:p>
            <a:r>
              <a:rPr lang="it-IT" dirty="0"/>
              <a:t>Risposta di re Carlo I Stuart</a:t>
            </a:r>
          </a:p>
        </p:txBody>
      </p:sp>
      <p:sp>
        <p:nvSpPr>
          <p:cNvPr id="7" name="Segnaposto contenuto 6">
            <a:extLst>
              <a:ext uri="{FF2B5EF4-FFF2-40B4-BE49-F238E27FC236}">
                <a16:creationId xmlns:a16="http://schemas.microsoft.com/office/drawing/2014/main" id="{ABE88512-E87A-4422-B1AA-E5D057EDC503}"/>
              </a:ext>
            </a:extLst>
          </p:cNvPr>
          <p:cNvSpPr>
            <a:spLocks noGrp="1"/>
          </p:cNvSpPr>
          <p:nvPr>
            <p:ph sz="quarter" idx="4"/>
          </p:nvPr>
        </p:nvSpPr>
        <p:spPr/>
        <p:txBody>
          <a:bodyPr>
            <a:normAutofit lnSpcReduction="10000"/>
          </a:bodyPr>
          <a:lstStyle/>
          <a:p>
            <a:pPr>
              <a:buFontTx/>
              <a:buChar char="-"/>
            </a:pPr>
            <a:r>
              <a:rPr lang="it-IT" dirty="0"/>
              <a:t>La nostra è una costituzione mista:</a:t>
            </a:r>
          </a:p>
          <a:p>
            <a:pPr>
              <a:buFontTx/>
              <a:buChar char="-"/>
            </a:pPr>
            <a:r>
              <a:rPr lang="it-IT" dirty="0"/>
              <a:t>Monarchica, perché unisce la nazione sotto un capo che ha il potere di guerra e pace e di nomina dei giudici, ufficiali e ministri;</a:t>
            </a:r>
          </a:p>
          <a:p>
            <a:pPr>
              <a:buFontTx/>
              <a:buChar char="-"/>
            </a:pPr>
            <a:r>
              <a:rPr lang="it-IT" dirty="0"/>
              <a:t>Aristocratica, perché affida il potere giudiziario alle persone più illustri riunite nella Camera dei Lords;</a:t>
            </a:r>
          </a:p>
          <a:p>
            <a:pPr>
              <a:buFontTx/>
              <a:buChar char="-"/>
            </a:pPr>
            <a:r>
              <a:rPr lang="it-IT" dirty="0"/>
              <a:t>Democratica, perché i deputati della Camera dei Comuni raccolgono le tasse.  </a:t>
            </a:r>
          </a:p>
        </p:txBody>
      </p:sp>
    </p:spTree>
    <p:extLst>
      <p:ext uri="{BB962C8B-B14F-4D97-AF65-F5344CB8AC3E}">
        <p14:creationId xmlns:p14="http://schemas.microsoft.com/office/powerpoint/2010/main" val="8428577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000" y="499440"/>
            <a:ext cx="10571998" cy="970450"/>
          </a:xfrm>
        </p:spPr>
        <p:txBody>
          <a:bodyPr/>
          <a:lstStyle/>
          <a:p>
            <a:r>
              <a:rPr lang="it-IT" dirty="0"/>
              <a:t>Burke, </a:t>
            </a:r>
            <a:r>
              <a:rPr lang="it-IT" i="1" dirty="0"/>
              <a:t>Riflessioni sulla Rivoluzione in Francia</a:t>
            </a:r>
          </a:p>
        </p:txBody>
      </p:sp>
      <p:sp>
        <p:nvSpPr>
          <p:cNvPr id="3" name="Segnaposto contenuto 2"/>
          <p:cNvSpPr>
            <a:spLocks noGrp="1"/>
          </p:cNvSpPr>
          <p:nvPr>
            <p:ph idx="1"/>
          </p:nvPr>
        </p:nvSpPr>
        <p:spPr/>
        <p:txBody>
          <a:bodyPr>
            <a:normAutofit lnSpcReduction="10000"/>
          </a:bodyPr>
          <a:lstStyle/>
          <a:p>
            <a:r>
              <a:rPr lang="it-IT" dirty="0"/>
              <a:t>Pamphlet pubblicato nel novembre 1790, vende 30.000 copie in 11 ristampe immediate e numerose traduzioni, fonda il conservatorismo moderno che contrappone l’autorità della tradizione a quella della ragione e della volontà popolare:</a:t>
            </a:r>
          </a:p>
          <a:p>
            <a:r>
              <a:rPr lang="it-IT" dirty="0"/>
              <a:t>«Uno stato senza i mezzi di qualche cambiamento è privo dei mezzi della sua conservazione», ma ciò nonostante, «La costituzione è un legame non solo tra coloro che vivono, ma tra coloro che vivono, coloro che sono morti e coloro che devono nascere».</a:t>
            </a:r>
          </a:p>
          <a:p>
            <a:r>
              <a:rPr lang="it-IT" dirty="0"/>
              <a:t>«L'idea stessa che un nuovo governo si possa fabbricare è sufficiente per riempirci di disgusto e orrore». Il Parlamento inglese ha difeso i diritti dei cittadini «non in quanto principi astratti come i diritti umani, ma come diritti degli inglesi e come patrimonio ereditato dai loro antenati».</a:t>
            </a:r>
          </a:p>
          <a:p>
            <a:r>
              <a:rPr lang="it-IT" dirty="0"/>
              <a:t>Ma in Francia tale conoscenza fu «gettata nella melma e calpestata sotto gli zoccoli di una moltitudine di porci».</a:t>
            </a:r>
            <a:endParaRPr lang="en-GB" dirty="0"/>
          </a:p>
        </p:txBody>
      </p:sp>
    </p:spTree>
    <p:extLst>
      <p:ext uri="{BB962C8B-B14F-4D97-AF65-F5344CB8AC3E}">
        <p14:creationId xmlns:p14="http://schemas.microsoft.com/office/powerpoint/2010/main" val="32993556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 diritti dell’uomo e della donna</a:t>
            </a:r>
          </a:p>
        </p:txBody>
      </p:sp>
      <p:sp>
        <p:nvSpPr>
          <p:cNvPr id="3" name="Segnaposto contenuto 2"/>
          <p:cNvSpPr>
            <a:spLocks noGrp="1"/>
          </p:cNvSpPr>
          <p:nvPr>
            <p:ph idx="1"/>
          </p:nvPr>
        </p:nvSpPr>
        <p:spPr>
          <a:xfrm>
            <a:off x="818712" y="2222287"/>
            <a:ext cx="10554574" cy="4243827"/>
          </a:xfrm>
        </p:spPr>
        <p:txBody>
          <a:bodyPr>
            <a:normAutofit lnSpcReduction="10000"/>
          </a:bodyPr>
          <a:lstStyle/>
          <a:p>
            <a:r>
              <a:rPr lang="it-IT" dirty="0"/>
              <a:t>Le </a:t>
            </a:r>
            <a:r>
              <a:rPr lang="it-IT" i="1" dirty="0"/>
              <a:t>Riflessioni</a:t>
            </a:r>
            <a:r>
              <a:rPr lang="it-IT" dirty="0"/>
              <a:t> scatenano la «guerra dei pamphlet»: in reazione a Burke vengono stampati:</a:t>
            </a:r>
          </a:p>
          <a:p>
            <a:r>
              <a:rPr lang="it-IT" dirty="0"/>
              <a:t>Mary </a:t>
            </a:r>
            <a:r>
              <a:rPr lang="it-IT" dirty="0" err="1"/>
              <a:t>Wollstonecraft</a:t>
            </a:r>
            <a:r>
              <a:rPr lang="it-IT" dirty="0"/>
              <a:t>, </a:t>
            </a:r>
            <a:r>
              <a:rPr lang="it-IT" i="1" dirty="0"/>
              <a:t>Rivendicazione dei diritti degli uomini </a:t>
            </a:r>
            <a:r>
              <a:rPr lang="it-IT" dirty="0"/>
              <a:t>(1790) e </a:t>
            </a:r>
            <a:r>
              <a:rPr lang="it-IT" i="1" dirty="0"/>
              <a:t>Rivendicazione dei diritti della donna </a:t>
            </a:r>
            <a:r>
              <a:rPr lang="it-IT" dirty="0"/>
              <a:t>(1792): </a:t>
            </a:r>
          </a:p>
          <a:p>
            <a:pPr marL="0" indent="0">
              <a:buNone/>
            </a:pPr>
            <a:r>
              <a:rPr lang="it-IT" dirty="0"/>
              <a:t>«La proprietà è in Inghilterra molto più sicura della libertà; anzi, solo la proprietà dei ricchi è sicura, chi vive del proprio sudore non può sfuggire all’oppressione»; «negando alla donna i diritti civili e politici, la si confina nella sfera domestica dove la sua ragione non ha modo di svilupparsi».</a:t>
            </a:r>
          </a:p>
          <a:p>
            <a:r>
              <a:rPr lang="it-IT" dirty="0"/>
              <a:t>Thomas </a:t>
            </a:r>
            <a:r>
              <a:rPr lang="it-IT" dirty="0" err="1"/>
              <a:t>Paine</a:t>
            </a:r>
            <a:r>
              <a:rPr lang="it-IT" dirty="0"/>
              <a:t>, </a:t>
            </a:r>
            <a:r>
              <a:rPr lang="it-IT" i="1" dirty="0"/>
              <a:t>I diritti dell’uomo </a:t>
            </a:r>
            <a:r>
              <a:rPr lang="it-IT" dirty="0"/>
              <a:t>(1791): </a:t>
            </a:r>
          </a:p>
          <a:p>
            <a:pPr marL="0" indent="0">
              <a:buNone/>
            </a:pPr>
            <a:r>
              <a:rPr lang="it-IT" dirty="0"/>
              <a:t>«Il vecchio sistema è irrazionale, tirannico, guerrafondaio e ridicolo: la monarchia è qualcosa celato dietro il sipario di cui si parla solennemente; ma se per caso il sipario si alza e vediamo di cosa si tratta, scoppiamo a ridere»; «nel  nuovo sistema, ogni uomo ha il diritto di proprietà sul governo» che deve occuparsi della gioventù e dei poveri perché «sia i ricchi sia i poveri devono avere l’interesse a sostenere il governo».</a:t>
            </a:r>
          </a:p>
          <a:p>
            <a:endParaRPr lang="it-IT" dirty="0"/>
          </a:p>
        </p:txBody>
      </p:sp>
    </p:spTree>
    <p:extLst>
      <p:ext uri="{BB962C8B-B14F-4D97-AF65-F5344CB8AC3E}">
        <p14:creationId xmlns:p14="http://schemas.microsoft.com/office/powerpoint/2010/main" val="344073484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Divisione del partito Whig</a:t>
            </a:r>
            <a:endParaRPr lang="en-GB" dirty="0"/>
          </a:p>
        </p:txBody>
      </p:sp>
      <p:sp>
        <p:nvSpPr>
          <p:cNvPr id="3" name="Segnaposto contenuto 2"/>
          <p:cNvSpPr>
            <a:spLocks noGrp="1"/>
          </p:cNvSpPr>
          <p:nvPr>
            <p:ph idx="1"/>
          </p:nvPr>
        </p:nvSpPr>
        <p:spPr/>
        <p:txBody>
          <a:bodyPr/>
          <a:lstStyle/>
          <a:p>
            <a:r>
              <a:rPr lang="it-IT" dirty="0"/>
              <a:t>Provoca lo scontro con i new </a:t>
            </a:r>
            <a:r>
              <a:rPr lang="it-IT" dirty="0" err="1"/>
              <a:t>whigs</a:t>
            </a:r>
            <a:r>
              <a:rPr lang="it-IT" dirty="0"/>
              <a:t> di Charles Fox, per il quale lo scritto di Burke esprime principi tory, mentre la presa della Bastiglia è «il più grande e bello evento nella storia del mondo», e la costituzione della Francia del 1791 è «l'edificio più stupendo e glorioso della libertà, mai eretto sulla base dell'integrità umana in ogni tempo o paese».</a:t>
            </a:r>
          </a:p>
          <a:p>
            <a:r>
              <a:rPr lang="it-IT" dirty="0"/>
              <a:t>Burke contrattacca in </a:t>
            </a:r>
            <a:r>
              <a:rPr lang="it-IT" i="1" dirty="0"/>
              <a:t>An Appeal from the New to the </a:t>
            </a:r>
            <a:r>
              <a:rPr lang="it-IT" i="1" dirty="0" err="1"/>
              <a:t>Old</a:t>
            </a:r>
            <a:r>
              <a:rPr lang="it-IT" i="1" dirty="0"/>
              <a:t> </a:t>
            </a:r>
            <a:r>
              <a:rPr lang="it-IT" i="1" dirty="0" err="1"/>
              <a:t>Whigs</a:t>
            </a:r>
            <a:r>
              <a:rPr lang="it-IT" dirty="0"/>
              <a:t>, 1791: «I problemi politici non vanno visti come verità o bugie, ma come bene o male. Ciò che può causare del male e politicamente falso; ciò che produce del bene è politicamente vero». </a:t>
            </a:r>
          </a:p>
        </p:txBody>
      </p:sp>
    </p:spTree>
    <p:extLst>
      <p:ext uri="{BB962C8B-B14F-4D97-AF65-F5344CB8AC3E}">
        <p14:creationId xmlns:p14="http://schemas.microsoft.com/office/powerpoint/2010/main" val="7719742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Charles James Fox – </a:t>
            </a:r>
            <a:r>
              <a:rPr lang="en-GB" i="1" dirty="0" err="1"/>
              <a:t>Vox</a:t>
            </a:r>
            <a:r>
              <a:rPr lang="en-GB" i="1" dirty="0"/>
              <a:t> </a:t>
            </a:r>
            <a:r>
              <a:rPr lang="en-GB" i="1" dirty="0" err="1"/>
              <a:t>populi</a:t>
            </a:r>
            <a:endParaRPr lang="en-GB" i="1" dirty="0"/>
          </a:p>
        </p:txBody>
      </p:sp>
      <p:sp>
        <p:nvSpPr>
          <p:cNvPr id="3" name="Segnaposto contenuto 2"/>
          <p:cNvSpPr>
            <a:spLocks noGrp="1"/>
          </p:cNvSpPr>
          <p:nvPr>
            <p:ph sz="half" idx="1"/>
          </p:nvPr>
        </p:nvSpPr>
        <p:spPr/>
        <p:txBody>
          <a:bodyPr/>
          <a:lstStyle/>
          <a:p>
            <a:r>
              <a:rPr lang="it-IT" dirty="0"/>
              <a:t>Lotta per l’abolizione della schiavitù, tolleranza religiosa e libertà individuale.</a:t>
            </a:r>
          </a:p>
          <a:p>
            <a:r>
              <a:rPr lang="it-IT" dirty="0"/>
              <a:t>Dal 1780 alla sua morte nel 1806, Fox vince ripetutamente le elezioni nel più popoloso e politicamente attivo collegio di Westminster, nel centro di Londra, dove votano regolarmente 12000 elettori.  </a:t>
            </a:r>
          </a:p>
          <a:p>
            <a:r>
              <a:rPr lang="it-IT" dirty="0"/>
              <a:t>Nel 1784 attacca pubblicamente il re Giorgio III affermando che egli non deve seguire solo il parere dei suoi consiglieri ma anche «l’opinione pubblica».</a:t>
            </a:r>
          </a:p>
        </p:txBody>
      </p:sp>
      <p:pic>
        <p:nvPicPr>
          <p:cNvPr id="5" name="Segnaposto contenuto 4"/>
          <p:cNvPicPr>
            <a:picLocks noGrp="1" noChangeAspect="1"/>
          </p:cNvPicPr>
          <p:nvPr>
            <p:ph sz="half" idx="2"/>
          </p:nvPr>
        </p:nvPicPr>
        <p:blipFill>
          <a:blip r:embed="rId2"/>
          <a:stretch>
            <a:fillRect/>
          </a:stretch>
        </p:blipFill>
        <p:spPr>
          <a:xfrm>
            <a:off x="6260588" y="2336874"/>
            <a:ext cx="5656496" cy="4168430"/>
          </a:xfrm>
          <a:prstGeom prst="rect">
            <a:avLst/>
          </a:prstGeom>
        </p:spPr>
      </p:pic>
    </p:spTree>
    <p:extLst>
      <p:ext uri="{BB962C8B-B14F-4D97-AF65-F5344CB8AC3E}">
        <p14:creationId xmlns:p14="http://schemas.microsoft.com/office/powerpoint/2010/main" val="158526891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Seggio elettorale di Westminster – culla della moderna democrazia</a:t>
            </a:r>
          </a:p>
        </p:txBody>
      </p:sp>
      <p:sp>
        <p:nvSpPr>
          <p:cNvPr id="3" name="Segnaposto contenuto 2"/>
          <p:cNvSpPr>
            <a:spLocks noGrp="1"/>
          </p:cNvSpPr>
          <p:nvPr>
            <p:ph sz="half" idx="1"/>
          </p:nvPr>
        </p:nvSpPr>
        <p:spPr>
          <a:xfrm>
            <a:off x="818712" y="2222287"/>
            <a:ext cx="5185873" cy="4152387"/>
          </a:xfrm>
        </p:spPr>
        <p:txBody>
          <a:bodyPr>
            <a:normAutofit lnSpcReduction="10000"/>
          </a:bodyPr>
          <a:lstStyle/>
          <a:p>
            <a:r>
              <a:rPr lang="it-IT" dirty="0"/>
              <a:t>1780 nasce il Comitato delle associazioni di Westminster, che unisce i </a:t>
            </a:r>
            <a:r>
              <a:rPr lang="it-IT" dirty="0" err="1"/>
              <a:t>Whigs</a:t>
            </a:r>
            <a:r>
              <a:rPr lang="it-IT" dirty="0"/>
              <a:t> e i vecchi sostenitori di Wilkes; un’assemblea di 3000 elettori nomina Fox come proprio candidato e chiede il diritto di voto per tutti i maschi adulti ed elezioni segrete annuali.</a:t>
            </a:r>
          </a:p>
          <a:p>
            <a:r>
              <a:rPr lang="it-IT" dirty="0"/>
              <a:t>Lord George </a:t>
            </a:r>
            <a:r>
              <a:rPr lang="it-IT" dirty="0" err="1"/>
              <a:t>Hanger</a:t>
            </a:r>
            <a:r>
              <a:rPr lang="it-IT" dirty="0"/>
              <a:t>, alleato di Fox, 1801: «In nessuna scuola si può insegnare a un uomo una lezione di vita umana migliore di una contestata elezione di Westminster; lì può vedere la natura umana nel suo abbigliamento più basso; rivolta, omicidio e ubriachezza sono all'ordine del giorno».</a:t>
            </a:r>
            <a:endParaRPr lang="en-GB" dirty="0"/>
          </a:p>
        </p:txBody>
      </p:sp>
      <p:pic>
        <p:nvPicPr>
          <p:cNvPr id="5" name="Segnaposto contenuto 4"/>
          <p:cNvPicPr>
            <a:picLocks noGrp="1" noChangeAspect="1"/>
          </p:cNvPicPr>
          <p:nvPr>
            <p:ph sz="half" idx="2"/>
          </p:nvPr>
        </p:nvPicPr>
        <p:blipFill>
          <a:blip r:embed="rId2"/>
          <a:stretch>
            <a:fillRect/>
          </a:stretch>
        </p:blipFill>
        <p:spPr>
          <a:xfrm>
            <a:off x="6185958" y="2222288"/>
            <a:ext cx="5931980" cy="4152386"/>
          </a:xfrm>
          <a:prstGeom prst="rect">
            <a:avLst/>
          </a:prstGeom>
        </p:spPr>
      </p:pic>
    </p:spTree>
    <p:extLst>
      <p:ext uri="{BB962C8B-B14F-4D97-AF65-F5344CB8AC3E}">
        <p14:creationId xmlns:p14="http://schemas.microsoft.com/office/powerpoint/2010/main" val="21613999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Fox e le libertà politiche</a:t>
            </a:r>
          </a:p>
        </p:txBody>
      </p:sp>
      <p:sp>
        <p:nvSpPr>
          <p:cNvPr id="6" name="Segnaposto contenuto 5"/>
          <p:cNvSpPr>
            <a:spLocks noGrp="1"/>
          </p:cNvSpPr>
          <p:nvPr>
            <p:ph idx="1"/>
          </p:nvPr>
        </p:nvSpPr>
        <p:spPr/>
        <p:txBody>
          <a:bodyPr>
            <a:normAutofit lnSpcReduction="10000"/>
          </a:bodyPr>
          <a:lstStyle/>
          <a:p>
            <a:r>
              <a:rPr lang="it-IT" dirty="0"/>
              <a:t>1792 Fox ottiene l’adozione del </a:t>
            </a:r>
            <a:r>
              <a:rPr lang="it-IT" i="1" dirty="0" err="1"/>
              <a:t>Libel</a:t>
            </a:r>
            <a:r>
              <a:rPr lang="it-IT" i="1" dirty="0"/>
              <a:t> </a:t>
            </a:r>
            <a:r>
              <a:rPr lang="it-IT" i="1" dirty="0" err="1"/>
              <a:t>Act</a:t>
            </a:r>
            <a:r>
              <a:rPr lang="it-IT" i="1" dirty="0"/>
              <a:t> </a:t>
            </a:r>
            <a:r>
              <a:rPr lang="it-IT" dirty="0"/>
              <a:t>che restituisce alla giuria popolare il diritto di decidere se una pubblicazione è diffamatoria;</a:t>
            </a:r>
          </a:p>
          <a:p>
            <a:r>
              <a:rPr lang="it-IT" dirty="0"/>
              <a:t>1795 tenta di impedire l’adozione del </a:t>
            </a:r>
            <a:r>
              <a:rPr lang="it-IT" i="1" dirty="0" err="1"/>
              <a:t>Treasonable</a:t>
            </a:r>
            <a:r>
              <a:rPr lang="it-IT" i="1" dirty="0"/>
              <a:t> </a:t>
            </a:r>
            <a:r>
              <a:rPr lang="it-IT" i="1" dirty="0" err="1"/>
              <a:t>Practices</a:t>
            </a:r>
            <a:r>
              <a:rPr lang="it-IT" i="1" dirty="0"/>
              <a:t> </a:t>
            </a:r>
            <a:r>
              <a:rPr lang="it-IT" i="1" dirty="0" err="1"/>
              <a:t>Act</a:t>
            </a:r>
            <a:r>
              <a:rPr lang="it-IT" i="1" dirty="0"/>
              <a:t> </a:t>
            </a:r>
            <a:r>
              <a:rPr lang="it-IT" dirty="0"/>
              <a:t>che estende l’accusa di tradimento ad ogni critica del governo regio:</a:t>
            </a:r>
          </a:p>
          <a:p>
            <a:pPr marL="0" indent="0">
              <a:buNone/>
            </a:pPr>
            <a:r>
              <a:rPr lang="it-IT" dirty="0"/>
              <a:t>«Se imponete il silenzio e soffocate le proteste, non lascerete alternative all’uso della forza e della violenza». </a:t>
            </a:r>
          </a:p>
          <a:p>
            <a:r>
              <a:rPr lang="it-IT" dirty="0"/>
              <a:t>1795 tenta di impedire l’adozione del </a:t>
            </a:r>
            <a:r>
              <a:rPr lang="it-IT" i="1" dirty="0" err="1"/>
              <a:t>Seditious</a:t>
            </a:r>
            <a:r>
              <a:rPr lang="it-IT" i="1" dirty="0"/>
              <a:t> </a:t>
            </a:r>
            <a:r>
              <a:rPr lang="it-IT" i="1" dirty="0" err="1"/>
              <a:t>Meetings</a:t>
            </a:r>
            <a:r>
              <a:rPr lang="it-IT" i="1" dirty="0"/>
              <a:t> </a:t>
            </a:r>
            <a:r>
              <a:rPr lang="it-IT" i="1" dirty="0" err="1"/>
              <a:t>Act</a:t>
            </a:r>
            <a:r>
              <a:rPr lang="it-IT" i="1" dirty="0"/>
              <a:t> </a:t>
            </a:r>
            <a:r>
              <a:rPr lang="it-IT" dirty="0"/>
              <a:t>che proibisce raduni pubblici con più di 50 persone:</a:t>
            </a:r>
          </a:p>
          <a:p>
            <a:pPr marL="0" indent="0">
              <a:buNone/>
            </a:pPr>
            <a:r>
              <a:rPr lang="it-IT" dirty="0"/>
              <a:t>«La migliore garanzia per il corretto funzionamento della costituzione è la stretta e incessante vigilanza del parlamento da parte del popolo stesso. I raduni del popolo, pertanto, per la discussione delle questioni pubbliche, non solo sono legali, ma anzi sono lodevoli».</a:t>
            </a:r>
          </a:p>
          <a:p>
            <a:endParaRPr lang="en-GB" dirty="0"/>
          </a:p>
        </p:txBody>
      </p:sp>
    </p:spTree>
    <p:extLst>
      <p:ext uri="{BB962C8B-B14F-4D97-AF65-F5344CB8AC3E}">
        <p14:creationId xmlns:p14="http://schemas.microsoft.com/office/powerpoint/2010/main" val="29970993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Fox e democratizzazione della rappresentanza</a:t>
            </a:r>
          </a:p>
        </p:txBody>
      </p:sp>
      <p:sp>
        <p:nvSpPr>
          <p:cNvPr id="3" name="Segnaposto contenuto 2"/>
          <p:cNvSpPr>
            <a:spLocks noGrp="1"/>
          </p:cNvSpPr>
          <p:nvPr>
            <p:ph idx="1"/>
          </p:nvPr>
        </p:nvSpPr>
        <p:spPr/>
        <p:txBody>
          <a:bodyPr/>
          <a:lstStyle/>
          <a:p>
            <a:r>
              <a:rPr lang="it-IT" dirty="0"/>
              <a:t>Discorso agli Elettori di Westminster (1797):</a:t>
            </a:r>
          </a:p>
          <a:p>
            <a:r>
              <a:rPr lang="it-IT" dirty="0"/>
              <a:t>«Nulla di utile per questo Regno potrà mai aver luogo [in Parlamento] finché non ci sarà un intero e completo cambiamento di sistema».</a:t>
            </a:r>
          </a:p>
          <a:p>
            <a:r>
              <a:rPr lang="it-IT" dirty="0"/>
              <a:t>Discorso per modificare l'elezione dei membri della Camera dei Deputati (1797):</a:t>
            </a:r>
          </a:p>
          <a:p>
            <a:r>
              <a:rPr lang="it-IT" dirty="0"/>
              <a:t>«Guardate la Francia, essa si regge sulle basi della libera rappresentazione. Qualunque cosa possa esibire il governo francese, di cui a volte ci sentiamo giustamente allarmati, non si può negare che il sistema rappresentativo gli abbia dato una forza gigantesca».</a:t>
            </a:r>
            <a:endParaRPr lang="en-GB" dirty="0"/>
          </a:p>
        </p:txBody>
      </p:sp>
    </p:spTree>
    <p:extLst>
      <p:ext uri="{BB962C8B-B14F-4D97-AF65-F5344CB8AC3E}">
        <p14:creationId xmlns:p14="http://schemas.microsoft.com/office/powerpoint/2010/main" val="10576643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Società per l’abolizione della tratta degli schiavi</a:t>
            </a:r>
          </a:p>
        </p:txBody>
      </p:sp>
      <p:sp>
        <p:nvSpPr>
          <p:cNvPr id="5" name="Segnaposto contenuto 4"/>
          <p:cNvSpPr>
            <a:spLocks noGrp="1"/>
          </p:cNvSpPr>
          <p:nvPr>
            <p:ph sz="half" idx="1"/>
          </p:nvPr>
        </p:nvSpPr>
        <p:spPr>
          <a:xfrm>
            <a:off x="818712" y="2222287"/>
            <a:ext cx="6378922" cy="4443412"/>
          </a:xfrm>
        </p:spPr>
        <p:txBody>
          <a:bodyPr>
            <a:normAutofit/>
          </a:bodyPr>
          <a:lstStyle/>
          <a:p>
            <a:r>
              <a:rPr lang="it-IT" dirty="0"/>
              <a:t>Fondata nel 1787 dagli Quaccheri, ottiene supporto tra l’opinione pubblica grazie alla campagna di sensibilizzazione innovativa. </a:t>
            </a:r>
          </a:p>
          <a:p>
            <a:r>
              <a:rPr lang="it-IT" dirty="0"/>
              <a:t>Sostenuta in Parlamento da Fox che induce la maggioranza ad approvare nel 1806 la risoluzione che abolisce la tratta degli schiavi (ma non la schiavitù) in quanto «contraria ai principi di giustizia, umanità e politica virtuosa» e ingiunge «l’adozione di misure concrete per la sua soppressione». </a:t>
            </a:r>
          </a:p>
          <a:p>
            <a:r>
              <a:rPr lang="it-IT" dirty="0"/>
              <a:t>La schiavitù è abolita solo dal Parlamento riformato nel 1833 quando il governo paga 12 milioni £ di risarcimento ai proprietari di  schiavi.</a:t>
            </a:r>
          </a:p>
        </p:txBody>
      </p:sp>
      <p:pic>
        <p:nvPicPr>
          <p:cNvPr id="9" name="Segnaposto contenuto 8"/>
          <p:cNvPicPr>
            <a:picLocks noGrp="1" noChangeAspect="1"/>
          </p:cNvPicPr>
          <p:nvPr>
            <p:ph sz="half" idx="2"/>
          </p:nvPr>
        </p:nvPicPr>
        <p:blipFill>
          <a:blip r:embed="rId2"/>
          <a:stretch>
            <a:fillRect/>
          </a:stretch>
        </p:blipFill>
        <p:spPr>
          <a:xfrm>
            <a:off x="5176690" y="2222287"/>
            <a:ext cx="8669943" cy="4443412"/>
          </a:xfrm>
          <a:prstGeom prst="rect">
            <a:avLst/>
          </a:prstGeom>
        </p:spPr>
      </p:pic>
    </p:spTree>
    <p:extLst>
      <p:ext uri="{BB962C8B-B14F-4D97-AF65-F5344CB8AC3E}">
        <p14:creationId xmlns:p14="http://schemas.microsoft.com/office/powerpoint/2010/main" val="855698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Associazionismo civico</a:t>
            </a:r>
          </a:p>
        </p:txBody>
      </p:sp>
      <p:sp>
        <p:nvSpPr>
          <p:cNvPr id="3" name="Segnaposto contenuto 2"/>
          <p:cNvSpPr>
            <a:spLocks noGrp="1"/>
          </p:cNvSpPr>
          <p:nvPr>
            <p:ph idx="1"/>
          </p:nvPr>
        </p:nvSpPr>
        <p:spPr/>
        <p:txBody>
          <a:bodyPr>
            <a:normAutofit lnSpcReduction="10000"/>
          </a:bodyPr>
          <a:lstStyle/>
          <a:p>
            <a:r>
              <a:rPr lang="it-IT" i="1" dirty="0"/>
              <a:t>Society for </a:t>
            </a:r>
            <a:r>
              <a:rPr lang="it-IT" i="1" dirty="0" err="1"/>
              <a:t>Constitutional</a:t>
            </a:r>
            <a:r>
              <a:rPr lang="it-IT" i="1" dirty="0"/>
              <a:t> Information </a:t>
            </a:r>
            <a:r>
              <a:rPr lang="it-IT" dirty="0"/>
              <a:t>- fondata nel 1780 dai sostenitori di Fox e Wilkes per promuovere la riforma parlamentare (estensione del diritto di voto, voto segreto ed annuale) e l’abolizione del commercio degli schiavi; diffonde gli scritti di Thomas </a:t>
            </a:r>
            <a:r>
              <a:rPr lang="it-IT" dirty="0" err="1"/>
              <a:t>Paine</a:t>
            </a:r>
            <a:r>
              <a:rPr lang="it-IT" dirty="0"/>
              <a:t> e altre pubblicazioni radicali. Si spegne nel 1794 a causa della repressione governativa.</a:t>
            </a:r>
          </a:p>
          <a:p>
            <a:r>
              <a:rPr lang="it-IT" i="1" dirty="0" err="1"/>
              <a:t>London</a:t>
            </a:r>
            <a:r>
              <a:rPr lang="it-IT" i="1" dirty="0"/>
              <a:t> </a:t>
            </a:r>
            <a:r>
              <a:rPr lang="it-IT" i="1" dirty="0" err="1"/>
              <a:t>Corresponding</a:t>
            </a:r>
            <a:r>
              <a:rPr lang="it-IT" i="1" dirty="0"/>
              <a:t> Society </a:t>
            </a:r>
            <a:r>
              <a:rPr lang="it-IT" dirty="0"/>
              <a:t>- costituita nel 1792 e composta principalmente da artigiani e commercianti, lotta per il suffragio universale maschile ed elezioni annuali. Nel 1794 i capi sono processati per complotto per assassinare il re ma vengono scagionati. Sciolta con l'atto del Parlamento del 1799 «per la repressione più efficace delle società sediziosi», che bandisce tutte le associazioni radicali.</a:t>
            </a:r>
            <a:endParaRPr lang="en-US" dirty="0"/>
          </a:p>
          <a:p>
            <a:r>
              <a:rPr lang="en-US" i="1" dirty="0"/>
              <a:t>The Society of the Friends of the People </a:t>
            </a:r>
            <a:r>
              <a:rPr lang="en-US" dirty="0"/>
              <a:t>– </a:t>
            </a:r>
            <a:r>
              <a:rPr lang="it-IT" dirty="0"/>
              <a:t>fondata da esponenti del partito whig nel 1792, promuove la riforma parlamentare, ma mantiene un carattere elitario (include 28 parlamentari); dissolta nel 1795, ma uno dei fondatori, Charles Grey, sarà l’artefice della riforma nel 1832.</a:t>
            </a:r>
          </a:p>
        </p:txBody>
      </p:sp>
    </p:spTree>
    <p:extLst>
      <p:ext uri="{BB962C8B-B14F-4D97-AF65-F5344CB8AC3E}">
        <p14:creationId xmlns:p14="http://schemas.microsoft.com/office/powerpoint/2010/main" val="382147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04911" y="447188"/>
            <a:ext cx="10986867" cy="970450"/>
          </a:xfrm>
        </p:spPr>
        <p:txBody>
          <a:bodyPr/>
          <a:lstStyle/>
          <a:p>
            <a:r>
              <a:rPr lang="it-IT" sz="4800" dirty="0"/>
              <a:t>Stampa tra fine XVIII-inizio XIX</a:t>
            </a:r>
          </a:p>
        </p:txBody>
      </p:sp>
      <p:graphicFrame>
        <p:nvGraphicFramePr>
          <p:cNvPr id="7" name="Segnaposto contenuto 6"/>
          <p:cNvGraphicFramePr>
            <a:graphicFrameLocks noGrp="1"/>
          </p:cNvGraphicFramePr>
          <p:nvPr>
            <p:ph sz="half" idx="1"/>
            <p:extLst>
              <p:ext uri="{D42A27DB-BD31-4B8C-83A1-F6EECF244321}">
                <p14:modId xmlns:p14="http://schemas.microsoft.com/office/powerpoint/2010/main" val="3023040538"/>
              </p:ext>
            </p:extLst>
          </p:nvPr>
        </p:nvGraphicFramePr>
        <p:xfrm>
          <a:off x="112542" y="2222500"/>
          <a:ext cx="5891383" cy="4347112"/>
        </p:xfrm>
        <a:graphic>
          <a:graphicData uri="http://schemas.openxmlformats.org/drawingml/2006/chart">
            <c:chart xmlns:c="http://schemas.openxmlformats.org/drawingml/2006/chart" xmlns:r="http://schemas.openxmlformats.org/officeDocument/2006/relationships" r:id="rId2"/>
          </a:graphicData>
        </a:graphic>
      </p:graphicFrame>
      <p:sp>
        <p:nvSpPr>
          <p:cNvPr id="4" name="Segnaposto contenuto 3"/>
          <p:cNvSpPr>
            <a:spLocks noGrp="1"/>
          </p:cNvSpPr>
          <p:nvPr>
            <p:ph sz="half" idx="2"/>
          </p:nvPr>
        </p:nvSpPr>
        <p:spPr>
          <a:xfrm>
            <a:off x="6187415" y="2053885"/>
            <a:ext cx="5671650" cy="4684540"/>
          </a:xfrm>
        </p:spPr>
        <p:txBody>
          <a:bodyPr>
            <a:normAutofit fontScale="92500" lnSpcReduction="20000"/>
          </a:bodyPr>
          <a:lstStyle/>
          <a:p>
            <a:r>
              <a:rPr lang="it-IT" sz="1900" dirty="0"/>
              <a:t>A fine Settecento, 1/3 dei londinesi (anche di classe medio-bassa) leggono i giornali, mentre in provincia solo 1/10 della popolazione.</a:t>
            </a:r>
          </a:p>
          <a:p>
            <a:r>
              <a:rPr lang="it-IT" sz="1900" dirty="0"/>
              <a:t>Il prezzo medio corrispondeva al 5% della paga settimanale di un operaio londinese, ma 1 copia era letta da 10-20 persone nei </a:t>
            </a:r>
            <a:r>
              <a:rPr lang="it-IT" sz="1900" dirty="0" err="1"/>
              <a:t>pubs</a:t>
            </a:r>
            <a:r>
              <a:rPr lang="it-IT" sz="1900" dirty="0"/>
              <a:t> e coffe </a:t>
            </a:r>
            <a:r>
              <a:rPr lang="it-IT" sz="1900" dirty="0" err="1"/>
              <a:t>houses</a:t>
            </a:r>
            <a:r>
              <a:rPr lang="it-IT" sz="1900" dirty="0"/>
              <a:t>.</a:t>
            </a:r>
          </a:p>
          <a:p>
            <a:r>
              <a:rPr lang="it-IT" sz="1900" dirty="0"/>
              <a:t>Secondo l’inchiesta del  governo tory del 1811</a:t>
            </a:r>
          </a:p>
          <a:p>
            <a:pPr marL="0" indent="0">
              <a:buNone/>
            </a:pPr>
            <a:r>
              <a:rPr lang="it-IT" sz="1900" dirty="0"/>
              <a:t>3 giornali («The Times», «The </a:t>
            </a:r>
            <a:r>
              <a:rPr lang="it-IT" sz="1900" dirty="0" err="1"/>
              <a:t>Courier</a:t>
            </a:r>
            <a:r>
              <a:rPr lang="it-IT" sz="1900" dirty="0"/>
              <a:t>», «</a:t>
            </a:r>
            <a:r>
              <a:rPr lang="it-IT" sz="1900" dirty="0" err="1"/>
              <a:t>Morning</a:t>
            </a:r>
            <a:r>
              <a:rPr lang="it-IT" sz="1900" dirty="0"/>
              <a:t> Post») vendono più di 5000 copie;</a:t>
            </a:r>
          </a:p>
          <a:p>
            <a:pPr marL="0" indent="0">
              <a:buNone/>
            </a:pPr>
            <a:r>
              <a:rPr lang="it-IT" sz="1900" dirty="0"/>
              <a:t>7 giornali londinesi sulle 3000 copie;</a:t>
            </a:r>
          </a:p>
          <a:p>
            <a:pPr marL="0" indent="0">
              <a:buNone/>
            </a:pPr>
            <a:r>
              <a:rPr lang="it-IT" sz="1900" dirty="0"/>
              <a:t>Altri giornali londinesi e di provincia tra 1000-2000 copie. </a:t>
            </a:r>
          </a:p>
          <a:p>
            <a:r>
              <a:rPr lang="it-IT" sz="1900" dirty="0"/>
              <a:t>Nel 1836 la tassa sulla stampa è abbassata da 4 a 1 penny, abolita nel 1855.</a:t>
            </a:r>
          </a:p>
        </p:txBody>
      </p:sp>
    </p:spTree>
    <p:extLst>
      <p:ext uri="{BB962C8B-B14F-4D97-AF65-F5344CB8AC3E}">
        <p14:creationId xmlns:p14="http://schemas.microsoft.com/office/powerpoint/2010/main" val="2886782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10000" y="473314"/>
            <a:ext cx="10571998" cy="970450"/>
          </a:xfrm>
        </p:spPr>
        <p:txBody>
          <a:bodyPr/>
          <a:lstStyle/>
          <a:p>
            <a:r>
              <a:rPr lang="it-IT" dirty="0"/>
              <a:t>Comunicazione politica nell’Inghilterra di inizio Seicento </a:t>
            </a:r>
          </a:p>
        </p:txBody>
      </p:sp>
      <p:sp>
        <p:nvSpPr>
          <p:cNvPr id="6" name="Segnaposto contenuto 5"/>
          <p:cNvSpPr>
            <a:spLocks noGrp="1"/>
          </p:cNvSpPr>
          <p:nvPr>
            <p:ph idx="1"/>
          </p:nvPr>
        </p:nvSpPr>
        <p:spPr>
          <a:xfrm>
            <a:off x="818712" y="2222287"/>
            <a:ext cx="10554574" cy="4100136"/>
          </a:xfrm>
        </p:spPr>
        <p:txBody>
          <a:bodyPr>
            <a:normAutofit/>
          </a:bodyPr>
          <a:lstStyle/>
          <a:p>
            <a:r>
              <a:rPr lang="it-IT" dirty="0">
                <a:effectLst>
                  <a:outerShdw blurRad="38100" dist="38100" dir="2700000" algn="tl">
                    <a:srgbClr val="000000">
                      <a:alpha val="43137"/>
                    </a:srgbClr>
                  </a:outerShdw>
                </a:effectLst>
              </a:rPr>
              <a:t>All’inizio del 1600 il diritto di pubblicare opere a stampa è severamente controllato dal governo, </a:t>
            </a:r>
          </a:p>
          <a:p>
            <a:r>
              <a:rPr lang="it-IT" dirty="0">
                <a:effectLst>
                  <a:outerShdw blurRad="38100" dist="38100" dir="2700000" algn="tl">
                    <a:srgbClr val="000000">
                      <a:alpha val="43137"/>
                    </a:srgbClr>
                  </a:outerShdw>
                </a:effectLst>
              </a:rPr>
              <a:t>Le università di Cambridge e Oxford e la corporazione dei tipografi di Londra hanno il monopolio sulle opere a stampa, ma si diffonde la stampa di contrabbando o senza licenza.</a:t>
            </a:r>
          </a:p>
          <a:p>
            <a:r>
              <a:rPr lang="it-IT" dirty="0">
                <a:effectLst>
                  <a:outerShdw blurRad="38100" dist="38100" dir="2700000" algn="tl">
                    <a:srgbClr val="000000">
                      <a:alpha val="43137"/>
                    </a:srgbClr>
                  </a:outerShdw>
                </a:effectLst>
              </a:rPr>
              <a:t>Infatti,  il primo giornale in lingua inglese è pubblicato a Roma nel 1620 «</a:t>
            </a:r>
            <a:r>
              <a:rPr lang="it-IT" dirty="0" err="1">
                <a:effectLst>
                  <a:outerShdw blurRad="38100" dist="38100" dir="2700000" algn="tl">
                    <a:srgbClr val="000000">
                      <a:alpha val="43137"/>
                    </a:srgbClr>
                  </a:outerShdw>
                </a:effectLst>
              </a:rPr>
              <a:t>Weekly</a:t>
            </a:r>
            <a:r>
              <a:rPr lang="it-IT" dirty="0">
                <a:effectLst>
                  <a:outerShdw blurRad="38100" dist="38100" dir="2700000" algn="tl">
                    <a:srgbClr val="000000">
                      <a:alpha val="43137"/>
                    </a:srgbClr>
                  </a:outerShdw>
                </a:effectLst>
              </a:rPr>
              <a:t> News from </a:t>
            </a:r>
            <a:r>
              <a:rPr lang="it-IT" dirty="0" err="1">
                <a:effectLst>
                  <a:outerShdw blurRad="38100" dist="38100" dir="2700000" algn="tl">
                    <a:srgbClr val="000000">
                      <a:alpha val="43137"/>
                    </a:srgbClr>
                  </a:outerShdw>
                </a:effectLst>
              </a:rPr>
              <a:t>Italy</a:t>
            </a:r>
            <a:r>
              <a:rPr lang="it-IT" dirty="0">
                <a:effectLst>
                  <a:outerShdw blurRad="38100" dist="38100" dir="2700000" algn="tl">
                    <a:srgbClr val="000000">
                      <a:alpha val="43137"/>
                    </a:srgbClr>
                  </a:outerShdw>
                </a:effectLst>
              </a:rPr>
              <a:t>» dall’editore olandese </a:t>
            </a:r>
            <a:r>
              <a:rPr lang="it-IT" dirty="0" err="1">
                <a:effectLst>
                  <a:outerShdw blurRad="38100" dist="38100" dir="2700000" algn="tl">
                    <a:srgbClr val="000000">
                      <a:alpha val="43137"/>
                    </a:srgbClr>
                  </a:outerShdw>
                </a:effectLst>
              </a:rPr>
              <a:t>Joris</a:t>
            </a:r>
            <a:r>
              <a:rPr lang="it-IT" dirty="0">
                <a:effectLst>
                  <a:outerShdw blurRad="38100" dist="38100" dir="2700000" algn="tl">
                    <a:srgbClr val="000000">
                      <a:alpha val="43137"/>
                    </a:srgbClr>
                  </a:outerShdw>
                </a:effectLst>
              </a:rPr>
              <a:t> </a:t>
            </a:r>
            <a:r>
              <a:rPr lang="it-IT" dirty="0" err="1">
                <a:effectLst>
                  <a:outerShdw blurRad="38100" dist="38100" dir="2700000" algn="tl">
                    <a:srgbClr val="000000">
                      <a:alpha val="43137"/>
                    </a:srgbClr>
                  </a:outerShdw>
                </a:effectLst>
              </a:rPr>
              <a:t>Veselaar</a:t>
            </a:r>
            <a:r>
              <a:rPr lang="it-IT" dirty="0">
                <a:effectLst>
                  <a:outerShdw blurRad="38100" dist="38100" dir="2700000" algn="tl">
                    <a:srgbClr val="000000">
                      <a:alpha val="43137"/>
                    </a:srgbClr>
                  </a:outerShdw>
                </a:effectLst>
              </a:rPr>
              <a:t>, editore anche del primo giornale olandese, «Co</a:t>
            </a:r>
            <a:r>
              <a:rPr lang="fr-FR" dirty="0" err="1">
                <a:effectLst>
                  <a:outerShdw blurRad="38100" dist="38100" dir="2700000" algn="tl">
                    <a:srgbClr val="000000">
                      <a:alpha val="43137"/>
                    </a:srgbClr>
                  </a:outerShdw>
                </a:effectLst>
              </a:rPr>
              <a:t>urante</a:t>
            </a:r>
            <a:r>
              <a:rPr lang="fr-FR" dirty="0">
                <a:effectLst>
                  <a:outerShdw blurRad="38100" dist="38100" dir="2700000" algn="tl">
                    <a:srgbClr val="000000">
                      <a:alpha val="43137"/>
                    </a:srgbClr>
                  </a:outerShdw>
                </a:effectLst>
              </a:rPr>
              <a:t> </a:t>
            </a:r>
            <a:r>
              <a:rPr lang="fr-FR" dirty="0" err="1">
                <a:effectLst>
                  <a:outerShdw blurRad="38100" dist="38100" dir="2700000" algn="tl">
                    <a:srgbClr val="000000">
                      <a:alpha val="43137"/>
                    </a:srgbClr>
                  </a:outerShdw>
                </a:effectLst>
              </a:rPr>
              <a:t>uyt</a:t>
            </a:r>
            <a:r>
              <a:rPr lang="fr-FR" dirty="0">
                <a:effectLst>
                  <a:outerShdw blurRad="38100" dist="38100" dir="2700000" algn="tl">
                    <a:srgbClr val="000000">
                      <a:alpha val="43137"/>
                    </a:srgbClr>
                  </a:outerShdw>
                </a:effectLst>
              </a:rPr>
              <a:t> Italien, </a:t>
            </a:r>
            <a:r>
              <a:rPr lang="fr-FR" dirty="0" err="1">
                <a:effectLst>
                  <a:outerShdw blurRad="38100" dist="38100" dir="2700000" algn="tl">
                    <a:srgbClr val="000000">
                      <a:alpha val="43137"/>
                    </a:srgbClr>
                  </a:outerShdw>
                </a:effectLst>
              </a:rPr>
              <a:t>Duytslandt</a:t>
            </a:r>
            <a:r>
              <a:rPr lang="fr-FR" dirty="0">
                <a:effectLst>
                  <a:outerShdw blurRad="38100" dist="38100" dir="2700000" algn="tl">
                    <a:srgbClr val="000000">
                      <a:alpha val="43137"/>
                    </a:srgbClr>
                  </a:outerShdw>
                </a:effectLst>
              </a:rPr>
              <a:t>, &amp;c. » (1618).</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8057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Rappresentanza a inizio XIX secolo</a:t>
            </a:r>
          </a:p>
        </p:txBody>
      </p:sp>
      <p:sp>
        <p:nvSpPr>
          <p:cNvPr id="3" name="Segnaposto contenuto 2"/>
          <p:cNvSpPr>
            <a:spLocks noGrp="1"/>
          </p:cNvSpPr>
          <p:nvPr>
            <p:ph sz="half" idx="1"/>
          </p:nvPr>
        </p:nvSpPr>
        <p:spPr>
          <a:xfrm>
            <a:off x="613954" y="2222287"/>
            <a:ext cx="6910252" cy="4100136"/>
          </a:xfrm>
        </p:spPr>
        <p:txBody>
          <a:bodyPr>
            <a:normAutofit lnSpcReduction="10000"/>
          </a:bodyPr>
          <a:lstStyle/>
          <a:p>
            <a:r>
              <a:rPr lang="it-IT" dirty="0"/>
              <a:t>Contee – indifferentemente dalle proporzioni (da 1000 a 20 000 elettori) ciascuna manda 2 deputati a rappresentare gli interessi degli agricoltori;</a:t>
            </a:r>
          </a:p>
          <a:p>
            <a:r>
              <a:rPr lang="it-IT" dirty="0"/>
              <a:t>Borghi – ciascuno manda 2 deputati, se nei secoli ha ottenuto il diritto (</a:t>
            </a:r>
            <a:r>
              <a:rPr lang="it-IT" i="1" dirty="0" err="1"/>
              <a:t>franchise</a:t>
            </a:r>
            <a:r>
              <a:rPr lang="it-IT" dirty="0"/>
              <a:t>), indifferentemente se quelli medievali ormai disabitati (</a:t>
            </a:r>
            <a:r>
              <a:rPr lang="it-IT" i="1" dirty="0" err="1"/>
              <a:t>rotten</a:t>
            </a:r>
            <a:r>
              <a:rPr lang="it-IT" i="1" dirty="0"/>
              <a:t> </a:t>
            </a:r>
            <a:r>
              <a:rPr lang="it-IT" i="1" dirty="0" err="1"/>
              <a:t>boroughs</a:t>
            </a:r>
            <a:r>
              <a:rPr lang="it-IT" i="1" dirty="0"/>
              <a:t> </a:t>
            </a:r>
            <a:r>
              <a:rPr lang="it-IT" dirty="0"/>
              <a:t>con 10-20 elettori) o parte dei possedimenti dei nobili che impone ai contadini per chi votare (</a:t>
            </a:r>
            <a:r>
              <a:rPr lang="it-IT" i="1" dirty="0"/>
              <a:t>pocket </a:t>
            </a:r>
            <a:r>
              <a:rPr lang="it-IT" i="1" dirty="0" err="1"/>
              <a:t>boroughs</a:t>
            </a:r>
            <a:r>
              <a:rPr lang="it-IT" i="1" dirty="0"/>
              <a:t> </a:t>
            </a:r>
            <a:r>
              <a:rPr lang="it-IT" dirty="0"/>
              <a:t>– alcuni nobili controllano il voto in decine di borghi), o se grandi città (Westminster 12 000 elettori). </a:t>
            </a:r>
          </a:p>
          <a:p>
            <a:r>
              <a:rPr lang="it-IT" dirty="0"/>
              <a:t>Diritto di voto – maschi proprietari, ma regole caotiche; in tutto, 430 000 elettori – 2-4% della popolazione, molto meno di quanti seguono la politica sui giornali (nelle città  quasi metà della popolazione).</a:t>
            </a:r>
          </a:p>
        </p:txBody>
      </p:sp>
      <p:pic>
        <p:nvPicPr>
          <p:cNvPr id="6" name="Segnaposto contenuto 5"/>
          <p:cNvPicPr>
            <a:picLocks noGrp="1" noChangeAspect="1"/>
          </p:cNvPicPr>
          <p:nvPr>
            <p:ph sz="half" idx="2"/>
          </p:nvPr>
        </p:nvPicPr>
        <p:blipFill>
          <a:blip r:embed="rId2"/>
          <a:stretch>
            <a:fillRect/>
          </a:stretch>
        </p:blipFill>
        <p:spPr>
          <a:xfrm>
            <a:off x="7633947" y="2222499"/>
            <a:ext cx="4362010" cy="4495541"/>
          </a:xfrm>
          <a:prstGeom prst="rect">
            <a:avLst/>
          </a:prstGeom>
        </p:spPr>
      </p:pic>
    </p:spTree>
    <p:extLst>
      <p:ext uri="{BB962C8B-B14F-4D97-AF65-F5344CB8AC3E}">
        <p14:creationId xmlns:p14="http://schemas.microsoft.com/office/powerpoint/2010/main" val="38121047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Proprietari terrieri e rivoluzione industriale</a:t>
            </a:r>
          </a:p>
        </p:txBody>
      </p:sp>
      <p:sp>
        <p:nvSpPr>
          <p:cNvPr id="6" name="Segnaposto contenuto 5"/>
          <p:cNvSpPr>
            <a:spLocks noGrp="1"/>
          </p:cNvSpPr>
          <p:nvPr>
            <p:ph sz="half" idx="1"/>
          </p:nvPr>
        </p:nvSpPr>
        <p:spPr>
          <a:xfrm>
            <a:off x="431074" y="2248414"/>
            <a:ext cx="5573511" cy="4322204"/>
          </a:xfrm>
        </p:spPr>
        <p:txBody>
          <a:bodyPr>
            <a:normAutofit lnSpcReduction="10000"/>
          </a:bodyPr>
          <a:lstStyle/>
          <a:p>
            <a:r>
              <a:rPr lang="it-IT" dirty="0"/>
              <a:t>Borghi medievali nel sud </a:t>
            </a:r>
            <a:r>
              <a:rPr lang="it-IT" dirty="0" err="1"/>
              <a:t>sovrarappresentati</a:t>
            </a:r>
            <a:r>
              <a:rPr lang="it-IT" dirty="0"/>
              <a:t>, nuove città industriali del nord senza rappresentanti.</a:t>
            </a:r>
          </a:p>
          <a:p>
            <a:r>
              <a:rPr lang="it-IT" dirty="0"/>
              <a:t>Solo nell’area di Manchester 1 milione di abitanti senza voto, l’area è rappresentata dalla contea di </a:t>
            </a:r>
            <a:r>
              <a:rPr lang="it-IT" dirty="0" err="1"/>
              <a:t>Lancashire</a:t>
            </a:r>
            <a:r>
              <a:rPr lang="it-IT" dirty="0"/>
              <a:t> controllata dai conti Derby, la più ricca famiglia di proprietari terrieri d’Inghilterra e la più influente nel partito tory. </a:t>
            </a:r>
          </a:p>
          <a:p>
            <a:r>
              <a:rPr lang="it-IT" dirty="0"/>
              <a:t>Tory difendono il sistema in quanto «proprietà privata», o perché «garantisce la stabilità del sistema».</a:t>
            </a:r>
          </a:p>
          <a:p>
            <a:r>
              <a:rPr lang="it-IT" dirty="0"/>
              <a:t>2/3 dei 515 membri dei </a:t>
            </a:r>
            <a:r>
              <a:rPr lang="it-IT" dirty="0" err="1"/>
              <a:t>Commons</a:t>
            </a:r>
            <a:r>
              <a:rPr lang="it-IT" dirty="0"/>
              <a:t> sono eletti in borghi controllati da 150 famiglie nobiliari</a:t>
            </a:r>
          </a:p>
          <a:p>
            <a:endParaRPr lang="en-GB" dirty="0"/>
          </a:p>
        </p:txBody>
      </p:sp>
      <p:pic>
        <p:nvPicPr>
          <p:cNvPr id="8" name="Segnaposto contenuto 7"/>
          <p:cNvPicPr>
            <a:picLocks noGrp="1" noChangeAspect="1"/>
          </p:cNvPicPr>
          <p:nvPr>
            <p:ph sz="half" idx="2"/>
          </p:nvPr>
        </p:nvPicPr>
        <p:blipFill>
          <a:blip r:embed="rId2"/>
          <a:stretch>
            <a:fillRect/>
          </a:stretch>
        </p:blipFill>
        <p:spPr>
          <a:xfrm>
            <a:off x="6216218" y="1933303"/>
            <a:ext cx="6000353" cy="4924697"/>
          </a:xfrm>
          <a:prstGeom prst="rect">
            <a:avLst/>
          </a:prstGeom>
        </p:spPr>
      </p:pic>
    </p:spTree>
    <p:extLst>
      <p:ext uri="{BB962C8B-B14F-4D97-AF65-F5344CB8AC3E}">
        <p14:creationId xmlns:p14="http://schemas.microsoft.com/office/powerpoint/2010/main" val="19334591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Massacro di </a:t>
            </a:r>
            <a:r>
              <a:rPr lang="it-IT" dirty="0" err="1"/>
              <a:t>Peterloo</a:t>
            </a:r>
            <a:endParaRPr lang="it-IT" dirty="0"/>
          </a:p>
        </p:txBody>
      </p:sp>
      <p:sp>
        <p:nvSpPr>
          <p:cNvPr id="3" name="Segnaposto contenuto 2"/>
          <p:cNvSpPr>
            <a:spLocks noGrp="1"/>
          </p:cNvSpPr>
          <p:nvPr>
            <p:ph sz="half" idx="1"/>
          </p:nvPr>
        </p:nvSpPr>
        <p:spPr/>
        <p:txBody>
          <a:bodyPr>
            <a:normAutofit/>
          </a:bodyPr>
          <a:lstStyle/>
          <a:p>
            <a:r>
              <a:rPr lang="it-IT" dirty="0"/>
              <a:t>1819 Manchester </a:t>
            </a:r>
            <a:r>
              <a:rPr lang="it-IT" dirty="0" err="1"/>
              <a:t>Patriotic</a:t>
            </a:r>
            <a:r>
              <a:rPr lang="it-IT" dirty="0"/>
              <a:t> Union organizza l’assemblea pubblica per chiedere la riforma parlamentare che raduna tra 60 e 80 mila persone (famiglie con bambini) che chiedono suffragio universale, voto segreto e parlamenti annuali. </a:t>
            </a:r>
          </a:p>
          <a:p>
            <a:r>
              <a:rPr lang="it-IT" dirty="0"/>
              <a:t>Le autorità denunciano «l’agitazione della classe manifatturiera causata dalla libertà di stampa» e mandano la cavalleria che uccide 15 e ferisce tra 400 e 700 persone. </a:t>
            </a:r>
          </a:p>
        </p:txBody>
      </p:sp>
      <p:pic>
        <p:nvPicPr>
          <p:cNvPr id="5" name="Segnaposto contenuto 4"/>
          <p:cNvPicPr>
            <a:picLocks noGrp="1" noChangeAspect="1"/>
          </p:cNvPicPr>
          <p:nvPr>
            <p:ph sz="half" idx="2"/>
          </p:nvPr>
        </p:nvPicPr>
        <p:blipFill>
          <a:blip r:embed="rId2"/>
          <a:stretch>
            <a:fillRect/>
          </a:stretch>
        </p:blipFill>
        <p:spPr>
          <a:xfrm>
            <a:off x="6206356" y="2222499"/>
            <a:ext cx="5904330" cy="4165237"/>
          </a:xfrm>
          <a:prstGeom prst="rect">
            <a:avLst/>
          </a:prstGeom>
        </p:spPr>
      </p:pic>
    </p:spTree>
    <p:extLst>
      <p:ext uri="{BB962C8B-B14F-4D97-AF65-F5344CB8AC3E}">
        <p14:creationId xmlns:p14="http://schemas.microsoft.com/office/powerpoint/2010/main" val="726439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Repressione dell’informazione</a:t>
            </a:r>
          </a:p>
        </p:txBody>
      </p:sp>
      <p:sp>
        <p:nvSpPr>
          <p:cNvPr id="6" name="Segnaposto contenuto 5"/>
          <p:cNvSpPr>
            <a:spLocks noGrp="1"/>
          </p:cNvSpPr>
          <p:nvPr>
            <p:ph sz="half" idx="1"/>
          </p:nvPr>
        </p:nvSpPr>
        <p:spPr>
          <a:xfrm>
            <a:off x="91440" y="2196935"/>
            <a:ext cx="4757254" cy="4425934"/>
          </a:xfrm>
        </p:spPr>
        <p:txBody>
          <a:bodyPr>
            <a:normAutofit fontScale="62500" lnSpcReduction="20000"/>
          </a:bodyPr>
          <a:lstStyle/>
          <a:p>
            <a:r>
              <a:rPr lang="it-IT" sz="2700" dirty="0"/>
              <a:t>Il massacro è denunciato dal giornalista James </a:t>
            </a:r>
            <a:r>
              <a:rPr lang="it-IT" sz="2700" dirty="0" err="1"/>
              <a:t>Wroe</a:t>
            </a:r>
            <a:r>
              <a:rPr lang="it-IT" sz="2700" dirty="0"/>
              <a:t>, proprietario del «Manchester </a:t>
            </a:r>
            <a:r>
              <a:rPr lang="it-IT" sz="2700" dirty="0" err="1"/>
              <a:t>Observer</a:t>
            </a:r>
            <a:r>
              <a:rPr lang="it-IT" sz="2700" dirty="0"/>
              <a:t>», che conia il termine </a:t>
            </a:r>
            <a:r>
              <a:rPr lang="it-IT" sz="2700" dirty="0" err="1"/>
              <a:t>Peterloo</a:t>
            </a:r>
            <a:r>
              <a:rPr lang="it-IT" sz="2700" dirty="0"/>
              <a:t> (crasi tra St. </a:t>
            </a:r>
            <a:r>
              <a:rPr lang="it-IT" sz="2700" dirty="0" err="1"/>
              <a:t>Peter’s</a:t>
            </a:r>
            <a:r>
              <a:rPr lang="it-IT" sz="2700" dirty="0"/>
              <a:t> </a:t>
            </a:r>
            <a:r>
              <a:rPr lang="it-IT" sz="2700" dirty="0" err="1"/>
              <a:t>Fiedl</a:t>
            </a:r>
            <a:r>
              <a:rPr lang="it-IT" sz="2700" dirty="0"/>
              <a:t> e Waterloo); </a:t>
            </a:r>
          </a:p>
          <a:p>
            <a:r>
              <a:rPr lang="it-IT" sz="2700" dirty="0"/>
              <a:t>il governo reprime i giornalisti e chiude giornali per </a:t>
            </a:r>
            <a:r>
              <a:rPr lang="it-IT" sz="2700" dirty="0" err="1"/>
              <a:t>sedicious</a:t>
            </a:r>
            <a:r>
              <a:rPr lang="it-IT" sz="2700" dirty="0"/>
              <a:t> </a:t>
            </a:r>
            <a:r>
              <a:rPr lang="it-IT" sz="2700" dirty="0" err="1"/>
              <a:t>libel</a:t>
            </a:r>
            <a:r>
              <a:rPr lang="it-IT" sz="2700" dirty="0"/>
              <a:t>. Per reazione nasce il «Manchester Guardian»:</a:t>
            </a:r>
          </a:p>
          <a:p>
            <a:r>
              <a:rPr lang="it-IT" sz="2700" dirty="0">
                <a:hlinkClick r:id="rId2"/>
              </a:rPr>
              <a:t>https://www.theguardian.com/media/ng-interactive/2021/may/05/guardian-200-first-ever-edition-annotated</a:t>
            </a:r>
            <a:r>
              <a:rPr lang="it-IT" sz="2700" dirty="0"/>
              <a:t> </a:t>
            </a:r>
          </a:p>
          <a:p>
            <a:r>
              <a:rPr lang="it-IT" sz="2700" dirty="0"/>
              <a:t>Opinionisti tory chiedono la deportazione per i giornalisti che hanno «turbato gli animi semplici dei lavoratori e contadini incitandoli alla sedizione», per il Primo Ministro Lord Liverpool la stampa è «la radice di tutti i mali».</a:t>
            </a:r>
          </a:p>
          <a:p>
            <a:endParaRPr lang="it-IT" dirty="0"/>
          </a:p>
          <a:p>
            <a:endParaRPr lang="en-GB" dirty="0"/>
          </a:p>
        </p:txBody>
      </p:sp>
      <p:pic>
        <p:nvPicPr>
          <p:cNvPr id="3" name="Segnaposto contenuto 2"/>
          <p:cNvPicPr>
            <a:picLocks noGrp="1" noChangeAspect="1"/>
          </p:cNvPicPr>
          <p:nvPr>
            <p:ph sz="half" idx="2"/>
          </p:nvPr>
        </p:nvPicPr>
        <p:blipFill>
          <a:blip r:embed="rId3"/>
          <a:stretch>
            <a:fillRect/>
          </a:stretch>
        </p:blipFill>
        <p:spPr>
          <a:xfrm>
            <a:off x="8227903" y="1998616"/>
            <a:ext cx="3908406" cy="3082836"/>
          </a:xfrm>
          <a:prstGeom prst="rect">
            <a:avLst/>
          </a:prstGeom>
        </p:spPr>
      </p:pic>
      <p:pic>
        <p:nvPicPr>
          <p:cNvPr id="4" name="Immagine 3"/>
          <p:cNvPicPr>
            <a:picLocks noChangeAspect="1"/>
          </p:cNvPicPr>
          <p:nvPr/>
        </p:nvPicPr>
        <p:blipFill>
          <a:blip r:embed="rId4"/>
          <a:stretch>
            <a:fillRect/>
          </a:stretch>
        </p:blipFill>
        <p:spPr>
          <a:xfrm>
            <a:off x="4848694" y="3483445"/>
            <a:ext cx="3747343" cy="3309162"/>
          </a:xfrm>
          <a:prstGeom prst="rect">
            <a:avLst/>
          </a:prstGeom>
        </p:spPr>
      </p:pic>
    </p:spTree>
    <p:extLst>
      <p:ext uri="{BB962C8B-B14F-4D97-AF65-F5344CB8AC3E}">
        <p14:creationId xmlns:p14="http://schemas.microsoft.com/office/powerpoint/2010/main" val="39759578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Six acts</a:t>
            </a:r>
          </a:p>
        </p:txBody>
      </p:sp>
      <p:sp>
        <p:nvSpPr>
          <p:cNvPr id="3" name="Segnaposto contenuto 2"/>
          <p:cNvSpPr>
            <a:spLocks noGrp="1"/>
          </p:cNvSpPr>
          <p:nvPr>
            <p:ph idx="1"/>
          </p:nvPr>
        </p:nvSpPr>
        <p:spPr>
          <a:xfrm>
            <a:off x="818712" y="2222287"/>
            <a:ext cx="10554574" cy="4191576"/>
          </a:xfrm>
        </p:spPr>
        <p:txBody>
          <a:bodyPr>
            <a:normAutofit/>
          </a:bodyPr>
          <a:lstStyle/>
          <a:p>
            <a:pPr lvl="0">
              <a:buClr>
                <a:srgbClr val="00C6BB"/>
              </a:buClr>
            </a:pPr>
            <a:r>
              <a:rPr lang="it-IT" sz="1900" dirty="0">
                <a:solidFill>
                  <a:prstClr val="white"/>
                </a:solidFill>
              </a:rPr>
              <a:t>Gli organizzatori sono condannati per sedizione mentre i soldati sono prosciolti; e tutti i più noti promotori della riforma nell’intero paese sono imprigionati (il </a:t>
            </a:r>
            <a:r>
              <a:rPr lang="it-IT" sz="1900" i="1" dirty="0" err="1">
                <a:solidFill>
                  <a:prstClr val="white"/>
                </a:solidFill>
              </a:rPr>
              <a:t>Habeas</a:t>
            </a:r>
            <a:r>
              <a:rPr lang="it-IT" sz="1900" i="1" dirty="0">
                <a:solidFill>
                  <a:prstClr val="white"/>
                </a:solidFill>
              </a:rPr>
              <a:t> Corpus </a:t>
            </a:r>
            <a:r>
              <a:rPr lang="it-IT" sz="1900" dirty="0">
                <a:solidFill>
                  <a:prstClr val="white"/>
                </a:solidFill>
              </a:rPr>
              <a:t>era già sospeso dal 1817 eliminando le garanzie giuridiche contro gli arrestati). </a:t>
            </a:r>
          </a:p>
          <a:p>
            <a:pPr lvl="0">
              <a:buClr>
                <a:srgbClr val="00C6BB"/>
              </a:buClr>
            </a:pPr>
            <a:r>
              <a:rPr lang="it-IT" sz="1900" dirty="0">
                <a:solidFill>
                  <a:prstClr val="white"/>
                </a:solidFill>
              </a:rPr>
              <a:t>Il governo emana i </a:t>
            </a:r>
            <a:r>
              <a:rPr lang="it-IT" sz="1900" dirty="0" err="1">
                <a:solidFill>
                  <a:prstClr val="white"/>
                </a:solidFill>
              </a:rPr>
              <a:t>Six</a:t>
            </a:r>
            <a:r>
              <a:rPr lang="it-IT" sz="1900" dirty="0">
                <a:solidFill>
                  <a:prstClr val="white"/>
                </a:solidFill>
              </a:rPr>
              <a:t> </a:t>
            </a:r>
            <a:r>
              <a:rPr lang="it-IT" sz="1900" dirty="0" err="1">
                <a:solidFill>
                  <a:prstClr val="white"/>
                </a:solidFill>
              </a:rPr>
              <a:t>Acts</a:t>
            </a:r>
            <a:r>
              <a:rPr lang="it-IT" sz="1900" dirty="0">
                <a:solidFill>
                  <a:prstClr val="white"/>
                </a:solidFill>
              </a:rPr>
              <a:t>: che dichiara che «ogni raduno per una riforma radicale è un atto palese di cospirazione mirante al tradimento del re e del suo governo»; </a:t>
            </a:r>
          </a:p>
          <a:p>
            <a:pPr marL="0" lvl="0" indent="0">
              <a:buClr>
                <a:srgbClr val="00C6BB"/>
              </a:buClr>
              <a:buNone/>
            </a:pPr>
            <a:r>
              <a:rPr lang="it-IT" sz="1900" dirty="0">
                <a:solidFill>
                  <a:prstClr val="white"/>
                </a:solidFill>
              </a:rPr>
              <a:t>1) si vieta esercitazioni all’uso delle armi, 2) si abolisce l’inviolabilità del domicilio, 3) si riducono le garanzie processuali (procedendo </a:t>
            </a:r>
            <a:r>
              <a:rPr lang="it-IT" sz="1900" i="1" dirty="0">
                <a:solidFill>
                  <a:prstClr val="white"/>
                </a:solidFill>
              </a:rPr>
              <a:t>ex officio </a:t>
            </a:r>
            <a:r>
              <a:rPr lang="it-IT" sz="1900" dirty="0">
                <a:solidFill>
                  <a:prstClr val="white"/>
                </a:solidFill>
              </a:rPr>
              <a:t>si può imprigionare senza processo) 4) raduni pubblici devono essere autorizzati dalla polizia, 5) le pene per </a:t>
            </a:r>
            <a:r>
              <a:rPr lang="it-IT" sz="1900" i="1" dirty="0" err="1">
                <a:solidFill>
                  <a:prstClr val="white"/>
                </a:solidFill>
              </a:rPr>
              <a:t>sedicious</a:t>
            </a:r>
            <a:r>
              <a:rPr lang="it-IT" sz="1900" i="1" dirty="0">
                <a:solidFill>
                  <a:prstClr val="white"/>
                </a:solidFill>
              </a:rPr>
              <a:t> </a:t>
            </a:r>
            <a:r>
              <a:rPr lang="it-IT" sz="1900" i="1" dirty="0" err="1">
                <a:solidFill>
                  <a:prstClr val="white"/>
                </a:solidFill>
              </a:rPr>
              <a:t>libel</a:t>
            </a:r>
            <a:r>
              <a:rPr lang="it-IT" sz="1900" i="1" dirty="0">
                <a:solidFill>
                  <a:prstClr val="white"/>
                </a:solidFill>
              </a:rPr>
              <a:t> </a:t>
            </a:r>
            <a:r>
              <a:rPr lang="it-IT" sz="1900" dirty="0">
                <a:solidFill>
                  <a:prstClr val="white"/>
                </a:solidFill>
              </a:rPr>
              <a:t>vengono inasprite fino a 14 anni di esilio, 6) aumentano le tasse sulla stampa (fino a 4 penny di tasse su 6 penny del costo del giornale). </a:t>
            </a:r>
          </a:p>
        </p:txBody>
      </p:sp>
    </p:spTree>
    <p:extLst>
      <p:ext uri="{BB962C8B-B14F-4D97-AF65-F5344CB8AC3E}">
        <p14:creationId xmlns:p14="http://schemas.microsoft.com/office/powerpoint/2010/main" val="35536244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Fine </a:t>
            </a:r>
            <a:r>
              <a:rPr lang="en-GB" dirty="0" err="1"/>
              <a:t>della</a:t>
            </a:r>
            <a:r>
              <a:rPr lang="en-GB" dirty="0"/>
              <a:t> </a:t>
            </a:r>
            <a:r>
              <a:rPr lang="en-GB" dirty="0" err="1"/>
              <a:t>repressione</a:t>
            </a:r>
            <a:endParaRPr lang="en-GB" dirty="0"/>
          </a:p>
        </p:txBody>
      </p:sp>
      <p:sp>
        <p:nvSpPr>
          <p:cNvPr id="3" name="Segnaposto contenuto 2"/>
          <p:cNvSpPr>
            <a:spLocks noGrp="1"/>
          </p:cNvSpPr>
          <p:nvPr>
            <p:ph idx="1"/>
          </p:nvPr>
        </p:nvSpPr>
        <p:spPr>
          <a:xfrm>
            <a:off x="818712" y="2470484"/>
            <a:ext cx="10554574" cy="3636511"/>
          </a:xfrm>
        </p:spPr>
        <p:txBody>
          <a:bodyPr>
            <a:normAutofit fontScale="85000" lnSpcReduction="20000"/>
          </a:bodyPr>
          <a:lstStyle/>
          <a:p>
            <a:r>
              <a:rPr lang="it-IT" sz="2200" dirty="0"/>
              <a:t>Il primo ministro tory lord Liverpool non riesce a pilotare l’opinione pubblica né perseguendo la stampa illegale né corrompendo quella legale; al suo ministro degli esteri </a:t>
            </a:r>
            <a:r>
              <a:rPr lang="it-IT" sz="2200" dirty="0" err="1"/>
              <a:t>Castlereagh</a:t>
            </a:r>
            <a:r>
              <a:rPr lang="it-IT" sz="2200" dirty="0"/>
              <a:t> scrive: </a:t>
            </a:r>
          </a:p>
          <a:p>
            <a:pPr marL="0" indent="0">
              <a:buNone/>
            </a:pPr>
            <a:r>
              <a:rPr lang="it-IT" sz="2200" dirty="0"/>
              <a:t>«nessuno giornale di carattere e quindi con buone vendite vuole accettare soldi dal governo; nei momenti più critici, proprio quando c’è più bisogno del loro supporto, i loro profitti diventano così enormi che per loro non vale la pena accettare alcun supporto pecuniario che il governo è in grado di offrire».</a:t>
            </a:r>
          </a:p>
          <a:p>
            <a:r>
              <a:rPr lang="it-IT" sz="2200" dirty="0"/>
              <a:t>Giornali fondati dal governo per «combattere i principi giacobini» come il «National </a:t>
            </a:r>
            <a:r>
              <a:rPr lang="it-IT" sz="2200" dirty="0" err="1"/>
              <a:t>Adviser</a:t>
            </a:r>
            <a:r>
              <a:rPr lang="it-IT" sz="2200" dirty="0"/>
              <a:t>» chiudono dopo pochi mesi per mancanza di vendite.</a:t>
            </a:r>
          </a:p>
          <a:p>
            <a:r>
              <a:rPr lang="it-IT" sz="2200" dirty="0"/>
              <a:t>Un’ampia alleanza di riformatori moderati (che non chiedono la democrazia, ma una più equilibrata rappresentanza degli interessi dei proprietari terrieri e degli imprenditori industriali) porta al voto di sfiducia contro il governo ultra-tory del duca di Wellington nel 1830 e all’abolizione dei </a:t>
            </a:r>
            <a:r>
              <a:rPr lang="it-IT" sz="2200" dirty="0" err="1"/>
              <a:t>six</a:t>
            </a:r>
            <a:r>
              <a:rPr lang="it-IT" sz="2200" dirty="0"/>
              <a:t> </a:t>
            </a:r>
            <a:r>
              <a:rPr lang="it-IT" sz="2200" dirty="0" err="1"/>
              <a:t>acts</a:t>
            </a:r>
            <a:r>
              <a:rPr lang="it-IT" sz="2200" dirty="0"/>
              <a:t>.</a:t>
            </a:r>
          </a:p>
          <a:p>
            <a:endParaRPr lang="it-IT" dirty="0"/>
          </a:p>
          <a:p>
            <a:endParaRPr lang="en-GB" dirty="0"/>
          </a:p>
        </p:txBody>
      </p:sp>
    </p:spTree>
    <p:extLst>
      <p:ext uri="{BB962C8B-B14F-4D97-AF65-F5344CB8AC3E}">
        <p14:creationId xmlns:p14="http://schemas.microsoft.com/office/powerpoint/2010/main" val="34537335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Reform Bill 1831-32 </a:t>
            </a:r>
          </a:p>
        </p:txBody>
      </p:sp>
      <p:sp>
        <p:nvSpPr>
          <p:cNvPr id="3" name="Segnaposto contenuto 2"/>
          <p:cNvSpPr>
            <a:spLocks noGrp="1"/>
          </p:cNvSpPr>
          <p:nvPr>
            <p:ph sz="half" idx="1"/>
          </p:nvPr>
        </p:nvSpPr>
        <p:spPr>
          <a:xfrm>
            <a:off x="522514" y="2222287"/>
            <a:ext cx="5930537" cy="4296079"/>
          </a:xfrm>
        </p:spPr>
        <p:txBody>
          <a:bodyPr>
            <a:normAutofit fontScale="92500" lnSpcReduction="20000"/>
          </a:bodyPr>
          <a:lstStyle/>
          <a:p>
            <a:r>
              <a:rPr lang="it-IT" sz="1900" dirty="0"/>
              <a:t>La pressione dell’opinione pubblica porta alla vittoria elettorale dei Whig nel 1831, che fanno adottare alla Camera dei </a:t>
            </a:r>
            <a:r>
              <a:rPr lang="it-IT" sz="1900" dirty="0" err="1"/>
              <a:t>Commons</a:t>
            </a:r>
            <a:r>
              <a:rPr lang="it-IT" sz="1900" dirty="0"/>
              <a:t> la riforma – </a:t>
            </a:r>
            <a:r>
              <a:rPr lang="it-IT" sz="1900" dirty="0" err="1"/>
              <a:t>Reform</a:t>
            </a:r>
            <a:r>
              <a:rPr lang="it-IT" sz="1900" dirty="0"/>
              <a:t> Bill, rifiutata però dalla Camera dei </a:t>
            </a:r>
            <a:r>
              <a:rPr lang="it-IT" sz="1900" dirty="0" err="1"/>
              <a:t>Lords</a:t>
            </a:r>
            <a:r>
              <a:rPr lang="it-IT" sz="1900" dirty="0"/>
              <a:t>.</a:t>
            </a:r>
          </a:p>
          <a:p>
            <a:r>
              <a:rPr lang="it-IT" sz="1900" dirty="0"/>
              <a:t>Per reazione ondata di violenti proteste nel paese; in città senza voto si formano le </a:t>
            </a:r>
            <a:r>
              <a:rPr lang="it-IT" sz="1900" dirty="0" err="1"/>
              <a:t>Political</a:t>
            </a:r>
            <a:r>
              <a:rPr lang="it-IT" sz="1900" dirty="0"/>
              <a:t> </a:t>
            </a:r>
            <a:r>
              <a:rPr lang="it-IT" sz="1900" dirty="0" err="1"/>
              <a:t>Unions</a:t>
            </a:r>
            <a:r>
              <a:rPr lang="it-IT" sz="1900" dirty="0"/>
              <a:t>, unificate nella National </a:t>
            </a:r>
            <a:r>
              <a:rPr lang="it-IT" sz="1900" dirty="0" err="1"/>
              <a:t>Political</a:t>
            </a:r>
            <a:r>
              <a:rPr lang="it-IT" sz="1900" dirty="0"/>
              <a:t> Union – il governo la dichiara illegale ma non ha forza di reprimerla.</a:t>
            </a:r>
          </a:p>
          <a:p>
            <a:r>
              <a:rPr lang="it-IT" sz="1900" dirty="0" err="1"/>
              <a:t>Days</a:t>
            </a:r>
            <a:r>
              <a:rPr lang="it-IT" sz="1900" dirty="0"/>
              <a:t> of </a:t>
            </a:r>
            <a:r>
              <a:rPr lang="it-IT" sz="1900" dirty="0" err="1"/>
              <a:t>May</a:t>
            </a:r>
            <a:r>
              <a:rPr lang="it-IT" sz="1900" dirty="0"/>
              <a:t> – maggio 1832 200 mila persone protestano a Birmingham, minacce di insurrezione armata e </a:t>
            </a:r>
            <a:r>
              <a:rPr lang="it-IT" sz="1900" dirty="0" err="1"/>
              <a:t>Bank</a:t>
            </a:r>
            <a:r>
              <a:rPr lang="it-IT" sz="1900" dirty="0"/>
              <a:t> </a:t>
            </a:r>
            <a:r>
              <a:rPr lang="it-IT" sz="1900" dirty="0" err="1"/>
              <a:t>run</a:t>
            </a:r>
            <a:r>
              <a:rPr lang="it-IT" sz="1900" dirty="0"/>
              <a:t> impongono al re di forzare i </a:t>
            </a:r>
            <a:r>
              <a:rPr lang="it-IT" sz="1900" dirty="0" err="1"/>
              <a:t>Lords</a:t>
            </a:r>
            <a:r>
              <a:rPr lang="it-IT" sz="1900" dirty="0"/>
              <a:t> ad accettare la riforma.</a:t>
            </a:r>
          </a:p>
          <a:p>
            <a:r>
              <a:rPr lang="it-IT" sz="1900" dirty="0"/>
              <a:t>Il 23 maggio il re dichiara al ministro delle finanze che l’Inghilterra è «un paese sfortunato guidato dalla stampa».</a:t>
            </a:r>
          </a:p>
          <a:p>
            <a:pPr marL="0" indent="0">
              <a:buNone/>
            </a:pPr>
            <a:endParaRPr lang="it-IT" dirty="0"/>
          </a:p>
        </p:txBody>
      </p:sp>
      <p:pic>
        <p:nvPicPr>
          <p:cNvPr id="5" name="Segnaposto contenuto 4"/>
          <p:cNvPicPr>
            <a:picLocks noGrp="1" noChangeAspect="1"/>
          </p:cNvPicPr>
          <p:nvPr>
            <p:ph sz="half" idx="2"/>
          </p:nvPr>
        </p:nvPicPr>
        <p:blipFill>
          <a:blip r:embed="rId2"/>
          <a:stretch>
            <a:fillRect/>
          </a:stretch>
        </p:blipFill>
        <p:spPr>
          <a:xfrm>
            <a:off x="5290987" y="2222287"/>
            <a:ext cx="8072409" cy="4126261"/>
          </a:xfrm>
          <a:prstGeom prst="rect">
            <a:avLst/>
          </a:prstGeom>
        </p:spPr>
      </p:pic>
    </p:spTree>
    <p:extLst>
      <p:ext uri="{BB962C8B-B14F-4D97-AF65-F5344CB8AC3E}">
        <p14:creationId xmlns:p14="http://schemas.microsoft.com/office/powerpoint/2010/main" val="37418185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Conseguenze per la democrazia</a:t>
            </a:r>
          </a:p>
        </p:txBody>
      </p:sp>
      <p:sp>
        <p:nvSpPr>
          <p:cNvPr id="3" name="Segnaposto contenuto 2"/>
          <p:cNvSpPr>
            <a:spLocks noGrp="1"/>
          </p:cNvSpPr>
          <p:nvPr>
            <p:ph idx="1"/>
          </p:nvPr>
        </p:nvSpPr>
        <p:spPr/>
        <p:txBody>
          <a:bodyPr/>
          <a:lstStyle/>
          <a:p>
            <a:r>
              <a:rPr lang="it-IT" b="1" dirty="0">
                <a:solidFill>
                  <a:srgbClr val="FF0000"/>
                </a:solidFill>
              </a:rPr>
              <a:t>Chi? </a:t>
            </a:r>
            <a:r>
              <a:rPr lang="it-IT" dirty="0"/>
              <a:t>La riforma dà diritto di voto a una parte della classe media: maschi adulti con proprietà immobile di 10£ di valore – quindi più sono alti i prezzi degli immobili (come a Londra), più si allarga il diritto di voto. Il numero degli elettori aumenta del 60% salendo a 650.000 (da 13 a 18% di maschi adulti); abolisce 143 seggi in </a:t>
            </a:r>
            <a:r>
              <a:rPr lang="it-IT" dirty="0" err="1"/>
              <a:t>Rotten</a:t>
            </a:r>
            <a:r>
              <a:rPr lang="it-IT" dirty="0"/>
              <a:t> e Pocket </a:t>
            </a:r>
            <a:r>
              <a:rPr lang="it-IT" dirty="0" err="1"/>
              <a:t>Boroughs</a:t>
            </a:r>
            <a:r>
              <a:rPr lang="it-IT" dirty="0"/>
              <a:t> e dà la rappresentanza a nuove città industriali – Manchester, Birmingham, Sheffield…</a:t>
            </a:r>
          </a:p>
          <a:p>
            <a:r>
              <a:rPr lang="it-IT" b="1" dirty="0">
                <a:solidFill>
                  <a:srgbClr val="FF0000"/>
                </a:solidFill>
              </a:rPr>
              <a:t>Come? </a:t>
            </a:r>
            <a:r>
              <a:rPr lang="it-IT" dirty="0"/>
              <a:t>Il numero di seggi con vere sfide tra più candidati sale da 1/3 a ½. I nuovi elettori sono meno corrotti di quelli vecchi e impongono ai partiti maggiore coerenza. Per votare bisogna iscriversi alle liste elettorali, quindi i partiti creano delle strutture centrali con sedi locali in ogni circoscrizione per registrare i propri elettori e portare la propaganda da Londra nelle province. La stampa locale si interessa di più ai temi nazionali estendendo la cultura del dibattito nella provincia.</a:t>
            </a:r>
          </a:p>
          <a:p>
            <a:endParaRPr lang="en-GB" dirty="0"/>
          </a:p>
        </p:txBody>
      </p:sp>
    </p:spTree>
    <p:extLst>
      <p:ext uri="{BB962C8B-B14F-4D97-AF65-F5344CB8AC3E}">
        <p14:creationId xmlns:p14="http://schemas.microsoft.com/office/powerpoint/2010/main" val="31544580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Conseguenze per il governo rappresentativo</a:t>
            </a:r>
          </a:p>
        </p:txBody>
      </p:sp>
      <p:sp>
        <p:nvSpPr>
          <p:cNvPr id="3" name="Segnaposto contenuto 2"/>
          <p:cNvSpPr>
            <a:spLocks noGrp="1"/>
          </p:cNvSpPr>
          <p:nvPr>
            <p:ph idx="1"/>
          </p:nvPr>
        </p:nvSpPr>
        <p:spPr>
          <a:xfrm>
            <a:off x="818712" y="2222287"/>
            <a:ext cx="10554574" cy="4387519"/>
          </a:xfrm>
        </p:spPr>
        <p:txBody>
          <a:bodyPr>
            <a:normAutofit/>
          </a:bodyPr>
          <a:lstStyle/>
          <a:p>
            <a:r>
              <a:rPr lang="it-IT" dirty="0"/>
              <a:t>Maggiore instabilità dei governi dovuta a:</a:t>
            </a:r>
          </a:p>
          <a:p>
            <a:pPr>
              <a:buFont typeface="+mj-lt"/>
              <a:buAutoNum type="arabicPeriod"/>
            </a:pPr>
            <a:r>
              <a:rPr lang="it-IT" dirty="0"/>
              <a:t>Identità e ruolo dei partiti rimangono ancora indefiniti – dopo un secolo di isolamento dal paese, bisogna costruire i nessi tra i partiti e gruppi sociali: i Whig si trasformano lentamente in partito liberale che rappresenta gli interessi degli imprenditori e vuole il libero mercato; i Tory mutano in partito conservatore, imperialista, a favore di un esercito forte e delle istituzioni tradizionali.</a:t>
            </a:r>
          </a:p>
          <a:p>
            <a:pPr>
              <a:buFont typeface="+mj-lt"/>
              <a:buAutoNum type="arabicPeriod"/>
            </a:pPr>
            <a:r>
              <a:rPr lang="it-IT" dirty="0"/>
              <a:t>Non tutti membri del Parlamento seguono la disciplina di partito, quindi la formazione del governo dipende in parte dal voto degli elettori e in parte dalle manovre in Parlamento.</a:t>
            </a:r>
          </a:p>
          <a:p>
            <a:pPr>
              <a:buFont typeface="+mj-lt"/>
              <a:buAutoNum type="arabicPeriod"/>
            </a:pPr>
            <a:r>
              <a:rPr lang="it-IT" dirty="0"/>
              <a:t>Anche i </a:t>
            </a:r>
            <a:r>
              <a:rPr lang="it-IT" dirty="0" err="1"/>
              <a:t>leaders</a:t>
            </a:r>
            <a:r>
              <a:rPr lang="it-IT" dirty="0"/>
              <a:t> dei partiti curano l’immagine di «grandi uomini di stato» che al governo adottano scelte «per il bene del paese» opposte al programma elettorale.</a:t>
            </a:r>
          </a:p>
          <a:p>
            <a:pPr>
              <a:buFont typeface="+mj-lt"/>
              <a:buAutoNum type="arabicPeriod"/>
            </a:pPr>
            <a:r>
              <a:rPr lang="it-IT" dirty="0"/>
              <a:t>I governi non hanno controllo sulla nascente stampa di provincia, che influenza il voto nei nuovi seggi. Nelle città industriali nuovi giornali – «Manchester </a:t>
            </a:r>
            <a:r>
              <a:rPr lang="it-IT" dirty="0" err="1"/>
              <a:t>Guardian</a:t>
            </a:r>
            <a:r>
              <a:rPr lang="it-IT" dirty="0"/>
              <a:t>», «Leeds Mercury» ecc. sviluppano un’opinione pubblica diversa da quella londinese. </a:t>
            </a:r>
          </a:p>
        </p:txBody>
      </p:sp>
    </p:spTree>
    <p:extLst>
      <p:ext uri="{BB962C8B-B14F-4D97-AF65-F5344CB8AC3E}">
        <p14:creationId xmlns:p14="http://schemas.microsoft.com/office/powerpoint/2010/main" val="10578632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Ultimo </a:t>
            </a:r>
            <a:r>
              <a:rPr lang="en-GB" dirty="0" err="1"/>
              <a:t>governo</a:t>
            </a:r>
            <a:r>
              <a:rPr lang="en-GB" dirty="0"/>
              <a:t> non </a:t>
            </a:r>
            <a:r>
              <a:rPr lang="en-GB" dirty="0" err="1"/>
              <a:t>parlamentare</a:t>
            </a:r>
            <a:endParaRPr lang="en-GB" dirty="0"/>
          </a:p>
        </p:txBody>
      </p:sp>
      <p:sp>
        <p:nvSpPr>
          <p:cNvPr id="3" name="Segnaposto contenuto 2"/>
          <p:cNvSpPr>
            <a:spLocks noGrp="1"/>
          </p:cNvSpPr>
          <p:nvPr>
            <p:ph idx="1"/>
          </p:nvPr>
        </p:nvSpPr>
        <p:spPr/>
        <p:txBody>
          <a:bodyPr>
            <a:normAutofit/>
          </a:bodyPr>
          <a:lstStyle/>
          <a:p>
            <a:r>
              <a:rPr lang="en-US" sz="2000" dirty="0" err="1"/>
              <a:t>Dicembre</a:t>
            </a:r>
            <a:r>
              <a:rPr lang="en-US" sz="2000" dirty="0"/>
              <a:t> 1834 - </a:t>
            </a:r>
            <a:r>
              <a:rPr lang="en-US" sz="2000" dirty="0" err="1"/>
              <a:t>Aprile</a:t>
            </a:r>
            <a:r>
              <a:rPr lang="en-US" sz="2000" dirty="0"/>
              <a:t> 1835</a:t>
            </a:r>
            <a:r>
              <a:rPr lang="it-IT" sz="2000" dirty="0"/>
              <a:t>: ultimo caso di un governo (Tory, guidato da Robert </a:t>
            </a:r>
            <a:r>
              <a:rPr lang="it-IT" sz="2000" dirty="0" err="1"/>
              <a:t>Peel</a:t>
            </a:r>
            <a:r>
              <a:rPr lang="it-IT" sz="2000" dirty="0"/>
              <a:t>) imposto da Guglielmo IV contro la volontà della maggioranza parlamentare. </a:t>
            </a:r>
            <a:r>
              <a:rPr lang="it-IT" sz="2000" dirty="0" err="1"/>
              <a:t>Peel</a:t>
            </a:r>
            <a:r>
              <a:rPr lang="it-IT" sz="2000" dirty="0"/>
              <a:t> si dimette dopo 100 giorni, non essendo in grado di approvare i suoi progetti di legge contro il volere della maggioranza Whig.</a:t>
            </a:r>
          </a:p>
          <a:p>
            <a:r>
              <a:rPr lang="it-IT" sz="2000" dirty="0"/>
              <a:t>1835 - La regina Vittoria offre a </a:t>
            </a:r>
            <a:r>
              <a:rPr lang="it-IT" sz="2000" dirty="0" err="1"/>
              <a:t>Peel</a:t>
            </a:r>
            <a:r>
              <a:rPr lang="it-IT" sz="2000" dirty="0"/>
              <a:t> di formare di nuovo un governo di minoranza, ma egli rifiuta: da questo momento tutti e due partiti riconoscono ufficialmente il peso decisivo del voto popolare per la formazione dei governi. Gli elementi non eletti del sistema – il re e la Camera dei </a:t>
            </a:r>
            <a:r>
              <a:rPr lang="it-IT" sz="2000" dirty="0" err="1"/>
              <a:t>Lords</a:t>
            </a:r>
            <a:r>
              <a:rPr lang="it-IT" sz="2000" dirty="0"/>
              <a:t> - gradualmente perdono il potere decisionale.</a:t>
            </a:r>
            <a:endParaRPr lang="en-GB" sz="2000" dirty="0"/>
          </a:p>
        </p:txBody>
      </p:sp>
    </p:spTree>
    <p:extLst>
      <p:ext uri="{BB962C8B-B14F-4D97-AF65-F5344CB8AC3E}">
        <p14:creationId xmlns:p14="http://schemas.microsoft.com/office/powerpoint/2010/main" val="215406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E7D93C-50BE-49EB-85BD-D5E365D32C9D}"/>
              </a:ext>
            </a:extLst>
          </p:cNvPr>
          <p:cNvSpPr>
            <a:spLocks noGrp="1"/>
          </p:cNvSpPr>
          <p:nvPr>
            <p:ph type="title"/>
          </p:nvPr>
        </p:nvSpPr>
        <p:spPr/>
        <p:txBody>
          <a:bodyPr/>
          <a:lstStyle/>
          <a:p>
            <a:r>
              <a:rPr lang="it-IT" dirty="0"/>
              <a:t>Stampa nella crisi politica</a:t>
            </a:r>
          </a:p>
        </p:txBody>
      </p:sp>
      <p:sp>
        <p:nvSpPr>
          <p:cNvPr id="3" name="Segnaposto contenuto 2">
            <a:extLst>
              <a:ext uri="{FF2B5EF4-FFF2-40B4-BE49-F238E27FC236}">
                <a16:creationId xmlns:a16="http://schemas.microsoft.com/office/drawing/2014/main" id="{32674EFE-A229-4267-9BEC-95B06656554D}"/>
              </a:ext>
            </a:extLst>
          </p:cNvPr>
          <p:cNvSpPr>
            <a:spLocks noGrp="1"/>
          </p:cNvSpPr>
          <p:nvPr>
            <p:ph idx="1"/>
          </p:nvPr>
        </p:nvSpPr>
        <p:spPr/>
        <p:txBody>
          <a:bodyPr/>
          <a:lstStyle/>
          <a:p>
            <a:pPr marL="342900" marR="0" lvl="0" indent="-342900" algn="l" defTabSz="457200" rtl="0" eaLnBrk="1" fontAlgn="auto" latinLnBrk="0" hangingPunct="1">
              <a:lnSpc>
                <a:spcPct val="100000"/>
              </a:lnSpc>
              <a:spcBef>
                <a:spcPct val="20000"/>
              </a:spcBef>
              <a:spcAft>
                <a:spcPts val="600"/>
              </a:spcAft>
              <a:buClr>
                <a:srgbClr val="00C6BB"/>
              </a:buClr>
              <a:buSzTx/>
              <a:buFont typeface="Wingdings 2" charset="2"/>
              <a:buChar char=""/>
              <a:tabLst/>
              <a:defRPr/>
            </a:pPr>
            <a:r>
              <a:rPr kumimoji="0" lang="it-IT"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Con la crisi tra Carlo I Stuart e il Parlamento culminate nella </a:t>
            </a:r>
            <a:r>
              <a:rPr kumimoji="0" lang="it-IT" sz="1800" b="0" i="1"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Petition</a:t>
            </a:r>
            <a:r>
              <a:rPr kumimoji="0" lang="it-IT" sz="18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of </a:t>
            </a:r>
            <a:r>
              <a:rPr kumimoji="0" lang="it-IT" sz="1800" b="0" i="1"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Rights</a:t>
            </a:r>
            <a:r>
              <a:rPr kumimoji="0" lang="it-IT"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del 1628, si diffondono molti tipi di nuove pubblicazioni – pamphlets, volantini… </a:t>
            </a:r>
          </a:p>
          <a:p>
            <a:pPr marL="342900" marR="0" lvl="0" indent="-342900" algn="l" defTabSz="457200" rtl="0" eaLnBrk="1" fontAlgn="auto" latinLnBrk="0" hangingPunct="1">
              <a:lnSpc>
                <a:spcPct val="100000"/>
              </a:lnSpc>
              <a:spcBef>
                <a:spcPct val="20000"/>
              </a:spcBef>
              <a:spcAft>
                <a:spcPts val="600"/>
              </a:spcAft>
              <a:buClr>
                <a:srgbClr val="00C6BB"/>
              </a:buClr>
              <a:buSzTx/>
              <a:buFont typeface="Wingdings 2" charset="2"/>
              <a:buChar char=""/>
              <a:tabLst/>
              <a:defRPr/>
            </a:pPr>
            <a:r>
              <a:rPr kumimoji="0" lang="it-IT"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ma anche giornali pubblicati con regolarità (di solito settimanali) poiché garantiscono ottimi guadagni agli editori; si afferma lo stile giornalistico nella selezione e presentazione delle notizie, ma con poca cura per la attendibilità (miracoli, prodigi ecc.) </a:t>
            </a:r>
          </a:p>
          <a:p>
            <a:pPr marL="342900" marR="0" lvl="0" indent="-342900" algn="l" defTabSz="457200" rtl="0" eaLnBrk="1" fontAlgn="auto" latinLnBrk="0" hangingPunct="1">
              <a:lnSpc>
                <a:spcPct val="100000"/>
              </a:lnSpc>
              <a:spcBef>
                <a:spcPct val="20000"/>
              </a:spcBef>
              <a:spcAft>
                <a:spcPts val="600"/>
              </a:spcAft>
              <a:buClr>
                <a:srgbClr val="00C6BB"/>
              </a:buClr>
              <a:buSzTx/>
              <a:buFont typeface="Wingdings 2" charset="2"/>
              <a:buChar char=""/>
              <a:tabLst/>
              <a:defRPr/>
            </a:pPr>
            <a:r>
              <a:rPr kumimoji="0" lang="it-IT"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La pubblicazione di pamphlet e giornali viene proibita nel 1632 dalla corte speciale – Star Chamber, controllata dall’arcivescovo William </a:t>
            </a:r>
            <a:r>
              <a:rPr kumimoji="0" lang="it-IT" sz="19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Laud</a:t>
            </a:r>
            <a:r>
              <a:rPr kumimoji="0" lang="it-IT"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ma l’abolizione della stampa alimenta lo scontro tra re e Parlamento.</a:t>
            </a:r>
          </a:p>
          <a:p>
            <a:pPr marL="342900" marR="0" lvl="0" indent="-342900" algn="l" defTabSz="457200" rtl="0" eaLnBrk="1" fontAlgn="auto" latinLnBrk="0" hangingPunct="1">
              <a:lnSpc>
                <a:spcPct val="100000"/>
              </a:lnSpc>
              <a:spcBef>
                <a:spcPct val="20000"/>
              </a:spcBef>
              <a:spcAft>
                <a:spcPts val="600"/>
              </a:spcAft>
              <a:buClr>
                <a:srgbClr val="00C6BB"/>
              </a:buClr>
              <a:buSzTx/>
              <a:buFont typeface="Wingdings 2" charset="2"/>
              <a:buChar char=""/>
              <a:tabLst/>
              <a:defRPr/>
            </a:pPr>
            <a:r>
              <a:rPr kumimoji="0" lang="it-IT"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Nel 1636 vengono pubblicati i </a:t>
            </a:r>
            <a:r>
              <a:rPr kumimoji="0" lang="it-IT" sz="19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Discorsi</a:t>
            </a:r>
            <a:r>
              <a:rPr kumimoji="0" lang="it-IT"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di Machiavelli, nel 1640 il </a:t>
            </a:r>
            <a:r>
              <a:rPr kumimoji="0" lang="it-IT" sz="1900" b="0" i="1"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Principe</a:t>
            </a:r>
            <a:r>
              <a:rPr kumimoji="0" lang="it-IT" sz="19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rPr>
              <a:t>: diffondono l’idea del «vivere libero».</a:t>
            </a:r>
            <a:endParaRPr kumimoji="0" lang="it-IT"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entury Gothic" panose="020B0502020202020204"/>
              <a:ea typeface="+mn-ea"/>
              <a:cs typeface="+mn-cs"/>
            </a:endParaRPr>
          </a:p>
          <a:p>
            <a:endParaRPr lang="it-IT" dirty="0"/>
          </a:p>
        </p:txBody>
      </p:sp>
    </p:spTree>
    <p:extLst>
      <p:ext uri="{BB962C8B-B14F-4D97-AF65-F5344CB8AC3E}">
        <p14:creationId xmlns:p14="http://schemas.microsoft.com/office/powerpoint/2010/main" val="26297685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Cartismo </a:t>
            </a:r>
          </a:p>
        </p:txBody>
      </p:sp>
      <p:sp>
        <p:nvSpPr>
          <p:cNvPr id="3" name="Segnaposto contenuto 2"/>
          <p:cNvSpPr>
            <a:spLocks noGrp="1"/>
          </p:cNvSpPr>
          <p:nvPr>
            <p:ph idx="1"/>
          </p:nvPr>
        </p:nvSpPr>
        <p:spPr/>
        <p:txBody>
          <a:bodyPr/>
          <a:lstStyle/>
          <a:p>
            <a:r>
              <a:rPr lang="it-IT" dirty="0"/>
              <a:t>Movimento degli esclusi dal </a:t>
            </a:r>
            <a:r>
              <a:rPr lang="it-IT" dirty="0" err="1"/>
              <a:t>Reform</a:t>
            </a:r>
            <a:r>
              <a:rPr lang="it-IT" dirty="0"/>
              <a:t> </a:t>
            </a:r>
            <a:r>
              <a:rPr lang="it-IT" dirty="0" err="1"/>
              <a:t>Act</a:t>
            </a:r>
            <a:r>
              <a:rPr lang="it-IT" dirty="0"/>
              <a:t> (la legislazione dei governi dopo la riforma è alle spese dei non rappresentati), si forma nel 1838 per raccogliere firme per una </a:t>
            </a:r>
            <a:r>
              <a:rPr lang="it-IT" dirty="0" err="1"/>
              <a:t>People’s</a:t>
            </a:r>
            <a:r>
              <a:rPr lang="it-IT" dirty="0"/>
              <a:t> Charter in 6 punti:</a:t>
            </a:r>
          </a:p>
          <a:p>
            <a:pPr>
              <a:buFont typeface="+mj-lt"/>
              <a:buAutoNum type="arabicPeriod"/>
            </a:pPr>
            <a:r>
              <a:rPr lang="it-IT" dirty="0"/>
              <a:t>Diritto di voto a tutti i maschi adulti;</a:t>
            </a:r>
          </a:p>
          <a:p>
            <a:pPr>
              <a:buFont typeface="+mj-lt"/>
              <a:buAutoNum type="arabicPeriod"/>
            </a:pPr>
            <a:r>
              <a:rPr lang="it-IT" dirty="0"/>
              <a:t>Voto segreto;</a:t>
            </a:r>
          </a:p>
          <a:p>
            <a:pPr>
              <a:buFont typeface="+mj-lt"/>
              <a:buAutoNum type="arabicPeriod"/>
            </a:pPr>
            <a:r>
              <a:rPr lang="it-IT" dirty="0"/>
              <a:t>Nessun vincolo di censo per i candidati al Parlamento;</a:t>
            </a:r>
          </a:p>
          <a:p>
            <a:pPr>
              <a:buFont typeface="+mj-lt"/>
              <a:buAutoNum type="arabicPeriod"/>
            </a:pPr>
            <a:r>
              <a:rPr lang="it-IT" dirty="0"/>
              <a:t>Paga per i membri del Parlamento per permettere anche alle classi lavoratori di interrompere il loro lavoro per dedicarsi alla politica; </a:t>
            </a:r>
          </a:p>
          <a:p>
            <a:pPr>
              <a:buFont typeface="+mj-lt"/>
              <a:buAutoNum type="arabicPeriod"/>
            </a:pPr>
            <a:r>
              <a:rPr lang="it-IT" dirty="0"/>
              <a:t>Circoscrizioni elettorali con ugual numero di elettori;</a:t>
            </a:r>
          </a:p>
          <a:p>
            <a:pPr>
              <a:buFont typeface="+mj-lt"/>
              <a:buAutoNum type="arabicPeriod"/>
            </a:pPr>
            <a:r>
              <a:rPr lang="it-IT" dirty="0"/>
              <a:t>Elezioni annuali per prevenire la corruzione degli eletti.</a:t>
            </a:r>
          </a:p>
        </p:txBody>
      </p:sp>
    </p:spTree>
    <p:extLst>
      <p:ext uri="{BB962C8B-B14F-4D97-AF65-F5344CB8AC3E}">
        <p14:creationId xmlns:p14="http://schemas.microsoft.com/office/powerpoint/2010/main" val="311795847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err="1"/>
              <a:t>Petizioni</a:t>
            </a:r>
            <a:r>
              <a:rPr lang="en-GB" dirty="0"/>
              <a:t> </a:t>
            </a:r>
            <a:r>
              <a:rPr lang="en-GB" dirty="0" err="1"/>
              <a:t>dei</a:t>
            </a:r>
            <a:r>
              <a:rPr lang="en-GB" dirty="0"/>
              <a:t> </a:t>
            </a:r>
            <a:r>
              <a:rPr lang="en-GB" dirty="0" err="1"/>
              <a:t>cartisti</a:t>
            </a:r>
            <a:endParaRPr lang="en-GB" dirty="0"/>
          </a:p>
        </p:txBody>
      </p:sp>
      <p:graphicFrame>
        <p:nvGraphicFramePr>
          <p:cNvPr id="12" name="Segnaposto contenuto 11"/>
          <p:cNvGraphicFramePr>
            <a:graphicFrameLocks noGrp="1"/>
          </p:cNvGraphicFramePr>
          <p:nvPr>
            <p:ph sz="half" idx="1"/>
            <p:extLst>
              <p:ext uri="{D42A27DB-BD31-4B8C-83A1-F6EECF244321}">
                <p14:modId xmlns:p14="http://schemas.microsoft.com/office/powerpoint/2010/main" val="2140237483"/>
              </p:ext>
            </p:extLst>
          </p:nvPr>
        </p:nvGraphicFramePr>
        <p:xfrm>
          <a:off x="222070" y="2222499"/>
          <a:ext cx="5781856" cy="4282803"/>
        </p:xfrm>
        <a:graphic>
          <a:graphicData uri="http://schemas.openxmlformats.org/drawingml/2006/chart">
            <c:chart xmlns:c="http://schemas.openxmlformats.org/drawingml/2006/chart" xmlns:r="http://schemas.openxmlformats.org/officeDocument/2006/relationships" r:id="rId2"/>
          </a:graphicData>
        </a:graphic>
      </p:graphicFrame>
      <p:sp>
        <p:nvSpPr>
          <p:cNvPr id="6" name="Segnaposto contenuto 5"/>
          <p:cNvSpPr>
            <a:spLocks noGrp="1"/>
          </p:cNvSpPr>
          <p:nvPr>
            <p:ph sz="half" idx="2"/>
          </p:nvPr>
        </p:nvSpPr>
        <p:spPr>
          <a:xfrm>
            <a:off x="6187415" y="2090058"/>
            <a:ext cx="5194583" cy="4415244"/>
          </a:xfrm>
        </p:spPr>
        <p:txBody>
          <a:bodyPr>
            <a:normAutofit/>
          </a:bodyPr>
          <a:lstStyle/>
          <a:p>
            <a:r>
              <a:rPr lang="it-IT" dirty="0"/>
              <a:t>Dopo la prima petizione del 1839, </a:t>
            </a:r>
            <a:r>
              <a:rPr lang="it-IT" dirty="0" err="1"/>
              <a:t>Feargus</a:t>
            </a:r>
            <a:r>
              <a:rPr lang="it-IT" dirty="0"/>
              <a:t> </a:t>
            </a:r>
            <a:r>
              <a:rPr lang="it-IT" dirty="0" err="1"/>
              <a:t>O’Connor</a:t>
            </a:r>
            <a:r>
              <a:rPr lang="it-IT" dirty="0"/>
              <a:t>  l’editore del principale giornale cartista «</a:t>
            </a:r>
            <a:r>
              <a:rPr lang="it-IT" dirty="0" err="1"/>
              <a:t>Northern</a:t>
            </a:r>
            <a:r>
              <a:rPr lang="it-IT" dirty="0"/>
              <a:t> Star» afferma che il cartismo è una «forza morale, ma se dovesse fallire le verrà in aiuto la forza fisica come una scossa elettrica e nessuno lo potrà prevenire».</a:t>
            </a:r>
          </a:p>
          <a:p>
            <a:r>
              <a:rPr lang="it-IT" dirty="0"/>
              <a:t>Il governo Whig lo accusa di aver istigato  le rivolte dei cartisti delusi per il rigetto della petizione e lo condanna a 18 mesi di carcere per </a:t>
            </a:r>
            <a:r>
              <a:rPr lang="it-IT" i="1" dirty="0" err="1"/>
              <a:t>sedicious</a:t>
            </a:r>
            <a:r>
              <a:rPr lang="it-IT" i="1" dirty="0"/>
              <a:t> </a:t>
            </a:r>
            <a:r>
              <a:rPr lang="it-IT" i="1" dirty="0" err="1"/>
              <a:t>libel</a:t>
            </a:r>
            <a:r>
              <a:rPr lang="it-IT" dirty="0"/>
              <a:t>.</a:t>
            </a:r>
          </a:p>
          <a:p>
            <a:r>
              <a:rPr lang="it-IT" dirty="0"/>
              <a:t>Con la petizione del 1841 si chiede il rilascio dei capi cartisti incarcerati – rifiutata. </a:t>
            </a:r>
          </a:p>
        </p:txBody>
      </p:sp>
    </p:spTree>
    <p:extLst>
      <p:ext uri="{BB962C8B-B14F-4D97-AF65-F5344CB8AC3E}">
        <p14:creationId xmlns:p14="http://schemas.microsoft.com/office/powerpoint/2010/main" val="418191989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Apice e sconfitta del cartismo</a:t>
            </a:r>
          </a:p>
        </p:txBody>
      </p:sp>
      <p:sp>
        <p:nvSpPr>
          <p:cNvPr id="3" name="Segnaposto contenuto 2"/>
          <p:cNvSpPr>
            <a:spLocks noGrp="1"/>
          </p:cNvSpPr>
          <p:nvPr>
            <p:ph idx="1"/>
          </p:nvPr>
        </p:nvSpPr>
        <p:spPr/>
        <p:txBody>
          <a:bodyPr>
            <a:normAutofit/>
          </a:bodyPr>
          <a:lstStyle/>
          <a:p>
            <a:r>
              <a:rPr lang="it-IT" sz="2000" dirty="0"/>
              <a:t>Nasce la controcultura cartista: si teorizza il predominio della «forza morale» sulla «forza fisica» e la promozione dell’educazione tra gli strati popolari nelle scuole cartiste per diffondere un sistema di valori contrapposto a quello dominante.</a:t>
            </a:r>
          </a:p>
          <a:p>
            <a:r>
              <a:rPr lang="it-IT" sz="2000" dirty="0"/>
              <a:t>Nel 1842 </a:t>
            </a:r>
            <a:r>
              <a:rPr lang="it-IT" sz="2000" i="1" dirty="0" err="1"/>
              <a:t>People’s</a:t>
            </a:r>
            <a:r>
              <a:rPr lang="it-IT" sz="2000" i="1" dirty="0"/>
              <a:t> Charter </a:t>
            </a:r>
            <a:r>
              <a:rPr lang="it-IT" sz="2000" dirty="0"/>
              <a:t>raggiunge 3 milioni e mezzo di firme grazie al grande successo della stampa cartista – «</a:t>
            </a:r>
            <a:r>
              <a:rPr lang="it-IT" sz="2000" dirty="0" err="1"/>
              <a:t>Northern</a:t>
            </a:r>
            <a:r>
              <a:rPr lang="it-IT" sz="2000" dirty="0"/>
              <a:t> Star» è il secondo giornale per vendite nel paese (50–80 mila copie); il Parlamento nuovamente rifiuta la petizione. </a:t>
            </a:r>
          </a:p>
          <a:p>
            <a:r>
              <a:rPr lang="it-IT" sz="2000" dirty="0"/>
              <a:t>Dopo l’ultimo tentativo nel 1848 con 2 milioni di firme, il movimento perde la forza; i capi cartisti sono imprigionati o deportati in Australia.</a:t>
            </a:r>
          </a:p>
          <a:p>
            <a:endParaRPr lang="en-GB" dirty="0"/>
          </a:p>
        </p:txBody>
      </p:sp>
    </p:spTree>
    <p:extLst>
      <p:ext uri="{BB962C8B-B14F-4D97-AF65-F5344CB8AC3E}">
        <p14:creationId xmlns:p14="http://schemas.microsoft.com/office/powerpoint/2010/main" val="25941922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Diffusione della ideologia liberale</a:t>
            </a:r>
          </a:p>
        </p:txBody>
      </p:sp>
      <p:sp>
        <p:nvSpPr>
          <p:cNvPr id="4" name="Segnaposto contenuto 3"/>
          <p:cNvSpPr>
            <a:spLocks noGrp="1"/>
          </p:cNvSpPr>
          <p:nvPr>
            <p:ph sz="half" idx="1"/>
          </p:nvPr>
        </p:nvSpPr>
        <p:spPr>
          <a:xfrm>
            <a:off x="156754" y="2090057"/>
            <a:ext cx="4452070" cy="4441372"/>
          </a:xfrm>
        </p:spPr>
        <p:txBody>
          <a:bodyPr>
            <a:normAutofit lnSpcReduction="10000"/>
          </a:bodyPr>
          <a:lstStyle/>
          <a:p>
            <a:r>
              <a:rPr lang="it-IT" dirty="0"/>
              <a:t>1832: ottenuta l’estensione del voto alle classi medie, i capi Whig investono nel «Penny  Magazine» per attrarre con le illustrazioni  le classi popolari anche analfabete e sottrarle alla stampa radicale;</a:t>
            </a:r>
          </a:p>
          <a:p>
            <a:r>
              <a:rPr lang="it-IT" dirty="0"/>
              <a:t>Grazie alla costosa pressa multi-cilindro a vapore, costa solo 1 penny; </a:t>
            </a:r>
          </a:p>
          <a:p>
            <a:r>
              <a:rPr lang="it-IT" dirty="0"/>
              <a:t>Testi moralizzatori sulla frugalità, temperanza, laboriosità, obbedienza e paziente sopportazione delle gerarchie e istituzioni. Glorifica l’innovazione tecnologica, opere di Adam Smith e la meritocrazia (self-made-man).</a:t>
            </a:r>
          </a:p>
        </p:txBody>
      </p:sp>
      <p:pic>
        <p:nvPicPr>
          <p:cNvPr id="6" name="Segnaposto contenuto 5"/>
          <p:cNvPicPr>
            <a:picLocks noGrp="1" noChangeAspect="1"/>
          </p:cNvPicPr>
          <p:nvPr>
            <p:ph sz="half" idx="2"/>
          </p:nvPr>
        </p:nvPicPr>
        <p:blipFill>
          <a:blip r:embed="rId2"/>
          <a:stretch>
            <a:fillRect/>
          </a:stretch>
        </p:blipFill>
        <p:spPr>
          <a:xfrm>
            <a:off x="9733336" y="2222500"/>
            <a:ext cx="2394441" cy="3903980"/>
          </a:xfrm>
          <a:prstGeom prst="rect">
            <a:avLst/>
          </a:prstGeom>
        </p:spPr>
      </p:pic>
      <p:pic>
        <p:nvPicPr>
          <p:cNvPr id="7" name="Immagine 6"/>
          <p:cNvPicPr>
            <a:picLocks noChangeAspect="1"/>
          </p:cNvPicPr>
          <p:nvPr/>
        </p:nvPicPr>
        <p:blipFill>
          <a:blip r:embed="rId3"/>
          <a:stretch>
            <a:fillRect/>
          </a:stretch>
        </p:blipFill>
        <p:spPr>
          <a:xfrm>
            <a:off x="4608824" y="2235350"/>
            <a:ext cx="5046135" cy="3891130"/>
          </a:xfrm>
          <a:prstGeom prst="rect">
            <a:avLst/>
          </a:prstGeom>
        </p:spPr>
      </p:pic>
    </p:spTree>
    <p:extLst>
      <p:ext uri="{BB962C8B-B14F-4D97-AF65-F5344CB8AC3E}">
        <p14:creationId xmlns:p14="http://schemas.microsoft.com/office/powerpoint/2010/main" val="1551444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1867 Second Reform Act</a:t>
            </a:r>
          </a:p>
        </p:txBody>
      </p:sp>
      <p:sp>
        <p:nvSpPr>
          <p:cNvPr id="3" name="Segnaposto contenuto 2"/>
          <p:cNvSpPr>
            <a:spLocks noGrp="1"/>
          </p:cNvSpPr>
          <p:nvPr>
            <p:ph idx="1"/>
          </p:nvPr>
        </p:nvSpPr>
        <p:spPr/>
        <p:txBody>
          <a:bodyPr>
            <a:normAutofit/>
          </a:bodyPr>
          <a:lstStyle/>
          <a:p>
            <a:r>
              <a:rPr lang="it-IT" sz="2000" dirty="0"/>
              <a:t>Introdotto dal governo conservatore di Benjamin </a:t>
            </a:r>
            <a:r>
              <a:rPr lang="it-IT" sz="2000" dirty="0" err="1"/>
              <a:t>Disraeli</a:t>
            </a:r>
            <a:r>
              <a:rPr lang="it-IT" sz="2000" dirty="0"/>
              <a:t> nella speranza di riguadagnare il sostegno popolare e indebolire nelle città i liberali (spesso imprenditori) dando il voto a una parte dei loro operai (quelli specializzati).</a:t>
            </a:r>
          </a:p>
          <a:p>
            <a:r>
              <a:rPr lang="it-IT" sz="2000" dirty="0"/>
              <a:t>Raddoppia il numero di elettori nei borghi (da 1,5 a 3 milioni), aumentando la percentuale di elettori maschi adulti dal 20 al 36%.</a:t>
            </a:r>
          </a:p>
          <a:p>
            <a:r>
              <a:rPr lang="it-IT" sz="2000" dirty="0"/>
              <a:t>Distribuisce in modo più equo i seggi tra le città (precedentemente sottorappresentate) e le contee, ma lascia i seggi della contea sotto il controllo dei proprietari terrieri (alle elezioni del 1874 i conservatori vincono 145 dei 172 seggi nelle contee).</a:t>
            </a:r>
            <a:endParaRPr lang="en-GB" sz="2000" dirty="0"/>
          </a:p>
        </p:txBody>
      </p:sp>
    </p:spTree>
    <p:extLst>
      <p:ext uri="{BB962C8B-B14F-4D97-AF65-F5344CB8AC3E}">
        <p14:creationId xmlns:p14="http://schemas.microsoft.com/office/powerpoint/2010/main" val="26976880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GB" dirty="0"/>
              <a:t>1872 Secret Ballot Act</a:t>
            </a:r>
          </a:p>
        </p:txBody>
      </p:sp>
      <p:sp>
        <p:nvSpPr>
          <p:cNvPr id="3" name="Segnaposto contenuto 2"/>
          <p:cNvSpPr>
            <a:spLocks noGrp="1"/>
          </p:cNvSpPr>
          <p:nvPr>
            <p:ph idx="1"/>
          </p:nvPr>
        </p:nvSpPr>
        <p:spPr/>
        <p:txBody>
          <a:bodyPr>
            <a:normAutofit lnSpcReduction="10000"/>
          </a:bodyPr>
          <a:lstStyle/>
          <a:p>
            <a:r>
              <a:rPr lang="it-IT" dirty="0"/>
              <a:t>Il Second </a:t>
            </a:r>
            <a:r>
              <a:rPr lang="it-IT" dirty="0" err="1"/>
              <a:t>Reform</a:t>
            </a:r>
            <a:r>
              <a:rPr lang="it-IT" dirty="0"/>
              <a:t> </a:t>
            </a:r>
            <a:r>
              <a:rPr lang="it-IT" dirty="0" err="1"/>
              <a:t>Act</a:t>
            </a:r>
            <a:r>
              <a:rPr lang="it-IT" dirty="0"/>
              <a:t> aveva esteso il diritto di voto a quanti non sono economicamente indipendenti (dipendenti aziendali e affittuari), pertanto deputati radicali chiedono l'adozione del voto segreto per proteggerli dal ricatto dei loro datori di lavoro e padroni di casa. </a:t>
            </a:r>
          </a:p>
          <a:p>
            <a:r>
              <a:rPr lang="it-IT" dirty="0"/>
              <a:t>Il governo liberale di </a:t>
            </a:r>
            <a:r>
              <a:rPr lang="it-IT" dirty="0" err="1"/>
              <a:t>Gladstone</a:t>
            </a:r>
            <a:r>
              <a:rPr lang="it-IT" dirty="0"/>
              <a:t> impone l’adozione dell’atto nonostante l’opposizione dei Tory e dei </a:t>
            </a:r>
            <a:r>
              <a:rPr lang="it-IT" dirty="0" err="1"/>
              <a:t>Lords</a:t>
            </a:r>
            <a:r>
              <a:rPr lang="it-IT" dirty="0"/>
              <a:t>; per </a:t>
            </a:r>
            <a:r>
              <a:rPr lang="it-IT" dirty="0" err="1"/>
              <a:t>Disraeli</a:t>
            </a:r>
            <a:r>
              <a:rPr lang="it-IT" dirty="0"/>
              <a:t> il voto segreto avrebbe «fortemente compromesso la distribuzione del potere e addirittura la distribuzione della proprietà… e turbato la opinione pubblica».</a:t>
            </a:r>
          </a:p>
          <a:p>
            <a:r>
              <a:rPr lang="it-IT" dirty="0"/>
              <a:t>La votazione trasforma una pratica di cittadinanza precedentemente pubblica (nel discorso dell’epoca vista anche come prova di «virilità») in una questione più personale e meno violenta, quindi potenzialmente accessibile anche alle donne. Vengono meno le risse e l’ubriachezza tipiche delle elezioni precedenti; nei seggi con molti elettori si riduce la corruzione diretta poiché l'esito della corruzione diventa troppo incerto.</a:t>
            </a:r>
            <a:endParaRPr lang="en-GB" dirty="0"/>
          </a:p>
        </p:txBody>
      </p:sp>
    </p:spTree>
    <p:extLst>
      <p:ext uri="{BB962C8B-B14F-4D97-AF65-F5344CB8AC3E}">
        <p14:creationId xmlns:p14="http://schemas.microsoft.com/office/powerpoint/2010/main" val="399689482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en-US" dirty="0"/>
              <a:t>Third Reform Act e Corrupt and Illegal Practices Prevention Act 1883/84</a:t>
            </a:r>
            <a:endParaRPr lang="en-GB" dirty="0"/>
          </a:p>
        </p:txBody>
      </p:sp>
      <p:sp>
        <p:nvSpPr>
          <p:cNvPr id="3" name="Segnaposto contenuto 2"/>
          <p:cNvSpPr>
            <a:spLocks noGrp="1"/>
          </p:cNvSpPr>
          <p:nvPr>
            <p:ph idx="1"/>
          </p:nvPr>
        </p:nvSpPr>
        <p:spPr/>
        <p:txBody>
          <a:bodyPr>
            <a:normAutofit/>
          </a:bodyPr>
          <a:lstStyle/>
          <a:p>
            <a:r>
              <a:rPr lang="it-IT" sz="2000" dirty="0"/>
              <a:t>Per combattere la corruzione elettorale e quindi l’influenza della ricchezza sul voto si impone per la prima volta il limite alle spese elettorali e l’obbligo di registrare come sono stati spesi i soldi. La corruzione in parte diminuisce, in parte si sposta verso forme più indirette e nascoste.</a:t>
            </a:r>
          </a:p>
          <a:p>
            <a:r>
              <a:rPr lang="it-IT" sz="2000" dirty="0"/>
              <a:t>Gli abitanti delle contee ottengono il medesimo diritto di voto ottenuto nel 1867 per le città. Il 60% dei maschi ha il diritto di voto. Viene meno la distinzione tra borghi e contee: ogni distretto elettorale esprime un numero uguale di elettori (punto 5 della </a:t>
            </a:r>
            <a:r>
              <a:rPr lang="it-IT" sz="2000" i="1" dirty="0" err="1"/>
              <a:t>People’s</a:t>
            </a:r>
            <a:r>
              <a:rPr lang="it-IT" sz="2000" i="1" dirty="0"/>
              <a:t> Charter</a:t>
            </a:r>
            <a:r>
              <a:rPr lang="it-IT" sz="2000" dirty="0"/>
              <a:t>). La democratizzazione sviluppata nelle città inizia a penetrare anche nelle campagne dove il dominio dei proprietari terrieri era incontrastato.</a:t>
            </a:r>
          </a:p>
        </p:txBody>
      </p:sp>
    </p:spTree>
    <p:extLst>
      <p:ext uri="{BB962C8B-B14F-4D97-AF65-F5344CB8AC3E}">
        <p14:creationId xmlns:p14="http://schemas.microsoft.com/office/powerpoint/2010/main" val="72516294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Opinione pubblica e la guerra</a:t>
            </a:r>
          </a:p>
        </p:txBody>
      </p:sp>
      <p:sp>
        <p:nvSpPr>
          <p:cNvPr id="3" name="Segnaposto contenuto 2"/>
          <p:cNvSpPr>
            <a:spLocks noGrp="1"/>
          </p:cNvSpPr>
          <p:nvPr>
            <p:ph sz="half" idx="1"/>
          </p:nvPr>
        </p:nvSpPr>
        <p:spPr>
          <a:xfrm>
            <a:off x="818712" y="2222287"/>
            <a:ext cx="5185873" cy="4544273"/>
          </a:xfrm>
        </p:spPr>
        <p:txBody>
          <a:bodyPr>
            <a:normAutofit/>
          </a:bodyPr>
          <a:lstStyle/>
          <a:p>
            <a:r>
              <a:rPr lang="it-IT" dirty="0"/>
              <a:t>1855: prima inchiesta parlamentare sull'efficienza dell’amministrazione pubblica, promossa a causa dell’indignazione dell’opinione pubblica per la caotica condotta della guerra di Crimea - seguita dal primo corrispondente di guerra «dal vivo» William Howard Russell per "The Times" via telegrafo e dal primo fotoreporter Roger Fenton.</a:t>
            </a:r>
          </a:p>
          <a:p>
            <a:r>
              <a:rPr lang="it-IT" dirty="0"/>
              <a:t>I suoi articoli svelano che la maggior parte delle vittime tra i soldati inglesi è dovuta non ai combattimenti, ma al freddo, sfinimento e mancanza di cure per feriti ed ammalati.</a:t>
            </a:r>
            <a:endParaRPr lang="en-GB" dirty="0"/>
          </a:p>
        </p:txBody>
      </p:sp>
      <p:pic>
        <p:nvPicPr>
          <p:cNvPr id="5" name="Segnaposto contenuto 4"/>
          <p:cNvPicPr>
            <a:picLocks noGrp="1" noChangeAspect="1"/>
          </p:cNvPicPr>
          <p:nvPr>
            <p:ph sz="half" idx="2"/>
          </p:nvPr>
        </p:nvPicPr>
        <p:blipFill>
          <a:blip r:embed="rId2"/>
          <a:stretch>
            <a:fillRect/>
          </a:stretch>
        </p:blipFill>
        <p:spPr>
          <a:xfrm>
            <a:off x="6269952" y="2222500"/>
            <a:ext cx="5727806" cy="4544060"/>
          </a:xfrm>
          <a:prstGeom prst="rect">
            <a:avLst/>
          </a:prstGeom>
        </p:spPr>
      </p:pic>
    </p:spTree>
    <p:extLst>
      <p:ext uri="{BB962C8B-B14F-4D97-AF65-F5344CB8AC3E}">
        <p14:creationId xmlns:p14="http://schemas.microsoft.com/office/powerpoint/2010/main" val="237986819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CCB16163-300F-4694-30D7-20D8C11D296A}"/>
              </a:ext>
            </a:extLst>
          </p:cNvPr>
          <p:cNvSpPr>
            <a:spLocks noGrp="1"/>
          </p:cNvSpPr>
          <p:nvPr>
            <p:ph type="title"/>
          </p:nvPr>
        </p:nvSpPr>
        <p:spPr/>
        <p:txBody>
          <a:bodyPr/>
          <a:lstStyle/>
          <a:p>
            <a:r>
              <a:rPr lang="it-IT" dirty="0"/>
              <a:t>Le riforme del liberalismo popolare </a:t>
            </a:r>
          </a:p>
        </p:txBody>
      </p:sp>
      <p:sp>
        <p:nvSpPr>
          <p:cNvPr id="6" name="Segnaposto contenuto 5">
            <a:extLst>
              <a:ext uri="{FF2B5EF4-FFF2-40B4-BE49-F238E27FC236}">
                <a16:creationId xmlns:a16="http://schemas.microsoft.com/office/drawing/2014/main" id="{BCADF7D7-12BF-907B-C9A8-0444401E6E8E}"/>
              </a:ext>
            </a:extLst>
          </p:cNvPr>
          <p:cNvSpPr>
            <a:spLocks noGrp="1"/>
          </p:cNvSpPr>
          <p:nvPr>
            <p:ph idx="1"/>
          </p:nvPr>
        </p:nvSpPr>
        <p:spPr/>
        <p:txBody>
          <a:bodyPr>
            <a:normAutofit lnSpcReduction="10000"/>
          </a:bodyPr>
          <a:lstStyle/>
          <a:p>
            <a:r>
              <a:rPr lang="it-IT" sz="2000" dirty="0"/>
              <a:t>I governi liberali di William Gladstone (1852-1898, con interruzioni) e le associazioni civiche come la </a:t>
            </a:r>
            <a:r>
              <a:rPr lang="it-IT" sz="2000" i="1" dirty="0" err="1"/>
              <a:t>Administrative</a:t>
            </a:r>
            <a:r>
              <a:rPr lang="it-IT" sz="2000" i="1" dirty="0"/>
              <a:t> </a:t>
            </a:r>
            <a:r>
              <a:rPr lang="it-IT" sz="2000" i="1" dirty="0" err="1"/>
              <a:t>Reform</a:t>
            </a:r>
            <a:r>
              <a:rPr lang="it-IT" sz="2000" i="1" dirty="0"/>
              <a:t> Association </a:t>
            </a:r>
            <a:r>
              <a:rPr lang="it-IT" sz="2000" dirty="0"/>
              <a:t>(ARA) promuovono le riforme dell’amministrazione pubblica. </a:t>
            </a:r>
          </a:p>
          <a:p>
            <a:r>
              <a:rPr lang="it-IT" sz="2000" dirty="0"/>
              <a:t>L’obiettivo è di liberare i funzionari tecnici dalle influenze politiche, per affermare i principi meritocratici: competenza professionale e efficienza, in opposizione al privilegio della nascita.</a:t>
            </a:r>
          </a:p>
          <a:p>
            <a:r>
              <a:rPr lang="it-IT" sz="2000" dirty="0"/>
              <a:t>Dal 1870, reclutamento nel </a:t>
            </a:r>
            <a:r>
              <a:rPr lang="it-IT" sz="2000" i="1" dirty="0" err="1"/>
              <a:t>Civil</a:t>
            </a:r>
            <a:r>
              <a:rPr lang="it-IT" sz="2000" i="1" dirty="0"/>
              <a:t> Service</a:t>
            </a:r>
            <a:r>
              <a:rPr lang="it-IT" sz="2000" dirty="0"/>
              <a:t> tramite esami competitivi, non più in base al </a:t>
            </a:r>
            <a:r>
              <a:rPr lang="it-IT" sz="2000" i="1" dirty="0"/>
              <a:t>patronage</a:t>
            </a:r>
            <a:r>
              <a:rPr lang="it-IT" sz="2000" dirty="0"/>
              <a:t> - legami familiari, clientele di partito ecc.</a:t>
            </a:r>
          </a:p>
          <a:p>
            <a:r>
              <a:rPr lang="it-IT" sz="2000" dirty="0"/>
              <a:t>1873 </a:t>
            </a:r>
            <a:r>
              <a:rPr lang="en-US" sz="2000" dirty="0"/>
              <a:t>Supreme Court of Judicature Act – Gladstone </a:t>
            </a:r>
            <a:r>
              <a:rPr lang="it-IT" sz="2000" dirty="0"/>
              <a:t>vuole togliere alla Camera dei Lords il ruolo di Corte suprema, ma la vittoria elettorale dei conservatori nel 1874 lo impedisce (sarà fatto solo con la riforma costituzionale del 2005).</a:t>
            </a:r>
          </a:p>
        </p:txBody>
      </p:sp>
    </p:spTree>
    <p:extLst>
      <p:ext uri="{BB962C8B-B14F-4D97-AF65-F5344CB8AC3E}">
        <p14:creationId xmlns:p14="http://schemas.microsoft.com/office/powerpoint/2010/main" val="35355790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a:xfrm>
            <a:off x="810000" y="447188"/>
            <a:ext cx="10829006" cy="970450"/>
          </a:xfrm>
        </p:spPr>
        <p:txBody>
          <a:bodyPr/>
          <a:lstStyle/>
          <a:p>
            <a:r>
              <a:rPr lang="it-IT" sz="3800" dirty="0"/>
              <a:t>Conservatorismo popolare – Tory </a:t>
            </a:r>
            <a:r>
              <a:rPr lang="it-IT" sz="3800" dirty="0" err="1"/>
              <a:t>democracy</a:t>
            </a:r>
            <a:endParaRPr lang="it-IT" sz="3800" dirty="0"/>
          </a:p>
        </p:txBody>
      </p:sp>
      <p:sp>
        <p:nvSpPr>
          <p:cNvPr id="6" name="Segnaposto contenuto 5"/>
          <p:cNvSpPr>
            <a:spLocks noGrp="1"/>
          </p:cNvSpPr>
          <p:nvPr>
            <p:ph idx="1"/>
          </p:nvPr>
        </p:nvSpPr>
        <p:spPr/>
        <p:txBody>
          <a:bodyPr>
            <a:normAutofit lnSpcReduction="10000"/>
          </a:bodyPr>
          <a:lstStyle/>
          <a:p>
            <a:r>
              <a:rPr lang="it-IT" sz="2000" dirty="0"/>
              <a:t>Dagli anni 60 dell’Ottocento promosso da Benjamin </a:t>
            </a:r>
            <a:r>
              <a:rPr lang="it-IT" sz="2000" dirty="0" err="1"/>
              <a:t>Disraeli</a:t>
            </a:r>
            <a:r>
              <a:rPr lang="it-IT" sz="2000" dirty="0"/>
              <a:t>, letterata e leader del partito conservatore, cui dà una nuova immagine e nuovo </a:t>
            </a:r>
            <a:r>
              <a:rPr lang="it-IT" sz="2000" i="1" dirty="0" err="1"/>
              <a:t>storytelling</a:t>
            </a:r>
            <a:r>
              <a:rPr lang="it-IT" sz="2000" dirty="0"/>
              <a:t>: non solo custode delle istituzioni stabilite, dei principi tradizionali e della gerarchia «naturale» nella società, ma anche sostenitore dei doveri paternalistici della classe dominante - i privilegiati e i ricchi - nei confronti dei poveri per evitare la rivoluzione e assicurare i voti della classe operaia.</a:t>
            </a:r>
          </a:p>
          <a:p>
            <a:r>
              <a:rPr lang="it-IT" sz="2000" dirty="0"/>
              <a:t>ritrae i liberali come il partito della élite urbana che diffonde lo spirito dell’individualismo egoista e il ​​cui libero scambio ha aumentato l'industrializzazione e l'ineguaglianza.</a:t>
            </a:r>
          </a:p>
          <a:p>
            <a:r>
              <a:rPr lang="it-IT" sz="2000" dirty="0"/>
              <a:t>Trasforma il partito conservatore nel simbolo della «gloria imperiale» contro i liberali accusati di scarso interesse per la conquista di colonie.</a:t>
            </a:r>
            <a:endParaRPr lang="en-GB" sz="2000" dirty="0"/>
          </a:p>
        </p:txBody>
      </p:sp>
    </p:spTree>
    <p:extLst>
      <p:ext uri="{BB962C8B-B14F-4D97-AF65-F5344CB8AC3E}">
        <p14:creationId xmlns:p14="http://schemas.microsoft.com/office/powerpoint/2010/main" val="396910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9BD285F-3AC8-4F65-A0A8-87A0CC5263FD}"/>
              </a:ext>
            </a:extLst>
          </p:cNvPr>
          <p:cNvSpPr>
            <a:spLocks noGrp="1"/>
          </p:cNvSpPr>
          <p:nvPr>
            <p:ph type="title"/>
          </p:nvPr>
        </p:nvSpPr>
        <p:spPr/>
        <p:txBody>
          <a:bodyPr/>
          <a:lstStyle/>
          <a:p>
            <a:r>
              <a:rPr lang="it-IT" dirty="0"/>
              <a:t>Nascita della stampa inglese</a:t>
            </a:r>
          </a:p>
        </p:txBody>
      </p:sp>
      <p:sp>
        <p:nvSpPr>
          <p:cNvPr id="3" name="Segnaposto contenuto 2">
            <a:extLst>
              <a:ext uri="{FF2B5EF4-FFF2-40B4-BE49-F238E27FC236}">
                <a16:creationId xmlns:a16="http://schemas.microsoft.com/office/drawing/2014/main" id="{C9BEA1A6-FD73-405D-AA44-2C024B0F55F9}"/>
              </a:ext>
            </a:extLst>
          </p:cNvPr>
          <p:cNvSpPr>
            <a:spLocks noGrp="1"/>
          </p:cNvSpPr>
          <p:nvPr>
            <p:ph sz="half" idx="1"/>
          </p:nvPr>
        </p:nvSpPr>
        <p:spPr>
          <a:xfrm>
            <a:off x="818712" y="2222287"/>
            <a:ext cx="7707771" cy="3638763"/>
          </a:xfrm>
        </p:spPr>
        <p:txBody>
          <a:bodyPr/>
          <a:lstStyle/>
          <a:p>
            <a:r>
              <a:rPr lang="it-IT" sz="1900" dirty="0">
                <a:effectLst>
                  <a:outerShdw blurRad="38100" dist="38100" dir="2700000" algn="tl">
                    <a:srgbClr val="000000">
                      <a:alpha val="43137"/>
                    </a:srgbClr>
                  </a:outerShdw>
                </a:effectLst>
              </a:rPr>
              <a:t>Con lo scoppio della guerra civile nel 1641 il Parlamento ribelle dichiara la libertà di stampa e il diritto di pubblicare i dibattiti tra i parlamentari. </a:t>
            </a:r>
          </a:p>
          <a:p>
            <a:r>
              <a:rPr lang="it-IT" sz="1900" dirty="0">
                <a:effectLst>
                  <a:outerShdw blurRad="38100" dist="38100" dir="2700000" algn="tl">
                    <a:srgbClr val="000000">
                      <a:alpha val="43137"/>
                    </a:srgbClr>
                  </a:outerShdw>
                </a:effectLst>
              </a:rPr>
              <a:t>1642 - Il Parlamento diffonde nel paese il rifiuto del re alle 19 </a:t>
            </a:r>
            <a:r>
              <a:rPr lang="it-IT" sz="1900" dirty="0" err="1">
                <a:effectLst>
                  <a:outerShdw blurRad="38100" dist="38100" dir="2700000" algn="tl">
                    <a:srgbClr val="000000">
                      <a:alpha val="43137"/>
                    </a:srgbClr>
                  </a:outerShdw>
                </a:effectLst>
              </a:rPr>
              <a:t>Propositions</a:t>
            </a:r>
            <a:r>
              <a:rPr lang="it-IT" sz="1900" dirty="0">
                <a:effectLst>
                  <a:outerShdw blurRad="38100" dist="38100" dir="2700000" algn="tl">
                    <a:srgbClr val="000000">
                      <a:alpha val="43137"/>
                    </a:srgbClr>
                  </a:outerShdw>
                </a:effectLst>
              </a:rPr>
              <a:t>: scoppia la Great </a:t>
            </a:r>
            <a:r>
              <a:rPr lang="it-IT" sz="1900" dirty="0" err="1">
                <a:effectLst>
                  <a:outerShdw blurRad="38100" dist="38100" dir="2700000" algn="tl">
                    <a:srgbClr val="000000">
                      <a:alpha val="43137"/>
                    </a:srgbClr>
                  </a:outerShdw>
                </a:effectLst>
              </a:rPr>
              <a:t>Rebellion</a:t>
            </a:r>
            <a:r>
              <a:rPr lang="it-IT" sz="1900" dirty="0">
                <a:effectLst>
                  <a:outerShdw blurRad="38100" dist="38100" dir="2700000" algn="tl">
                    <a:srgbClr val="000000">
                      <a:alpha val="43137"/>
                    </a:srgbClr>
                  </a:outerShdw>
                </a:effectLst>
              </a:rPr>
              <a:t>.</a:t>
            </a:r>
          </a:p>
          <a:p>
            <a:r>
              <a:rPr lang="it-IT" sz="1900" dirty="0">
                <a:effectLst>
                  <a:outerShdw blurRad="38100" dist="38100" dir="2700000" algn="tl">
                    <a:srgbClr val="000000">
                      <a:alpha val="43137"/>
                    </a:srgbClr>
                  </a:outerShdw>
                </a:effectLst>
              </a:rPr>
              <a:t>il conflitto ideologico e il bisogno di notizie sulla guerra civile provocano un’esplosione di giornali (più di 200) divisi tra realisti («</a:t>
            </a:r>
            <a:r>
              <a:rPr lang="it-IT" sz="1900" dirty="0" err="1">
                <a:effectLst>
                  <a:outerShdw blurRad="38100" dist="38100" dir="2700000" algn="tl">
                    <a:srgbClr val="000000">
                      <a:alpha val="43137"/>
                    </a:srgbClr>
                  </a:outerShdw>
                </a:effectLst>
              </a:rPr>
              <a:t>Mercurius</a:t>
            </a:r>
            <a:r>
              <a:rPr lang="it-IT" sz="1900" dirty="0">
                <a:effectLst>
                  <a:outerShdw blurRad="38100" dist="38100" dir="2700000" algn="tl">
                    <a:srgbClr val="000000">
                      <a:alpha val="43137"/>
                    </a:srgbClr>
                  </a:outerShdw>
                </a:effectLst>
              </a:rPr>
              <a:t> </a:t>
            </a:r>
            <a:r>
              <a:rPr lang="it-IT" sz="1900" dirty="0" err="1">
                <a:effectLst>
                  <a:outerShdw blurRad="38100" dist="38100" dir="2700000" algn="tl">
                    <a:srgbClr val="000000">
                      <a:alpha val="43137"/>
                    </a:srgbClr>
                  </a:outerShdw>
                </a:effectLst>
              </a:rPr>
              <a:t>Aulicus</a:t>
            </a:r>
            <a:r>
              <a:rPr lang="it-IT" sz="1900" dirty="0">
                <a:effectLst>
                  <a:outerShdw blurRad="38100" dist="38100" dir="2700000" algn="tl">
                    <a:srgbClr val="000000">
                      <a:alpha val="43137"/>
                    </a:srgbClr>
                  </a:outerShdw>
                </a:effectLst>
              </a:rPr>
              <a:t>») e parlamentari («</a:t>
            </a:r>
            <a:r>
              <a:rPr lang="it-IT" sz="1900" dirty="0" err="1">
                <a:effectLst>
                  <a:outerShdw blurRad="38100" dist="38100" dir="2700000" algn="tl">
                    <a:srgbClr val="000000">
                      <a:alpha val="43137"/>
                    </a:srgbClr>
                  </a:outerShdw>
                </a:effectLst>
              </a:rPr>
              <a:t>Mercurius</a:t>
            </a:r>
            <a:r>
              <a:rPr lang="it-IT" sz="1900" dirty="0">
                <a:effectLst>
                  <a:outerShdw blurRad="38100" dist="38100" dir="2700000" algn="tl">
                    <a:srgbClr val="000000">
                      <a:alpha val="43137"/>
                    </a:srgbClr>
                  </a:outerShdw>
                </a:effectLst>
              </a:rPr>
              <a:t> </a:t>
            </a:r>
            <a:r>
              <a:rPr lang="it-IT" sz="1900" dirty="0" err="1">
                <a:effectLst>
                  <a:outerShdw blurRad="38100" dist="38100" dir="2700000" algn="tl">
                    <a:srgbClr val="000000">
                      <a:alpha val="43137"/>
                    </a:srgbClr>
                  </a:outerShdw>
                </a:effectLst>
              </a:rPr>
              <a:t>Civicus</a:t>
            </a:r>
            <a:r>
              <a:rPr lang="it-IT" sz="1900" dirty="0">
                <a:effectLst>
                  <a:outerShdw blurRad="38100" dist="38100" dir="2700000" algn="tl">
                    <a:srgbClr val="000000">
                      <a:alpha val="43137"/>
                    </a:srgbClr>
                  </a:outerShdw>
                </a:effectLst>
              </a:rPr>
              <a:t>»).</a:t>
            </a:r>
            <a:endParaRPr lang="it-IT" sz="1800" dirty="0">
              <a:effectLst>
                <a:outerShdw blurRad="38100" dist="38100" dir="2700000" algn="tl">
                  <a:srgbClr val="000000">
                    <a:alpha val="43137"/>
                  </a:srgbClr>
                </a:outerShdw>
              </a:effectLst>
            </a:endParaRPr>
          </a:p>
          <a:p>
            <a:endParaRPr lang="it-IT" dirty="0"/>
          </a:p>
        </p:txBody>
      </p:sp>
      <p:pic>
        <p:nvPicPr>
          <p:cNvPr id="5" name="Segnaposto contenuto 4">
            <a:extLst>
              <a:ext uri="{FF2B5EF4-FFF2-40B4-BE49-F238E27FC236}">
                <a16:creationId xmlns:a16="http://schemas.microsoft.com/office/drawing/2014/main" id="{534DC2D0-4FC3-4AAC-8AED-1AE1C0CEB32D}"/>
              </a:ext>
            </a:extLst>
          </p:cNvPr>
          <p:cNvPicPr>
            <a:picLocks noGrp="1" noChangeAspect="1"/>
          </p:cNvPicPr>
          <p:nvPr>
            <p:ph sz="half" idx="2"/>
          </p:nvPr>
        </p:nvPicPr>
        <p:blipFill>
          <a:blip r:embed="rId2"/>
          <a:stretch>
            <a:fillRect/>
          </a:stretch>
        </p:blipFill>
        <p:spPr>
          <a:xfrm>
            <a:off x="8640063" y="2032965"/>
            <a:ext cx="2855253" cy="4568404"/>
          </a:xfrm>
          <a:prstGeom prst="rect">
            <a:avLst/>
          </a:prstGeom>
        </p:spPr>
      </p:pic>
    </p:spTree>
    <p:extLst>
      <p:ext uri="{BB962C8B-B14F-4D97-AF65-F5344CB8AC3E}">
        <p14:creationId xmlns:p14="http://schemas.microsoft.com/office/powerpoint/2010/main" val="7652578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10000" y="447188"/>
            <a:ext cx="10959634" cy="970450"/>
          </a:xfrm>
        </p:spPr>
        <p:txBody>
          <a:bodyPr/>
          <a:lstStyle/>
          <a:p>
            <a:r>
              <a:rPr lang="it-IT" dirty="0"/>
              <a:t>Il discorso di </a:t>
            </a:r>
            <a:r>
              <a:rPr lang="it-IT" dirty="0" err="1"/>
              <a:t>Disraeli</a:t>
            </a:r>
            <a:r>
              <a:rPr lang="it-IT" dirty="0"/>
              <a:t> al Crystal Palace, 1872</a:t>
            </a:r>
          </a:p>
        </p:txBody>
      </p:sp>
      <p:sp>
        <p:nvSpPr>
          <p:cNvPr id="3" name="Segnaposto contenuto 2"/>
          <p:cNvSpPr>
            <a:spLocks noGrp="1"/>
          </p:cNvSpPr>
          <p:nvPr>
            <p:ph idx="1"/>
          </p:nvPr>
        </p:nvSpPr>
        <p:spPr>
          <a:xfrm>
            <a:off x="818712" y="2222286"/>
            <a:ext cx="10554574" cy="4426708"/>
          </a:xfrm>
        </p:spPr>
        <p:txBody>
          <a:bodyPr>
            <a:normAutofit/>
          </a:bodyPr>
          <a:lstStyle/>
          <a:p>
            <a:r>
              <a:rPr lang="it-IT" sz="2000" dirty="0"/>
              <a:t>«Signori, c'è un secondo grande tema del partito Tory. Se il primo è mantenere le istituzioni del paese, il secondo è sostenere l'impero dell'Inghilterra ... non c'è stato nessuno sforzo così continuo, così sottile, come i tentativi del liberalismo di condurre alla disintegrazione dell'impero inglese.</a:t>
            </a:r>
          </a:p>
          <a:p>
            <a:r>
              <a:rPr lang="it-IT" sz="2000" dirty="0"/>
              <a:t>L'Inghilterra dovrà decidere tra principi nazionali e cosmopoliti. Il problema non è da poco. Se accontentarsi di un'Inghilterra confortevole, modellata sui principi continentali e che a tempo debito andrà incontro un destino inevitabile, o se essere un grande paese - un paese imperiale - un paese i cui figli, quando si innalzeranno, raggiungeranno posizioni di supremazia e otterranno non solo la stima dei loro compatrioti, ma imporranno anche il rispetto al resto del mondo».</a:t>
            </a:r>
            <a:endParaRPr lang="en-GB" sz="2000" dirty="0"/>
          </a:p>
        </p:txBody>
      </p:sp>
    </p:spTree>
    <p:extLst>
      <p:ext uri="{BB962C8B-B14F-4D97-AF65-F5344CB8AC3E}">
        <p14:creationId xmlns:p14="http://schemas.microsoft.com/office/powerpoint/2010/main" val="352570155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a:t>Primrose League </a:t>
            </a:r>
          </a:p>
        </p:txBody>
      </p:sp>
      <p:sp>
        <p:nvSpPr>
          <p:cNvPr id="5" name="Segnaposto contenuto 4"/>
          <p:cNvSpPr>
            <a:spLocks noGrp="1"/>
          </p:cNvSpPr>
          <p:nvPr>
            <p:ph sz="half" idx="1"/>
          </p:nvPr>
        </p:nvSpPr>
        <p:spPr>
          <a:xfrm>
            <a:off x="818712" y="2222287"/>
            <a:ext cx="5185873" cy="4426707"/>
          </a:xfrm>
        </p:spPr>
        <p:txBody>
          <a:bodyPr/>
          <a:lstStyle/>
          <a:p>
            <a:r>
              <a:rPr lang="it-IT" sz="2000" dirty="0"/>
              <a:t>Fondata nel 1883  per «la conservazione della religione, del Regno e della potenza imperiale dell’Impero Britannico», trae il nome dalla primula, il fiore preferito di </a:t>
            </a:r>
            <a:r>
              <a:rPr lang="it-IT" sz="2000" dirty="0" err="1"/>
              <a:t>Disraeli</a:t>
            </a:r>
            <a:r>
              <a:rPr lang="it-IT" sz="2000" dirty="0"/>
              <a:t> inviato dalla regina Vittoria al suo funerale. Nel 1910 supera 2 milioni di membri, in prevalenza classe media delle province e sobborghi in cerca di «rispettabilità». La nobiltà Tory organizza feste nei propri poderi per i membri della League. </a:t>
            </a:r>
          </a:p>
          <a:p>
            <a:endParaRPr lang="en-GB" dirty="0"/>
          </a:p>
        </p:txBody>
      </p:sp>
      <p:pic>
        <p:nvPicPr>
          <p:cNvPr id="7" name="Segnaposto contenuto 6"/>
          <p:cNvPicPr>
            <a:picLocks noGrp="1" noChangeAspect="1"/>
          </p:cNvPicPr>
          <p:nvPr>
            <p:ph sz="half" idx="2"/>
          </p:nvPr>
        </p:nvPicPr>
        <p:blipFill>
          <a:blip r:embed="rId2"/>
          <a:stretch>
            <a:fillRect/>
          </a:stretch>
        </p:blipFill>
        <p:spPr>
          <a:xfrm>
            <a:off x="6997971" y="3940492"/>
            <a:ext cx="4627971" cy="2927191"/>
          </a:xfrm>
          <a:prstGeom prst="rect">
            <a:avLst/>
          </a:prstGeom>
        </p:spPr>
      </p:pic>
      <p:pic>
        <p:nvPicPr>
          <p:cNvPr id="8" name="Immagine 7"/>
          <p:cNvPicPr>
            <a:picLocks noChangeAspect="1"/>
          </p:cNvPicPr>
          <p:nvPr/>
        </p:nvPicPr>
        <p:blipFill>
          <a:blip r:embed="rId3"/>
          <a:stretch>
            <a:fillRect/>
          </a:stretch>
        </p:blipFill>
        <p:spPr>
          <a:xfrm>
            <a:off x="7015041" y="1490310"/>
            <a:ext cx="4284332" cy="2451634"/>
          </a:xfrm>
          <a:prstGeom prst="rect">
            <a:avLst/>
          </a:prstGeom>
        </p:spPr>
      </p:pic>
    </p:spTree>
    <p:extLst>
      <p:ext uri="{BB962C8B-B14F-4D97-AF65-F5344CB8AC3E}">
        <p14:creationId xmlns:p14="http://schemas.microsoft.com/office/powerpoint/2010/main" val="8493458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olo 1"/>
          <p:cNvSpPr>
            <a:spLocks noGrp="1"/>
          </p:cNvSpPr>
          <p:nvPr>
            <p:ph type="title"/>
          </p:nvPr>
        </p:nvSpPr>
        <p:spPr/>
        <p:txBody>
          <a:bodyPr/>
          <a:lstStyle/>
          <a:p>
            <a:r>
              <a:rPr lang="it-IT" altLang="it-IT" sz="4899" dirty="0">
                <a:solidFill>
                  <a:schemeClr val="tx1"/>
                </a:solidFill>
              </a:rPr>
              <a:t>Stampa popolare</a:t>
            </a:r>
          </a:p>
        </p:txBody>
      </p:sp>
      <p:sp>
        <p:nvSpPr>
          <p:cNvPr id="94211" name="Segnaposto contenuto 2"/>
          <p:cNvSpPr>
            <a:spLocks noGrp="1"/>
          </p:cNvSpPr>
          <p:nvPr>
            <p:ph sz="half" idx="1"/>
          </p:nvPr>
        </p:nvSpPr>
        <p:spPr>
          <a:xfrm>
            <a:off x="665564" y="2385735"/>
            <a:ext cx="3657984" cy="4321893"/>
          </a:xfrm>
        </p:spPr>
        <p:txBody>
          <a:bodyPr>
            <a:normAutofit lnSpcReduction="10000"/>
          </a:bodyPr>
          <a:lstStyle/>
          <a:p>
            <a:pPr marL="0" indent="0">
              <a:buNone/>
            </a:pPr>
            <a:r>
              <a:rPr lang="it-IT" altLang="it-IT" sz="2087" dirty="0"/>
              <a:t>1896 Lord </a:t>
            </a:r>
            <a:r>
              <a:rPr lang="it-IT" altLang="it-IT" sz="2087" dirty="0" err="1"/>
              <a:t>Northcliffe</a:t>
            </a:r>
            <a:r>
              <a:rPr lang="it-IT" altLang="it-IT" sz="2087" dirty="0"/>
              <a:t> lancia il «</a:t>
            </a:r>
            <a:r>
              <a:rPr lang="it-IT" altLang="it-IT" sz="2087" dirty="0" err="1"/>
              <a:t>Daily</a:t>
            </a:r>
            <a:r>
              <a:rPr lang="it-IT" altLang="it-IT" sz="2087" dirty="0"/>
              <a:t> Mail», primo tabloid pensato per la classe operaia – economico, sensazionalista e nazionalista. Entro 1902 diventa il quotidiano più venduto al mondo (più di 1 milione di copie). Dal 1908 </a:t>
            </a:r>
            <a:r>
              <a:rPr lang="it-IT" altLang="it-IT" sz="2087" dirty="0" err="1"/>
              <a:t>Northcliffe</a:t>
            </a:r>
            <a:r>
              <a:rPr lang="it-IT" altLang="it-IT" sz="2087" dirty="0"/>
              <a:t> possiede gran parte della stampa, anche quella alta – «The Times» e «</a:t>
            </a:r>
            <a:r>
              <a:rPr lang="it-IT" altLang="it-IT" sz="2087" dirty="0" err="1"/>
              <a:t>Observer</a:t>
            </a:r>
            <a:r>
              <a:rPr lang="it-IT" altLang="it-IT" sz="2087" dirty="0"/>
              <a:t>».</a:t>
            </a:r>
          </a:p>
        </p:txBody>
      </p:sp>
      <p:pic>
        <p:nvPicPr>
          <p:cNvPr id="94212" name="Immagin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20262" y="3069771"/>
            <a:ext cx="3820098" cy="370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4213" name="Segnaposto contenuto 8"/>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8355878" y="3513909"/>
            <a:ext cx="3734033" cy="3252193"/>
          </a:xfrm>
        </p:spPr>
      </p:pic>
    </p:spTree>
    <p:extLst>
      <p:ext uri="{BB962C8B-B14F-4D97-AF65-F5344CB8AC3E}">
        <p14:creationId xmlns:p14="http://schemas.microsoft.com/office/powerpoint/2010/main" val="390333091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Origini della stampa popolare: «Le Petit Journal»</a:t>
            </a:r>
          </a:p>
        </p:txBody>
      </p:sp>
      <p:sp>
        <p:nvSpPr>
          <p:cNvPr id="3" name="Segnaposto contenuto 2"/>
          <p:cNvSpPr>
            <a:spLocks noGrp="1"/>
          </p:cNvSpPr>
          <p:nvPr>
            <p:ph idx="1"/>
          </p:nvPr>
        </p:nvSpPr>
        <p:spPr/>
        <p:txBody>
          <a:bodyPr>
            <a:normAutofit/>
          </a:bodyPr>
          <a:lstStyle/>
          <a:p>
            <a:r>
              <a:rPr lang="it-IT" dirty="0"/>
              <a:t>Fondato nel 1863 dal finanziere </a:t>
            </a:r>
            <a:r>
              <a:rPr lang="it-IT" dirty="0" err="1"/>
              <a:t>Moïse</a:t>
            </a:r>
            <a:r>
              <a:rPr lang="it-IT" dirty="0"/>
              <a:t> </a:t>
            </a:r>
            <a:r>
              <a:rPr lang="it-IT" dirty="0" err="1"/>
              <a:t>Polydore</a:t>
            </a:r>
            <a:r>
              <a:rPr lang="it-IT" dirty="0"/>
              <a:t> </a:t>
            </a:r>
            <a:r>
              <a:rPr lang="it-IT" dirty="0" err="1"/>
              <a:t>Millaud</a:t>
            </a:r>
            <a:r>
              <a:rPr lang="it-IT" dirty="0"/>
              <a:t>;</a:t>
            </a:r>
          </a:p>
          <a:p>
            <a:r>
              <a:rPr lang="it-IT" dirty="0"/>
              <a:t>Entro il 1870 vende 350 000 copie – doppio di tutti gli altri quotidiani insieme;</a:t>
            </a:r>
          </a:p>
          <a:p>
            <a:r>
              <a:rPr lang="it-IT" dirty="0"/>
              <a:t>Nel 1895 vende 2 milioni di copie – diventa il giornale più diffuso al mondo;</a:t>
            </a:r>
          </a:p>
          <a:p>
            <a:r>
              <a:rPr lang="it-IT" dirty="0"/>
              <a:t>Ragioni del successo: </a:t>
            </a:r>
          </a:p>
          <a:p>
            <a:pPr>
              <a:buFont typeface="+mj-lt"/>
              <a:buAutoNum type="arabicPeriod"/>
            </a:pPr>
            <a:r>
              <a:rPr lang="it-IT" dirty="0"/>
              <a:t>costa 5 centesimi rispetto a 15 dei concorrenti: </a:t>
            </a:r>
          </a:p>
          <a:p>
            <a:pPr>
              <a:buFont typeface="+mj-lt"/>
              <a:buAutoNum type="arabicPeriod"/>
            </a:pPr>
            <a:r>
              <a:rPr lang="it-IT" dirty="0"/>
              <a:t>Si professa apolitico: in realtà si allinea al conservatorismo diffuso tra le classi popolari e in provincia; </a:t>
            </a:r>
          </a:p>
          <a:p>
            <a:pPr>
              <a:buFont typeface="+mj-lt"/>
              <a:buAutoNum type="arabicPeriod"/>
            </a:pPr>
            <a:r>
              <a:rPr lang="it-IT" dirty="0"/>
              <a:t>il linguaggio: semplice e sensazionalistico, accusato di non rispettare l’etica giornalistica;</a:t>
            </a:r>
          </a:p>
          <a:p>
            <a:pPr>
              <a:buFont typeface="+mj-lt"/>
              <a:buAutoNum type="arabicPeriod"/>
            </a:pPr>
            <a:r>
              <a:rPr lang="it-IT" dirty="0"/>
              <a:t>Il contenuto: cronaca nera, oroscopi, illustrazioni, gare sportive </a:t>
            </a:r>
          </a:p>
        </p:txBody>
      </p:sp>
    </p:spTree>
    <p:extLst>
      <p:ext uri="{BB962C8B-B14F-4D97-AF65-F5344CB8AC3E}">
        <p14:creationId xmlns:p14="http://schemas.microsoft.com/office/powerpoint/2010/main" val="168871918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Segnaposto contenuto 6"/>
          <p:cNvPicPr>
            <a:picLocks noGrp="1" noChangeAspect="1"/>
          </p:cNvPicPr>
          <p:nvPr>
            <p:ph sz="half" idx="4294967295"/>
          </p:nvPr>
        </p:nvPicPr>
        <p:blipFill>
          <a:blip r:embed="rId2"/>
          <a:stretch>
            <a:fillRect/>
          </a:stretch>
        </p:blipFill>
        <p:spPr>
          <a:xfrm>
            <a:off x="4180127" y="1240028"/>
            <a:ext cx="3859933" cy="5541772"/>
          </a:xfrm>
          <a:prstGeom prst="rect">
            <a:avLst/>
          </a:prstGeom>
        </p:spPr>
      </p:pic>
      <p:pic>
        <p:nvPicPr>
          <p:cNvPr id="11" name="Immagine 10"/>
          <p:cNvPicPr>
            <a:picLocks noChangeAspect="1"/>
          </p:cNvPicPr>
          <p:nvPr/>
        </p:nvPicPr>
        <p:blipFill>
          <a:blip r:embed="rId3"/>
          <a:stretch>
            <a:fillRect/>
          </a:stretch>
        </p:blipFill>
        <p:spPr>
          <a:xfrm>
            <a:off x="144278" y="1267262"/>
            <a:ext cx="3787639" cy="5538482"/>
          </a:xfrm>
          <a:prstGeom prst="rect">
            <a:avLst/>
          </a:prstGeom>
        </p:spPr>
      </p:pic>
      <p:pic>
        <p:nvPicPr>
          <p:cNvPr id="12" name="Immagine 11"/>
          <p:cNvPicPr>
            <a:picLocks noChangeAspect="1"/>
          </p:cNvPicPr>
          <p:nvPr/>
        </p:nvPicPr>
        <p:blipFill>
          <a:blip r:embed="rId4"/>
          <a:stretch>
            <a:fillRect/>
          </a:stretch>
        </p:blipFill>
        <p:spPr>
          <a:xfrm>
            <a:off x="8144314" y="1240028"/>
            <a:ext cx="3808200" cy="5652796"/>
          </a:xfrm>
          <a:prstGeom prst="rect">
            <a:avLst/>
          </a:prstGeom>
        </p:spPr>
      </p:pic>
    </p:spTree>
    <p:extLst>
      <p:ext uri="{BB962C8B-B14F-4D97-AF65-F5344CB8AC3E}">
        <p14:creationId xmlns:p14="http://schemas.microsoft.com/office/powerpoint/2010/main" val="193932131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en-GB" dirty="0"/>
              <a:t>Leonard T. </a:t>
            </a:r>
            <a:r>
              <a:rPr lang="en-GB" dirty="0" err="1"/>
              <a:t>Hobhouse</a:t>
            </a:r>
            <a:r>
              <a:rPr lang="en-GB" dirty="0"/>
              <a:t>, </a:t>
            </a:r>
            <a:r>
              <a:rPr lang="en-GB" i="1" dirty="0"/>
              <a:t>Democracy and Reaction</a:t>
            </a:r>
            <a:r>
              <a:rPr lang="en-GB" dirty="0"/>
              <a:t>, 1904</a:t>
            </a:r>
          </a:p>
        </p:txBody>
      </p:sp>
      <p:sp>
        <p:nvSpPr>
          <p:cNvPr id="6" name="Segnaposto contenuto 5"/>
          <p:cNvSpPr>
            <a:spLocks noGrp="1"/>
          </p:cNvSpPr>
          <p:nvPr>
            <p:ph idx="1"/>
          </p:nvPr>
        </p:nvSpPr>
        <p:spPr/>
        <p:txBody>
          <a:bodyPr>
            <a:normAutofit/>
          </a:bodyPr>
          <a:lstStyle/>
          <a:p>
            <a:r>
              <a:rPr lang="it-IT" sz="2000" dirty="0"/>
              <a:t>«Non sarà che lo Stato democratico, questa creazione caratteristica del mondo moderno e fondamento del movimento umanitario, sia esso stesso diventato un ostacolo al progresso? Che il governo popolare, a causa dell'influenza della stampa e della tribuna, comporti necessariamente un ottundimento della sensibilità morale, un indebolimento e una volgarizzazione degli ideali nazionali, un’inclinazione alla retorica e ai miseri sofismi per mascherare la realtà del brutale dominio della ricchezza?»</a:t>
            </a:r>
            <a:endParaRPr lang="en-GB" sz="2000" dirty="0"/>
          </a:p>
        </p:txBody>
      </p:sp>
    </p:spTree>
    <p:extLst>
      <p:ext uri="{BB962C8B-B14F-4D97-AF65-F5344CB8AC3E}">
        <p14:creationId xmlns:p14="http://schemas.microsoft.com/office/powerpoint/2010/main" val="23518121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olo 1"/>
          <p:cNvSpPr>
            <a:spLocks noGrp="1"/>
          </p:cNvSpPr>
          <p:nvPr>
            <p:ph type="title"/>
          </p:nvPr>
        </p:nvSpPr>
        <p:spPr/>
        <p:txBody>
          <a:bodyPr/>
          <a:lstStyle/>
          <a:p>
            <a:r>
              <a:rPr lang="it-IT" altLang="it-IT" dirty="0"/>
              <a:t>Partito laburista</a:t>
            </a:r>
          </a:p>
        </p:txBody>
      </p:sp>
      <p:sp>
        <p:nvSpPr>
          <p:cNvPr id="3" name="Segnaposto contenuto 2"/>
          <p:cNvSpPr>
            <a:spLocks noGrp="1"/>
          </p:cNvSpPr>
          <p:nvPr>
            <p:ph idx="1"/>
          </p:nvPr>
        </p:nvSpPr>
        <p:spPr>
          <a:xfrm>
            <a:off x="1162594" y="2442427"/>
            <a:ext cx="8667719" cy="3886969"/>
          </a:xfrm>
        </p:spPr>
        <p:txBody>
          <a:bodyPr>
            <a:normAutofit fontScale="92500" lnSpcReduction="10000"/>
          </a:bodyPr>
          <a:lstStyle/>
          <a:p>
            <a:pPr>
              <a:buFont typeface="Arial" charset="0"/>
              <a:buChar char="•"/>
              <a:defRPr/>
            </a:pPr>
            <a:r>
              <a:rPr lang="it-IT" sz="1996" dirty="0"/>
              <a:t>Esprime gli interessi della classe operaia che ha in gran parte ottenuto il voto con il terzo </a:t>
            </a:r>
            <a:r>
              <a:rPr lang="it-IT" sz="1996" dirty="0" err="1"/>
              <a:t>Reform</a:t>
            </a:r>
            <a:r>
              <a:rPr lang="it-IT" sz="1996" dirty="0"/>
              <a:t> </a:t>
            </a:r>
            <a:r>
              <a:rPr lang="it-IT" sz="1996" dirty="0" err="1"/>
              <a:t>Act</a:t>
            </a:r>
            <a:r>
              <a:rPr lang="it-IT" sz="1996" dirty="0"/>
              <a:t> del 1884 e non si sente rappresentata né dai liberali, né dai conservatori;</a:t>
            </a:r>
          </a:p>
          <a:p>
            <a:pPr marL="0" indent="0">
              <a:buNone/>
              <a:defRPr/>
            </a:pPr>
            <a:r>
              <a:rPr lang="it-IT" sz="1996" dirty="0"/>
              <a:t>Fondato nel 1900 con l’unificazione di: </a:t>
            </a:r>
          </a:p>
          <a:p>
            <a:pPr>
              <a:buFont typeface="Arial" charset="0"/>
              <a:buChar char="•"/>
              <a:defRPr/>
            </a:pPr>
            <a:r>
              <a:rPr lang="it-IT" sz="1996" dirty="0" err="1"/>
              <a:t>Independent</a:t>
            </a:r>
            <a:r>
              <a:rPr lang="it-IT" sz="1996" dirty="0"/>
              <a:t> </a:t>
            </a:r>
            <a:r>
              <a:rPr lang="it-IT" sz="1996" dirty="0" err="1"/>
              <a:t>Labour</a:t>
            </a:r>
            <a:r>
              <a:rPr lang="it-IT" sz="1996" dirty="0"/>
              <a:t> Party (ILP)  - piccolo partito operaio esistente dal 1893, </a:t>
            </a:r>
          </a:p>
          <a:p>
            <a:pPr>
              <a:buFont typeface="Arial" charset="0"/>
              <a:buChar char="•"/>
              <a:defRPr/>
            </a:pPr>
            <a:r>
              <a:rPr lang="it-IT" sz="1996" dirty="0"/>
              <a:t>Gruppi di ispirazione marxista – formati da intellettuali dediti alla promozione di riforme sociali - Fabian Society, Social </a:t>
            </a:r>
            <a:r>
              <a:rPr lang="it-IT" sz="1996" dirty="0" err="1"/>
              <a:t>Democratic</a:t>
            </a:r>
            <a:r>
              <a:rPr lang="it-IT" sz="1996" dirty="0"/>
              <a:t> </a:t>
            </a:r>
            <a:r>
              <a:rPr lang="it-IT" sz="1996" dirty="0" err="1"/>
              <a:t>Federation</a:t>
            </a:r>
            <a:r>
              <a:rPr lang="it-IT" sz="1996" dirty="0"/>
              <a:t>,</a:t>
            </a:r>
          </a:p>
          <a:p>
            <a:pPr>
              <a:buFont typeface="Arial" charset="0"/>
              <a:buChar char="•"/>
              <a:defRPr/>
            </a:pPr>
            <a:r>
              <a:rPr lang="it-IT" sz="1996" dirty="0"/>
              <a:t>Sindacati – entrano in politica dopo che la Camera dei Lord (che è anche Corte suprema) nel caso </a:t>
            </a:r>
            <a:r>
              <a:rPr lang="it-IT" sz="1996" dirty="0" err="1"/>
              <a:t>Taff</a:t>
            </a:r>
            <a:r>
              <a:rPr lang="it-IT" sz="1996" dirty="0"/>
              <a:t> Vale case deciso che i sindacati debbano ripagare ai datori di lavoro le perdite di profitto causate dagli scioperi.</a:t>
            </a:r>
          </a:p>
        </p:txBody>
      </p:sp>
    </p:spTree>
    <p:extLst>
      <p:ext uri="{BB962C8B-B14F-4D97-AF65-F5344CB8AC3E}">
        <p14:creationId xmlns:p14="http://schemas.microsoft.com/office/powerpoint/2010/main" val="25434007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olo 3"/>
          <p:cNvSpPr>
            <a:spLocks noGrp="1"/>
          </p:cNvSpPr>
          <p:nvPr>
            <p:ph type="title"/>
          </p:nvPr>
        </p:nvSpPr>
        <p:spPr/>
        <p:txBody>
          <a:bodyPr/>
          <a:lstStyle/>
          <a:p>
            <a:r>
              <a:rPr lang="en-US" altLang="it-IT"/>
              <a:t>Parliament act 1911</a:t>
            </a:r>
          </a:p>
        </p:txBody>
      </p:sp>
      <p:pic>
        <p:nvPicPr>
          <p:cNvPr id="97283"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614851" y="2366620"/>
            <a:ext cx="5671457" cy="4012556"/>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4756" name="Segnaposto testo 4"/>
          <p:cNvSpPr>
            <a:spLocks noGrp="1"/>
          </p:cNvSpPr>
          <p:nvPr>
            <p:ph type="body" sz="half" idx="4294967295"/>
          </p:nvPr>
        </p:nvSpPr>
        <p:spPr>
          <a:xfrm>
            <a:off x="470263" y="2330588"/>
            <a:ext cx="4846319" cy="4114800"/>
          </a:xfrm>
        </p:spPr>
        <p:txBody>
          <a:bodyPr>
            <a:normAutofit/>
          </a:bodyPr>
          <a:lstStyle/>
          <a:p>
            <a:pPr>
              <a:buFont typeface="Arial" charset="0"/>
              <a:buNone/>
              <a:defRPr/>
            </a:pPr>
            <a:r>
              <a:rPr lang="it-IT" altLang="it-IT" sz="1996" dirty="0"/>
              <a:t>Governo di coalizione tra liberali e laburisti riduce fortemente il potere politico della Camera dei Lord: non essendo eletta, questa non può opporsi ad alcuna legge approvate dalla Camera dei Comuni che tratti questioni economiche; può solo imporre un veto sospensivo di 2 anni sulle altre leggi.</a:t>
            </a:r>
          </a:p>
        </p:txBody>
      </p:sp>
    </p:spTree>
    <p:extLst>
      <p:ext uri="{BB962C8B-B14F-4D97-AF65-F5344CB8AC3E}">
        <p14:creationId xmlns:p14="http://schemas.microsoft.com/office/powerpoint/2010/main" val="338514627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olo 4"/>
          <p:cNvSpPr>
            <a:spLocks noGrp="1"/>
          </p:cNvSpPr>
          <p:nvPr>
            <p:ph type="title"/>
          </p:nvPr>
        </p:nvSpPr>
        <p:spPr/>
        <p:txBody>
          <a:bodyPr/>
          <a:lstStyle/>
          <a:p>
            <a:r>
              <a:rPr lang="it-IT" altLang="it-IT" dirty="0"/>
              <a:t>Voto femminile</a:t>
            </a:r>
          </a:p>
        </p:txBody>
      </p:sp>
      <p:sp>
        <p:nvSpPr>
          <p:cNvPr id="6" name="Segnaposto contenuto 5"/>
          <p:cNvSpPr>
            <a:spLocks noGrp="1"/>
          </p:cNvSpPr>
          <p:nvPr>
            <p:ph idx="1"/>
          </p:nvPr>
        </p:nvSpPr>
        <p:spPr/>
        <p:txBody>
          <a:bodyPr>
            <a:normAutofit fontScale="92500"/>
          </a:bodyPr>
          <a:lstStyle/>
          <a:p>
            <a:pPr>
              <a:buFont typeface="Arial" charset="0"/>
              <a:buChar char="•"/>
              <a:defRPr/>
            </a:pPr>
            <a:r>
              <a:rPr lang="it-IT" sz="1996" dirty="0"/>
              <a:t>Il primo dibattito nella Camera dei Comuni sul voto femminile è promosso dal filosofo liberale John Stuart </a:t>
            </a:r>
            <a:r>
              <a:rPr lang="it-IT" sz="1996" dirty="0" err="1"/>
              <a:t>Mill</a:t>
            </a:r>
            <a:r>
              <a:rPr lang="it-IT" sz="1996" dirty="0"/>
              <a:t> il 20 maggio 1867. Nei 50 anni successivi la questione fu dibattuta in quasi ogni sessione parlamentare senza produrre alcun risultato. </a:t>
            </a:r>
          </a:p>
          <a:p>
            <a:pPr marL="0" indent="0">
              <a:buNone/>
              <a:defRPr/>
            </a:pPr>
            <a:r>
              <a:rPr lang="it-IT" sz="1996" dirty="0"/>
              <a:t>Argomenti chiave: </a:t>
            </a:r>
          </a:p>
          <a:p>
            <a:pPr>
              <a:buFont typeface="Arial" charset="0"/>
              <a:buChar char="•"/>
              <a:defRPr/>
            </a:pPr>
            <a:r>
              <a:rPr lang="it-IT" sz="1996" dirty="0"/>
              <a:t>Se le donne potessero votare ed essere elette non si potrebbe impedire loro di decidere anche nelle questioni militari e di politica estera, che sono ritenute «marziali», quindi non consone per il carattere femminile eccessivamente «sentimentale»;</a:t>
            </a:r>
          </a:p>
          <a:p>
            <a:pPr>
              <a:buFont typeface="Arial" charset="0"/>
              <a:buChar char="•"/>
              <a:defRPr/>
            </a:pPr>
            <a:r>
              <a:rPr lang="it-IT" sz="1996" dirty="0"/>
              <a:t>Nelle questioni interne (economiche o sociali), si ritiene che gli interessi delle donne siano rappresentati dai loro padri o mariti; si concede il diritto di voto a livello locale alle donne non sposate o vedove.</a:t>
            </a:r>
          </a:p>
        </p:txBody>
      </p:sp>
    </p:spTree>
    <p:extLst>
      <p:ext uri="{BB962C8B-B14F-4D97-AF65-F5344CB8AC3E}">
        <p14:creationId xmlns:p14="http://schemas.microsoft.com/office/powerpoint/2010/main" val="166687153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Titolo 1"/>
          <p:cNvSpPr>
            <a:spLocks noGrp="1"/>
          </p:cNvSpPr>
          <p:nvPr>
            <p:ph type="title"/>
          </p:nvPr>
        </p:nvSpPr>
        <p:spPr/>
        <p:txBody>
          <a:bodyPr/>
          <a:lstStyle/>
          <a:p>
            <a:r>
              <a:rPr lang="it-IT" altLang="it-IT" dirty="0"/>
              <a:t>Il movimento delle Suffragette</a:t>
            </a:r>
          </a:p>
        </p:txBody>
      </p:sp>
      <p:pic>
        <p:nvPicPr>
          <p:cNvPr id="99332"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a:xfrm>
            <a:off x="91437" y="2144949"/>
            <a:ext cx="3513907" cy="4592485"/>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9331" name="Segnaposto testo 3"/>
          <p:cNvSpPr>
            <a:spLocks noGrp="1"/>
          </p:cNvSpPr>
          <p:nvPr>
            <p:ph sz="half" idx="2"/>
          </p:nvPr>
        </p:nvSpPr>
        <p:spPr>
          <a:xfrm>
            <a:off x="6962503" y="2222287"/>
            <a:ext cx="4772194" cy="4256890"/>
          </a:xfrm>
        </p:spPr>
        <p:txBody>
          <a:bodyPr>
            <a:normAutofit fontScale="92500"/>
          </a:bodyPr>
          <a:lstStyle/>
          <a:p>
            <a:r>
              <a:rPr lang="it-IT" altLang="it-IT" sz="2177" dirty="0" err="1">
                <a:solidFill>
                  <a:srgbClr val="FF0000"/>
                </a:solidFill>
              </a:rPr>
              <a:t>Women’s</a:t>
            </a:r>
            <a:r>
              <a:rPr lang="it-IT" altLang="it-IT" sz="2177" dirty="0">
                <a:solidFill>
                  <a:srgbClr val="FF0000"/>
                </a:solidFill>
              </a:rPr>
              <a:t> Social and </a:t>
            </a:r>
            <a:r>
              <a:rPr lang="it-IT" altLang="it-IT" sz="2177" dirty="0" err="1">
                <a:solidFill>
                  <a:srgbClr val="FF0000"/>
                </a:solidFill>
              </a:rPr>
              <a:t>Political</a:t>
            </a:r>
            <a:r>
              <a:rPr lang="it-IT" altLang="it-IT" sz="2177" dirty="0">
                <a:solidFill>
                  <a:srgbClr val="FF0000"/>
                </a:solidFill>
              </a:rPr>
              <a:t> Union </a:t>
            </a:r>
            <a:r>
              <a:rPr lang="it-IT" altLang="it-IT" sz="2177" dirty="0"/>
              <a:t>(1903 – 1917) organizzazione militante esclusivamente femminile che si batte per il voto femminile quale primo passo per l’eguaglianza sociale delle donne. In reazione all’inutilità delle discussioni parlamentari, delle promesse non realizzate del partito liberale e degli attacchi della stampa, usa proteste violenti e scioperi di fame. </a:t>
            </a:r>
          </a:p>
        </p:txBody>
      </p:sp>
      <p:pic>
        <p:nvPicPr>
          <p:cNvPr id="2" name="Immagine 1"/>
          <p:cNvPicPr>
            <a:picLocks noChangeAspect="1"/>
          </p:cNvPicPr>
          <p:nvPr/>
        </p:nvPicPr>
        <p:blipFill>
          <a:blip r:embed="rId3"/>
          <a:stretch>
            <a:fillRect/>
          </a:stretch>
        </p:blipFill>
        <p:spPr>
          <a:xfrm>
            <a:off x="3564704" y="2045354"/>
            <a:ext cx="3397799" cy="4801108"/>
          </a:xfrm>
          <a:prstGeom prst="rect">
            <a:avLst/>
          </a:prstGeom>
        </p:spPr>
      </p:pic>
    </p:spTree>
    <p:extLst>
      <p:ext uri="{BB962C8B-B14F-4D97-AF65-F5344CB8AC3E}">
        <p14:creationId xmlns:p14="http://schemas.microsoft.com/office/powerpoint/2010/main" val="14677650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en-GB" dirty="0"/>
              <a:t>Great Rebellion (1641-1651)</a:t>
            </a:r>
          </a:p>
        </p:txBody>
      </p:sp>
      <p:sp>
        <p:nvSpPr>
          <p:cNvPr id="3" name="Segnaposto contenuto 2"/>
          <p:cNvSpPr>
            <a:spLocks noGrp="1"/>
          </p:cNvSpPr>
          <p:nvPr>
            <p:ph sz="half" idx="1"/>
          </p:nvPr>
        </p:nvSpPr>
        <p:spPr>
          <a:xfrm>
            <a:off x="182880" y="2116184"/>
            <a:ext cx="4199115" cy="4545875"/>
          </a:xfrm>
        </p:spPr>
        <p:txBody>
          <a:bodyPr>
            <a:normAutofit/>
          </a:bodyPr>
          <a:lstStyle/>
          <a:p>
            <a:r>
              <a:rPr lang="it-IT" sz="1900" dirty="0">
                <a:effectLst>
                  <a:outerShdw blurRad="38100" dist="38100" dir="2700000" algn="tl">
                    <a:srgbClr val="000000">
                      <a:alpha val="43137"/>
                    </a:srgbClr>
                  </a:outerShdw>
                </a:effectLst>
              </a:rPr>
              <a:t>Le parti in lotta cercano il supporto del pubblico assumendo i giornalisti più capaci ad eccitare i lettori come </a:t>
            </a:r>
            <a:r>
              <a:rPr lang="it-IT" sz="1900" dirty="0" err="1">
                <a:effectLst>
                  <a:outerShdw blurRad="38100" dist="38100" dir="2700000" algn="tl">
                    <a:srgbClr val="000000">
                      <a:alpha val="43137"/>
                    </a:srgbClr>
                  </a:outerShdw>
                </a:effectLst>
              </a:rPr>
              <a:t>Marchamont</a:t>
            </a:r>
            <a:r>
              <a:rPr lang="it-IT" sz="1900" dirty="0">
                <a:effectLst>
                  <a:outerShdw blurRad="38100" dist="38100" dir="2700000" algn="tl">
                    <a:srgbClr val="000000">
                      <a:alpha val="43137"/>
                    </a:srgbClr>
                  </a:outerShdw>
                </a:effectLst>
              </a:rPr>
              <a:t> </a:t>
            </a:r>
            <a:r>
              <a:rPr lang="it-IT" sz="1900" dirty="0" err="1">
                <a:effectLst>
                  <a:outerShdw blurRad="38100" dist="38100" dir="2700000" algn="tl">
                    <a:srgbClr val="000000">
                      <a:alpha val="43137"/>
                    </a:srgbClr>
                  </a:outerShdw>
                </a:effectLst>
              </a:rPr>
              <a:t>Nedham</a:t>
            </a:r>
            <a:r>
              <a:rPr lang="it-IT" sz="1900" dirty="0">
                <a:effectLst>
                  <a:outerShdw blurRad="38100" dist="38100" dir="2700000" algn="tl">
                    <a:srgbClr val="000000">
                      <a:alpha val="43137"/>
                    </a:srgbClr>
                  </a:outerShdw>
                </a:effectLst>
              </a:rPr>
              <a:t>. La stampa promuove la nascita di nuovi e sempre più radicali movimenti politico-religiosi: puritani di Oliver Cromwell, i </a:t>
            </a:r>
            <a:r>
              <a:rPr lang="it-IT" sz="1900" dirty="0" err="1">
                <a:effectLst>
                  <a:outerShdw blurRad="38100" dist="38100" dir="2700000" algn="tl">
                    <a:srgbClr val="000000">
                      <a:alpha val="43137"/>
                    </a:srgbClr>
                  </a:outerShdw>
                </a:effectLst>
              </a:rPr>
              <a:t>levellers</a:t>
            </a:r>
            <a:r>
              <a:rPr lang="it-IT" sz="1900" dirty="0">
                <a:effectLst>
                  <a:outerShdw blurRad="38100" dist="38100" dir="2700000" algn="tl">
                    <a:srgbClr val="000000">
                      <a:alpha val="43137"/>
                    </a:srgbClr>
                  </a:outerShdw>
                </a:effectLst>
              </a:rPr>
              <a:t>, i </a:t>
            </a:r>
            <a:r>
              <a:rPr lang="it-IT" sz="1900" dirty="0" err="1">
                <a:effectLst>
                  <a:outerShdw blurRad="38100" dist="38100" dir="2700000" algn="tl">
                    <a:srgbClr val="000000">
                      <a:alpha val="43137"/>
                    </a:srgbClr>
                  </a:outerShdw>
                </a:effectLst>
              </a:rPr>
              <a:t>diggers</a:t>
            </a:r>
            <a:r>
              <a:rPr lang="it-IT" sz="1900" dirty="0">
                <a:effectLst>
                  <a:outerShdw blurRad="38100" dist="38100" dir="2700000" algn="tl">
                    <a:srgbClr val="000000">
                      <a:alpha val="43137"/>
                    </a:srgbClr>
                  </a:outerShdw>
                </a:effectLst>
              </a:rPr>
              <a:t> etc. </a:t>
            </a:r>
          </a:p>
        </p:txBody>
      </p:sp>
      <p:pic>
        <p:nvPicPr>
          <p:cNvPr id="10" name="Segnaposto contenuto 9"/>
          <p:cNvPicPr>
            <a:picLocks noGrp="1" noChangeAspect="1"/>
          </p:cNvPicPr>
          <p:nvPr>
            <p:ph sz="half" idx="2"/>
          </p:nvPr>
        </p:nvPicPr>
        <p:blipFill>
          <a:blip r:embed="rId2"/>
          <a:stretch>
            <a:fillRect/>
          </a:stretch>
        </p:blipFill>
        <p:spPr>
          <a:xfrm>
            <a:off x="4229782" y="2190750"/>
            <a:ext cx="2855598" cy="3744913"/>
          </a:xfrm>
          <a:prstGeom prst="rect">
            <a:avLst/>
          </a:prstGeom>
        </p:spPr>
      </p:pic>
      <p:pic>
        <p:nvPicPr>
          <p:cNvPr id="11" name="Immagine 10"/>
          <p:cNvPicPr>
            <a:picLocks noChangeAspect="1"/>
          </p:cNvPicPr>
          <p:nvPr/>
        </p:nvPicPr>
        <p:blipFill>
          <a:blip r:embed="rId3"/>
          <a:stretch>
            <a:fillRect/>
          </a:stretch>
        </p:blipFill>
        <p:spPr>
          <a:xfrm>
            <a:off x="7125085" y="2469820"/>
            <a:ext cx="2899822" cy="3744913"/>
          </a:xfrm>
          <a:prstGeom prst="rect">
            <a:avLst/>
          </a:prstGeom>
        </p:spPr>
      </p:pic>
      <p:pic>
        <p:nvPicPr>
          <p:cNvPr id="2" name="Immagine 1">
            <a:extLst>
              <a:ext uri="{FF2B5EF4-FFF2-40B4-BE49-F238E27FC236}">
                <a16:creationId xmlns:a16="http://schemas.microsoft.com/office/drawing/2014/main" id="{4E8770AC-A318-4870-9C23-970AA039E9BF}"/>
              </a:ext>
            </a:extLst>
          </p:cNvPr>
          <p:cNvPicPr>
            <a:picLocks noChangeAspect="1"/>
          </p:cNvPicPr>
          <p:nvPr/>
        </p:nvPicPr>
        <p:blipFill>
          <a:blip r:embed="rId4"/>
          <a:stretch>
            <a:fillRect/>
          </a:stretch>
        </p:blipFill>
        <p:spPr>
          <a:xfrm>
            <a:off x="9742972" y="2879765"/>
            <a:ext cx="2375798" cy="3933665"/>
          </a:xfrm>
          <a:prstGeom prst="rect">
            <a:avLst/>
          </a:prstGeom>
        </p:spPr>
      </p:pic>
    </p:spTree>
    <p:extLst>
      <p:ext uri="{BB962C8B-B14F-4D97-AF65-F5344CB8AC3E}">
        <p14:creationId xmlns:p14="http://schemas.microsoft.com/office/powerpoint/2010/main" val="9299830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Suffragio universale</a:t>
            </a:r>
          </a:p>
        </p:txBody>
      </p:sp>
      <p:sp>
        <p:nvSpPr>
          <p:cNvPr id="6" name="Segnaposto contenuto 5"/>
          <p:cNvSpPr>
            <a:spLocks noGrp="1"/>
          </p:cNvSpPr>
          <p:nvPr>
            <p:ph idx="1"/>
          </p:nvPr>
        </p:nvSpPr>
        <p:spPr/>
        <p:txBody>
          <a:bodyPr>
            <a:normAutofit/>
          </a:bodyPr>
          <a:lstStyle/>
          <a:p>
            <a:r>
              <a:rPr lang="it-IT" sz="2200" dirty="0"/>
              <a:t>Quarto </a:t>
            </a:r>
            <a:r>
              <a:rPr lang="it-IT" sz="2200" dirty="0" err="1"/>
              <a:t>Reform</a:t>
            </a:r>
            <a:r>
              <a:rPr lang="it-IT" sz="2200" dirty="0"/>
              <a:t> </a:t>
            </a:r>
            <a:r>
              <a:rPr lang="it-IT" sz="2200" dirty="0" err="1"/>
              <a:t>Act</a:t>
            </a:r>
            <a:r>
              <a:rPr lang="it-IT" sz="2200" dirty="0"/>
              <a:t>, febbraio 1918: suffragio universale maschile e parziale femminile (solo per donne con più di 30 anni e un reddito minimo) – la Prima Guerra Mondiale aveva coinvolto anche le donne sul  «fronte interno» introducendole nella vita pubblica della nazione; </a:t>
            </a:r>
          </a:p>
          <a:p>
            <a:r>
              <a:rPr lang="it-IT" sz="2200" dirty="0"/>
              <a:t>Primo Ministro David Lloyd George teme la diffusione di idee bolsceviche nella società stanca della guerra, in particolare tra i giovani e i poveri; ma i risultati delle elezioni del dicembre 1918 in cui votano 6 milioni di donne sono a favore dei conservatori. Pertanto, nel 1928 nessuno si oppone al quinto </a:t>
            </a:r>
            <a:r>
              <a:rPr lang="it-IT" sz="2200" dirty="0" err="1"/>
              <a:t>Reform</a:t>
            </a:r>
            <a:r>
              <a:rPr lang="it-IT" sz="2200" dirty="0"/>
              <a:t> </a:t>
            </a:r>
            <a:r>
              <a:rPr lang="it-IT" sz="2200" dirty="0" err="1"/>
              <a:t>Act</a:t>
            </a:r>
            <a:r>
              <a:rPr lang="it-IT" sz="2200" dirty="0"/>
              <a:t> che dà il voto a tutte </a:t>
            </a:r>
            <a:r>
              <a:rPr lang="it-IT" sz="2200"/>
              <a:t>le donne.</a:t>
            </a:r>
            <a:endParaRPr lang="it-IT" sz="2200" dirty="0"/>
          </a:p>
        </p:txBody>
      </p:sp>
    </p:spTree>
    <p:extLst>
      <p:ext uri="{BB962C8B-B14F-4D97-AF65-F5344CB8AC3E}">
        <p14:creationId xmlns:p14="http://schemas.microsoft.com/office/powerpoint/2010/main" val="202485546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E4938E-6D09-F869-39CD-1B77FE91011F}"/>
              </a:ext>
            </a:extLst>
          </p:cNvPr>
          <p:cNvSpPr>
            <a:spLocks noGrp="1"/>
          </p:cNvSpPr>
          <p:nvPr>
            <p:ph type="title"/>
          </p:nvPr>
        </p:nvSpPr>
        <p:spPr/>
        <p:txBody>
          <a:bodyPr/>
          <a:lstStyle/>
          <a:p>
            <a:r>
              <a:rPr lang="it-IT" dirty="0"/>
              <a:t>Voto femminile in Europa</a:t>
            </a:r>
          </a:p>
        </p:txBody>
      </p:sp>
      <p:graphicFrame>
        <p:nvGraphicFramePr>
          <p:cNvPr id="4" name="Tabella 4">
            <a:extLst>
              <a:ext uri="{FF2B5EF4-FFF2-40B4-BE49-F238E27FC236}">
                <a16:creationId xmlns:a16="http://schemas.microsoft.com/office/drawing/2014/main" id="{0A700FAE-9D17-AC37-4718-05C6E4053849}"/>
              </a:ext>
            </a:extLst>
          </p:cNvPr>
          <p:cNvGraphicFramePr>
            <a:graphicFrameLocks noGrp="1"/>
          </p:cNvGraphicFramePr>
          <p:nvPr>
            <p:ph idx="1"/>
            <p:extLst>
              <p:ext uri="{D42A27DB-BD31-4B8C-83A1-F6EECF244321}">
                <p14:modId xmlns:p14="http://schemas.microsoft.com/office/powerpoint/2010/main" val="1665293533"/>
              </p:ext>
            </p:extLst>
          </p:nvPr>
        </p:nvGraphicFramePr>
        <p:xfrm>
          <a:off x="819149" y="2222499"/>
          <a:ext cx="10658352" cy="4354571"/>
        </p:xfrm>
        <a:graphic>
          <a:graphicData uri="http://schemas.openxmlformats.org/drawingml/2006/table">
            <a:tbl>
              <a:tblPr firstRow="1" bandRow="1">
                <a:tableStyleId>{5C22544A-7EE6-4342-B048-85BDC9FD1C3A}</a:tableStyleId>
              </a:tblPr>
              <a:tblGrid>
                <a:gridCol w="2690009">
                  <a:extLst>
                    <a:ext uri="{9D8B030D-6E8A-4147-A177-3AD203B41FA5}">
                      <a16:colId xmlns:a16="http://schemas.microsoft.com/office/drawing/2014/main" val="3358633550"/>
                    </a:ext>
                  </a:extLst>
                </a:gridCol>
                <a:gridCol w="7968343">
                  <a:extLst>
                    <a:ext uri="{9D8B030D-6E8A-4147-A177-3AD203B41FA5}">
                      <a16:colId xmlns:a16="http://schemas.microsoft.com/office/drawing/2014/main" val="3516755092"/>
                    </a:ext>
                  </a:extLst>
                </a:gridCol>
              </a:tblGrid>
              <a:tr h="659882">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FFFFFF"/>
                          </a:solidFill>
                          <a:effectLst/>
                          <a:latin typeface="Arial" pitchFamily="34" charset="0"/>
                          <a:ea typeface="SimSun" pitchFamily="2" charset="-122"/>
                          <a:cs typeface="Arial" pitchFamily="34" charset="0"/>
                        </a:rPr>
                        <a:t>Finlandia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1" i="0" u="none" strike="noStrike" cap="none" normalizeH="0" baseline="0" dirty="0">
                          <a:ln>
                            <a:noFill/>
                          </a:ln>
                          <a:solidFill>
                            <a:srgbClr val="FFFFFF"/>
                          </a:solidFill>
                          <a:effectLst/>
                          <a:latin typeface="Arial" pitchFamily="34" charset="0"/>
                          <a:ea typeface="SimSun" pitchFamily="2" charset="-122"/>
                          <a:cs typeface="Arial" pitchFamily="34" charset="0"/>
                        </a:rPr>
                        <a:t>1906 </a:t>
                      </a:r>
                      <a:r>
                        <a:rPr kumimoji="0" lang="en-US" altLang="it-IT" sz="1600" b="1" i="0" u="none" strike="noStrike" cap="none" normalizeH="0" baseline="0" dirty="0">
                          <a:ln>
                            <a:noFill/>
                          </a:ln>
                          <a:solidFill>
                            <a:srgbClr val="FFFFFF"/>
                          </a:solidFill>
                          <a:effectLst/>
                          <a:latin typeface="Arial" pitchFamily="34" charset="0"/>
                          <a:ea typeface="SimSun" pitchFamily="2" charset="-122"/>
                          <a:cs typeface="Arial" pitchFamily="34" charset="0"/>
                        </a:rPr>
                        <a:t> Prima al mondo </a:t>
                      </a:r>
                      <a:r>
                        <a:rPr kumimoji="0" lang="it-IT" altLang="it-IT" sz="1600" b="1" i="0" u="none" strike="noStrike" cap="none" normalizeH="0" baseline="0" noProof="0" dirty="0">
                          <a:ln>
                            <a:noFill/>
                          </a:ln>
                          <a:solidFill>
                            <a:srgbClr val="FFFFFF"/>
                          </a:solidFill>
                          <a:effectLst/>
                          <a:latin typeface="Arial" pitchFamily="34" charset="0"/>
                          <a:ea typeface="SimSun" pitchFamily="2" charset="-122"/>
                          <a:cs typeface="Arial" pitchFamily="34" charset="0"/>
                        </a:rPr>
                        <a:t>riconosce voto attivo e passive a tutte le donne </a:t>
                      </a:r>
                      <a:r>
                        <a:rPr kumimoji="0" lang="en-US" altLang="it-IT" sz="1600" b="1" i="0" u="none" strike="noStrike" cap="none" normalizeH="0" baseline="0" dirty="0">
                          <a:ln>
                            <a:noFill/>
                          </a:ln>
                          <a:solidFill>
                            <a:srgbClr val="FFFFFF"/>
                          </a:solidFill>
                          <a:effectLst/>
                          <a:latin typeface="Arial" pitchFamily="34" charset="0"/>
                          <a:ea typeface="SimSun" pitchFamily="2" charset="-122"/>
                          <a:cs typeface="Arial" pitchFamily="34" charset="0"/>
                        </a:rPr>
                        <a:t>per il </a:t>
                      </a:r>
                      <a:r>
                        <a:rPr kumimoji="0" lang="it-IT" altLang="it-IT" sz="1600" b="1" i="0" u="none" strike="noStrike" cap="none" normalizeH="0" baseline="0" noProof="0" dirty="0">
                          <a:ln>
                            <a:noFill/>
                          </a:ln>
                          <a:solidFill>
                            <a:srgbClr val="FFFFFF"/>
                          </a:solidFill>
                          <a:effectLst/>
                          <a:latin typeface="Arial" pitchFamily="34" charset="0"/>
                          <a:ea typeface="SimSun" pitchFamily="2" charset="-122"/>
                          <a:cs typeface="Arial" pitchFamily="34" charset="0"/>
                        </a:rPr>
                        <a:t>Parlamento nazionale.</a:t>
                      </a:r>
                    </a:p>
                  </a:txBody>
                  <a:tcPr marT="45723" marB="45723" horzOverflow="overflow"/>
                </a:tc>
                <a:extLst>
                  <a:ext uri="{0D108BD9-81ED-4DB2-BD59-A6C34878D82A}">
                    <a16:rowId xmlns:a16="http://schemas.microsoft.com/office/drawing/2014/main" val="18332060"/>
                  </a:ext>
                </a:extLst>
              </a:tr>
              <a:tr h="459919">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Norvegia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en-US"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Donne con </a:t>
                      </a:r>
                      <a:r>
                        <a:rPr kumimoji="0" lang="en-US" altLang="it-IT" sz="1600" b="0" i="0" u="none" strike="noStrike" cap="none" normalizeH="0" baseline="0" dirty="0" err="1">
                          <a:ln>
                            <a:noFill/>
                          </a:ln>
                          <a:solidFill>
                            <a:srgbClr val="000000"/>
                          </a:solidFill>
                          <a:effectLst/>
                          <a:latin typeface="Arial" pitchFamily="34" charset="0"/>
                          <a:ea typeface="SimSun" pitchFamily="2" charset="-122"/>
                          <a:cs typeface="Arial" pitchFamily="34" charset="0"/>
                        </a:rPr>
                        <a:t>reddito</a:t>
                      </a:r>
                      <a:r>
                        <a:rPr kumimoji="0" lang="en-US"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 medio-alto </a:t>
                      </a:r>
                      <a:r>
                        <a:rPr kumimoji="0" lang="en-US" altLang="it-IT" sz="1600" b="0" i="0" u="none" strike="noStrike" cap="none" normalizeH="0" baseline="0" dirty="0" err="1">
                          <a:ln>
                            <a:noFill/>
                          </a:ln>
                          <a:solidFill>
                            <a:srgbClr val="000000"/>
                          </a:solidFill>
                          <a:effectLst/>
                          <a:latin typeface="Arial" pitchFamily="34" charset="0"/>
                          <a:ea typeface="SimSun" pitchFamily="2" charset="-122"/>
                          <a:cs typeface="Arial" pitchFamily="34" charset="0"/>
                        </a:rPr>
                        <a:t>votano</a:t>
                      </a:r>
                      <a:r>
                        <a:rPr kumimoji="0" lang="en-US"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 dal 1907, dal 1913 </a:t>
                      </a:r>
                      <a:r>
                        <a:rPr kumimoji="0" lang="it-IT" altLang="it-IT" sz="1600" b="0" i="0" u="none" strike="noStrike" cap="none" normalizeH="0" baseline="0" noProof="0" dirty="0">
                          <a:ln>
                            <a:noFill/>
                          </a:ln>
                          <a:solidFill>
                            <a:srgbClr val="000000"/>
                          </a:solidFill>
                          <a:effectLst/>
                          <a:latin typeface="Arial" pitchFamily="34" charset="0"/>
                          <a:ea typeface="SimSun" pitchFamily="2" charset="-122"/>
                          <a:cs typeface="Arial" pitchFamily="34" charset="0"/>
                        </a:rPr>
                        <a:t>suffragio universale</a:t>
                      </a:r>
                    </a:p>
                  </a:txBody>
                  <a:tcPr marT="45723" marB="45723" horzOverflow="overflow"/>
                </a:tc>
                <a:extLst>
                  <a:ext uri="{0D108BD9-81ED-4DB2-BD59-A6C34878D82A}">
                    <a16:rowId xmlns:a16="http://schemas.microsoft.com/office/drawing/2014/main" val="3478210574"/>
                  </a:ext>
                </a:extLst>
              </a:tr>
              <a:tr h="659882">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Russia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noProof="0" dirty="0">
                          <a:ln>
                            <a:noFill/>
                          </a:ln>
                          <a:solidFill>
                            <a:srgbClr val="000000"/>
                          </a:solidFill>
                          <a:effectLst/>
                          <a:latin typeface="Arial" pitchFamily="34" charset="0"/>
                          <a:ea typeface="SimSun" pitchFamily="2" charset="-122"/>
                          <a:cs typeface="Arial" pitchFamily="34" charset="0"/>
                        </a:rPr>
                        <a:t>Luglio 1917, Governo provvisorio insediato dopo la Rivoluzione di Febbraio decreta suffragio universale per l’Assemblea Costituente</a:t>
                      </a:r>
                    </a:p>
                  </a:txBody>
                  <a:tcPr marT="45723" marB="45723" horzOverflow="overflow"/>
                </a:tc>
                <a:extLst>
                  <a:ext uri="{0D108BD9-81ED-4DB2-BD59-A6C34878D82A}">
                    <a16:rowId xmlns:a16="http://schemas.microsoft.com/office/drawing/2014/main" val="2531515207"/>
                  </a:ext>
                </a:extLst>
              </a:tr>
              <a:tr h="659882">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Austria, Germania, Polonia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noProof="0">
                          <a:ln>
                            <a:noFill/>
                          </a:ln>
                          <a:solidFill>
                            <a:srgbClr val="000000"/>
                          </a:solidFill>
                          <a:effectLst/>
                          <a:latin typeface="Arial" pitchFamily="34" charset="0"/>
                          <a:ea typeface="SimSun" pitchFamily="2" charset="-122"/>
                          <a:cs typeface="Arial" pitchFamily="34" charset="0"/>
                        </a:rPr>
                        <a:t>1918 dopo la sconfitta in Guerra degli imperi centrali, I nuovi governi repubblicani decretano suffragio universale</a:t>
                      </a:r>
                    </a:p>
                  </a:txBody>
                  <a:tcPr marT="45723" marB="45723" horzOverflow="overflow"/>
                </a:tc>
                <a:extLst>
                  <a:ext uri="{0D108BD9-81ED-4DB2-BD59-A6C34878D82A}">
                    <a16:rowId xmlns:a16="http://schemas.microsoft.com/office/drawing/2014/main" val="784629796"/>
                  </a:ext>
                </a:extLst>
              </a:tr>
              <a:tr h="659882">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Cecoslovacchia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noProof="0" dirty="0">
                          <a:ln>
                            <a:noFill/>
                          </a:ln>
                          <a:solidFill>
                            <a:srgbClr val="000000"/>
                          </a:solidFill>
                          <a:effectLst/>
                          <a:latin typeface="Arial" pitchFamily="34" charset="0"/>
                          <a:ea typeface="SimSun" pitchFamily="2" charset="-122"/>
                          <a:cs typeface="Arial" pitchFamily="34" charset="0"/>
                        </a:rPr>
                        <a:t>1920 la costituzione imita il Regno Unito: diritto di voto alle donne sopra 30 anni, nel 1928 equiparate a uomini</a:t>
                      </a:r>
                    </a:p>
                  </a:txBody>
                  <a:tcPr marT="45723" marB="45723" horzOverflow="overflow"/>
                </a:tc>
                <a:extLst>
                  <a:ext uri="{0D108BD9-81ED-4DB2-BD59-A6C34878D82A}">
                    <a16:rowId xmlns:a16="http://schemas.microsoft.com/office/drawing/2014/main" val="1315343283"/>
                  </a:ext>
                </a:extLst>
              </a:tr>
              <a:tr h="459919">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Spagna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noProof="0">
                          <a:ln>
                            <a:noFill/>
                          </a:ln>
                          <a:solidFill>
                            <a:srgbClr val="000000"/>
                          </a:solidFill>
                          <a:effectLst/>
                          <a:latin typeface="Arial" pitchFamily="34" charset="0"/>
                          <a:ea typeface="SimSun" pitchFamily="2" charset="-122"/>
                          <a:cs typeface="Arial" pitchFamily="34" charset="0"/>
                        </a:rPr>
                        <a:t>1931 costituzione della Seconda Repubblica introduce suffragio universale</a:t>
                      </a:r>
                    </a:p>
                  </a:txBody>
                  <a:tcPr marT="45723" marB="45723" horzOverflow="overflow"/>
                </a:tc>
                <a:extLst>
                  <a:ext uri="{0D108BD9-81ED-4DB2-BD59-A6C34878D82A}">
                    <a16:rowId xmlns:a16="http://schemas.microsoft.com/office/drawing/2014/main" val="600696547"/>
                  </a:ext>
                </a:extLst>
              </a:tr>
              <a:tr h="259956">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Francia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noProof="0">
                          <a:ln>
                            <a:noFill/>
                          </a:ln>
                          <a:solidFill>
                            <a:srgbClr val="000000"/>
                          </a:solidFill>
                          <a:effectLst/>
                          <a:latin typeface="Arial" pitchFamily="34" charset="0"/>
                          <a:ea typeface="SimSun" pitchFamily="2" charset="-122"/>
                          <a:cs typeface="Arial" pitchFamily="34" charset="0"/>
                        </a:rPr>
                        <a:t>Ottobre 1944, alla liberazione di Parigi, De Gaulle decreta la parità delle donne </a:t>
                      </a:r>
                    </a:p>
                  </a:txBody>
                  <a:tcPr marT="45723" marB="45723" horzOverflow="overflow"/>
                </a:tc>
                <a:extLst>
                  <a:ext uri="{0D108BD9-81ED-4DB2-BD59-A6C34878D82A}">
                    <a16:rowId xmlns:a16="http://schemas.microsoft.com/office/drawing/2014/main" val="691096462"/>
                  </a:ext>
                </a:extLst>
              </a:tr>
              <a:tr h="459919">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dirty="0">
                          <a:ln>
                            <a:noFill/>
                          </a:ln>
                          <a:solidFill>
                            <a:srgbClr val="000000"/>
                          </a:solidFill>
                          <a:effectLst/>
                          <a:latin typeface="Arial" pitchFamily="34" charset="0"/>
                          <a:ea typeface="SimSun" pitchFamily="2" charset="-122"/>
                          <a:cs typeface="Arial" pitchFamily="34" charset="0"/>
                        </a:rPr>
                        <a:t>Italia</a:t>
                      </a:r>
                    </a:p>
                  </a:txBody>
                  <a:tcPr marT="45723" marB="45723" horzOverflow="overflow"/>
                </a:tc>
                <a:tc>
                  <a:txBody>
                    <a:bodyPr/>
                    <a:lstStyle>
                      <a:lvl1pPr defTabSz="1006475" eaLnBrk="0">
                        <a:spcBef>
                          <a:spcPct val="20000"/>
                        </a:spcBef>
                        <a:buClr>
                          <a:schemeClr val="accent1"/>
                        </a:buClr>
                        <a:buFont typeface="Arial" pitchFamily="34" charset="0"/>
                        <a:defRPr sz="2200">
                          <a:solidFill>
                            <a:schemeClr val="tx2"/>
                          </a:solidFill>
                          <a:latin typeface="Times New Roman" pitchFamily="18" charset="0"/>
                          <a:ea typeface="MS PGothic" pitchFamily="34" charset="-128"/>
                        </a:defRPr>
                      </a:lvl1pPr>
                      <a:lvl2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2pPr>
                      <a:lvl3pPr defTabSz="1006475" eaLnBrk="0">
                        <a:spcBef>
                          <a:spcPct val="20000"/>
                        </a:spcBef>
                        <a:buClr>
                          <a:schemeClr val="accent1"/>
                        </a:buClr>
                        <a:buFont typeface="Arial" pitchFamily="34" charset="0"/>
                        <a:defRPr sz="2000">
                          <a:solidFill>
                            <a:schemeClr val="tx2"/>
                          </a:solidFill>
                          <a:latin typeface="Times New Roman" pitchFamily="18" charset="0"/>
                          <a:ea typeface="MS PGothic" pitchFamily="34" charset="-128"/>
                        </a:defRPr>
                      </a:lvl3pPr>
                      <a:lvl4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4pPr>
                      <a:lvl5pPr defTabSz="1006475" eaLnBrk="0">
                        <a:spcBef>
                          <a:spcPct val="20000"/>
                        </a:spcBef>
                        <a:buClr>
                          <a:schemeClr val="accent1"/>
                        </a:buClr>
                        <a:buFont typeface="Arial" pitchFamily="34" charset="0"/>
                        <a:defRPr>
                          <a:solidFill>
                            <a:schemeClr val="tx2"/>
                          </a:solidFill>
                          <a:latin typeface="Times New Roman" pitchFamily="18" charset="0"/>
                          <a:ea typeface="MS PGothic" pitchFamily="34" charset="-128"/>
                        </a:defRPr>
                      </a:lvl5pPr>
                      <a:lvl6pPr marL="25146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6pPr>
                      <a:lvl7pPr marL="29718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7pPr>
                      <a:lvl8pPr marL="34290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8pPr>
                      <a:lvl9pPr marL="3886200" indent="-228600" defTabSz="1006475" eaLnBrk="0" fontAlgn="base" hangingPunct="0">
                        <a:spcBef>
                          <a:spcPct val="20000"/>
                        </a:spcBef>
                        <a:spcAft>
                          <a:spcPct val="0"/>
                        </a:spcAft>
                        <a:buClr>
                          <a:schemeClr val="accent1"/>
                        </a:buClr>
                        <a:buFont typeface="Arial" pitchFamily="34" charset="0"/>
                        <a:defRPr>
                          <a:solidFill>
                            <a:schemeClr val="tx2"/>
                          </a:solidFill>
                          <a:latin typeface="Times New Roman" pitchFamily="18" charset="0"/>
                          <a:ea typeface="MS PGothic" pitchFamily="34" charset="-128"/>
                        </a:defRPr>
                      </a:lvl9pPr>
                    </a:lstStyle>
                    <a:p>
                      <a:pPr marL="0" marR="0" lvl="0" indent="0" algn="l" defTabSz="1006475" rtl="0" eaLnBrk="1" fontAlgn="base" latinLnBrk="0" hangingPunct="1">
                        <a:lnSpc>
                          <a:spcPct val="100000"/>
                        </a:lnSpc>
                        <a:spcBef>
                          <a:spcPct val="0"/>
                        </a:spcBef>
                        <a:spcAft>
                          <a:spcPct val="0"/>
                        </a:spcAft>
                        <a:buClrTx/>
                        <a:buSzTx/>
                        <a:buFontTx/>
                        <a:buNone/>
                        <a:tabLst/>
                      </a:pPr>
                      <a:r>
                        <a:rPr kumimoji="0" lang="it-IT" altLang="it-IT" sz="1600" b="0" i="0" u="none" strike="noStrike" cap="none" normalizeH="0" baseline="0" noProof="0" dirty="0">
                          <a:ln>
                            <a:noFill/>
                          </a:ln>
                          <a:solidFill>
                            <a:srgbClr val="000000"/>
                          </a:solidFill>
                          <a:effectLst/>
                          <a:latin typeface="Arial" pitchFamily="34" charset="0"/>
                          <a:ea typeface="SimSun" pitchFamily="2" charset="-122"/>
                          <a:cs typeface="Arial" pitchFamily="34" charset="0"/>
                        </a:rPr>
                        <a:t>Giungo 1946 elezioni per l’Assemblea Costituente</a:t>
                      </a:r>
                    </a:p>
                  </a:txBody>
                  <a:tcPr marT="45723" marB="45723" horzOverflow="overflow"/>
                </a:tc>
                <a:extLst>
                  <a:ext uri="{0D108BD9-81ED-4DB2-BD59-A6C34878D82A}">
                    <a16:rowId xmlns:a16="http://schemas.microsoft.com/office/drawing/2014/main" val="2902385997"/>
                  </a:ext>
                </a:extLst>
              </a:tr>
            </a:tbl>
          </a:graphicData>
        </a:graphic>
      </p:graphicFrame>
    </p:spTree>
    <p:extLst>
      <p:ext uri="{BB962C8B-B14F-4D97-AF65-F5344CB8AC3E}">
        <p14:creationId xmlns:p14="http://schemas.microsoft.com/office/powerpoint/2010/main" val="287016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6F1644B-A630-8A0B-9C4B-525B70519696}"/>
              </a:ext>
            </a:extLst>
          </p:cNvPr>
          <p:cNvSpPr>
            <a:spLocks noGrp="1"/>
          </p:cNvSpPr>
          <p:nvPr>
            <p:ph type="title"/>
          </p:nvPr>
        </p:nvSpPr>
        <p:spPr/>
        <p:txBody>
          <a:bodyPr/>
          <a:lstStyle/>
          <a:p>
            <a:r>
              <a:rPr lang="it-IT" dirty="0"/>
              <a:t>George </a:t>
            </a:r>
            <a:r>
              <a:rPr lang="it-IT" dirty="0" err="1"/>
              <a:t>Dangerfield</a:t>
            </a:r>
            <a:r>
              <a:rPr lang="it-IT" dirty="0"/>
              <a:t>, </a:t>
            </a:r>
            <a:r>
              <a:rPr lang="it-IT" i="1" dirty="0"/>
              <a:t>La strana morte dell’Inghilterra liberale</a:t>
            </a:r>
            <a:r>
              <a:rPr lang="it-IT" dirty="0"/>
              <a:t>, 1935</a:t>
            </a:r>
          </a:p>
        </p:txBody>
      </p:sp>
      <p:sp>
        <p:nvSpPr>
          <p:cNvPr id="5" name="Segnaposto contenuto 4">
            <a:extLst>
              <a:ext uri="{FF2B5EF4-FFF2-40B4-BE49-F238E27FC236}">
                <a16:creationId xmlns:a16="http://schemas.microsoft.com/office/drawing/2014/main" id="{FF51EF0E-2343-48AC-A2C0-AB9586AB0C19}"/>
              </a:ext>
            </a:extLst>
          </p:cNvPr>
          <p:cNvSpPr>
            <a:spLocks noGrp="1"/>
          </p:cNvSpPr>
          <p:nvPr>
            <p:ph sz="half" idx="1"/>
          </p:nvPr>
        </p:nvSpPr>
        <p:spPr>
          <a:xfrm>
            <a:off x="818712" y="2222287"/>
            <a:ext cx="5369363" cy="4053822"/>
          </a:xfrm>
        </p:spPr>
        <p:txBody>
          <a:bodyPr>
            <a:normAutofit/>
          </a:bodyPr>
          <a:lstStyle/>
          <a:p>
            <a:r>
              <a:rPr lang="it-IT" sz="2000" dirty="0"/>
              <a:t>L'emergere di forze sociali a lungo represse mostra il fallimento del «liberalismo con la sua fiducia fatale nel compromesso»;</a:t>
            </a:r>
          </a:p>
          <a:p>
            <a:r>
              <a:rPr lang="it-IT" sz="2000" dirty="0"/>
              <a:t>A sinistra: «Dopo tutte le riforme liberali, il povero è rimasto povero», per cui «non rappresentava più una sinistra efficace»;</a:t>
            </a:r>
          </a:p>
          <a:p>
            <a:r>
              <a:rPr lang="it-IT" sz="2000" dirty="0"/>
              <a:t>A destra: I conservatori istigano la guerra civile in Irlanda del Nord rifiutando le decisioni dei governi sull’autonomia.</a:t>
            </a:r>
          </a:p>
        </p:txBody>
      </p:sp>
      <p:graphicFrame>
        <p:nvGraphicFramePr>
          <p:cNvPr id="18" name="Segnaposto contenuto 17">
            <a:extLst>
              <a:ext uri="{FF2B5EF4-FFF2-40B4-BE49-F238E27FC236}">
                <a16:creationId xmlns:a16="http://schemas.microsoft.com/office/drawing/2014/main" id="{3384AE9D-DDD9-22DD-FB66-08CCD5AEBB9A}"/>
              </a:ext>
            </a:extLst>
          </p:cNvPr>
          <p:cNvGraphicFramePr>
            <a:graphicFrameLocks noGrp="1"/>
          </p:cNvGraphicFramePr>
          <p:nvPr>
            <p:ph sz="half" idx="2"/>
            <p:extLst>
              <p:ext uri="{D42A27DB-BD31-4B8C-83A1-F6EECF244321}">
                <p14:modId xmlns:p14="http://schemas.microsoft.com/office/powerpoint/2010/main" val="4269849521"/>
              </p:ext>
            </p:extLst>
          </p:nvPr>
        </p:nvGraphicFramePr>
        <p:xfrm>
          <a:off x="6188075" y="2222500"/>
          <a:ext cx="5194300" cy="3638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026350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Democrazia di massa</a:t>
            </a:r>
          </a:p>
        </p:txBody>
      </p:sp>
      <p:sp>
        <p:nvSpPr>
          <p:cNvPr id="3" name="Segnaposto contenuto 2"/>
          <p:cNvSpPr>
            <a:spLocks noGrp="1"/>
          </p:cNvSpPr>
          <p:nvPr>
            <p:ph sz="half" idx="1"/>
          </p:nvPr>
        </p:nvSpPr>
        <p:spPr>
          <a:xfrm>
            <a:off x="818712" y="2222287"/>
            <a:ext cx="5399208" cy="4309142"/>
          </a:xfrm>
        </p:spPr>
        <p:txBody>
          <a:bodyPr>
            <a:normAutofit lnSpcReduction="10000"/>
          </a:bodyPr>
          <a:lstStyle/>
          <a:p>
            <a:r>
              <a:rPr lang="it-IT" dirty="0"/>
              <a:t>I risultati delle elezioni dipendono in misura maggiore alla centralizzazione burocratica dei partiti, buon coordinamento delle campagne elettorali e l’uso dei media per raccogliere voti da tutte le classi sociali – «partiti pigliatutto».</a:t>
            </a:r>
          </a:p>
          <a:p>
            <a:r>
              <a:rPr lang="it-IT" dirty="0"/>
              <a:t>Partito conservatore vince contro i laburisti le elezioni del 1924 grazie alla «lettera di </a:t>
            </a:r>
            <a:r>
              <a:rPr lang="it-IT" dirty="0" err="1"/>
              <a:t>Zinoviev</a:t>
            </a:r>
            <a:r>
              <a:rPr lang="it-IT" dirty="0"/>
              <a:t>» - una «</a:t>
            </a:r>
            <a:r>
              <a:rPr lang="it-IT" dirty="0" err="1"/>
              <a:t>fake</a:t>
            </a:r>
            <a:r>
              <a:rPr lang="it-IT" dirty="0"/>
              <a:t> news» pubblicata dal «</a:t>
            </a:r>
            <a:r>
              <a:rPr lang="it-IT" dirty="0" err="1"/>
              <a:t>Daily</a:t>
            </a:r>
            <a:r>
              <a:rPr lang="it-IT" dirty="0"/>
              <a:t> Mail» poco prima delle elezioni. L’evento impone al partito laburista di volgere l’attenzione dal rapporto diretto con i simpatizzanti nelle manifestazioni di partito al rapporto con i media per estendere la base elettorale a tutta la società.</a:t>
            </a:r>
          </a:p>
        </p:txBody>
      </p:sp>
      <p:pic>
        <p:nvPicPr>
          <p:cNvPr id="9" name="Segnaposto contenuto 8"/>
          <p:cNvPicPr>
            <a:picLocks noGrp="1" noChangeAspect="1"/>
          </p:cNvPicPr>
          <p:nvPr>
            <p:ph sz="half" idx="2"/>
          </p:nvPr>
        </p:nvPicPr>
        <p:blipFill>
          <a:blip r:embed="rId2"/>
          <a:stretch>
            <a:fillRect/>
          </a:stretch>
        </p:blipFill>
        <p:spPr>
          <a:xfrm>
            <a:off x="6331767" y="2222288"/>
            <a:ext cx="5629275" cy="3638762"/>
          </a:xfrm>
          <a:prstGeom prst="rect">
            <a:avLst/>
          </a:prstGeom>
        </p:spPr>
      </p:pic>
    </p:spTree>
    <p:extLst>
      <p:ext uri="{BB962C8B-B14F-4D97-AF65-F5344CB8AC3E}">
        <p14:creationId xmlns:p14="http://schemas.microsoft.com/office/powerpoint/2010/main" val="225275951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tazion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TM03457503[[fn=Citazione]]</Template>
  <TotalTime>10958</TotalTime>
  <Words>10598</Words>
  <Application>Microsoft Office PowerPoint</Application>
  <PresentationFormat>Widescreen</PresentationFormat>
  <Paragraphs>430</Paragraphs>
  <Slides>93</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93</vt:i4>
      </vt:variant>
    </vt:vector>
  </HeadingPairs>
  <TitlesOfParts>
    <vt:vector size="98" baseType="lpstr">
      <vt:lpstr>Arial</vt:lpstr>
      <vt:lpstr>Calibri</vt:lpstr>
      <vt:lpstr>Century Gothic</vt:lpstr>
      <vt:lpstr>Wingdings 2</vt:lpstr>
      <vt:lpstr>Citazione</vt:lpstr>
      <vt:lpstr>Storia delle Istituzioni Politiche 2</vt:lpstr>
      <vt:lpstr>Parlamento inglese dal medioevo alla modernità</vt:lpstr>
      <vt:lpstr>King in Parliament</vt:lpstr>
      <vt:lpstr>Il violento Seicento inglese</vt:lpstr>
      <vt:lpstr>1642 - Fine del compromesso «King in Parliament»</vt:lpstr>
      <vt:lpstr>Comunicazione politica nell’Inghilterra di inizio Seicento </vt:lpstr>
      <vt:lpstr>Stampa nella crisi politica</vt:lpstr>
      <vt:lpstr>Nascita della stampa inglese</vt:lpstr>
      <vt:lpstr>Great Rebellion (1641-1651)</vt:lpstr>
      <vt:lpstr>Propaganda nella «Rivoluzione dei Santi»</vt:lpstr>
      <vt:lpstr>The Malignants trecherous and bloody plot against the Parliament and Citty of London which was by God’s providence happily prevented May 31, 1643, giornale murale</vt:lpstr>
      <vt:lpstr>I dibattiti di Putney, 1647</vt:lpstr>
      <vt:lpstr>L’Inghilterra della dittatura puritana 1649-1659</vt:lpstr>
      <vt:lpstr>Restaurazione della monarchia inglese, 1660</vt:lpstr>
      <vt:lpstr>Nascita dei partiti</vt:lpstr>
      <vt:lpstr>Prime distinzioni ideologiche</vt:lpstr>
      <vt:lpstr>Dalla religione alla politica</vt:lpstr>
      <vt:lpstr>Lenta evoluzione delle identità di partito</vt:lpstr>
      <vt:lpstr>Glorious revolution (1689) e nascita dell’opinione pubblica</vt:lpstr>
      <vt:lpstr>Legame tra ideologie e gruppi sociali</vt:lpstr>
      <vt:lpstr>Crown/Cabinet</vt:lpstr>
      <vt:lpstr>Cabinet/Commons: formazione dei governi</vt:lpstr>
      <vt:lpstr>Lo schema delle 4 C</vt:lpstr>
      <vt:lpstr>Pubblico/segreto</vt:lpstr>
      <vt:lpstr>Partiti – elettori </vt:lpstr>
      <vt:lpstr>Informazione e potere politico </vt:lpstr>
      <vt:lpstr>Sedicious libel</vt:lpstr>
      <vt:lpstr>Dal governo rappresentativo alla società democratica</vt:lpstr>
      <vt:lpstr>Diffusione dei giornali dall’inizio 1700</vt:lpstr>
      <vt:lpstr>Impatto culturale</vt:lpstr>
      <vt:lpstr>«John Bull» </vt:lpstr>
      <vt:lpstr>Disseminazione dei simboli nazionali</vt:lpstr>
      <vt:lpstr>La «missione civilizzatrice» dell’Impero</vt:lpstr>
      <vt:lpstr>Impatto economico</vt:lpstr>
      <vt:lpstr>La scoperta del potere della stampa</vt:lpstr>
      <vt:lpstr>Daily Courant</vt:lpstr>
      <vt:lpstr>Fleet street</vt:lpstr>
      <vt:lpstr>Primo «opinion maker» Daniel Defoe</vt:lpstr>
      <vt:lpstr>Pamphlet politici di Defoe</vt:lpstr>
      <vt:lpstr>Primo troll?</vt:lpstr>
      <vt:lpstr>Integrità morale e opinione pubblica</vt:lpstr>
      <vt:lpstr>«Radical Whig» John Wilkes</vt:lpstr>
      <vt:lpstr>«North Briton» n#45</vt:lpstr>
      <vt:lpstr>Il massacro di Saint George’s Fields</vt:lpstr>
      <vt:lpstr>Lettere aperte</vt:lpstr>
      <vt:lpstr>Junius</vt:lpstr>
      <vt:lpstr>Partito Whig e l’opinione pubblica</vt:lpstr>
      <vt:lpstr>Partiti e democrazia per Burke</vt:lpstr>
      <vt:lpstr>Rappresentanza virtuale</vt:lpstr>
      <vt:lpstr>Burke, Riflessioni sulla Rivoluzione in Francia</vt:lpstr>
      <vt:lpstr>I diritti dell’uomo e della donna</vt:lpstr>
      <vt:lpstr>Divisione del partito Whig</vt:lpstr>
      <vt:lpstr>Charles James Fox – Vox populi</vt:lpstr>
      <vt:lpstr>Seggio elettorale di Westminster – culla della moderna democrazia</vt:lpstr>
      <vt:lpstr>Fox e le libertà politiche</vt:lpstr>
      <vt:lpstr>Fox e democratizzazione della rappresentanza</vt:lpstr>
      <vt:lpstr>Società per l’abolizione della tratta degli schiavi</vt:lpstr>
      <vt:lpstr>Associazionismo civico</vt:lpstr>
      <vt:lpstr>Stampa tra fine XVIII-inizio XIX</vt:lpstr>
      <vt:lpstr>Rappresentanza a inizio XIX secolo</vt:lpstr>
      <vt:lpstr>Proprietari terrieri e rivoluzione industriale</vt:lpstr>
      <vt:lpstr>Massacro di Peterloo</vt:lpstr>
      <vt:lpstr>Repressione dell’informazione</vt:lpstr>
      <vt:lpstr>Six acts</vt:lpstr>
      <vt:lpstr>Fine della repressione</vt:lpstr>
      <vt:lpstr>Reform Bill 1831-32 </vt:lpstr>
      <vt:lpstr>Conseguenze per la democrazia</vt:lpstr>
      <vt:lpstr>Conseguenze per il governo rappresentativo</vt:lpstr>
      <vt:lpstr>Ultimo governo non parlamentare</vt:lpstr>
      <vt:lpstr>Cartismo </vt:lpstr>
      <vt:lpstr>Petizioni dei cartisti</vt:lpstr>
      <vt:lpstr>Apice e sconfitta del cartismo</vt:lpstr>
      <vt:lpstr>Diffusione della ideologia liberale</vt:lpstr>
      <vt:lpstr>1867 Second Reform Act</vt:lpstr>
      <vt:lpstr>1872 Secret Ballot Act</vt:lpstr>
      <vt:lpstr>Third Reform Act e Corrupt and Illegal Practices Prevention Act 1883/84</vt:lpstr>
      <vt:lpstr>Opinione pubblica e la guerra</vt:lpstr>
      <vt:lpstr>Le riforme del liberalismo popolare </vt:lpstr>
      <vt:lpstr>Conservatorismo popolare – Tory democracy</vt:lpstr>
      <vt:lpstr>Il discorso di Disraeli al Crystal Palace, 1872</vt:lpstr>
      <vt:lpstr>Primrose League </vt:lpstr>
      <vt:lpstr>Stampa popolare</vt:lpstr>
      <vt:lpstr>Origini della stampa popolare: «Le Petit Journal»</vt:lpstr>
      <vt:lpstr>Presentazione standard di PowerPoint</vt:lpstr>
      <vt:lpstr>Leonard T. Hobhouse, Democracy and Reaction, 1904</vt:lpstr>
      <vt:lpstr>Partito laburista</vt:lpstr>
      <vt:lpstr>Parliament act 1911</vt:lpstr>
      <vt:lpstr>Voto femminile</vt:lpstr>
      <vt:lpstr>Il movimento delle Suffragette</vt:lpstr>
      <vt:lpstr>Suffragio universale</vt:lpstr>
      <vt:lpstr>Voto femminile in Europa</vt:lpstr>
      <vt:lpstr>George Dangerfield, La strana morte dell’Inghilterra liberale, 1935</vt:lpstr>
      <vt:lpstr>Democrazia di massa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delle Istituzioni Politiche della democrazia</dc:title>
  <dc:creator>utente</dc:creator>
  <cp:lastModifiedBy>ronald.car@unimc.it</cp:lastModifiedBy>
  <cp:revision>786</cp:revision>
  <dcterms:created xsi:type="dcterms:W3CDTF">2018-06-04T07:53:30Z</dcterms:created>
  <dcterms:modified xsi:type="dcterms:W3CDTF">2022-09-20T10:05:22Z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2816431</vt:lpwstr>
  </property>
  <property fmtid="{D5CDD505-2E9C-101B-9397-08002B2CF9AE}" pid="3" name="NXPowerLiteSettings">
    <vt:lpwstr>C7000400038000</vt:lpwstr>
  </property>
  <property fmtid="{D5CDD505-2E9C-101B-9397-08002B2CF9AE}" pid="4" name="NXPowerLiteVersion">
    <vt:lpwstr>S9.0.3</vt:lpwstr>
  </property>
</Properties>
</file>