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2"/>
  </p:sldMasterIdLst>
  <p:sldIdLst>
    <p:sldId id="256" r:id="rId3"/>
    <p:sldId id="338" r:id="rId4"/>
    <p:sldId id="482" r:id="rId5"/>
    <p:sldId id="339" r:id="rId6"/>
    <p:sldId id="342" r:id="rId7"/>
    <p:sldId id="483" r:id="rId8"/>
    <p:sldId id="340" r:id="rId9"/>
    <p:sldId id="495" r:id="rId10"/>
    <p:sldId id="475" r:id="rId11"/>
    <p:sldId id="341" r:id="rId12"/>
    <p:sldId id="484" r:id="rId13"/>
    <p:sldId id="480" r:id="rId14"/>
    <p:sldId id="481" r:id="rId15"/>
    <p:sldId id="497" r:id="rId16"/>
    <p:sldId id="343" r:id="rId17"/>
    <p:sldId id="498" r:id="rId18"/>
    <p:sldId id="346" r:id="rId19"/>
    <p:sldId id="344" r:id="rId20"/>
    <p:sldId id="345" r:id="rId21"/>
    <p:sldId id="347" r:id="rId22"/>
    <p:sldId id="348" r:id="rId23"/>
    <p:sldId id="349" r:id="rId24"/>
    <p:sldId id="350" r:id="rId25"/>
    <p:sldId id="499" r:id="rId26"/>
    <p:sldId id="471" r:id="rId27"/>
    <p:sldId id="353" r:id="rId28"/>
    <p:sldId id="352" r:id="rId29"/>
    <p:sldId id="469" r:id="rId30"/>
    <p:sldId id="467" r:id="rId31"/>
    <p:sldId id="351" r:id="rId32"/>
    <p:sldId id="354" r:id="rId33"/>
    <p:sldId id="355" r:id="rId34"/>
    <p:sldId id="485" r:id="rId35"/>
    <p:sldId id="470" r:id="rId36"/>
    <p:sldId id="386" r:id="rId37"/>
    <p:sldId id="357" r:id="rId38"/>
    <p:sldId id="443" r:id="rId39"/>
    <p:sldId id="468" r:id="rId40"/>
    <p:sldId id="358" r:id="rId41"/>
    <p:sldId id="359" r:id="rId42"/>
    <p:sldId id="356" r:id="rId43"/>
    <p:sldId id="445" r:id="rId44"/>
    <p:sldId id="442" r:id="rId45"/>
    <p:sldId id="446" r:id="rId46"/>
    <p:sldId id="362" r:id="rId47"/>
    <p:sldId id="487" r:id="rId48"/>
    <p:sldId id="363" r:id="rId49"/>
    <p:sldId id="364" r:id="rId50"/>
    <p:sldId id="365" r:id="rId51"/>
    <p:sldId id="488" r:id="rId52"/>
    <p:sldId id="444" r:id="rId53"/>
    <p:sldId id="366" r:id="rId54"/>
    <p:sldId id="367" r:id="rId55"/>
    <p:sldId id="368" r:id="rId56"/>
    <p:sldId id="369" r:id="rId57"/>
    <p:sldId id="490" r:id="rId58"/>
    <p:sldId id="370" r:id="rId59"/>
    <p:sldId id="371" r:id="rId60"/>
    <p:sldId id="372" r:id="rId61"/>
    <p:sldId id="379" r:id="rId62"/>
    <p:sldId id="381" r:id="rId63"/>
    <p:sldId id="373" r:id="rId64"/>
    <p:sldId id="374" r:id="rId65"/>
    <p:sldId id="375" r:id="rId66"/>
    <p:sldId id="376" r:id="rId67"/>
    <p:sldId id="377" r:id="rId68"/>
    <p:sldId id="378" r:id="rId69"/>
    <p:sldId id="380" r:id="rId70"/>
    <p:sldId id="382" r:id="rId71"/>
    <p:sldId id="383" r:id="rId72"/>
    <p:sldId id="384" r:id="rId73"/>
    <p:sldId id="387" r:id="rId74"/>
    <p:sldId id="388" r:id="rId75"/>
    <p:sldId id="385" r:id="rId76"/>
    <p:sldId id="389" r:id="rId77"/>
    <p:sldId id="390" r:id="rId78"/>
    <p:sldId id="391" r:id="rId79"/>
    <p:sldId id="392" r:id="rId80"/>
    <p:sldId id="401" r:id="rId81"/>
    <p:sldId id="404" r:id="rId82"/>
    <p:sldId id="393" r:id="rId83"/>
    <p:sldId id="493" r:id="rId84"/>
    <p:sldId id="494" r:id="rId85"/>
    <p:sldId id="394" r:id="rId86"/>
    <p:sldId id="395" r:id="rId87"/>
    <p:sldId id="396" r:id="rId88"/>
    <p:sldId id="399" r:id="rId89"/>
    <p:sldId id="398" r:id="rId90"/>
    <p:sldId id="397" r:id="rId91"/>
    <p:sldId id="400" r:id="rId92"/>
    <p:sldId id="402" r:id="rId93"/>
    <p:sldId id="403" r:id="rId94"/>
    <p:sldId id="405" r:id="rId95"/>
    <p:sldId id="410" r:id="rId96"/>
    <p:sldId id="411" r:id="rId97"/>
    <p:sldId id="489"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88" d="100"/>
          <a:sy n="88" d="100"/>
        </p:scale>
        <p:origin x="89" y="2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Colonna1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B94-4D3E-B487-920C143F085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B94-4D3E-B487-920C143F085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9B94-4D3E-B487-920C143F0858}"/>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9B94-4D3E-B487-920C143F0858}"/>
              </c:ext>
            </c:extLst>
          </c:dPt>
          <c:cat>
            <c:strRef>
              <c:f>Foglio1!$A$2:$A$5</c:f>
              <c:strCache>
                <c:ptCount val="3"/>
                <c:pt idx="0">
                  <c:v>Terzo Stato</c:v>
                </c:pt>
                <c:pt idx="1">
                  <c:v>Primo Stato</c:v>
                </c:pt>
                <c:pt idx="2">
                  <c:v>Secondo Stato</c:v>
                </c:pt>
              </c:strCache>
            </c:strRef>
          </c:cat>
          <c:val>
            <c:numRef>
              <c:f>Foglio1!$B$2:$B$5</c:f>
              <c:numCache>
                <c:formatCode>0%</c:formatCode>
                <c:ptCount val="4"/>
                <c:pt idx="0">
                  <c:v>0.98</c:v>
                </c:pt>
                <c:pt idx="1">
                  <c:v>0.01</c:v>
                </c:pt>
                <c:pt idx="2">
                  <c:v>0.01</c:v>
                </c:pt>
              </c:numCache>
            </c:numRef>
          </c:val>
          <c:extLst>
            <c:ext xmlns:c16="http://schemas.microsoft.com/office/drawing/2014/chart" uri="{C3380CC4-5D6E-409C-BE32-E72D297353CC}">
              <c16:uniqueId val="{00000000-93F5-407C-8BE1-17E560B0FDF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942789224218988"/>
          <c:y val="0.87742617251377608"/>
          <c:w val="0.7811440226432198"/>
          <c:h val="0.122573827486223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4DE58-83D2-433C-9927-C0CE840D16FC}"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it-IT"/>
        </a:p>
      </dgm:t>
    </dgm:pt>
    <dgm:pt modelId="{61708ED6-4259-4B49-8053-34D7F8F0AC3C}">
      <dgm:prSet phldrT="[Testo]"/>
      <dgm:spPr/>
      <dgm:t>
        <a:bodyPr/>
        <a:lstStyle/>
        <a:p>
          <a:r>
            <a:rPr lang="it-IT" b="1" dirty="0">
              <a:solidFill>
                <a:schemeClr val="bg1"/>
              </a:solidFill>
            </a:rPr>
            <a:t>1 deputato</a:t>
          </a:r>
        </a:p>
      </dgm:t>
    </dgm:pt>
    <dgm:pt modelId="{2FA772F4-EAD6-491E-82AB-C64F78774A79}" type="parTrans" cxnId="{1342899D-E074-4A38-B2A8-16E43ABCFEFC}">
      <dgm:prSet/>
      <dgm:spPr/>
      <dgm:t>
        <a:bodyPr/>
        <a:lstStyle/>
        <a:p>
          <a:endParaRPr lang="it-IT"/>
        </a:p>
      </dgm:t>
    </dgm:pt>
    <dgm:pt modelId="{18104461-23B2-4A3F-839D-2C6B5C2420C3}" type="sibTrans" cxnId="{1342899D-E074-4A38-B2A8-16E43ABCFEFC}">
      <dgm:prSet/>
      <dgm:spPr/>
      <dgm:t>
        <a:bodyPr/>
        <a:lstStyle/>
        <a:p>
          <a:endParaRPr lang="it-IT"/>
        </a:p>
      </dgm:t>
    </dgm:pt>
    <dgm:pt modelId="{E076E2EE-89A1-4A22-9B42-1737068E2FAF}">
      <dgm:prSet phldrT="[Testo]"/>
      <dgm:spPr/>
      <dgm:t>
        <a:bodyPr/>
        <a:lstStyle/>
        <a:p>
          <a:r>
            <a:rPr lang="it-IT" b="1" dirty="0">
              <a:solidFill>
                <a:schemeClr val="bg1"/>
              </a:solidFill>
            </a:rPr>
            <a:t>I classe: 4% della popolazione</a:t>
          </a:r>
        </a:p>
      </dgm:t>
    </dgm:pt>
    <dgm:pt modelId="{13EDB593-5FD4-4BA0-8D13-A61BB9460733}" type="parTrans" cxnId="{ECDC8E3A-C0EB-4708-8094-8726EC070275}">
      <dgm:prSet/>
      <dgm:spPr/>
      <dgm:t>
        <a:bodyPr/>
        <a:lstStyle/>
        <a:p>
          <a:endParaRPr lang="it-IT"/>
        </a:p>
      </dgm:t>
    </dgm:pt>
    <dgm:pt modelId="{BCF02F8F-4D32-4987-8C46-7738C233BDE7}" type="sibTrans" cxnId="{ECDC8E3A-C0EB-4708-8094-8726EC070275}">
      <dgm:prSet/>
      <dgm:spPr/>
      <dgm:t>
        <a:bodyPr/>
        <a:lstStyle/>
        <a:p>
          <a:endParaRPr lang="it-IT"/>
        </a:p>
      </dgm:t>
    </dgm:pt>
    <dgm:pt modelId="{969612F9-14F0-41D5-B056-62C62E9ABB7D}">
      <dgm:prSet phldrT="[Testo]"/>
      <dgm:spPr/>
      <dgm:t>
        <a:bodyPr/>
        <a:lstStyle/>
        <a:p>
          <a:r>
            <a:rPr lang="it-IT" b="1" dirty="0">
              <a:solidFill>
                <a:schemeClr val="bg1"/>
              </a:solidFill>
            </a:rPr>
            <a:t>II classe: 16% della popolazione</a:t>
          </a:r>
        </a:p>
      </dgm:t>
    </dgm:pt>
    <dgm:pt modelId="{7401DCF1-9229-4DAF-95C0-3F13528886B3}" type="parTrans" cxnId="{3EEF0E59-57E3-494A-BF90-C3642F30E133}">
      <dgm:prSet/>
      <dgm:spPr/>
      <dgm:t>
        <a:bodyPr/>
        <a:lstStyle/>
        <a:p>
          <a:endParaRPr lang="it-IT"/>
        </a:p>
      </dgm:t>
    </dgm:pt>
    <dgm:pt modelId="{BFDD2182-E710-454C-BF5F-60D1E2A8E2F6}" type="sibTrans" cxnId="{3EEF0E59-57E3-494A-BF90-C3642F30E133}">
      <dgm:prSet/>
      <dgm:spPr/>
      <dgm:t>
        <a:bodyPr/>
        <a:lstStyle/>
        <a:p>
          <a:endParaRPr lang="it-IT"/>
        </a:p>
      </dgm:t>
    </dgm:pt>
    <dgm:pt modelId="{EE2D11A5-031B-4505-8AC1-6422737DB80B}">
      <dgm:prSet phldrT="[Testo]"/>
      <dgm:spPr/>
      <dgm:t>
        <a:bodyPr/>
        <a:lstStyle/>
        <a:p>
          <a:r>
            <a:rPr lang="it-IT" b="1" dirty="0">
              <a:solidFill>
                <a:schemeClr val="bg1"/>
              </a:solidFill>
            </a:rPr>
            <a:t>III classe: 80% della popolazione</a:t>
          </a:r>
        </a:p>
      </dgm:t>
    </dgm:pt>
    <dgm:pt modelId="{A0D4D67C-15F9-4EA6-8A25-C573A825A66A}" type="parTrans" cxnId="{BADFEFA9-363C-4006-8DF4-A2C1CD63FFB2}">
      <dgm:prSet/>
      <dgm:spPr/>
      <dgm:t>
        <a:bodyPr/>
        <a:lstStyle/>
        <a:p>
          <a:endParaRPr lang="it-IT"/>
        </a:p>
      </dgm:t>
    </dgm:pt>
    <dgm:pt modelId="{1764564C-0232-4C7F-B1ED-09B7B20B1AF2}" type="sibTrans" cxnId="{BADFEFA9-363C-4006-8DF4-A2C1CD63FFB2}">
      <dgm:prSet/>
      <dgm:spPr/>
      <dgm:t>
        <a:bodyPr/>
        <a:lstStyle/>
        <a:p>
          <a:endParaRPr lang="it-IT"/>
        </a:p>
      </dgm:t>
    </dgm:pt>
    <dgm:pt modelId="{C6191408-7A69-4BC0-97AD-4DFD5183862C}" type="pres">
      <dgm:prSet presAssocID="{00C4DE58-83D2-433C-9927-C0CE840D16FC}" presName="Name0" presStyleCnt="0">
        <dgm:presLayoutVars>
          <dgm:chPref val="1"/>
          <dgm:dir/>
          <dgm:animOne val="branch"/>
          <dgm:animLvl val="lvl"/>
          <dgm:resizeHandles val="exact"/>
        </dgm:presLayoutVars>
      </dgm:prSet>
      <dgm:spPr/>
    </dgm:pt>
    <dgm:pt modelId="{0627F5A1-3345-4A9D-8D69-CE6F92B177CD}" type="pres">
      <dgm:prSet presAssocID="{61708ED6-4259-4B49-8053-34D7F8F0AC3C}" presName="root1" presStyleCnt="0"/>
      <dgm:spPr/>
    </dgm:pt>
    <dgm:pt modelId="{C0C12B24-737B-480B-A30B-CD2220ED8515}" type="pres">
      <dgm:prSet presAssocID="{61708ED6-4259-4B49-8053-34D7F8F0AC3C}" presName="LevelOneTextNode" presStyleLbl="node0" presStyleIdx="0" presStyleCnt="1" custAng="5400000" custScaleY="40484">
        <dgm:presLayoutVars>
          <dgm:chPref val="3"/>
        </dgm:presLayoutVars>
      </dgm:prSet>
      <dgm:spPr/>
    </dgm:pt>
    <dgm:pt modelId="{482B8DC1-5FD7-487E-98DE-DC84417DC338}" type="pres">
      <dgm:prSet presAssocID="{61708ED6-4259-4B49-8053-34D7F8F0AC3C}" presName="level2hierChild" presStyleCnt="0"/>
      <dgm:spPr/>
    </dgm:pt>
    <dgm:pt modelId="{B53ADAD6-2A70-4C3A-A37A-0895519F2C8C}" type="pres">
      <dgm:prSet presAssocID="{13EDB593-5FD4-4BA0-8D13-A61BB9460733}" presName="conn2-1" presStyleLbl="parChTrans1D2" presStyleIdx="0" presStyleCnt="3"/>
      <dgm:spPr/>
    </dgm:pt>
    <dgm:pt modelId="{1A72E876-DC92-43E1-B5AF-DB67052EB06D}" type="pres">
      <dgm:prSet presAssocID="{13EDB593-5FD4-4BA0-8D13-A61BB9460733}" presName="connTx" presStyleLbl="parChTrans1D2" presStyleIdx="0" presStyleCnt="3"/>
      <dgm:spPr/>
    </dgm:pt>
    <dgm:pt modelId="{11956A27-EACC-42AB-8868-5DE2C3081A70}" type="pres">
      <dgm:prSet presAssocID="{E076E2EE-89A1-4A22-9B42-1737068E2FAF}" presName="root2" presStyleCnt="0"/>
      <dgm:spPr/>
    </dgm:pt>
    <dgm:pt modelId="{B36A9550-F47C-4677-B320-18B69221A4F8}" type="pres">
      <dgm:prSet presAssocID="{E076E2EE-89A1-4A22-9B42-1737068E2FAF}" presName="LevelTwoTextNode" presStyleLbl="node2" presStyleIdx="0" presStyleCnt="3" custScaleX="167840">
        <dgm:presLayoutVars>
          <dgm:chPref val="3"/>
        </dgm:presLayoutVars>
      </dgm:prSet>
      <dgm:spPr/>
    </dgm:pt>
    <dgm:pt modelId="{106B534C-D527-4E85-8CBD-B7B2CF1703A1}" type="pres">
      <dgm:prSet presAssocID="{E076E2EE-89A1-4A22-9B42-1737068E2FAF}" presName="level3hierChild" presStyleCnt="0"/>
      <dgm:spPr/>
    </dgm:pt>
    <dgm:pt modelId="{D870001A-3A5E-4C59-8734-7B9FB43C03AD}" type="pres">
      <dgm:prSet presAssocID="{7401DCF1-9229-4DAF-95C0-3F13528886B3}" presName="conn2-1" presStyleLbl="parChTrans1D2" presStyleIdx="1" presStyleCnt="3"/>
      <dgm:spPr/>
    </dgm:pt>
    <dgm:pt modelId="{449CF3DD-8735-4277-A88B-9F166216DEFB}" type="pres">
      <dgm:prSet presAssocID="{7401DCF1-9229-4DAF-95C0-3F13528886B3}" presName="connTx" presStyleLbl="parChTrans1D2" presStyleIdx="1" presStyleCnt="3"/>
      <dgm:spPr/>
    </dgm:pt>
    <dgm:pt modelId="{3994DB92-C7FE-46C4-AE90-CA96EFF4D093}" type="pres">
      <dgm:prSet presAssocID="{969612F9-14F0-41D5-B056-62C62E9ABB7D}" presName="root2" presStyleCnt="0"/>
      <dgm:spPr/>
    </dgm:pt>
    <dgm:pt modelId="{B492EDF6-358B-4A73-BB4D-AC4945E73279}" type="pres">
      <dgm:prSet presAssocID="{969612F9-14F0-41D5-B056-62C62E9ABB7D}" presName="LevelTwoTextNode" presStyleLbl="node2" presStyleIdx="1" presStyleCnt="3" custScaleX="166718">
        <dgm:presLayoutVars>
          <dgm:chPref val="3"/>
        </dgm:presLayoutVars>
      </dgm:prSet>
      <dgm:spPr/>
    </dgm:pt>
    <dgm:pt modelId="{123D536D-92D0-43EC-BB4E-DE45D35A7D0B}" type="pres">
      <dgm:prSet presAssocID="{969612F9-14F0-41D5-B056-62C62E9ABB7D}" presName="level3hierChild" presStyleCnt="0"/>
      <dgm:spPr/>
    </dgm:pt>
    <dgm:pt modelId="{7D744E29-576A-4899-9FB0-3D39BC258D36}" type="pres">
      <dgm:prSet presAssocID="{A0D4D67C-15F9-4EA6-8A25-C573A825A66A}" presName="conn2-1" presStyleLbl="parChTrans1D2" presStyleIdx="2" presStyleCnt="3"/>
      <dgm:spPr/>
    </dgm:pt>
    <dgm:pt modelId="{8592BE7D-BDF3-48DE-B597-DCA46D9E6860}" type="pres">
      <dgm:prSet presAssocID="{A0D4D67C-15F9-4EA6-8A25-C573A825A66A}" presName="connTx" presStyleLbl="parChTrans1D2" presStyleIdx="2" presStyleCnt="3"/>
      <dgm:spPr/>
    </dgm:pt>
    <dgm:pt modelId="{C0DA5F91-EAC6-4D3A-9C56-3EE12828DFED}" type="pres">
      <dgm:prSet presAssocID="{EE2D11A5-031B-4505-8AC1-6422737DB80B}" presName="root2" presStyleCnt="0"/>
      <dgm:spPr/>
    </dgm:pt>
    <dgm:pt modelId="{067B9EC7-CB53-427A-B594-6853DB65AD1C}" type="pres">
      <dgm:prSet presAssocID="{EE2D11A5-031B-4505-8AC1-6422737DB80B}" presName="LevelTwoTextNode" presStyleLbl="node2" presStyleIdx="2" presStyleCnt="3" custScaleX="165585">
        <dgm:presLayoutVars>
          <dgm:chPref val="3"/>
        </dgm:presLayoutVars>
      </dgm:prSet>
      <dgm:spPr/>
    </dgm:pt>
    <dgm:pt modelId="{862BC2F0-6C9C-4895-B1B0-32FCDD4D5BCA}" type="pres">
      <dgm:prSet presAssocID="{EE2D11A5-031B-4505-8AC1-6422737DB80B}" presName="level3hierChild" presStyleCnt="0"/>
      <dgm:spPr/>
    </dgm:pt>
  </dgm:ptLst>
  <dgm:cxnLst>
    <dgm:cxn modelId="{984CDF0F-17EE-4CBA-8012-45BE459038FE}" type="presOf" srcId="{7401DCF1-9229-4DAF-95C0-3F13528886B3}" destId="{449CF3DD-8735-4277-A88B-9F166216DEFB}" srcOrd="1" destOrd="0" presId="urn:microsoft.com/office/officeart/2008/layout/HorizontalMultiLevelHierarchy"/>
    <dgm:cxn modelId="{E495F119-66CD-4C20-8137-29CAB3FFA7C0}" type="presOf" srcId="{969612F9-14F0-41D5-B056-62C62E9ABB7D}" destId="{B492EDF6-358B-4A73-BB4D-AC4945E73279}" srcOrd="0" destOrd="0" presId="urn:microsoft.com/office/officeart/2008/layout/HorizontalMultiLevelHierarchy"/>
    <dgm:cxn modelId="{ECDC8E3A-C0EB-4708-8094-8726EC070275}" srcId="{61708ED6-4259-4B49-8053-34D7F8F0AC3C}" destId="{E076E2EE-89A1-4A22-9B42-1737068E2FAF}" srcOrd="0" destOrd="0" parTransId="{13EDB593-5FD4-4BA0-8D13-A61BB9460733}" sibTransId="{BCF02F8F-4D32-4987-8C46-7738C233BDE7}"/>
    <dgm:cxn modelId="{772E0C5C-CFF9-472E-8201-2B4638E6937E}" type="presOf" srcId="{A0D4D67C-15F9-4EA6-8A25-C573A825A66A}" destId="{8592BE7D-BDF3-48DE-B597-DCA46D9E6860}" srcOrd="1" destOrd="0" presId="urn:microsoft.com/office/officeart/2008/layout/HorizontalMultiLevelHierarchy"/>
    <dgm:cxn modelId="{688D814A-C250-405F-9626-B086C3164068}" type="presOf" srcId="{EE2D11A5-031B-4505-8AC1-6422737DB80B}" destId="{067B9EC7-CB53-427A-B594-6853DB65AD1C}" srcOrd="0" destOrd="0" presId="urn:microsoft.com/office/officeart/2008/layout/HorizontalMultiLevelHierarchy"/>
    <dgm:cxn modelId="{2A19916B-C99B-4997-94B6-71C93626F0E3}" type="presOf" srcId="{61708ED6-4259-4B49-8053-34D7F8F0AC3C}" destId="{C0C12B24-737B-480B-A30B-CD2220ED8515}" srcOrd="0" destOrd="0" presId="urn:microsoft.com/office/officeart/2008/layout/HorizontalMultiLevelHierarchy"/>
    <dgm:cxn modelId="{3EEF0E59-57E3-494A-BF90-C3642F30E133}" srcId="{61708ED6-4259-4B49-8053-34D7F8F0AC3C}" destId="{969612F9-14F0-41D5-B056-62C62E9ABB7D}" srcOrd="1" destOrd="0" parTransId="{7401DCF1-9229-4DAF-95C0-3F13528886B3}" sibTransId="{BFDD2182-E710-454C-BF5F-60D1E2A8E2F6}"/>
    <dgm:cxn modelId="{9ACB6C9C-B9D7-4B52-8691-E92EFB847896}" type="presOf" srcId="{A0D4D67C-15F9-4EA6-8A25-C573A825A66A}" destId="{7D744E29-576A-4899-9FB0-3D39BC258D36}" srcOrd="0" destOrd="0" presId="urn:microsoft.com/office/officeart/2008/layout/HorizontalMultiLevelHierarchy"/>
    <dgm:cxn modelId="{1342899D-E074-4A38-B2A8-16E43ABCFEFC}" srcId="{00C4DE58-83D2-433C-9927-C0CE840D16FC}" destId="{61708ED6-4259-4B49-8053-34D7F8F0AC3C}" srcOrd="0" destOrd="0" parTransId="{2FA772F4-EAD6-491E-82AB-C64F78774A79}" sibTransId="{18104461-23B2-4A3F-839D-2C6B5C2420C3}"/>
    <dgm:cxn modelId="{BADFEFA9-363C-4006-8DF4-A2C1CD63FFB2}" srcId="{61708ED6-4259-4B49-8053-34D7F8F0AC3C}" destId="{EE2D11A5-031B-4505-8AC1-6422737DB80B}" srcOrd="2" destOrd="0" parTransId="{A0D4D67C-15F9-4EA6-8A25-C573A825A66A}" sibTransId="{1764564C-0232-4C7F-B1ED-09B7B20B1AF2}"/>
    <dgm:cxn modelId="{7B7934DE-84C6-4B40-B969-B55855CD3E3E}" type="presOf" srcId="{7401DCF1-9229-4DAF-95C0-3F13528886B3}" destId="{D870001A-3A5E-4C59-8734-7B9FB43C03AD}" srcOrd="0" destOrd="0" presId="urn:microsoft.com/office/officeart/2008/layout/HorizontalMultiLevelHierarchy"/>
    <dgm:cxn modelId="{C8EB85DF-96C8-497A-98F8-3029714F71E5}" type="presOf" srcId="{00C4DE58-83D2-433C-9927-C0CE840D16FC}" destId="{C6191408-7A69-4BC0-97AD-4DFD5183862C}" srcOrd="0" destOrd="0" presId="urn:microsoft.com/office/officeart/2008/layout/HorizontalMultiLevelHierarchy"/>
    <dgm:cxn modelId="{EE933DE7-376C-4EE9-AC66-BE29A45125F1}" type="presOf" srcId="{E076E2EE-89A1-4A22-9B42-1737068E2FAF}" destId="{B36A9550-F47C-4677-B320-18B69221A4F8}" srcOrd="0" destOrd="0" presId="urn:microsoft.com/office/officeart/2008/layout/HorizontalMultiLevelHierarchy"/>
    <dgm:cxn modelId="{D68A96FA-D7E6-4E4B-AD8B-03C1D08B620A}" type="presOf" srcId="{13EDB593-5FD4-4BA0-8D13-A61BB9460733}" destId="{1A72E876-DC92-43E1-B5AF-DB67052EB06D}" srcOrd="1" destOrd="0" presId="urn:microsoft.com/office/officeart/2008/layout/HorizontalMultiLevelHierarchy"/>
    <dgm:cxn modelId="{CCDFAEFE-6102-429D-B718-A851B4D8C6E9}" type="presOf" srcId="{13EDB593-5FD4-4BA0-8D13-A61BB9460733}" destId="{B53ADAD6-2A70-4C3A-A37A-0895519F2C8C}" srcOrd="0" destOrd="0" presId="urn:microsoft.com/office/officeart/2008/layout/HorizontalMultiLevelHierarchy"/>
    <dgm:cxn modelId="{53AAD083-DAD4-46C1-9614-CA18B3BBE1DE}" type="presParOf" srcId="{C6191408-7A69-4BC0-97AD-4DFD5183862C}" destId="{0627F5A1-3345-4A9D-8D69-CE6F92B177CD}" srcOrd="0" destOrd="0" presId="urn:microsoft.com/office/officeart/2008/layout/HorizontalMultiLevelHierarchy"/>
    <dgm:cxn modelId="{708C4C13-0DBA-4023-9CE4-02F72A87745C}" type="presParOf" srcId="{0627F5A1-3345-4A9D-8D69-CE6F92B177CD}" destId="{C0C12B24-737B-480B-A30B-CD2220ED8515}" srcOrd="0" destOrd="0" presId="urn:microsoft.com/office/officeart/2008/layout/HorizontalMultiLevelHierarchy"/>
    <dgm:cxn modelId="{7906189F-6C96-4AB6-A705-D1214B7D02FD}" type="presParOf" srcId="{0627F5A1-3345-4A9D-8D69-CE6F92B177CD}" destId="{482B8DC1-5FD7-487E-98DE-DC84417DC338}" srcOrd="1" destOrd="0" presId="urn:microsoft.com/office/officeart/2008/layout/HorizontalMultiLevelHierarchy"/>
    <dgm:cxn modelId="{E38102D0-A05C-4A10-B0DC-B975BBDC7FFA}" type="presParOf" srcId="{482B8DC1-5FD7-487E-98DE-DC84417DC338}" destId="{B53ADAD6-2A70-4C3A-A37A-0895519F2C8C}" srcOrd="0" destOrd="0" presId="urn:microsoft.com/office/officeart/2008/layout/HorizontalMultiLevelHierarchy"/>
    <dgm:cxn modelId="{E694C147-FFDF-4C18-9DA9-32E4234A5BA1}" type="presParOf" srcId="{B53ADAD6-2A70-4C3A-A37A-0895519F2C8C}" destId="{1A72E876-DC92-43E1-B5AF-DB67052EB06D}" srcOrd="0" destOrd="0" presId="urn:microsoft.com/office/officeart/2008/layout/HorizontalMultiLevelHierarchy"/>
    <dgm:cxn modelId="{A78648CA-4E91-4ED2-B16A-A023BA41B9C4}" type="presParOf" srcId="{482B8DC1-5FD7-487E-98DE-DC84417DC338}" destId="{11956A27-EACC-42AB-8868-5DE2C3081A70}" srcOrd="1" destOrd="0" presId="urn:microsoft.com/office/officeart/2008/layout/HorizontalMultiLevelHierarchy"/>
    <dgm:cxn modelId="{7E42C9F9-A22B-4F3B-BFE1-F5785EBD8AB1}" type="presParOf" srcId="{11956A27-EACC-42AB-8868-5DE2C3081A70}" destId="{B36A9550-F47C-4677-B320-18B69221A4F8}" srcOrd="0" destOrd="0" presId="urn:microsoft.com/office/officeart/2008/layout/HorizontalMultiLevelHierarchy"/>
    <dgm:cxn modelId="{3DFEAF07-12B8-40C5-B5FA-ED5CDF03AEC0}" type="presParOf" srcId="{11956A27-EACC-42AB-8868-5DE2C3081A70}" destId="{106B534C-D527-4E85-8CBD-B7B2CF1703A1}" srcOrd="1" destOrd="0" presId="urn:microsoft.com/office/officeart/2008/layout/HorizontalMultiLevelHierarchy"/>
    <dgm:cxn modelId="{88843CC3-0A3D-4AF9-8303-1109F6728AF2}" type="presParOf" srcId="{482B8DC1-5FD7-487E-98DE-DC84417DC338}" destId="{D870001A-3A5E-4C59-8734-7B9FB43C03AD}" srcOrd="2" destOrd="0" presId="urn:microsoft.com/office/officeart/2008/layout/HorizontalMultiLevelHierarchy"/>
    <dgm:cxn modelId="{577A5A9D-8443-426A-8D50-CFF79DADCFF1}" type="presParOf" srcId="{D870001A-3A5E-4C59-8734-7B9FB43C03AD}" destId="{449CF3DD-8735-4277-A88B-9F166216DEFB}" srcOrd="0" destOrd="0" presId="urn:microsoft.com/office/officeart/2008/layout/HorizontalMultiLevelHierarchy"/>
    <dgm:cxn modelId="{430D1327-152C-4914-8A8C-527B48A4CB9A}" type="presParOf" srcId="{482B8DC1-5FD7-487E-98DE-DC84417DC338}" destId="{3994DB92-C7FE-46C4-AE90-CA96EFF4D093}" srcOrd="3" destOrd="0" presId="urn:microsoft.com/office/officeart/2008/layout/HorizontalMultiLevelHierarchy"/>
    <dgm:cxn modelId="{2D0EEA41-0313-49A0-802F-704143792D81}" type="presParOf" srcId="{3994DB92-C7FE-46C4-AE90-CA96EFF4D093}" destId="{B492EDF6-358B-4A73-BB4D-AC4945E73279}" srcOrd="0" destOrd="0" presId="urn:microsoft.com/office/officeart/2008/layout/HorizontalMultiLevelHierarchy"/>
    <dgm:cxn modelId="{03872E7C-296C-4A5D-9B16-A6A9494D7CD2}" type="presParOf" srcId="{3994DB92-C7FE-46C4-AE90-CA96EFF4D093}" destId="{123D536D-92D0-43EC-BB4E-DE45D35A7D0B}" srcOrd="1" destOrd="0" presId="urn:microsoft.com/office/officeart/2008/layout/HorizontalMultiLevelHierarchy"/>
    <dgm:cxn modelId="{84CD7D97-7DCE-4BF6-A18E-7C56C3F9D34E}" type="presParOf" srcId="{482B8DC1-5FD7-487E-98DE-DC84417DC338}" destId="{7D744E29-576A-4899-9FB0-3D39BC258D36}" srcOrd="4" destOrd="0" presId="urn:microsoft.com/office/officeart/2008/layout/HorizontalMultiLevelHierarchy"/>
    <dgm:cxn modelId="{0F20A064-C96F-4B8F-8A88-01AC282835D1}" type="presParOf" srcId="{7D744E29-576A-4899-9FB0-3D39BC258D36}" destId="{8592BE7D-BDF3-48DE-B597-DCA46D9E6860}" srcOrd="0" destOrd="0" presId="urn:microsoft.com/office/officeart/2008/layout/HorizontalMultiLevelHierarchy"/>
    <dgm:cxn modelId="{C0C99D4F-76A8-4A5D-B202-41856A03FB9B}" type="presParOf" srcId="{482B8DC1-5FD7-487E-98DE-DC84417DC338}" destId="{C0DA5F91-EAC6-4D3A-9C56-3EE12828DFED}" srcOrd="5" destOrd="0" presId="urn:microsoft.com/office/officeart/2008/layout/HorizontalMultiLevelHierarchy"/>
    <dgm:cxn modelId="{75A47686-FBEC-4693-82C7-C6057799700E}" type="presParOf" srcId="{C0DA5F91-EAC6-4D3A-9C56-3EE12828DFED}" destId="{067B9EC7-CB53-427A-B594-6853DB65AD1C}" srcOrd="0" destOrd="0" presId="urn:microsoft.com/office/officeart/2008/layout/HorizontalMultiLevelHierarchy"/>
    <dgm:cxn modelId="{FE344BEF-6DDD-44E5-B19F-25E9F16B1407}" type="presParOf" srcId="{C0DA5F91-EAC6-4D3A-9C56-3EE12828DFED}" destId="{862BC2F0-6C9C-4895-B1B0-32FCDD4D5BC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7E43E4-5E23-4A1F-8CFD-235F37378B8F}"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it-IT"/>
        </a:p>
      </dgm:t>
    </dgm:pt>
    <dgm:pt modelId="{EB248917-BAF0-46BF-BABF-62419C2A6C4C}">
      <dgm:prSet phldrT="[Testo]"/>
      <dgm:spPr/>
      <dgm:t>
        <a:bodyPr/>
        <a:lstStyle/>
        <a:p>
          <a:r>
            <a:rPr lang="it-IT" dirty="0"/>
            <a:t>Istituzioni rivoluzionarie</a:t>
          </a:r>
        </a:p>
      </dgm:t>
    </dgm:pt>
    <dgm:pt modelId="{988F3600-8505-4435-B771-2AB92C7123F2}" type="parTrans" cxnId="{81F09DB8-7730-4CFE-B446-929D9F057A3F}">
      <dgm:prSet/>
      <dgm:spPr/>
      <dgm:t>
        <a:bodyPr/>
        <a:lstStyle/>
        <a:p>
          <a:endParaRPr lang="it-IT"/>
        </a:p>
      </dgm:t>
    </dgm:pt>
    <dgm:pt modelId="{78C195B0-384A-4E00-A65D-192F8244FAF8}" type="sibTrans" cxnId="{81F09DB8-7730-4CFE-B446-929D9F057A3F}">
      <dgm:prSet/>
      <dgm:spPr/>
      <dgm:t>
        <a:bodyPr/>
        <a:lstStyle/>
        <a:p>
          <a:endParaRPr lang="it-IT"/>
        </a:p>
      </dgm:t>
    </dgm:pt>
    <dgm:pt modelId="{4F3BD09B-C6D4-4B15-B77F-6E43C2AE5842}">
      <dgm:prSet phldrT="[Testo]" custT="1"/>
      <dgm:spPr>
        <a:solidFill>
          <a:srgbClr val="C00000"/>
        </a:solidFill>
      </dgm:spPr>
      <dgm:t>
        <a:bodyPr/>
        <a:lstStyle/>
        <a:p>
          <a:r>
            <a:rPr lang="it-IT" sz="2000" dirty="0"/>
            <a:t>Congresso dei consigli dei soldati e operai: </a:t>
          </a:r>
        </a:p>
      </dgm:t>
    </dgm:pt>
    <dgm:pt modelId="{FABB879D-76F1-4EE7-86AC-616A7CE39812}" type="parTrans" cxnId="{08B0229F-7840-4BA8-BAFF-C43FE0521D35}">
      <dgm:prSet/>
      <dgm:spPr/>
      <dgm:t>
        <a:bodyPr/>
        <a:lstStyle/>
        <a:p>
          <a:endParaRPr lang="it-IT"/>
        </a:p>
      </dgm:t>
    </dgm:pt>
    <dgm:pt modelId="{66A077DB-D002-4A89-A1E9-1184E73CB928}" type="sibTrans" cxnId="{08B0229F-7840-4BA8-BAFF-C43FE0521D35}">
      <dgm:prSet/>
      <dgm:spPr/>
      <dgm:t>
        <a:bodyPr/>
        <a:lstStyle/>
        <a:p>
          <a:endParaRPr lang="it-IT"/>
        </a:p>
      </dgm:t>
    </dgm:pt>
    <dgm:pt modelId="{F5662BBE-14E8-4B4B-8BE3-D239DD014381}">
      <dgm:prSet phldrT="[Testo]" custT="1"/>
      <dgm:spPr/>
      <dgm:t>
        <a:bodyPr/>
        <a:lstStyle/>
        <a:p>
          <a:r>
            <a:rPr lang="it-IT" sz="2000" dirty="0"/>
            <a:t>Consiglio dei commissari del popolo: SPD+SPDI</a:t>
          </a:r>
        </a:p>
      </dgm:t>
    </dgm:pt>
    <dgm:pt modelId="{950C8C71-557B-4480-9C79-9A2FF1E767B5}" type="parTrans" cxnId="{69C7B4C2-AB50-407E-9E56-E4CF57B20214}">
      <dgm:prSet/>
      <dgm:spPr/>
      <dgm:t>
        <a:bodyPr/>
        <a:lstStyle/>
        <a:p>
          <a:endParaRPr lang="it-IT"/>
        </a:p>
      </dgm:t>
    </dgm:pt>
    <dgm:pt modelId="{A91AAAF4-DAEA-41CB-85D3-09A1A2C81A96}" type="sibTrans" cxnId="{69C7B4C2-AB50-407E-9E56-E4CF57B20214}">
      <dgm:prSet/>
      <dgm:spPr/>
      <dgm:t>
        <a:bodyPr/>
        <a:lstStyle/>
        <a:p>
          <a:endParaRPr lang="it-IT"/>
        </a:p>
      </dgm:t>
    </dgm:pt>
    <dgm:pt modelId="{B9D1AB56-CB72-4E0C-AD35-64C5C573CC79}">
      <dgm:prSet phldrT="[Testo]"/>
      <dgm:spPr/>
      <dgm:t>
        <a:bodyPr/>
        <a:lstStyle/>
        <a:p>
          <a:r>
            <a:rPr lang="it-IT" dirty="0"/>
            <a:t>Istituzioni dello stato</a:t>
          </a:r>
        </a:p>
      </dgm:t>
    </dgm:pt>
    <dgm:pt modelId="{39E88367-10D5-492E-A26A-1D260CAC50E2}" type="parTrans" cxnId="{B0E9CF3B-0D0D-45EE-949D-025BA7412984}">
      <dgm:prSet/>
      <dgm:spPr/>
      <dgm:t>
        <a:bodyPr/>
        <a:lstStyle/>
        <a:p>
          <a:endParaRPr lang="it-IT"/>
        </a:p>
      </dgm:t>
    </dgm:pt>
    <dgm:pt modelId="{4A410F85-AD6A-459A-A0E7-27CF2EFDCE2E}" type="sibTrans" cxnId="{B0E9CF3B-0D0D-45EE-949D-025BA7412984}">
      <dgm:prSet/>
      <dgm:spPr/>
      <dgm:t>
        <a:bodyPr/>
        <a:lstStyle/>
        <a:p>
          <a:endParaRPr lang="it-IT"/>
        </a:p>
      </dgm:t>
    </dgm:pt>
    <dgm:pt modelId="{89296B68-4EBB-4DA0-98FD-4909F3EC357A}">
      <dgm:prSet phldrT="[Testo]" custT="1"/>
      <dgm:spPr>
        <a:solidFill>
          <a:schemeClr val="accent1">
            <a:lumMod val="75000"/>
          </a:schemeClr>
        </a:solidFill>
      </dgm:spPr>
      <dgm:t>
        <a:bodyPr/>
        <a:lstStyle/>
        <a:p>
          <a:r>
            <a:rPr lang="it-IT" sz="2000" dirty="0"/>
            <a:t>Reichstag eletto nel 1912</a:t>
          </a:r>
        </a:p>
      </dgm:t>
    </dgm:pt>
    <dgm:pt modelId="{8652DF34-3FF9-49A7-A2D0-AC81FF7196B2}" type="parTrans" cxnId="{4475AB35-3959-4FC2-B8E7-AB6C36DB8DE7}">
      <dgm:prSet/>
      <dgm:spPr/>
      <dgm:t>
        <a:bodyPr/>
        <a:lstStyle/>
        <a:p>
          <a:endParaRPr lang="it-IT"/>
        </a:p>
      </dgm:t>
    </dgm:pt>
    <dgm:pt modelId="{5B4090BB-B914-49DA-ABE8-D056358A6CA1}" type="sibTrans" cxnId="{4475AB35-3959-4FC2-B8E7-AB6C36DB8DE7}">
      <dgm:prSet/>
      <dgm:spPr/>
      <dgm:t>
        <a:bodyPr/>
        <a:lstStyle/>
        <a:p>
          <a:endParaRPr lang="it-IT"/>
        </a:p>
      </dgm:t>
    </dgm:pt>
    <dgm:pt modelId="{B12D0F31-D89F-42F5-B182-73C8C4F77DBD}">
      <dgm:prSet phldrT="[Testo]"/>
      <dgm:spPr>
        <a:solidFill>
          <a:schemeClr val="accent1">
            <a:lumMod val="50000"/>
          </a:schemeClr>
        </a:solidFill>
      </dgm:spPr>
      <dgm:t>
        <a:bodyPr/>
        <a:lstStyle/>
        <a:p>
          <a:r>
            <a:rPr lang="it-IT" dirty="0"/>
            <a:t>Governo del Reich concordato tra SPD e supremo comando dell’esercito</a:t>
          </a:r>
        </a:p>
      </dgm:t>
    </dgm:pt>
    <dgm:pt modelId="{98AF3FDD-4192-41A1-9667-D50278A0D972}" type="parTrans" cxnId="{8651507B-7A37-44CA-A272-66C8C3A27E83}">
      <dgm:prSet/>
      <dgm:spPr/>
      <dgm:t>
        <a:bodyPr/>
        <a:lstStyle/>
        <a:p>
          <a:endParaRPr lang="it-IT"/>
        </a:p>
      </dgm:t>
    </dgm:pt>
    <dgm:pt modelId="{B82A7ECC-6450-4C3F-A3F9-441201210533}" type="sibTrans" cxnId="{8651507B-7A37-44CA-A272-66C8C3A27E83}">
      <dgm:prSet/>
      <dgm:spPr/>
      <dgm:t>
        <a:bodyPr/>
        <a:lstStyle/>
        <a:p>
          <a:endParaRPr lang="it-IT"/>
        </a:p>
      </dgm:t>
    </dgm:pt>
    <dgm:pt modelId="{2D465602-7CCF-4F8F-8DD9-BE7590784480}">
      <dgm:prSet phldrT="[Testo]"/>
      <dgm:spPr>
        <a:solidFill>
          <a:srgbClr val="7030A0"/>
        </a:solidFill>
      </dgm:spPr>
      <dgm:t>
        <a:bodyPr/>
        <a:lstStyle/>
        <a:p>
          <a:r>
            <a:rPr lang="it-IT" dirty="0"/>
            <a:t>Friedrich Ebert SPD</a:t>
          </a:r>
        </a:p>
      </dgm:t>
    </dgm:pt>
    <dgm:pt modelId="{C3131AB5-4667-49FB-8AF1-A7BEBF50236F}" type="parTrans" cxnId="{9656A640-C1F7-433C-B9EC-D11F98FB2185}">
      <dgm:prSet/>
      <dgm:spPr/>
      <dgm:t>
        <a:bodyPr/>
        <a:lstStyle/>
        <a:p>
          <a:endParaRPr lang="it-IT"/>
        </a:p>
      </dgm:t>
    </dgm:pt>
    <dgm:pt modelId="{9AF1B1E7-BDFE-487F-A1C6-A561B6CAFD97}" type="sibTrans" cxnId="{9656A640-C1F7-433C-B9EC-D11F98FB2185}">
      <dgm:prSet/>
      <dgm:spPr/>
      <dgm:t>
        <a:bodyPr/>
        <a:lstStyle/>
        <a:p>
          <a:endParaRPr lang="it-IT"/>
        </a:p>
      </dgm:t>
    </dgm:pt>
    <dgm:pt modelId="{861A741C-B0BC-4FF7-819D-9DBC3BF6F2B1}" type="pres">
      <dgm:prSet presAssocID="{2E7E43E4-5E23-4A1F-8CFD-235F37378B8F}" presName="outerComposite" presStyleCnt="0">
        <dgm:presLayoutVars>
          <dgm:chMax val="2"/>
          <dgm:animLvl val="lvl"/>
          <dgm:resizeHandles val="exact"/>
        </dgm:presLayoutVars>
      </dgm:prSet>
      <dgm:spPr/>
    </dgm:pt>
    <dgm:pt modelId="{9801A2C0-3E5C-4ECF-B3FE-A441E38B7F0E}" type="pres">
      <dgm:prSet presAssocID="{2E7E43E4-5E23-4A1F-8CFD-235F37378B8F}" presName="dummyMaxCanvas" presStyleCnt="0"/>
      <dgm:spPr/>
    </dgm:pt>
    <dgm:pt modelId="{EFC98594-8A1E-4BF3-8C82-2640232A5ED9}" type="pres">
      <dgm:prSet presAssocID="{2E7E43E4-5E23-4A1F-8CFD-235F37378B8F}" presName="parentComposite" presStyleCnt="0"/>
      <dgm:spPr/>
    </dgm:pt>
    <dgm:pt modelId="{190286B3-D925-4B2A-AEAA-EAC7F22B6E2F}" type="pres">
      <dgm:prSet presAssocID="{2E7E43E4-5E23-4A1F-8CFD-235F37378B8F}" presName="parent1" presStyleLbl="alignAccFollowNode1" presStyleIdx="0" presStyleCnt="4" custScaleX="249702" custLinFactX="-91504" custLinFactNeighborX="-100000">
        <dgm:presLayoutVars>
          <dgm:chMax val="4"/>
        </dgm:presLayoutVars>
      </dgm:prSet>
      <dgm:spPr/>
    </dgm:pt>
    <dgm:pt modelId="{FE807473-2F95-4074-971D-03A703673555}" type="pres">
      <dgm:prSet presAssocID="{2E7E43E4-5E23-4A1F-8CFD-235F37378B8F}" presName="parent2" presStyleLbl="alignAccFollowNode1" presStyleIdx="1" presStyleCnt="4" custScaleX="253069" custLinFactX="39145" custLinFactNeighborX="100000">
        <dgm:presLayoutVars>
          <dgm:chMax val="4"/>
        </dgm:presLayoutVars>
      </dgm:prSet>
      <dgm:spPr/>
    </dgm:pt>
    <dgm:pt modelId="{A013CA8E-3FC3-4BD7-B416-27145D0B23EE}" type="pres">
      <dgm:prSet presAssocID="{2E7E43E4-5E23-4A1F-8CFD-235F37378B8F}" presName="childrenComposite" presStyleCnt="0"/>
      <dgm:spPr/>
    </dgm:pt>
    <dgm:pt modelId="{473D85CB-7412-45B3-92C1-0E589C7C5FF3}" type="pres">
      <dgm:prSet presAssocID="{2E7E43E4-5E23-4A1F-8CFD-235F37378B8F}" presName="dummyMaxCanvas_ChildArea" presStyleCnt="0"/>
      <dgm:spPr/>
    </dgm:pt>
    <dgm:pt modelId="{7DA67ED7-4F4D-4768-A08D-D9A27976A5D0}" type="pres">
      <dgm:prSet presAssocID="{2E7E43E4-5E23-4A1F-8CFD-235F37378B8F}" presName="fulcrum" presStyleLbl="alignAccFollowNode1" presStyleIdx="2" presStyleCnt="4"/>
      <dgm:spPr/>
    </dgm:pt>
    <dgm:pt modelId="{9FDDDDD2-32A6-4D4D-A0C9-F7FBC081F70C}" type="pres">
      <dgm:prSet presAssocID="{2E7E43E4-5E23-4A1F-8CFD-235F37378B8F}" presName="balance_23" presStyleLbl="alignAccFollowNode1" presStyleIdx="3" presStyleCnt="4">
        <dgm:presLayoutVars>
          <dgm:bulletEnabled val="1"/>
        </dgm:presLayoutVars>
      </dgm:prSet>
      <dgm:spPr>
        <a:solidFill>
          <a:schemeClr val="accent3">
            <a:lumMod val="20000"/>
            <a:lumOff val="80000"/>
            <a:alpha val="90000"/>
          </a:schemeClr>
        </a:solidFill>
      </dgm:spPr>
    </dgm:pt>
    <dgm:pt modelId="{F85371C7-5DD0-4CA2-94E9-0827EBD2B930}" type="pres">
      <dgm:prSet presAssocID="{2E7E43E4-5E23-4A1F-8CFD-235F37378B8F}" presName="right_23_1" presStyleLbl="node1" presStyleIdx="0" presStyleCnt="5" custScaleX="293442" custScaleY="115216" custLinFactNeighborX="65022" custLinFactNeighborY="9058">
        <dgm:presLayoutVars>
          <dgm:bulletEnabled val="1"/>
        </dgm:presLayoutVars>
      </dgm:prSet>
      <dgm:spPr/>
    </dgm:pt>
    <dgm:pt modelId="{457506C4-91DA-486D-9B70-22018634E6BB}" type="pres">
      <dgm:prSet presAssocID="{2E7E43E4-5E23-4A1F-8CFD-235F37378B8F}" presName="right_23_2" presStyleLbl="node1" presStyleIdx="1" presStyleCnt="5" custScaleX="295244" custScaleY="126163" custLinFactNeighborX="65166" custLinFactNeighborY="22983">
        <dgm:presLayoutVars>
          <dgm:bulletEnabled val="1"/>
        </dgm:presLayoutVars>
      </dgm:prSet>
      <dgm:spPr/>
    </dgm:pt>
    <dgm:pt modelId="{9BC81C76-259C-4265-B3D4-D6A6B724C50C}" type="pres">
      <dgm:prSet presAssocID="{2E7E43E4-5E23-4A1F-8CFD-235F37378B8F}" presName="right_23_3" presStyleLbl="node1" presStyleIdx="2" presStyleCnt="5" custLinFactNeighborX="-83620" custLinFactNeighborY="-8991">
        <dgm:presLayoutVars>
          <dgm:bulletEnabled val="1"/>
        </dgm:presLayoutVars>
      </dgm:prSet>
      <dgm:spPr/>
    </dgm:pt>
    <dgm:pt modelId="{82966BAA-A193-4061-999F-C3BDBF247758}" type="pres">
      <dgm:prSet presAssocID="{2E7E43E4-5E23-4A1F-8CFD-235F37378B8F}" presName="left_23_1" presStyleLbl="node1" presStyleIdx="3" presStyleCnt="5" custScaleX="259072" custScaleY="116845" custLinFactNeighborX="-80610" custLinFactNeighborY="-7698">
        <dgm:presLayoutVars>
          <dgm:bulletEnabled val="1"/>
        </dgm:presLayoutVars>
      </dgm:prSet>
      <dgm:spPr/>
    </dgm:pt>
    <dgm:pt modelId="{179792E2-2955-4A6D-8E31-56A434F74ABD}" type="pres">
      <dgm:prSet presAssocID="{2E7E43E4-5E23-4A1F-8CFD-235F37378B8F}" presName="left_23_2" presStyleLbl="node1" presStyleIdx="4" presStyleCnt="5" custScaleX="262319" custScaleY="122266" custLinFactNeighborX="-81546">
        <dgm:presLayoutVars>
          <dgm:bulletEnabled val="1"/>
        </dgm:presLayoutVars>
      </dgm:prSet>
      <dgm:spPr/>
    </dgm:pt>
  </dgm:ptLst>
  <dgm:cxnLst>
    <dgm:cxn modelId="{26A9782C-023F-4A0D-B3D8-8C6500E34433}" type="presOf" srcId="{F5662BBE-14E8-4B4B-8BE3-D239DD014381}" destId="{179792E2-2955-4A6D-8E31-56A434F74ABD}" srcOrd="0" destOrd="0" presId="urn:microsoft.com/office/officeart/2005/8/layout/balance1"/>
    <dgm:cxn modelId="{4475AB35-3959-4FC2-B8E7-AB6C36DB8DE7}" srcId="{B9D1AB56-CB72-4E0C-AD35-64C5C573CC79}" destId="{89296B68-4EBB-4DA0-98FD-4909F3EC357A}" srcOrd="0" destOrd="0" parTransId="{8652DF34-3FF9-49A7-A2D0-AC81FF7196B2}" sibTransId="{5B4090BB-B914-49DA-ABE8-D056358A6CA1}"/>
    <dgm:cxn modelId="{B0E9CF3B-0D0D-45EE-949D-025BA7412984}" srcId="{2E7E43E4-5E23-4A1F-8CFD-235F37378B8F}" destId="{B9D1AB56-CB72-4E0C-AD35-64C5C573CC79}" srcOrd="1" destOrd="0" parTransId="{39E88367-10D5-492E-A26A-1D260CAC50E2}" sibTransId="{4A410F85-AD6A-459A-A0E7-27CF2EFDCE2E}"/>
    <dgm:cxn modelId="{DA27AC3C-726E-4689-BC39-7AF3A2A6B7CD}" type="presOf" srcId="{89296B68-4EBB-4DA0-98FD-4909F3EC357A}" destId="{F85371C7-5DD0-4CA2-94E9-0827EBD2B930}" srcOrd="0" destOrd="0" presId="urn:microsoft.com/office/officeart/2005/8/layout/balance1"/>
    <dgm:cxn modelId="{9656A640-C1F7-433C-B9EC-D11F98FB2185}" srcId="{B9D1AB56-CB72-4E0C-AD35-64C5C573CC79}" destId="{2D465602-7CCF-4F8F-8DD9-BE7590784480}" srcOrd="2" destOrd="0" parTransId="{C3131AB5-4667-49FB-8AF1-A7BEBF50236F}" sibTransId="{9AF1B1E7-BDFE-487F-A1C6-A561B6CAFD97}"/>
    <dgm:cxn modelId="{9FD28C5F-2726-4754-BA65-1900E1BF5A06}" type="presOf" srcId="{EB248917-BAF0-46BF-BABF-62419C2A6C4C}" destId="{190286B3-D925-4B2A-AEAA-EAC7F22B6E2F}" srcOrd="0" destOrd="0" presId="urn:microsoft.com/office/officeart/2005/8/layout/balance1"/>
    <dgm:cxn modelId="{3CFE214D-4B22-4F9E-90BB-911D1F344B77}" type="presOf" srcId="{4F3BD09B-C6D4-4B15-B77F-6E43C2AE5842}" destId="{82966BAA-A193-4061-999F-C3BDBF247758}" srcOrd="0" destOrd="0" presId="urn:microsoft.com/office/officeart/2005/8/layout/balance1"/>
    <dgm:cxn modelId="{2027507B-C7E8-4318-AE43-8E766981C750}" type="presOf" srcId="{B9D1AB56-CB72-4E0C-AD35-64C5C573CC79}" destId="{FE807473-2F95-4074-971D-03A703673555}" srcOrd="0" destOrd="0" presId="urn:microsoft.com/office/officeart/2005/8/layout/balance1"/>
    <dgm:cxn modelId="{8651507B-7A37-44CA-A272-66C8C3A27E83}" srcId="{B9D1AB56-CB72-4E0C-AD35-64C5C573CC79}" destId="{B12D0F31-D89F-42F5-B182-73C8C4F77DBD}" srcOrd="1" destOrd="0" parTransId="{98AF3FDD-4192-41A1-9667-D50278A0D972}" sibTransId="{B82A7ECC-6450-4C3F-A3F9-441201210533}"/>
    <dgm:cxn modelId="{5A4C5787-96ED-49E3-8DAF-178A63E10AE5}" type="presOf" srcId="{2E7E43E4-5E23-4A1F-8CFD-235F37378B8F}" destId="{861A741C-B0BC-4FF7-819D-9DBC3BF6F2B1}" srcOrd="0" destOrd="0" presId="urn:microsoft.com/office/officeart/2005/8/layout/balance1"/>
    <dgm:cxn modelId="{08B0229F-7840-4BA8-BAFF-C43FE0521D35}" srcId="{EB248917-BAF0-46BF-BABF-62419C2A6C4C}" destId="{4F3BD09B-C6D4-4B15-B77F-6E43C2AE5842}" srcOrd="0" destOrd="0" parTransId="{FABB879D-76F1-4EE7-86AC-616A7CE39812}" sibTransId="{66A077DB-D002-4A89-A1E9-1184E73CB928}"/>
    <dgm:cxn modelId="{7938C8AD-4538-46E3-95BA-1FED24C0AB19}" type="presOf" srcId="{2D465602-7CCF-4F8F-8DD9-BE7590784480}" destId="{9BC81C76-259C-4265-B3D4-D6A6B724C50C}" srcOrd="0" destOrd="0" presId="urn:microsoft.com/office/officeart/2005/8/layout/balance1"/>
    <dgm:cxn modelId="{81F09DB8-7730-4CFE-B446-929D9F057A3F}" srcId="{2E7E43E4-5E23-4A1F-8CFD-235F37378B8F}" destId="{EB248917-BAF0-46BF-BABF-62419C2A6C4C}" srcOrd="0" destOrd="0" parTransId="{988F3600-8505-4435-B771-2AB92C7123F2}" sibTransId="{78C195B0-384A-4E00-A65D-192F8244FAF8}"/>
    <dgm:cxn modelId="{B1FE13BD-91FD-42E7-BB8D-178550B7952A}" type="presOf" srcId="{B12D0F31-D89F-42F5-B182-73C8C4F77DBD}" destId="{457506C4-91DA-486D-9B70-22018634E6BB}" srcOrd="0" destOrd="0" presId="urn:microsoft.com/office/officeart/2005/8/layout/balance1"/>
    <dgm:cxn modelId="{69C7B4C2-AB50-407E-9E56-E4CF57B20214}" srcId="{EB248917-BAF0-46BF-BABF-62419C2A6C4C}" destId="{F5662BBE-14E8-4B4B-8BE3-D239DD014381}" srcOrd="1" destOrd="0" parTransId="{950C8C71-557B-4480-9C79-9A2FF1E767B5}" sibTransId="{A91AAAF4-DAEA-41CB-85D3-09A1A2C81A96}"/>
    <dgm:cxn modelId="{C1E2ED92-E136-46CD-AFAD-87639AF713E2}" type="presParOf" srcId="{861A741C-B0BC-4FF7-819D-9DBC3BF6F2B1}" destId="{9801A2C0-3E5C-4ECF-B3FE-A441E38B7F0E}" srcOrd="0" destOrd="0" presId="urn:microsoft.com/office/officeart/2005/8/layout/balance1"/>
    <dgm:cxn modelId="{DBDF9A3F-F773-4685-BD7E-582AD3702239}" type="presParOf" srcId="{861A741C-B0BC-4FF7-819D-9DBC3BF6F2B1}" destId="{EFC98594-8A1E-4BF3-8C82-2640232A5ED9}" srcOrd="1" destOrd="0" presId="urn:microsoft.com/office/officeart/2005/8/layout/balance1"/>
    <dgm:cxn modelId="{16DD6099-E6FA-4889-B286-8E027F83B33F}" type="presParOf" srcId="{EFC98594-8A1E-4BF3-8C82-2640232A5ED9}" destId="{190286B3-D925-4B2A-AEAA-EAC7F22B6E2F}" srcOrd="0" destOrd="0" presId="urn:microsoft.com/office/officeart/2005/8/layout/balance1"/>
    <dgm:cxn modelId="{2D5D1D21-BCBE-44E8-B18E-4FB60B4330C8}" type="presParOf" srcId="{EFC98594-8A1E-4BF3-8C82-2640232A5ED9}" destId="{FE807473-2F95-4074-971D-03A703673555}" srcOrd="1" destOrd="0" presId="urn:microsoft.com/office/officeart/2005/8/layout/balance1"/>
    <dgm:cxn modelId="{A97BF96F-4A6E-45CE-B4EB-A4AE3CDD6F88}" type="presParOf" srcId="{861A741C-B0BC-4FF7-819D-9DBC3BF6F2B1}" destId="{A013CA8E-3FC3-4BD7-B416-27145D0B23EE}" srcOrd="2" destOrd="0" presId="urn:microsoft.com/office/officeart/2005/8/layout/balance1"/>
    <dgm:cxn modelId="{9331590B-CF5E-4D52-AA66-3559975B8593}" type="presParOf" srcId="{A013CA8E-3FC3-4BD7-B416-27145D0B23EE}" destId="{473D85CB-7412-45B3-92C1-0E589C7C5FF3}" srcOrd="0" destOrd="0" presId="urn:microsoft.com/office/officeart/2005/8/layout/balance1"/>
    <dgm:cxn modelId="{F1C14687-3D00-40F6-854C-7348F2358E7B}" type="presParOf" srcId="{A013CA8E-3FC3-4BD7-B416-27145D0B23EE}" destId="{7DA67ED7-4F4D-4768-A08D-D9A27976A5D0}" srcOrd="1" destOrd="0" presId="urn:microsoft.com/office/officeart/2005/8/layout/balance1"/>
    <dgm:cxn modelId="{BE4AB673-A0A3-4607-B24F-337E74496F73}" type="presParOf" srcId="{A013CA8E-3FC3-4BD7-B416-27145D0B23EE}" destId="{9FDDDDD2-32A6-4D4D-A0C9-F7FBC081F70C}" srcOrd="2" destOrd="0" presId="urn:microsoft.com/office/officeart/2005/8/layout/balance1"/>
    <dgm:cxn modelId="{A6F02DE0-2FDA-43FB-A6CE-411DEEE3AE8B}" type="presParOf" srcId="{A013CA8E-3FC3-4BD7-B416-27145D0B23EE}" destId="{F85371C7-5DD0-4CA2-94E9-0827EBD2B930}" srcOrd="3" destOrd="0" presId="urn:microsoft.com/office/officeart/2005/8/layout/balance1"/>
    <dgm:cxn modelId="{E68FEB6B-2AE2-401C-B8B5-AB4C07A97846}" type="presParOf" srcId="{A013CA8E-3FC3-4BD7-B416-27145D0B23EE}" destId="{457506C4-91DA-486D-9B70-22018634E6BB}" srcOrd="4" destOrd="0" presId="urn:microsoft.com/office/officeart/2005/8/layout/balance1"/>
    <dgm:cxn modelId="{85711C41-8D54-4F5F-A416-B143C85AA6AB}" type="presParOf" srcId="{A013CA8E-3FC3-4BD7-B416-27145D0B23EE}" destId="{9BC81C76-259C-4265-B3D4-D6A6B724C50C}" srcOrd="5" destOrd="0" presId="urn:microsoft.com/office/officeart/2005/8/layout/balance1"/>
    <dgm:cxn modelId="{00996AB5-19F8-4A61-B95B-1CF424815F24}" type="presParOf" srcId="{A013CA8E-3FC3-4BD7-B416-27145D0B23EE}" destId="{82966BAA-A193-4061-999F-C3BDBF247758}" srcOrd="6" destOrd="0" presId="urn:microsoft.com/office/officeart/2005/8/layout/balance1"/>
    <dgm:cxn modelId="{BAF3385D-7528-4A49-855C-A49A471F7D45}" type="presParOf" srcId="{A013CA8E-3FC3-4BD7-B416-27145D0B23EE}" destId="{179792E2-2955-4A6D-8E31-56A434F74ABD}"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44E29-576A-4899-9FB0-3D39BC258D36}">
      <dsp:nvSpPr>
        <dsp:cNvPr id="0" name=""/>
        <dsp:cNvSpPr/>
      </dsp:nvSpPr>
      <dsp:spPr>
        <a:xfrm>
          <a:off x="778100" y="1919440"/>
          <a:ext cx="478478" cy="911734"/>
        </a:xfrm>
        <a:custGeom>
          <a:avLst/>
          <a:gdLst/>
          <a:ahLst/>
          <a:cxnLst/>
          <a:rect l="0" t="0" r="0" b="0"/>
          <a:pathLst>
            <a:path>
              <a:moveTo>
                <a:pt x="0" y="0"/>
              </a:moveTo>
              <a:lnTo>
                <a:pt x="239239" y="0"/>
              </a:lnTo>
              <a:lnTo>
                <a:pt x="239239" y="911734"/>
              </a:lnTo>
              <a:lnTo>
                <a:pt x="478478" y="911734"/>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991597" y="2349565"/>
        <a:ext cx="51483" cy="51483"/>
      </dsp:txXfrm>
    </dsp:sp>
    <dsp:sp modelId="{D870001A-3A5E-4C59-8734-7B9FB43C03AD}">
      <dsp:nvSpPr>
        <dsp:cNvPr id="0" name=""/>
        <dsp:cNvSpPr/>
      </dsp:nvSpPr>
      <dsp:spPr>
        <a:xfrm>
          <a:off x="778100" y="1873720"/>
          <a:ext cx="478478" cy="91440"/>
        </a:xfrm>
        <a:custGeom>
          <a:avLst/>
          <a:gdLst/>
          <a:ahLst/>
          <a:cxnLst/>
          <a:rect l="0" t="0" r="0" b="0"/>
          <a:pathLst>
            <a:path>
              <a:moveTo>
                <a:pt x="0" y="45720"/>
              </a:moveTo>
              <a:lnTo>
                <a:pt x="478478" y="4572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005377" y="1907478"/>
        <a:ext cx="23923" cy="23923"/>
      </dsp:txXfrm>
    </dsp:sp>
    <dsp:sp modelId="{B53ADAD6-2A70-4C3A-A37A-0895519F2C8C}">
      <dsp:nvSpPr>
        <dsp:cNvPr id="0" name=""/>
        <dsp:cNvSpPr/>
      </dsp:nvSpPr>
      <dsp:spPr>
        <a:xfrm>
          <a:off x="778100" y="1007706"/>
          <a:ext cx="478478" cy="911734"/>
        </a:xfrm>
        <a:custGeom>
          <a:avLst/>
          <a:gdLst/>
          <a:ahLst/>
          <a:cxnLst/>
          <a:rect l="0" t="0" r="0" b="0"/>
          <a:pathLst>
            <a:path>
              <a:moveTo>
                <a:pt x="0" y="911734"/>
              </a:moveTo>
              <a:lnTo>
                <a:pt x="239239" y="911734"/>
              </a:lnTo>
              <a:lnTo>
                <a:pt x="239239" y="0"/>
              </a:lnTo>
              <a:lnTo>
                <a:pt x="478478" y="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991597" y="1437831"/>
        <a:ext cx="51483" cy="51483"/>
      </dsp:txXfrm>
    </dsp:sp>
    <dsp:sp modelId="{C0C12B24-737B-480B-A30B-CD2220ED8515}">
      <dsp:nvSpPr>
        <dsp:cNvPr id="0" name=""/>
        <dsp:cNvSpPr/>
      </dsp:nvSpPr>
      <dsp:spPr>
        <a:xfrm>
          <a:off x="-363659" y="1554746"/>
          <a:ext cx="1554132" cy="729387"/>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chemeClr val="bg1"/>
              </a:solidFill>
            </a:rPr>
            <a:t>1 deputato</a:t>
          </a:r>
        </a:p>
      </dsp:txBody>
      <dsp:txXfrm>
        <a:off x="-363659" y="1554746"/>
        <a:ext cx="1554132" cy="729387"/>
      </dsp:txXfrm>
    </dsp:sp>
    <dsp:sp modelId="{B36A9550-F47C-4677-B320-18B69221A4F8}">
      <dsp:nvSpPr>
        <dsp:cNvPr id="0" name=""/>
        <dsp:cNvSpPr/>
      </dsp:nvSpPr>
      <dsp:spPr>
        <a:xfrm>
          <a:off x="1256578" y="643012"/>
          <a:ext cx="4015387" cy="72938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b="1" kern="1200" dirty="0">
              <a:solidFill>
                <a:schemeClr val="bg1"/>
              </a:solidFill>
            </a:rPr>
            <a:t>I classe: 4% della popolazione</a:t>
          </a:r>
        </a:p>
      </dsp:txBody>
      <dsp:txXfrm>
        <a:off x="1256578" y="643012"/>
        <a:ext cx="4015387" cy="729387"/>
      </dsp:txXfrm>
    </dsp:sp>
    <dsp:sp modelId="{B492EDF6-358B-4A73-BB4D-AC4945E73279}">
      <dsp:nvSpPr>
        <dsp:cNvPr id="0" name=""/>
        <dsp:cNvSpPr/>
      </dsp:nvSpPr>
      <dsp:spPr>
        <a:xfrm>
          <a:off x="1256578" y="1554746"/>
          <a:ext cx="3988544" cy="72938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b="1" kern="1200" dirty="0">
              <a:solidFill>
                <a:schemeClr val="bg1"/>
              </a:solidFill>
            </a:rPr>
            <a:t>II classe: 16% della popolazione</a:t>
          </a:r>
        </a:p>
      </dsp:txBody>
      <dsp:txXfrm>
        <a:off x="1256578" y="1554746"/>
        <a:ext cx="3988544" cy="729387"/>
      </dsp:txXfrm>
    </dsp:sp>
    <dsp:sp modelId="{067B9EC7-CB53-427A-B594-6853DB65AD1C}">
      <dsp:nvSpPr>
        <dsp:cNvPr id="0" name=""/>
        <dsp:cNvSpPr/>
      </dsp:nvSpPr>
      <dsp:spPr>
        <a:xfrm>
          <a:off x="1256578" y="2466480"/>
          <a:ext cx="3961439" cy="72938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it-IT" sz="2100" b="1" kern="1200" dirty="0">
              <a:solidFill>
                <a:schemeClr val="bg1"/>
              </a:solidFill>
            </a:rPr>
            <a:t>III classe: 80% della popolazione</a:t>
          </a:r>
        </a:p>
      </dsp:txBody>
      <dsp:txXfrm>
        <a:off x="1256578" y="2466480"/>
        <a:ext cx="3961439" cy="729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286B3-D925-4B2A-AEAA-EAC7F22B6E2F}">
      <dsp:nvSpPr>
        <dsp:cNvPr id="0" name=""/>
        <dsp:cNvSpPr/>
      </dsp:nvSpPr>
      <dsp:spPr>
        <a:xfrm>
          <a:off x="0" y="125722"/>
          <a:ext cx="4308689" cy="958629"/>
        </a:xfrm>
        <a:prstGeom prst="roundRect">
          <a:avLst>
            <a:gd name="adj" fmla="val 10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Istituzioni rivoluzionarie</a:t>
          </a:r>
        </a:p>
      </dsp:txBody>
      <dsp:txXfrm>
        <a:off x="28077" y="153799"/>
        <a:ext cx="4252535" cy="902475"/>
      </dsp:txXfrm>
    </dsp:sp>
    <dsp:sp modelId="{FE807473-2F95-4074-971D-03A703673555}">
      <dsp:nvSpPr>
        <dsp:cNvPr id="0" name=""/>
        <dsp:cNvSpPr/>
      </dsp:nvSpPr>
      <dsp:spPr>
        <a:xfrm>
          <a:off x="6186912" y="125722"/>
          <a:ext cx="4366787" cy="958629"/>
        </a:xfrm>
        <a:prstGeom prst="roundRect">
          <a:avLst>
            <a:gd name="adj" fmla="val 10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Istituzioni dello stato</a:t>
          </a:r>
        </a:p>
      </dsp:txBody>
      <dsp:txXfrm>
        <a:off x="6214989" y="153799"/>
        <a:ext cx="4310633" cy="902475"/>
      </dsp:txXfrm>
    </dsp:sp>
    <dsp:sp modelId="{7DA67ED7-4F4D-4768-A08D-D9A27976A5D0}">
      <dsp:nvSpPr>
        <dsp:cNvPr id="0" name=""/>
        <dsp:cNvSpPr/>
      </dsp:nvSpPr>
      <dsp:spPr>
        <a:xfrm>
          <a:off x="4665919" y="4199896"/>
          <a:ext cx="718971" cy="718971"/>
        </a:xfrm>
        <a:prstGeom prst="triangle">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DDDDD2-32A6-4D4D-A0C9-F7FBC081F70C}">
      <dsp:nvSpPr>
        <dsp:cNvPr id="0" name=""/>
        <dsp:cNvSpPr/>
      </dsp:nvSpPr>
      <dsp:spPr>
        <a:xfrm rot="240000">
          <a:off x="2867831" y="3891808"/>
          <a:ext cx="4315148" cy="301744"/>
        </a:xfrm>
        <a:prstGeom prst="rect">
          <a:avLst/>
        </a:prstGeom>
        <a:solidFill>
          <a:schemeClr val="accent3">
            <a:lumMod val="20000"/>
            <a:lumOff val="80000"/>
            <a:alpha val="9000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5371C7-5DD0-4CA2-94E9-0827EBD2B930}">
      <dsp:nvSpPr>
        <dsp:cNvPr id="0" name=""/>
        <dsp:cNvSpPr/>
      </dsp:nvSpPr>
      <dsp:spPr>
        <a:xfrm rot="240000">
          <a:off x="4888827" y="3271031"/>
          <a:ext cx="5167739" cy="701540"/>
        </a:xfrm>
        <a:prstGeom prst="roundRect">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Reichstag eletto nel 1912</a:t>
          </a:r>
        </a:p>
      </dsp:txBody>
      <dsp:txXfrm>
        <a:off x="4923073" y="3305277"/>
        <a:ext cx="5099247" cy="633048"/>
      </dsp:txXfrm>
    </dsp:sp>
    <dsp:sp modelId="{457506C4-91DA-486D-9B70-22018634E6BB}">
      <dsp:nvSpPr>
        <dsp:cNvPr id="0" name=""/>
        <dsp:cNvSpPr/>
      </dsp:nvSpPr>
      <dsp:spPr>
        <a:xfrm rot="240000">
          <a:off x="4941143" y="2486797"/>
          <a:ext cx="5192836" cy="800774"/>
        </a:xfrm>
        <a:prstGeom prst="roundRect">
          <a:avLst/>
        </a:prstGeom>
        <a:solidFill>
          <a:schemeClr val="accent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Governo del Reich concordato tra SPD e supremo comando dell’esercito</a:t>
          </a:r>
        </a:p>
      </dsp:txBody>
      <dsp:txXfrm>
        <a:off x="4980234" y="2525888"/>
        <a:ext cx="5114654" cy="722592"/>
      </dsp:txXfrm>
    </dsp:sp>
    <dsp:sp modelId="{9BC81C76-259C-4265-B3D4-D6A6B724C50C}">
      <dsp:nvSpPr>
        <dsp:cNvPr id="0" name=""/>
        <dsp:cNvSpPr/>
      </dsp:nvSpPr>
      <dsp:spPr>
        <a:xfrm rot="240000">
          <a:off x="4100354" y="1348270"/>
          <a:ext cx="1721703" cy="802138"/>
        </a:xfrm>
        <a:prstGeom prst="roundRect">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Friedrich Ebert SPD</a:t>
          </a:r>
        </a:p>
      </dsp:txBody>
      <dsp:txXfrm>
        <a:off x="4139511" y="1387427"/>
        <a:ext cx="1643389" cy="723824"/>
      </dsp:txXfrm>
    </dsp:sp>
    <dsp:sp modelId="{82966BAA-A193-4061-999F-C3BDBF247758}">
      <dsp:nvSpPr>
        <dsp:cNvPr id="0" name=""/>
        <dsp:cNvSpPr/>
      </dsp:nvSpPr>
      <dsp:spPr>
        <a:xfrm rot="240000">
          <a:off x="145169" y="2915255"/>
          <a:ext cx="4552653" cy="759579"/>
        </a:xfrm>
        <a:prstGeom prst="round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Congresso dei consigli dei soldati e operai: </a:t>
          </a:r>
        </a:p>
      </dsp:txBody>
      <dsp:txXfrm>
        <a:off x="182249" y="2952335"/>
        <a:ext cx="4478493" cy="685419"/>
      </dsp:txXfrm>
    </dsp:sp>
    <dsp:sp modelId="{179792E2-2955-4A6D-8E31-56A434F74ABD}">
      <dsp:nvSpPr>
        <dsp:cNvPr id="0" name=""/>
        <dsp:cNvSpPr/>
      </dsp:nvSpPr>
      <dsp:spPr>
        <a:xfrm rot="240000">
          <a:off x="163633" y="2100232"/>
          <a:ext cx="4607147" cy="805778"/>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Consiglio dei commissari del popolo: SPD+SPDI</a:t>
          </a:r>
        </a:p>
      </dsp:txBody>
      <dsp:txXfrm>
        <a:off x="202968" y="2139567"/>
        <a:ext cx="4528477" cy="72710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a:t>Fare clic per modificare lo stile del titolo dello schema</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8C79C5D-2A6F-F04D-97DA-BEF2467B64E4}"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a:t>Fare clic per modificare lo stile del titolo dello schema</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a:t>Fare clic per modificare gli stili del testo dello schema</a:t>
            </a:r>
          </a:p>
        </p:txBody>
      </p:sp>
      <p:sp>
        <p:nvSpPr>
          <p:cNvPr id="2" name="Date Placeholder 1"/>
          <p:cNvSpPr>
            <a:spLocks noGrp="1"/>
          </p:cNvSpPr>
          <p:nvPr>
            <p:ph type="dt" sz="half" idx="10"/>
          </p:nvPr>
        </p:nvSpPr>
        <p:spPr/>
        <p:txBody>
          <a:bodyPr/>
          <a:lstStyle/>
          <a:p>
            <a:fld id="{FBF54567-0DE4-3F47-BF90-CB84690072F9}" type="datetimeFigureOut">
              <a:rPr lang="en-US" dirty="0"/>
              <a:pPr/>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506974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109885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a:t>Fare clic per modificare lo stile del titolo</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435762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61254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7133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51223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37349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a:t>Fare clic per modificare lo stile del titolo</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0DF5E60-9974-AC48-9591-99C2BB44B7CF}"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25621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a:t>Fare clic per modificare lo stile del titolo</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9/19/2022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85924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a:t>Fare clic per modificare lo stile del titolo</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8C79C5D-2A6F-F04D-97DA-BEF2467B64E4}"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07378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a:t>Fare clic per modificare lo stile del titolo</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a:t>Modifica gli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455217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a:t>Fare clic per modificare lo stile del titolo</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a:t>Modifica gli stili del testo dello schema</a:t>
            </a:r>
          </a:p>
        </p:txBody>
      </p:sp>
      <p:sp>
        <p:nvSpPr>
          <p:cNvPr id="2" name="Date Placeholder 1"/>
          <p:cNvSpPr>
            <a:spLocks noGrp="1"/>
          </p:cNvSpPr>
          <p:nvPr>
            <p:ph type="dt" sz="half" idx="10"/>
          </p:nvPr>
        </p:nvSpPr>
        <p:spPr/>
        <p:txBody>
          <a:bodyPr/>
          <a:lstStyle/>
          <a:p>
            <a:fld id="{FBF54567-0DE4-3F47-BF90-CB84690072F9}" type="datetimeFigureOut">
              <a:rPr lang="en-US" dirty="0"/>
              <a:pPr/>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47781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61028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08207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DCBBA708-C5F0-412D-90E2-1919F0D196AE}" type="datetimeFigureOut">
              <a:rPr lang="en-US" dirty="0"/>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98380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0DF5E60-9974-AC48-9591-99C2BB44B7CF}"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a:t>Fare clic per modificare lo stile del titolo dello schema</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9/19/2022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9/19/2022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9/19/2022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578658606"/>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youtu.be/NjW--_cPerA" TargetMode="Externa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D34B7-08D3-44FC-8DF8-DAD7BFCFE92A}"/>
              </a:ext>
            </a:extLst>
          </p:cNvPr>
          <p:cNvSpPr>
            <a:spLocks noGrp="1"/>
          </p:cNvSpPr>
          <p:nvPr>
            <p:ph type="ctrTitle"/>
          </p:nvPr>
        </p:nvSpPr>
        <p:spPr/>
        <p:txBody>
          <a:bodyPr/>
          <a:lstStyle/>
          <a:p>
            <a:r>
              <a:rPr lang="it-IT" dirty="0"/>
              <a:t>Storia delle istituzioni politiche 3</a:t>
            </a:r>
          </a:p>
        </p:txBody>
      </p:sp>
      <p:sp>
        <p:nvSpPr>
          <p:cNvPr id="3" name="Sottotitolo 2">
            <a:extLst>
              <a:ext uri="{FF2B5EF4-FFF2-40B4-BE49-F238E27FC236}">
                <a16:creationId xmlns:a16="http://schemas.microsoft.com/office/drawing/2014/main" id="{46C7DC32-1441-49F4-9111-9162E4F0A6AB}"/>
              </a:ext>
            </a:extLst>
          </p:cNvPr>
          <p:cNvSpPr>
            <a:spLocks noGrp="1"/>
          </p:cNvSpPr>
          <p:nvPr>
            <p:ph type="subTitle" idx="1"/>
          </p:nvPr>
        </p:nvSpPr>
        <p:spPr/>
        <p:txBody>
          <a:bodyPr>
            <a:noAutofit/>
          </a:bodyPr>
          <a:lstStyle/>
          <a:p>
            <a:r>
              <a:rPr lang="it-IT" sz="2400" dirty="0"/>
              <a:t>Ronald Car</a:t>
            </a:r>
          </a:p>
        </p:txBody>
      </p:sp>
    </p:spTree>
    <p:extLst>
      <p:ext uri="{BB962C8B-B14F-4D97-AF65-F5344CB8AC3E}">
        <p14:creationId xmlns:p14="http://schemas.microsoft.com/office/powerpoint/2010/main" val="15896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Confronto con l’Inghilterra</a:t>
            </a:r>
          </a:p>
        </p:txBody>
      </p:sp>
      <p:sp>
        <p:nvSpPr>
          <p:cNvPr id="5" name="Segnaposto contenuto 4"/>
          <p:cNvSpPr>
            <a:spLocks noGrp="1"/>
          </p:cNvSpPr>
          <p:nvPr>
            <p:ph idx="1"/>
          </p:nvPr>
        </p:nvSpPr>
        <p:spPr/>
        <p:txBody>
          <a:bodyPr>
            <a:noAutofit/>
          </a:bodyPr>
          <a:lstStyle/>
          <a:p>
            <a:r>
              <a:rPr lang="it-IT" sz="1900" dirty="0"/>
              <a:t>Il modello inglese è glorificato da Jean-Louis de </a:t>
            </a:r>
            <a:r>
              <a:rPr lang="it-IT" sz="1900" dirty="0" err="1"/>
              <a:t>Lolme</a:t>
            </a:r>
            <a:r>
              <a:rPr lang="it-IT" sz="1900" dirty="0"/>
              <a:t>, </a:t>
            </a:r>
            <a:r>
              <a:rPr lang="it-IT" sz="1900" i="1" dirty="0" err="1"/>
              <a:t>Constitution</a:t>
            </a:r>
            <a:r>
              <a:rPr lang="it-IT" sz="1900" i="1" dirty="0"/>
              <a:t> de l'</a:t>
            </a:r>
            <a:r>
              <a:rPr lang="it-IT" sz="1900" i="1" dirty="0" err="1"/>
              <a:t>Angleterre</a:t>
            </a:r>
            <a:r>
              <a:rPr lang="it-IT" sz="1900" dirty="0"/>
              <a:t>, Amsterdam, 1771 (ripubblicata liberamente in Francia nel 1789), che introduce nel dibattito politico l’idea dell’Inghilterra come «culla della libertà» già diffusa nella cultura dei salotti illuministi (Montesquieu, Voltaire, </a:t>
            </a:r>
            <a:r>
              <a:rPr lang="it-IT" sz="1900" dirty="0" err="1"/>
              <a:t>Diderot</a:t>
            </a:r>
            <a:r>
              <a:rPr lang="it-IT" sz="1900" dirty="0"/>
              <a:t>…);</a:t>
            </a:r>
          </a:p>
          <a:p>
            <a:r>
              <a:rPr lang="it-IT" sz="1900" dirty="0"/>
              <a:t>L’ideale politico di un governo di corte controllato dalla stampa popolare è promosso dai riformisti vicini a Necker, che lo considerano anche più moderno ed efficace del parlamentarismo inglese; </a:t>
            </a:r>
          </a:p>
          <a:p>
            <a:r>
              <a:rPr lang="it-IT" sz="1900" dirty="0"/>
              <a:t>Per il giornalista Jean Baptiste </a:t>
            </a:r>
            <a:r>
              <a:rPr lang="it-IT" sz="1900" dirty="0" err="1"/>
              <a:t>Suard</a:t>
            </a:r>
            <a:r>
              <a:rPr lang="it-IT" sz="1900" dirty="0"/>
              <a:t>, la Francia non ha bisogno di un parlamento poiché «che cosa possono rappresentare i parlamentari, che non sia già espresso dall’opinione pubblica?» </a:t>
            </a:r>
          </a:p>
        </p:txBody>
      </p:sp>
    </p:spTree>
    <p:extLst>
      <p:ext uri="{BB962C8B-B14F-4D97-AF65-F5344CB8AC3E}">
        <p14:creationId xmlns:p14="http://schemas.microsoft.com/office/powerpoint/2010/main" val="303686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E90825-51EB-41D2-925A-EA4EC2758125}"/>
              </a:ext>
            </a:extLst>
          </p:cNvPr>
          <p:cNvSpPr>
            <a:spLocks noGrp="1"/>
          </p:cNvSpPr>
          <p:nvPr>
            <p:ph type="title"/>
          </p:nvPr>
        </p:nvSpPr>
        <p:spPr/>
        <p:txBody>
          <a:bodyPr/>
          <a:lstStyle/>
          <a:p>
            <a:r>
              <a:rPr lang="it-IT" dirty="0"/>
              <a:t>Voltaire e il modello inglese</a:t>
            </a:r>
          </a:p>
        </p:txBody>
      </p:sp>
      <p:sp>
        <p:nvSpPr>
          <p:cNvPr id="3" name="Segnaposto contenuto 2">
            <a:extLst>
              <a:ext uri="{FF2B5EF4-FFF2-40B4-BE49-F238E27FC236}">
                <a16:creationId xmlns:a16="http://schemas.microsoft.com/office/drawing/2014/main" id="{5986780C-B566-4E67-874C-275C6F701087}"/>
              </a:ext>
            </a:extLst>
          </p:cNvPr>
          <p:cNvSpPr>
            <a:spLocks noGrp="1"/>
          </p:cNvSpPr>
          <p:nvPr>
            <p:ph idx="1"/>
          </p:nvPr>
        </p:nvSpPr>
        <p:spPr/>
        <p:txBody>
          <a:bodyPr/>
          <a:lstStyle/>
          <a:p>
            <a:r>
              <a:rPr lang="it-IT" sz="2000" dirty="0"/>
              <a:t>Nelle </a:t>
            </a:r>
            <a:r>
              <a:rPr lang="it-IT" sz="2000" i="1" dirty="0" err="1"/>
              <a:t>Lettres</a:t>
            </a:r>
            <a:r>
              <a:rPr lang="it-IT" sz="2000" i="1" dirty="0"/>
              <a:t> </a:t>
            </a:r>
            <a:r>
              <a:rPr lang="it-IT" sz="2000" i="1" dirty="0" err="1"/>
              <a:t>philosophiques</a:t>
            </a:r>
            <a:r>
              <a:rPr lang="it-IT" sz="2000" i="1" dirty="0"/>
              <a:t> sur </a:t>
            </a:r>
            <a:r>
              <a:rPr lang="it-IT" sz="2000" i="1" dirty="0" err="1"/>
              <a:t>les</a:t>
            </a:r>
            <a:r>
              <a:rPr lang="it-IT" sz="2000" i="1" dirty="0"/>
              <a:t> Anglais</a:t>
            </a:r>
            <a:r>
              <a:rPr lang="it-IT" sz="2000" dirty="0"/>
              <a:t>(1734) Voltaire loda l’Inghilterra per la tolleranza, libertà di stampa, stato di diritto e il compromesso costituzionale che bilancia elementi monarchici, aristocratici e democratici; Secondo lui lo sviluppo del commercio e la libertà si sostengono a vicenda;</a:t>
            </a:r>
          </a:p>
          <a:p>
            <a:r>
              <a:rPr lang="it-IT" sz="2000" dirty="0"/>
              <a:t>Tuttavia, nella voce «</a:t>
            </a:r>
            <a:r>
              <a:rPr lang="it-IT" sz="2000" dirty="0" err="1"/>
              <a:t>Gazette</a:t>
            </a:r>
            <a:r>
              <a:rPr lang="it-IT" sz="2000" dirty="0"/>
              <a:t>» della </a:t>
            </a:r>
            <a:r>
              <a:rPr lang="it-IT" sz="2000" i="1" dirty="0" err="1"/>
              <a:t>Encyclopédie</a:t>
            </a:r>
            <a:r>
              <a:rPr lang="it-IT" sz="2000" dirty="0"/>
              <a:t> Voltaire critica la stampa inglese «piena di quella indecenza che la libertà della nazione autorizza… la stampa è uno dei flagelli della società e un brigantaggio intollerabile».</a:t>
            </a:r>
          </a:p>
          <a:p>
            <a:endParaRPr lang="it-IT" dirty="0"/>
          </a:p>
        </p:txBody>
      </p:sp>
    </p:spTree>
    <p:extLst>
      <p:ext uri="{BB962C8B-B14F-4D97-AF65-F5344CB8AC3E}">
        <p14:creationId xmlns:p14="http://schemas.microsoft.com/office/powerpoint/2010/main" val="49289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4A1C2010-82A4-420A-A8DB-C34C13719E4F}"/>
              </a:ext>
            </a:extLst>
          </p:cNvPr>
          <p:cNvSpPr>
            <a:spLocks noGrp="1"/>
          </p:cNvSpPr>
          <p:nvPr>
            <p:ph type="title"/>
          </p:nvPr>
        </p:nvSpPr>
        <p:spPr/>
        <p:txBody>
          <a:bodyPr/>
          <a:lstStyle/>
          <a:p>
            <a:r>
              <a:rPr lang="it-IT" dirty="0"/>
              <a:t>Influenza della rivoluzione olandese</a:t>
            </a:r>
          </a:p>
        </p:txBody>
      </p:sp>
      <p:sp>
        <p:nvSpPr>
          <p:cNvPr id="11" name="Segnaposto testo 10">
            <a:extLst>
              <a:ext uri="{FF2B5EF4-FFF2-40B4-BE49-F238E27FC236}">
                <a16:creationId xmlns:a16="http://schemas.microsoft.com/office/drawing/2014/main" id="{4F273327-3B32-4CE2-8B99-7906CEB92F3A}"/>
              </a:ext>
            </a:extLst>
          </p:cNvPr>
          <p:cNvSpPr>
            <a:spLocks noGrp="1"/>
          </p:cNvSpPr>
          <p:nvPr>
            <p:ph sz="half" idx="1"/>
          </p:nvPr>
        </p:nvSpPr>
        <p:spPr>
          <a:xfrm>
            <a:off x="680319" y="1830463"/>
            <a:ext cx="8065858" cy="4700967"/>
          </a:xfrm>
        </p:spPr>
        <p:txBody>
          <a:bodyPr>
            <a:normAutofit/>
          </a:bodyPr>
          <a:lstStyle/>
          <a:p>
            <a:r>
              <a:rPr lang="nl-NL" dirty="0"/>
              <a:t>Joan Derk van der Capellen: nobile olandese, </a:t>
            </a:r>
            <a:r>
              <a:rPr lang="it-IT" dirty="0"/>
              <a:t>sostiene il rivoluzionario americano John Adams, collabora con il radicale inglese Richard Price, che a sua volta collabora con </a:t>
            </a:r>
            <a:r>
              <a:rPr lang="it-IT" dirty="0" err="1"/>
              <a:t>Turgot</a:t>
            </a:r>
            <a:r>
              <a:rPr lang="it-IT" dirty="0"/>
              <a:t>, Benjamin Franklin, Tom </a:t>
            </a:r>
            <a:r>
              <a:rPr lang="it-IT" dirty="0" err="1"/>
              <a:t>Paine</a:t>
            </a:r>
            <a:r>
              <a:rPr lang="it-IT" dirty="0"/>
              <a:t> e Mary </a:t>
            </a:r>
            <a:r>
              <a:rPr lang="it-IT" dirty="0" err="1"/>
              <a:t>Wollstonecraft</a:t>
            </a:r>
            <a:r>
              <a:rPr lang="it-IT" dirty="0"/>
              <a:t>. </a:t>
            </a:r>
          </a:p>
          <a:p>
            <a:r>
              <a:rPr lang="it-IT" i="1" dirty="0"/>
              <a:t>Al popolo olandese! </a:t>
            </a:r>
            <a:r>
              <a:rPr lang="it-IT" dirty="0"/>
              <a:t>(1781): suo pamphlet scatena la rivoluzione batava ed è diffuso anche in Francia, Inghilterra e Germania: </a:t>
            </a:r>
          </a:p>
          <a:p>
            <a:pPr marL="0" indent="0">
              <a:buNone/>
            </a:pPr>
            <a:r>
              <a:rPr lang="it-IT" dirty="0"/>
              <a:t>«Fate che i vostri governanti riferiscano pubblicamente sulla stampa sulle loro azioni. Abbiate cura della libertà di stampa, perché è l'unico supporto della libertà nazionale. Se non si può parlare liberamente ai propri concittadini e avvertirli in tempo, diventa fin troppo facile opprimerli. Per questo coloro il cui comportamento non può sopportare alcuna indagine sono sempre così contrari alla libertà di stampa e vorrebbero che non si stampi nulla senza il loro permesso».</a:t>
            </a:r>
          </a:p>
        </p:txBody>
      </p:sp>
      <p:pic>
        <p:nvPicPr>
          <p:cNvPr id="14" name="Segnaposto contenuto 13">
            <a:extLst>
              <a:ext uri="{FF2B5EF4-FFF2-40B4-BE49-F238E27FC236}">
                <a16:creationId xmlns:a16="http://schemas.microsoft.com/office/drawing/2014/main" id="{D958349B-7F85-4E5B-8E88-057977BDB6D2}"/>
              </a:ext>
            </a:extLst>
          </p:cNvPr>
          <p:cNvPicPr>
            <a:picLocks noGrp="1" noChangeAspect="1"/>
          </p:cNvPicPr>
          <p:nvPr>
            <p:ph sz="half" idx="2"/>
          </p:nvPr>
        </p:nvPicPr>
        <p:blipFill>
          <a:blip r:embed="rId2"/>
          <a:stretch>
            <a:fillRect/>
          </a:stretch>
        </p:blipFill>
        <p:spPr>
          <a:xfrm>
            <a:off x="9040001" y="2057731"/>
            <a:ext cx="2924396" cy="4700967"/>
          </a:xfrm>
          <a:prstGeom prst="rect">
            <a:avLst/>
          </a:prstGeom>
        </p:spPr>
      </p:pic>
    </p:spTree>
    <p:extLst>
      <p:ext uri="{BB962C8B-B14F-4D97-AF65-F5344CB8AC3E}">
        <p14:creationId xmlns:p14="http://schemas.microsoft.com/office/powerpoint/2010/main" val="417865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224F1F-461A-4652-AD29-774E8712C4A1}"/>
              </a:ext>
            </a:extLst>
          </p:cNvPr>
          <p:cNvSpPr>
            <a:spLocks noGrp="1"/>
          </p:cNvSpPr>
          <p:nvPr>
            <p:ph type="title"/>
          </p:nvPr>
        </p:nvSpPr>
        <p:spPr>
          <a:xfrm>
            <a:off x="374073" y="521658"/>
            <a:ext cx="9920109" cy="1080938"/>
          </a:xfrm>
        </p:spPr>
        <p:txBody>
          <a:bodyPr>
            <a:noAutofit/>
          </a:bodyPr>
          <a:lstStyle/>
          <a:p>
            <a:r>
              <a:rPr lang="it-IT" sz="4400" dirty="0"/>
              <a:t>Dibattito olandese sulla partecipazione popolare </a:t>
            </a:r>
          </a:p>
        </p:txBody>
      </p:sp>
      <p:sp>
        <p:nvSpPr>
          <p:cNvPr id="3" name="Segnaposto contenuto 2">
            <a:extLst>
              <a:ext uri="{FF2B5EF4-FFF2-40B4-BE49-F238E27FC236}">
                <a16:creationId xmlns:a16="http://schemas.microsoft.com/office/drawing/2014/main" id="{20142660-ED49-47B4-8485-B8BD27515610}"/>
              </a:ext>
            </a:extLst>
          </p:cNvPr>
          <p:cNvSpPr>
            <a:spLocks noGrp="1"/>
          </p:cNvSpPr>
          <p:nvPr>
            <p:ph sz="half" idx="1"/>
          </p:nvPr>
        </p:nvSpPr>
        <p:spPr>
          <a:xfrm>
            <a:off x="680320" y="2158740"/>
            <a:ext cx="7442402" cy="4441167"/>
          </a:xfrm>
        </p:spPr>
        <p:txBody>
          <a:bodyPr>
            <a:normAutofit/>
          </a:bodyPr>
          <a:lstStyle/>
          <a:p>
            <a:r>
              <a:rPr lang="it-IT" dirty="0"/>
              <a:t>Rivoluzione batava 1780-1787: i sostenitori di </a:t>
            </a:r>
            <a:r>
              <a:rPr lang="it-IT" dirty="0" err="1"/>
              <a:t>Capellen</a:t>
            </a:r>
            <a:r>
              <a:rPr lang="it-IT" dirty="0"/>
              <a:t> uniti nel partito dei patrioti formano le milizie civiche contro il governo filo-monarchico (</a:t>
            </a:r>
            <a:r>
              <a:rPr lang="it-IT" i="1" dirty="0" err="1"/>
              <a:t>Stadtholder</a:t>
            </a:r>
            <a:r>
              <a:rPr lang="it-IT" dirty="0"/>
              <a:t>) della famiglia Orange; chiedono che le cariche pubbliche siano elettive, invece della cooptazione dall’alto.</a:t>
            </a:r>
          </a:p>
          <a:p>
            <a:r>
              <a:rPr lang="it-IT" dirty="0"/>
              <a:t>1785: il giornale dei patrioti </a:t>
            </a:r>
            <a:r>
              <a:rPr lang="it-IT" i="1" dirty="0"/>
              <a:t>De </a:t>
            </a:r>
            <a:r>
              <a:rPr lang="it-IT" i="1" dirty="0" err="1"/>
              <a:t>Politieke</a:t>
            </a:r>
            <a:r>
              <a:rPr lang="it-IT" i="1" dirty="0"/>
              <a:t> </a:t>
            </a:r>
            <a:r>
              <a:rPr lang="it-IT" i="1" dirty="0" err="1"/>
              <a:t>Snapper</a:t>
            </a:r>
            <a:r>
              <a:rPr lang="it-IT" i="1" dirty="0"/>
              <a:t> </a:t>
            </a:r>
            <a:r>
              <a:rPr lang="it-IT" dirty="0"/>
              <a:t>afferma che ogni cittadino, ricco o povero, ha non solo il pieno diritto, ma anche il dovere morale di partecipare alle petizioni di interesse generale.</a:t>
            </a:r>
          </a:p>
          <a:p>
            <a:r>
              <a:rPr lang="it-IT" dirty="0"/>
              <a:t>L’accesso al diritto di petizione si lega al dibattito sull’estensione del diritto di voto: secondo gli orangisti poteva firmare petizioni solo chi aveva un interesse stabile (proprietà), non era dipendente e capiva i problemi politici.  </a:t>
            </a:r>
          </a:p>
        </p:txBody>
      </p:sp>
      <p:pic>
        <p:nvPicPr>
          <p:cNvPr id="5" name="Segnaposto contenuto 4">
            <a:extLst>
              <a:ext uri="{FF2B5EF4-FFF2-40B4-BE49-F238E27FC236}">
                <a16:creationId xmlns:a16="http://schemas.microsoft.com/office/drawing/2014/main" id="{F6E6BF19-A6C3-4957-9CCC-3BB5B51DAF3F}"/>
              </a:ext>
            </a:extLst>
          </p:cNvPr>
          <p:cNvPicPr>
            <a:picLocks noGrp="1" noChangeAspect="1"/>
          </p:cNvPicPr>
          <p:nvPr>
            <p:ph sz="half" idx="2"/>
          </p:nvPr>
        </p:nvPicPr>
        <p:blipFill>
          <a:blip r:embed="rId2"/>
          <a:stretch>
            <a:fillRect/>
          </a:stretch>
        </p:blipFill>
        <p:spPr>
          <a:xfrm>
            <a:off x="8423442" y="2125448"/>
            <a:ext cx="3398450" cy="4652592"/>
          </a:xfrm>
          <a:prstGeom prst="rect">
            <a:avLst/>
          </a:prstGeom>
        </p:spPr>
      </p:pic>
    </p:spTree>
    <p:extLst>
      <p:ext uri="{BB962C8B-B14F-4D97-AF65-F5344CB8AC3E}">
        <p14:creationId xmlns:p14="http://schemas.microsoft.com/office/powerpoint/2010/main" val="8399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A50299A-C0B7-AB22-FD20-9D9E02AC74F5}"/>
              </a:ext>
            </a:extLst>
          </p:cNvPr>
          <p:cNvSpPr>
            <a:spLocks noGrp="1"/>
          </p:cNvSpPr>
          <p:nvPr>
            <p:ph type="title"/>
          </p:nvPr>
        </p:nvSpPr>
        <p:spPr/>
        <p:txBody>
          <a:bodyPr/>
          <a:lstStyle/>
          <a:p>
            <a:r>
              <a:rPr lang="it-IT" sz="4000" dirty="0"/>
              <a:t>Popolazione della Francia (28 milioni nel 1789) </a:t>
            </a:r>
            <a:endParaRPr lang="it-IT" dirty="0"/>
          </a:p>
        </p:txBody>
      </p:sp>
      <p:graphicFrame>
        <p:nvGraphicFramePr>
          <p:cNvPr id="9" name="Segnaposto contenuto 8">
            <a:extLst>
              <a:ext uri="{FF2B5EF4-FFF2-40B4-BE49-F238E27FC236}">
                <a16:creationId xmlns:a16="http://schemas.microsoft.com/office/drawing/2014/main" id="{FB23C5E1-9D7F-8F47-3ED6-8965497CE6AB}"/>
              </a:ext>
            </a:extLst>
          </p:cNvPr>
          <p:cNvGraphicFramePr>
            <a:graphicFrameLocks noGrp="1"/>
          </p:cNvGraphicFramePr>
          <p:nvPr>
            <p:ph sz="half" idx="1"/>
            <p:extLst>
              <p:ext uri="{D42A27DB-BD31-4B8C-83A1-F6EECF244321}">
                <p14:modId xmlns:p14="http://schemas.microsoft.com/office/powerpoint/2010/main" val="1552220775"/>
              </p:ext>
            </p:extLst>
          </p:nvPr>
        </p:nvGraphicFramePr>
        <p:xfrm>
          <a:off x="-107683" y="2222500"/>
          <a:ext cx="5184775" cy="3638550"/>
        </p:xfrm>
        <a:graphic>
          <a:graphicData uri="http://schemas.openxmlformats.org/drawingml/2006/chart">
            <c:chart xmlns:c="http://schemas.openxmlformats.org/drawingml/2006/chart" xmlns:r="http://schemas.openxmlformats.org/officeDocument/2006/relationships" r:id="rId2"/>
          </a:graphicData>
        </a:graphic>
      </p:graphicFrame>
      <p:sp>
        <p:nvSpPr>
          <p:cNvPr id="6" name="Segnaposto contenuto 5">
            <a:extLst>
              <a:ext uri="{FF2B5EF4-FFF2-40B4-BE49-F238E27FC236}">
                <a16:creationId xmlns:a16="http://schemas.microsoft.com/office/drawing/2014/main" id="{FF1E623B-3DF3-46A3-EF96-CE4090C18298}"/>
              </a:ext>
            </a:extLst>
          </p:cNvPr>
          <p:cNvSpPr>
            <a:spLocks noGrp="1"/>
          </p:cNvSpPr>
          <p:nvPr>
            <p:ph sz="half" idx="2"/>
          </p:nvPr>
        </p:nvSpPr>
        <p:spPr>
          <a:xfrm>
            <a:off x="4752393" y="1948588"/>
            <a:ext cx="7246774" cy="4545517"/>
          </a:xfrm>
        </p:spPr>
        <p:txBody>
          <a:bodyPr>
            <a:normAutofit/>
          </a:bodyPr>
          <a:lstStyle/>
          <a:p>
            <a:pPr marL="0" indent="0">
              <a:buNone/>
            </a:pPr>
            <a:r>
              <a:rPr lang="it-IT" dirty="0"/>
              <a:t>Terzo Stato:</a:t>
            </a:r>
          </a:p>
          <a:p>
            <a:endParaRPr lang="it-IT" dirty="0"/>
          </a:p>
          <a:p>
            <a:r>
              <a:rPr lang="it-IT" dirty="0"/>
              <a:t>10% borghesi (mercanti, </a:t>
            </a:r>
          </a:p>
          <a:p>
            <a:pPr marL="0" indent="0">
              <a:buNone/>
            </a:pPr>
            <a:r>
              <a:rPr lang="it-IT" dirty="0"/>
              <a:t>Professionisti ecc.)</a:t>
            </a:r>
          </a:p>
          <a:p>
            <a:r>
              <a:rPr lang="it-IT" dirty="0"/>
              <a:t>10% artigiani, operai urbani</a:t>
            </a:r>
          </a:p>
          <a:p>
            <a:r>
              <a:rPr lang="it-IT" dirty="0"/>
              <a:t>2% servitù domestica</a:t>
            </a:r>
          </a:p>
          <a:p>
            <a:r>
              <a:rPr lang="it-IT" dirty="0"/>
              <a:t>30% proprietari o affittuari di piccole fattorie,</a:t>
            </a:r>
          </a:p>
          <a:p>
            <a:r>
              <a:rPr lang="it-IT" dirty="0"/>
              <a:t>48% braccianti agricoli</a:t>
            </a:r>
          </a:p>
        </p:txBody>
      </p:sp>
    </p:spTree>
    <p:extLst>
      <p:ext uri="{BB962C8B-B14F-4D97-AF65-F5344CB8AC3E}">
        <p14:creationId xmlns:p14="http://schemas.microsoft.com/office/powerpoint/2010/main" val="75401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La crisi politica in Francia </a:t>
            </a:r>
          </a:p>
        </p:txBody>
      </p:sp>
      <p:sp>
        <p:nvSpPr>
          <p:cNvPr id="3" name="Segnaposto contenuto 2"/>
          <p:cNvSpPr>
            <a:spLocks noGrp="1"/>
          </p:cNvSpPr>
          <p:nvPr>
            <p:ph idx="1"/>
          </p:nvPr>
        </p:nvSpPr>
        <p:spPr/>
        <p:txBody>
          <a:bodyPr>
            <a:noAutofit/>
          </a:bodyPr>
          <a:lstStyle/>
          <a:p>
            <a:r>
              <a:rPr lang="it-IT" sz="1900" dirty="0"/>
              <a:t>La proliferazione di pamphlet e di periodici dedicati alla questione della riforma fiscale e politica inizia con la convocazione della Assemblea dei Notabili nel febbraio 1787: </a:t>
            </a:r>
          </a:p>
          <a:p>
            <a:r>
              <a:rPr lang="en-GB" sz="1900" dirty="0"/>
              <a:t>Per </a:t>
            </a:r>
            <a:r>
              <a:rPr lang="it-IT" sz="1900" dirty="0"/>
              <a:t>sanare il deficit dello Stato la stampa chiede all’Assemblea di tassare i nobili, abolire la censura sul modello inglese, creare Assemblee provinciali elettive e liberare la popolazione dall’obbligo delle corvée. </a:t>
            </a:r>
          </a:p>
          <a:p>
            <a:r>
              <a:rPr lang="it-IT" sz="2000" dirty="0"/>
              <a:t>Doveri dei contadini: servitù sulle terre del feudatario, </a:t>
            </a:r>
            <a:r>
              <a:rPr lang="it-IT" sz="2000" i="1" dirty="0"/>
              <a:t>corvée</a:t>
            </a:r>
            <a:r>
              <a:rPr lang="it-IT" sz="2000" dirty="0"/>
              <a:t> per lo stato su strade, ponti ecc., tassa sulla terra (</a:t>
            </a:r>
            <a:r>
              <a:rPr lang="it-IT" sz="2000" i="1" dirty="0" err="1"/>
              <a:t>taille</a:t>
            </a:r>
            <a:r>
              <a:rPr lang="it-IT" sz="2000" dirty="0"/>
              <a:t>), sale (</a:t>
            </a:r>
            <a:r>
              <a:rPr lang="it-IT" sz="2000" i="1" dirty="0"/>
              <a:t>gabelle</a:t>
            </a:r>
            <a:r>
              <a:rPr lang="it-IT" sz="2000" dirty="0"/>
              <a:t>), pro capita (</a:t>
            </a:r>
            <a:r>
              <a:rPr lang="it-IT" sz="2000" i="1" dirty="0" err="1"/>
              <a:t>capitation</a:t>
            </a:r>
            <a:r>
              <a:rPr lang="it-IT" sz="2000" dirty="0"/>
              <a:t>), 1/20 del reddito (</a:t>
            </a:r>
            <a:r>
              <a:rPr lang="it-IT" sz="2000" i="1" dirty="0" err="1"/>
              <a:t>vingtième</a:t>
            </a:r>
            <a:r>
              <a:rPr lang="it-IT" sz="2000" dirty="0"/>
              <a:t>), 1/10 (</a:t>
            </a:r>
            <a:r>
              <a:rPr lang="it-IT" sz="2000" i="1" dirty="0" err="1"/>
              <a:t>dîme</a:t>
            </a:r>
            <a:r>
              <a:rPr lang="it-IT" sz="2000" dirty="0"/>
              <a:t>) per la chiesa.</a:t>
            </a:r>
          </a:p>
        </p:txBody>
      </p:sp>
    </p:spTree>
    <p:extLst>
      <p:ext uri="{BB962C8B-B14F-4D97-AF65-F5344CB8AC3E}">
        <p14:creationId xmlns:p14="http://schemas.microsoft.com/office/powerpoint/2010/main" val="363625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9438D38-5492-E6CD-3B86-A673A80510F4}"/>
              </a:ext>
            </a:extLst>
          </p:cNvPr>
          <p:cNvSpPr>
            <a:spLocks noGrp="1"/>
          </p:cNvSpPr>
          <p:nvPr>
            <p:ph type="title"/>
          </p:nvPr>
        </p:nvSpPr>
        <p:spPr/>
        <p:txBody>
          <a:bodyPr/>
          <a:lstStyle/>
          <a:p>
            <a:r>
              <a:rPr lang="it-IT" dirty="0"/>
              <a:t>Gli Stati Generali</a:t>
            </a:r>
          </a:p>
        </p:txBody>
      </p:sp>
      <p:sp>
        <p:nvSpPr>
          <p:cNvPr id="6" name="Segnaposto contenuto 5">
            <a:extLst>
              <a:ext uri="{FF2B5EF4-FFF2-40B4-BE49-F238E27FC236}">
                <a16:creationId xmlns:a16="http://schemas.microsoft.com/office/drawing/2014/main" id="{19B8A65D-D449-346A-3291-C3B7404AED14}"/>
              </a:ext>
            </a:extLst>
          </p:cNvPr>
          <p:cNvSpPr>
            <a:spLocks noGrp="1"/>
          </p:cNvSpPr>
          <p:nvPr>
            <p:ph sz="half" idx="1"/>
          </p:nvPr>
        </p:nvSpPr>
        <p:spPr>
          <a:xfrm>
            <a:off x="818712" y="2222287"/>
            <a:ext cx="5185873" cy="4346464"/>
          </a:xfrm>
        </p:spPr>
        <p:txBody>
          <a:bodyPr>
            <a:normAutofit/>
          </a:bodyPr>
          <a:lstStyle/>
          <a:p>
            <a:r>
              <a:rPr lang="it-IT" sz="2000" dirty="0"/>
              <a:t>L’Assemblea dei notabili e il «Parlamento di Parigi» (la corte d’appello) rifiutano la tassazione dei nobili in quanto lesione dei diritti naturali garantiti dalle leggi fondamentali del regno. </a:t>
            </a:r>
          </a:p>
          <a:p>
            <a:r>
              <a:rPr lang="it-IT" sz="2000" dirty="0"/>
              <a:t>La seconda Assemblea dei notabili (novembre – dicembre 1788) dichiara che solo gli Stati Generali hanno il diritto di mondificare le leggi fondamentali: un’assemblea dei 3 ceti che non è stata più convocata dal 1614.  </a:t>
            </a:r>
          </a:p>
        </p:txBody>
      </p:sp>
      <p:pic>
        <p:nvPicPr>
          <p:cNvPr id="8" name="Segnaposto contenuto 7">
            <a:extLst>
              <a:ext uri="{FF2B5EF4-FFF2-40B4-BE49-F238E27FC236}">
                <a16:creationId xmlns:a16="http://schemas.microsoft.com/office/drawing/2014/main" id="{E75300B7-68ED-7D69-8AA6-E1784E38FB06}"/>
              </a:ext>
            </a:extLst>
          </p:cNvPr>
          <p:cNvPicPr>
            <a:picLocks noGrp="1" noChangeAspect="1"/>
          </p:cNvPicPr>
          <p:nvPr>
            <p:ph sz="half" idx="2"/>
          </p:nvPr>
        </p:nvPicPr>
        <p:blipFill>
          <a:blip r:embed="rId2"/>
          <a:stretch>
            <a:fillRect/>
          </a:stretch>
        </p:blipFill>
        <p:spPr>
          <a:xfrm>
            <a:off x="6470260" y="2040295"/>
            <a:ext cx="5417599" cy="4683966"/>
          </a:xfrm>
          <a:prstGeom prst="rect">
            <a:avLst/>
          </a:prstGeom>
        </p:spPr>
      </p:pic>
    </p:spTree>
    <p:extLst>
      <p:ext uri="{BB962C8B-B14F-4D97-AF65-F5344CB8AC3E}">
        <p14:creationId xmlns:p14="http://schemas.microsoft.com/office/powerpoint/2010/main" val="15339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Elezioni per gli Stati Generali</a:t>
            </a:r>
            <a:endParaRPr lang="en-GB" dirty="0"/>
          </a:p>
        </p:txBody>
      </p:sp>
      <p:sp>
        <p:nvSpPr>
          <p:cNvPr id="3" name="Segnaposto contenuto 2"/>
          <p:cNvSpPr>
            <a:spLocks noGrp="1"/>
          </p:cNvSpPr>
          <p:nvPr>
            <p:ph idx="1"/>
          </p:nvPr>
        </p:nvSpPr>
        <p:spPr/>
        <p:txBody>
          <a:bodyPr>
            <a:noAutofit/>
          </a:bodyPr>
          <a:lstStyle/>
          <a:p>
            <a:pPr marL="0" indent="0">
              <a:buNone/>
            </a:pPr>
            <a:r>
              <a:rPr lang="it-IT" sz="1900" dirty="0"/>
              <a:t>24 gennaio 1789 il re emana il regolamento per le elezioni da svolgere a marzo: </a:t>
            </a:r>
          </a:p>
          <a:p>
            <a:r>
              <a:rPr lang="it-IT" sz="1900" dirty="0"/>
              <a:t>per i primi 2 ordini votano direttamente tutti i membri;</a:t>
            </a:r>
          </a:p>
          <a:p>
            <a:r>
              <a:rPr lang="it-IT" sz="2000" dirty="0"/>
              <a:t>Tra marzo e aprile 1789, per il terzo stato tutti i maschi oltre 25 anni che pagano imposte eleggono nelle corporazioni cittadine e nelle parrocchie di campagna i membri delle Assemblee locali, </a:t>
            </a:r>
          </a:p>
          <a:p>
            <a:r>
              <a:rPr lang="it-IT" sz="2000" dirty="0"/>
              <a:t>Queste eleggono i deputati del terzo stato dopo un dibattito pubblico - </a:t>
            </a:r>
            <a:r>
              <a:rPr lang="it-IT" sz="1900" dirty="0"/>
              <a:t>l’esito della elezione a due gradi sarà una grande maggioranza di avvocati tra gli eletti.</a:t>
            </a:r>
          </a:p>
        </p:txBody>
      </p:sp>
    </p:spTree>
    <p:extLst>
      <p:ext uri="{BB962C8B-B14F-4D97-AF65-F5344CB8AC3E}">
        <p14:creationId xmlns:p14="http://schemas.microsoft.com/office/powerpoint/2010/main" val="2316317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fr-FR" dirty="0"/>
              <a:t>Cahiers des doléances</a:t>
            </a:r>
          </a:p>
        </p:txBody>
      </p:sp>
      <p:sp>
        <p:nvSpPr>
          <p:cNvPr id="2" name="Segnaposto contenuto 1">
            <a:extLst>
              <a:ext uri="{FF2B5EF4-FFF2-40B4-BE49-F238E27FC236}">
                <a16:creationId xmlns:a16="http://schemas.microsoft.com/office/drawing/2014/main" id="{42B7AD28-664A-382A-C6CE-9186DC6A83C7}"/>
              </a:ext>
            </a:extLst>
          </p:cNvPr>
          <p:cNvSpPr>
            <a:spLocks noGrp="1"/>
          </p:cNvSpPr>
          <p:nvPr>
            <p:ph sz="half" idx="1"/>
          </p:nvPr>
        </p:nvSpPr>
        <p:spPr>
          <a:xfrm>
            <a:off x="532574" y="2222287"/>
            <a:ext cx="5185873" cy="4429511"/>
          </a:xfrm>
        </p:spPr>
        <p:txBody>
          <a:bodyPr>
            <a:normAutofit/>
          </a:bodyPr>
          <a:lstStyle/>
          <a:p>
            <a:r>
              <a:rPr lang="it-IT" sz="1900" dirty="0"/>
              <a:t>Gli elettori nelle parrocchie redigono i </a:t>
            </a:r>
            <a:r>
              <a:rPr lang="it-IT" sz="1900" i="1" dirty="0"/>
              <a:t>Cahiers de doléances</a:t>
            </a:r>
            <a:r>
              <a:rPr lang="it-IT" sz="1900" dirty="0"/>
              <a:t>: circa 60.000 riassunti delle singole lamentele della popolazione, </a:t>
            </a:r>
          </a:p>
          <a:p>
            <a:r>
              <a:rPr lang="it-IT" sz="1900" dirty="0"/>
              <a:t>Le Assemblee locali ne fanno una loro sintesi e propongono nuovi principi di governo: </a:t>
            </a:r>
          </a:p>
          <a:p>
            <a:pPr marL="0" indent="0">
              <a:buNone/>
            </a:pPr>
            <a:r>
              <a:rPr lang="it-IT" sz="1900" dirty="0"/>
              <a:t>- abolizione dei privilegi feudali e eguali diritti per tutti cittadini maschi, </a:t>
            </a:r>
          </a:p>
          <a:p>
            <a:pPr marL="0" indent="0">
              <a:buNone/>
            </a:pPr>
            <a:r>
              <a:rPr lang="it-IT" sz="1900" dirty="0"/>
              <a:t>- libertà personale e di stampa, </a:t>
            </a:r>
          </a:p>
          <a:p>
            <a:pPr marL="0" indent="0">
              <a:buNone/>
            </a:pPr>
            <a:r>
              <a:rPr lang="it-IT" sz="1900" dirty="0"/>
              <a:t>- un parlamento elettivo.</a:t>
            </a:r>
          </a:p>
          <a:p>
            <a:endParaRPr lang="it-IT" dirty="0"/>
          </a:p>
        </p:txBody>
      </p:sp>
      <p:sp>
        <p:nvSpPr>
          <p:cNvPr id="3" name="Segnaposto contenuto 2">
            <a:extLst>
              <a:ext uri="{FF2B5EF4-FFF2-40B4-BE49-F238E27FC236}">
                <a16:creationId xmlns:a16="http://schemas.microsoft.com/office/drawing/2014/main" id="{1AFD0F74-9C4D-9E9C-84EA-9B67C1442EDC}"/>
              </a:ext>
            </a:extLst>
          </p:cNvPr>
          <p:cNvSpPr>
            <a:spLocks noGrp="1"/>
          </p:cNvSpPr>
          <p:nvPr>
            <p:ph sz="half" idx="2"/>
          </p:nvPr>
        </p:nvSpPr>
        <p:spPr/>
        <p:txBody>
          <a:bodyPr>
            <a:normAutofit/>
          </a:bodyPr>
          <a:lstStyle/>
          <a:p>
            <a:endParaRPr lang="it-IT"/>
          </a:p>
        </p:txBody>
      </p:sp>
      <p:pic>
        <p:nvPicPr>
          <p:cNvPr id="5" name="Immagine 4"/>
          <p:cNvPicPr>
            <a:picLocks noChangeAspect="1"/>
          </p:cNvPicPr>
          <p:nvPr/>
        </p:nvPicPr>
        <p:blipFill>
          <a:blip r:embed="rId2"/>
          <a:stretch>
            <a:fillRect/>
          </a:stretch>
        </p:blipFill>
        <p:spPr>
          <a:xfrm>
            <a:off x="5836072" y="2304973"/>
            <a:ext cx="3279932" cy="4346825"/>
          </a:xfrm>
          <a:prstGeom prst="rect">
            <a:avLst/>
          </a:prstGeom>
        </p:spPr>
      </p:pic>
      <p:pic>
        <p:nvPicPr>
          <p:cNvPr id="7" name="Immagine 6"/>
          <p:cNvPicPr>
            <a:picLocks noChangeAspect="1"/>
          </p:cNvPicPr>
          <p:nvPr/>
        </p:nvPicPr>
        <p:blipFill>
          <a:blip r:embed="rId3"/>
          <a:stretch>
            <a:fillRect/>
          </a:stretch>
        </p:blipFill>
        <p:spPr>
          <a:xfrm>
            <a:off x="8947491" y="2304973"/>
            <a:ext cx="3127519" cy="4285859"/>
          </a:xfrm>
          <a:prstGeom prst="rect">
            <a:avLst/>
          </a:prstGeom>
        </p:spPr>
      </p:pic>
    </p:spTree>
    <p:extLst>
      <p:ext uri="{BB962C8B-B14F-4D97-AF65-F5344CB8AC3E}">
        <p14:creationId xmlns:p14="http://schemas.microsoft.com/office/powerpoint/2010/main" val="92512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Che cos’è il terzo stato?</a:t>
            </a:r>
            <a:endParaRPr lang="en-GB" dirty="0"/>
          </a:p>
        </p:txBody>
      </p:sp>
      <p:sp>
        <p:nvSpPr>
          <p:cNvPr id="5" name="Segnaposto contenuto 4"/>
          <p:cNvSpPr>
            <a:spLocks noGrp="1"/>
          </p:cNvSpPr>
          <p:nvPr>
            <p:ph sz="half" idx="1"/>
          </p:nvPr>
        </p:nvSpPr>
        <p:spPr>
          <a:xfrm>
            <a:off x="818712" y="2222287"/>
            <a:ext cx="7423951" cy="4474489"/>
          </a:xfrm>
        </p:spPr>
        <p:txBody>
          <a:bodyPr>
            <a:normAutofit/>
          </a:bodyPr>
          <a:lstStyle/>
          <a:p>
            <a:r>
              <a:rPr lang="it-IT" sz="1900" dirty="0"/>
              <a:t>Gennaio 1789: su invito del ministro </a:t>
            </a:r>
            <a:r>
              <a:rPr lang="it-IT" sz="1900" dirty="0" err="1"/>
              <a:t>Necker</a:t>
            </a:r>
            <a:r>
              <a:rPr lang="it-IT" sz="1900" dirty="0"/>
              <a:t> agli intellettuali di inviare proposte come organizzare gli Stati Generali, Emmanuel-Joseph </a:t>
            </a:r>
            <a:r>
              <a:rPr lang="it-IT" sz="1900" dirty="0" err="1"/>
              <a:t>Sieyès</a:t>
            </a:r>
            <a:r>
              <a:rPr lang="it-IT" sz="1900" dirty="0"/>
              <a:t> pubblica il pamphlet che identifica il terzo stato come la vera nazione. Quindi il terzo stato deve avere una rappresentanza proporzionata al suo ruolo sociale nell’Assemblea e in questa si deve «votare per teste e non per ordini». </a:t>
            </a:r>
          </a:p>
          <a:p>
            <a:r>
              <a:rPr lang="it-IT" sz="1900" dirty="0"/>
              <a:t>«Il terzo stato racchiude tutta la nazione; ciò che non è nel terzo stato non fa parte della nazione… La nazione è all’origine di tutto, la sua volontà è sempre legale, essa è la legge stessa». </a:t>
            </a:r>
          </a:p>
          <a:p>
            <a:r>
              <a:rPr lang="it-IT" sz="1900" dirty="0"/>
              <a:t>Nel corso del 1789 è venduto in 100.000 copie </a:t>
            </a:r>
            <a:endParaRPr lang="en-GB" sz="1900" dirty="0"/>
          </a:p>
        </p:txBody>
      </p:sp>
      <p:pic>
        <p:nvPicPr>
          <p:cNvPr id="7" name="Segnaposto contenuto 6"/>
          <p:cNvPicPr>
            <a:picLocks noGrp="1" noChangeAspect="1"/>
          </p:cNvPicPr>
          <p:nvPr>
            <p:ph sz="half" idx="2"/>
          </p:nvPr>
        </p:nvPicPr>
        <p:blipFill>
          <a:blip r:embed="rId2"/>
          <a:stretch>
            <a:fillRect/>
          </a:stretch>
        </p:blipFill>
        <p:spPr>
          <a:xfrm>
            <a:off x="8609218" y="2037806"/>
            <a:ext cx="2990600" cy="4658970"/>
          </a:xfrm>
          <a:prstGeom prst="rect">
            <a:avLst/>
          </a:prstGeom>
        </p:spPr>
      </p:pic>
    </p:spTree>
    <p:extLst>
      <p:ext uri="{BB962C8B-B14F-4D97-AF65-F5344CB8AC3E}">
        <p14:creationId xmlns:p14="http://schemas.microsoft.com/office/powerpoint/2010/main" val="284363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La </a:t>
            </a:r>
            <a:r>
              <a:rPr lang="en-GB" dirty="0" err="1"/>
              <a:t>Francia</a:t>
            </a:r>
            <a:r>
              <a:rPr lang="en-GB" dirty="0"/>
              <a:t> </a:t>
            </a:r>
            <a:r>
              <a:rPr lang="en-GB" dirty="0" err="1"/>
              <a:t>prerivoluzionaria</a:t>
            </a:r>
            <a:endParaRPr lang="en-GB" dirty="0"/>
          </a:p>
        </p:txBody>
      </p:sp>
      <p:sp>
        <p:nvSpPr>
          <p:cNvPr id="5" name="Segnaposto contenuto 4"/>
          <p:cNvSpPr>
            <a:spLocks noGrp="1"/>
          </p:cNvSpPr>
          <p:nvPr>
            <p:ph idx="1"/>
          </p:nvPr>
        </p:nvSpPr>
        <p:spPr>
          <a:xfrm>
            <a:off x="818712" y="2220686"/>
            <a:ext cx="10554574" cy="4186755"/>
          </a:xfrm>
        </p:spPr>
        <p:txBody>
          <a:bodyPr>
            <a:normAutofit/>
          </a:bodyPr>
          <a:lstStyle/>
          <a:p>
            <a:pPr>
              <a:buFontTx/>
              <a:buChar char="-"/>
            </a:pPr>
            <a:r>
              <a:rPr lang="it-IT" sz="2000" dirty="0">
                <a:effectLst>
                  <a:outerShdw blurRad="38100" dist="38100" dir="2700000" algn="tl">
                    <a:srgbClr val="000000">
                      <a:alpha val="43137"/>
                    </a:srgbClr>
                  </a:outerShdw>
                </a:effectLst>
              </a:rPr>
              <a:t>Nel 1500 escono i </a:t>
            </a:r>
            <a:r>
              <a:rPr lang="it-IT" sz="2000" i="1" dirty="0">
                <a:effectLst>
                  <a:outerShdw blurRad="38100" dist="38100" dir="2700000" algn="tl">
                    <a:srgbClr val="000000">
                      <a:alpha val="43137"/>
                    </a:srgbClr>
                  </a:outerShdw>
                </a:effectLst>
              </a:rPr>
              <a:t>Canard</a:t>
            </a:r>
            <a:r>
              <a:rPr lang="it-IT" sz="2000" dirty="0">
                <a:effectLst>
                  <a:outerShdw blurRad="38100" dist="38100" dir="2700000" algn="tl">
                    <a:srgbClr val="000000">
                      <a:alpha val="43137"/>
                    </a:srgbClr>
                  </a:outerShdw>
                </a:effectLst>
              </a:rPr>
              <a:t> – fogli con notizie sensazionali (guerre, catastrofi) spesso </a:t>
            </a:r>
            <a:r>
              <a:rPr lang="it-IT" sz="2000" i="1" dirty="0" err="1">
                <a:effectLst>
                  <a:outerShdw blurRad="38100" dist="38100" dir="2700000" algn="tl">
                    <a:srgbClr val="000000">
                      <a:alpha val="43137"/>
                    </a:srgbClr>
                  </a:outerShdw>
                </a:effectLst>
              </a:rPr>
              <a:t>fake</a:t>
            </a:r>
            <a:r>
              <a:rPr lang="it-IT" sz="2000" i="1" dirty="0">
                <a:effectLst>
                  <a:outerShdw blurRad="38100" dist="38100" dir="2700000" algn="tl">
                    <a:srgbClr val="000000">
                      <a:alpha val="43137"/>
                    </a:srgbClr>
                  </a:outerShdw>
                </a:effectLst>
              </a:rPr>
              <a:t> news </a:t>
            </a:r>
            <a:r>
              <a:rPr lang="it-IT" sz="2000" dirty="0">
                <a:effectLst>
                  <a:outerShdw blurRad="38100" dist="38100" dir="2700000" algn="tl">
                    <a:srgbClr val="000000">
                      <a:alpha val="43137"/>
                    </a:srgbClr>
                  </a:outerShdw>
                </a:effectLst>
              </a:rPr>
              <a:t>– drago alato nel cielo di Parigi, miracoli, profezie…</a:t>
            </a:r>
            <a:endParaRPr lang="it-IT" sz="2000" dirty="0"/>
          </a:p>
          <a:p>
            <a:pPr>
              <a:buFontTx/>
              <a:buChar char="-"/>
            </a:pPr>
            <a:r>
              <a:rPr lang="it-IT" sz="2000" dirty="0"/>
              <a:t>La monarchia assolutista istituita nel corso del 1600 impone il controllo: l’informazione politica è monopolizzata dal foglio governativo «</a:t>
            </a:r>
            <a:r>
              <a:rPr lang="it-IT" sz="2000" dirty="0" err="1"/>
              <a:t>Gazette</a:t>
            </a:r>
            <a:r>
              <a:rPr lang="it-IT" sz="2000" dirty="0"/>
              <a:t> de France» fondato nel 1631.</a:t>
            </a:r>
          </a:p>
          <a:p>
            <a:pPr>
              <a:buFontTx/>
              <a:buChar char="-"/>
            </a:pPr>
            <a:r>
              <a:rPr lang="it-IT" sz="2000" dirty="0"/>
              <a:t>La «</a:t>
            </a:r>
            <a:r>
              <a:rPr lang="it-IT" sz="2000" dirty="0" err="1"/>
              <a:t>Gazette</a:t>
            </a:r>
            <a:r>
              <a:rPr lang="it-IT" sz="2000" dirty="0"/>
              <a:t>» è ideata come strumento governativo per controllare e indirizzare il flusso di notizie nel regno sotto la guida del cardinale Richelieu, mentre si proibisce ogni altro foglio;</a:t>
            </a:r>
            <a:r>
              <a:rPr lang="it-IT" sz="2000" dirty="0">
                <a:effectLst>
                  <a:outerShdw blurRad="38100" dist="38100" dir="2700000" algn="tl">
                    <a:srgbClr val="000000">
                      <a:alpha val="43137"/>
                    </a:srgbClr>
                  </a:outerShdw>
                </a:effectLst>
              </a:rPr>
              <a:t> si rivolge primariamente alla nobiltà e ai funzionari governativi.</a:t>
            </a:r>
          </a:p>
          <a:p>
            <a:pPr marL="0" indent="0">
              <a:buNone/>
            </a:pPr>
            <a:endParaRPr lang="en-GB" dirty="0"/>
          </a:p>
        </p:txBody>
      </p:sp>
    </p:spTree>
    <p:extLst>
      <p:ext uri="{BB962C8B-B14F-4D97-AF65-F5344CB8AC3E}">
        <p14:creationId xmlns:p14="http://schemas.microsoft.com/office/powerpoint/2010/main" val="4180384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Libertà</a:t>
            </a:r>
            <a:r>
              <a:rPr lang="en-GB" dirty="0"/>
              <a:t> di </a:t>
            </a:r>
            <a:r>
              <a:rPr lang="en-GB" dirty="0" err="1"/>
              <a:t>stampa</a:t>
            </a:r>
            <a:endParaRPr lang="en-GB" dirty="0"/>
          </a:p>
        </p:txBody>
      </p:sp>
      <p:sp>
        <p:nvSpPr>
          <p:cNvPr id="3" name="Segnaposto contenuto 2"/>
          <p:cNvSpPr>
            <a:spLocks noGrp="1"/>
          </p:cNvSpPr>
          <p:nvPr>
            <p:ph sz="half" idx="1"/>
          </p:nvPr>
        </p:nvSpPr>
        <p:spPr>
          <a:xfrm>
            <a:off x="818712" y="2222287"/>
            <a:ext cx="5621179" cy="4168679"/>
          </a:xfrm>
        </p:spPr>
        <p:txBody>
          <a:bodyPr>
            <a:normAutofit/>
          </a:bodyPr>
          <a:lstStyle/>
          <a:p>
            <a:r>
              <a:rPr lang="it-IT" sz="1900" dirty="0"/>
              <a:t>1788 Conte di </a:t>
            </a:r>
            <a:r>
              <a:rPr lang="it-IT" sz="1900" dirty="0" err="1"/>
              <a:t>Mirabeau</a:t>
            </a:r>
            <a:r>
              <a:rPr lang="it-IT" sz="1900" dirty="0"/>
              <a:t> pubblica a Londra </a:t>
            </a:r>
            <a:r>
              <a:rPr lang="it-IT" sz="1900" i="1" dirty="0" err="1"/>
              <a:t>Sur</a:t>
            </a:r>
            <a:r>
              <a:rPr lang="it-IT" sz="1900" i="1" dirty="0"/>
              <a:t> la </a:t>
            </a:r>
            <a:r>
              <a:rPr lang="it-IT" sz="1900" i="1" dirty="0" err="1"/>
              <a:t>liberté</a:t>
            </a:r>
            <a:r>
              <a:rPr lang="it-IT" sz="1900" i="1" dirty="0"/>
              <a:t> de la presse, </a:t>
            </a:r>
            <a:r>
              <a:rPr lang="it-IT" sz="1900" i="1" dirty="0" err="1"/>
              <a:t>imité</a:t>
            </a:r>
            <a:r>
              <a:rPr lang="it-IT" sz="1900" i="1" dirty="0"/>
              <a:t> de l'</a:t>
            </a:r>
            <a:r>
              <a:rPr lang="it-IT" sz="1900" i="1" dirty="0" err="1"/>
              <a:t>anglois</a:t>
            </a:r>
            <a:r>
              <a:rPr lang="it-IT" sz="1900" i="1" dirty="0"/>
              <a:t> de Milton </a:t>
            </a:r>
            <a:r>
              <a:rPr lang="it-IT" sz="1900" dirty="0"/>
              <a:t>(riprende </a:t>
            </a:r>
            <a:r>
              <a:rPr lang="it-IT" sz="1900" i="1" dirty="0" err="1"/>
              <a:t>Aeropagitica</a:t>
            </a:r>
            <a:r>
              <a:rPr lang="it-IT" sz="1900" dirty="0"/>
              <a:t> scritta da John Milton nel 1644),</a:t>
            </a:r>
          </a:p>
          <a:p>
            <a:r>
              <a:rPr lang="it-IT" sz="1900" dirty="0"/>
              <a:t>Dall’apertura degli Stati Generali il 5 maggio 1789, pubblica i dibattiti e analizza i problemi nel giornale «</a:t>
            </a:r>
            <a:r>
              <a:rPr lang="it-IT" sz="1900" dirty="0" err="1"/>
              <a:t>États</a:t>
            </a:r>
            <a:r>
              <a:rPr lang="it-IT" sz="1900" dirty="0"/>
              <a:t> </a:t>
            </a:r>
            <a:r>
              <a:rPr lang="it-IT" sz="1900" dirty="0" err="1"/>
              <a:t>généraux</a:t>
            </a:r>
            <a:r>
              <a:rPr lang="it-IT" sz="1900" dirty="0"/>
              <a:t>», ma il 6 maggio il re reintroduce la censura;</a:t>
            </a:r>
          </a:p>
          <a:p>
            <a:r>
              <a:rPr lang="it-IT" sz="1900" dirty="0"/>
              <a:t>10 maggio </a:t>
            </a:r>
            <a:r>
              <a:rPr lang="it-IT" sz="1900" dirty="0" err="1"/>
              <a:t>Mirabeau</a:t>
            </a:r>
            <a:r>
              <a:rPr lang="it-IT" sz="1900" dirty="0"/>
              <a:t> riprende la pubblicazione mascherando il giornale come un rendiconto ai propri elettori in Provenza. Il suo esempio supera nei fatti ogni tentativo di censura. </a:t>
            </a:r>
          </a:p>
        </p:txBody>
      </p:sp>
      <p:pic>
        <p:nvPicPr>
          <p:cNvPr id="5" name="Segnaposto contenuto 4"/>
          <p:cNvPicPr>
            <a:picLocks noGrp="1" noChangeAspect="1"/>
          </p:cNvPicPr>
          <p:nvPr>
            <p:ph sz="half" idx="2"/>
          </p:nvPr>
        </p:nvPicPr>
        <p:blipFill>
          <a:blip r:embed="rId2"/>
          <a:stretch>
            <a:fillRect/>
          </a:stretch>
        </p:blipFill>
        <p:spPr>
          <a:xfrm>
            <a:off x="6543215" y="2222500"/>
            <a:ext cx="2832419" cy="4168466"/>
          </a:xfrm>
          <a:prstGeom prst="rect">
            <a:avLst/>
          </a:prstGeom>
        </p:spPr>
      </p:pic>
      <p:pic>
        <p:nvPicPr>
          <p:cNvPr id="6" name="Immagine 5"/>
          <p:cNvPicPr>
            <a:picLocks noChangeAspect="1"/>
          </p:cNvPicPr>
          <p:nvPr/>
        </p:nvPicPr>
        <p:blipFill>
          <a:blip r:embed="rId3"/>
          <a:stretch>
            <a:fillRect/>
          </a:stretch>
        </p:blipFill>
        <p:spPr>
          <a:xfrm>
            <a:off x="9478958" y="2222287"/>
            <a:ext cx="2583841" cy="4168679"/>
          </a:xfrm>
          <a:prstGeom prst="rect">
            <a:avLst/>
          </a:prstGeom>
        </p:spPr>
      </p:pic>
    </p:spTree>
    <p:extLst>
      <p:ext uri="{BB962C8B-B14F-4D97-AF65-F5344CB8AC3E}">
        <p14:creationId xmlns:p14="http://schemas.microsoft.com/office/powerpoint/2010/main" val="3750447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a:t>
            </a:r>
            <a:r>
              <a:rPr lang="en-GB" dirty="0" err="1"/>
              <a:t>Anglomanes</a:t>
            </a:r>
            <a:r>
              <a:rPr lang="en-GB" dirty="0"/>
              <a:t>»</a:t>
            </a:r>
          </a:p>
        </p:txBody>
      </p:sp>
      <p:sp>
        <p:nvSpPr>
          <p:cNvPr id="5" name="Segnaposto contenuto 4"/>
          <p:cNvSpPr>
            <a:spLocks noGrp="1"/>
          </p:cNvSpPr>
          <p:nvPr>
            <p:ph idx="1"/>
          </p:nvPr>
        </p:nvSpPr>
        <p:spPr>
          <a:xfrm>
            <a:off x="810000" y="2248412"/>
            <a:ext cx="10554574" cy="4165451"/>
          </a:xfrm>
        </p:spPr>
        <p:txBody>
          <a:bodyPr>
            <a:normAutofit/>
          </a:bodyPr>
          <a:lstStyle/>
          <a:p>
            <a:r>
              <a:rPr lang="it-IT" sz="1900" dirty="0"/>
              <a:t>I deputati degli Stati Generali del gruppo dei </a:t>
            </a:r>
            <a:r>
              <a:rPr lang="it-IT" sz="1900" i="1" dirty="0" err="1"/>
              <a:t>Monarchiens</a:t>
            </a:r>
            <a:r>
              <a:rPr lang="it-IT" sz="1900" dirty="0"/>
              <a:t> (monarchici riformisti vicini a </a:t>
            </a:r>
            <a:r>
              <a:rPr lang="it-IT" sz="1900" dirty="0" err="1"/>
              <a:t>Necker</a:t>
            </a:r>
            <a:r>
              <a:rPr lang="it-IT" sz="1900" dirty="0"/>
              <a:t>) promuovono l’ideale politico di un parlamento aristocratico controllato dalla stampa popolare. Rifiutano l’idea di </a:t>
            </a:r>
            <a:r>
              <a:rPr lang="it-IT" sz="1900" dirty="0" err="1"/>
              <a:t>Sieyès</a:t>
            </a:r>
            <a:r>
              <a:rPr lang="it-IT" sz="1900" dirty="0"/>
              <a:t> che il terzo stato da solo esprime la volontà dell’intera nazione e gli contrappongono l’idea «inglese» del governo misto (monarchia-aristocrazia-popolo); </a:t>
            </a:r>
          </a:p>
          <a:p>
            <a:r>
              <a:rPr lang="it-IT" sz="1900" dirty="0"/>
              <a:t>L’anglomania influisce anche sulla parte non-repubblicana dei Giacobini, come il filoamericano Marchese di La Fayette e Antoine </a:t>
            </a:r>
            <a:r>
              <a:rPr lang="it-IT" sz="1900" dirty="0" err="1"/>
              <a:t>Barnave</a:t>
            </a:r>
            <a:r>
              <a:rPr lang="it-IT" sz="1900" dirty="0"/>
              <a:t>. </a:t>
            </a:r>
          </a:p>
        </p:txBody>
      </p:sp>
    </p:spTree>
    <p:extLst>
      <p:ext uri="{BB962C8B-B14F-4D97-AF65-F5344CB8AC3E}">
        <p14:creationId xmlns:p14="http://schemas.microsoft.com/office/powerpoint/2010/main" val="297728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
            </a:r>
            <a:r>
              <a:rPr lang="it-IT" dirty="0" err="1"/>
              <a:t>Américanistes</a:t>
            </a:r>
            <a:r>
              <a:rPr lang="it-IT" dirty="0"/>
              <a:t>»</a:t>
            </a:r>
          </a:p>
        </p:txBody>
      </p:sp>
      <p:sp>
        <p:nvSpPr>
          <p:cNvPr id="3" name="Segnaposto contenuto 2"/>
          <p:cNvSpPr>
            <a:spLocks noGrp="1"/>
          </p:cNvSpPr>
          <p:nvPr>
            <p:ph idx="1"/>
          </p:nvPr>
        </p:nvSpPr>
        <p:spPr>
          <a:xfrm>
            <a:off x="818712" y="2222287"/>
            <a:ext cx="10554574" cy="4322204"/>
          </a:xfrm>
        </p:spPr>
        <p:txBody>
          <a:bodyPr>
            <a:normAutofit/>
          </a:bodyPr>
          <a:lstStyle/>
          <a:p>
            <a:r>
              <a:rPr lang="it-IT" dirty="0"/>
              <a:t>1786 Nicolas de </a:t>
            </a:r>
            <a:r>
              <a:rPr lang="it-IT" dirty="0" err="1"/>
              <a:t>Condorcet</a:t>
            </a:r>
            <a:r>
              <a:rPr lang="it-IT" dirty="0"/>
              <a:t> pubblica </a:t>
            </a:r>
            <a:r>
              <a:rPr lang="it-IT" i="1" dirty="0"/>
              <a:t>De l’</a:t>
            </a:r>
            <a:r>
              <a:rPr lang="it-IT" i="1" dirty="0" err="1"/>
              <a:t>influence</a:t>
            </a:r>
            <a:r>
              <a:rPr lang="it-IT" i="1" dirty="0"/>
              <a:t> de la </a:t>
            </a:r>
            <a:r>
              <a:rPr lang="it-IT" i="1" dirty="0" err="1"/>
              <a:t>révolution</a:t>
            </a:r>
            <a:r>
              <a:rPr lang="it-IT" i="1" dirty="0"/>
              <a:t> d’</a:t>
            </a:r>
            <a:r>
              <a:rPr lang="it-IT" i="1" dirty="0" err="1"/>
              <a:t>Amérique</a:t>
            </a:r>
            <a:r>
              <a:rPr lang="it-IT" i="1" dirty="0"/>
              <a:t> </a:t>
            </a:r>
            <a:r>
              <a:rPr lang="it-IT" i="1" dirty="0" err="1"/>
              <a:t>sur</a:t>
            </a:r>
            <a:r>
              <a:rPr lang="it-IT" i="1" dirty="0"/>
              <a:t> l’Europe</a:t>
            </a:r>
            <a:r>
              <a:rPr lang="it-IT" dirty="0"/>
              <a:t>: afferma che gli Stati Uniti traducono i diritti naturali in esempi concreti di tolleranza, istruzione e libertà di stampa, che è invece «erosa in Inghilterra dagli </a:t>
            </a:r>
            <a:r>
              <a:rPr lang="it-IT" dirty="0" err="1"/>
              <a:t>Libel</a:t>
            </a:r>
            <a:r>
              <a:rPr lang="it-IT" dirty="0"/>
              <a:t> </a:t>
            </a:r>
            <a:r>
              <a:rPr lang="it-IT" dirty="0" err="1"/>
              <a:t>Acts</a:t>
            </a:r>
            <a:r>
              <a:rPr lang="it-IT" dirty="0"/>
              <a:t> e dalla corruzione dei giornalisti».</a:t>
            </a:r>
          </a:p>
          <a:p>
            <a:r>
              <a:rPr lang="it-IT" dirty="0"/>
              <a:t>1788 Filippo </a:t>
            </a:r>
            <a:r>
              <a:rPr lang="it-IT" dirty="0" err="1"/>
              <a:t>Mazzei</a:t>
            </a:r>
            <a:r>
              <a:rPr lang="it-IT" dirty="0"/>
              <a:t> (amico di Thomas Jefferson): </a:t>
            </a:r>
            <a:r>
              <a:rPr lang="it-IT" i="1" dirty="0" err="1"/>
              <a:t>Recherches</a:t>
            </a:r>
            <a:r>
              <a:rPr lang="it-IT" i="1" dirty="0"/>
              <a:t> </a:t>
            </a:r>
            <a:r>
              <a:rPr lang="it-IT" i="1" dirty="0" err="1"/>
              <a:t>Historiques</a:t>
            </a:r>
            <a:r>
              <a:rPr lang="it-IT" i="1" dirty="0"/>
              <a:t> et </a:t>
            </a:r>
            <a:r>
              <a:rPr lang="it-IT" i="1" dirty="0" err="1"/>
              <a:t>Politiques</a:t>
            </a:r>
            <a:r>
              <a:rPr lang="it-IT" i="1" dirty="0"/>
              <a:t> </a:t>
            </a:r>
            <a:r>
              <a:rPr lang="it-IT" i="1" dirty="0" err="1"/>
              <a:t>sur</a:t>
            </a:r>
            <a:r>
              <a:rPr lang="it-IT" i="1" dirty="0"/>
              <a:t> </a:t>
            </a:r>
            <a:r>
              <a:rPr lang="it-IT" i="1" dirty="0" err="1"/>
              <a:t>les</a:t>
            </a:r>
            <a:r>
              <a:rPr lang="it-IT" i="1" dirty="0"/>
              <a:t> </a:t>
            </a:r>
            <a:r>
              <a:rPr lang="it-IT" i="1" dirty="0" err="1"/>
              <a:t>Etats-Unis</a:t>
            </a:r>
            <a:r>
              <a:rPr lang="it-IT" i="1" dirty="0"/>
              <a:t> de l'</a:t>
            </a:r>
            <a:r>
              <a:rPr lang="it-IT" i="1" dirty="0" err="1"/>
              <a:t>Amérique</a:t>
            </a:r>
            <a:r>
              <a:rPr lang="it-IT" i="1" dirty="0"/>
              <a:t> </a:t>
            </a:r>
            <a:r>
              <a:rPr lang="it-IT" i="1" dirty="0" err="1"/>
              <a:t>Septentrionale</a:t>
            </a:r>
            <a:endParaRPr lang="it-IT" i="1" dirty="0"/>
          </a:p>
          <a:p>
            <a:r>
              <a:rPr lang="it-IT" dirty="0"/>
              <a:t>1790 Jean-Nicolas </a:t>
            </a:r>
            <a:r>
              <a:rPr lang="it-IT" dirty="0" err="1"/>
              <a:t>Démeunier</a:t>
            </a:r>
            <a:r>
              <a:rPr lang="it-IT" dirty="0"/>
              <a:t>: </a:t>
            </a:r>
            <a:r>
              <a:rPr lang="it-IT" i="1" dirty="0"/>
              <a:t>L'</a:t>
            </a:r>
            <a:r>
              <a:rPr lang="it-IT" i="1" dirty="0" err="1"/>
              <a:t>Amérique</a:t>
            </a:r>
            <a:r>
              <a:rPr lang="it-IT" i="1" dirty="0"/>
              <a:t> </a:t>
            </a:r>
            <a:r>
              <a:rPr lang="it-IT" i="1" dirty="0" err="1"/>
              <a:t>indépendante</a:t>
            </a:r>
            <a:r>
              <a:rPr lang="it-IT" i="1" dirty="0"/>
              <a:t>, </a:t>
            </a:r>
            <a:r>
              <a:rPr lang="it-IT" i="1" dirty="0" err="1"/>
              <a:t>ou</a:t>
            </a:r>
            <a:r>
              <a:rPr lang="it-IT" i="1" dirty="0"/>
              <a:t> </a:t>
            </a:r>
            <a:r>
              <a:rPr lang="it-IT" i="1" dirty="0" err="1"/>
              <a:t>les</a:t>
            </a:r>
            <a:r>
              <a:rPr lang="it-IT" i="1" dirty="0"/>
              <a:t> </a:t>
            </a:r>
            <a:r>
              <a:rPr lang="it-IT" i="1" dirty="0" err="1"/>
              <a:t>différents</a:t>
            </a:r>
            <a:r>
              <a:rPr lang="it-IT" i="1" dirty="0"/>
              <a:t> </a:t>
            </a:r>
            <a:r>
              <a:rPr lang="it-IT" i="1" dirty="0" err="1"/>
              <a:t>constitutions</a:t>
            </a:r>
            <a:r>
              <a:rPr lang="it-IT" i="1" dirty="0"/>
              <a:t> de </a:t>
            </a:r>
            <a:r>
              <a:rPr lang="it-IT" i="1" dirty="0" err="1"/>
              <a:t>treize</a:t>
            </a:r>
            <a:r>
              <a:rPr lang="it-IT" i="1" dirty="0"/>
              <a:t> </a:t>
            </a:r>
            <a:r>
              <a:rPr lang="it-IT" i="1" dirty="0" err="1"/>
              <a:t>provinces</a:t>
            </a:r>
            <a:r>
              <a:rPr lang="it-IT" i="1" dirty="0"/>
              <a:t> qui se </a:t>
            </a:r>
            <a:r>
              <a:rPr lang="it-IT" i="1" dirty="0" err="1"/>
              <a:t>sont</a:t>
            </a:r>
            <a:r>
              <a:rPr lang="it-IT" i="1" dirty="0"/>
              <a:t> </a:t>
            </a:r>
            <a:r>
              <a:rPr lang="it-IT" i="1" dirty="0" err="1"/>
              <a:t>érigées</a:t>
            </a:r>
            <a:r>
              <a:rPr lang="it-IT" i="1" dirty="0"/>
              <a:t> en </a:t>
            </a:r>
            <a:r>
              <a:rPr lang="it-IT" i="1" dirty="0" err="1"/>
              <a:t>républiques</a:t>
            </a:r>
            <a:r>
              <a:rPr lang="it-IT" i="1" dirty="0"/>
              <a:t>, </a:t>
            </a:r>
            <a:r>
              <a:rPr lang="it-IT" i="1" dirty="0" err="1"/>
              <a:t>sous</a:t>
            </a:r>
            <a:r>
              <a:rPr lang="it-IT" i="1" dirty="0"/>
              <a:t> le </a:t>
            </a:r>
            <a:r>
              <a:rPr lang="it-IT" i="1" dirty="0" err="1"/>
              <a:t>nom</a:t>
            </a:r>
            <a:r>
              <a:rPr lang="it-IT" i="1" dirty="0"/>
              <a:t> d'</a:t>
            </a:r>
            <a:r>
              <a:rPr lang="it-IT" i="1" dirty="0" err="1"/>
              <a:t>États-Unis</a:t>
            </a:r>
            <a:r>
              <a:rPr lang="it-IT" i="1" dirty="0"/>
              <a:t> de l'</a:t>
            </a:r>
            <a:r>
              <a:rPr lang="it-IT" i="1" dirty="0" err="1"/>
              <a:t>Amérique</a:t>
            </a:r>
            <a:r>
              <a:rPr lang="it-IT" dirty="0"/>
              <a:t>, scritto assieme a Thomas Jefferson.</a:t>
            </a:r>
          </a:p>
        </p:txBody>
      </p:sp>
    </p:spTree>
    <p:extLst>
      <p:ext uri="{BB962C8B-B14F-4D97-AF65-F5344CB8AC3E}">
        <p14:creationId xmlns:p14="http://schemas.microsoft.com/office/powerpoint/2010/main" val="2681051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800" dirty="0"/>
              <a:t>Da Stati Generali a Assemblea Costituente</a:t>
            </a:r>
          </a:p>
        </p:txBody>
      </p:sp>
      <p:sp>
        <p:nvSpPr>
          <p:cNvPr id="3" name="Segnaposto contenuto 2"/>
          <p:cNvSpPr>
            <a:spLocks noGrp="1"/>
          </p:cNvSpPr>
          <p:nvPr>
            <p:ph idx="1"/>
          </p:nvPr>
        </p:nvSpPr>
        <p:spPr>
          <a:xfrm>
            <a:off x="818712" y="2222287"/>
            <a:ext cx="10554574" cy="3969507"/>
          </a:xfrm>
        </p:spPr>
        <p:txBody>
          <a:bodyPr>
            <a:normAutofit/>
          </a:bodyPr>
          <a:lstStyle/>
          <a:p>
            <a:r>
              <a:rPr lang="it-IT" sz="1900" dirty="0"/>
              <a:t>11 giugno </a:t>
            </a:r>
            <a:r>
              <a:rPr lang="it-IT" sz="1900" dirty="0" err="1"/>
              <a:t>Sieyès</a:t>
            </a:r>
            <a:r>
              <a:rPr lang="it-IT" sz="1900" dirty="0"/>
              <a:t> presenta la mozione con cui il terzo stato invita gli altri due stati a unirsi a loro; </a:t>
            </a:r>
          </a:p>
          <a:p>
            <a:r>
              <a:rPr lang="it-IT" sz="1900" dirty="0"/>
              <a:t>al loro rifiuto 17 giugno, il terzo stato, quale «rappresentante di almeno 96% della nazione» si proclama «Assemblea Nazionale». </a:t>
            </a:r>
          </a:p>
          <a:p>
            <a:r>
              <a:rPr lang="it-IT" sz="1900" dirty="0"/>
              <a:t>Il 9 luglio si autoproclama «Assemblea Nazionale Costituente» con il compito da dare alla Francia una nuova costituzione.</a:t>
            </a:r>
          </a:p>
          <a:p>
            <a:r>
              <a:rPr lang="it-IT" sz="1900" dirty="0"/>
              <a:t>4-11 agosto – Decreti sull’abolizione di tutti i privilegi feudali adottati per fermare l’ondata di panico e di rivolta tra i contadini – la </a:t>
            </a:r>
            <a:r>
              <a:rPr lang="it-IT" sz="1900" i="1" dirty="0"/>
              <a:t>grande </a:t>
            </a:r>
            <a:r>
              <a:rPr lang="it-IT" sz="1900" i="1" dirty="0" err="1"/>
              <a:t>peur</a:t>
            </a:r>
            <a:endParaRPr lang="it-IT" sz="1900" i="1" dirty="0"/>
          </a:p>
        </p:txBody>
      </p:sp>
    </p:spTree>
    <p:extLst>
      <p:ext uri="{BB962C8B-B14F-4D97-AF65-F5344CB8AC3E}">
        <p14:creationId xmlns:p14="http://schemas.microsoft.com/office/powerpoint/2010/main" val="4030593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EC7BA7-A603-2736-C3D0-EC0F7951DD5A}"/>
              </a:ext>
            </a:extLst>
          </p:cNvPr>
          <p:cNvSpPr>
            <a:spLocks noGrp="1"/>
          </p:cNvSpPr>
          <p:nvPr>
            <p:ph type="title"/>
          </p:nvPr>
        </p:nvSpPr>
        <p:spPr/>
        <p:txBody>
          <a:bodyPr/>
          <a:lstStyle/>
          <a:p>
            <a:r>
              <a:rPr lang="it-IT" dirty="0"/>
              <a:t>Diritti fondamentali</a:t>
            </a:r>
          </a:p>
        </p:txBody>
      </p:sp>
      <p:sp>
        <p:nvSpPr>
          <p:cNvPr id="3" name="Segnaposto contenuto 2">
            <a:extLst>
              <a:ext uri="{FF2B5EF4-FFF2-40B4-BE49-F238E27FC236}">
                <a16:creationId xmlns:a16="http://schemas.microsoft.com/office/drawing/2014/main" id="{720FC2AF-031C-F612-5C07-DCC216C48E4F}"/>
              </a:ext>
            </a:extLst>
          </p:cNvPr>
          <p:cNvSpPr>
            <a:spLocks noGrp="1"/>
          </p:cNvSpPr>
          <p:nvPr>
            <p:ph idx="1"/>
          </p:nvPr>
        </p:nvSpPr>
        <p:spPr/>
        <p:txBody>
          <a:bodyPr>
            <a:normAutofit/>
          </a:bodyPr>
          <a:lstStyle/>
          <a:p>
            <a:r>
              <a:rPr lang="it-IT" sz="1800" dirty="0"/>
              <a:t>23/24 agosto – Decreto dell’Assemblea Costituente sulla libertà di religione e di stampa;</a:t>
            </a:r>
          </a:p>
          <a:p>
            <a:r>
              <a:rPr lang="it-IT" sz="1800" dirty="0"/>
              <a:t>26 agosto – l’Assemblea proclama la «Dichiarazione dei diritti dell’uomo e del cittadino» sull’esempio della «Dichiarazione di indipendenza» degli Stati Uniti.</a:t>
            </a:r>
          </a:p>
          <a:p>
            <a:pPr marL="0" indent="0">
              <a:buNone/>
            </a:pPr>
            <a:r>
              <a:rPr lang="it-IT" dirty="0"/>
              <a:t>Preambolo: la pubblicazione della dichiarazione serve «affinché gli atti del Potere legislativo </a:t>
            </a:r>
            <a:r>
              <a:rPr lang="it-IT"/>
              <a:t>e del </a:t>
            </a:r>
            <a:r>
              <a:rPr lang="it-IT" dirty="0"/>
              <a:t>Potere esecutivo, potendo essere in ogni momento paragonati con il fine di ogni istituzione politica, siano più rispettati».</a:t>
            </a:r>
            <a:endParaRPr lang="it-IT" sz="1800" dirty="0"/>
          </a:p>
          <a:p>
            <a:r>
              <a:rPr lang="it-IT" dirty="0"/>
              <a:t>all’art.11) Libertà di pensiero e espressione:</a:t>
            </a:r>
            <a:endParaRPr lang="it-IT" sz="1800" dirty="0"/>
          </a:p>
          <a:p>
            <a:pPr marL="0" indent="0">
              <a:buNone/>
            </a:pPr>
            <a:r>
              <a:rPr lang="it-IT" sz="1800" dirty="0"/>
              <a:t>«</a:t>
            </a:r>
            <a:r>
              <a:rPr lang="it-IT" dirty="0"/>
              <a:t>La libera manifestazione dei pensieri e delle opinioni è uno dei diritti più preziosi dell’uomo; ogni cittadino può dunque parlare, scrivere, stampare liberamente, salvo a rispondere dell’abuso di questa libertà nei casi determinati dalla Legge</a:t>
            </a:r>
            <a:r>
              <a:rPr lang="it-IT" sz="1800" dirty="0"/>
              <a:t>».</a:t>
            </a:r>
          </a:p>
          <a:p>
            <a:endParaRPr lang="it-IT" dirty="0"/>
          </a:p>
        </p:txBody>
      </p:sp>
    </p:spTree>
    <p:extLst>
      <p:ext uri="{BB962C8B-B14F-4D97-AF65-F5344CB8AC3E}">
        <p14:creationId xmlns:p14="http://schemas.microsoft.com/office/powerpoint/2010/main" val="2698457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800" dirty="0"/>
              <a:t>Club dei Giacobini</a:t>
            </a:r>
          </a:p>
        </p:txBody>
      </p:sp>
      <p:sp>
        <p:nvSpPr>
          <p:cNvPr id="3" name="Segnaposto contenuto 2"/>
          <p:cNvSpPr>
            <a:spLocks noGrp="1"/>
          </p:cNvSpPr>
          <p:nvPr>
            <p:ph idx="1"/>
          </p:nvPr>
        </p:nvSpPr>
        <p:spPr/>
        <p:txBody>
          <a:bodyPr/>
          <a:lstStyle/>
          <a:p>
            <a:r>
              <a:rPr lang="it-IT" i="1" dirty="0"/>
              <a:t>Club Breton </a:t>
            </a:r>
            <a:r>
              <a:rPr lang="it-IT" dirty="0"/>
              <a:t>– prima associazione fondata il 30 aprile 1789 dai deputati del terzo stato della Bretagna per concordare tra loro il voto sulle questioni che saranno discusse ai Stati Generali;</a:t>
            </a:r>
          </a:p>
          <a:p>
            <a:r>
              <a:rPr lang="it-IT" dirty="0"/>
              <a:t>Dopo la trasformazione in Assemblea Costituente, nel novembre 1789 il club si riorganizza nella </a:t>
            </a:r>
            <a:r>
              <a:rPr lang="it-IT" i="1" dirty="0"/>
              <a:t>La </a:t>
            </a:r>
            <a:r>
              <a:rPr lang="it-IT" i="1" dirty="0" err="1"/>
              <a:t>société</a:t>
            </a:r>
            <a:r>
              <a:rPr lang="it-IT" i="1" dirty="0"/>
              <a:t> </a:t>
            </a:r>
            <a:r>
              <a:rPr lang="it-IT" i="1" dirty="0" err="1"/>
              <a:t>des</a:t>
            </a:r>
            <a:r>
              <a:rPr lang="it-IT" i="1" dirty="0"/>
              <a:t> </a:t>
            </a:r>
            <a:r>
              <a:rPr lang="it-IT" i="1" dirty="0" err="1"/>
              <a:t>Amis</a:t>
            </a:r>
            <a:r>
              <a:rPr lang="it-IT" i="1" dirty="0"/>
              <a:t> de la </a:t>
            </a:r>
            <a:r>
              <a:rPr lang="it-IT" i="1" dirty="0" err="1"/>
              <a:t>Constitution</a:t>
            </a:r>
            <a:r>
              <a:rPr lang="it-IT" i="1" dirty="0"/>
              <a:t> </a:t>
            </a:r>
            <a:r>
              <a:rPr lang="it-IT" dirty="0"/>
              <a:t>e si riunisce nel convento dei Giacobini.</a:t>
            </a:r>
          </a:p>
          <a:p>
            <a:r>
              <a:rPr lang="it-IT" dirty="0"/>
              <a:t>Noto come il </a:t>
            </a:r>
            <a:r>
              <a:rPr lang="it-IT" i="1" dirty="0"/>
              <a:t>club giacobino </a:t>
            </a:r>
            <a:r>
              <a:rPr lang="it-IT" dirty="0"/>
              <a:t>apre anche ai non deputati e istituisce filiali in ogni provincia;</a:t>
            </a:r>
          </a:p>
          <a:p>
            <a:r>
              <a:rPr lang="it-IT" dirty="0"/>
              <a:t>Nella prima fase fino alla tentata fuga del re nell’estate 1791 dominano i notabili parlamentari come </a:t>
            </a:r>
            <a:r>
              <a:rPr lang="it-IT" dirty="0" err="1"/>
              <a:t>Mirabeau</a:t>
            </a:r>
            <a:r>
              <a:rPr lang="it-IT" dirty="0"/>
              <a:t> inclini alla monarchia costituzionale alla inglese. </a:t>
            </a:r>
          </a:p>
          <a:p>
            <a:r>
              <a:rPr lang="it-IT" dirty="0"/>
              <a:t>Con le elezioni all’Assemblea Legislativa nel settembre 1791 si affermano i giornalisti repubblicani  come </a:t>
            </a:r>
            <a:r>
              <a:rPr lang="it-IT" dirty="0" err="1"/>
              <a:t>Brissot</a:t>
            </a:r>
            <a:r>
              <a:rPr lang="it-IT" dirty="0"/>
              <a:t>; da momento preparatorio per i dibattiti  in assemblea, il club diventa una seconda assemblea in cui si decidono le battaglie politiche.</a:t>
            </a:r>
          </a:p>
        </p:txBody>
      </p:sp>
    </p:spTree>
    <p:extLst>
      <p:ext uri="{BB962C8B-B14F-4D97-AF65-F5344CB8AC3E}">
        <p14:creationId xmlns:p14="http://schemas.microsoft.com/office/powerpoint/2010/main" val="2546411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GB" dirty="0"/>
              <a:t>Jacques-Pierre </a:t>
            </a:r>
            <a:r>
              <a:rPr lang="en-GB" dirty="0" err="1"/>
              <a:t>Brissot</a:t>
            </a:r>
            <a:r>
              <a:rPr lang="en-GB" dirty="0"/>
              <a:t> </a:t>
            </a:r>
          </a:p>
        </p:txBody>
      </p:sp>
      <p:sp>
        <p:nvSpPr>
          <p:cNvPr id="5" name="Segnaposto contenuto 4"/>
          <p:cNvSpPr>
            <a:spLocks noGrp="1"/>
          </p:cNvSpPr>
          <p:nvPr>
            <p:ph sz="half" idx="1"/>
          </p:nvPr>
        </p:nvSpPr>
        <p:spPr>
          <a:xfrm>
            <a:off x="222070" y="2222287"/>
            <a:ext cx="7080068" cy="4521299"/>
          </a:xfrm>
        </p:spPr>
        <p:txBody>
          <a:bodyPr>
            <a:normAutofit/>
          </a:bodyPr>
          <a:lstStyle/>
          <a:p>
            <a:r>
              <a:rPr lang="it-IT" dirty="0"/>
              <a:t>Imprigionato alla Bastiglia dal 1784 al 1788 per il pamphlet (non suo) contro la regina, </a:t>
            </a:r>
            <a:r>
              <a:rPr lang="it-IT" i="1" dirty="0" err="1"/>
              <a:t>Les</a:t>
            </a:r>
            <a:r>
              <a:rPr lang="it-IT" i="1" dirty="0"/>
              <a:t> Passe-</a:t>
            </a:r>
            <a:r>
              <a:rPr lang="it-IT" i="1" dirty="0" err="1"/>
              <a:t>temps</a:t>
            </a:r>
            <a:r>
              <a:rPr lang="it-IT" i="1" dirty="0"/>
              <a:t> d’Antoinette</a:t>
            </a:r>
            <a:r>
              <a:rPr lang="it-IT" dirty="0"/>
              <a:t>; fugge in Inghilterra e fonda la </a:t>
            </a:r>
            <a:r>
              <a:rPr lang="fr-FR" i="1" dirty="0"/>
              <a:t>Société des amis des Noirs</a:t>
            </a:r>
            <a:r>
              <a:rPr lang="fr-FR" dirty="0"/>
              <a:t>, </a:t>
            </a:r>
            <a:r>
              <a:rPr lang="fr-FR" dirty="0" err="1"/>
              <a:t>poi</a:t>
            </a:r>
            <a:r>
              <a:rPr lang="fr-FR" dirty="0"/>
              <a:t> parte per l’</a:t>
            </a:r>
            <a:r>
              <a:rPr lang="fr-FR" dirty="0" err="1"/>
              <a:t>America</a:t>
            </a:r>
            <a:r>
              <a:rPr lang="fr-FR" dirty="0"/>
              <a:t> </a:t>
            </a:r>
            <a:r>
              <a:rPr lang="fr-FR" dirty="0" err="1"/>
              <a:t>dove</a:t>
            </a:r>
            <a:r>
              <a:rPr lang="fr-FR" dirty="0"/>
              <a:t> </a:t>
            </a:r>
            <a:r>
              <a:rPr lang="fr-FR" dirty="0" err="1"/>
              <a:t>ammira</a:t>
            </a:r>
            <a:r>
              <a:rPr lang="fr-FR" dirty="0"/>
              <a:t> </a:t>
            </a:r>
            <a:r>
              <a:rPr lang="fr-FR" dirty="0" err="1"/>
              <a:t>lo</a:t>
            </a:r>
            <a:r>
              <a:rPr lang="fr-FR" dirty="0"/>
              <a:t> </a:t>
            </a:r>
            <a:r>
              <a:rPr lang="fr-FR" dirty="0" err="1"/>
              <a:t>spirito</a:t>
            </a:r>
            <a:r>
              <a:rPr lang="fr-FR" dirty="0"/>
              <a:t> </a:t>
            </a:r>
            <a:r>
              <a:rPr lang="fr-FR" dirty="0" err="1"/>
              <a:t>repubblicano</a:t>
            </a:r>
            <a:r>
              <a:rPr lang="fr-FR" dirty="0"/>
              <a:t>.</a:t>
            </a:r>
          </a:p>
          <a:p>
            <a:r>
              <a:rPr lang="it-IT" dirty="0"/>
              <a:t>16 marzo 1789 durante le elezioni per gli Stati Generali, </a:t>
            </a:r>
            <a:r>
              <a:rPr lang="it-IT" dirty="0" err="1"/>
              <a:t>Brissot</a:t>
            </a:r>
            <a:r>
              <a:rPr lang="it-IT" dirty="0"/>
              <a:t>, appena tornato dagli Stati Uniti, annuncia l’uscita di «Le Patriot </a:t>
            </a:r>
            <a:r>
              <a:rPr lang="it-IT" dirty="0" err="1"/>
              <a:t>Française</a:t>
            </a:r>
            <a:r>
              <a:rPr lang="it-IT" dirty="0"/>
              <a:t>»: </a:t>
            </a:r>
          </a:p>
          <a:p>
            <a:pPr marL="0" indent="0">
              <a:buNone/>
            </a:pPr>
            <a:r>
              <a:rPr lang="it-IT" dirty="0"/>
              <a:t>«un journal </a:t>
            </a:r>
            <a:r>
              <a:rPr lang="it-IT" dirty="0" err="1"/>
              <a:t>politique</a:t>
            </a:r>
            <a:r>
              <a:rPr lang="it-IT" dirty="0"/>
              <a:t>, </a:t>
            </a:r>
            <a:r>
              <a:rPr lang="it-IT" dirty="0" err="1"/>
              <a:t>national</a:t>
            </a:r>
            <a:r>
              <a:rPr lang="it-IT" dirty="0"/>
              <a:t>, libre, </a:t>
            </a:r>
            <a:r>
              <a:rPr lang="it-IT" dirty="0" err="1"/>
              <a:t>indépendant</a:t>
            </a:r>
            <a:r>
              <a:rPr lang="it-IT" dirty="0"/>
              <a:t> de la censure et de </a:t>
            </a:r>
            <a:r>
              <a:rPr lang="it-IT" dirty="0" err="1"/>
              <a:t>toute</a:t>
            </a:r>
            <a:r>
              <a:rPr lang="it-IT" dirty="0"/>
              <a:t> </a:t>
            </a:r>
            <a:r>
              <a:rPr lang="it-IT" dirty="0" err="1"/>
              <a:t>espèce</a:t>
            </a:r>
            <a:r>
              <a:rPr lang="it-IT" dirty="0"/>
              <a:t> d'</a:t>
            </a:r>
            <a:r>
              <a:rPr lang="it-IT" dirty="0" err="1"/>
              <a:t>influence</a:t>
            </a:r>
            <a:r>
              <a:rPr lang="it-IT" dirty="0"/>
              <a:t>… pour </a:t>
            </a:r>
            <a:r>
              <a:rPr lang="it-IT" dirty="0" err="1"/>
              <a:t>remplacer</a:t>
            </a:r>
            <a:r>
              <a:rPr lang="it-IT" dirty="0"/>
              <a:t> la </a:t>
            </a:r>
            <a:r>
              <a:rPr lang="it-IT" dirty="0" err="1"/>
              <a:t>multitude</a:t>
            </a:r>
            <a:r>
              <a:rPr lang="it-IT" dirty="0"/>
              <a:t> </a:t>
            </a:r>
            <a:r>
              <a:rPr lang="it-IT" dirty="0" err="1"/>
              <a:t>des</a:t>
            </a:r>
            <a:r>
              <a:rPr lang="it-IT" dirty="0"/>
              <a:t> </a:t>
            </a:r>
            <a:r>
              <a:rPr lang="it-IT" dirty="0" err="1"/>
              <a:t>brochures</a:t>
            </a:r>
            <a:r>
              <a:rPr lang="it-IT" dirty="0"/>
              <a:t> par un </a:t>
            </a:r>
            <a:r>
              <a:rPr lang="it-IT" dirty="0" err="1"/>
              <a:t>vrai</a:t>
            </a:r>
            <a:r>
              <a:rPr lang="it-IT" dirty="0"/>
              <a:t> journal… </a:t>
            </a:r>
            <a:r>
              <a:rPr lang="it-IT" dirty="0" err="1"/>
              <a:t>décrire</a:t>
            </a:r>
            <a:r>
              <a:rPr lang="it-IT" dirty="0"/>
              <a:t> </a:t>
            </a:r>
            <a:r>
              <a:rPr lang="it-IT" dirty="0" err="1"/>
              <a:t>les</a:t>
            </a:r>
            <a:r>
              <a:rPr lang="it-IT" dirty="0"/>
              <a:t> </a:t>
            </a:r>
            <a:r>
              <a:rPr lang="it-IT" dirty="0" err="1"/>
              <a:t>progrès</a:t>
            </a:r>
            <a:r>
              <a:rPr lang="it-IT" dirty="0"/>
              <a:t> de la </a:t>
            </a:r>
            <a:r>
              <a:rPr lang="it-IT" dirty="0" err="1"/>
              <a:t>Révolution</a:t>
            </a:r>
            <a:r>
              <a:rPr lang="it-IT" dirty="0"/>
              <a:t>; il </a:t>
            </a:r>
            <a:r>
              <a:rPr lang="it-IT" dirty="0" err="1"/>
              <a:t>rapportera</a:t>
            </a:r>
            <a:r>
              <a:rPr lang="it-IT" dirty="0"/>
              <a:t> </a:t>
            </a:r>
            <a:r>
              <a:rPr lang="it-IT" dirty="0" err="1"/>
              <a:t>les</a:t>
            </a:r>
            <a:r>
              <a:rPr lang="it-IT" dirty="0"/>
              <a:t> </a:t>
            </a:r>
            <a:r>
              <a:rPr lang="it-IT" dirty="0" err="1"/>
              <a:t>faits</a:t>
            </a:r>
            <a:r>
              <a:rPr lang="it-IT" dirty="0"/>
              <a:t>, </a:t>
            </a:r>
            <a:r>
              <a:rPr lang="it-IT" dirty="0" err="1"/>
              <a:t>les</a:t>
            </a:r>
            <a:r>
              <a:rPr lang="it-IT" dirty="0"/>
              <a:t> </a:t>
            </a:r>
            <a:r>
              <a:rPr lang="it-IT" dirty="0" err="1"/>
              <a:t>débats</a:t>
            </a:r>
            <a:r>
              <a:rPr lang="it-IT" dirty="0"/>
              <a:t>, </a:t>
            </a:r>
            <a:r>
              <a:rPr lang="it-IT" dirty="0" err="1"/>
              <a:t>décrets</a:t>
            </a:r>
            <a:r>
              <a:rPr lang="it-IT" dirty="0"/>
              <a:t> et </a:t>
            </a:r>
            <a:r>
              <a:rPr lang="it-IT" dirty="0" err="1"/>
              <a:t>transactions</a:t>
            </a:r>
            <a:r>
              <a:rPr lang="it-IT" dirty="0"/>
              <a:t> </a:t>
            </a:r>
            <a:r>
              <a:rPr lang="it-IT" dirty="0" err="1"/>
              <a:t>des</a:t>
            </a:r>
            <a:r>
              <a:rPr lang="it-IT" dirty="0"/>
              <a:t> </a:t>
            </a:r>
            <a:r>
              <a:rPr lang="it-IT" dirty="0" err="1"/>
              <a:t>assemblées</a:t>
            </a:r>
            <a:r>
              <a:rPr lang="it-IT" dirty="0"/>
              <a:t>… et </a:t>
            </a:r>
            <a:r>
              <a:rPr lang="it-IT" dirty="0" err="1"/>
              <a:t>exposer</a:t>
            </a:r>
            <a:r>
              <a:rPr lang="it-IT" dirty="0"/>
              <a:t> </a:t>
            </a:r>
            <a:r>
              <a:rPr lang="it-IT" dirty="0" err="1"/>
              <a:t>ses</a:t>
            </a:r>
            <a:r>
              <a:rPr lang="it-IT" dirty="0"/>
              <a:t> </a:t>
            </a:r>
            <a:r>
              <a:rPr lang="it-IT" dirty="0" err="1"/>
              <a:t>recherches</a:t>
            </a:r>
            <a:r>
              <a:rPr lang="it-IT" dirty="0"/>
              <a:t> </a:t>
            </a:r>
            <a:r>
              <a:rPr lang="it-IT" dirty="0" err="1"/>
              <a:t>sur</a:t>
            </a:r>
            <a:r>
              <a:rPr lang="it-IT" dirty="0"/>
              <a:t> </a:t>
            </a:r>
            <a:r>
              <a:rPr lang="it-IT" dirty="0" err="1"/>
              <a:t>les</a:t>
            </a:r>
            <a:r>
              <a:rPr lang="it-IT" dirty="0"/>
              <a:t> </a:t>
            </a:r>
            <a:r>
              <a:rPr lang="it-IT" dirty="0" err="1"/>
              <a:t>constitutions</a:t>
            </a:r>
            <a:r>
              <a:rPr lang="it-IT" dirty="0"/>
              <a:t> </a:t>
            </a:r>
            <a:r>
              <a:rPr lang="it-IT" dirty="0" err="1"/>
              <a:t>anglaise</a:t>
            </a:r>
            <a:r>
              <a:rPr lang="it-IT" dirty="0"/>
              <a:t> et </a:t>
            </a:r>
            <a:r>
              <a:rPr lang="it-IT" dirty="0" err="1"/>
              <a:t>américaine</a:t>
            </a:r>
            <a:r>
              <a:rPr lang="it-IT" dirty="0"/>
              <a:t>». </a:t>
            </a:r>
          </a:p>
        </p:txBody>
      </p:sp>
      <p:pic>
        <p:nvPicPr>
          <p:cNvPr id="7" name="Segnaposto contenuto 6"/>
          <p:cNvPicPr>
            <a:picLocks noGrp="1" noChangeAspect="1"/>
          </p:cNvPicPr>
          <p:nvPr>
            <p:ph sz="half" idx="2"/>
          </p:nvPr>
        </p:nvPicPr>
        <p:blipFill>
          <a:blip r:embed="rId2"/>
          <a:stretch>
            <a:fillRect/>
          </a:stretch>
        </p:blipFill>
        <p:spPr>
          <a:xfrm>
            <a:off x="7513848" y="2076994"/>
            <a:ext cx="3733274" cy="4666592"/>
          </a:xfrm>
          <a:prstGeom prst="rect">
            <a:avLst/>
          </a:prstGeom>
        </p:spPr>
      </p:pic>
    </p:spTree>
    <p:extLst>
      <p:ext uri="{BB962C8B-B14F-4D97-AF65-F5344CB8AC3E}">
        <p14:creationId xmlns:p14="http://schemas.microsoft.com/office/powerpoint/2010/main" val="1745818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Giornalismo politico come professione</a:t>
            </a:r>
          </a:p>
        </p:txBody>
      </p:sp>
      <p:sp>
        <p:nvSpPr>
          <p:cNvPr id="5" name="Segnaposto contenuto 4"/>
          <p:cNvSpPr>
            <a:spLocks noGrp="1"/>
          </p:cNvSpPr>
          <p:nvPr>
            <p:ph sz="half" idx="1"/>
          </p:nvPr>
        </p:nvSpPr>
        <p:spPr>
          <a:xfrm>
            <a:off x="818712" y="2222287"/>
            <a:ext cx="7619894" cy="4309142"/>
          </a:xfrm>
        </p:spPr>
        <p:txBody>
          <a:bodyPr>
            <a:normAutofit/>
          </a:bodyPr>
          <a:lstStyle/>
          <a:p>
            <a:r>
              <a:rPr lang="it-IT" sz="1900" dirty="0"/>
              <a:t>Bandito dopo il primo numero, riprende 28 luglio e raggiunge 10.000 copie grazie al basso prezzo e al linguaggio semplice; </a:t>
            </a:r>
          </a:p>
          <a:p>
            <a:r>
              <a:rPr lang="it-IT" sz="1900" dirty="0" err="1"/>
              <a:t>Brissot</a:t>
            </a:r>
            <a:r>
              <a:rPr lang="it-IT" sz="1900" dirty="0"/>
              <a:t> lo usa non tanto per informare, quanto per «istruire i francesi, senza sosta, a poco prezzo e in una forma non pesante. Questo sarà un giornale politico o gazzetta… Senza le gazzette la Rivoluzione Americana non avrebbe mai vinto». </a:t>
            </a:r>
          </a:p>
          <a:p>
            <a:r>
              <a:rPr lang="it-IT" sz="1900" dirty="0"/>
              <a:t>Per </a:t>
            </a:r>
            <a:r>
              <a:rPr lang="it-IT" sz="1900" dirty="0" err="1"/>
              <a:t>Brissot</a:t>
            </a:r>
            <a:r>
              <a:rPr lang="it-IT" sz="1900" dirty="0"/>
              <a:t> «per ogni cento persone che leggono i pamphlet, ce ne sono centomila che leggono il giornale»; solo i giornali possono diffondere la rivoluzione da Parigi verso ogni singola provincia rurale dove «il popolo ignorante deve combattere contro l’astuzia dei nobili».</a:t>
            </a:r>
          </a:p>
        </p:txBody>
      </p:sp>
      <p:pic>
        <p:nvPicPr>
          <p:cNvPr id="4" name="Segnaposto contenuto 3"/>
          <p:cNvPicPr>
            <a:picLocks noGrp="1" noChangeAspect="1"/>
          </p:cNvPicPr>
          <p:nvPr>
            <p:ph sz="half" idx="2"/>
          </p:nvPr>
        </p:nvPicPr>
        <p:blipFill>
          <a:blip r:embed="rId2"/>
          <a:stretch>
            <a:fillRect/>
          </a:stretch>
        </p:blipFill>
        <p:spPr>
          <a:xfrm>
            <a:off x="8579003" y="1933689"/>
            <a:ext cx="3478013" cy="4806044"/>
          </a:xfrm>
          <a:prstGeom prst="rect">
            <a:avLst/>
          </a:prstGeom>
        </p:spPr>
      </p:pic>
    </p:spTree>
    <p:extLst>
      <p:ext uri="{BB962C8B-B14F-4D97-AF65-F5344CB8AC3E}">
        <p14:creationId xmlns:p14="http://schemas.microsoft.com/office/powerpoint/2010/main" val="64846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Da </a:t>
            </a:r>
            <a:r>
              <a:rPr lang="en-GB" dirty="0" err="1"/>
              <a:t>giornalista</a:t>
            </a:r>
            <a:r>
              <a:rPr lang="en-GB" dirty="0"/>
              <a:t> a capo </a:t>
            </a:r>
            <a:r>
              <a:rPr lang="en-GB" dirty="0" err="1"/>
              <a:t>partito</a:t>
            </a:r>
            <a:r>
              <a:rPr lang="en-GB" dirty="0"/>
              <a:t> </a:t>
            </a:r>
            <a:r>
              <a:rPr lang="en-GB" dirty="0" err="1"/>
              <a:t>girondino</a:t>
            </a:r>
            <a:endParaRPr lang="en-GB" dirty="0"/>
          </a:p>
        </p:txBody>
      </p:sp>
      <p:sp>
        <p:nvSpPr>
          <p:cNvPr id="3" name="Segnaposto contenuto 2"/>
          <p:cNvSpPr>
            <a:spLocks noGrp="1"/>
          </p:cNvSpPr>
          <p:nvPr>
            <p:ph idx="1"/>
          </p:nvPr>
        </p:nvSpPr>
        <p:spPr>
          <a:xfrm>
            <a:off x="818712" y="2222287"/>
            <a:ext cx="10554574" cy="4152387"/>
          </a:xfrm>
        </p:spPr>
        <p:txBody>
          <a:bodyPr>
            <a:normAutofit lnSpcReduction="10000"/>
          </a:bodyPr>
          <a:lstStyle/>
          <a:p>
            <a:r>
              <a:rPr lang="it-IT" dirty="0" err="1"/>
              <a:t>Brissot</a:t>
            </a:r>
            <a:r>
              <a:rPr lang="it-IT" dirty="0"/>
              <a:t> eleva la professione del giornalista da un rango molto basso prima della rivoluzione (colui che vive diffondendo pettegolezzi) a molto alto (intermediario tra il popolo sovrano e l’Assemblea Nazionale, quindi difensore della Repubblica e dell’unità nazionale).</a:t>
            </a:r>
          </a:p>
          <a:p>
            <a:r>
              <a:rPr lang="it-IT" dirty="0"/>
              <a:t>Aprile 1791 pubblica </a:t>
            </a:r>
            <a:r>
              <a:rPr lang="it-IT" i="1" dirty="0" err="1"/>
              <a:t>Nouveau</a:t>
            </a:r>
            <a:r>
              <a:rPr lang="it-IT" i="1" dirty="0"/>
              <a:t> </a:t>
            </a:r>
            <a:r>
              <a:rPr lang="it-IT" i="1" dirty="0" err="1"/>
              <a:t>Voyage</a:t>
            </a:r>
            <a:r>
              <a:rPr lang="it-IT" i="1" dirty="0"/>
              <a:t> </a:t>
            </a:r>
            <a:r>
              <a:rPr lang="it-IT" i="1" dirty="0" err="1"/>
              <a:t>dans</a:t>
            </a:r>
            <a:r>
              <a:rPr lang="it-IT" i="1" dirty="0"/>
              <a:t> </a:t>
            </a:r>
            <a:r>
              <a:rPr lang="it-IT" i="1" dirty="0" err="1"/>
              <a:t>les</a:t>
            </a:r>
            <a:r>
              <a:rPr lang="it-IT" i="1" dirty="0"/>
              <a:t> </a:t>
            </a:r>
            <a:r>
              <a:rPr lang="it-IT" i="1" dirty="0" err="1"/>
              <a:t>Etats-Unis</a:t>
            </a:r>
            <a:r>
              <a:rPr lang="it-IT" i="1" dirty="0"/>
              <a:t> de l'</a:t>
            </a:r>
            <a:r>
              <a:rPr lang="it-IT" i="1" dirty="0" err="1"/>
              <a:t>Amerique</a:t>
            </a:r>
            <a:r>
              <a:rPr lang="it-IT" i="1" dirty="0"/>
              <a:t> </a:t>
            </a:r>
            <a:r>
              <a:rPr lang="it-IT" i="1" dirty="0" err="1"/>
              <a:t>Septentrionale</a:t>
            </a:r>
            <a:r>
              <a:rPr lang="it-IT" i="1" dirty="0"/>
              <a:t>, </a:t>
            </a:r>
            <a:r>
              <a:rPr lang="it-IT" i="1" dirty="0" err="1"/>
              <a:t>fait</a:t>
            </a:r>
            <a:r>
              <a:rPr lang="it-IT" i="1" dirty="0"/>
              <a:t> en 1788</a:t>
            </a:r>
            <a:r>
              <a:rPr lang="it-IT" dirty="0"/>
              <a:t>: </a:t>
            </a:r>
          </a:p>
          <a:p>
            <a:pPr marL="0" indent="0">
              <a:buNone/>
            </a:pPr>
            <a:r>
              <a:rPr lang="it-IT" dirty="0"/>
              <a:t>«Non è più necessario imparare dagli americani come ottenere la libertà, ma come preservarla. Il segreto consiste nella morale del popolo – gli americani ce l’hanno… Volete diffondere lo spirito pubblico in tutta la Francia? Aiutate la diffusione del sapere, abbassate i prezzi di libri e giornali». </a:t>
            </a:r>
          </a:p>
          <a:p>
            <a:r>
              <a:rPr lang="it-IT" dirty="0"/>
              <a:t>Nella primavera 1792 convince l’Assemblea Legislativa a dichiarare guerra al Sacro  Impero Tedesco (gli Asburgo), la Prussia e l’Olanda per «repubblicanizzare l’Europa» con una «crociata della libertà universale». </a:t>
            </a:r>
          </a:p>
          <a:p>
            <a:r>
              <a:rPr lang="it-IT" dirty="0"/>
              <a:t>I deputati che concordano con lui sulla guerra rivoluzionaria e la liberazione degli schiavi diventano noti come </a:t>
            </a:r>
            <a:r>
              <a:rPr lang="it-IT" dirty="0" err="1"/>
              <a:t>brisottini</a:t>
            </a:r>
            <a:r>
              <a:rPr lang="it-IT" dirty="0"/>
              <a:t> o girondini.</a:t>
            </a:r>
          </a:p>
          <a:p>
            <a:pPr marL="0" indent="0">
              <a:buNone/>
            </a:pPr>
            <a:endParaRPr lang="en-GB" dirty="0"/>
          </a:p>
        </p:txBody>
      </p:sp>
    </p:spTree>
    <p:extLst>
      <p:ext uri="{BB962C8B-B14F-4D97-AF65-F5344CB8AC3E}">
        <p14:creationId xmlns:p14="http://schemas.microsoft.com/office/powerpoint/2010/main" val="4268684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Diffusione della stampa</a:t>
            </a:r>
          </a:p>
        </p:txBody>
      </p:sp>
      <p:sp>
        <p:nvSpPr>
          <p:cNvPr id="3" name="Segnaposto contenuto 2"/>
          <p:cNvSpPr>
            <a:spLocks noGrp="1"/>
          </p:cNvSpPr>
          <p:nvPr>
            <p:ph idx="1"/>
          </p:nvPr>
        </p:nvSpPr>
        <p:spPr/>
        <p:txBody>
          <a:bodyPr/>
          <a:lstStyle/>
          <a:p>
            <a:r>
              <a:rPr lang="it-IT" dirty="0"/>
              <a:t>Durante il decennio rivoluzionario 1789-1799 escono 2000 giornali e 13000 pamphlet politici, incentrati su Parigi (a fine 1789 sono 200 giornali a Parigi e 35 nel resto della Francia); </a:t>
            </a:r>
          </a:p>
          <a:p>
            <a:r>
              <a:rPr lang="it-IT" dirty="0"/>
              <a:t>Rispetto alla editoria </a:t>
            </a:r>
            <a:r>
              <a:rPr lang="it-IT" dirty="0" err="1"/>
              <a:t>pre</a:t>
            </a:r>
            <a:r>
              <a:rPr lang="it-IT" dirty="0"/>
              <a:t>-rivoluzionaria basata su lunghi saggi, il giornalismo è più adatto per tempi di veloci trasformazioni, lo stile di scrittura è più sintetico e diretto; </a:t>
            </a:r>
          </a:p>
          <a:p>
            <a:r>
              <a:rPr lang="it-IT" dirty="0"/>
              <a:t>Data la grande concorrenza, i giornalisti devono imparare le tecniche per attrarre l’attenzione dei lettori – sensazionalismo, polemiche contro personalità in vista, teorie di complotto, narrazioni romanzate che alimentano la suspense… </a:t>
            </a:r>
          </a:p>
          <a:p>
            <a:r>
              <a:rPr lang="it-IT" dirty="0"/>
              <a:t>I più abili conquistano velocemente un potere politico pari a quello dei governanti e dei capi partito, sono in grado di dettare l’agenda politica e le parole d’ordine.</a:t>
            </a:r>
          </a:p>
        </p:txBody>
      </p:sp>
    </p:spTree>
    <p:extLst>
      <p:ext uri="{BB962C8B-B14F-4D97-AF65-F5344CB8AC3E}">
        <p14:creationId xmlns:p14="http://schemas.microsoft.com/office/powerpoint/2010/main" val="240091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885ED6-439D-488F-9DD9-31B33C735306}"/>
              </a:ext>
            </a:extLst>
          </p:cNvPr>
          <p:cNvSpPr>
            <a:spLocks noGrp="1"/>
          </p:cNvSpPr>
          <p:nvPr>
            <p:ph type="title"/>
          </p:nvPr>
        </p:nvSpPr>
        <p:spPr/>
        <p:txBody>
          <a:bodyPr/>
          <a:lstStyle/>
          <a:p>
            <a:r>
              <a:rPr lang="it-IT" dirty="0"/>
              <a:t>Informazione depoliticizzata</a:t>
            </a:r>
          </a:p>
        </p:txBody>
      </p:sp>
      <p:sp>
        <p:nvSpPr>
          <p:cNvPr id="3" name="Segnaposto contenuto 2">
            <a:extLst>
              <a:ext uri="{FF2B5EF4-FFF2-40B4-BE49-F238E27FC236}">
                <a16:creationId xmlns:a16="http://schemas.microsoft.com/office/drawing/2014/main" id="{F881CE03-63E2-4C80-96F4-AB3352115DA5}"/>
              </a:ext>
            </a:extLst>
          </p:cNvPr>
          <p:cNvSpPr>
            <a:spLocks noGrp="1"/>
          </p:cNvSpPr>
          <p:nvPr>
            <p:ph idx="1"/>
          </p:nvPr>
        </p:nvSpPr>
        <p:spPr/>
        <p:txBody>
          <a:bodyPr/>
          <a:lstStyle/>
          <a:p>
            <a:r>
              <a:rPr lang="it-IT" sz="1900" dirty="0">
                <a:effectLst>
                  <a:outerShdw blurRad="38100" dist="38100" dir="2700000" algn="tl">
                    <a:srgbClr val="000000">
                      <a:alpha val="43137"/>
                    </a:srgbClr>
                  </a:outerShdw>
                </a:effectLst>
              </a:rPr>
              <a:t>La «</a:t>
            </a:r>
            <a:r>
              <a:rPr lang="it-IT" sz="1900" dirty="0" err="1">
                <a:effectLst>
                  <a:outerShdw blurRad="38100" dist="38100" dir="2700000" algn="tl">
                    <a:srgbClr val="000000">
                      <a:alpha val="43137"/>
                    </a:srgbClr>
                  </a:outerShdw>
                </a:effectLst>
              </a:rPr>
              <a:t>Gazette</a:t>
            </a:r>
            <a:r>
              <a:rPr lang="it-IT" sz="1900" dirty="0">
                <a:effectLst>
                  <a:outerShdw blurRad="38100" dist="38100" dir="2700000" algn="tl">
                    <a:srgbClr val="000000">
                      <a:alpha val="43137"/>
                    </a:srgbClr>
                  </a:outerShdw>
                </a:effectLst>
              </a:rPr>
              <a:t>» si presenta come a-politica: «Grazie al nostro giornale il mercante non cercherà più di fare affari in città assediate o saccheggiate, né il soldato cercherà impiego in paesi dove non c’è guerra».</a:t>
            </a:r>
            <a:endParaRPr lang="it-IT" sz="1900" dirty="0"/>
          </a:p>
          <a:p>
            <a:r>
              <a:rPr lang="it-IT" sz="1900" dirty="0"/>
              <a:t>Il dibattito intellettuale è separato dalla società nel «Journal de </a:t>
            </a:r>
            <a:r>
              <a:rPr lang="it-IT" sz="1900" dirty="0" err="1"/>
              <a:t>Savants</a:t>
            </a:r>
            <a:r>
              <a:rPr lang="it-IT" sz="1900" dirty="0"/>
              <a:t>» fondato nel 1665 con l’appoggio del ministro di Luigi XIV Jean-Baptiste Colbert. Pensato per i membri della élite culturale (la République </a:t>
            </a:r>
            <a:r>
              <a:rPr lang="it-IT" sz="1900" dirty="0" err="1"/>
              <a:t>des</a:t>
            </a:r>
            <a:r>
              <a:rPr lang="it-IT" sz="1900" dirty="0"/>
              <a:t> </a:t>
            </a:r>
            <a:r>
              <a:rPr lang="it-IT" sz="1900" dirty="0" err="1"/>
              <a:t>lettres</a:t>
            </a:r>
            <a:r>
              <a:rPr lang="it-IT" sz="1900" dirty="0"/>
              <a:t>), non contribuisce molto alla divulgazione del sapere nella società.</a:t>
            </a:r>
          </a:p>
          <a:p>
            <a:r>
              <a:rPr lang="it-IT" sz="1900" dirty="0"/>
              <a:t>Società di corte è glorificata in «</a:t>
            </a:r>
            <a:r>
              <a:rPr lang="it-IT" sz="1900" dirty="0" err="1"/>
              <a:t>Mercure</a:t>
            </a:r>
            <a:r>
              <a:rPr lang="it-IT" sz="1900" dirty="0"/>
              <a:t> </a:t>
            </a:r>
            <a:r>
              <a:rPr lang="it-IT" sz="1900" dirty="0" err="1"/>
              <a:t>Galant</a:t>
            </a:r>
            <a:r>
              <a:rPr lang="it-IT" sz="1900" dirty="0"/>
              <a:t>» fondato nel 1672. Offre all’alta società informazioni sulla vita di corte e sulle tendenze culturali e artistiche. Pubblica gossip, matrimoni VIP ecc. e informazioni di moda.  </a:t>
            </a:r>
          </a:p>
          <a:p>
            <a:endParaRPr lang="it-IT" dirty="0"/>
          </a:p>
        </p:txBody>
      </p:sp>
    </p:spTree>
    <p:extLst>
      <p:ext uri="{BB962C8B-B14F-4D97-AF65-F5344CB8AC3E}">
        <p14:creationId xmlns:p14="http://schemas.microsoft.com/office/powerpoint/2010/main" val="3537243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«Le </a:t>
            </a:r>
            <a:r>
              <a:rPr lang="en-GB" dirty="0" err="1"/>
              <a:t>Moniteur</a:t>
            </a:r>
            <a:r>
              <a:rPr lang="en-GB" dirty="0"/>
              <a:t> </a:t>
            </a:r>
            <a:r>
              <a:rPr lang="en-GB" dirty="0" err="1"/>
              <a:t>universel</a:t>
            </a:r>
            <a:r>
              <a:rPr lang="en-GB" dirty="0"/>
              <a:t>»</a:t>
            </a:r>
          </a:p>
        </p:txBody>
      </p:sp>
      <p:sp>
        <p:nvSpPr>
          <p:cNvPr id="4" name="Segnaposto contenuto 3"/>
          <p:cNvSpPr>
            <a:spLocks noGrp="1"/>
          </p:cNvSpPr>
          <p:nvPr>
            <p:ph sz="half" idx="1"/>
          </p:nvPr>
        </p:nvSpPr>
        <p:spPr>
          <a:xfrm>
            <a:off x="326571" y="2129246"/>
            <a:ext cx="5773783" cy="4415245"/>
          </a:xfrm>
        </p:spPr>
        <p:txBody>
          <a:bodyPr>
            <a:normAutofit fontScale="92500" lnSpcReduction="20000"/>
          </a:bodyPr>
          <a:lstStyle/>
          <a:p>
            <a:r>
              <a:rPr lang="it-IT" sz="1900" dirty="0"/>
              <a:t>Grande imprenditore Charles-Joseph </a:t>
            </a:r>
            <a:r>
              <a:rPr lang="it-IT" sz="1900" dirty="0" err="1"/>
              <a:t>Panckoucke</a:t>
            </a:r>
            <a:r>
              <a:rPr lang="it-IT" sz="1900" dirty="0"/>
              <a:t>, già editore della «</a:t>
            </a:r>
            <a:r>
              <a:rPr lang="it-IT" sz="1900" dirty="0" err="1"/>
              <a:t>Encyclopédie</a:t>
            </a:r>
            <a:r>
              <a:rPr lang="it-IT" sz="1900" dirty="0"/>
              <a:t>», fonda il «</a:t>
            </a:r>
            <a:r>
              <a:rPr lang="it-IT" sz="1900" dirty="0" err="1"/>
              <a:t>Moniteur</a:t>
            </a:r>
            <a:r>
              <a:rPr lang="it-IT" sz="1900" dirty="0"/>
              <a:t>», annunciato come il primo «papier-</a:t>
            </a:r>
            <a:r>
              <a:rPr lang="it-IT" sz="1900" dirty="0" err="1"/>
              <a:t>nouvelles</a:t>
            </a:r>
            <a:r>
              <a:rPr lang="it-IT" sz="1900" dirty="0"/>
              <a:t> à la </a:t>
            </a:r>
            <a:r>
              <a:rPr lang="it-IT" sz="1900" dirty="0" err="1"/>
              <a:t>manière</a:t>
            </a:r>
            <a:r>
              <a:rPr lang="it-IT" sz="1900" dirty="0"/>
              <a:t> </a:t>
            </a:r>
            <a:r>
              <a:rPr lang="it-IT" sz="1900" dirty="0" err="1"/>
              <a:t>anglaise</a:t>
            </a:r>
            <a:r>
              <a:rPr lang="it-IT" sz="1900" dirty="0"/>
              <a:t>»; </a:t>
            </a:r>
          </a:p>
          <a:p>
            <a:r>
              <a:rPr lang="it-IT" sz="1900" dirty="0"/>
              <a:t>Pubblica i dibattiti dell’Assemblea Costituente (trascritti interamente senza commenti) e tutte le sue decisioni, oltre alle notizie politiche nazionali ed estere.</a:t>
            </a:r>
          </a:p>
          <a:p>
            <a:r>
              <a:rPr lang="it-IT" sz="1900" dirty="0"/>
              <a:t>La linea editoriale è sempre filogovernativa: prima costituzionalista, poi giacobina, dopo la caduta di Robespierre filo-termidoriana e dopo il colpo di stato di Napoleone, filo-imperiale.</a:t>
            </a:r>
          </a:p>
          <a:p>
            <a:r>
              <a:rPr lang="it-IT" sz="1900" dirty="0"/>
              <a:t>Rispetto al livello artigianale degli altri giornali, il «</a:t>
            </a:r>
            <a:r>
              <a:rPr lang="it-IT" sz="1900" dirty="0" err="1"/>
              <a:t>Moniteur</a:t>
            </a:r>
            <a:r>
              <a:rPr lang="it-IT" sz="1900" dirty="0"/>
              <a:t>» conquista la posizione dominante grazie alle risorse investite – 27 macchine tipografiche. </a:t>
            </a:r>
            <a:endParaRPr lang="en-GB" sz="1900" dirty="0"/>
          </a:p>
        </p:txBody>
      </p:sp>
      <p:pic>
        <p:nvPicPr>
          <p:cNvPr id="6" name="Segnaposto contenuto 5"/>
          <p:cNvPicPr>
            <a:picLocks noGrp="1" noChangeAspect="1"/>
          </p:cNvPicPr>
          <p:nvPr>
            <p:ph sz="half" idx="2"/>
          </p:nvPr>
        </p:nvPicPr>
        <p:blipFill>
          <a:blip r:embed="rId2"/>
          <a:stretch>
            <a:fillRect/>
          </a:stretch>
        </p:blipFill>
        <p:spPr>
          <a:xfrm>
            <a:off x="6214200" y="2304151"/>
            <a:ext cx="5869265" cy="3926831"/>
          </a:xfrm>
          <a:prstGeom prst="rect">
            <a:avLst/>
          </a:prstGeom>
        </p:spPr>
      </p:pic>
    </p:spTree>
    <p:extLst>
      <p:ext uri="{BB962C8B-B14F-4D97-AF65-F5344CB8AC3E}">
        <p14:creationId xmlns:p14="http://schemas.microsoft.com/office/powerpoint/2010/main" val="3122220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«Demi-Philosophes»</a:t>
            </a:r>
          </a:p>
        </p:txBody>
      </p:sp>
      <p:sp>
        <p:nvSpPr>
          <p:cNvPr id="3" name="Segnaposto contenuto 2"/>
          <p:cNvSpPr>
            <a:spLocks noGrp="1"/>
          </p:cNvSpPr>
          <p:nvPr>
            <p:ph sz="half" idx="1"/>
          </p:nvPr>
        </p:nvSpPr>
        <p:spPr>
          <a:xfrm>
            <a:off x="818712" y="2222287"/>
            <a:ext cx="5185873" cy="4452189"/>
          </a:xfrm>
        </p:spPr>
        <p:txBody>
          <a:bodyPr>
            <a:normAutofit lnSpcReduction="10000"/>
          </a:bodyPr>
          <a:lstStyle/>
          <a:p>
            <a:r>
              <a:rPr lang="it-IT" dirty="0"/>
              <a:t>La stampa repubblicana di Parigi aiuta la minoranza radicale dell’Assemblea Costituente ad imporsi sulla maggioranza </a:t>
            </a:r>
            <a:r>
              <a:rPr lang="it-IT" i="1" dirty="0" err="1"/>
              <a:t>Monarchiens</a:t>
            </a:r>
            <a:r>
              <a:rPr lang="it-IT" dirty="0"/>
              <a:t>. I nuovi giornali sono spesso scritti e stampati da un’unica persona. </a:t>
            </a:r>
          </a:p>
          <a:p>
            <a:r>
              <a:rPr lang="it-IT" dirty="0"/>
              <a:t>Settembre 1789 </a:t>
            </a:r>
            <a:r>
              <a:rPr lang="it-IT" dirty="0" err="1"/>
              <a:t>Camille</a:t>
            </a:r>
            <a:r>
              <a:rPr lang="it-IT" dirty="0"/>
              <a:t> </a:t>
            </a:r>
            <a:r>
              <a:rPr lang="it-IT" dirty="0" err="1"/>
              <a:t>Desmoulins</a:t>
            </a:r>
            <a:r>
              <a:rPr lang="it-IT" dirty="0"/>
              <a:t> pubblica </a:t>
            </a:r>
            <a:r>
              <a:rPr lang="it-IT" i="1" dirty="0" err="1"/>
              <a:t>Discours</a:t>
            </a:r>
            <a:r>
              <a:rPr lang="it-IT" i="1" dirty="0"/>
              <a:t> de la lanterne </a:t>
            </a:r>
            <a:r>
              <a:rPr lang="it-IT" i="1" dirty="0" err="1"/>
              <a:t>aux</a:t>
            </a:r>
            <a:r>
              <a:rPr lang="it-IT" i="1" dirty="0"/>
              <a:t> </a:t>
            </a:r>
            <a:r>
              <a:rPr lang="it-IT" i="1" dirty="0" err="1"/>
              <a:t>Parisiens</a:t>
            </a:r>
            <a:r>
              <a:rPr lang="it-IT" dirty="0"/>
              <a:t> che ispirerà il canto dei sanculotti. La lanterna diventa un ambiguo richiamo alla violenza: </a:t>
            </a:r>
            <a:r>
              <a:rPr lang="it-IT" dirty="0" err="1"/>
              <a:t>Desmoulins</a:t>
            </a:r>
            <a:r>
              <a:rPr lang="it-IT" dirty="0"/>
              <a:t> lo presenta come simbolo dell’illuminismo, ma per i suoi sostenitori sanculotti simbolizza la forca:</a:t>
            </a:r>
          </a:p>
          <a:p>
            <a:r>
              <a:rPr lang="it-IT" i="1" dirty="0"/>
              <a:t>Ah! </a:t>
            </a:r>
            <a:r>
              <a:rPr lang="it-IT" i="1" dirty="0" err="1"/>
              <a:t>ça</a:t>
            </a:r>
            <a:r>
              <a:rPr lang="it-IT" i="1" dirty="0"/>
              <a:t> ira, </a:t>
            </a:r>
            <a:r>
              <a:rPr lang="it-IT" i="1" dirty="0" err="1"/>
              <a:t>ça</a:t>
            </a:r>
            <a:r>
              <a:rPr lang="it-IT" i="1" dirty="0"/>
              <a:t> ira, </a:t>
            </a:r>
            <a:r>
              <a:rPr lang="it-IT" i="1" dirty="0" err="1"/>
              <a:t>ça</a:t>
            </a:r>
            <a:r>
              <a:rPr lang="it-IT" i="1" dirty="0"/>
              <a:t> ira</a:t>
            </a:r>
            <a:br>
              <a:rPr lang="it-IT" i="1" dirty="0"/>
            </a:br>
            <a:r>
              <a:rPr lang="it-IT" i="1" dirty="0" err="1"/>
              <a:t>les</a:t>
            </a:r>
            <a:r>
              <a:rPr lang="it-IT" i="1" dirty="0"/>
              <a:t> </a:t>
            </a:r>
            <a:r>
              <a:rPr lang="it-IT" i="1" dirty="0" err="1"/>
              <a:t>aristocrates</a:t>
            </a:r>
            <a:r>
              <a:rPr lang="it-IT" i="1" dirty="0"/>
              <a:t> à la lanterne!</a:t>
            </a:r>
          </a:p>
          <a:p>
            <a:endParaRPr lang="en-GB" dirty="0"/>
          </a:p>
        </p:txBody>
      </p:sp>
      <p:pic>
        <p:nvPicPr>
          <p:cNvPr id="5" name="Segnaposto contenuto 4"/>
          <p:cNvPicPr>
            <a:picLocks noGrp="1" noChangeAspect="1"/>
          </p:cNvPicPr>
          <p:nvPr>
            <p:ph sz="half" idx="2"/>
          </p:nvPr>
        </p:nvPicPr>
        <p:blipFill>
          <a:blip r:embed="rId2"/>
          <a:stretch>
            <a:fillRect/>
          </a:stretch>
        </p:blipFill>
        <p:spPr>
          <a:xfrm>
            <a:off x="6614587" y="2222499"/>
            <a:ext cx="5311801" cy="4451977"/>
          </a:xfrm>
          <a:prstGeom prst="rect">
            <a:avLst/>
          </a:prstGeom>
        </p:spPr>
      </p:pic>
    </p:spTree>
    <p:extLst>
      <p:ext uri="{BB962C8B-B14F-4D97-AF65-F5344CB8AC3E}">
        <p14:creationId xmlns:p14="http://schemas.microsoft.com/office/powerpoint/2010/main" val="2878125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“complottismo”</a:t>
            </a:r>
          </a:p>
        </p:txBody>
      </p:sp>
      <p:sp>
        <p:nvSpPr>
          <p:cNvPr id="3" name="Segnaposto contenuto 2"/>
          <p:cNvSpPr>
            <a:spLocks noGrp="1"/>
          </p:cNvSpPr>
          <p:nvPr>
            <p:ph sz="half" idx="1"/>
          </p:nvPr>
        </p:nvSpPr>
        <p:spPr>
          <a:xfrm>
            <a:off x="230882" y="2222287"/>
            <a:ext cx="5185873" cy="4348330"/>
          </a:xfrm>
        </p:spPr>
        <p:txBody>
          <a:bodyPr>
            <a:normAutofit fontScale="92500"/>
          </a:bodyPr>
          <a:lstStyle/>
          <a:p>
            <a:r>
              <a:rPr lang="it-IT" sz="1900" dirty="0" err="1"/>
              <a:t>Camille</a:t>
            </a:r>
            <a:r>
              <a:rPr lang="it-IT" sz="1900" dirty="0"/>
              <a:t> </a:t>
            </a:r>
            <a:r>
              <a:rPr lang="it-IT" sz="1900" dirty="0" err="1"/>
              <a:t>Desmoulins</a:t>
            </a:r>
            <a:r>
              <a:rPr lang="it-IT" sz="1900" dirty="0"/>
              <a:t>, dopo l’assalto alla Bastiglia 14 luglio 1789, diventa noto per il pamphlet </a:t>
            </a:r>
            <a:r>
              <a:rPr lang="it-IT" sz="1900" i="1" dirty="0"/>
              <a:t>Le France Libre </a:t>
            </a:r>
            <a:r>
              <a:rPr lang="it-IT" sz="1900" dirty="0"/>
              <a:t>dove chiede «un governo democratico e popolare», accusa il re di preparare la «notte di San Bartolomeo contro i patrioti» (1572). </a:t>
            </a:r>
          </a:p>
          <a:p>
            <a:r>
              <a:rPr lang="it-IT" sz="1900" dirty="0"/>
              <a:t>Dal novembre 1789 </a:t>
            </a:r>
            <a:r>
              <a:rPr lang="it-IT" sz="1900" dirty="0" err="1"/>
              <a:t>Desmoulins</a:t>
            </a:r>
            <a:r>
              <a:rPr lang="it-IT" sz="1900" dirty="0"/>
              <a:t> pubblica il quotidiano «</a:t>
            </a:r>
            <a:r>
              <a:rPr lang="it-IT" sz="1900" dirty="0" err="1"/>
              <a:t>Revolutions</a:t>
            </a:r>
            <a:r>
              <a:rPr lang="it-IT" sz="1900" dirty="0"/>
              <a:t> de France et de </a:t>
            </a:r>
            <a:r>
              <a:rPr lang="it-IT" sz="1900" dirty="0" err="1"/>
              <a:t>Brabant</a:t>
            </a:r>
            <a:r>
              <a:rPr lang="it-IT" sz="1900" dirty="0"/>
              <a:t>», annunciando che «l’universo e tutte le sue follie saranno nella giurisdizione di questo giornale ipercritico»: accusa i rivoluzionari non giacobini come </a:t>
            </a:r>
            <a:r>
              <a:rPr lang="it-IT" sz="1900" dirty="0" err="1"/>
              <a:t>Mirabeau</a:t>
            </a:r>
            <a:r>
              <a:rPr lang="it-IT" sz="1900" dirty="0"/>
              <a:t> e </a:t>
            </a:r>
            <a:r>
              <a:rPr lang="it-IT" sz="1900" dirty="0" err="1"/>
              <a:t>Brissot</a:t>
            </a:r>
            <a:r>
              <a:rPr lang="it-IT" sz="1900" dirty="0"/>
              <a:t> di essere ladri, bugiardi e traditori.</a:t>
            </a:r>
          </a:p>
          <a:p>
            <a:endParaRPr lang="en-GB" dirty="0"/>
          </a:p>
        </p:txBody>
      </p:sp>
      <p:pic>
        <p:nvPicPr>
          <p:cNvPr id="5" name="Segnaposto contenuto 4"/>
          <p:cNvPicPr>
            <a:picLocks noGrp="1" noChangeAspect="1"/>
          </p:cNvPicPr>
          <p:nvPr>
            <p:ph sz="half" idx="2"/>
          </p:nvPr>
        </p:nvPicPr>
        <p:blipFill>
          <a:blip r:embed="rId2"/>
          <a:stretch>
            <a:fillRect/>
          </a:stretch>
        </p:blipFill>
        <p:spPr>
          <a:xfrm>
            <a:off x="5551715" y="2338250"/>
            <a:ext cx="6564328" cy="3938597"/>
          </a:xfrm>
          <a:prstGeom prst="rect">
            <a:avLst/>
          </a:prstGeom>
        </p:spPr>
      </p:pic>
    </p:spTree>
    <p:extLst>
      <p:ext uri="{BB962C8B-B14F-4D97-AF65-F5344CB8AC3E}">
        <p14:creationId xmlns:p14="http://schemas.microsoft.com/office/powerpoint/2010/main" val="3327644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D4D42C-65B5-42B5-9145-B3BA64AD1E55}"/>
              </a:ext>
            </a:extLst>
          </p:cNvPr>
          <p:cNvSpPr>
            <a:spLocks noGrp="1"/>
          </p:cNvSpPr>
          <p:nvPr>
            <p:ph type="title"/>
          </p:nvPr>
        </p:nvSpPr>
        <p:spPr/>
        <p:txBody>
          <a:bodyPr/>
          <a:lstStyle/>
          <a:p>
            <a:r>
              <a:rPr lang="it-IT" dirty="0"/>
              <a:t>Club dei Cordiglieri</a:t>
            </a:r>
          </a:p>
        </p:txBody>
      </p:sp>
      <p:sp>
        <p:nvSpPr>
          <p:cNvPr id="3" name="Segnaposto contenuto 2">
            <a:extLst>
              <a:ext uri="{FF2B5EF4-FFF2-40B4-BE49-F238E27FC236}">
                <a16:creationId xmlns:a16="http://schemas.microsoft.com/office/drawing/2014/main" id="{BEA4BB95-53B5-4A6A-86F7-0B6914DFCD41}"/>
              </a:ext>
            </a:extLst>
          </p:cNvPr>
          <p:cNvSpPr>
            <a:spLocks noGrp="1"/>
          </p:cNvSpPr>
          <p:nvPr>
            <p:ph sz="half" idx="1"/>
          </p:nvPr>
        </p:nvSpPr>
        <p:spPr>
          <a:xfrm>
            <a:off x="818711" y="2222287"/>
            <a:ext cx="6204129" cy="3638763"/>
          </a:xfrm>
        </p:spPr>
        <p:txBody>
          <a:bodyPr>
            <a:normAutofit fontScale="92500" lnSpcReduction="10000"/>
          </a:bodyPr>
          <a:lstStyle/>
          <a:p>
            <a:r>
              <a:rPr lang="it-IT" sz="2000" dirty="0"/>
              <a:t>Fondato il 27 aprile 1790 da </a:t>
            </a:r>
            <a:r>
              <a:rPr lang="it-IT" sz="2000" dirty="0" err="1"/>
              <a:t>Desmoulins</a:t>
            </a:r>
            <a:r>
              <a:rPr lang="it-IT" sz="2000" dirty="0"/>
              <a:t>, Georges Danton e Jean-Paul Marat con il nome di Società degli Amici dei diritti dell'uomo e del cittadino, è più radicale e egualitario dei Giacobini, aperto anche ai poveri e alle donne.</a:t>
            </a:r>
          </a:p>
          <a:p>
            <a:r>
              <a:rPr lang="it-IT" sz="2000" dirty="0"/>
              <a:t>Organizza proteste popolari contro la monarchia e comitati di sorveglianza dei nobili e dei funzionari pubblici, rifiuta la costituzione monarchica del settembre 1791 e i limiti ai diritti di voto;</a:t>
            </a:r>
          </a:p>
          <a:p>
            <a:r>
              <a:rPr lang="it-IT" sz="2000" dirty="0"/>
              <a:t>Nel agosto 1792 promuove la insurrezione contro la monarchia.  </a:t>
            </a:r>
          </a:p>
        </p:txBody>
      </p:sp>
      <p:pic>
        <p:nvPicPr>
          <p:cNvPr id="5" name="Segnaposto contenuto 4">
            <a:extLst>
              <a:ext uri="{FF2B5EF4-FFF2-40B4-BE49-F238E27FC236}">
                <a16:creationId xmlns:a16="http://schemas.microsoft.com/office/drawing/2014/main" id="{5E584ACA-5B57-4096-8C67-BE033F2D4581}"/>
              </a:ext>
            </a:extLst>
          </p:cNvPr>
          <p:cNvPicPr>
            <a:picLocks noGrp="1" noChangeAspect="1"/>
          </p:cNvPicPr>
          <p:nvPr>
            <p:ph sz="half" idx="2"/>
          </p:nvPr>
        </p:nvPicPr>
        <p:blipFill>
          <a:blip r:embed="rId2"/>
          <a:stretch>
            <a:fillRect/>
          </a:stretch>
        </p:blipFill>
        <p:spPr>
          <a:xfrm>
            <a:off x="7267256" y="2222500"/>
            <a:ext cx="4006317" cy="3638550"/>
          </a:xfrm>
          <a:prstGeom prst="rect">
            <a:avLst/>
          </a:prstGeom>
        </p:spPr>
      </p:pic>
    </p:spTree>
    <p:extLst>
      <p:ext uri="{BB962C8B-B14F-4D97-AF65-F5344CB8AC3E}">
        <p14:creationId xmlns:p14="http://schemas.microsoft.com/office/powerpoint/2010/main" val="2492364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5400" dirty="0"/>
              <a:t>Politica come teatro</a:t>
            </a:r>
          </a:p>
        </p:txBody>
      </p:sp>
      <p:sp>
        <p:nvSpPr>
          <p:cNvPr id="5" name="Segnaposto contenuto 4"/>
          <p:cNvSpPr>
            <a:spLocks noGrp="1"/>
          </p:cNvSpPr>
          <p:nvPr>
            <p:ph sz="half" idx="1"/>
          </p:nvPr>
        </p:nvSpPr>
        <p:spPr>
          <a:xfrm>
            <a:off x="91440" y="2168436"/>
            <a:ext cx="5913146" cy="4519747"/>
          </a:xfrm>
        </p:spPr>
        <p:txBody>
          <a:bodyPr>
            <a:noAutofit/>
          </a:bodyPr>
          <a:lstStyle/>
          <a:p>
            <a:r>
              <a:rPr lang="it-IT" dirty="0"/>
              <a:t>Dal novembre 1789 l’Assemblea Nazionale siede nel salone equestre della reggia di </a:t>
            </a:r>
            <a:r>
              <a:rPr lang="it-IT" dirty="0" err="1"/>
              <a:t>Tuileries</a:t>
            </a:r>
            <a:r>
              <a:rPr lang="it-IT" dirty="0"/>
              <a:t>, usato poi anche dalla Convenzione Nazionale e poi dal Consiglio dei 500 fino a Napoleone.</a:t>
            </a:r>
          </a:p>
          <a:p>
            <a:r>
              <a:rPr lang="it-IT" dirty="0"/>
              <a:t>I </a:t>
            </a:r>
            <a:r>
              <a:rPr lang="it-IT" dirty="0" err="1"/>
              <a:t>monarchiens</a:t>
            </a:r>
            <a:r>
              <a:rPr lang="it-IT" dirty="0"/>
              <a:t> siedono nei banchi a destra, i giacobini a sinistra; nel periodo repubblicano i montagnardi e i girondini occupano i banchi alti per mostrare la fermezza ideologica; nei banchi bassi siede «la palude», i deputati indecisi.</a:t>
            </a:r>
          </a:p>
          <a:p>
            <a:r>
              <a:rPr lang="it-IT" dirty="0"/>
              <a:t>Sopra i deputati sono i loggioni per cittadini e giornalisti; pessima acustica, circa mille deputati, caos procedurale e incitamenti del pubblico premiano chi ha esperienza di teatro e sa farsi sentire, mentre impediscono lunghi ragionamenti. </a:t>
            </a:r>
          </a:p>
        </p:txBody>
      </p:sp>
      <p:pic>
        <p:nvPicPr>
          <p:cNvPr id="9" name="Segnaposto contenuto 8"/>
          <p:cNvPicPr>
            <a:picLocks noGrp="1" noChangeAspect="1"/>
          </p:cNvPicPr>
          <p:nvPr>
            <p:ph sz="half" idx="2"/>
          </p:nvPr>
        </p:nvPicPr>
        <p:blipFill>
          <a:blip r:embed="rId2"/>
          <a:stretch>
            <a:fillRect/>
          </a:stretch>
        </p:blipFill>
        <p:spPr>
          <a:xfrm>
            <a:off x="6059507" y="2024743"/>
            <a:ext cx="6107766" cy="4519747"/>
          </a:xfrm>
          <a:prstGeom prst="rect">
            <a:avLst/>
          </a:prstGeom>
        </p:spPr>
      </p:pic>
    </p:spTree>
    <p:extLst>
      <p:ext uri="{BB962C8B-B14F-4D97-AF65-F5344CB8AC3E}">
        <p14:creationId xmlns:p14="http://schemas.microsoft.com/office/powerpoint/2010/main" val="1189675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Costituzione del 3 settembre 1791</a:t>
            </a:r>
          </a:p>
        </p:txBody>
      </p:sp>
      <p:sp>
        <p:nvSpPr>
          <p:cNvPr id="3" name="Segnaposto contenuto 2"/>
          <p:cNvSpPr>
            <a:spLocks noGrp="1"/>
          </p:cNvSpPr>
          <p:nvPr>
            <p:ph idx="1"/>
          </p:nvPr>
        </p:nvSpPr>
        <p:spPr>
          <a:xfrm>
            <a:off x="818712" y="2222287"/>
            <a:ext cx="10554574" cy="4361393"/>
          </a:xfrm>
        </p:spPr>
        <p:txBody>
          <a:bodyPr/>
          <a:lstStyle/>
          <a:p>
            <a:endParaRPr lang="en-GB" dirty="0"/>
          </a:p>
        </p:txBody>
      </p:sp>
      <p:sp>
        <p:nvSpPr>
          <p:cNvPr id="4" name="Rettangolo 3"/>
          <p:cNvSpPr/>
          <p:nvPr/>
        </p:nvSpPr>
        <p:spPr>
          <a:xfrm>
            <a:off x="4872446" y="2220686"/>
            <a:ext cx="2090057" cy="13637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Assemblea nazionale</a:t>
            </a:r>
          </a:p>
        </p:txBody>
      </p:sp>
      <p:sp>
        <p:nvSpPr>
          <p:cNvPr id="5" name="Rettangolo 4"/>
          <p:cNvSpPr/>
          <p:nvPr/>
        </p:nvSpPr>
        <p:spPr>
          <a:xfrm>
            <a:off x="792586" y="6119842"/>
            <a:ext cx="10571998" cy="4638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Nazione – cittadini (attivi 4 milioni e passivi 3 milioni) + non cittadini (donne e proscritti)</a:t>
            </a:r>
          </a:p>
        </p:txBody>
      </p:sp>
      <p:sp>
        <p:nvSpPr>
          <p:cNvPr id="6" name="Rettangolo 5"/>
          <p:cNvSpPr/>
          <p:nvPr/>
        </p:nvSpPr>
        <p:spPr>
          <a:xfrm>
            <a:off x="810000" y="5290457"/>
            <a:ext cx="10571998"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Cittadini attivi – maschi adulti che pagano un minimo di tasse e non sono al servizio  </a:t>
            </a:r>
          </a:p>
        </p:txBody>
      </p:sp>
      <p:sp>
        <p:nvSpPr>
          <p:cNvPr id="7" name="Freccia in su 6"/>
          <p:cNvSpPr/>
          <p:nvPr/>
        </p:nvSpPr>
        <p:spPr>
          <a:xfrm>
            <a:off x="5930534" y="5747657"/>
            <a:ext cx="274320" cy="3721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4558939" y="4389118"/>
            <a:ext cx="2991392" cy="5094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Elettori di secondo grado (1% dei cittadini attivi)</a:t>
            </a:r>
          </a:p>
        </p:txBody>
      </p:sp>
      <p:sp>
        <p:nvSpPr>
          <p:cNvPr id="9" name="Freccia in su 8"/>
          <p:cNvSpPr/>
          <p:nvPr/>
        </p:nvSpPr>
        <p:spPr>
          <a:xfrm>
            <a:off x="5930536" y="4898569"/>
            <a:ext cx="261257" cy="3918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9144000" y="2220686"/>
            <a:ext cx="2024743" cy="12148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Giudici e amministratori</a:t>
            </a:r>
          </a:p>
        </p:txBody>
      </p:sp>
      <p:sp>
        <p:nvSpPr>
          <p:cNvPr id="11" name="Freccia in su 10"/>
          <p:cNvSpPr/>
          <p:nvPr/>
        </p:nvSpPr>
        <p:spPr>
          <a:xfrm>
            <a:off x="10241280" y="3461657"/>
            <a:ext cx="365760" cy="1828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ccia in su 11"/>
          <p:cNvSpPr/>
          <p:nvPr/>
        </p:nvSpPr>
        <p:spPr>
          <a:xfrm>
            <a:off x="5891347" y="3584469"/>
            <a:ext cx="313509" cy="803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ergamena 2 12"/>
          <p:cNvSpPr/>
          <p:nvPr/>
        </p:nvSpPr>
        <p:spPr>
          <a:xfrm>
            <a:off x="1463040" y="2063928"/>
            <a:ext cx="2272937" cy="1233155"/>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Il Re</a:t>
            </a:r>
          </a:p>
        </p:txBody>
      </p:sp>
      <p:sp>
        <p:nvSpPr>
          <p:cNvPr id="15" name="Rettangolo 14"/>
          <p:cNvSpPr/>
          <p:nvPr/>
        </p:nvSpPr>
        <p:spPr>
          <a:xfrm>
            <a:off x="1489166" y="3683725"/>
            <a:ext cx="2272937" cy="6139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ministri</a:t>
            </a:r>
          </a:p>
        </p:txBody>
      </p:sp>
      <p:sp>
        <p:nvSpPr>
          <p:cNvPr id="16" name="Freccia in giù 15"/>
          <p:cNvSpPr/>
          <p:nvPr/>
        </p:nvSpPr>
        <p:spPr>
          <a:xfrm>
            <a:off x="2560320" y="3135086"/>
            <a:ext cx="352697" cy="534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aetta 16"/>
          <p:cNvSpPr/>
          <p:nvPr/>
        </p:nvSpPr>
        <p:spPr>
          <a:xfrm>
            <a:off x="3344091" y="2690949"/>
            <a:ext cx="1528355" cy="44413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aetta 17"/>
          <p:cNvSpPr/>
          <p:nvPr/>
        </p:nvSpPr>
        <p:spPr>
          <a:xfrm rot="7379555">
            <a:off x="3675448" y="3436273"/>
            <a:ext cx="1469899" cy="55239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8577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Convenzione</a:t>
            </a:r>
            <a:r>
              <a:rPr lang="en-GB" dirty="0"/>
              <a:t> </a:t>
            </a:r>
            <a:r>
              <a:rPr lang="en-GB" dirty="0" err="1"/>
              <a:t>Nazionale</a:t>
            </a:r>
            <a:r>
              <a:rPr lang="en-GB" dirty="0"/>
              <a:t> e </a:t>
            </a:r>
            <a:r>
              <a:rPr lang="en-GB" dirty="0" err="1"/>
              <a:t>Terrore</a:t>
            </a:r>
            <a:endParaRPr lang="en-GB" dirty="0"/>
          </a:p>
        </p:txBody>
      </p:sp>
      <p:sp>
        <p:nvSpPr>
          <p:cNvPr id="5" name="Segnaposto contenuto 4"/>
          <p:cNvSpPr>
            <a:spLocks noGrp="1"/>
          </p:cNvSpPr>
          <p:nvPr>
            <p:ph idx="1"/>
          </p:nvPr>
        </p:nvSpPr>
        <p:spPr>
          <a:xfrm>
            <a:off x="818712" y="2235350"/>
            <a:ext cx="10554574" cy="4243827"/>
          </a:xfrm>
        </p:spPr>
        <p:txBody>
          <a:bodyPr>
            <a:normAutofit lnSpcReduction="10000"/>
          </a:bodyPr>
          <a:lstStyle/>
          <a:p>
            <a:r>
              <a:rPr lang="it-IT" dirty="0"/>
              <a:t>10 Agosto 1792 – insurrezione dei sanculotti del Comune di Parigi guidati dai Cordiglieri di Georges Danton contro la monarchia; sospensione della costituzione approvata l’anno prima;</a:t>
            </a:r>
          </a:p>
          <a:p>
            <a:r>
              <a:rPr lang="it-IT" dirty="0"/>
              <a:t>20 settembre 1792 si riunisce la Convenzione Nazionale; 22 settembre proclama la Repubblica;</a:t>
            </a:r>
          </a:p>
          <a:p>
            <a:r>
              <a:rPr lang="it-IT" dirty="0"/>
              <a:t>2 ottobre 1792 la Convenzione crea il Comitato di Sicurezza Generale – organizza una polizia politica contro i sospetti;</a:t>
            </a:r>
          </a:p>
          <a:p>
            <a:r>
              <a:rPr lang="it-IT" dirty="0"/>
              <a:t>10 marzo 1793 su proposta di </a:t>
            </a:r>
            <a:r>
              <a:rPr lang="it-IT" dirty="0" err="1"/>
              <a:t>Danton</a:t>
            </a:r>
            <a:r>
              <a:rPr lang="it-IT" dirty="0"/>
              <a:t> la Convenzione istituisce il Tribunale Rivoluzionario – giudica senza appello i sospetti arrestati dal Comitato di Sicurezza Generale </a:t>
            </a:r>
          </a:p>
          <a:p>
            <a:r>
              <a:rPr lang="it-IT" dirty="0"/>
              <a:t>6 aprile 1793 </a:t>
            </a:r>
            <a:r>
              <a:rPr lang="it-IT" dirty="0" err="1"/>
              <a:t>Maximilien</a:t>
            </a:r>
            <a:r>
              <a:rPr lang="it-IT" dirty="0"/>
              <a:t> Robespierre fonda il Comitato di Salute Pubblica – per proteggere la repubblica da invasioni straniere e complotti interni.</a:t>
            </a:r>
          </a:p>
          <a:p>
            <a:r>
              <a:rPr lang="it-IT" dirty="0"/>
              <a:t>17 settembre 1793 approvata la «Legge dei sospetti»: «tutti quelli che, o per la loro condotta, o per le loro relazioni, o per i loro propositi o i loro scritti, si siano mostrati nemici della libertà».</a:t>
            </a:r>
          </a:p>
        </p:txBody>
      </p:sp>
    </p:spTree>
    <p:extLst>
      <p:ext uri="{BB962C8B-B14F-4D97-AF65-F5344CB8AC3E}">
        <p14:creationId xmlns:p14="http://schemas.microsoft.com/office/powerpoint/2010/main" val="3304260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Costituzione</a:t>
            </a:r>
            <a:r>
              <a:rPr lang="en-GB" dirty="0"/>
              <a:t> </a:t>
            </a:r>
            <a:r>
              <a:rPr lang="en-GB" dirty="0" err="1"/>
              <a:t>formale</a:t>
            </a:r>
            <a:r>
              <a:rPr lang="en-GB" dirty="0"/>
              <a:t> e </a:t>
            </a:r>
            <a:r>
              <a:rPr lang="en-GB" dirty="0" err="1"/>
              <a:t>costituzione</a:t>
            </a:r>
            <a:r>
              <a:rPr lang="en-GB" dirty="0"/>
              <a:t> </a:t>
            </a:r>
            <a:r>
              <a:rPr lang="en-GB" dirty="0" err="1"/>
              <a:t>reale</a:t>
            </a:r>
            <a:endParaRPr lang="en-GB" dirty="0"/>
          </a:p>
        </p:txBody>
      </p:sp>
      <p:sp>
        <p:nvSpPr>
          <p:cNvPr id="14" name="Segnaposto testo 13"/>
          <p:cNvSpPr>
            <a:spLocks noGrp="1"/>
          </p:cNvSpPr>
          <p:nvPr>
            <p:ph type="body" idx="1"/>
          </p:nvPr>
        </p:nvSpPr>
        <p:spPr>
          <a:xfrm>
            <a:off x="91440" y="1939741"/>
            <a:ext cx="5913146" cy="576262"/>
          </a:xfrm>
        </p:spPr>
        <p:txBody>
          <a:bodyPr/>
          <a:lstStyle/>
          <a:p>
            <a:r>
              <a:rPr lang="en-GB" dirty="0" err="1"/>
              <a:t>Costituzione</a:t>
            </a:r>
            <a:r>
              <a:rPr lang="en-GB" dirty="0"/>
              <a:t> </a:t>
            </a:r>
            <a:r>
              <a:rPr lang="en-GB" dirty="0" err="1"/>
              <a:t>repubblicana</a:t>
            </a:r>
            <a:r>
              <a:rPr lang="en-GB" dirty="0"/>
              <a:t> del 24 </a:t>
            </a:r>
            <a:r>
              <a:rPr lang="en-GB" dirty="0" err="1"/>
              <a:t>giugno</a:t>
            </a:r>
            <a:r>
              <a:rPr lang="en-GB" dirty="0"/>
              <a:t> 1793</a:t>
            </a:r>
          </a:p>
        </p:txBody>
      </p:sp>
      <p:pic>
        <p:nvPicPr>
          <p:cNvPr id="7" name="Segnaposto contenuto 6"/>
          <p:cNvPicPr>
            <a:picLocks noGrp="1" noChangeAspect="1"/>
          </p:cNvPicPr>
          <p:nvPr>
            <p:ph sz="half" idx="2"/>
          </p:nvPr>
        </p:nvPicPr>
        <p:blipFill>
          <a:blip r:embed="rId2"/>
          <a:stretch>
            <a:fillRect/>
          </a:stretch>
        </p:blipFill>
        <p:spPr>
          <a:xfrm>
            <a:off x="6592577" y="2351314"/>
            <a:ext cx="4972250" cy="4506686"/>
          </a:xfrm>
          <a:prstGeom prst="rect">
            <a:avLst/>
          </a:prstGeom>
        </p:spPr>
      </p:pic>
      <p:sp>
        <p:nvSpPr>
          <p:cNvPr id="15" name="Segnaposto testo 14"/>
          <p:cNvSpPr>
            <a:spLocks noGrp="1"/>
          </p:cNvSpPr>
          <p:nvPr>
            <p:ph type="body" sz="quarter" idx="3"/>
          </p:nvPr>
        </p:nvSpPr>
        <p:spPr>
          <a:xfrm>
            <a:off x="6187415" y="1822174"/>
            <a:ext cx="5194583" cy="576262"/>
          </a:xfrm>
        </p:spPr>
        <p:txBody>
          <a:bodyPr/>
          <a:lstStyle/>
          <a:p>
            <a:r>
              <a:rPr lang="en-GB" dirty="0" err="1"/>
              <a:t>Governo</a:t>
            </a:r>
            <a:r>
              <a:rPr lang="en-GB" dirty="0"/>
              <a:t> </a:t>
            </a:r>
            <a:r>
              <a:rPr lang="en-GB" dirty="0" err="1"/>
              <a:t>provvisorio</a:t>
            </a:r>
            <a:endParaRPr lang="en-GB" dirty="0"/>
          </a:p>
        </p:txBody>
      </p:sp>
      <p:sp>
        <p:nvSpPr>
          <p:cNvPr id="8" name="Rettangolo 7"/>
          <p:cNvSpPr/>
          <p:nvPr/>
        </p:nvSpPr>
        <p:spPr>
          <a:xfrm>
            <a:off x="91440" y="6230982"/>
            <a:ext cx="6095975" cy="5705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Elettori</a:t>
            </a:r>
            <a:r>
              <a:rPr lang="en-GB" dirty="0"/>
              <a:t> – </a:t>
            </a:r>
            <a:r>
              <a:rPr lang="en-GB" dirty="0" err="1"/>
              <a:t>tutti</a:t>
            </a:r>
            <a:r>
              <a:rPr lang="en-GB" dirty="0"/>
              <a:t> </a:t>
            </a:r>
            <a:r>
              <a:rPr lang="en-GB" dirty="0" err="1"/>
              <a:t>cittadini</a:t>
            </a:r>
            <a:r>
              <a:rPr lang="en-GB" dirty="0"/>
              <a:t> </a:t>
            </a:r>
            <a:r>
              <a:rPr lang="en-GB" dirty="0" err="1"/>
              <a:t>maschi</a:t>
            </a:r>
            <a:r>
              <a:rPr lang="en-GB" dirty="0"/>
              <a:t> </a:t>
            </a:r>
            <a:r>
              <a:rPr lang="en-GB" dirty="0" err="1"/>
              <a:t>maggiorenni</a:t>
            </a:r>
            <a:r>
              <a:rPr lang="en-GB" dirty="0"/>
              <a:t> (7 </a:t>
            </a:r>
            <a:r>
              <a:rPr lang="en-GB" dirty="0" err="1"/>
              <a:t>milioni</a:t>
            </a:r>
            <a:r>
              <a:rPr lang="en-GB" dirty="0"/>
              <a:t>)</a:t>
            </a:r>
          </a:p>
        </p:txBody>
      </p:sp>
      <p:sp>
        <p:nvSpPr>
          <p:cNvPr id="9" name="Rettangolo arrotondato 8"/>
          <p:cNvSpPr/>
          <p:nvPr/>
        </p:nvSpPr>
        <p:spPr>
          <a:xfrm>
            <a:off x="2155371" y="2599507"/>
            <a:ext cx="2429692" cy="1214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L’Assemblea</a:t>
            </a:r>
            <a:r>
              <a:rPr lang="en-GB" dirty="0"/>
              <a:t> </a:t>
            </a:r>
            <a:r>
              <a:rPr lang="en-GB" dirty="0" err="1"/>
              <a:t>Nazionale</a:t>
            </a:r>
            <a:r>
              <a:rPr lang="en-GB" dirty="0"/>
              <a:t> (1/40 </a:t>
            </a:r>
            <a:r>
              <a:rPr lang="en-GB" dirty="0" err="1"/>
              <a:t>mila</a:t>
            </a:r>
            <a:r>
              <a:rPr lang="en-GB" dirty="0"/>
              <a:t> </a:t>
            </a:r>
            <a:r>
              <a:rPr lang="en-GB" dirty="0" err="1"/>
              <a:t>cittadini</a:t>
            </a:r>
            <a:r>
              <a:rPr lang="en-GB" dirty="0"/>
              <a:t>)</a:t>
            </a:r>
          </a:p>
        </p:txBody>
      </p:sp>
      <p:sp>
        <p:nvSpPr>
          <p:cNvPr id="10" name="Rettangolo arrotondato 9"/>
          <p:cNvSpPr/>
          <p:nvPr/>
        </p:nvSpPr>
        <p:spPr>
          <a:xfrm>
            <a:off x="117565" y="3148149"/>
            <a:ext cx="1841863" cy="10058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Consiglio</a:t>
            </a:r>
            <a:r>
              <a:rPr lang="en-GB" dirty="0"/>
              <a:t> </a:t>
            </a:r>
            <a:r>
              <a:rPr lang="en-GB" dirty="0" err="1"/>
              <a:t>esecutivo</a:t>
            </a:r>
            <a:r>
              <a:rPr lang="en-GB" dirty="0"/>
              <a:t> (24 </a:t>
            </a:r>
            <a:r>
              <a:rPr lang="en-GB" dirty="0" err="1"/>
              <a:t>membri</a:t>
            </a:r>
            <a:r>
              <a:rPr lang="en-GB" dirty="0"/>
              <a:t>)</a:t>
            </a:r>
          </a:p>
        </p:txBody>
      </p:sp>
      <p:sp>
        <p:nvSpPr>
          <p:cNvPr id="11" name="Rettangolo arrotondato 10"/>
          <p:cNvSpPr/>
          <p:nvPr/>
        </p:nvSpPr>
        <p:spPr>
          <a:xfrm>
            <a:off x="91440" y="4560757"/>
            <a:ext cx="1841863" cy="68451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Amministratori</a:t>
            </a:r>
            <a:r>
              <a:rPr lang="en-GB" dirty="0"/>
              <a:t> </a:t>
            </a:r>
            <a:r>
              <a:rPr lang="en-GB" dirty="0" err="1"/>
              <a:t>distrettuali</a:t>
            </a:r>
            <a:endParaRPr lang="en-GB" dirty="0"/>
          </a:p>
        </p:txBody>
      </p:sp>
      <p:sp>
        <p:nvSpPr>
          <p:cNvPr id="12" name="Rettangolo arrotondato 11"/>
          <p:cNvSpPr/>
          <p:nvPr/>
        </p:nvSpPr>
        <p:spPr>
          <a:xfrm>
            <a:off x="4648200" y="2857995"/>
            <a:ext cx="1539216" cy="113646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Giudiziario</a:t>
            </a:r>
            <a:r>
              <a:rPr lang="en-GB" dirty="0"/>
              <a:t> </a:t>
            </a:r>
          </a:p>
        </p:txBody>
      </p:sp>
      <p:sp>
        <p:nvSpPr>
          <p:cNvPr id="17" name="Rettangolo arrotondato 16"/>
          <p:cNvSpPr/>
          <p:nvPr/>
        </p:nvSpPr>
        <p:spPr>
          <a:xfrm>
            <a:off x="2155371" y="4702626"/>
            <a:ext cx="2312126" cy="89716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Grandi</a:t>
            </a:r>
            <a:r>
              <a:rPr lang="en-GB" dirty="0"/>
              <a:t> </a:t>
            </a:r>
            <a:r>
              <a:rPr lang="en-GB" dirty="0" err="1"/>
              <a:t>elettori</a:t>
            </a:r>
            <a:r>
              <a:rPr lang="en-GB" dirty="0"/>
              <a:t> (1/200 </a:t>
            </a:r>
            <a:r>
              <a:rPr lang="en-GB" dirty="0" err="1"/>
              <a:t>cittadini</a:t>
            </a:r>
            <a:r>
              <a:rPr lang="en-GB" dirty="0"/>
              <a:t>)</a:t>
            </a:r>
          </a:p>
        </p:txBody>
      </p:sp>
      <p:sp>
        <p:nvSpPr>
          <p:cNvPr id="18" name="Freccia in su 17"/>
          <p:cNvSpPr/>
          <p:nvPr/>
        </p:nvSpPr>
        <p:spPr>
          <a:xfrm>
            <a:off x="3200399" y="5612853"/>
            <a:ext cx="335255" cy="6181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ccia in su 18"/>
          <p:cNvSpPr/>
          <p:nvPr/>
        </p:nvSpPr>
        <p:spPr>
          <a:xfrm>
            <a:off x="3200399" y="3892735"/>
            <a:ext cx="335255" cy="7707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ccia angolare in su 20"/>
          <p:cNvSpPr/>
          <p:nvPr/>
        </p:nvSpPr>
        <p:spPr>
          <a:xfrm rot="10800000">
            <a:off x="1045029" y="2638695"/>
            <a:ext cx="1110342" cy="4386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ccia curva 22"/>
          <p:cNvSpPr/>
          <p:nvPr/>
        </p:nvSpPr>
        <p:spPr>
          <a:xfrm rot="13166099">
            <a:off x="1197483" y="5274887"/>
            <a:ext cx="1055138" cy="52438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Freccia angolare in su 25"/>
          <p:cNvSpPr/>
          <p:nvPr/>
        </p:nvSpPr>
        <p:spPr>
          <a:xfrm>
            <a:off x="4530634" y="3994465"/>
            <a:ext cx="790304" cy="125080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6428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Limiti alla libertà di stampa</a:t>
            </a:r>
          </a:p>
        </p:txBody>
      </p:sp>
      <p:sp>
        <p:nvSpPr>
          <p:cNvPr id="3" name="Segnaposto contenuto 2"/>
          <p:cNvSpPr>
            <a:spLocks noGrp="1"/>
          </p:cNvSpPr>
          <p:nvPr>
            <p:ph idx="1"/>
          </p:nvPr>
        </p:nvSpPr>
        <p:spPr/>
        <p:txBody>
          <a:bodyPr/>
          <a:lstStyle/>
          <a:p>
            <a:r>
              <a:rPr lang="it-IT" dirty="0"/>
              <a:t>Durante la monarchia costituzionale (luglio1789 – agosto 1792) la destra chiede di limitare la libertà di stampa per difendere l’ordine costituito, ma la sinistra con Robespierre impedisce qualsiasi censura.</a:t>
            </a:r>
          </a:p>
          <a:p>
            <a:r>
              <a:rPr lang="it-IT" dirty="0"/>
              <a:t>All’avvento della Repubblica, la Convenzione Nazionale introduce leggi che puniscono con la morte la propaganda monarchica e contro-rivoluzionaria. </a:t>
            </a:r>
          </a:p>
          <a:p>
            <a:r>
              <a:rPr lang="it-IT" dirty="0"/>
              <a:t>Durante il Terrore(1793-1794) non si reintroduce la censura e ogni mese aprono decine di nuovi giornali, ma i giornalisti vengono arrestati in base alla «legge sui sospetti».  </a:t>
            </a:r>
          </a:p>
          <a:p>
            <a:r>
              <a:rPr lang="it-IT" dirty="0"/>
              <a:t>Ciascuno dei governi – monarchico, girondino, giacobino, termidoriano – cerca di influenzare l’opinione pubblica finanziando i propri giornali e cercando di corrompere i giornalisti degli altri o accusandoli di essere degli estremisti anarchici.</a:t>
            </a:r>
          </a:p>
        </p:txBody>
      </p:sp>
    </p:spTree>
    <p:extLst>
      <p:ext uri="{BB962C8B-B14F-4D97-AF65-F5344CB8AC3E}">
        <p14:creationId xmlns:p14="http://schemas.microsoft.com/office/powerpoint/2010/main" val="60018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700" dirty="0"/>
              <a:t>Jean-Paul Marat – “l’amico del popolo”</a:t>
            </a:r>
          </a:p>
        </p:txBody>
      </p:sp>
      <p:sp>
        <p:nvSpPr>
          <p:cNvPr id="4" name="Segnaposto contenuto 3"/>
          <p:cNvSpPr>
            <a:spLocks noGrp="1"/>
          </p:cNvSpPr>
          <p:nvPr>
            <p:ph sz="half" idx="1"/>
          </p:nvPr>
        </p:nvSpPr>
        <p:spPr>
          <a:xfrm>
            <a:off x="509452" y="2222287"/>
            <a:ext cx="6538486" cy="4531210"/>
          </a:xfrm>
        </p:spPr>
        <p:txBody>
          <a:bodyPr>
            <a:normAutofit/>
          </a:bodyPr>
          <a:lstStyle/>
          <a:p>
            <a:r>
              <a:rPr lang="it-IT" dirty="0"/>
              <a:t>pubblica dal settembre 1789 il quotidiano «L’Ami </a:t>
            </a:r>
            <a:r>
              <a:rPr lang="it-IT" dirty="0" err="1"/>
              <a:t>du</a:t>
            </a:r>
            <a:r>
              <a:rPr lang="it-IT" dirty="0"/>
              <a:t> </a:t>
            </a:r>
            <a:r>
              <a:rPr lang="it-IT" dirty="0" err="1"/>
              <a:t>peuple</a:t>
            </a:r>
            <a:r>
              <a:rPr lang="it-IT" dirty="0"/>
              <a:t>» e «Le </a:t>
            </a:r>
            <a:r>
              <a:rPr lang="it-IT" dirty="0" err="1"/>
              <a:t>Junius</a:t>
            </a:r>
            <a:r>
              <a:rPr lang="it-IT" dirty="0"/>
              <a:t> </a:t>
            </a:r>
            <a:r>
              <a:rPr lang="it-IT" dirty="0" err="1"/>
              <a:t>Français</a:t>
            </a:r>
            <a:r>
              <a:rPr lang="it-IT" dirty="0"/>
              <a:t>»: </a:t>
            </a:r>
          </a:p>
          <a:p>
            <a:r>
              <a:rPr lang="it-IT" dirty="0"/>
              <a:t>incita i sanculotti a commettere i massacri di settembre 1792 – uccisi 1400 detenuti nelle carceri; </a:t>
            </a:r>
          </a:p>
          <a:p>
            <a:r>
              <a:rPr lang="it-IT" dirty="0"/>
              <a:t>Ottobre 1792 chiede 270 mila teste «per assicurare la tranquillità pubblica». </a:t>
            </a:r>
          </a:p>
          <a:p>
            <a:r>
              <a:rPr lang="it-IT" dirty="0"/>
              <a:t>Aprile 1793 emana l’appello contro i moderati della Convenzione Nazionale: </a:t>
            </a:r>
            <a:r>
              <a:rPr lang="fr-FR" dirty="0"/>
              <a:t>«La contre-révolution est dans la Convention Nationale! Mettons en état d'arrestation tous les ennemis de notre Révolution et toutes les personnes suspectes. Exterminons sans pitié tous les conspirateurs si nous ne voulons pas être exterminés nous-mêmes ».</a:t>
            </a:r>
          </a:p>
        </p:txBody>
      </p:sp>
      <p:pic>
        <p:nvPicPr>
          <p:cNvPr id="6" name="Segnaposto contenuto 5"/>
          <p:cNvPicPr>
            <a:picLocks noGrp="1" noChangeAspect="1"/>
          </p:cNvPicPr>
          <p:nvPr>
            <p:ph sz="half" idx="2"/>
          </p:nvPr>
        </p:nvPicPr>
        <p:blipFill>
          <a:blip r:embed="rId2"/>
          <a:stretch>
            <a:fillRect/>
          </a:stretch>
        </p:blipFill>
        <p:spPr>
          <a:xfrm>
            <a:off x="7047938" y="2222500"/>
            <a:ext cx="5079296" cy="3930106"/>
          </a:xfrm>
          <a:prstGeom prst="rect">
            <a:avLst/>
          </a:prstGeom>
        </p:spPr>
      </p:pic>
    </p:spTree>
    <p:extLst>
      <p:ext uri="{BB962C8B-B14F-4D97-AF65-F5344CB8AC3E}">
        <p14:creationId xmlns:p14="http://schemas.microsoft.com/office/powerpoint/2010/main" val="42256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Stampa come spettacolo</a:t>
            </a:r>
          </a:p>
        </p:txBody>
      </p:sp>
      <p:sp>
        <p:nvSpPr>
          <p:cNvPr id="5" name="Segnaposto contenuto 4"/>
          <p:cNvSpPr>
            <a:spLocks noGrp="1"/>
          </p:cNvSpPr>
          <p:nvPr>
            <p:ph sz="half" idx="1"/>
          </p:nvPr>
        </p:nvSpPr>
        <p:spPr>
          <a:xfrm>
            <a:off x="182881" y="2216066"/>
            <a:ext cx="5602099" cy="4493885"/>
          </a:xfrm>
        </p:spPr>
        <p:txBody>
          <a:bodyPr>
            <a:normAutofit/>
          </a:bodyPr>
          <a:lstStyle/>
          <a:p>
            <a:r>
              <a:rPr lang="it-IT" sz="1900" dirty="0">
                <a:effectLst>
                  <a:outerShdw blurRad="38100" dist="38100" dir="2700000" algn="tl">
                    <a:srgbClr val="000000">
                      <a:alpha val="43137"/>
                    </a:srgbClr>
                  </a:outerShdw>
                </a:effectLst>
              </a:rPr>
              <a:t>Il </a:t>
            </a:r>
            <a:r>
              <a:rPr lang="it-IT" sz="1900" dirty="0" err="1">
                <a:effectLst>
                  <a:outerShdw blurRad="38100" dist="38100" dir="2700000" algn="tl">
                    <a:srgbClr val="000000">
                      <a:alpha val="43137"/>
                    </a:srgbClr>
                  </a:outerShdw>
                </a:effectLst>
              </a:rPr>
              <a:t>Mercure</a:t>
            </a:r>
            <a:r>
              <a:rPr lang="it-IT" sz="1900" dirty="0">
                <a:effectLst>
                  <a:outerShdw blurRad="38100" dist="38100" dir="2700000" algn="tl">
                    <a:srgbClr val="000000">
                      <a:alpha val="43137"/>
                    </a:srgbClr>
                  </a:outerShdw>
                </a:effectLst>
              </a:rPr>
              <a:t> svolge una funzione chiave per la diffusione delle mode, dei prodotti di lusso e dell’etichetta istituita alla corte di Luigi XIV anche tra la borghesia urbana, la nobiltà di provincia e all’estero. </a:t>
            </a:r>
          </a:p>
          <a:p>
            <a:r>
              <a:rPr lang="it-IT" sz="1900" dirty="0">
                <a:effectLst>
                  <a:outerShdw blurRad="38100" dist="38100" dir="2700000" algn="tl">
                    <a:srgbClr val="000000">
                      <a:alpha val="43137"/>
                    </a:srgbClr>
                  </a:outerShdw>
                </a:effectLst>
              </a:rPr>
              <a:t>Per I cortigiani è questione di prestigio (e di scandalo) esservi menzionati </a:t>
            </a:r>
          </a:p>
          <a:p>
            <a:r>
              <a:rPr lang="it-IT" sz="1900" dirty="0">
                <a:effectLst>
                  <a:outerShdw blurRad="38100" dist="38100" dir="2700000" algn="tl">
                    <a:srgbClr val="000000">
                      <a:alpha val="43137"/>
                    </a:srgbClr>
                  </a:outerShdw>
                </a:effectLst>
              </a:rPr>
              <a:t>Viene spesso criticato dai membri della nascente sfera intellettuale e culturale che si definiscono in opposizione alla sua frivolezza: per Jean de La </a:t>
            </a:r>
            <a:r>
              <a:rPr lang="it-IT" sz="1900" dirty="0" err="1">
                <a:effectLst>
                  <a:outerShdw blurRad="38100" dist="38100" dir="2700000" algn="tl">
                    <a:srgbClr val="000000">
                      <a:alpha val="43137"/>
                    </a:srgbClr>
                  </a:outerShdw>
                </a:effectLst>
              </a:rPr>
              <a:t>Bruyère</a:t>
            </a:r>
            <a:r>
              <a:rPr lang="en-US" sz="1900" dirty="0">
                <a:effectLst>
                  <a:outerShdw blurRad="38100" dist="38100" dir="2700000" algn="tl">
                    <a:srgbClr val="000000">
                      <a:alpha val="43137"/>
                    </a:srgbClr>
                  </a:outerShdw>
                </a:effectLst>
              </a:rPr>
              <a:t>: </a:t>
            </a:r>
            <a:r>
              <a:rPr lang="it-IT" sz="1900" dirty="0">
                <a:effectLst>
                  <a:outerShdw blurRad="38100" dist="38100" dir="2700000" algn="tl">
                    <a:srgbClr val="000000">
                      <a:alpha val="43137"/>
                    </a:srgbClr>
                  </a:outerShdw>
                </a:effectLst>
              </a:rPr>
              <a:t>«</a:t>
            </a:r>
            <a:r>
              <a:rPr lang="it-IT" sz="1900" i="1" dirty="0">
                <a:effectLst>
                  <a:outerShdw blurRad="38100" dist="38100" dir="2700000" algn="tl">
                    <a:srgbClr val="000000">
                      <a:alpha val="43137"/>
                    </a:srgbClr>
                  </a:outerShdw>
                </a:effectLst>
              </a:rPr>
              <a:t>Le </a:t>
            </a:r>
            <a:r>
              <a:rPr lang="it-IT" sz="1900" i="1" dirty="0" err="1">
                <a:effectLst>
                  <a:outerShdw blurRad="38100" dist="38100" dir="2700000" algn="tl">
                    <a:srgbClr val="000000">
                      <a:alpha val="43137"/>
                    </a:srgbClr>
                  </a:outerShdw>
                </a:effectLst>
              </a:rPr>
              <a:t>Mercure</a:t>
            </a:r>
            <a:r>
              <a:rPr lang="it-IT" sz="1900" dirty="0">
                <a:effectLst>
                  <a:outerShdw blurRad="38100" dist="38100" dir="2700000" algn="tl">
                    <a:srgbClr val="000000">
                      <a:alpha val="43137"/>
                    </a:srgbClr>
                  </a:outerShdw>
                </a:effectLst>
              </a:rPr>
              <a:t> est </a:t>
            </a:r>
            <a:r>
              <a:rPr lang="it-IT" sz="1900" dirty="0" err="1">
                <a:effectLst>
                  <a:outerShdw blurRad="38100" dist="38100" dir="2700000" algn="tl">
                    <a:srgbClr val="000000">
                      <a:alpha val="43137"/>
                    </a:srgbClr>
                  </a:outerShdw>
                </a:effectLst>
              </a:rPr>
              <a:t>immédiatement</a:t>
            </a:r>
            <a:r>
              <a:rPr lang="it-IT" sz="1900" dirty="0">
                <a:effectLst>
                  <a:outerShdw blurRad="38100" dist="38100" dir="2700000" algn="tl">
                    <a:srgbClr val="000000">
                      <a:alpha val="43137"/>
                    </a:srgbClr>
                  </a:outerShdw>
                </a:effectLst>
              </a:rPr>
              <a:t> </a:t>
            </a:r>
            <a:r>
              <a:rPr lang="it-IT" sz="1900" dirty="0" err="1">
                <a:effectLst>
                  <a:outerShdw blurRad="38100" dist="38100" dir="2700000" algn="tl">
                    <a:srgbClr val="000000">
                      <a:alpha val="43137"/>
                    </a:srgbClr>
                  </a:outerShdw>
                </a:effectLst>
              </a:rPr>
              <a:t>au</a:t>
            </a:r>
            <a:r>
              <a:rPr lang="it-IT" sz="1900" dirty="0">
                <a:effectLst>
                  <a:outerShdw blurRad="38100" dist="38100" dir="2700000" algn="tl">
                    <a:srgbClr val="000000">
                      <a:alpha val="43137"/>
                    </a:srgbClr>
                  </a:outerShdw>
                </a:effectLst>
              </a:rPr>
              <a:t> dessous de </a:t>
            </a:r>
            <a:r>
              <a:rPr lang="it-IT" sz="1900" dirty="0" err="1">
                <a:effectLst>
                  <a:outerShdw blurRad="38100" dist="38100" dir="2700000" algn="tl">
                    <a:srgbClr val="000000">
                      <a:alpha val="43137"/>
                    </a:srgbClr>
                  </a:outerShdw>
                </a:effectLst>
              </a:rPr>
              <a:t>rien</a:t>
            </a:r>
            <a:r>
              <a:rPr lang="it-IT" sz="1900" dirty="0">
                <a:effectLst>
                  <a:outerShdw blurRad="38100" dist="38100" dir="2700000" algn="tl">
                    <a:srgbClr val="000000">
                      <a:alpha val="43137"/>
                    </a:srgbClr>
                  </a:outerShdw>
                </a:effectLst>
              </a:rPr>
              <a:t>».</a:t>
            </a:r>
            <a:endParaRPr lang="en-US" sz="1900"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58204" y="1901415"/>
            <a:ext cx="6002157" cy="4920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982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Jacques-René </a:t>
            </a:r>
            <a:r>
              <a:rPr lang="it-IT" dirty="0" err="1"/>
              <a:t>Hébert</a:t>
            </a:r>
            <a:endParaRPr lang="en-GB" dirty="0"/>
          </a:p>
        </p:txBody>
      </p:sp>
      <p:sp>
        <p:nvSpPr>
          <p:cNvPr id="3" name="Segnaposto contenuto 2"/>
          <p:cNvSpPr>
            <a:spLocks noGrp="1"/>
          </p:cNvSpPr>
          <p:nvPr>
            <p:ph sz="half" idx="1"/>
          </p:nvPr>
        </p:nvSpPr>
        <p:spPr>
          <a:xfrm>
            <a:off x="287383" y="2222287"/>
            <a:ext cx="5016135" cy="4374456"/>
          </a:xfrm>
        </p:spPr>
        <p:txBody>
          <a:bodyPr>
            <a:normAutofit lnSpcReduction="10000"/>
          </a:bodyPr>
          <a:lstStyle/>
          <a:p>
            <a:r>
              <a:rPr lang="it-IT" dirty="0"/>
              <a:t>editore e autore unico del giornale «</a:t>
            </a:r>
            <a:r>
              <a:rPr lang="it-IT" dirty="0" err="1"/>
              <a:t>Père</a:t>
            </a:r>
            <a:r>
              <a:rPr lang="it-IT" dirty="0"/>
              <a:t> </a:t>
            </a:r>
            <a:r>
              <a:rPr lang="it-IT" dirty="0" err="1"/>
              <a:t>Duchesne</a:t>
            </a:r>
            <a:r>
              <a:rPr lang="it-IT" dirty="0"/>
              <a:t>», usa un linguaggio aggressivo e volgare per porsi come portavoce dei sanculotti: il personaggio fittizio, sanculotto </a:t>
            </a:r>
            <a:r>
              <a:rPr lang="it-IT" dirty="0" err="1"/>
              <a:t>Père</a:t>
            </a:r>
            <a:r>
              <a:rPr lang="it-IT" dirty="0"/>
              <a:t> </a:t>
            </a:r>
            <a:r>
              <a:rPr lang="it-IT" dirty="0" err="1"/>
              <a:t>Duchesne</a:t>
            </a:r>
            <a:r>
              <a:rPr lang="it-IT" dirty="0"/>
              <a:t>, esprime emozioni forti per provocare una reazione emotiva nei lettori; ottiene grande successo – vende fino a 40 000 copie.</a:t>
            </a:r>
          </a:p>
          <a:p>
            <a:r>
              <a:rPr lang="it-IT" dirty="0"/>
              <a:t>Capo della fazione degli </a:t>
            </a:r>
            <a:r>
              <a:rPr lang="it-IT" i="1" dirty="0" err="1"/>
              <a:t>exagérés</a:t>
            </a:r>
            <a:r>
              <a:rPr lang="it-IT" dirty="0"/>
              <a:t> a favore della scristianizzazione, del terrore e delle requisizioni, chiama il re «ubriacone e pigro maiale cornuto», sostiene i massacri di settembre 1792 e la limitazione del diritto di voto - solo ai sanculotti</a:t>
            </a:r>
            <a:r>
              <a:rPr lang="en-GB" dirty="0"/>
              <a:t>.</a:t>
            </a:r>
            <a:endParaRPr lang="it-IT" dirty="0"/>
          </a:p>
        </p:txBody>
      </p:sp>
      <p:pic>
        <p:nvPicPr>
          <p:cNvPr id="5" name="Segnaposto contenuto 4"/>
          <p:cNvPicPr>
            <a:picLocks noGrp="1" noChangeAspect="1"/>
          </p:cNvPicPr>
          <p:nvPr>
            <p:ph sz="half" idx="2"/>
          </p:nvPr>
        </p:nvPicPr>
        <p:blipFill>
          <a:blip r:embed="rId2"/>
          <a:stretch>
            <a:fillRect/>
          </a:stretch>
        </p:blipFill>
        <p:spPr>
          <a:xfrm>
            <a:off x="7803037" y="2222500"/>
            <a:ext cx="1990501" cy="3638550"/>
          </a:xfrm>
          <a:prstGeom prst="rect">
            <a:avLst/>
          </a:prstGeom>
        </p:spPr>
      </p:pic>
      <p:pic>
        <p:nvPicPr>
          <p:cNvPr id="6" name="Immagine 5"/>
          <p:cNvPicPr>
            <a:picLocks noChangeAspect="1"/>
          </p:cNvPicPr>
          <p:nvPr/>
        </p:nvPicPr>
        <p:blipFill>
          <a:blip r:embed="rId3"/>
          <a:stretch>
            <a:fillRect/>
          </a:stretch>
        </p:blipFill>
        <p:spPr>
          <a:xfrm>
            <a:off x="5394960" y="2225488"/>
            <a:ext cx="2354459" cy="3635562"/>
          </a:xfrm>
          <a:prstGeom prst="rect">
            <a:avLst/>
          </a:prstGeom>
        </p:spPr>
      </p:pic>
      <p:pic>
        <p:nvPicPr>
          <p:cNvPr id="7" name="Immagine 6"/>
          <p:cNvPicPr>
            <a:picLocks noChangeAspect="1"/>
          </p:cNvPicPr>
          <p:nvPr/>
        </p:nvPicPr>
        <p:blipFill>
          <a:blip r:embed="rId4"/>
          <a:stretch>
            <a:fillRect/>
          </a:stretch>
        </p:blipFill>
        <p:spPr>
          <a:xfrm>
            <a:off x="9836068" y="2381249"/>
            <a:ext cx="2268558" cy="3327219"/>
          </a:xfrm>
          <a:prstGeom prst="rect">
            <a:avLst/>
          </a:prstGeom>
        </p:spPr>
      </p:pic>
    </p:spTree>
    <p:extLst>
      <p:ext uri="{BB962C8B-B14F-4D97-AF65-F5344CB8AC3E}">
        <p14:creationId xmlns:p14="http://schemas.microsoft.com/office/powerpoint/2010/main" val="860040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Demonizzazione dell’immagine pubblica della regina nella stampa pornografica</a:t>
            </a:r>
            <a:endParaRPr lang="en-GB" sz="3600" dirty="0"/>
          </a:p>
        </p:txBody>
      </p:sp>
      <p:sp>
        <p:nvSpPr>
          <p:cNvPr id="3" name="Segnaposto contenuto 2"/>
          <p:cNvSpPr>
            <a:spLocks noGrp="1"/>
          </p:cNvSpPr>
          <p:nvPr>
            <p:ph sz="half" idx="1"/>
          </p:nvPr>
        </p:nvSpPr>
        <p:spPr>
          <a:xfrm>
            <a:off x="113313" y="2222287"/>
            <a:ext cx="5072641" cy="4531210"/>
          </a:xfrm>
        </p:spPr>
        <p:txBody>
          <a:bodyPr>
            <a:normAutofit fontScale="92500" lnSpcReduction="10000"/>
          </a:bodyPr>
          <a:lstStyle/>
          <a:p>
            <a:r>
              <a:rPr lang="en-GB" sz="2100" i="1" dirty="0"/>
              <a:t>Les amours de </a:t>
            </a:r>
            <a:r>
              <a:rPr lang="en-GB" sz="2100" i="1" dirty="0" err="1"/>
              <a:t>Charlot</a:t>
            </a:r>
            <a:r>
              <a:rPr lang="en-GB" sz="2100" i="1" dirty="0"/>
              <a:t> et </a:t>
            </a:r>
            <a:r>
              <a:rPr lang="en-GB" sz="2100" i="1" dirty="0" err="1"/>
              <a:t>Toinette</a:t>
            </a:r>
            <a:r>
              <a:rPr lang="en-GB" sz="2100" i="1" dirty="0"/>
              <a:t> </a:t>
            </a:r>
            <a:r>
              <a:rPr lang="en-GB" sz="2100" dirty="0" err="1"/>
              <a:t>pubblicato</a:t>
            </a:r>
            <a:r>
              <a:rPr lang="en-GB" sz="2100" dirty="0"/>
              <a:t> a </a:t>
            </a:r>
            <a:r>
              <a:rPr lang="en-GB" sz="2100" dirty="0" err="1"/>
              <a:t>Londra</a:t>
            </a:r>
            <a:r>
              <a:rPr lang="en-GB" sz="2100" dirty="0"/>
              <a:t> 1779, a </a:t>
            </a:r>
            <a:r>
              <a:rPr lang="en-GB" sz="2100" dirty="0" err="1"/>
              <a:t>Parigi</a:t>
            </a:r>
            <a:r>
              <a:rPr lang="en-GB" sz="2100" dirty="0"/>
              <a:t> 1789, </a:t>
            </a:r>
            <a:r>
              <a:rPr lang="en-GB" sz="2100" dirty="0" err="1"/>
              <a:t>accusa</a:t>
            </a:r>
            <a:r>
              <a:rPr lang="en-GB" sz="2100" dirty="0"/>
              <a:t> Maria-</a:t>
            </a:r>
            <a:r>
              <a:rPr lang="en-GB" sz="2100" dirty="0" err="1"/>
              <a:t>AntoniettaCarlo</a:t>
            </a:r>
            <a:r>
              <a:rPr lang="en-GB" sz="2100" dirty="0"/>
              <a:t> di </a:t>
            </a:r>
            <a:r>
              <a:rPr lang="en-GB" sz="2100" dirty="0" err="1"/>
              <a:t>tradire</a:t>
            </a:r>
            <a:r>
              <a:rPr lang="en-GB" sz="2100" dirty="0"/>
              <a:t> </a:t>
            </a:r>
            <a:r>
              <a:rPr lang="en-GB" sz="2100" dirty="0" err="1"/>
              <a:t>il</a:t>
            </a:r>
            <a:r>
              <a:rPr lang="en-GB" sz="2100" dirty="0"/>
              <a:t> re con </a:t>
            </a:r>
            <a:r>
              <a:rPr lang="en-GB" sz="2100" dirty="0" err="1"/>
              <a:t>il</a:t>
            </a:r>
            <a:r>
              <a:rPr lang="en-GB" sz="2100" dirty="0"/>
              <a:t> </a:t>
            </a:r>
            <a:r>
              <a:rPr lang="en-GB" sz="2100" dirty="0" err="1"/>
              <a:t>conte</a:t>
            </a:r>
            <a:r>
              <a:rPr lang="en-GB" sz="2100" dirty="0"/>
              <a:t> </a:t>
            </a:r>
            <a:r>
              <a:rPr lang="en-GB" sz="2100" dirty="0" err="1"/>
              <a:t>d’Artois</a:t>
            </a:r>
            <a:r>
              <a:rPr lang="en-GB" sz="2100" dirty="0"/>
              <a:t>, </a:t>
            </a:r>
            <a:r>
              <a:rPr lang="en-GB" sz="2100" dirty="0" err="1"/>
              <a:t>suo</a:t>
            </a:r>
            <a:r>
              <a:rPr lang="en-GB" sz="2100" dirty="0"/>
              <a:t> </a:t>
            </a:r>
            <a:r>
              <a:rPr lang="en-GB" sz="2100" dirty="0" err="1"/>
              <a:t>fratello</a:t>
            </a:r>
            <a:r>
              <a:rPr lang="en-GB" sz="2100" dirty="0"/>
              <a:t>; </a:t>
            </a:r>
          </a:p>
          <a:p>
            <a:r>
              <a:rPr lang="en-GB" sz="2100" i="1" dirty="0" err="1"/>
              <a:t>Messaline</a:t>
            </a:r>
            <a:r>
              <a:rPr lang="en-GB" sz="2100" i="1" dirty="0"/>
              <a:t> </a:t>
            </a:r>
            <a:r>
              <a:rPr lang="en-GB" sz="2100" i="1" dirty="0" err="1"/>
              <a:t>française</a:t>
            </a:r>
            <a:r>
              <a:rPr lang="en-GB" sz="2100" dirty="0"/>
              <a:t>, </a:t>
            </a:r>
            <a:r>
              <a:rPr lang="en-GB" sz="2100" dirty="0" err="1"/>
              <a:t>Parigi</a:t>
            </a:r>
            <a:r>
              <a:rPr lang="en-GB" sz="2100" dirty="0"/>
              <a:t> 1789, </a:t>
            </a:r>
            <a:r>
              <a:rPr lang="en-GB" sz="2100" dirty="0" err="1"/>
              <a:t>accusa</a:t>
            </a:r>
            <a:r>
              <a:rPr lang="en-GB" sz="2100" dirty="0"/>
              <a:t> Maria-Antonietta </a:t>
            </a:r>
            <a:r>
              <a:rPr lang="it-IT" sz="2100" dirty="0"/>
              <a:t>di rapporti lesbici con la sua dama di corte </a:t>
            </a:r>
            <a:r>
              <a:rPr lang="en-GB" sz="2100" dirty="0"/>
              <a:t>Madam de </a:t>
            </a:r>
            <a:r>
              <a:rPr lang="en-GB" sz="2100" dirty="0" err="1"/>
              <a:t>Polignac</a:t>
            </a:r>
            <a:r>
              <a:rPr lang="en-GB" sz="2100" dirty="0"/>
              <a:t>);</a:t>
            </a:r>
          </a:p>
          <a:p>
            <a:r>
              <a:rPr lang="en-GB" sz="2100" i="1" dirty="0"/>
              <a:t>Vie </a:t>
            </a:r>
            <a:r>
              <a:rPr lang="en-GB" sz="2100" i="1" dirty="0" err="1"/>
              <a:t>privée</a:t>
            </a:r>
            <a:r>
              <a:rPr lang="en-GB" sz="2100" i="1" dirty="0"/>
              <a:t>, libertine et </a:t>
            </a:r>
            <a:r>
              <a:rPr lang="en-GB" sz="2100" i="1" dirty="0" err="1"/>
              <a:t>scandaleuse</a:t>
            </a:r>
            <a:r>
              <a:rPr lang="en-GB" sz="2100" i="1" dirty="0"/>
              <a:t> de Marie-Antoinette </a:t>
            </a:r>
            <a:r>
              <a:rPr lang="en-GB" sz="2100" i="1" dirty="0" err="1"/>
              <a:t>d'Autriche</a:t>
            </a:r>
            <a:r>
              <a:rPr lang="en-GB" sz="2100" dirty="0"/>
              <a:t>, </a:t>
            </a:r>
            <a:r>
              <a:rPr lang="en-GB" sz="2100" dirty="0" err="1"/>
              <a:t>pubblicato</a:t>
            </a:r>
            <a:r>
              <a:rPr lang="en-GB" sz="2100" dirty="0"/>
              <a:t> a </a:t>
            </a:r>
            <a:r>
              <a:rPr lang="en-GB" sz="2100" dirty="0" err="1"/>
              <a:t>Parigi</a:t>
            </a:r>
            <a:r>
              <a:rPr lang="en-GB" sz="2100" dirty="0"/>
              <a:t> </a:t>
            </a:r>
            <a:r>
              <a:rPr lang="en-GB" sz="2100" dirty="0" err="1"/>
              <a:t>nel</a:t>
            </a:r>
            <a:r>
              <a:rPr lang="en-GB" sz="2100" dirty="0"/>
              <a:t> 1793 </a:t>
            </a:r>
            <a:r>
              <a:rPr lang="en-GB" sz="2100" dirty="0" err="1"/>
              <a:t>durante</a:t>
            </a:r>
            <a:r>
              <a:rPr lang="en-GB" sz="2100" dirty="0"/>
              <a:t> </a:t>
            </a:r>
            <a:r>
              <a:rPr lang="en-GB" sz="2100" dirty="0" err="1"/>
              <a:t>il</a:t>
            </a:r>
            <a:r>
              <a:rPr lang="en-GB" sz="2100" dirty="0"/>
              <a:t> </a:t>
            </a:r>
            <a:r>
              <a:rPr lang="en-GB" sz="2100" dirty="0" err="1"/>
              <a:t>suo</a:t>
            </a:r>
            <a:r>
              <a:rPr lang="en-GB" sz="2100" dirty="0"/>
              <a:t> </a:t>
            </a:r>
            <a:r>
              <a:rPr lang="en-GB" sz="2100" dirty="0" err="1"/>
              <a:t>processo</a:t>
            </a:r>
            <a:r>
              <a:rPr lang="en-GB" sz="2100" dirty="0"/>
              <a:t>, in cui la </a:t>
            </a:r>
            <a:r>
              <a:rPr lang="en-GB" sz="2100" dirty="0" err="1"/>
              <a:t>si</a:t>
            </a:r>
            <a:r>
              <a:rPr lang="en-GB" sz="2100" dirty="0"/>
              <a:t> </a:t>
            </a:r>
            <a:r>
              <a:rPr lang="en-GB" sz="2100" dirty="0" err="1"/>
              <a:t>definisce</a:t>
            </a:r>
            <a:r>
              <a:rPr lang="it-IT" sz="2100" dirty="0"/>
              <a:t> «la vergogna dell'umanità e del suo sesso»</a:t>
            </a:r>
            <a:r>
              <a:rPr lang="en-GB" sz="2100" dirty="0"/>
              <a:t>.</a:t>
            </a:r>
          </a:p>
          <a:p>
            <a:endParaRPr lang="en-GB" dirty="0"/>
          </a:p>
        </p:txBody>
      </p:sp>
      <p:pic>
        <p:nvPicPr>
          <p:cNvPr id="5" name="Segnaposto contenuto 4"/>
          <p:cNvPicPr>
            <a:picLocks noGrp="1" noChangeAspect="1"/>
          </p:cNvPicPr>
          <p:nvPr>
            <p:ph sz="half" idx="2"/>
          </p:nvPr>
        </p:nvPicPr>
        <p:blipFill>
          <a:blip r:embed="rId2"/>
          <a:stretch>
            <a:fillRect/>
          </a:stretch>
        </p:blipFill>
        <p:spPr>
          <a:xfrm>
            <a:off x="5185954" y="2222500"/>
            <a:ext cx="2228929" cy="3827830"/>
          </a:xfrm>
          <a:prstGeom prst="rect">
            <a:avLst/>
          </a:prstGeom>
        </p:spPr>
      </p:pic>
      <p:pic>
        <p:nvPicPr>
          <p:cNvPr id="6" name="Immagine 5"/>
          <p:cNvPicPr>
            <a:picLocks noChangeAspect="1"/>
          </p:cNvPicPr>
          <p:nvPr/>
        </p:nvPicPr>
        <p:blipFill>
          <a:blip r:embed="rId3"/>
          <a:stretch>
            <a:fillRect/>
          </a:stretch>
        </p:blipFill>
        <p:spPr>
          <a:xfrm>
            <a:off x="7270237" y="2075957"/>
            <a:ext cx="2490240" cy="4098157"/>
          </a:xfrm>
          <a:prstGeom prst="rect">
            <a:avLst/>
          </a:prstGeom>
        </p:spPr>
      </p:pic>
      <p:pic>
        <p:nvPicPr>
          <p:cNvPr id="7" name="Immagine 6"/>
          <p:cNvPicPr>
            <a:picLocks noChangeAspect="1"/>
          </p:cNvPicPr>
          <p:nvPr/>
        </p:nvPicPr>
        <p:blipFill>
          <a:blip r:embed="rId4"/>
          <a:stretch>
            <a:fillRect/>
          </a:stretch>
        </p:blipFill>
        <p:spPr>
          <a:xfrm>
            <a:off x="9760477" y="2199177"/>
            <a:ext cx="2389839" cy="3974937"/>
          </a:xfrm>
          <a:prstGeom prst="rect">
            <a:avLst/>
          </a:prstGeom>
        </p:spPr>
      </p:pic>
    </p:spTree>
    <p:extLst>
      <p:ext uri="{BB962C8B-B14F-4D97-AF65-F5344CB8AC3E}">
        <p14:creationId xmlns:p14="http://schemas.microsoft.com/office/powerpoint/2010/main" val="1672200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La </a:t>
            </a:r>
            <a:r>
              <a:rPr lang="en-GB" dirty="0" err="1"/>
              <a:t>stampa</a:t>
            </a:r>
            <a:r>
              <a:rPr lang="en-GB" dirty="0"/>
              <a:t> </a:t>
            </a:r>
            <a:r>
              <a:rPr lang="en-GB" dirty="0" err="1"/>
              <a:t>contro</a:t>
            </a:r>
            <a:r>
              <a:rPr lang="en-GB" dirty="0"/>
              <a:t> </a:t>
            </a:r>
            <a:r>
              <a:rPr lang="en-GB" dirty="0" err="1"/>
              <a:t>il</a:t>
            </a:r>
            <a:r>
              <a:rPr lang="en-GB" dirty="0"/>
              <a:t> </a:t>
            </a:r>
            <a:r>
              <a:rPr lang="en-GB" dirty="0" err="1"/>
              <a:t>linguaggio</a:t>
            </a:r>
            <a:r>
              <a:rPr lang="en-GB" dirty="0"/>
              <a:t> di </a:t>
            </a:r>
            <a:r>
              <a:rPr lang="en-GB" dirty="0" err="1"/>
              <a:t>odio</a:t>
            </a:r>
            <a:endParaRPr lang="en-GB" dirty="0"/>
          </a:p>
        </p:txBody>
      </p:sp>
      <p:sp>
        <p:nvSpPr>
          <p:cNvPr id="3" name="Segnaposto contenuto 2"/>
          <p:cNvSpPr>
            <a:spLocks noGrp="1"/>
          </p:cNvSpPr>
          <p:nvPr>
            <p:ph sz="half" idx="1"/>
          </p:nvPr>
        </p:nvSpPr>
        <p:spPr>
          <a:xfrm>
            <a:off x="818712" y="2222287"/>
            <a:ext cx="5621277" cy="4426707"/>
          </a:xfrm>
        </p:spPr>
        <p:txBody>
          <a:bodyPr>
            <a:normAutofit/>
          </a:bodyPr>
          <a:lstStyle/>
          <a:p>
            <a:r>
              <a:rPr lang="it-IT" dirty="0"/>
              <a:t>Da dicembre 1793 a febbraio 1794 </a:t>
            </a:r>
            <a:r>
              <a:rPr lang="it-IT" dirty="0" err="1"/>
              <a:t>Desmoulins</a:t>
            </a:r>
            <a:r>
              <a:rPr lang="it-IT" dirty="0"/>
              <a:t> pubblica «Le </a:t>
            </a:r>
            <a:r>
              <a:rPr lang="it-IT" dirty="0" err="1"/>
              <a:t>vieux</a:t>
            </a:r>
            <a:r>
              <a:rPr lang="it-IT" dirty="0"/>
              <a:t> </a:t>
            </a:r>
            <a:r>
              <a:rPr lang="it-IT" dirty="0" err="1"/>
              <a:t>Cordelier</a:t>
            </a:r>
            <a:r>
              <a:rPr lang="it-IT" dirty="0"/>
              <a:t>», forma con </a:t>
            </a:r>
            <a:r>
              <a:rPr lang="it-IT" dirty="0" err="1"/>
              <a:t>Danton</a:t>
            </a:r>
            <a:r>
              <a:rPr lang="it-IT" dirty="0"/>
              <a:t> il gruppo degli «</a:t>
            </a:r>
            <a:r>
              <a:rPr lang="it-IT" dirty="0" err="1"/>
              <a:t>Indulgents</a:t>
            </a:r>
            <a:r>
              <a:rPr lang="it-IT" dirty="0"/>
              <a:t>» e chiede la fine del terrore.</a:t>
            </a:r>
          </a:p>
          <a:p>
            <a:r>
              <a:rPr lang="it-IT" dirty="0"/>
              <a:t>Il motto del giornale cita Machiavelli: «Coloro che usano l’odio per governare saranno presto imitati dai loro concorrenti»; </a:t>
            </a:r>
            <a:r>
              <a:rPr lang="it-IT" dirty="0" err="1"/>
              <a:t>Desmoulins</a:t>
            </a:r>
            <a:r>
              <a:rPr lang="it-IT" dirty="0"/>
              <a:t> critica il Tribunale Rivoluzionario e il Comitato di Salute Pubblica per aver reso malata la società francese diffondendo paura e brutalità;</a:t>
            </a:r>
          </a:p>
          <a:p>
            <a:r>
              <a:rPr lang="it-IT" dirty="0"/>
              <a:t>Chiede l’istituzione di un Comitato di Clemenza e condanna la logica del sospetto come contraria alla «Dichiarazione dei diritti». </a:t>
            </a:r>
          </a:p>
        </p:txBody>
      </p:sp>
      <p:pic>
        <p:nvPicPr>
          <p:cNvPr id="5" name="Segnaposto contenuto 4"/>
          <p:cNvPicPr>
            <a:picLocks noGrp="1" noChangeAspect="1"/>
          </p:cNvPicPr>
          <p:nvPr>
            <p:ph sz="half" idx="2"/>
          </p:nvPr>
        </p:nvPicPr>
        <p:blipFill>
          <a:blip r:embed="rId2"/>
          <a:stretch>
            <a:fillRect/>
          </a:stretch>
        </p:blipFill>
        <p:spPr>
          <a:xfrm>
            <a:off x="7751178" y="1946709"/>
            <a:ext cx="2764422" cy="4863656"/>
          </a:xfrm>
          <a:prstGeom prst="rect">
            <a:avLst/>
          </a:prstGeom>
        </p:spPr>
      </p:pic>
    </p:spTree>
    <p:extLst>
      <p:ext uri="{BB962C8B-B14F-4D97-AF65-F5344CB8AC3E}">
        <p14:creationId xmlns:p14="http://schemas.microsoft.com/office/powerpoint/2010/main" val="3433889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Lotta</a:t>
            </a:r>
            <a:r>
              <a:rPr lang="en-GB" dirty="0"/>
              <a:t> </a:t>
            </a:r>
            <a:r>
              <a:rPr lang="en-GB" dirty="0" err="1"/>
              <a:t>tra</a:t>
            </a:r>
            <a:r>
              <a:rPr lang="en-GB" dirty="0"/>
              <a:t> </a:t>
            </a:r>
            <a:r>
              <a:rPr lang="en-GB" dirty="0" err="1"/>
              <a:t>fazioni</a:t>
            </a:r>
            <a:endParaRPr lang="en-GB" dirty="0"/>
          </a:p>
        </p:txBody>
      </p:sp>
      <p:sp>
        <p:nvSpPr>
          <p:cNvPr id="3" name="Segnaposto contenuto 2"/>
          <p:cNvSpPr>
            <a:spLocks noGrp="1"/>
          </p:cNvSpPr>
          <p:nvPr>
            <p:ph idx="1"/>
          </p:nvPr>
        </p:nvSpPr>
        <p:spPr>
          <a:xfrm>
            <a:off x="818712" y="2222287"/>
            <a:ext cx="10554574" cy="4374456"/>
          </a:xfrm>
        </p:spPr>
        <p:txBody>
          <a:bodyPr>
            <a:normAutofit/>
          </a:bodyPr>
          <a:lstStyle/>
          <a:p>
            <a:r>
              <a:rPr lang="it-IT" dirty="0"/>
              <a:t>31 Maggio-2 giugno 1793 - Insurrezione dei sanculotti guidati da Marat e </a:t>
            </a:r>
            <a:r>
              <a:rPr lang="it-IT" dirty="0" err="1"/>
              <a:t>Hébert</a:t>
            </a:r>
            <a:r>
              <a:rPr lang="it-IT" dirty="0"/>
              <a:t> contro i deputati girondini che vengono espulsi dalla Convenzione, 31 ottobre 1793 ghigliottina per </a:t>
            </a:r>
            <a:r>
              <a:rPr lang="it-IT" dirty="0" err="1"/>
              <a:t>Brissot</a:t>
            </a:r>
            <a:r>
              <a:rPr lang="it-IT" dirty="0"/>
              <a:t> e altri 28 girondini; </a:t>
            </a:r>
          </a:p>
          <a:p>
            <a:r>
              <a:rPr lang="it-IT" dirty="0"/>
              <a:t>13 luglio 1793 Marat è ucciso dalla girondina Charlotte </a:t>
            </a:r>
            <a:r>
              <a:rPr lang="it-IT" dirty="0" err="1"/>
              <a:t>Corday</a:t>
            </a:r>
            <a:r>
              <a:rPr lang="it-IT" dirty="0"/>
              <a:t>; </a:t>
            </a:r>
          </a:p>
          <a:p>
            <a:r>
              <a:rPr lang="it-IT" dirty="0"/>
              <a:t>24 marzo 1794 </a:t>
            </a:r>
            <a:r>
              <a:rPr lang="it-IT" dirty="0" err="1"/>
              <a:t>Hébert</a:t>
            </a:r>
            <a:r>
              <a:rPr lang="it-IT" dirty="0"/>
              <a:t> è condannato alla ghigliottina dal Tribunale Rivoluzionario, </a:t>
            </a:r>
          </a:p>
          <a:p>
            <a:r>
              <a:rPr lang="it-IT" dirty="0"/>
              <a:t>5 aprile 1794 per ordine di Robespierre il Tribunale Rivoluzionario condanna alla ghigliottina </a:t>
            </a:r>
            <a:r>
              <a:rPr lang="it-IT"/>
              <a:t>la fazione guidata </a:t>
            </a:r>
            <a:r>
              <a:rPr lang="it-IT" dirty="0"/>
              <a:t>da Danton e </a:t>
            </a:r>
            <a:r>
              <a:rPr lang="it-IT" dirty="0" err="1"/>
              <a:t>Desmoulins</a:t>
            </a:r>
            <a:r>
              <a:rPr lang="it-IT" dirty="0"/>
              <a:t> (non si può zittire un giornale perché la censura è contro i principi della rivoluzione, ma si può condannare il giornalista come contro-rivoluzionario).</a:t>
            </a:r>
          </a:p>
        </p:txBody>
      </p:sp>
    </p:spTree>
    <p:extLst>
      <p:ext uri="{BB962C8B-B14F-4D97-AF65-F5344CB8AC3E}">
        <p14:creationId xmlns:p14="http://schemas.microsoft.com/office/powerpoint/2010/main" val="673991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Grande terrore e caduta di Robespierre</a:t>
            </a:r>
          </a:p>
        </p:txBody>
      </p:sp>
      <p:sp>
        <p:nvSpPr>
          <p:cNvPr id="3" name="Segnaposto contenuto 2"/>
          <p:cNvSpPr>
            <a:spLocks noGrp="1"/>
          </p:cNvSpPr>
          <p:nvPr>
            <p:ph sz="half" idx="1"/>
          </p:nvPr>
        </p:nvSpPr>
        <p:spPr>
          <a:xfrm>
            <a:off x="818712" y="2222287"/>
            <a:ext cx="6509551" cy="4523379"/>
          </a:xfrm>
        </p:spPr>
        <p:txBody>
          <a:bodyPr>
            <a:normAutofit lnSpcReduction="10000"/>
          </a:bodyPr>
          <a:lstStyle/>
          <a:p>
            <a:r>
              <a:rPr lang="it-IT" dirty="0"/>
              <a:t>10 giugno 1794 Robespierre e </a:t>
            </a:r>
            <a:r>
              <a:rPr lang="it-IT" dirty="0" err="1"/>
              <a:t>Couthon</a:t>
            </a:r>
            <a:r>
              <a:rPr lang="it-IT" dirty="0"/>
              <a:t> del Comitato di Salute Pubblica impongono alla Convenzione di adottare la «Legge di pratile» - elimina ogni garanzia per l’imputato, il Tribunale Rivoluzionario può solo prosciogliere o condannare a morte chi riconosce come «nemico del popolo» in base a un giudizio morale.</a:t>
            </a:r>
          </a:p>
          <a:p>
            <a:r>
              <a:rPr lang="it-IT" dirty="0"/>
              <a:t>Dopo un mese di «grande terrore» i membri della Convenzione temono per la propria vita e si coalizzano contro Robespierre. </a:t>
            </a:r>
          </a:p>
          <a:p>
            <a:r>
              <a:rPr lang="it-IT" dirty="0"/>
              <a:t>28 luglio (mese di termidoro del nuovo calendario repubblicano)1794 golpe e fine del governo rivoluzionario; inizia il Termidoro: persecuzione dei giacobini e dei sanculotti, svolta verso politiche più conservatrici e ricerca della stabilità.</a:t>
            </a:r>
            <a:endParaRPr lang="en-GB" dirty="0"/>
          </a:p>
          <a:p>
            <a:endParaRPr lang="en-GB" dirty="0"/>
          </a:p>
        </p:txBody>
      </p:sp>
      <p:pic>
        <p:nvPicPr>
          <p:cNvPr id="5" name="Segnaposto contenuto 4"/>
          <p:cNvPicPr>
            <a:picLocks noGrp="1" noChangeAspect="1"/>
          </p:cNvPicPr>
          <p:nvPr>
            <p:ph sz="half" idx="2"/>
          </p:nvPr>
        </p:nvPicPr>
        <p:blipFill>
          <a:blip r:embed="rId2"/>
          <a:stretch>
            <a:fillRect/>
          </a:stretch>
        </p:blipFill>
        <p:spPr>
          <a:xfrm>
            <a:off x="7508286" y="2222500"/>
            <a:ext cx="4343976" cy="4523166"/>
          </a:xfrm>
          <a:prstGeom prst="rect">
            <a:avLst/>
          </a:prstGeom>
        </p:spPr>
      </p:pic>
    </p:spTree>
    <p:extLst>
      <p:ext uri="{BB962C8B-B14F-4D97-AF65-F5344CB8AC3E}">
        <p14:creationId xmlns:p14="http://schemas.microsoft.com/office/powerpoint/2010/main" val="752206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Termidoro</a:t>
            </a:r>
            <a:r>
              <a:rPr lang="en-GB" dirty="0"/>
              <a:t> e «</a:t>
            </a:r>
            <a:r>
              <a:rPr lang="en-GB" dirty="0" err="1"/>
              <a:t>terrore</a:t>
            </a:r>
            <a:r>
              <a:rPr lang="en-GB" dirty="0"/>
              <a:t> </a:t>
            </a:r>
            <a:r>
              <a:rPr lang="en-GB" dirty="0" err="1"/>
              <a:t>bianco</a:t>
            </a:r>
            <a:r>
              <a:rPr lang="en-GB" dirty="0"/>
              <a:t>»</a:t>
            </a:r>
          </a:p>
        </p:txBody>
      </p:sp>
      <p:sp>
        <p:nvSpPr>
          <p:cNvPr id="3" name="Segnaposto contenuto 2"/>
          <p:cNvSpPr>
            <a:spLocks noGrp="1"/>
          </p:cNvSpPr>
          <p:nvPr>
            <p:ph sz="half" idx="1"/>
          </p:nvPr>
        </p:nvSpPr>
        <p:spPr>
          <a:xfrm>
            <a:off x="596641" y="2222287"/>
            <a:ext cx="7567642" cy="4335267"/>
          </a:xfrm>
        </p:spPr>
        <p:txBody>
          <a:bodyPr>
            <a:normAutofit/>
          </a:bodyPr>
          <a:lstStyle/>
          <a:p>
            <a:r>
              <a:rPr lang="it-IT" sz="1900" dirty="0"/>
              <a:t>Da agosto 1794 riappare la stampa realista</a:t>
            </a:r>
          </a:p>
          <a:p>
            <a:r>
              <a:rPr lang="it-IT" sz="1900" dirty="0"/>
              <a:t>Louis-Marie </a:t>
            </a:r>
            <a:r>
              <a:rPr lang="it-IT" sz="1900" dirty="0" err="1"/>
              <a:t>Fréron</a:t>
            </a:r>
            <a:r>
              <a:rPr lang="it-IT" sz="1900" dirty="0"/>
              <a:t>, già collaboratore di </a:t>
            </a:r>
            <a:r>
              <a:rPr lang="it-IT" sz="1900" dirty="0" err="1"/>
              <a:t>Desmoulins</a:t>
            </a:r>
            <a:r>
              <a:rPr lang="it-IT" sz="1900" dirty="0"/>
              <a:t> e Marat, che aveva arringato per la esecuzione del re e per la regina la «stessa sorte della regina Brunilde», per i massacri di settembre 1792, era «missionario del terrore» a Tolone e Marsiglia, ora trasforma il suo giornale giacobino «L’</a:t>
            </a:r>
            <a:r>
              <a:rPr lang="it-IT" sz="1900" dirty="0" err="1"/>
              <a:t>Orateur</a:t>
            </a:r>
            <a:r>
              <a:rPr lang="it-IT" sz="1900" dirty="0"/>
              <a:t> de </a:t>
            </a:r>
            <a:r>
              <a:rPr lang="it-IT" sz="1900" dirty="0" err="1"/>
              <a:t>peuple</a:t>
            </a:r>
            <a:r>
              <a:rPr lang="it-IT" sz="1900" dirty="0"/>
              <a:t>» in organo di propaganda antigiacobina;</a:t>
            </a:r>
          </a:p>
          <a:p>
            <a:r>
              <a:rPr lang="it-IT" sz="1900" dirty="0"/>
              <a:t>Ispira e organizza il terrore bianco contro i vecchi rivoluzionari, compiuto da bande della «Gioventù dorata di </a:t>
            </a:r>
            <a:r>
              <a:rPr lang="it-IT" sz="1900" dirty="0" err="1"/>
              <a:t>Freron</a:t>
            </a:r>
            <a:r>
              <a:rPr lang="it-IT" sz="1900" dirty="0"/>
              <a:t>» armate di mazze chiamate «costituzione». </a:t>
            </a:r>
          </a:p>
        </p:txBody>
      </p:sp>
      <p:pic>
        <p:nvPicPr>
          <p:cNvPr id="5" name="Segnaposto contenuto 4"/>
          <p:cNvPicPr>
            <a:picLocks noGrp="1" noChangeAspect="1"/>
          </p:cNvPicPr>
          <p:nvPr>
            <p:ph sz="half" idx="2"/>
          </p:nvPr>
        </p:nvPicPr>
        <p:blipFill>
          <a:blip r:embed="rId2"/>
          <a:stretch>
            <a:fillRect/>
          </a:stretch>
        </p:blipFill>
        <p:spPr>
          <a:xfrm>
            <a:off x="8464731" y="2101752"/>
            <a:ext cx="3396343" cy="4666233"/>
          </a:xfrm>
          <a:prstGeom prst="rect">
            <a:avLst/>
          </a:prstGeom>
        </p:spPr>
      </p:pic>
    </p:spTree>
    <p:extLst>
      <p:ext uri="{BB962C8B-B14F-4D97-AF65-F5344CB8AC3E}">
        <p14:creationId xmlns:p14="http://schemas.microsoft.com/office/powerpoint/2010/main" val="310141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B508FD-9542-481B-9F1C-BCE1F604E0D9}"/>
              </a:ext>
            </a:extLst>
          </p:cNvPr>
          <p:cNvSpPr>
            <a:spLocks noGrp="1"/>
          </p:cNvSpPr>
          <p:nvPr>
            <p:ph type="title"/>
          </p:nvPr>
        </p:nvSpPr>
        <p:spPr/>
        <p:txBody>
          <a:bodyPr/>
          <a:lstStyle/>
          <a:p>
            <a:r>
              <a:rPr lang="it-IT" dirty="0"/>
              <a:t>Chiudere la rivoluzione</a:t>
            </a:r>
          </a:p>
        </p:txBody>
      </p:sp>
      <p:sp>
        <p:nvSpPr>
          <p:cNvPr id="3" name="Segnaposto contenuto 2">
            <a:extLst>
              <a:ext uri="{FF2B5EF4-FFF2-40B4-BE49-F238E27FC236}">
                <a16:creationId xmlns:a16="http://schemas.microsoft.com/office/drawing/2014/main" id="{765E11A3-843C-4A2F-84CA-BB17B5DD5C04}"/>
              </a:ext>
            </a:extLst>
          </p:cNvPr>
          <p:cNvSpPr>
            <a:spLocks noGrp="1"/>
          </p:cNvSpPr>
          <p:nvPr>
            <p:ph idx="1"/>
          </p:nvPr>
        </p:nvSpPr>
        <p:spPr/>
        <p:txBody>
          <a:bodyPr/>
          <a:lstStyle/>
          <a:p>
            <a:r>
              <a:rPr lang="it-IT" sz="2000" dirty="0"/>
              <a:t>La Convenzione Nazionale individua il colpevole per il Terrore nei club (specialmente dei Giacobini) che si sostiene, traviano la formazione dell’opinione pubblica, spingono verso atteggiamenti settari, creano il clima di paura e cospirazione e di fede fanatica nei capi carismatici.</a:t>
            </a:r>
            <a:endParaRPr lang="en-GB" sz="2000" dirty="0"/>
          </a:p>
          <a:p>
            <a:r>
              <a:rPr lang="it-IT" sz="2000" dirty="0"/>
              <a:t>I giornalisti vengono accusati di aver tradito la causa dell’illuminismo: invece di promuovere la ragione hanno fomentato le passioni trascinando il paese nel terrore ideologico e instabilità istituzionale.</a:t>
            </a:r>
          </a:p>
          <a:p>
            <a:r>
              <a:rPr lang="it-IT" sz="2000" dirty="0"/>
              <a:t>Il «cittadino buono» è visto come dedicato al suo lavoro, politicamente passivo e isolato, che aspetta dal governo ordine e protezione.</a:t>
            </a:r>
          </a:p>
          <a:p>
            <a:pPr marL="0" indent="0">
              <a:buNone/>
            </a:pPr>
            <a:endParaRPr lang="it-IT" dirty="0"/>
          </a:p>
        </p:txBody>
      </p:sp>
    </p:spTree>
    <p:extLst>
      <p:ext uri="{BB962C8B-B14F-4D97-AF65-F5344CB8AC3E}">
        <p14:creationId xmlns:p14="http://schemas.microsoft.com/office/powerpoint/2010/main" val="3154305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sz="3800" dirty="0"/>
              <a:t>Direttorio (novembre 1795-novembre 1799) </a:t>
            </a:r>
          </a:p>
        </p:txBody>
      </p:sp>
      <p:sp>
        <p:nvSpPr>
          <p:cNvPr id="6" name="Segnaposto contenuto 5"/>
          <p:cNvSpPr>
            <a:spLocks noGrp="1"/>
          </p:cNvSpPr>
          <p:nvPr>
            <p:ph idx="1"/>
          </p:nvPr>
        </p:nvSpPr>
        <p:spPr>
          <a:xfrm>
            <a:off x="818712" y="2222287"/>
            <a:ext cx="10554574" cy="4113199"/>
          </a:xfrm>
        </p:spPr>
        <p:txBody>
          <a:bodyPr>
            <a:normAutofit lnSpcReduction="10000"/>
          </a:bodyPr>
          <a:lstStyle/>
          <a:p>
            <a:r>
              <a:rPr lang="it-IT" sz="1900" dirty="0"/>
              <a:t>Agosto1795: con la nuova costituzione si cerca di «uscire dalla rivoluzione»: si vietano manifestazioni pubbliche dei club politici e si forma un Direttorio di 5 persone che non possono essere sfiduciate dai consigli dei rappresentanti;</a:t>
            </a:r>
          </a:p>
          <a:p>
            <a:r>
              <a:rPr lang="it-IT" sz="1900" dirty="0"/>
              <a:t>Il governo si deve difendere da tentativi di golpe sia monarchici, sia giacobini; gli editori dei giornali devono ottenere il permesso della polizia per pubblicare ogni numero.</a:t>
            </a:r>
          </a:p>
          <a:p>
            <a:r>
              <a:rPr lang="it-IT" sz="1900" dirty="0"/>
              <a:t>4 settembre 1797 fallisce il golpe monarchico, il governo abolisce la libertà di stampa e chiude 42 giornali realisti, mentre i rimanenti giornali giacobini devono pagare un’alta tassa sulla stampa;</a:t>
            </a:r>
          </a:p>
          <a:p>
            <a:r>
              <a:rPr lang="it-IT" sz="1900" dirty="0"/>
              <a:t>privo di un vero sostegno popolare, il direttorio si mantiene al potere combinando la repressione e la censura diretta con il modello inglese di pressione economica sulla stampa. Falsifica i risultati delle elezioni dell’aprile 1798 per assicurarsi la maggioranza nei consigli rappresentativi.</a:t>
            </a:r>
          </a:p>
        </p:txBody>
      </p:sp>
    </p:spTree>
    <p:extLst>
      <p:ext uri="{BB962C8B-B14F-4D97-AF65-F5344CB8AC3E}">
        <p14:creationId xmlns:p14="http://schemas.microsoft.com/office/powerpoint/2010/main" val="1999127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Colpo</a:t>
            </a:r>
            <a:r>
              <a:rPr lang="en-GB" dirty="0"/>
              <a:t> di </a:t>
            </a:r>
            <a:r>
              <a:rPr lang="en-GB" dirty="0" err="1"/>
              <a:t>stato</a:t>
            </a:r>
            <a:r>
              <a:rPr lang="en-GB" dirty="0"/>
              <a:t> di </a:t>
            </a:r>
            <a:r>
              <a:rPr lang="en-GB" dirty="0" err="1"/>
              <a:t>Napoleone</a:t>
            </a:r>
            <a:r>
              <a:rPr lang="en-GB" dirty="0"/>
              <a:t> Bonaparte</a:t>
            </a:r>
          </a:p>
        </p:txBody>
      </p:sp>
      <p:sp>
        <p:nvSpPr>
          <p:cNvPr id="3" name="Segnaposto contenuto 2"/>
          <p:cNvSpPr>
            <a:spLocks noGrp="1"/>
          </p:cNvSpPr>
          <p:nvPr>
            <p:ph idx="1"/>
          </p:nvPr>
        </p:nvSpPr>
        <p:spPr/>
        <p:txBody>
          <a:bodyPr>
            <a:normAutofit lnSpcReduction="10000"/>
          </a:bodyPr>
          <a:lstStyle/>
          <a:p>
            <a:r>
              <a:rPr lang="it-IT" sz="1900" dirty="0"/>
              <a:t>9-10 novembre 1799 colpo di stato di Napoleone – il rapporto della polizia sul «esprit </a:t>
            </a:r>
            <a:r>
              <a:rPr lang="it-IT" sz="1900" dirty="0" err="1"/>
              <a:t>publique</a:t>
            </a:r>
            <a:r>
              <a:rPr lang="it-IT" sz="1900" dirty="0"/>
              <a:t>, </a:t>
            </a:r>
            <a:r>
              <a:rPr lang="it-IT" sz="1900" dirty="0" err="1"/>
              <a:t>les</a:t>
            </a:r>
            <a:r>
              <a:rPr lang="it-IT" sz="1900" dirty="0"/>
              <a:t> </a:t>
            </a:r>
            <a:r>
              <a:rPr lang="it-IT" sz="1900" dirty="0" err="1"/>
              <a:t>jornaux</a:t>
            </a:r>
            <a:r>
              <a:rPr lang="it-IT" sz="1900" dirty="0"/>
              <a:t> et </a:t>
            </a:r>
            <a:r>
              <a:rPr lang="it-IT" sz="1900" dirty="0" err="1"/>
              <a:t>les</a:t>
            </a:r>
            <a:r>
              <a:rPr lang="it-IT" sz="1900" dirty="0"/>
              <a:t> </a:t>
            </a:r>
            <a:r>
              <a:rPr lang="it-IT" sz="1900" dirty="0" err="1"/>
              <a:t>théatres</a:t>
            </a:r>
            <a:r>
              <a:rPr lang="it-IT" sz="1900" dirty="0"/>
              <a:t>» informa che «la maggior parte degli editori condivide la soddisfazione generale». La «Gazzette de France» afferma che «Parigi gode di una grande calma e dopo tanto tempo all’inquietudine e tristezza che oscurava i volti è subentrata l’ilarità. Non ci sono più le facce lunghe come quelle degli artefici delle cospirazioni fallite». </a:t>
            </a:r>
          </a:p>
          <a:p>
            <a:r>
              <a:rPr lang="it-IT" sz="1900" dirty="0"/>
              <a:t>Napoleone gode del sostegno dell’esercito e sfrutta l’apatia dell’opinione pubblica provocata dalla corruzione del Direttorio e da anni di violenza politica. Si presenta come «salvatore della Repubblica», sopra le parti nello scontro tra monarchici e giacobini – unisce nella sua persona sia l’ideale monarchico, sia quello rivoluzionario.</a:t>
            </a:r>
          </a:p>
          <a:p>
            <a:r>
              <a:rPr lang="it-IT" sz="1900" dirty="0"/>
              <a:t>Si  proclama Primo Console e impone la costituzione consolare – «breve e oscura», a differenza delle costituzioni rivoluzionarie, non garantisce i diritti dei cittadini.</a:t>
            </a:r>
          </a:p>
          <a:p>
            <a:endParaRPr lang="en-GB" dirty="0"/>
          </a:p>
        </p:txBody>
      </p:sp>
    </p:spTree>
    <p:extLst>
      <p:ext uri="{BB962C8B-B14F-4D97-AF65-F5344CB8AC3E}">
        <p14:creationId xmlns:p14="http://schemas.microsoft.com/office/powerpoint/2010/main" val="1752821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Bonapartismo</a:t>
            </a:r>
            <a:endParaRPr lang="en-GB" dirty="0"/>
          </a:p>
        </p:txBody>
      </p:sp>
      <p:sp>
        <p:nvSpPr>
          <p:cNvPr id="3" name="Segnaposto contenuto 2"/>
          <p:cNvSpPr>
            <a:spLocks noGrp="1"/>
          </p:cNvSpPr>
          <p:nvPr>
            <p:ph idx="1"/>
          </p:nvPr>
        </p:nvSpPr>
        <p:spPr/>
        <p:txBody>
          <a:bodyPr>
            <a:normAutofit/>
          </a:bodyPr>
          <a:lstStyle/>
          <a:p>
            <a:r>
              <a:rPr lang="it-IT" dirty="0"/>
              <a:t>17 gennaio 1800 come Primo Console, decreta la chiusura di 50 su 63 quotidiani parigini; entro 1807 rimangono solo 4, usati per la propaganda: modello per regimi totalitari del Novecento (Mussolini, 1925: «Giornali e giornalismo sono da considerarsi come uno dei poteri dello Stato»);</a:t>
            </a:r>
          </a:p>
          <a:p>
            <a:r>
              <a:rPr lang="it-IT" dirty="0"/>
              <a:t>Settembre 1803-luglio 1804 organizza un sistema complessivo di controllo su tutte le pubblicazioni in base ai principali temi «che possono turbare la pace nello Stato e il buon ordine»:</a:t>
            </a:r>
          </a:p>
          <a:p>
            <a:pPr marL="0" indent="0">
              <a:buNone/>
            </a:pPr>
            <a:r>
              <a:rPr lang="it-IT" dirty="0"/>
              <a:t>1) Antico Regime (da descrivere come caos amministrativo in contrasto con il buon ordine dell’Impero); 2) Rivoluzione; 3) Chiesa (dopo il Concordato del 1802 sostiene la legittimità dell’ordine napoleonico); 4) Altre culture (in particolare inglese); Romanticismo letterario (mina la moralità);</a:t>
            </a:r>
          </a:p>
        </p:txBody>
      </p:sp>
    </p:spTree>
    <p:extLst>
      <p:ext uri="{BB962C8B-B14F-4D97-AF65-F5344CB8AC3E}">
        <p14:creationId xmlns:p14="http://schemas.microsoft.com/office/powerpoint/2010/main" val="143596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
            </a:r>
            <a:r>
              <a:rPr lang="it-IT" dirty="0" err="1"/>
              <a:t>Encyclopédie</a:t>
            </a:r>
            <a:r>
              <a:rPr lang="it-IT" dirty="0"/>
              <a:t>» 1750-1772</a:t>
            </a:r>
          </a:p>
        </p:txBody>
      </p:sp>
      <p:sp>
        <p:nvSpPr>
          <p:cNvPr id="3" name="Segnaposto contenuto 2"/>
          <p:cNvSpPr>
            <a:spLocks noGrp="1"/>
          </p:cNvSpPr>
          <p:nvPr>
            <p:ph idx="1"/>
          </p:nvPr>
        </p:nvSpPr>
        <p:spPr>
          <a:xfrm>
            <a:off x="818712" y="2222287"/>
            <a:ext cx="10554574" cy="4492022"/>
          </a:xfrm>
        </p:spPr>
        <p:txBody>
          <a:bodyPr>
            <a:normAutofit/>
          </a:bodyPr>
          <a:lstStyle/>
          <a:p>
            <a:r>
              <a:rPr lang="it-IT" sz="2000" dirty="0"/>
              <a:t>Curata da Diderot e d’Alembert «per riunire le conoscenze umane e spiegarne i principi generali» al fine di «cambiare il modo in cui la gente pensa»; </a:t>
            </a:r>
          </a:p>
          <a:p>
            <a:r>
              <a:rPr lang="it-IT" sz="2000" dirty="0"/>
              <a:t>Sul piano politico, esprime la critica all’assolutismo, alla censura, alla chiesa e alla nobiltà e promuove il modello inglese – libertà di dibattito, di commercio e industria e promozione delle «arti meccaniche» tradizionalmente considerate volgari.</a:t>
            </a:r>
          </a:p>
          <a:p>
            <a:r>
              <a:rPr lang="it-IT" sz="2000" dirty="0"/>
              <a:t>dal 1752 la pubblicazione dei volumi procede in modo semiclandestino a causa della censura decretata su pressione dei gesuiti. </a:t>
            </a:r>
          </a:p>
          <a:p>
            <a:r>
              <a:rPr lang="it-IT" sz="2000" dirty="0"/>
              <a:t>Nel 1759 dopo i primi 7 volumi D’Alembert abbandona il progetto dopo che papa Clemente XIII mette l’</a:t>
            </a:r>
            <a:r>
              <a:rPr lang="it-IT" sz="2000" dirty="0" err="1"/>
              <a:t>Encyclopédie</a:t>
            </a:r>
            <a:r>
              <a:rPr lang="it-IT" sz="2000" dirty="0"/>
              <a:t> all’indice e impone la scomunica a chi non la distrugge;</a:t>
            </a:r>
          </a:p>
        </p:txBody>
      </p:sp>
    </p:spTree>
    <p:extLst>
      <p:ext uri="{BB962C8B-B14F-4D97-AF65-F5344CB8AC3E}">
        <p14:creationId xmlns:p14="http://schemas.microsoft.com/office/powerpoint/2010/main" val="3078989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F4E686F-E4BF-478F-82AE-64A57CC9C8B6}"/>
              </a:ext>
            </a:extLst>
          </p:cNvPr>
          <p:cNvSpPr>
            <a:spLocks noGrp="1"/>
          </p:cNvSpPr>
          <p:nvPr>
            <p:ph type="title"/>
          </p:nvPr>
        </p:nvSpPr>
        <p:spPr/>
        <p:txBody>
          <a:bodyPr/>
          <a:lstStyle/>
          <a:p>
            <a:r>
              <a:rPr lang="it-IT" dirty="0"/>
              <a:t>Padre della patria</a:t>
            </a:r>
          </a:p>
        </p:txBody>
      </p:sp>
      <p:sp>
        <p:nvSpPr>
          <p:cNvPr id="5" name="Segnaposto contenuto 4">
            <a:extLst>
              <a:ext uri="{FF2B5EF4-FFF2-40B4-BE49-F238E27FC236}">
                <a16:creationId xmlns:a16="http://schemas.microsoft.com/office/drawing/2014/main" id="{01149260-189A-4E08-B13B-8FDA010CB8D7}"/>
              </a:ext>
            </a:extLst>
          </p:cNvPr>
          <p:cNvSpPr>
            <a:spLocks noGrp="1"/>
          </p:cNvSpPr>
          <p:nvPr>
            <p:ph sz="half" idx="1"/>
          </p:nvPr>
        </p:nvSpPr>
        <p:spPr/>
        <p:txBody>
          <a:bodyPr>
            <a:normAutofit/>
          </a:bodyPr>
          <a:lstStyle/>
          <a:p>
            <a:r>
              <a:rPr lang="it-IT" sz="1900" dirty="0"/>
              <a:t>Promuove la pubblicazione di opere teatrali, romanzi, dipinti e opere storiche dal tono patriottico, che glorificano la disciplina militare e il culto della persona di Napoleone: un superuomo che si prende cura del popolo, in particolare dei contadini (85% della popolazione).</a:t>
            </a:r>
          </a:p>
          <a:p>
            <a:r>
              <a:rPr lang="fr-FR" sz="1900" dirty="0" err="1"/>
              <a:t>Francois</a:t>
            </a:r>
            <a:r>
              <a:rPr lang="fr-FR" sz="1900" dirty="0"/>
              <a:t> Leroy de Liancourt: </a:t>
            </a:r>
            <a:r>
              <a:rPr lang="fr-FR" sz="1900" i="1" dirty="0"/>
              <a:t>Napoléon rend visite à un paysan dans la banlieue de Brienne, le 4 août 1805</a:t>
            </a:r>
            <a:endParaRPr lang="it-IT" sz="1900" i="1" dirty="0"/>
          </a:p>
        </p:txBody>
      </p:sp>
      <p:pic>
        <p:nvPicPr>
          <p:cNvPr id="7" name="Segnaposto contenuto 6">
            <a:extLst>
              <a:ext uri="{FF2B5EF4-FFF2-40B4-BE49-F238E27FC236}">
                <a16:creationId xmlns:a16="http://schemas.microsoft.com/office/drawing/2014/main" id="{63F3D534-2E61-44A8-B638-50677604EE5C}"/>
              </a:ext>
            </a:extLst>
          </p:cNvPr>
          <p:cNvPicPr>
            <a:picLocks noGrp="1" noChangeAspect="1"/>
          </p:cNvPicPr>
          <p:nvPr>
            <p:ph sz="half" idx="2"/>
          </p:nvPr>
        </p:nvPicPr>
        <p:blipFill>
          <a:blip r:embed="rId2"/>
          <a:stretch>
            <a:fillRect/>
          </a:stretch>
        </p:blipFill>
        <p:spPr>
          <a:xfrm>
            <a:off x="7985607" y="1961053"/>
            <a:ext cx="4025996" cy="4834713"/>
          </a:xfrm>
          <a:prstGeom prst="rect">
            <a:avLst/>
          </a:prstGeom>
        </p:spPr>
      </p:pic>
    </p:spTree>
    <p:extLst>
      <p:ext uri="{BB962C8B-B14F-4D97-AF65-F5344CB8AC3E}">
        <p14:creationId xmlns:p14="http://schemas.microsoft.com/office/powerpoint/2010/main" val="631327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err="1"/>
              <a:t>Società</a:t>
            </a:r>
            <a:r>
              <a:rPr lang="en-GB" dirty="0"/>
              <a:t> </a:t>
            </a:r>
            <a:r>
              <a:rPr lang="en-GB" dirty="0" err="1"/>
              <a:t>tedesca</a:t>
            </a:r>
            <a:r>
              <a:rPr lang="en-GB" dirty="0"/>
              <a:t> </a:t>
            </a:r>
            <a:r>
              <a:rPr lang="en-GB" dirty="0" err="1"/>
              <a:t>nell’epoca</a:t>
            </a:r>
            <a:r>
              <a:rPr lang="en-GB" dirty="0"/>
              <a:t> </a:t>
            </a:r>
            <a:r>
              <a:rPr lang="en-GB" dirty="0" err="1"/>
              <a:t>moderna</a:t>
            </a:r>
            <a:endParaRPr lang="en-GB" dirty="0"/>
          </a:p>
        </p:txBody>
      </p:sp>
      <p:sp>
        <p:nvSpPr>
          <p:cNvPr id="6" name="Segnaposto contenuto 5"/>
          <p:cNvSpPr>
            <a:spLocks noGrp="1"/>
          </p:cNvSpPr>
          <p:nvPr>
            <p:ph idx="1"/>
          </p:nvPr>
        </p:nvSpPr>
        <p:spPr/>
        <p:txBody>
          <a:bodyPr>
            <a:normAutofit/>
          </a:bodyPr>
          <a:lstStyle/>
          <a:p>
            <a:r>
              <a:rPr lang="it-IT" dirty="0">
                <a:effectLst>
                  <a:outerShdw blurRad="38100" dist="38100" dir="2700000" algn="tl">
                    <a:srgbClr val="000000">
                      <a:alpha val="43137"/>
                    </a:srgbClr>
                  </a:outerShdw>
                </a:effectLst>
              </a:rPr>
              <a:t>Germania (Sacro Romano Impero) è divisa in più di 300 piccoli stati che non riescono a controllare la produzione di tante tipografie; lo sviluppo del commercio rende necessaria la circolazione di informazioni.</a:t>
            </a:r>
          </a:p>
          <a:p>
            <a:r>
              <a:rPr lang="it-IT" dirty="0">
                <a:effectLst>
                  <a:outerShdw blurRad="38100" dist="38100" dir="2700000" algn="tl">
                    <a:srgbClr val="000000">
                      <a:alpha val="43137"/>
                    </a:srgbClr>
                  </a:outerShdw>
                </a:effectLst>
              </a:rPr>
              <a:t>Grandi mercanti e banchieri come i </a:t>
            </a:r>
            <a:r>
              <a:rPr lang="it-IT" dirty="0" err="1">
                <a:effectLst>
                  <a:outerShdw blurRad="38100" dist="38100" dir="2700000" algn="tl">
                    <a:srgbClr val="000000">
                      <a:alpha val="43137"/>
                    </a:srgbClr>
                  </a:outerShdw>
                </a:effectLst>
              </a:rPr>
              <a:t>Fugger</a:t>
            </a:r>
            <a:r>
              <a:rPr lang="it-IT" dirty="0">
                <a:effectLst>
                  <a:outerShdw blurRad="38100" dist="38100" dir="2700000" algn="tl">
                    <a:srgbClr val="000000">
                      <a:alpha val="43137"/>
                    </a:srgbClr>
                  </a:outerShdw>
                </a:effectLst>
              </a:rPr>
              <a:t> stampano notiziari per i loro clienti e funzionari governativi che pagano l’abbonamento. </a:t>
            </a:r>
          </a:p>
          <a:p>
            <a:r>
              <a:rPr lang="it-IT" dirty="0">
                <a:effectLst>
                  <a:outerShdw blurRad="38100" dist="38100" dir="2700000" algn="tl">
                    <a:srgbClr val="000000">
                      <a:alpha val="43137"/>
                    </a:srgbClr>
                  </a:outerShdw>
                </a:effectLst>
              </a:rPr>
              <a:t>Alle informazioni economiche si aggiungono anche notizie mondane sull’alta nobiltà, racconti di battaglie, trattati di pace, diffusione di epidemie (peste); le notizie vere sono frammischiate con voci fantasiose. </a:t>
            </a:r>
          </a:p>
          <a:p>
            <a:r>
              <a:rPr lang="it-IT" dirty="0">
                <a:effectLst>
                  <a:outerShdw blurRad="38100" dist="38100" dir="2700000" algn="tl">
                    <a:srgbClr val="000000">
                      <a:alpha val="43137"/>
                    </a:srgbClr>
                  </a:outerShdw>
                </a:effectLst>
              </a:rPr>
              <a:t>Entro 1620’ tutte le maggiori città pubblicano notiziari periodici formati da 4 a 8 pagine. Tutti sono sottoposti alla censura governativa che cerca di proibire o controllare la diffusione di notizie a carattere politico (ma non è chiaro cosa sia o no “politico”). </a:t>
            </a:r>
          </a:p>
        </p:txBody>
      </p:sp>
    </p:spTree>
    <p:extLst>
      <p:ext uri="{BB962C8B-B14F-4D97-AF65-F5344CB8AC3E}">
        <p14:creationId xmlns:p14="http://schemas.microsoft.com/office/powerpoint/2010/main" val="236318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200" dirty="0"/>
              <a:t>Confederazione Tedesca 1815-1866</a:t>
            </a:r>
          </a:p>
        </p:txBody>
      </p:sp>
      <p:pic>
        <p:nvPicPr>
          <p:cNvPr id="13" name="Segnaposto immagine 12"/>
          <p:cNvPicPr>
            <a:picLocks noGrp="1" noChangeAspect="1"/>
          </p:cNvPicPr>
          <p:nvPr>
            <p:ph type="pic" sz="quarter" idx="13"/>
          </p:nvPr>
        </p:nvPicPr>
        <p:blipFill>
          <a:blip r:embed="rId2"/>
          <a:srcRect l="143" r="143"/>
          <a:stretch>
            <a:fillRect/>
          </a:stretch>
        </p:blipFill>
        <p:spPr>
          <a:xfrm>
            <a:off x="5662549" y="274320"/>
            <a:ext cx="6451074" cy="6439987"/>
          </a:xfrm>
          <a:prstGeom prst="rect">
            <a:avLst/>
          </a:prstGeom>
        </p:spPr>
      </p:pic>
      <p:sp>
        <p:nvSpPr>
          <p:cNvPr id="11" name="Segnaposto testo 10"/>
          <p:cNvSpPr>
            <a:spLocks noGrp="1"/>
          </p:cNvSpPr>
          <p:nvPr>
            <p:ph type="body" sz="half" idx="2"/>
          </p:nvPr>
        </p:nvSpPr>
        <p:spPr>
          <a:xfrm>
            <a:off x="514279" y="2344684"/>
            <a:ext cx="4852988" cy="4369623"/>
          </a:xfrm>
        </p:spPr>
        <p:txBody>
          <a:bodyPr>
            <a:normAutofit/>
          </a:bodyPr>
          <a:lstStyle/>
          <a:p>
            <a:pPr marL="342900" indent="-342900">
              <a:buFont typeface="Courier New" panose="02070309020205020404" pitchFamily="49" charset="0"/>
              <a:buChar char="o"/>
            </a:pPr>
            <a:r>
              <a:rPr lang="it-IT" sz="2000" dirty="0"/>
              <a:t>Dalla fine delle guerre napoleoniche alla nascita dell’Impero Tedesco la Germania è solo una Confederazione di 40 stati indipendenti; l’unico organo è il Congresso intergovernativo di Francoforte;</a:t>
            </a:r>
          </a:p>
          <a:p>
            <a:pPr marL="342900" indent="-342900">
              <a:buFont typeface="Courier New" panose="02070309020205020404" pitchFamily="49" charset="0"/>
              <a:buChar char="o"/>
            </a:pPr>
            <a:r>
              <a:rPr lang="it-IT" sz="2000" dirty="0"/>
              <a:t>L’unico obiettivo della Confederazione è la mutua difesa dei governi monarchici contro la diffusione delle idee democratiche tra i loro sudditi.</a:t>
            </a:r>
          </a:p>
        </p:txBody>
      </p:sp>
    </p:spTree>
    <p:extLst>
      <p:ext uri="{BB962C8B-B14F-4D97-AF65-F5344CB8AC3E}">
        <p14:creationId xmlns:p14="http://schemas.microsoft.com/office/powerpoint/2010/main" val="4255229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Repressione della opinione pubblica</a:t>
            </a:r>
          </a:p>
        </p:txBody>
      </p:sp>
      <p:sp>
        <p:nvSpPr>
          <p:cNvPr id="6" name="Segnaposto contenuto 5"/>
          <p:cNvSpPr>
            <a:spLocks noGrp="1"/>
          </p:cNvSpPr>
          <p:nvPr>
            <p:ph idx="1"/>
          </p:nvPr>
        </p:nvSpPr>
        <p:spPr/>
        <p:txBody>
          <a:bodyPr>
            <a:normAutofit/>
          </a:bodyPr>
          <a:lstStyle/>
          <a:p>
            <a:r>
              <a:rPr lang="it-IT" dirty="0"/>
              <a:t>Il Congresso di Francoforte delude le speranze dei cittadini in una graduale unificazione e democratizzazione della Germania. Viene unificata solo la repressione delle libertà politiche - con gli accordi di </a:t>
            </a:r>
            <a:r>
              <a:rPr lang="it-IT" dirty="0" err="1"/>
              <a:t>Karlsbad</a:t>
            </a:r>
            <a:r>
              <a:rPr lang="it-IT" dirty="0"/>
              <a:t> del 1819 si istituisce la «Commissione centrale per la persecuzione di tentativi di alto tradimento» con il diritto di: </a:t>
            </a:r>
          </a:p>
          <a:p>
            <a:pPr>
              <a:buFont typeface="+mj-lt"/>
              <a:buAutoNum type="arabicParenR"/>
            </a:pPr>
            <a:r>
              <a:rPr lang="it-IT" dirty="0"/>
              <a:t>Inviare l’esercito confederale per reprimere le insurrezioni antimonarchiche nei singoli stati;</a:t>
            </a:r>
          </a:p>
          <a:p>
            <a:pPr>
              <a:buFont typeface="+mj-lt"/>
              <a:buAutoNum type="arabicParenR"/>
            </a:pPr>
            <a:r>
              <a:rPr lang="it-IT" dirty="0"/>
              <a:t>Controllare tutte le scuole e università tedesche, abolire le associazioni studentesche e perseguire i professori che diffondono idee democratiche (denunciati come demagoghi che traviano i giovani);</a:t>
            </a:r>
          </a:p>
          <a:p>
            <a:pPr>
              <a:buFont typeface="+mj-lt"/>
              <a:buAutoNum type="arabicParenR"/>
            </a:pPr>
            <a:r>
              <a:rPr lang="it-IT" dirty="0"/>
              <a:t>Censurare tutta la stampa e spiare la opinione pubblica in tutta la Confederazione;</a:t>
            </a:r>
          </a:p>
          <a:p>
            <a:pPr>
              <a:buFont typeface="+mj-lt"/>
              <a:buAutoNum type="arabicParenR"/>
            </a:pPr>
            <a:r>
              <a:rPr lang="it-IT" dirty="0"/>
              <a:t>Eseguire perquisizioni su tutto il territorio. </a:t>
            </a:r>
          </a:p>
        </p:txBody>
      </p:sp>
    </p:spTree>
    <p:extLst>
      <p:ext uri="{BB962C8B-B14F-4D97-AF65-F5344CB8AC3E}">
        <p14:creationId xmlns:p14="http://schemas.microsoft.com/office/powerpoint/2010/main" val="3278940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Verso la </a:t>
            </a:r>
            <a:r>
              <a:rPr lang="en-GB" dirty="0" err="1"/>
              <a:t>rivoluzione</a:t>
            </a:r>
            <a:r>
              <a:rPr lang="en-GB" dirty="0"/>
              <a:t> del 1848</a:t>
            </a:r>
          </a:p>
        </p:txBody>
      </p:sp>
      <p:sp>
        <p:nvSpPr>
          <p:cNvPr id="3" name="Segnaposto contenuto 2"/>
          <p:cNvSpPr>
            <a:spLocks noGrp="1"/>
          </p:cNvSpPr>
          <p:nvPr>
            <p:ph idx="1"/>
          </p:nvPr>
        </p:nvSpPr>
        <p:spPr/>
        <p:txBody>
          <a:bodyPr/>
          <a:lstStyle/>
          <a:p>
            <a:r>
              <a:rPr lang="it-IT" dirty="0"/>
              <a:t>La repressione della vita politica costringe i movimenti liberal-democratici a tentare l’insurrezione armata:</a:t>
            </a:r>
          </a:p>
          <a:p>
            <a:r>
              <a:rPr lang="it-IT" dirty="0"/>
              <a:t> 1830 – ispirati dalla Rivoluzione vittoriosa in Francia e Belgio, si tentano rivoluzioni anche nei stati italiani (Stato Pontificio, Ducato di Parma e Modena), nella parte della Polonia occupata dalla Russia e nei vari stati della Confederazione Tedesca (Sassonia, Hannover, Assia ecc.);</a:t>
            </a:r>
          </a:p>
          <a:p>
            <a:r>
              <a:rPr lang="it-IT" dirty="0"/>
              <a:t>1832 - Festival di </a:t>
            </a:r>
            <a:r>
              <a:rPr lang="it-IT" dirty="0" err="1"/>
              <a:t>Hambach</a:t>
            </a:r>
            <a:r>
              <a:rPr lang="it-IT" dirty="0"/>
              <a:t> – prima grande manifestazione popolare di 30 mila persone per la democrazia;</a:t>
            </a:r>
          </a:p>
          <a:p>
            <a:r>
              <a:rPr lang="it-IT" dirty="0"/>
              <a:t>1833 – assalto alla centrale di polizia di Francoforte – tentativo di prendere in ostaggio il Congresso confederale per avviare la rivoluzione in tutta Germania, represso facilmente dalla polizia. </a:t>
            </a:r>
          </a:p>
        </p:txBody>
      </p:sp>
    </p:spTree>
    <p:extLst>
      <p:ext uri="{BB962C8B-B14F-4D97-AF65-F5344CB8AC3E}">
        <p14:creationId xmlns:p14="http://schemas.microsoft.com/office/powerpoint/2010/main" val="435377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800" dirty="0"/>
              <a:t>Formazione della società civile</a:t>
            </a:r>
          </a:p>
        </p:txBody>
      </p:sp>
      <p:sp>
        <p:nvSpPr>
          <p:cNvPr id="3" name="Segnaposto contenuto 2"/>
          <p:cNvSpPr>
            <a:spLocks noGrp="1"/>
          </p:cNvSpPr>
          <p:nvPr>
            <p:ph idx="1"/>
          </p:nvPr>
        </p:nvSpPr>
        <p:spPr/>
        <p:txBody>
          <a:bodyPr>
            <a:normAutofit/>
          </a:bodyPr>
          <a:lstStyle/>
          <a:p>
            <a:r>
              <a:rPr lang="it-IT" sz="1900" dirty="0"/>
              <a:t>Prime associazioni politiche: </a:t>
            </a:r>
          </a:p>
          <a:p>
            <a:pPr>
              <a:buFont typeface="+mj-lt"/>
              <a:buAutoNum type="arabicParenR"/>
            </a:pPr>
            <a:r>
              <a:rPr lang="it-IT" sz="1900" dirty="0"/>
              <a:t>Liberali – per un compromesso con i re perché concedano costituzioni fondate sulla collaborazione tra parlamenti eletti dai cittadini più benestanti e governi monarchici; </a:t>
            </a:r>
          </a:p>
          <a:p>
            <a:pPr>
              <a:buFont typeface="+mj-lt"/>
              <a:buAutoNum type="arabicParenR"/>
            </a:pPr>
            <a:r>
              <a:rPr lang="it-IT" sz="1900" dirty="0"/>
              <a:t>Democratici-repubblicani – per la sovranità del popolo a posto di quella monarchica, il suffragio universale maschile, istruzione gratuita per tutti;</a:t>
            </a:r>
          </a:p>
          <a:p>
            <a:pPr>
              <a:buFont typeface="+mj-lt"/>
              <a:buAutoNum type="arabicParenR"/>
            </a:pPr>
            <a:r>
              <a:rPr lang="it-IT" sz="1900" dirty="0"/>
              <a:t>Conservatori – critici verso le monarchie centralizzate e assolutiste, riconducibili al razionalismo illuminista che loro condannano come anticristiano; per la restaurazione di un potere indipendente dalla amministrazione statale dei feudatari nelle campagne e delle corporazioni dei mestieri nelle città.</a:t>
            </a:r>
          </a:p>
        </p:txBody>
      </p:sp>
    </p:spTree>
    <p:extLst>
      <p:ext uri="{BB962C8B-B14F-4D97-AF65-F5344CB8AC3E}">
        <p14:creationId xmlns:p14="http://schemas.microsoft.com/office/powerpoint/2010/main" val="2414343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47095E-DE70-447C-A356-70C053A33F17}"/>
              </a:ext>
            </a:extLst>
          </p:cNvPr>
          <p:cNvSpPr>
            <a:spLocks noGrp="1"/>
          </p:cNvSpPr>
          <p:nvPr>
            <p:ph type="title"/>
          </p:nvPr>
        </p:nvSpPr>
        <p:spPr/>
        <p:txBody>
          <a:bodyPr/>
          <a:lstStyle/>
          <a:p>
            <a:r>
              <a:rPr lang="it-IT" dirty="0"/>
              <a:t>«Stato di diritto»</a:t>
            </a:r>
          </a:p>
        </p:txBody>
      </p:sp>
      <p:sp>
        <p:nvSpPr>
          <p:cNvPr id="3" name="Segnaposto contenuto 2">
            <a:extLst>
              <a:ext uri="{FF2B5EF4-FFF2-40B4-BE49-F238E27FC236}">
                <a16:creationId xmlns:a16="http://schemas.microsoft.com/office/drawing/2014/main" id="{803870A8-4344-4BC5-86C0-41B0FF353903}"/>
              </a:ext>
            </a:extLst>
          </p:cNvPr>
          <p:cNvSpPr>
            <a:spLocks noGrp="1"/>
          </p:cNvSpPr>
          <p:nvPr>
            <p:ph idx="1"/>
          </p:nvPr>
        </p:nvSpPr>
        <p:spPr/>
        <p:txBody>
          <a:bodyPr>
            <a:normAutofit/>
          </a:bodyPr>
          <a:lstStyle/>
          <a:p>
            <a:r>
              <a:rPr lang="it-IT" sz="2000" dirty="0"/>
              <a:t>Karl Theodor </a:t>
            </a:r>
            <a:r>
              <a:rPr lang="it-IT" sz="2000" dirty="0" err="1"/>
              <a:t>Welcker</a:t>
            </a:r>
            <a:r>
              <a:rPr lang="it-IT" sz="2000" dirty="0"/>
              <a:t>, </a:t>
            </a:r>
            <a:r>
              <a:rPr lang="it-IT" sz="2000" i="1" dirty="0"/>
              <a:t>Fondazione di un diritto razionale e dello Stato di diritto</a:t>
            </a:r>
            <a:r>
              <a:rPr lang="it-IT" sz="2000" dirty="0"/>
              <a:t>, 1813: </a:t>
            </a:r>
          </a:p>
          <a:p>
            <a:pPr marL="0" indent="0">
              <a:buNone/>
            </a:pPr>
            <a:r>
              <a:rPr lang="it-IT" sz="2000" dirty="0"/>
              <a:t>«Ai sudditi deve essere garantito il diritto di informarsi e di dibattere della cosa pubblica, di segnalare eventuali abusi al proprio sovrano inviandogli petizioni, e nel caso estremo di sottrarsi al suo potere emigrando. </a:t>
            </a:r>
          </a:p>
          <a:p>
            <a:pPr marL="0" indent="0">
              <a:buNone/>
            </a:pPr>
            <a:r>
              <a:rPr lang="it-IT" sz="2000" dirty="0"/>
              <a:t>Il sovrano invece ha l’obbligo di promuovere la pubblicità, la trasparenza, la prevedibilità e in generale la legalità dell’azione governativa».</a:t>
            </a:r>
          </a:p>
        </p:txBody>
      </p:sp>
    </p:spTree>
    <p:extLst>
      <p:ext uri="{BB962C8B-B14F-4D97-AF65-F5344CB8AC3E}">
        <p14:creationId xmlns:p14="http://schemas.microsoft.com/office/powerpoint/2010/main" val="1368884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Valutazioni del parlamentarismo inglese</a:t>
            </a:r>
          </a:p>
        </p:txBody>
      </p:sp>
      <p:sp>
        <p:nvSpPr>
          <p:cNvPr id="5" name="Segnaposto testo 4"/>
          <p:cNvSpPr>
            <a:spLocks noGrp="1"/>
          </p:cNvSpPr>
          <p:nvPr>
            <p:ph type="body" idx="1"/>
          </p:nvPr>
        </p:nvSpPr>
        <p:spPr/>
        <p:txBody>
          <a:bodyPr/>
          <a:lstStyle/>
          <a:p>
            <a:r>
              <a:rPr lang="en-GB" sz="2800" dirty="0" err="1"/>
              <a:t>Conservatori</a:t>
            </a:r>
            <a:r>
              <a:rPr lang="en-GB" sz="2800" dirty="0"/>
              <a:t> </a:t>
            </a:r>
          </a:p>
        </p:txBody>
      </p:sp>
      <p:sp>
        <p:nvSpPr>
          <p:cNvPr id="6" name="Segnaposto contenuto 5"/>
          <p:cNvSpPr>
            <a:spLocks noGrp="1"/>
          </p:cNvSpPr>
          <p:nvPr>
            <p:ph sz="half" idx="2"/>
          </p:nvPr>
        </p:nvSpPr>
        <p:spPr/>
        <p:txBody>
          <a:bodyPr>
            <a:normAutofit/>
          </a:bodyPr>
          <a:lstStyle/>
          <a:p>
            <a:r>
              <a:rPr lang="it-IT" sz="1900" dirty="0"/>
              <a:t>Friedrich Julius </a:t>
            </a:r>
            <a:r>
              <a:rPr lang="it-IT" sz="1900" dirty="0" err="1"/>
              <a:t>Stahl</a:t>
            </a:r>
            <a:r>
              <a:rPr lang="it-IT" sz="1900" i="1" dirty="0"/>
              <a:t>, Principio monarchico</a:t>
            </a:r>
            <a:r>
              <a:rPr lang="it-IT" sz="1900" dirty="0"/>
              <a:t>, 1845: </a:t>
            </a:r>
          </a:p>
          <a:p>
            <a:r>
              <a:rPr lang="it-IT" sz="1900" dirty="0"/>
              <a:t>Il parlamentarismo conduce una società verso il principio repubblicano che è negazione del volere divino; «per difendere il principio monarchico, il re deve essere di fatto il cuore della costituzione, il potere positivo nello stato, che lo guida verso il progresso».  </a:t>
            </a:r>
          </a:p>
        </p:txBody>
      </p:sp>
      <p:sp>
        <p:nvSpPr>
          <p:cNvPr id="7" name="Segnaposto testo 6"/>
          <p:cNvSpPr>
            <a:spLocks noGrp="1"/>
          </p:cNvSpPr>
          <p:nvPr>
            <p:ph type="body" sz="quarter" idx="3"/>
          </p:nvPr>
        </p:nvSpPr>
        <p:spPr/>
        <p:txBody>
          <a:bodyPr/>
          <a:lstStyle/>
          <a:p>
            <a:r>
              <a:rPr lang="en-GB" sz="2800" dirty="0"/>
              <a:t>Liberal-</a:t>
            </a:r>
            <a:r>
              <a:rPr lang="en-GB" sz="2800" dirty="0" err="1"/>
              <a:t>democratici</a:t>
            </a:r>
            <a:endParaRPr lang="en-GB" sz="2800" dirty="0"/>
          </a:p>
        </p:txBody>
      </p:sp>
      <p:sp>
        <p:nvSpPr>
          <p:cNvPr id="8" name="Segnaposto contenuto 7"/>
          <p:cNvSpPr>
            <a:spLocks noGrp="1"/>
          </p:cNvSpPr>
          <p:nvPr>
            <p:ph sz="quarter" idx="4"/>
          </p:nvPr>
        </p:nvSpPr>
        <p:spPr/>
        <p:txBody>
          <a:bodyPr>
            <a:noAutofit/>
          </a:bodyPr>
          <a:lstStyle/>
          <a:p>
            <a:r>
              <a:rPr lang="it-IT" sz="1900" dirty="0"/>
              <a:t>Georg Wilhelm </a:t>
            </a:r>
            <a:r>
              <a:rPr lang="it-IT" sz="1900" dirty="0" err="1"/>
              <a:t>Hegel</a:t>
            </a:r>
            <a:r>
              <a:rPr lang="it-IT" sz="1900" dirty="0"/>
              <a:t>, </a:t>
            </a:r>
            <a:r>
              <a:rPr lang="it-IT" sz="1900" i="1" dirty="0"/>
              <a:t>Sul </a:t>
            </a:r>
            <a:r>
              <a:rPr lang="it-IT" sz="1900" i="1" dirty="0" err="1"/>
              <a:t>Reform</a:t>
            </a:r>
            <a:r>
              <a:rPr lang="it-IT" sz="1900" i="1" dirty="0"/>
              <a:t> Bill inglese</a:t>
            </a:r>
            <a:r>
              <a:rPr lang="it-IT" sz="1900" dirty="0"/>
              <a:t>, 1831: </a:t>
            </a:r>
          </a:p>
          <a:p>
            <a:r>
              <a:rPr lang="it-IT" sz="1900" dirty="0"/>
              <a:t>Il parlamentarismo conduce al divario tra i principi che proclama e la realtà (la diffusione della povertà): «La faccenda  principale in un’elezione si riduce a  rintracciare gli elettori, a portarli alle urne e a indurli a votare, soprattutto con i mezzi di corruzione, per i loro padroni».</a:t>
            </a:r>
            <a:endParaRPr lang="en-GB" sz="1900" dirty="0"/>
          </a:p>
        </p:txBody>
      </p:sp>
    </p:spTree>
    <p:extLst>
      <p:ext uri="{BB962C8B-B14F-4D97-AF65-F5344CB8AC3E}">
        <p14:creationId xmlns:p14="http://schemas.microsoft.com/office/powerpoint/2010/main" val="16252907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5"/>
          <p:cNvSpPr>
            <a:spLocks noGrp="1"/>
          </p:cNvSpPr>
          <p:nvPr>
            <p:ph type="title"/>
          </p:nvPr>
        </p:nvSpPr>
        <p:spPr/>
        <p:txBody>
          <a:bodyPr/>
          <a:lstStyle/>
          <a:p>
            <a:r>
              <a:rPr lang="it-IT" sz="4800" dirty="0"/>
              <a:t>Rivoluzione del 1848</a:t>
            </a:r>
          </a:p>
        </p:txBody>
      </p:sp>
      <p:pic>
        <p:nvPicPr>
          <p:cNvPr id="12" name="Segnaposto contenuto 11"/>
          <p:cNvPicPr>
            <a:picLocks noGrp="1" noChangeAspect="1"/>
          </p:cNvPicPr>
          <p:nvPr>
            <p:ph idx="1"/>
          </p:nvPr>
        </p:nvPicPr>
        <p:blipFill>
          <a:blip r:embed="rId2"/>
          <a:stretch>
            <a:fillRect/>
          </a:stretch>
        </p:blipFill>
        <p:spPr>
          <a:xfrm>
            <a:off x="4666224" y="696620"/>
            <a:ext cx="7499650" cy="5164430"/>
          </a:xfrm>
          <a:prstGeom prst="rect">
            <a:avLst/>
          </a:prstGeom>
        </p:spPr>
      </p:pic>
      <p:sp>
        <p:nvSpPr>
          <p:cNvPr id="17" name="Segnaposto testo 16"/>
          <p:cNvSpPr>
            <a:spLocks noGrp="1"/>
          </p:cNvSpPr>
          <p:nvPr>
            <p:ph type="body" sz="half" idx="2"/>
          </p:nvPr>
        </p:nvSpPr>
        <p:spPr/>
        <p:txBody>
          <a:bodyPr>
            <a:normAutofit/>
          </a:bodyPr>
          <a:lstStyle/>
          <a:p>
            <a:pPr marL="342900" indent="-342900">
              <a:buFont typeface="Courier New" panose="02070309020205020404" pitchFamily="49" charset="0"/>
              <a:buChar char="o"/>
            </a:pPr>
            <a:r>
              <a:rPr lang="it-IT" sz="2000" dirty="0"/>
              <a:t>Partendo dalla Francia, l’onda rivoluzionaria si muove dalla Danimarca alla Sicilia verso l’est, fermandosi ai confine dell’Impero Russo;</a:t>
            </a:r>
          </a:p>
          <a:p>
            <a:pPr marL="342900" indent="-342900">
              <a:buFont typeface="Courier New" panose="02070309020205020404" pitchFamily="49" charset="0"/>
              <a:buChar char="o"/>
            </a:pPr>
            <a:r>
              <a:rPr lang="it-IT" sz="2000" dirty="0"/>
              <a:t>I rivoluzionari chiedono il riconoscimento della volontà popolare e dei diritti politici dei cittadini. </a:t>
            </a:r>
          </a:p>
        </p:txBody>
      </p:sp>
    </p:spTree>
    <p:extLst>
      <p:ext uri="{BB962C8B-B14F-4D97-AF65-F5344CB8AC3E}">
        <p14:creationId xmlns:p14="http://schemas.microsoft.com/office/powerpoint/2010/main" val="1113564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Fallimento della rivoluzione tedesca</a:t>
            </a:r>
          </a:p>
        </p:txBody>
      </p:sp>
      <p:sp>
        <p:nvSpPr>
          <p:cNvPr id="6" name="Segnaposto contenuto 5"/>
          <p:cNvSpPr>
            <a:spLocks noGrp="1"/>
          </p:cNvSpPr>
          <p:nvPr>
            <p:ph sz="half" idx="1"/>
          </p:nvPr>
        </p:nvSpPr>
        <p:spPr/>
        <p:txBody>
          <a:bodyPr>
            <a:normAutofit/>
          </a:bodyPr>
          <a:lstStyle/>
          <a:p>
            <a:r>
              <a:rPr lang="it-IT" sz="1900" dirty="0"/>
              <a:t>Rivoluzionari tedeschi chiedono l’unità nazionale e la sovranità popolare, ma la maggior parte spera in un compromesso con le monarchie;</a:t>
            </a:r>
          </a:p>
          <a:p>
            <a:r>
              <a:rPr lang="it-IT" sz="1900" dirty="0"/>
              <a:t>I re promettono di accettare costituzioni monarchico-parlamentari per guadagnare tempo; nell’inverno 1848/49 reprimono i governi provvisori grazie al sostegno della popolazione rurale, dell’esercito e dell’Impero Russo.  </a:t>
            </a:r>
          </a:p>
        </p:txBody>
      </p:sp>
      <p:pic>
        <p:nvPicPr>
          <p:cNvPr id="8" name="Segnaposto contenuto 7"/>
          <p:cNvPicPr>
            <a:picLocks noGrp="1" noChangeAspect="1"/>
          </p:cNvPicPr>
          <p:nvPr>
            <p:ph sz="half" idx="2"/>
          </p:nvPr>
        </p:nvPicPr>
        <p:blipFill>
          <a:blip r:embed="rId2"/>
          <a:stretch>
            <a:fillRect/>
          </a:stretch>
        </p:blipFill>
        <p:spPr>
          <a:xfrm>
            <a:off x="6530384" y="2383335"/>
            <a:ext cx="5583238" cy="4153831"/>
          </a:xfrm>
          <a:prstGeom prst="rect">
            <a:avLst/>
          </a:prstGeom>
        </p:spPr>
      </p:pic>
    </p:spTree>
    <p:extLst>
      <p:ext uri="{BB962C8B-B14F-4D97-AF65-F5344CB8AC3E}">
        <p14:creationId xmlns:p14="http://schemas.microsoft.com/office/powerpoint/2010/main" val="8414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F66-33CE-4EE1-BCE5-FD43C46B938A}"/>
              </a:ext>
            </a:extLst>
          </p:cNvPr>
          <p:cNvSpPr>
            <a:spLocks noGrp="1"/>
          </p:cNvSpPr>
          <p:nvPr>
            <p:ph type="title"/>
          </p:nvPr>
        </p:nvSpPr>
        <p:spPr/>
        <p:txBody>
          <a:bodyPr/>
          <a:lstStyle/>
          <a:p>
            <a:r>
              <a:rPr lang="it-IT" dirty="0"/>
              <a:t>Impatto sulla società</a:t>
            </a:r>
          </a:p>
        </p:txBody>
      </p:sp>
      <p:sp>
        <p:nvSpPr>
          <p:cNvPr id="3" name="Segnaposto contenuto 2">
            <a:extLst>
              <a:ext uri="{FF2B5EF4-FFF2-40B4-BE49-F238E27FC236}">
                <a16:creationId xmlns:a16="http://schemas.microsoft.com/office/drawing/2014/main" id="{41A0C1F4-95E6-427E-9846-8B6A7C02EECB}"/>
              </a:ext>
            </a:extLst>
          </p:cNvPr>
          <p:cNvSpPr>
            <a:spLocks noGrp="1"/>
          </p:cNvSpPr>
          <p:nvPr>
            <p:ph idx="1"/>
          </p:nvPr>
        </p:nvSpPr>
        <p:spPr/>
        <p:txBody>
          <a:bodyPr/>
          <a:lstStyle/>
          <a:p>
            <a:r>
              <a:rPr lang="it-IT" sz="2000" dirty="0"/>
              <a:t>1762-1772 l’espulsione dei gesuiti permette la pubblicazione degli altri 10 volumi, in 4200 copie (di cui metà per l’estero), oltre alle 24000 copie pirata e traduzioni.</a:t>
            </a:r>
          </a:p>
          <a:p>
            <a:r>
              <a:rPr lang="it-IT" sz="2000" dirty="0"/>
              <a:t>A causa dell’alto prezzo, gli acquirenti sono per lo più alta borghesia e ufficiali dell’esercito e dell’amministrazione; ma è accessibile anche grazie alla diffusione di circoli di lettura.</a:t>
            </a:r>
          </a:p>
          <a:p>
            <a:r>
              <a:rPr lang="it-IT" sz="2000" dirty="0"/>
              <a:t>Denis Diderot introduce nel dibattito ‘rispettabile’ idee finora vietate come il materialismo, l’ateismo e la democrazia: «Solo le leggi della società decidono cosa è bene e cosa è male» e le leggi esprimono la «volontà generale» riguardo al «bene comune».</a:t>
            </a:r>
          </a:p>
          <a:p>
            <a:endParaRPr lang="it-IT" dirty="0"/>
          </a:p>
        </p:txBody>
      </p:sp>
    </p:spTree>
    <p:extLst>
      <p:ext uri="{BB962C8B-B14F-4D97-AF65-F5344CB8AC3E}">
        <p14:creationId xmlns:p14="http://schemas.microsoft.com/office/powerpoint/2010/main" val="1559812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Costituzione del regno di Prussia 1848/50</a:t>
            </a:r>
          </a:p>
        </p:txBody>
      </p:sp>
      <p:sp>
        <p:nvSpPr>
          <p:cNvPr id="5" name="Segnaposto contenuto 4"/>
          <p:cNvSpPr>
            <a:spLocks noGrp="1"/>
          </p:cNvSpPr>
          <p:nvPr>
            <p:ph sz="half" idx="1"/>
          </p:nvPr>
        </p:nvSpPr>
        <p:spPr>
          <a:xfrm>
            <a:off x="648893" y="2222287"/>
            <a:ext cx="5185873" cy="4152387"/>
          </a:xfrm>
        </p:spPr>
        <p:txBody>
          <a:bodyPr>
            <a:normAutofit fontScale="92500" lnSpcReduction="10000"/>
          </a:bodyPr>
          <a:lstStyle/>
          <a:p>
            <a:pPr>
              <a:buFont typeface="Courier New" panose="02070309020205020404" pitchFamily="49" charset="0"/>
              <a:buChar char="o"/>
            </a:pPr>
            <a:r>
              <a:rPr lang="it-IT" sz="2100" dirty="0"/>
              <a:t>Concessa dal re Federico Guglielmo IV per ristabilire l’ordine, introduce il  parlamento che dovrebbe «collaborare» con il governo regio, ma non chiarisce chi decide se non si trova un compromesso. In caso di necessità, il re può emanare leggi senza il consenso del parlamento.</a:t>
            </a:r>
          </a:p>
          <a:p>
            <a:pPr>
              <a:buFont typeface="Courier New" panose="02070309020205020404" pitchFamily="49" charset="0"/>
              <a:buChar char="o"/>
            </a:pPr>
            <a:r>
              <a:rPr lang="it-IT" sz="2100" dirty="0"/>
              <a:t>Per la Camera elettiva si vota secondo il «diritto elettorale delle 3 classi»: 1 voto della I classe vale come 20 voti della III classe. </a:t>
            </a:r>
          </a:p>
          <a:p>
            <a:pPr>
              <a:buFont typeface="Courier New" panose="02070309020205020404" pitchFamily="49" charset="0"/>
              <a:buChar char="o"/>
            </a:pPr>
            <a:endParaRPr lang="it-IT" dirty="0"/>
          </a:p>
          <a:p>
            <a:pPr marL="0" indent="0">
              <a:buNone/>
            </a:pPr>
            <a:r>
              <a:rPr lang="it-IT" dirty="0"/>
              <a:t> </a:t>
            </a:r>
          </a:p>
        </p:txBody>
      </p:sp>
      <p:graphicFrame>
        <p:nvGraphicFramePr>
          <p:cNvPr id="11" name="Segnaposto contenuto 10"/>
          <p:cNvGraphicFramePr>
            <a:graphicFrameLocks noGrp="1"/>
          </p:cNvGraphicFramePr>
          <p:nvPr>
            <p:ph sz="half" idx="2"/>
          </p:nvPr>
        </p:nvGraphicFramePr>
        <p:xfrm>
          <a:off x="6501208" y="2222287"/>
          <a:ext cx="5320679" cy="3838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00286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de-DE" i="1" dirty="0"/>
              <a:t>Intelligenz-blatt</a:t>
            </a:r>
          </a:p>
        </p:txBody>
      </p:sp>
      <p:sp>
        <p:nvSpPr>
          <p:cNvPr id="9" name="Segnaposto contenuto 8"/>
          <p:cNvSpPr>
            <a:spLocks noGrp="1"/>
          </p:cNvSpPr>
          <p:nvPr>
            <p:ph sz="half" idx="1"/>
          </p:nvPr>
        </p:nvSpPr>
        <p:spPr>
          <a:xfrm>
            <a:off x="818712" y="2222287"/>
            <a:ext cx="5185873" cy="4228863"/>
          </a:xfrm>
        </p:spPr>
        <p:txBody>
          <a:bodyPr>
            <a:normAutofit/>
          </a:bodyPr>
          <a:lstStyle/>
          <a:p>
            <a:r>
              <a:rPr lang="it-IT" dirty="0"/>
              <a:t>Dalla fine del Settecento, la stampa è considerata «non solo un veicolo di informazione, ma anche di istruzione» e i giornalisti sono «portatori di cultura» e «educatori popolari».</a:t>
            </a:r>
          </a:p>
          <a:p>
            <a:r>
              <a:rPr lang="it-IT" dirty="0"/>
              <a:t>I più rinomati quotidiani dell’Ottocento, «</a:t>
            </a:r>
            <a:r>
              <a:rPr lang="it-IT" dirty="0" err="1"/>
              <a:t>Kölnische</a:t>
            </a:r>
            <a:r>
              <a:rPr lang="it-IT" dirty="0"/>
              <a:t> Zeitung» e «</a:t>
            </a:r>
            <a:r>
              <a:rPr lang="it-IT" dirty="0" err="1"/>
              <a:t>Frankfurter</a:t>
            </a:r>
            <a:r>
              <a:rPr lang="it-IT" dirty="0"/>
              <a:t> Zeitung», si considerano delle versioni tedesche del «Times» e promuovono idee politiche e culturali della borghesia liberale istruita e benestante. I loro editori non perseguono gli obiettivi di un’impresa commerciale, ma di prestigio sociale. </a:t>
            </a:r>
          </a:p>
        </p:txBody>
      </p:sp>
      <p:pic>
        <p:nvPicPr>
          <p:cNvPr id="11" name="Segnaposto contenuto 10"/>
          <p:cNvPicPr>
            <a:picLocks noGrp="1" noChangeAspect="1"/>
          </p:cNvPicPr>
          <p:nvPr>
            <p:ph sz="half" idx="2"/>
          </p:nvPr>
        </p:nvPicPr>
        <p:blipFill>
          <a:blip r:embed="rId2"/>
          <a:stretch>
            <a:fillRect/>
          </a:stretch>
        </p:blipFill>
        <p:spPr>
          <a:xfrm>
            <a:off x="6285164" y="2222499"/>
            <a:ext cx="5811042" cy="4228651"/>
          </a:xfrm>
          <a:prstGeom prst="rect">
            <a:avLst/>
          </a:prstGeom>
        </p:spPr>
      </p:pic>
    </p:spTree>
    <p:extLst>
      <p:ext uri="{BB962C8B-B14F-4D97-AF65-F5344CB8AC3E}">
        <p14:creationId xmlns:p14="http://schemas.microsoft.com/office/powerpoint/2010/main" val="3871788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La democrazia sfiduciata – </a:t>
            </a:r>
            <a:r>
              <a:rPr lang="it-IT" i="1" dirty="0"/>
              <a:t>Realpolitik </a:t>
            </a:r>
          </a:p>
        </p:txBody>
      </p:sp>
      <p:sp>
        <p:nvSpPr>
          <p:cNvPr id="6" name="Segnaposto contenuto 5"/>
          <p:cNvSpPr>
            <a:spLocks noGrp="1"/>
          </p:cNvSpPr>
          <p:nvPr>
            <p:ph idx="1"/>
          </p:nvPr>
        </p:nvSpPr>
        <p:spPr/>
        <p:txBody>
          <a:bodyPr>
            <a:normAutofit/>
          </a:bodyPr>
          <a:lstStyle/>
          <a:p>
            <a:r>
              <a:rPr lang="en-GB" sz="1900" dirty="0"/>
              <a:t>August Ludwig von </a:t>
            </a:r>
            <a:r>
              <a:rPr lang="en-GB" sz="1900" dirty="0" err="1"/>
              <a:t>Rochau</a:t>
            </a:r>
            <a:r>
              <a:rPr lang="en-GB" sz="1900" dirty="0"/>
              <a:t>, Realpolitik, 1853:</a:t>
            </a:r>
          </a:p>
          <a:p>
            <a:r>
              <a:rPr lang="it-IT" sz="1900" dirty="0"/>
              <a:t>«L’idea della libertà, il pensiero nazionale, l’idea dell’eguaglianza degli uomini, lo spirito politico di partito, la stampa, sono dei fattori nuovi della vita sociale in molti stati odierni. […] si capisce da sé che una giusta politica non può rifiutarsi di riconoscere il potere che spetta a quell’incarnazione dei sentimenti e delle tendenze morali-spirituali che chiamiamo opinione pubblica». </a:t>
            </a:r>
          </a:p>
          <a:p>
            <a:r>
              <a:rPr lang="it-IT" sz="1900" dirty="0"/>
              <a:t>Ma, «di fronte alla ricchezza sta la povertà, di fronte all’intelligenza sta l’ignoranza, il pregiudizio e in particolare la stupidità». Per un governo democratico occorre «un costante sforzo spirituale ed una persistente volontà, che sono estranei alle grandi masse», per cui «una simile teoria non potrà sostenere la prova della realtà nel futuro così come non l’ha mai superata nel passato».</a:t>
            </a:r>
            <a:endParaRPr lang="en-GB" sz="1900" dirty="0"/>
          </a:p>
        </p:txBody>
      </p:sp>
    </p:spTree>
    <p:extLst>
      <p:ext uri="{BB962C8B-B14F-4D97-AF65-F5344CB8AC3E}">
        <p14:creationId xmlns:p14="http://schemas.microsoft.com/office/powerpoint/2010/main" val="37442629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Rochau</a:t>
            </a:r>
            <a:r>
              <a:rPr lang="it-IT" dirty="0"/>
              <a:t>: partiti contro popolo</a:t>
            </a:r>
          </a:p>
        </p:txBody>
      </p:sp>
      <p:sp>
        <p:nvSpPr>
          <p:cNvPr id="3" name="Segnaposto contenuto 2"/>
          <p:cNvSpPr>
            <a:spLocks noGrp="1"/>
          </p:cNvSpPr>
          <p:nvPr>
            <p:ph idx="1"/>
          </p:nvPr>
        </p:nvSpPr>
        <p:spPr>
          <a:xfrm>
            <a:off x="818712" y="2222287"/>
            <a:ext cx="10554574" cy="4165450"/>
          </a:xfrm>
        </p:spPr>
        <p:txBody>
          <a:bodyPr>
            <a:normAutofit/>
          </a:bodyPr>
          <a:lstStyle/>
          <a:p>
            <a:r>
              <a:rPr lang="it-IT" dirty="0"/>
              <a:t>«La questione del vero popolo sembra accomunare tutti i partiti e ciascun partito trova il vero popolo laddove individua le proprie opinioni o almeno dei mezzi disponibili per la realizzazione dei propri fini: </a:t>
            </a:r>
          </a:p>
          <a:p>
            <a:r>
              <a:rPr lang="it-IT" dirty="0"/>
              <a:t>L’assolutismo militaristico chiama l’esercito “l’élite” del popolo, </a:t>
            </a:r>
          </a:p>
          <a:p>
            <a:r>
              <a:rPr lang="it-IT" dirty="0"/>
              <a:t>il regime patriarcale tende a definire il ceto retrograde contadino delle province più tradizionalistiche come il nucleo del popolo,</a:t>
            </a:r>
          </a:p>
          <a:p>
            <a:r>
              <a:rPr lang="it-IT" dirty="0"/>
              <a:t>la burocrazia vede il vero popolo in primo luogo nella parte piccoloborghese degli abitanti delle città, </a:t>
            </a:r>
          </a:p>
          <a:p>
            <a:r>
              <a:rPr lang="it-IT" dirty="0"/>
              <a:t>il partito costituzionale concede il ruolo del vero popolo solo al benestante ed istruito ceto medio </a:t>
            </a:r>
          </a:p>
          <a:p>
            <a:r>
              <a:rPr lang="it-IT" dirty="0"/>
              <a:t>e la democrazia tende ad escludere dal popolo tutti coloro che non appartengono al proletariato, o che quantomeno non si associano ai proletari». </a:t>
            </a:r>
            <a:endParaRPr lang="en-GB" dirty="0"/>
          </a:p>
        </p:txBody>
      </p:sp>
    </p:spTree>
    <p:extLst>
      <p:ext uri="{BB962C8B-B14F-4D97-AF65-F5344CB8AC3E}">
        <p14:creationId xmlns:p14="http://schemas.microsoft.com/office/powerpoint/2010/main" val="36004282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800" dirty="0" err="1"/>
              <a:t>Lothar</a:t>
            </a:r>
            <a:r>
              <a:rPr lang="en-GB" sz="4800" dirty="0"/>
              <a:t> Bucher</a:t>
            </a:r>
          </a:p>
        </p:txBody>
      </p:sp>
      <p:sp>
        <p:nvSpPr>
          <p:cNvPr id="4" name="Segnaposto contenuto 3"/>
          <p:cNvSpPr>
            <a:spLocks noGrp="1"/>
          </p:cNvSpPr>
          <p:nvPr>
            <p:ph sz="half" idx="1"/>
          </p:nvPr>
        </p:nvSpPr>
        <p:spPr>
          <a:xfrm>
            <a:off x="818712" y="2222287"/>
            <a:ext cx="6078477" cy="3904193"/>
          </a:xfrm>
        </p:spPr>
        <p:txBody>
          <a:bodyPr>
            <a:normAutofit/>
          </a:bodyPr>
          <a:lstStyle/>
          <a:p>
            <a:r>
              <a:rPr lang="it-IT" i="1" dirty="0"/>
              <a:t>Il parlamentarismo così com’è</a:t>
            </a:r>
            <a:r>
              <a:rPr lang="it-IT" dirty="0"/>
              <a:t>, 1855:</a:t>
            </a:r>
          </a:p>
          <a:p>
            <a:r>
              <a:rPr lang="it-IT" dirty="0"/>
              <a:t>«Nella “</a:t>
            </a:r>
            <a:r>
              <a:rPr lang="it-IT" dirty="0" err="1"/>
              <a:t>Nationalzeitung</a:t>
            </a:r>
            <a:r>
              <a:rPr lang="it-IT" dirty="0"/>
              <a:t>” si poté leggere: ‘Il parlamentarismo inglese non è racchiuso nel palazzo del Parlamento, né è limitato a discorsi e votazioni delle Camere parlamentari, bensì noi intendiamo per esso l’organizzata e garantita libertà generale di opinione e di azione’. Per via di quali istituzioni è organizzata e garantita questa libertà di opinione e di azione? La parte negativa della definizione rappresenta un deciso passo in avanti; ma, allora, non si capisce perché chiamare la cosa proprio parlamentarismo».</a:t>
            </a:r>
            <a:endParaRPr lang="en-GB" dirty="0"/>
          </a:p>
        </p:txBody>
      </p:sp>
      <p:pic>
        <p:nvPicPr>
          <p:cNvPr id="7" name="Segnaposto contenuto 6"/>
          <p:cNvPicPr>
            <a:picLocks noGrp="1" noChangeAspect="1"/>
          </p:cNvPicPr>
          <p:nvPr>
            <p:ph sz="half" idx="2"/>
          </p:nvPr>
        </p:nvPicPr>
        <p:blipFill>
          <a:blip r:embed="rId2"/>
          <a:stretch>
            <a:fillRect/>
          </a:stretch>
        </p:blipFill>
        <p:spPr>
          <a:xfrm>
            <a:off x="7026295" y="2222500"/>
            <a:ext cx="4876407" cy="3638550"/>
          </a:xfrm>
          <a:prstGeom prst="rect">
            <a:avLst/>
          </a:prstGeom>
        </p:spPr>
      </p:pic>
    </p:spTree>
    <p:extLst>
      <p:ext uri="{BB962C8B-B14F-4D97-AF65-F5344CB8AC3E}">
        <p14:creationId xmlns:p14="http://schemas.microsoft.com/office/powerpoint/2010/main" val="22893411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Bucher</a:t>
            </a:r>
            <a:r>
              <a:rPr lang="it-IT" dirty="0"/>
              <a:t>: opinione pubblica </a:t>
            </a:r>
          </a:p>
        </p:txBody>
      </p:sp>
      <p:sp>
        <p:nvSpPr>
          <p:cNvPr id="6" name="Segnaposto contenuto 5"/>
          <p:cNvSpPr>
            <a:spLocks noGrp="1"/>
          </p:cNvSpPr>
          <p:nvPr>
            <p:ph idx="1"/>
          </p:nvPr>
        </p:nvSpPr>
        <p:spPr/>
        <p:txBody>
          <a:bodyPr>
            <a:normAutofit/>
          </a:bodyPr>
          <a:lstStyle/>
          <a:p>
            <a:r>
              <a:rPr lang="it-IT" dirty="0"/>
              <a:t>«Gli assolutisti raffigurano quotidianamente l’opinione pubblica come un’assurdità. Sarebbe molto comodo se, per raggiungere la verità, non si dovesse far altro che dire sempre l’opposto di quanto detto dai fogli reazionari, gridare sì si! se loro urlano no no!</a:t>
            </a:r>
          </a:p>
          <a:p>
            <a:r>
              <a:rPr lang="it-IT" dirty="0"/>
              <a:t>Lo scambio di opinioni da individuo a individuo è oggi delegato, guidato dai giornali. Circoli di discussione in cui si sarebbero potute incontrare osservazioni e pensieri scompaiono. </a:t>
            </a:r>
          </a:p>
          <a:p>
            <a:r>
              <a:rPr lang="it-IT" dirty="0"/>
              <a:t>Ogni mattina, l’“opinione” viene servita pronta proprio come un panino. Leggendo, uno si abitua soltanto ad assorbire. Si consuma il giornale e si conta sul fatto che sarà digerito e trasformato in carne e sangue come se fosse un genere alimentare, nonostante la rigida distribuzione del tempo e la corsa al guadagno senza tregua non lasceranno forse per intere settimane neanche un minuto libero per riflettere su quanto si è letto».</a:t>
            </a:r>
          </a:p>
        </p:txBody>
      </p:sp>
    </p:spTree>
    <p:extLst>
      <p:ext uri="{BB962C8B-B14F-4D97-AF65-F5344CB8AC3E}">
        <p14:creationId xmlns:p14="http://schemas.microsoft.com/office/powerpoint/2010/main" val="2724475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Controllo dell’informazione</a:t>
            </a:r>
          </a:p>
        </p:txBody>
      </p:sp>
      <p:sp>
        <p:nvSpPr>
          <p:cNvPr id="3" name="Segnaposto contenuto 2"/>
          <p:cNvSpPr>
            <a:spLocks noGrp="1"/>
          </p:cNvSpPr>
          <p:nvPr>
            <p:ph idx="1"/>
          </p:nvPr>
        </p:nvSpPr>
        <p:spPr/>
        <p:txBody>
          <a:bodyPr>
            <a:normAutofit lnSpcReduction="10000"/>
          </a:bodyPr>
          <a:lstStyle/>
          <a:p>
            <a:r>
              <a:rPr lang="it-IT" sz="1900" dirty="0"/>
              <a:t>Per quanto riguarda la «stampa rispettabile», Il “Times” controlla il mercato vendendo 50 mila copie, gli succede il “</a:t>
            </a:r>
            <a:r>
              <a:rPr lang="it-IT" sz="1900" dirty="0" err="1"/>
              <a:t>Morning</a:t>
            </a:r>
            <a:r>
              <a:rPr lang="it-IT" sz="1900" dirty="0"/>
              <a:t> </a:t>
            </a:r>
            <a:r>
              <a:rPr lang="it-IT" sz="1900" dirty="0" err="1"/>
              <a:t>Advertiser</a:t>
            </a:r>
            <a:r>
              <a:rPr lang="it-IT" sz="1900" dirty="0"/>
              <a:t>” con 15 mila, i restanti tra 800 e 5 mila: «È chiaro di per sé quale potere esercita un foglio simile in forza di ciò che pubblica e ciò che sottace, in forza delle concezioni che diffonde e dei modi di vedere che genera».</a:t>
            </a:r>
          </a:p>
          <a:p>
            <a:r>
              <a:rPr lang="it-IT" sz="1900" dirty="0"/>
              <a:t>Quanto alla «stampa radicale», «Il noto delitto di “istigazione all’odio e all’ostilità” nasce in Inghilterra. L’intera legislazione inglese sulla stampa è una tigre assopita e gli statisti liberali si guardano bene dallo strapparle i denti. Le classi governanti hanno un tacito accordo riguardo alla libertà di stampa e la permettono anche ad altri fintanto che pare a loro. Contro un pericoloso movimento di natura politica, ma in particolare se di natura sociale, l’armamentario può in ogni momento esser posto in funzione».</a:t>
            </a:r>
          </a:p>
        </p:txBody>
      </p:sp>
    </p:spTree>
    <p:extLst>
      <p:ext uri="{BB962C8B-B14F-4D97-AF65-F5344CB8AC3E}">
        <p14:creationId xmlns:p14="http://schemas.microsoft.com/office/powerpoint/2010/main" val="1524714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10000" y="447188"/>
            <a:ext cx="10985760" cy="970450"/>
          </a:xfrm>
        </p:spPr>
        <p:txBody>
          <a:bodyPr/>
          <a:lstStyle/>
          <a:p>
            <a:r>
              <a:rPr lang="it-IT" sz="3800" dirty="0"/>
              <a:t>Il culto dell’opinione pubblica </a:t>
            </a:r>
          </a:p>
        </p:txBody>
      </p:sp>
      <p:sp>
        <p:nvSpPr>
          <p:cNvPr id="3" name="Segnaposto contenuto 2"/>
          <p:cNvSpPr>
            <a:spLocks noGrp="1"/>
          </p:cNvSpPr>
          <p:nvPr>
            <p:ph sz="half" idx="1"/>
          </p:nvPr>
        </p:nvSpPr>
        <p:spPr>
          <a:xfrm>
            <a:off x="613954" y="2209224"/>
            <a:ext cx="5390631" cy="4452833"/>
          </a:xfrm>
        </p:spPr>
        <p:txBody>
          <a:bodyPr>
            <a:normAutofit/>
          </a:bodyPr>
          <a:lstStyle/>
          <a:p>
            <a:pPr>
              <a:buFont typeface="Courier New" panose="02070309020205020404" pitchFamily="49" charset="0"/>
              <a:buChar char="o"/>
            </a:pPr>
            <a:r>
              <a:rPr lang="it-IT" dirty="0" err="1"/>
              <a:t>Bucher</a:t>
            </a:r>
            <a:r>
              <a:rPr lang="it-IT" dirty="0"/>
              <a:t>: «L’opinione pubblica dovrebbe anche ottenere ciò che noi non sappiamo ottenere in altro modo; essa è una pozione magica. Si è istituito un culto, ma i culti derivano sempre dal bisogno di autorità, dalla sottomissione volontaria cui la massa degli uomini tende sempre, in particolare in epoche rivoluzionarie.</a:t>
            </a:r>
          </a:p>
          <a:p>
            <a:pPr>
              <a:buFont typeface="Courier New" panose="02070309020205020404" pitchFamily="49" charset="0"/>
              <a:buChar char="o"/>
            </a:pPr>
            <a:r>
              <a:rPr lang="it-IT" dirty="0"/>
              <a:t>Un capo (</a:t>
            </a:r>
            <a:r>
              <a:rPr lang="it-IT" i="1" dirty="0"/>
              <a:t>Führer</a:t>
            </a:r>
            <a:r>
              <a:rPr lang="it-IT" dirty="0"/>
              <a:t>) che ha ottenuto la fiducia – forse in modo alquanto immeritevole – può condurre le masse ad atti di obbedienza, di rinuncia, di sacrificio, ai quali lo Stato, con tutto il suo apparato di costrizione, non è in grado di portarle. </a:t>
            </a:r>
            <a:endParaRPr lang="en-GB" dirty="0"/>
          </a:p>
        </p:txBody>
      </p:sp>
      <p:pic>
        <p:nvPicPr>
          <p:cNvPr id="6" name="Segnaposto contenuto 5"/>
          <p:cNvPicPr>
            <a:picLocks noGrp="1" noChangeAspect="1"/>
          </p:cNvPicPr>
          <p:nvPr>
            <p:ph sz="half" idx="2"/>
          </p:nvPr>
        </p:nvPicPr>
        <p:blipFill>
          <a:blip r:embed="rId2"/>
          <a:stretch>
            <a:fillRect/>
          </a:stretch>
        </p:blipFill>
        <p:spPr>
          <a:xfrm>
            <a:off x="6227263" y="2418741"/>
            <a:ext cx="5855879" cy="3537923"/>
          </a:xfrm>
          <a:prstGeom prst="rect">
            <a:avLst/>
          </a:prstGeom>
        </p:spPr>
      </p:pic>
    </p:spTree>
    <p:extLst>
      <p:ext uri="{BB962C8B-B14F-4D97-AF65-F5344CB8AC3E}">
        <p14:creationId xmlns:p14="http://schemas.microsoft.com/office/powerpoint/2010/main" val="1628406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hlinkClick r:id="rId2"/>
              </a:rPr>
              <a:t>https://youtu.be/NjW--_cPerA</a:t>
            </a:r>
            <a:br>
              <a:rPr lang="it-IT" dirty="0"/>
            </a:br>
            <a:endParaRPr lang="en-GB" dirty="0"/>
          </a:p>
        </p:txBody>
      </p:sp>
      <p:pic>
        <p:nvPicPr>
          <p:cNvPr id="8" name="Segnaposto contenuto 7"/>
          <p:cNvPicPr>
            <a:picLocks noGrp="1" noChangeAspect="1"/>
          </p:cNvPicPr>
          <p:nvPr>
            <p:ph idx="1"/>
          </p:nvPr>
        </p:nvPicPr>
        <p:blipFill>
          <a:blip r:embed="rId3"/>
          <a:stretch>
            <a:fillRect/>
          </a:stretch>
        </p:blipFill>
        <p:spPr>
          <a:xfrm>
            <a:off x="4751659" y="1197701"/>
            <a:ext cx="7452772" cy="4663347"/>
          </a:xfrm>
          <a:prstGeom prst="rect">
            <a:avLst/>
          </a:prstGeom>
        </p:spPr>
      </p:pic>
      <p:sp>
        <p:nvSpPr>
          <p:cNvPr id="7" name="Segnaposto testo 6"/>
          <p:cNvSpPr>
            <a:spLocks noGrp="1"/>
          </p:cNvSpPr>
          <p:nvPr>
            <p:ph type="body" sz="half" idx="2"/>
          </p:nvPr>
        </p:nvSpPr>
        <p:spPr/>
        <p:txBody>
          <a:bodyPr/>
          <a:lstStyle/>
          <a:p>
            <a:pPr marL="342900" lvl="0" indent="-342900">
              <a:buClr>
                <a:srgbClr val="00C6BB"/>
              </a:buClr>
              <a:buFont typeface="Wingdings 2" charset="2"/>
              <a:buChar char=""/>
            </a:pPr>
            <a:r>
              <a:rPr lang="it-IT" sz="1800" dirty="0">
                <a:solidFill>
                  <a:prstClr val="white"/>
                </a:solidFill>
              </a:rPr>
              <a:t>«L’opinione pubblica è stata a ragione chiamata il successore della Curia romana. La fede in lei dà o stesso conforto dato nel Medioevo dalla fede in Roma: che esiste un potere capace di piegare la mano robusta dello Stato».</a:t>
            </a:r>
          </a:p>
          <a:p>
            <a:endParaRPr lang="en-GB" dirty="0"/>
          </a:p>
        </p:txBody>
      </p:sp>
    </p:spTree>
    <p:extLst>
      <p:ext uri="{BB962C8B-B14F-4D97-AF65-F5344CB8AC3E}">
        <p14:creationId xmlns:p14="http://schemas.microsoft.com/office/powerpoint/2010/main" val="2416503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olo 19"/>
          <p:cNvSpPr>
            <a:spLocks noGrp="1"/>
          </p:cNvSpPr>
          <p:nvPr>
            <p:ph type="title"/>
          </p:nvPr>
        </p:nvSpPr>
        <p:spPr/>
        <p:txBody>
          <a:bodyPr/>
          <a:lstStyle/>
          <a:p>
            <a:r>
              <a:rPr lang="it-IT" dirty="0"/>
              <a:t>Costituzione dell’Impero Tedesco 1866/71</a:t>
            </a:r>
          </a:p>
        </p:txBody>
      </p:sp>
      <p:sp>
        <p:nvSpPr>
          <p:cNvPr id="21" name="Segnaposto contenuto 20"/>
          <p:cNvSpPr>
            <a:spLocks noGrp="1"/>
          </p:cNvSpPr>
          <p:nvPr>
            <p:ph idx="1"/>
          </p:nvPr>
        </p:nvSpPr>
        <p:spPr>
          <a:xfrm>
            <a:off x="818712" y="2196161"/>
            <a:ext cx="10554574" cy="4348330"/>
          </a:xfrm>
          <a:noFill/>
        </p:spPr>
        <p:txBody>
          <a:bodyPr/>
          <a:lstStyle/>
          <a:p>
            <a:pPr marL="0" indent="0">
              <a:buNone/>
            </a:pPr>
            <a:r>
              <a:rPr lang="en-GB" dirty="0"/>
              <a:t> </a:t>
            </a:r>
          </a:p>
        </p:txBody>
      </p:sp>
      <p:sp>
        <p:nvSpPr>
          <p:cNvPr id="7" name="Rettangolo 6"/>
          <p:cNvSpPr/>
          <p:nvPr/>
        </p:nvSpPr>
        <p:spPr>
          <a:xfrm>
            <a:off x="4049485" y="1921837"/>
            <a:ext cx="2913016" cy="18010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Imperatore Tedesco, formalmente presidente della federazione</a:t>
            </a:r>
          </a:p>
          <a:p>
            <a:pPr algn="ctr"/>
            <a:r>
              <a:rPr lang="it-IT" dirty="0"/>
              <a:t>Comandante supremo dell’esercito e Re di  Prussia</a:t>
            </a:r>
          </a:p>
        </p:txBody>
      </p:sp>
      <p:sp>
        <p:nvSpPr>
          <p:cNvPr id="8" name="Rettangolo 7"/>
          <p:cNvSpPr/>
          <p:nvPr/>
        </p:nvSpPr>
        <p:spPr>
          <a:xfrm>
            <a:off x="4807132" y="4441375"/>
            <a:ext cx="1554477" cy="71845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Cancelliere federale</a:t>
            </a:r>
          </a:p>
        </p:txBody>
      </p:sp>
      <p:sp>
        <p:nvSpPr>
          <p:cNvPr id="9" name="Rettangolo 8"/>
          <p:cNvSpPr/>
          <p:nvPr/>
        </p:nvSpPr>
        <p:spPr>
          <a:xfrm>
            <a:off x="4689567" y="5708470"/>
            <a:ext cx="1802674" cy="6531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Segretari di stato</a:t>
            </a:r>
          </a:p>
        </p:txBody>
      </p:sp>
      <p:sp>
        <p:nvSpPr>
          <p:cNvPr id="10" name="Rettangolo 9"/>
          <p:cNvSpPr/>
          <p:nvPr/>
        </p:nvSpPr>
        <p:spPr>
          <a:xfrm>
            <a:off x="8830492" y="2104719"/>
            <a:ext cx="2442755" cy="19891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Consiglio Federale, formalmente sovrano,</a:t>
            </a:r>
          </a:p>
          <a:p>
            <a:pPr algn="ctr"/>
            <a:r>
              <a:rPr lang="it-IT" dirty="0"/>
              <a:t>Presieduto dal Cancelliere,</a:t>
            </a:r>
          </a:p>
          <a:p>
            <a:pPr algn="ctr"/>
            <a:r>
              <a:rPr lang="it-IT" dirty="0" err="1"/>
              <a:t>codecide</a:t>
            </a:r>
            <a:r>
              <a:rPr lang="it-IT" dirty="0"/>
              <a:t> nella legislazione</a:t>
            </a:r>
          </a:p>
        </p:txBody>
      </p:sp>
      <p:sp>
        <p:nvSpPr>
          <p:cNvPr id="11" name="Rettangolo 10"/>
          <p:cNvSpPr/>
          <p:nvPr/>
        </p:nvSpPr>
        <p:spPr>
          <a:xfrm>
            <a:off x="822956" y="2717076"/>
            <a:ext cx="2625637" cy="160673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Assemblea Imperiale</a:t>
            </a:r>
          </a:p>
          <a:p>
            <a:pPr algn="ctr"/>
            <a:r>
              <a:rPr lang="it-IT" dirty="0"/>
              <a:t>Approva il bilancio,</a:t>
            </a:r>
          </a:p>
          <a:p>
            <a:pPr algn="ctr"/>
            <a:r>
              <a:rPr lang="it-IT" dirty="0" err="1"/>
              <a:t>codecide</a:t>
            </a:r>
            <a:r>
              <a:rPr lang="it-IT" dirty="0"/>
              <a:t> nella legislazione, non può sfiduciare il Cancelliere</a:t>
            </a:r>
          </a:p>
        </p:txBody>
      </p:sp>
      <p:sp>
        <p:nvSpPr>
          <p:cNvPr id="12" name="Rettangolo 11"/>
          <p:cNvSpPr/>
          <p:nvPr/>
        </p:nvSpPr>
        <p:spPr>
          <a:xfrm>
            <a:off x="818712" y="5277411"/>
            <a:ext cx="2930328" cy="12540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Eletto da tutti I maschi maggiorenni in elezioni dirette e segrete </a:t>
            </a:r>
          </a:p>
        </p:txBody>
      </p:sp>
      <p:sp>
        <p:nvSpPr>
          <p:cNvPr id="13" name="Rettangolo 12"/>
          <p:cNvSpPr/>
          <p:nvPr/>
        </p:nvSpPr>
        <p:spPr>
          <a:xfrm>
            <a:off x="8621488" y="4990003"/>
            <a:ext cx="2717075" cy="152837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Governi regi degli stati della federazione</a:t>
            </a:r>
          </a:p>
        </p:txBody>
      </p:sp>
      <p:sp>
        <p:nvSpPr>
          <p:cNvPr id="15" name="Freccia bidirezionale orizzontale 14"/>
          <p:cNvSpPr/>
          <p:nvPr/>
        </p:nvSpPr>
        <p:spPr>
          <a:xfrm>
            <a:off x="6988629" y="2541043"/>
            <a:ext cx="1815738" cy="3981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ccia in su 15"/>
          <p:cNvSpPr/>
          <p:nvPr/>
        </p:nvSpPr>
        <p:spPr>
          <a:xfrm>
            <a:off x="9966960" y="4101746"/>
            <a:ext cx="313509" cy="8098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ccia in su 16"/>
          <p:cNvSpPr/>
          <p:nvPr/>
        </p:nvSpPr>
        <p:spPr>
          <a:xfrm>
            <a:off x="2181496" y="4349932"/>
            <a:ext cx="313509" cy="8882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ccia in giù 21"/>
          <p:cNvSpPr/>
          <p:nvPr/>
        </p:nvSpPr>
        <p:spPr>
          <a:xfrm>
            <a:off x="5434147" y="3762099"/>
            <a:ext cx="248194" cy="666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ccia in giù 22"/>
          <p:cNvSpPr/>
          <p:nvPr/>
        </p:nvSpPr>
        <p:spPr>
          <a:xfrm>
            <a:off x="5434147" y="5199013"/>
            <a:ext cx="248194" cy="444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aetta 23"/>
          <p:cNvSpPr/>
          <p:nvPr/>
        </p:nvSpPr>
        <p:spPr>
          <a:xfrm>
            <a:off x="3004456" y="4258497"/>
            <a:ext cx="1802676" cy="52251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916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Nascita dell’opinione pubblica</a:t>
            </a:r>
          </a:p>
        </p:txBody>
      </p:sp>
      <p:sp>
        <p:nvSpPr>
          <p:cNvPr id="6" name="Segnaposto contenuto 5"/>
          <p:cNvSpPr>
            <a:spLocks noGrp="1"/>
          </p:cNvSpPr>
          <p:nvPr>
            <p:ph idx="1"/>
          </p:nvPr>
        </p:nvSpPr>
        <p:spPr>
          <a:xfrm>
            <a:off x="818712" y="2222288"/>
            <a:ext cx="10554574" cy="4400582"/>
          </a:xfrm>
        </p:spPr>
        <p:txBody>
          <a:bodyPr>
            <a:normAutofit/>
          </a:bodyPr>
          <a:lstStyle/>
          <a:p>
            <a:r>
              <a:rPr lang="it-IT" dirty="0"/>
              <a:t>Tra 1764 e 1767 viene estesa la censura anche su argomenti finanziari e religiosi. Tasso di alfabetizzazione a fine XVIII secolo: 47% di uomini, 27% di donne. Dagli anni 1770’ nonostante la censura il rapporto tra le istituzioni (antiquate) e la società (in mutamento) è mediato dalla «opinione pubblica»: un sostituto per la rappresentanza parlamentare che si afferma in Inghilterra.</a:t>
            </a:r>
          </a:p>
          <a:p>
            <a:r>
              <a:rPr lang="it-IT" dirty="0"/>
              <a:t>Jacques </a:t>
            </a:r>
            <a:r>
              <a:rPr lang="it-IT" dirty="0" err="1"/>
              <a:t>Necker</a:t>
            </a:r>
            <a:r>
              <a:rPr lang="it-IT" dirty="0"/>
              <a:t> – ministro delle finanze di Luigi XVI: dopo le dimissioni nel 1781 a causa di congiure di Corte, contrappone a questa l’opinione pubblica: pubblica per la prima volta «</a:t>
            </a:r>
            <a:r>
              <a:rPr lang="it-IT" dirty="0" err="1"/>
              <a:t>Compte</a:t>
            </a:r>
            <a:r>
              <a:rPr lang="it-IT" dirty="0"/>
              <a:t> </a:t>
            </a:r>
            <a:r>
              <a:rPr lang="it-IT" dirty="0" err="1"/>
              <a:t>rendu</a:t>
            </a:r>
            <a:r>
              <a:rPr lang="it-IT" dirty="0"/>
              <a:t> </a:t>
            </a:r>
            <a:r>
              <a:rPr lang="it-IT" dirty="0" err="1"/>
              <a:t>au</a:t>
            </a:r>
            <a:r>
              <a:rPr lang="it-IT" dirty="0"/>
              <a:t> </a:t>
            </a:r>
            <a:r>
              <a:rPr lang="it-IT" dirty="0" err="1"/>
              <a:t>roi</a:t>
            </a:r>
            <a:r>
              <a:rPr lang="it-IT" dirty="0"/>
              <a:t>» – rapporto sulle finanze dello Stato; i dati sono falsamente positivi, ma promuove il dibattito pubblico sulle spese del governo.</a:t>
            </a:r>
          </a:p>
          <a:p>
            <a:r>
              <a:rPr lang="it-IT" dirty="0"/>
              <a:t>Nel 1784 </a:t>
            </a:r>
            <a:r>
              <a:rPr lang="it-IT" dirty="0" err="1"/>
              <a:t>Necker</a:t>
            </a:r>
            <a:r>
              <a:rPr lang="it-IT" dirty="0"/>
              <a:t> in «De l’Administration </a:t>
            </a:r>
            <a:r>
              <a:rPr lang="it-IT" dirty="0" err="1"/>
              <a:t>des</a:t>
            </a:r>
            <a:r>
              <a:rPr lang="it-IT" dirty="0"/>
              <a:t> </a:t>
            </a:r>
            <a:r>
              <a:rPr lang="it-IT" dirty="0" err="1"/>
              <a:t>finances</a:t>
            </a:r>
            <a:r>
              <a:rPr lang="it-IT" dirty="0"/>
              <a:t> de la France», afferma che: «l’opinione pubblica è una potenza invisibile, che senza tesoro, senza guardia e senza esercito, dà le leggi alla città, alla Corte e perfino al palazzo del Re».</a:t>
            </a:r>
          </a:p>
          <a:p>
            <a:endParaRPr lang="en-GB" dirty="0"/>
          </a:p>
        </p:txBody>
      </p:sp>
    </p:spTree>
    <p:extLst>
      <p:ext uri="{BB962C8B-B14F-4D97-AF65-F5344CB8AC3E}">
        <p14:creationId xmlns:p14="http://schemas.microsoft.com/office/powerpoint/2010/main" val="7142985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Cancelliere come capo plebiscitario </a:t>
            </a:r>
          </a:p>
        </p:txBody>
      </p:sp>
      <p:sp>
        <p:nvSpPr>
          <p:cNvPr id="3" name="Segnaposto contenuto 2"/>
          <p:cNvSpPr>
            <a:spLocks noGrp="1"/>
          </p:cNvSpPr>
          <p:nvPr>
            <p:ph sz="half" idx="1"/>
          </p:nvPr>
        </p:nvSpPr>
        <p:spPr>
          <a:xfrm>
            <a:off x="818712" y="2222287"/>
            <a:ext cx="5869471" cy="4021759"/>
          </a:xfrm>
        </p:spPr>
        <p:txBody>
          <a:bodyPr>
            <a:normAutofit/>
          </a:bodyPr>
          <a:lstStyle/>
          <a:p>
            <a:r>
              <a:rPr lang="it-IT" sz="1900" dirty="0"/>
              <a:t>Art. 15. Il Cancelliere è nominato dall'Imperatore.</a:t>
            </a:r>
          </a:p>
          <a:p>
            <a:r>
              <a:rPr lang="it-IT" sz="1900" dirty="0"/>
              <a:t>Art. 17. Cancelliere responsabile per tutti gli atti dell’Impero.</a:t>
            </a:r>
          </a:p>
          <a:p>
            <a:r>
              <a:rPr lang="it-IT" sz="1900" dirty="0"/>
              <a:t>Il ruolo del Cancelliere nei confronti dell’Assemblea elettiva è volutamente vago, per persuadere l’opinione pubblica che Bismarck sia la personificazione della volontà della nazione. Invece di controllare uno ad uno gli atti di un governo sempre più complesso, basta la fiducia nella sua persona. </a:t>
            </a:r>
            <a:endParaRPr lang="en-GB" sz="1900" dirty="0"/>
          </a:p>
        </p:txBody>
      </p:sp>
      <p:pic>
        <p:nvPicPr>
          <p:cNvPr id="5" name="Segnaposto contenuto 4"/>
          <p:cNvPicPr>
            <a:picLocks noGrp="1" noChangeAspect="1"/>
          </p:cNvPicPr>
          <p:nvPr>
            <p:ph sz="half" idx="2"/>
          </p:nvPr>
        </p:nvPicPr>
        <p:blipFill>
          <a:blip r:embed="rId2"/>
          <a:stretch>
            <a:fillRect/>
          </a:stretch>
        </p:blipFill>
        <p:spPr>
          <a:xfrm>
            <a:off x="8115602" y="1912881"/>
            <a:ext cx="2883323" cy="4881535"/>
          </a:xfrm>
          <a:prstGeom prst="rect">
            <a:avLst/>
          </a:prstGeom>
        </p:spPr>
      </p:pic>
    </p:spTree>
    <p:extLst>
      <p:ext uri="{BB962C8B-B14F-4D97-AF65-F5344CB8AC3E}">
        <p14:creationId xmlns:p14="http://schemas.microsoft.com/office/powerpoint/2010/main" val="15197549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Governo e media</a:t>
            </a:r>
          </a:p>
        </p:txBody>
      </p:sp>
      <p:sp>
        <p:nvSpPr>
          <p:cNvPr id="3" name="Segnaposto contenuto 2"/>
          <p:cNvSpPr>
            <a:spLocks noGrp="1"/>
          </p:cNvSpPr>
          <p:nvPr>
            <p:ph sz="half" idx="1"/>
          </p:nvPr>
        </p:nvSpPr>
        <p:spPr>
          <a:xfrm>
            <a:off x="818712" y="2222287"/>
            <a:ext cx="5464522" cy="3917847"/>
          </a:xfrm>
        </p:spPr>
        <p:txBody>
          <a:bodyPr>
            <a:normAutofit/>
          </a:bodyPr>
          <a:lstStyle/>
          <a:p>
            <a:r>
              <a:rPr lang="it-IT" sz="1900" dirty="0"/>
              <a:t>Bismarck usa occasionalmente i giornali per manipolare l’opinione pubblica, come nel 1870 per istigare il nazionalismo contro la Francia, ma fino alle sue dimissioni nel 1890 non investe in modo organizzato e a lungo termine nella propaganda;</a:t>
            </a:r>
          </a:p>
          <a:p>
            <a:r>
              <a:rPr lang="it-IT" sz="1900" dirty="0"/>
              <a:t>Nei confronti di partiti «nemici del Reich» mantiene il tradizionale atteggiamento autoritario e usa la repressione invece della propaganda. </a:t>
            </a:r>
          </a:p>
        </p:txBody>
      </p:sp>
      <p:graphicFrame>
        <p:nvGraphicFramePr>
          <p:cNvPr id="5" name="Segnaposto contenuto 4"/>
          <p:cNvGraphicFramePr>
            <a:graphicFrameLocks noGrp="1"/>
          </p:cNvGraphicFramePr>
          <p:nvPr>
            <p:ph sz="half" idx="2"/>
          </p:nvPr>
        </p:nvGraphicFramePr>
        <p:xfrm>
          <a:off x="6540775" y="2222500"/>
          <a:ext cx="5194300" cy="3917634"/>
        </p:xfrm>
        <a:graphic>
          <a:graphicData uri="http://schemas.openxmlformats.org/drawingml/2006/table">
            <a:tbl>
              <a:tblPr firstRow="1" bandRow="1">
                <a:tableStyleId>{5C22544A-7EE6-4342-B048-85BDC9FD1C3A}</a:tableStyleId>
              </a:tblPr>
              <a:tblGrid>
                <a:gridCol w="2597150">
                  <a:extLst>
                    <a:ext uri="{9D8B030D-6E8A-4147-A177-3AD203B41FA5}">
                      <a16:colId xmlns:a16="http://schemas.microsoft.com/office/drawing/2014/main" val="2386652840"/>
                    </a:ext>
                  </a:extLst>
                </a:gridCol>
                <a:gridCol w="2597150">
                  <a:extLst>
                    <a:ext uri="{9D8B030D-6E8A-4147-A177-3AD203B41FA5}">
                      <a16:colId xmlns:a16="http://schemas.microsoft.com/office/drawing/2014/main" val="1247737363"/>
                    </a:ext>
                  </a:extLst>
                </a:gridCol>
              </a:tblGrid>
              <a:tr h="909638">
                <a:tc>
                  <a:txBody>
                    <a:bodyPr/>
                    <a:lstStyle/>
                    <a:p>
                      <a:r>
                        <a:rPr lang="it-IT" noProof="0" dirty="0"/>
                        <a:t>Spese governative per i</a:t>
                      </a:r>
                      <a:r>
                        <a:rPr lang="it-IT" baseline="0" noProof="0" dirty="0"/>
                        <a:t> rapporti con i media</a:t>
                      </a:r>
                      <a:r>
                        <a:rPr lang="it-IT" noProof="0" dirty="0"/>
                        <a:t> negli anni 1880’</a:t>
                      </a:r>
                    </a:p>
                  </a:txBody>
                  <a:tcPr/>
                </a:tc>
                <a:tc>
                  <a:txBody>
                    <a:bodyPr/>
                    <a:lstStyle/>
                    <a:p>
                      <a:r>
                        <a:rPr lang="it-IT" noProof="0" dirty="0" err="1"/>
                        <a:t>Reichsmark</a:t>
                      </a:r>
                      <a:r>
                        <a:rPr lang="it-IT" noProof="0" dirty="0"/>
                        <a:t> all’anno</a:t>
                      </a:r>
                    </a:p>
                  </a:txBody>
                  <a:tcPr/>
                </a:tc>
                <a:extLst>
                  <a:ext uri="{0D108BD9-81ED-4DB2-BD59-A6C34878D82A}">
                    <a16:rowId xmlns:a16="http://schemas.microsoft.com/office/drawing/2014/main" val="3869603313"/>
                  </a:ext>
                </a:extLst>
              </a:tr>
              <a:tr h="909638">
                <a:tc>
                  <a:txBody>
                    <a:bodyPr/>
                    <a:lstStyle/>
                    <a:p>
                      <a:r>
                        <a:rPr lang="en-GB" dirty="0" err="1"/>
                        <a:t>Impero</a:t>
                      </a:r>
                      <a:r>
                        <a:rPr lang="en-GB" baseline="0" dirty="0"/>
                        <a:t> Tedesco</a:t>
                      </a:r>
                      <a:endParaRPr lang="en-GB" dirty="0"/>
                    </a:p>
                  </a:txBody>
                  <a:tcPr/>
                </a:tc>
                <a:tc>
                  <a:txBody>
                    <a:bodyPr/>
                    <a:lstStyle/>
                    <a:p>
                      <a:r>
                        <a:rPr lang="en-GB" dirty="0"/>
                        <a:t>600 000</a:t>
                      </a:r>
                    </a:p>
                  </a:txBody>
                  <a:tcPr/>
                </a:tc>
                <a:extLst>
                  <a:ext uri="{0D108BD9-81ED-4DB2-BD59-A6C34878D82A}">
                    <a16:rowId xmlns:a16="http://schemas.microsoft.com/office/drawing/2014/main" val="2769457663"/>
                  </a:ext>
                </a:extLst>
              </a:tr>
              <a:tr h="909638">
                <a:tc>
                  <a:txBody>
                    <a:bodyPr/>
                    <a:lstStyle/>
                    <a:p>
                      <a:r>
                        <a:rPr lang="en-GB" dirty="0" err="1"/>
                        <a:t>Regno</a:t>
                      </a:r>
                      <a:r>
                        <a:rPr lang="en-GB" dirty="0"/>
                        <a:t> </a:t>
                      </a:r>
                      <a:r>
                        <a:rPr lang="en-GB" dirty="0" err="1"/>
                        <a:t>Unito</a:t>
                      </a:r>
                      <a:endParaRPr lang="en-GB" dirty="0"/>
                    </a:p>
                  </a:txBody>
                  <a:tcPr/>
                </a:tc>
                <a:tc>
                  <a:txBody>
                    <a:bodyPr/>
                    <a:lstStyle/>
                    <a:p>
                      <a:r>
                        <a:rPr lang="it-IT" noProof="0" dirty="0"/>
                        <a:t>1 milione</a:t>
                      </a:r>
                    </a:p>
                  </a:txBody>
                  <a:tcPr/>
                </a:tc>
                <a:extLst>
                  <a:ext uri="{0D108BD9-81ED-4DB2-BD59-A6C34878D82A}">
                    <a16:rowId xmlns:a16="http://schemas.microsoft.com/office/drawing/2014/main" val="3993798950"/>
                  </a:ext>
                </a:extLst>
              </a:tr>
              <a:tr h="909638">
                <a:tc>
                  <a:txBody>
                    <a:bodyPr/>
                    <a:lstStyle/>
                    <a:p>
                      <a:r>
                        <a:rPr lang="en-GB" dirty="0" err="1"/>
                        <a:t>Terza</a:t>
                      </a:r>
                      <a:r>
                        <a:rPr lang="en-GB" baseline="0" dirty="0"/>
                        <a:t> </a:t>
                      </a:r>
                      <a:r>
                        <a:rPr lang="en-GB" baseline="0" dirty="0" err="1"/>
                        <a:t>Repubblica</a:t>
                      </a:r>
                      <a:r>
                        <a:rPr lang="en-GB" baseline="0" dirty="0"/>
                        <a:t> </a:t>
                      </a:r>
                      <a:r>
                        <a:rPr lang="en-GB" baseline="0" dirty="0" err="1"/>
                        <a:t>francese</a:t>
                      </a:r>
                      <a:endParaRPr lang="en-GB" dirty="0"/>
                    </a:p>
                  </a:txBody>
                  <a:tcPr/>
                </a:tc>
                <a:tc>
                  <a:txBody>
                    <a:bodyPr/>
                    <a:lstStyle/>
                    <a:p>
                      <a:r>
                        <a:rPr lang="it-IT" noProof="0" dirty="0"/>
                        <a:t>2,1 milioni</a:t>
                      </a:r>
                    </a:p>
                  </a:txBody>
                  <a:tcPr/>
                </a:tc>
                <a:extLst>
                  <a:ext uri="{0D108BD9-81ED-4DB2-BD59-A6C34878D82A}">
                    <a16:rowId xmlns:a16="http://schemas.microsoft.com/office/drawing/2014/main" val="3438564063"/>
                  </a:ext>
                </a:extLst>
              </a:tr>
            </a:tbl>
          </a:graphicData>
        </a:graphic>
      </p:graphicFrame>
    </p:spTree>
    <p:extLst>
      <p:ext uri="{BB962C8B-B14F-4D97-AF65-F5344CB8AC3E}">
        <p14:creationId xmlns:p14="http://schemas.microsoft.com/office/powerpoint/2010/main" val="2745952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Partiti</a:t>
            </a:r>
            <a:r>
              <a:rPr lang="en-GB" dirty="0"/>
              <a:t> “</a:t>
            </a:r>
            <a:r>
              <a:rPr lang="en-GB" dirty="0" err="1"/>
              <a:t>nemici</a:t>
            </a:r>
            <a:r>
              <a:rPr lang="en-GB" dirty="0"/>
              <a:t> del Reich”</a:t>
            </a:r>
          </a:p>
        </p:txBody>
      </p:sp>
      <p:sp>
        <p:nvSpPr>
          <p:cNvPr id="5" name="Segnaposto testo 4"/>
          <p:cNvSpPr>
            <a:spLocks noGrp="1"/>
          </p:cNvSpPr>
          <p:nvPr>
            <p:ph type="body" idx="1"/>
          </p:nvPr>
        </p:nvSpPr>
        <p:spPr/>
        <p:txBody>
          <a:bodyPr/>
          <a:lstStyle/>
          <a:p>
            <a:r>
              <a:rPr lang="it-IT" dirty="0"/>
              <a:t>Partito Social-Democratico</a:t>
            </a:r>
          </a:p>
        </p:txBody>
      </p:sp>
      <p:sp>
        <p:nvSpPr>
          <p:cNvPr id="6" name="Segnaposto contenuto 5"/>
          <p:cNvSpPr>
            <a:spLocks noGrp="1"/>
          </p:cNvSpPr>
          <p:nvPr>
            <p:ph sz="half" idx="2"/>
          </p:nvPr>
        </p:nvSpPr>
        <p:spPr>
          <a:xfrm>
            <a:off x="814729" y="2751138"/>
            <a:ext cx="5189856" cy="3532096"/>
          </a:xfrm>
        </p:spPr>
        <p:txBody>
          <a:bodyPr>
            <a:normAutofit/>
          </a:bodyPr>
          <a:lstStyle/>
          <a:p>
            <a:r>
              <a:rPr lang="it-IT" dirty="0"/>
              <a:t>Di ispirazione marxista, promuove i sindacati, le cooperative, l’istruzione gratuita e l’emancipazione delle donne.</a:t>
            </a:r>
          </a:p>
          <a:p>
            <a:r>
              <a:rPr lang="it-IT" dirty="0"/>
              <a:t>Si diffonde tra operai urbani, di cultura tedesca e protestante.</a:t>
            </a:r>
          </a:p>
          <a:p>
            <a:r>
              <a:rPr lang="it-IT" dirty="0"/>
              <a:t>Cresce nonostante fosse vietato dal 1878 al 1890; dal 1890 è il partito più votato in tutte le elezioni, fino a 35% in 1912;</a:t>
            </a:r>
          </a:p>
          <a:p>
            <a:r>
              <a:rPr lang="it-IT" dirty="0"/>
              <a:t>Anche se non è rivoluzionario, suscita paure tra la borghesia.</a:t>
            </a:r>
          </a:p>
        </p:txBody>
      </p:sp>
      <p:sp>
        <p:nvSpPr>
          <p:cNvPr id="7" name="Segnaposto testo 6"/>
          <p:cNvSpPr>
            <a:spLocks noGrp="1"/>
          </p:cNvSpPr>
          <p:nvPr>
            <p:ph type="body" sz="quarter" idx="3"/>
          </p:nvPr>
        </p:nvSpPr>
        <p:spPr/>
        <p:txBody>
          <a:bodyPr/>
          <a:lstStyle/>
          <a:p>
            <a:r>
              <a:rPr lang="it-IT" dirty="0"/>
              <a:t>Partito del Centro</a:t>
            </a:r>
          </a:p>
        </p:txBody>
      </p:sp>
      <p:sp>
        <p:nvSpPr>
          <p:cNvPr id="8" name="Segnaposto contenuto 7"/>
          <p:cNvSpPr>
            <a:spLocks noGrp="1"/>
          </p:cNvSpPr>
          <p:nvPr>
            <p:ph sz="quarter" idx="4"/>
          </p:nvPr>
        </p:nvSpPr>
        <p:spPr>
          <a:xfrm>
            <a:off x="6187415" y="2751139"/>
            <a:ext cx="5438528" cy="3440656"/>
          </a:xfrm>
        </p:spPr>
        <p:txBody>
          <a:bodyPr>
            <a:normAutofit fontScale="85000" lnSpcReduction="10000"/>
          </a:bodyPr>
          <a:lstStyle/>
          <a:p>
            <a:r>
              <a:rPr lang="it-IT" sz="2100" dirty="0"/>
              <a:t>Rappresenta tutti gli strati della popolazione cattolica che sente minacciata la propria cultura dal Reich prussiano-protestante.</a:t>
            </a:r>
          </a:p>
          <a:p>
            <a:r>
              <a:rPr lang="it-IT" sz="2100" dirty="0"/>
              <a:t>Controlla I voti di intere comunità di provincia nella Germania del sud e dell’ovest – fino a 28% in 1874.</a:t>
            </a:r>
          </a:p>
          <a:p>
            <a:r>
              <a:rPr lang="it-IT" sz="2100" dirty="0"/>
              <a:t>Dal 1871 al 1878 Bismarck avvia il </a:t>
            </a:r>
            <a:r>
              <a:rPr lang="it-IT" sz="2100" i="1" dirty="0" err="1"/>
              <a:t>Kulturkampf</a:t>
            </a:r>
            <a:r>
              <a:rPr lang="it-IT" sz="2100" dirty="0"/>
              <a:t> (lotta tra culture) – scuola pubblica, matrimonio civile, fine delle sovvenzioni alla chiesa, condanne per i sacerdoti le cui prediche turbano l’ordine pubblico  </a:t>
            </a:r>
          </a:p>
          <a:p>
            <a:endParaRPr lang="en-GB" dirty="0"/>
          </a:p>
        </p:txBody>
      </p:sp>
    </p:spTree>
    <p:extLst>
      <p:ext uri="{BB962C8B-B14F-4D97-AF65-F5344CB8AC3E}">
        <p14:creationId xmlns:p14="http://schemas.microsoft.com/office/powerpoint/2010/main" val="1696921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olo 19"/>
          <p:cNvSpPr>
            <a:spLocks noGrp="1"/>
          </p:cNvSpPr>
          <p:nvPr>
            <p:ph type="title"/>
          </p:nvPr>
        </p:nvSpPr>
        <p:spPr/>
        <p:txBody>
          <a:bodyPr/>
          <a:lstStyle/>
          <a:p>
            <a:r>
              <a:rPr lang="it-IT" dirty="0"/>
              <a:t>Elezioni 1874 - 1912</a:t>
            </a:r>
          </a:p>
        </p:txBody>
      </p:sp>
      <p:pic>
        <p:nvPicPr>
          <p:cNvPr id="23" name="Segnaposto contenuto 22"/>
          <p:cNvPicPr>
            <a:picLocks noGrp="1" noChangeAspect="1"/>
          </p:cNvPicPr>
          <p:nvPr>
            <p:ph sz="half" idx="1"/>
          </p:nvPr>
        </p:nvPicPr>
        <p:blipFill>
          <a:blip r:embed="rId2"/>
          <a:stretch>
            <a:fillRect/>
          </a:stretch>
        </p:blipFill>
        <p:spPr>
          <a:xfrm>
            <a:off x="192579" y="2222500"/>
            <a:ext cx="5407006" cy="4495714"/>
          </a:xfrm>
          <a:prstGeom prst="rect">
            <a:avLst/>
          </a:prstGeom>
        </p:spPr>
      </p:pic>
      <p:pic>
        <p:nvPicPr>
          <p:cNvPr id="24" name="Segnaposto contenuto 23"/>
          <p:cNvPicPr>
            <a:picLocks noGrp="1" noChangeAspect="1"/>
          </p:cNvPicPr>
          <p:nvPr>
            <p:ph sz="half" idx="2"/>
          </p:nvPr>
        </p:nvPicPr>
        <p:blipFill>
          <a:blip r:embed="rId3"/>
          <a:stretch>
            <a:fillRect/>
          </a:stretch>
        </p:blipFill>
        <p:spPr>
          <a:xfrm>
            <a:off x="6596783" y="2222499"/>
            <a:ext cx="5407983" cy="4495715"/>
          </a:xfrm>
          <a:prstGeom prst="rect">
            <a:avLst/>
          </a:prstGeom>
        </p:spPr>
      </p:pic>
    </p:spTree>
    <p:extLst>
      <p:ext uri="{BB962C8B-B14F-4D97-AF65-F5344CB8AC3E}">
        <p14:creationId xmlns:p14="http://schemas.microsoft.com/office/powerpoint/2010/main" val="16632926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Propaganda </a:t>
            </a:r>
            <a:r>
              <a:rPr lang="en-GB" dirty="0" err="1"/>
              <a:t>indiretta</a:t>
            </a:r>
            <a:endParaRPr lang="en-GB" dirty="0"/>
          </a:p>
        </p:txBody>
      </p:sp>
      <p:sp>
        <p:nvSpPr>
          <p:cNvPr id="3" name="Segnaposto contenuto 2"/>
          <p:cNvSpPr>
            <a:spLocks noGrp="1"/>
          </p:cNvSpPr>
          <p:nvPr>
            <p:ph sz="half" idx="1"/>
          </p:nvPr>
        </p:nvSpPr>
        <p:spPr>
          <a:xfrm>
            <a:off x="139443" y="2222287"/>
            <a:ext cx="5185873" cy="4439770"/>
          </a:xfrm>
        </p:spPr>
        <p:txBody>
          <a:bodyPr/>
          <a:lstStyle/>
          <a:p>
            <a:r>
              <a:rPr lang="it-IT" dirty="0"/>
              <a:t>Dagli anni 1890’ il governo cambia tattica contro l’avanzata del partito socialdemocratico: invece della repressione, investe nella diffusione a lungo termine di idee nazionalistiche, di spirito di avventura coloniale ecc. finanziando una rete di associazioni non collegate al governo: Lega Pangermanica, Lega Cristiana-Tedesca, Società Coloniale…</a:t>
            </a:r>
          </a:p>
        </p:txBody>
      </p:sp>
      <p:pic>
        <p:nvPicPr>
          <p:cNvPr id="5" name="Segnaposto contenuto 4"/>
          <p:cNvPicPr>
            <a:picLocks noGrp="1" noChangeAspect="1"/>
          </p:cNvPicPr>
          <p:nvPr>
            <p:ph sz="half" idx="2"/>
          </p:nvPr>
        </p:nvPicPr>
        <p:blipFill>
          <a:blip r:embed="rId2"/>
          <a:stretch>
            <a:fillRect/>
          </a:stretch>
        </p:blipFill>
        <p:spPr>
          <a:xfrm>
            <a:off x="5080927" y="2222500"/>
            <a:ext cx="4299623" cy="3638550"/>
          </a:xfrm>
          <a:prstGeom prst="rect">
            <a:avLst/>
          </a:prstGeom>
        </p:spPr>
      </p:pic>
      <p:pic>
        <p:nvPicPr>
          <p:cNvPr id="6" name="Immagine 5"/>
          <p:cNvPicPr>
            <a:picLocks noChangeAspect="1"/>
          </p:cNvPicPr>
          <p:nvPr/>
        </p:nvPicPr>
        <p:blipFill>
          <a:blip r:embed="rId3"/>
          <a:stretch>
            <a:fillRect/>
          </a:stretch>
        </p:blipFill>
        <p:spPr>
          <a:xfrm>
            <a:off x="9392203" y="1983746"/>
            <a:ext cx="2752997" cy="4246148"/>
          </a:xfrm>
          <a:prstGeom prst="rect">
            <a:avLst/>
          </a:prstGeom>
        </p:spPr>
      </p:pic>
    </p:spTree>
    <p:extLst>
      <p:ext uri="{BB962C8B-B14F-4D97-AF65-F5344CB8AC3E}">
        <p14:creationId xmlns:p14="http://schemas.microsoft.com/office/powerpoint/2010/main" val="18263300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Lega navale</a:t>
            </a:r>
          </a:p>
        </p:txBody>
      </p:sp>
      <p:sp>
        <p:nvSpPr>
          <p:cNvPr id="3" name="Segnaposto contenuto 2"/>
          <p:cNvSpPr>
            <a:spLocks noGrp="1"/>
          </p:cNvSpPr>
          <p:nvPr>
            <p:ph sz="half" idx="1"/>
          </p:nvPr>
        </p:nvSpPr>
        <p:spPr>
          <a:xfrm>
            <a:off x="270069" y="2222286"/>
            <a:ext cx="5185873" cy="4361393"/>
          </a:xfrm>
        </p:spPr>
        <p:txBody>
          <a:bodyPr>
            <a:normAutofit/>
          </a:bodyPr>
          <a:lstStyle/>
          <a:p>
            <a:r>
              <a:rPr lang="it-IT" dirty="0"/>
              <a:t>Fondata nel 1898, raggiunge 1 milione di membri, promuove la creazione di un impero coloniale tedesco.</a:t>
            </a:r>
          </a:p>
          <a:p>
            <a:r>
              <a:rPr lang="it-IT" dirty="0"/>
              <a:t>Sostenuta dall’Imperatore Guglielmo II, organizzata dal ministro della marina ammiraglio </a:t>
            </a:r>
            <a:r>
              <a:rPr lang="it-IT" dirty="0" err="1"/>
              <a:t>Tirpitz</a:t>
            </a:r>
            <a:r>
              <a:rPr lang="it-IT" dirty="0"/>
              <a:t>, finanziata dalle acciaierie Krupp.</a:t>
            </a:r>
          </a:p>
          <a:p>
            <a:r>
              <a:rPr lang="it-IT" dirty="0"/>
              <a:t>Introduce il cinema di propaganda – proiezioni gratuite di film che combinano spettacolo, avventura e nazionalismo, popolarizzano le uniformi da marinaio per bambini.</a:t>
            </a:r>
          </a:p>
        </p:txBody>
      </p:sp>
      <p:pic>
        <p:nvPicPr>
          <p:cNvPr id="5" name="Segnaposto contenuto 4"/>
          <p:cNvPicPr>
            <a:picLocks noGrp="1" noChangeAspect="1"/>
          </p:cNvPicPr>
          <p:nvPr>
            <p:ph sz="half" idx="2"/>
          </p:nvPr>
        </p:nvPicPr>
        <p:blipFill>
          <a:blip r:embed="rId2"/>
          <a:stretch>
            <a:fillRect/>
          </a:stretch>
        </p:blipFill>
        <p:spPr>
          <a:xfrm>
            <a:off x="9139632" y="2148264"/>
            <a:ext cx="2974621" cy="3969511"/>
          </a:xfrm>
          <a:prstGeom prst="rect">
            <a:avLst/>
          </a:prstGeom>
        </p:spPr>
      </p:pic>
      <p:pic>
        <p:nvPicPr>
          <p:cNvPr id="6" name="Immagine 5"/>
          <p:cNvPicPr>
            <a:picLocks noChangeAspect="1"/>
          </p:cNvPicPr>
          <p:nvPr/>
        </p:nvPicPr>
        <p:blipFill>
          <a:blip r:embed="rId3"/>
          <a:stretch>
            <a:fillRect/>
          </a:stretch>
        </p:blipFill>
        <p:spPr>
          <a:xfrm>
            <a:off x="5455942" y="2154848"/>
            <a:ext cx="3546820" cy="3962927"/>
          </a:xfrm>
          <a:prstGeom prst="rect">
            <a:avLst/>
          </a:prstGeom>
        </p:spPr>
      </p:pic>
    </p:spTree>
    <p:extLst>
      <p:ext uri="{BB962C8B-B14F-4D97-AF65-F5344CB8AC3E}">
        <p14:creationId xmlns:p14="http://schemas.microsoft.com/office/powerpoint/2010/main" val="22271210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Stampa popolare contro </a:t>
            </a:r>
            <a:r>
              <a:rPr lang="it-IT" i="1" dirty="0" err="1"/>
              <a:t>Intelligenz-blatt</a:t>
            </a:r>
            <a:endParaRPr lang="it-IT" i="1" dirty="0"/>
          </a:p>
        </p:txBody>
      </p:sp>
      <p:sp>
        <p:nvSpPr>
          <p:cNvPr id="6" name="Segnaposto contenuto 5"/>
          <p:cNvSpPr>
            <a:spLocks noGrp="1"/>
          </p:cNvSpPr>
          <p:nvPr>
            <p:ph idx="1"/>
          </p:nvPr>
        </p:nvSpPr>
        <p:spPr/>
        <p:txBody>
          <a:bodyPr/>
          <a:lstStyle/>
          <a:p>
            <a:r>
              <a:rPr lang="it-IT" dirty="0"/>
              <a:t>Dagli anni 1880’ si diffonde la stampa popolare grazie a:</a:t>
            </a:r>
          </a:p>
          <a:p>
            <a:r>
              <a:rPr lang="it-IT" dirty="0"/>
              <a:t>Innovazioni tecniche – con l’invenzione della rotativa la stampa diventa 1000 volte più veloce ed economica. I vecchi editori vengono soppiantati da investitori attratti dal guadagno; entro 1914 solo 1 su 5 rimane sul mercato.</a:t>
            </a:r>
          </a:p>
          <a:p>
            <a:r>
              <a:rPr lang="it-IT" dirty="0"/>
              <a:t>La alfabetizzazione si diffonde rapidamente tra le classi popolari – nel 1871 sa leggere 88% della popolazione.</a:t>
            </a:r>
          </a:p>
          <a:p>
            <a:r>
              <a:rPr lang="it-IT" dirty="0"/>
              <a:t>Editori-imprenditori cercano di massimizzare i profitti dalla pubblicità aumentando le vendite ed evitando conflitti con il governo: puntano sulla spettacolarità, nazionalismo e pregiudizi popolari.  </a:t>
            </a:r>
          </a:p>
        </p:txBody>
      </p:sp>
    </p:spTree>
    <p:extLst>
      <p:ext uri="{BB962C8B-B14F-4D97-AF65-F5344CB8AC3E}">
        <p14:creationId xmlns:p14="http://schemas.microsoft.com/office/powerpoint/2010/main" val="134347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a:t>
            </a:r>
            <a:r>
              <a:rPr lang="it-IT" dirty="0" err="1"/>
              <a:t>Scherlismo</a:t>
            </a:r>
            <a:r>
              <a:rPr lang="it-IT" dirty="0"/>
              <a:t>»</a:t>
            </a:r>
          </a:p>
        </p:txBody>
      </p:sp>
      <p:sp>
        <p:nvSpPr>
          <p:cNvPr id="5" name="Segnaposto contenuto 4"/>
          <p:cNvSpPr>
            <a:spLocks noGrp="1"/>
          </p:cNvSpPr>
          <p:nvPr>
            <p:ph sz="half" idx="1"/>
          </p:nvPr>
        </p:nvSpPr>
        <p:spPr>
          <a:xfrm>
            <a:off x="596641" y="2222287"/>
            <a:ext cx="7606831" cy="4533189"/>
          </a:xfrm>
        </p:spPr>
        <p:txBody>
          <a:bodyPr/>
          <a:lstStyle/>
          <a:p>
            <a:r>
              <a:rPr lang="it-IT" dirty="0"/>
              <a:t>Imprenditore August </a:t>
            </a:r>
            <a:r>
              <a:rPr lang="it-IT" dirty="0" err="1"/>
              <a:t>Scherl</a:t>
            </a:r>
            <a:r>
              <a:rPr lang="it-IT" dirty="0"/>
              <a:t> lancia nel 1883 il quotidiano gratuito «Berliner </a:t>
            </a:r>
            <a:r>
              <a:rPr lang="it-IT" dirty="0" err="1"/>
              <a:t>Lokal-Anzeiger</a:t>
            </a:r>
            <a:r>
              <a:rPr lang="it-IT" dirty="0"/>
              <a:t>»; su modello del Petit Journal combina pubblicità, cronaca e spettacolo, titoli di impatto e illustrazioni.</a:t>
            </a:r>
          </a:p>
          <a:p>
            <a:r>
              <a:rPr lang="it-IT" dirty="0"/>
              <a:t>Si dichiara a-politico, ma sostiene la propaganda imperialista del governo e della Lega navale, che lo aiutano finanziariamente. Grazie ai guadagni crea un impero editoriale in concorrenza al gruppo editoriale della destra liberale «seria» Mosse.</a:t>
            </a:r>
          </a:p>
          <a:p>
            <a:r>
              <a:rPr lang="it-IT" dirty="0"/>
              <a:t>«</a:t>
            </a:r>
            <a:r>
              <a:rPr lang="it-IT" dirty="0" err="1"/>
              <a:t>Scherlismo</a:t>
            </a:r>
            <a:r>
              <a:rPr lang="it-IT" dirty="0"/>
              <a:t>» diventa simbolo di giornalismo-spazzatura privo di etica professionale che punta ai «bassi istinti».  </a:t>
            </a:r>
          </a:p>
        </p:txBody>
      </p:sp>
      <p:pic>
        <p:nvPicPr>
          <p:cNvPr id="7" name="Segnaposto contenuto 6"/>
          <p:cNvPicPr>
            <a:picLocks noGrp="1" noChangeAspect="1"/>
          </p:cNvPicPr>
          <p:nvPr>
            <p:ph sz="half" idx="2"/>
          </p:nvPr>
        </p:nvPicPr>
        <p:blipFill>
          <a:blip r:embed="rId2"/>
          <a:stretch>
            <a:fillRect/>
          </a:stretch>
        </p:blipFill>
        <p:spPr>
          <a:xfrm>
            <a:off x="8582299" y="1989279"/>
            <a:ext cx="3383280" cy="4766197"/>
          </a:xfrm>
          <a:prstGeom prst="rect">
            <a:avLst/>
          </a:prstGeom>
        </p:spPr>
      </p:pic>
    </p:spTree>
    <p:extLst>
      <p:ext uri="{BB962C8B-B14F-4D97-AF65-F5344CB8AC3E}">
        <p14:creationId xmlns:p14="http://schemas.microsoft.com/office/powerpoint/2010/main" val="12657310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1914-1918 Guerra e dittatura militare</a:t>
            </a:r>
          </a:p>
        </p:txBody>
      </p:sp>
      <p:sp>
        <p:nvSpPr>
          <p:cNvPr id="3" name="Segnaposto contenuto 2"/>
          <p:cNvSpPr>
            <a:spLocks noGrp="1"/>
          </p:cNvSpPr>
          <p:nvPr>
            <p:ph sz="half" idx="1"/>
          </p:nvPr>
        </p:nvSpPr>
        <p:spPr>
          <a:xfrm>
            <a:off x="805650" y="2300665"/>
            <a:ext cx="5007321" cy="4008696"/>
          </a:xfrm>
        </p:spPr>
        <p:txBody>
          <a:bodyPr/>
          <a:lstStyle/>
          <a:p>
            <a:r>
              <a:rPr lang="it-IT" dirty="0"/>
              <a:t>Effetto della I guerra mondiale:</a:t>
            </a:r>
          </a:p>
          <a:p>
            <a:r>
              <a:rPr lang="it-IT" dirty="0"/>
              <a:t>Progressivo decadimento delle istituzioni pubbliche – Parlamento, amministrazione civile, Cancelliere, Imperatore, fino alla tacita dittatura del Supremo Comando dell’Esercito 1916-1918 guidato dal maresciallo Paul von Hindenburg.</a:t>
            </a:r>
          </a:p>
          <a:p>
            <a:r>
              <a:rPr lang="it-IT" dirty="0"/>
              <a:t>Rivolta nella marina militare a fine ottobre diffonde la rivoluzione fino alla proclamazione della prima Repubblica tedesca 9 novembre 1918.</a:t>
            </a:r>
          </a:p>
          <a:p>
            <a:endParaRPr lang="en-GB" dirty="0"/>
          </a:p>
        </p:txBody>
      </p:sp>
      <p:pic>
        <p:nvPicPr>
          <p:cNvPr id="5" name="Segnaposto contenuto 4"/>
          <p:cNvPicPr>
            <a:picLocks noGrp="1" noChangeAspect="1"/>
          </p:cNvPicPr>
          <p:nvPr>
            <p:ph sz="half" idx="2"/>
          </p:nvPr>
        </p:nvPicPr>
        <p:blipFill>
          <a:blip r:embed="rId2"/>
          <a:stretch>
            <a:fillRect/>
          </a:stretch>
        </p:blipFill>
        <p:spPr>
          <a:xfrm>
            <a:off x="6805749" y="2106759"/>
            <a:ext cx="4576249" cy="4473463"/>
          </a:xfrm>
          <a:prstGeom prst="rect">
            <a:avLst/>
          </a:prstGeom>
        </p:spPr>
      </p:pic>
    </p:spTree>
    <p:extLst>
      <p:ext uri="{BB962C8B-B14F-4D97-AF65-F5344CB8AC3E}">
        <p14:creationId xmlns:p14="http://schemas.microsoft.com/office/powerpoint/2010/main" val="38164923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Rivoluzione di novembre 1918</a:t>
            </a:r>
          </a:p>
        </p:txBody>
      </p:sp>
      <p:sp>
        <p:nvSpPr>
          <p:cNvPr id="6" name="Segnaposto testo 5"/>
          <p:cNvSpPr>
            <a:spLocks noGrp="1"/>
          </p:cNvSpPr>
          <p:nvPr>
            <p:ph type="body" idx="1"/>
          </p:nvPr>
        </p:nvSpPr>
        <p:spPr>
          <a:xfrm>
            <a:off x="514280" y="2174874"/>
            <a:ext cx="5189857" cy="999745"/>
          </a:xfrm>
        </p:spPr>
        <p:txBody>
          <a:bodyPr/>
          <a:lstStyle/>
          <a:p>
            <a:r>
              <a:rPr lang="it-IT" dirty="0"/>
              <a:t>30 ottobre : rivolta dei marinai e formazione dei «Consigli di operai e soldati» </a:t>
            </a:r>
          </a:p>
        </p:txBody>
      </p:sp>
      <p:sp>
        <p:nvSpPr>
          <p:cNvPr id="8" name="Segnaposto testo 7"/>
          <p:cNvSpPr>
            <a:spLocks noGrp="1"/>
          </p:cNvSpPr>
          <p:nvPr>
            <p:ph type="body" sz="quarter" idx="3"/>
          </p:nvPr>
        </p:nvSpPr>
        <p:spPr/>
        <p:txBody>
          <a:bodyPr/>
          <a:lstStyle/>
          <a:p>
            <a:r>
              <a:rPr lang="it-IT" dirty="0"/>
              <a:t>9 novembre: soldati d Berlino chiedono istruzioni al quotidiano della SPD  </a:t>
            </a:r>
          </a:p>
        </p:txBody>
      </p:sp>
      <p:pic>
        <p:nvPicPr>
          <p:cNvPr id="11" name="Segnaposto contenuto 10"/>
          <p:cNvPicPr>
            <a:picLocks noGrp="1" noChangeAspect="1"/>
          </p:cNvPicPr>
          <p:nvPr>
            <p:ph sz="quarter" idx="4"/>
          </p:nvPr>
        </p:nvPicPr>
        <p:blipFill>
          <a:blip r:embed="rId2"/>
          <a:stretch>
            <a:fillRect/>
          </a:stretch>
        </p:blipFill>
        <p:spPr>
          <a:xfrm>
            <a:off x="6192488" y="2777263"/>
            <a:ext cx="5916784" cy="3640209"/>
          </a:xfrm>
          <a:prstGeom prst="rect">
            <a:avLst/>
          </a:prstGeom>
        </p:spPr>
      </p:pic>
      <p:pic>
        <p:nvPicPr>
          <p:cNvPr id="3" name="Segnaposto contenuto 2"/>
          <p:cNvPicPr>
            <a:picLocks noGrp="1" noChangeAspect="1"/>
          </p:cNvPicPr>
          <p:nvPr>
            <p:ph sz="half" idx="2"/>
          </p:nvPr>
        </p:nvPicPr>
        <p:blipFill>
          <a:blip r:embed="rId3"/>
          <a:stretch>
            <a:fillRect/>
          </a:stretch>
        </p:blipFill>
        <p:spPr>
          <a:xfrm>
            <a:off x="29642" y="3256603"/>
            <a:ext cx="6157773" cy="3078886"/>
          </a:xfrm>
          <a:prstGeom prst="rect">
            <a:avLst/>
          </a:prstGeom>
        </p:spPr>
      </p:pic>
    </p:spTree>
    <p:extLst>
      <p:ext uri="{BB962C8B-B14F-4D97-AF65-F5344CB8AC3E}">
        <p14:creationId xmlns:p14="http://schemas.microsoft.com/office/powerpoint/2010/main" val="3498910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6ECB44-940B-E59A-8755-B3EA0DBF9806}"/>
              </a:ext>
            </a:extLst>
          </p:cNvPr>
          <p:cNvSpPr>
            <a:spLocks noGrp="1"/>
          </p:cNvSpPr>
          <p:nvPr>
            <p:ph type="title"/>
          </p:nvPr>
        </p:nvSpPr>
        <p:spPr/>
        <p:txBody>
          <a:bodyPr/>
          <a:lstStyle/>
          <a:p>
            <a:r>
              <a:rPr lang="fr-FR" dirty="0"/>
              <a:t>Necker, «Compte rendu au Roi»</a:t>
            </a:r>
            <a:endParaRPr lang="it-IT" dirty="0"/>
          </a:p>
        </p:txBody>
      </p:sp>
      <p:sp>
        <p:nvSpPr>
          <p:cNvPr id="3" name="Segnaposto contenuto 2">
            <a:extLst>
              <a:ext uri="{FF2B5EF4-FFF2-40B4-BE49-F238E27FC236}">
                <a16:creationId xmlns:a16="http://schemas.microsoft.com/office/drawing/2014/main" id="{A698485C-A2E0-481D-D665-C8C60E9F09BD}"/>
              </a:ext>
            </a:extLst>
          </p:cNvPr>
          <p:cNvSpPr>
            <a:spLocks noGrp="1"/>
          </p:cNvSpPr>
          <p:nvPr>
            <p:ph idx="1"/>
          </p:nvPr>
        </p:nvSpPr>
        <p:spPr/>
        <p:txBody>
          <a:bodyPr>
            <a:normAutofit/>
          </a:bodyPr>
          <a:lstStyle/>
          <a:p>
            <a:r>
              <a:rPr lang="it-IT" sz="2000" dirty="0"/>
              <a:t>«La pubblicazione regolare di questo rapporto può contribuire enormemente alla fiducia del pubblico. Basta pensare al grande credito di cui gode l’Inghilterra, dove ogni anno viene presentato al Parlamento e poi pubblicato lo stato delle finanze. </a:t>
            </a:r>
          </a:p>
          <a:p>
            <a:r>
              <a:rPr lang="it-IT" sz="2000" dirty="0"/>
              <a:t>Invece, in Francia ciò è sempre stato un mistero e si può solo confidare che il ministro delle finanze sia una persona di alta moralità. Occorre fondare la fiducia su basi più solide».</a:t>
            </a:r>
          </a:p>
          <a:p>
            <a:r>
              <a:rPr lang="it-IT" sz="2000" dirty="0"/>
              <a:t>Cosa abbiamo da temere da questi rapporti se Sua Maestà renderà le spese proporzionali alle entrate e garantirà i creditori ogni volta che lo stato avrà bisogno della loro fiducia?»</a:t>
            </a:r>
          </a:p>
        </p:txBody>
      </p:sp>
    </p:spTree>
    <p:extLst>
      <p:ext uri="{BB962C8B-B14F-4D97-AF65-F5344CB8AC3E}">
        <p14:creationId xmlns:p14="http://schemas.microsoft.com/office/powerpoint/2010/main" val="9396601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a:xfrm>
            <a:off x="810000" y="486377"/>
            <a:ext cx="10571998" cy="970450"/>
          </a:xfrm>
        </p:spPr>
        <p:txBody>
          <a:bodyPr/>
          <a:lstStyle/>
          <a:p>
            <a:r>
              <a:rPr lang="it-IT" sz="3600" dirty="0"/>
              <a:t>Diffusione della rivoluzione 30 ottobre-9 novembre 1918</a:t>
            </a:r>
          </a:p>
        </p:txBody>
      </p:sp>
      <p:pic>
        <p:nvPicPr>
          <p:cNvPr id="9" name="Segnaposto contenuto 8"/>
          <p:cNvPicPr>
            <a:picLocks noGrp="1" noChangeAspect="1"/>
          </p:cNvPicPr>
          <p:nvPr>
            <p:ph idx="1"/>
          </p:nvPr>
        </p:nvPicPr>
        <p:blipFill>
          <a:blip r:embed="rId2"/>
          <a:stretch>
            <a:fillRect/>
          </a:stretch>
        </p:blipFill>
        <p:spPr>
          <a:xfrm>
            <a:off x="3069771" y="1901572"/>
            <a:ext cx="7001692" cy="4949886"/>
          </a:xfrm>
          <a:prstGeom prst="rect">
            <a:avLst/>
          </a:prstGeom>
        </p:spPr>
      </p:pic>
    </p:spTree>
    <p:extLst>
      <p:ext uri="{BB962C8B-B14F-4D97-AF65-F5344CB8AC3E}">
        <p14:creationId xmlns:p14="http://schemas.microsoft.com/office/powerpoint/2010/main" val="23162844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3152" y="446088"/>
            <a:ext cx="3547532" cy="1618396"/>
          </a:xfrm>
        </p:spPr>
        <p:txBody>
          <a:bodyPr/>
          <a:lstStyle/>
          <a:p>
            <a:r>
              <a:rPr lang="it-IT" sz="3000" dirty="0"/>
              <a:t>La “doppia” proclamazione della Repubblica</a:t>
            </a:r>
          </a:p>
        </p:txBody>
      </p:sp>
      <p:pic>
        <p:nvPicPr>
          <p:cNvPr id="14" name="Segnaposto contenuto 13"/>
          <p:cNvPicPr>
            <a:picLocks noGrp="1" noChangeAspect="1"/>
          </p:cNvPicPr>
          <p:nvPr>
            <p:ph idx="1"/>
          </p:nvPr>
        </p:nvPicPr>
        <p:blipFill>
          <a:blip r:embed="rId2"/>
          <a:stretch>
            <a:fillRect/>
          </a:stretch>
        </p:blipFill>
        <p:spPr>
          <a:xfrm>
            <a:off x="4670439" y="446088"/>
            <a:ext cx="5038337" cy="5414962"/>
          </a:xfrm>
          <a:prstGeom prst="rect">
            <a:avLst/>
          </a:prstGeom>
        </p:spPr>
      </p:pic>
      <p:sp>
        <p:nvSpPr>
          <p:cNvPr id="13" name="Segnaposto testo 12"/>
          <p:cNvSpPr>
            <a:spLocks noGrp="1"/>
          </p:cNvSpPr>
          <p:nvPr>
            <p:ph type="body" sz="half" idx="2"/>
          </p:nvPr>
        </p:nvSpPr>
        <p:spPr>
          <a:xfrm>
            <a:off x="1073151" y="2529678"/>
            <a:ext cx="3547533" cy="3600311"/>
          </a:xfrm>
        </p:spPr>
        <p:txBody>
          <a:bodyPr>
            <a:normAutofit fontScale="92500" lnSpcReduction="10000"/>
          </a:bodyPr>
          <a:lstStyle/>
          <a:p>
            <a:pPr marL="285750" indent="-285750">
              <a:buFont typeface="Courier New" panose="02070309020205020404" pitchFamily="49" charset="0"/>
              <a:buChar char="o"/>
            </a:pPr>
            <a:r>
              <a:rPr lang="it-IT" sz="2000" dirty="0"/>
              <a:t>9 novembre 1918: </a:t>
            </a:r>
          </a:p>
          <a:p>
            <a:pPr marL="285750" indent="-285750">
              <a:buFont typeface="Courier New" panose="02070309020205020404" pitchFamily="49" charset="0"/>
              <a:buChar char="o"/>
            </a:pPr>
            <a:r>
              <a:rPr lang="it-IT" sz="2000" dirty="0"/>
              <a:t>ore 14: socialdemocratico </a:t>
            </a:r>
            <a:r>
              <a:rPr lang="it-IT" sz="2000" dirty="0" err="1"/>
              <a:t>Philipp</a:t>
            </a:r>
            <a:r>
              <a:rPr lang="it-IT" sz="2000" dirty="0"/>
              <a:t> </a:t>
            </a:r>
            <a:r>
              <a:rPr lang="it-IT" sz="2000" dirty="0" err="1"/>
              <a:t>Scheidemann</a:t>
            </a:r>
            <a:r>
              <a:rPr lang="it-IT" sz="2000" dirty="0"/>
              <a:t> proclama la repubblica democratica e invoca «tranquillità, ordine e sicurezza»;</a:t>
            </a:r>
          </a:p>
          <a:p>
            <a:pPr marL="285750" indent="-285750">
              <a:buFont typeface="Courier New" panose="02070309020205020404" pitchFamily="49" charset="0"/>
              <a:buChar char="o"/>
            </a:pPr>
            <a:r>
              <a:rPr lang="it-IT" sz="2000" dirty="0"/>
              <a:t>Ore 16: comunista Karl </a:t>
            </a:r>
            <a:r>
              <a:rPr lang="it-IT" sz="2000" dirty="0" err="1"/>
              <a:t>Liebknecht</a:t>
            </a:r>
            <a:r>
              <a:rPr lang="it-IT" sz="2000" dirty="0"/>
              <a:t> proclama la repubblica socialista e invoca la «rivoluzione mondiale».</a:t>
            </a:r>
          </a:p>
          <a:p>
            <a:pPr marL="285750" indent="-285750">
              <a:buFont typeface="Courier New" panose="02070309020205020404" pitchFamily="49" charset="0"/>
              <a:buChar char="o"/>
            </a:pPr>
            <a:endParaRPr lang="it-IT" sz="1800" dirty="0"/>
          </a:p>
          <a:p>
            <a:endParaRPr lang="en-GB" sz="1800" dirty="0"/>
          </a:p>
        </p:txBody>
      </p:sp>
      <p:pic>
        <p:nvPicPr>
          <p:cNvPr id="15" name="Immagine 14"/>
          <p:cNvPicPr>
            <a:picLocks noChangeAspect="1"/>
          </p:cNvPicPr>
          <p:nvPr/>
        </p:nvPicPr>
        <p:blipFill>
          <a:blip r:embed="rId3"/>
          <a:stretch>
            <a:fillRect/>
          </a:stretch>
        </p:blipFill>
        <p:spPr>
          <a:xfrm>
            <a:off x="8175812" y="437396"/>
            <a:ext cx="4016188" cy="5423653"/>
          </a:xfrm>
          <a:prstGeom prst="rect">
            <a:avLst/>
          </a:prstGeom>
        </p:spPr>
      </p:pic>
    </p:spTree>
    <p:extLst>
      <p:ext uri="{BB962C8B-B14F-4D97-AF65-F5344CB8AC3E}">
        <p14:creationId xmlns:p14="http://schemas.microsoft.com/office/powerpoint/2010/main" val="35476589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CC824E6-0D2B-4CAD-47E7-B8290DD2F56F}"/>
              </a:ext>
            </a:extLst>
          </p:cNvPr>
          <p:cNvSpPr>
            <a:spLocks noGrp="1"/>
          </p:cNvSpPr>
          <p:nvPr>
            <p:ph type="title"/>
          </p:nvPr>
        </p:nvSpPr>
        <p:spPr/>
        <p:txBody>
          <a:bodyPr/>
          <a:lstStyle/>
          <a:p>
            <a:endParaRPr lang="it-IT" dirty="0"/>
          </a:p>
        </p:txBody>
      </p:sp>
      <p:graphicFrame>
        <p:nvGraphicFramePr>
          <p:cNvPr id="7" name="Segnaposto contenuto 6">
            <a:extLst>
              <a:ext uri="{FF2B5EF4-FFF2-40B4-BE49-F238E27FC236}">
                <a16:creationId xmlns:a16="http://schemas.microsoft.com/office/drawing/2014/main" id="{81CBE2B9-51FB-88BB-A106-FAA09A5A6DE7}"/>
              </a:ext>
            </a:extLst>
          </p:cNvPr>
          <p:cNvGraphicFramePr>
            <a:graphicFrameLocks noGrp="1"/>
          </p:cNvGraphicFramePr>
          <p:nvPr>
            <p:ph idx="1"/>
            <p:extLst>
              <p:ext uri="{D42A27DB-BD31-4B8C-83A1-F6EECF244321}">
                <p14:modId xmlns:p14="http://schemas.microsoft.com/office/powerpoint/2010/main" val="1747286253"/>
              </p:ext>
            </p:extLst>
          </p:nvPr>
        </p:nvGraphicFramePr>
        <p:xfrm>
          <a:off x="819150" y="814874"/>
          <a:ext cx="10553700" cy="5044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1967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B1BB00-7986-0EEB-97A2-3A5CCB4B8BC1}"/>
              </a:ext>
            </a:extLst>
          </p:cNvPr>
          <p:cNvSpPr>
            <a:spLocks noGrp="1"/>
          </p:cNvSpPr>
          <p:nvPr>
            <p:ph type="title"/>
          </p:nvPr>
        </p:nvSpPr>
        <p:spPr/>
        <p:txBody>
          <a:bodyPr/>
          <a:lstStyle/>
          <a:p>
            <a:r>
              <a:rPr lang="it-IT" sz="3600" dirty="0"/>
              <a:t>Congresso nazionale dei Consigli dei soldati e operai (16-21 dicembre 1918) nei media</a:t>
            </a:r>
          </a:p>
        </p:txBody>
      </p:sp>
      <p:sp>
        <p:nvSpPr>
          <p:cNvPr id="3" name="Segnaposto contenuto 2">
            <a:extLst>
              <a:ext uri="{FF2B5EF4-FFF2-40B4-BE49-F238E27FC236}">
                <a16:creationId xmlns:a16="http://schemas.microsoft.com/office/drawing/2014/main" id="{86370A2E-844A-7BBD-6CEA-FBF970CD6445}"/>
              </a:ext>
            </a:extLst>
          </p:cNvPr>
          <p:cNvSpPr>
            <a:spLocks noGrp="1"/>
          </p:cNvSpPr>
          <p:nvPr>
            <p:ph idx="1"/>
          </p:nvPr>
        </p:nvSpPr>
        <p:spPr>
          <a:xfrm>
            <a:off x="818712" y="2114939"/>
            <a:ext cx="10554574" cy="4416490"/>
          </a:xfrm>
        </p:spPr>
        <p:txBody>
          <a:bodyPr>
            <a:normAutofit fontScale="92500" lnSpcReduction="20000"/>
          </a:bodyPr>
          <a:lstStyle/>
          <a:p>
            <a:pPr marL="0" indent="0">
              <a:buNone/>
            </a:pPr>
            <a:r>
              <a:rPr lang="it-IT" dirty="0"/>
              <a:t>«</a:t>
            </a:r>
            <a:r>
              <a:rPr lang="it-IT" dirty="0" err="1"/>
              <a:t>Vossische</a:t>
            </a:r>
            <a:r>
              <a:rPr lang="it-IT" dirty="0"/>
              <a:t> Zeitung» (liberal-conservatore):</a:t>
            </a:r>
          </a:p>
          <a:p>
            <a:r>
              <a:rPr lang="it-IT" dirty="0"/>
              <a:t>14 dicembre: «Invito alla riflessione» – «i Consigli non si devono intromettere nell’amministrazione»;</a:t>
            </a:r>
          </a:p>
          <a:p>
            <a:r>
              <a:rPr lang="it-IT" dirty="0"/>
              <a:t> 17 dicembre: «I Commissari del Popolo contro i Consigli» – «Il Congresso nazionale è paralizzato perché regnano disordine e caos; nell’aula si fuma e svolazzano dappertutto volantini; ci si comporta come in Russia»;</a:t>
            </a:r>
          </a:p>
          <a:p>
            <a:pPr marL="0" indent="0">
              <a:buNone/>
            </a:pPr>
            <a:r>
              <a:rPr lang="it-IT" dirty="0"/>
              <a:t>«</a:t>
            </a:r>
            <a:r>
              <a:rPr lang="it-IT" dirty="0" err="1"/>
              <a:t>Vorwärts</a:t>
            </a:r>
            <a:r>
              <a:rPr lang="it-IT" dirty="0"/>
              <a:t>» (SPD):</a:t>
            </a:r>
          </a:p>
          <a:p>
            <a:r>
              <a:rPr lang="it-IT" dirty="0"/>
              <a:t>16-24 dicembre: «Governo del popolo o Governo dei fuorilegge?»: «Il Congresso è un manicomio, uno burla di giovani balordi, una buffonata, un raduno di scalmanati». </a:t>
            </a:r>
          </a:p>
          <a:p>
            <a:pPr marL="0" indent="0">
              <a:buNone/>
            </a:pPr>
            <a:r>
              <a:rPr lang="it-IT" dirty="0"/>
              <a:t>«Berliner </a:t>
            </a:r>
            <a:r>
              <a:rPr lang="it-IT" dirty="0" err="1"/>
              <a:t>Tageblatt</a:t>
            </a:r>
            <a:r>
              <a:rPr lang="it-IT" dirty="0"/>
              <a:t>» (liberale):</a:t>
            </a:r>
          </a:p>
          <a:p>
            <a:r>
              <a:rPr lang="it-IT" dirty="0"/>
              <a:t>7-9 dicembre: «Signor Ebert, dopo tante belle parole, aspettiamo i fatti», «Quando si adotteranno le misure necessarie contro tumulti e strilli», «bisogna inviare l’esercito che riporti l’ordine prima che sia troppo tardi».</a:t>
            </a:r>
          </a:p>
          <a:p>
            <a:pPr marL="0" indent="0">
              <a:buNone/>
            </a:pPr>
            <a:r>
              <a:rPr lang="it-IT" dirty="0"/>
              <a:t>«Germania» (cattolico)</a:t>
            </a:r>
          </a:p>
          <a:p>
            <a:r>
              <a:rPr lang="it-IT" dirty="0"/>
              <a:t>14 dicembre: «Ampi strati del popolo aspettano un atto di salvezza». </a:t>
            </a:r>
          </a:p>
        </p:txBody>
      </p:sp>
    </p:spTree>
    <p:extLst>
      <p:ext uri="{BB962C8B-B14F-4D97-AF65-F5344CB8AC3E}">
        <p14:creationId xmlns:p14="http://schemas.microsoft.com/office/powerpoint/2010/main" val="40169969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Rivolta spartachista 5-15 gennaio 1919</a:t>
            </a:r>
          </a:p>
        </p:txBody>
      </p:sp>
      <p:sp>
        <p:nvSpPr>
          <p:cNvPr id="6" name="Segnaposto contenuto 5"/>
          <p:cNvSpPr>
            <a:spLocks noGrp="1"/>
          </p:cNvSpPr>
          <p:nvPr>
            <p:ph sz="half" idx="1"/>
          </p:nvPr>
        </p:nvSpPr>
        <p:spPr>
          <a:xfrm>
            <a:off x="727271" y="2222287"/>
            <a:ext cx="5185873" cy="3638763"/>
          </a:xfrm>
        </p:spPr>
        <p:txBody>
          <a:bodyPr/>
          <a:lstStyle/>
          <a:p>
            <a:r>
              <a:rPr lang="it-IT" dirty="0"/>
              <a:t>La Lega di Spartaco (KPD) occupa le redazioni del giornale della SPD e dei gruppi editoriali </a:t>
            </a:r>
            <a:r>
              <a:rPr lang="it-IT" dirty="0" err="1"/>
              <a:t>Scherl</a:t>
            </a:r>
            <a:r>
              <a:rPr lang="it-IT" dirty="0"/>
              <a:t> e Mosse come primo passo per una rivoluzione comunista.</a:t>
            </a:r>
          </a:p>
          <a:p>
            <a:r>
              <a:rPr lang="it-IT" dirty="0"/>
              <a:t>La SPD chiama in aiuto le unità paramilitari di destra che riconquistano Berlino e uccidono Karl </a:t>
            </a:r>
            <a:r>
              <a:rPr lang="it-IT" dirty="0" err="1"/>
              <a:t>Liebknecht</a:t>
            </a:r>
            <a:r>
              <a:rPr lang="it-IT" dirty="0"/>
              <a:t> e Rosa </a:t>
            </a:r>
            <a:r>
              <a:rPr lang="it-IT" dirty="0" err="1"/>
              <a:t>Luxemburg</a:t>
            </a:r>
            <a:r>
              <a:rPr lang="it-IT" dirty="0"/>
              <a:t>. </a:t>
            </a:r>
          </a:p>
        </p:txBody>
      </p:sp>
      <p:pic>
        <p:nvPicPr>
          <p:cNvPr id="10" name="Segnaposto contenuto 9"/>
          <p:cNvPicPr>
            <a:picLocks noGrp="1" noChangeAspect="1"/>
          </p:cNvPicPr>
          <p:nvPr>
            <p:ph sz="half" idx="2"/>
          </p:nvPr>
        </p:nvPicPr>
        <p:blipFill>
          <a:blip r:embed="rId2"/>
          <a:stretch>
            <a:fillRect/>
          </a:stretch>
        </p:blipFill>
        <p:spPr>
          <a:xfrm>
            <a:off x="5927624" y="2222287"/>
            <a:ext cx="6193287" cy="3943382"/>
          </a:xfrm>
          <a:prstGeom prst="rect">
            <a:avLst/>
          </a:prstGeom>
        </p:spPr>
      </p:pic>
    </p:spTree>
    <p:extLst>
      <p:ext uri="{BB962C8B-B14F-4D97-AF65-F5344CB8AC3E}">
        <p14:creationId xmlns:p14="http://schemas.microsoft.com/office/powerpoint/2010/main" val="5341573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sz="3600" dirty="0"/>
              <a:t>Costituzione di Weimar 1919: «la costituzione più democratica del mondo»</a:t>
            </a:r>
          </a:p>
        </p:txBody>
      </p:sp>
      <p:sp>
        <p:nvSpPr>
          <p:cNvPr id="6" name="Segnaposto contenuto 5"/>
          <p:cNvSpPr>
            <a:spLocks noGrp="1"/>
          </p:cNvSpPr>
          <p:nvPr>
            <p:ph idx="1"/>
          </p:nvPr>
        </p:nvSpPr>
        <p:spPr>
          <a:xfrm>
            <a:off x="365759" y="2220681"/>
            <a:ext cx="11390811" cy="4178513"/>
          </a:xfrm>
        </p:spPr>
        <p:txBody>
          <a:bodyPr/>
          <a:lstStyle/>
          <a:p>
            <a:endParaRPr lang="en-GB" dirty="0"/>
          </a:p>
        </p:txBody>
      </p:sp>
      <p:sp>
        <p:nvSpPr>
          <p:cNvPr id="8" name="Rettangolo 7"/>
          <p:cNvSpPr/>
          <p:nvPr/>
        </p:nvSpPr>
        <p:spPr>
          <a:xfrm>
            <a:off x="365759" y="5773782"/>
            <a:ext cx="11390811" cy="627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Volontà popolare – tutti i maggiorenni </a:t>
            </a:r>
          </a:p>
        </p:txBody>
      </p:sp>
      <p:sp>
        <p:nvSpPr>
          <p:cNvPr id="9" name="Freccia in su 8"/>
          <p:cNvSpPr/>
          <p:nvPr/>
        </p:nvSpPr>
        <p:spPr>
          <a:xfrm>
            <a:off x="1345469" y="3814355"/>
            <a:ext cx="326571" cy="1959428"/>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ccia in su 9"/>
          <p:cNvSpPr/>
          <p:nvPr/>
        </p:nvSpPr>
        <p:spPr>
          <a:xfrm>
            <a:off x="4663438" y="3716687"/>
            <a:ext cx="422479" cy="20570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ccia in su 10"/>
          <p:cNvSpPr/>
          <p:nvPr/>
        </p:nvSpPr>
        <p:spPr>
          <a:xfrm>
            <a:off x="7628716" y="4454435"/>
            <a:ext cx="339631" cy="1319348"/>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ccia in su 11"/>
          <p:cNvSpPr/>
          <p:nvPr/>
        </p:nvSpPr>
        <p:spPr>
          <a:xfrm>
            <a:off x="10358842" y="4519749"/>
            <a:ext cx="339634" cy="1254033"/>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umetto 3 12"/>
          <p:cNvSpPr/>
          <p:nvPr/>
        </p:nvSpPr>
        <p:spPr>
          <a:xfrm>
            <a:off x="6361613" y="2429687"/>
            <a:ext cx="2756261" cy="1881053"/>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Democrazia diretta: referendum e iniziativa popolare (inefficace)</a:t>
            </a:r>
          </a:p>
        </p:txBody>
      </p:sp>
      <p:sp>
        <p:nvSpPr>
          <p:cNvPr id="14" name="Nuvola 13"/>
          <p:cNvSpPr/>
          <p:nvPr/>
        </p:nvSpPr>
        <p:spPr>
          <a:xfrm>
            <a:off x="9170126" y="2299062"/>
            <a:ext cx="2368627" cy="2155372"/>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Democrazia economica:  parlamento economico (non realizzato)</a:t>
            </a:r>
          </a:p>
        </p:txBody>
      </p:sp>
      <p:sp>
        <p:nvSpPr>
          <p:cNvPr id="17" name="Rettangolo con angoli ritagliati sullo stesso lato 16"/>
          <p:cNvSpPr/>
          <p:nvPr/>
        </p:nvSpPr>
        <p:spPr>
          <a:xfrm>
            <a:off x="3422467" y="2220684"/>
            <a:ext cx="2795453" cy="1495993"/>
          </a:xfrm>
          <a:prstGeom prst="snip2Same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Democrazia dei partiti: parlamento nazionale e parlamenti dei Land, governi deboli</a:t>
            </a:r>
          </a:p>
        </p:txBody>
      </p:sp>
      <p:sp>
        <p:nvSpPr>
          <p:cNvPr id="18" name="Rettangolo 17"/>
          <p:cNvSpPr/>
          <p:nvPr/>
        </p:nvSpPr>
        <p:spPr>
          <a:xfrm>
            <a:off x="2103119" y="3716698"/>
            <a:ext cx="2090057" cy="171745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Governo nominato dal Presidente, dipende dalla maggioranza del parlamento</a:t>
            </a:r>
          </a:p>
        </p:txBody>
      </p:sp>
      <p:sp>
        <p:nvSpPr>
          <p:cNvPr id="19" name="Freccia tridirezionale 18"/>
          <p:cNvSpPr/>
          <p:nvPr/>
        </p:nvSpPr>
        <p:spPr>
          <a:xfrm rot="10800000">
            <a:off x="2651756" y="3043640"/>
            <a:ext cx="770711" cy="673047"/>
          </a:xfrm>
          <a:prstGeom prst="leftRightUpArrow">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p:cNvSpPr/>
          <p:nvPr/>
        </p:nvSpPr>
        <p:spPr>
          <a:xfrm>
            <a:off x="365760" y="2220683"/>
            <a:ext cx="2285996" cy="14960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Democrazia presidenziale: Presidente della Repubblica, poteri d’emergenza</a:t>
            </a:r>
          </a:p>
        </p:txBody>
      </p:sp>
    </p:spTree>
    <p:extLst>
      <p:ext uri="{BB962C8B-B14F-4D97-AF65-F5344CB8AC3E}">
        <p14:creationId xmlns:p14="http://schemas.microsoft.com/office/powerpoint/2010/main" val="21617881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GB" dirty="0"/>
              <a:t>Alfred </a:t>
            </a:r>
            <a:r>
              <a:rPr lang="en-GB" dirty="0" err="1"/>
              <a:t>Hugenberg</a:t>
            </a:r>
            <a:endParaRPr lang="en-GB" dirty="0"/>
          </a:p>
        </p:txBody>
      </p:sp>
      <p:sp>
        <p:nvSpPr>
          <p:cNvPr id="5" name="Segnaposto contenuto 4"/>
          <p:cNvSpPr>
            <a:spLocks noGrp="1"/>
          </p:cNvSpPr>
          <p:nvPr>
            <p:ph sz="half" idx="1"/>
          </p:nvPr>
        </p:nvSpPr>
        <p:spPr>
          <a:xfrm>
            <a:off x="87190" y="2222287"/>
            <a:ext cx="7019002" cy="4529483"/>
          </a:xfrm>
        </p:spPr>
        <p:txBody>
          <a:bodyPr>
            <a:normAutofit lnSpcReduction="10000"/>
          </a:bodyPr>
          <a:lstStyle/>
          <a:p>
            <a:r>
              <a:rPr lang="it-IT" dirty="0"/>
              <a:t>1894 cofondatore della Lega Pangermanica;</a:t>
            </a:r>
          </a:p>
          <a:p>
            <a:r>
              <a:rPr lang="it-IT" dirty="0"/>
              <a:t>1909-1919 a capo dell’industria di armamenti Krupp;</a:t>
            </a:r>
          </a:p>
          <a:p>
            <a:r>
              <a:rPr lang="it-IT" dirty="0"/>
              <a:t>1916 acquista il gruppo mediatico </a:t>
            </a:r>
            <a:r>
              <a:rPr lang="it-IT" dirty="0" err="1"/>
              <a:t>Scherl</a:t>
            </a:r>
            <a:r>
              <a:rPr lang="it-IT" dirty="0"/>
              <a:t> e l’agenzia di stampa </a:t>
            </a:r>
            <a:r>
              <a:rPr lang="it-IT" dirty="0" err="1"/>
              <a:t>Telegraphen</a:t>
            </a:r>
            <a:r>
              <a:rPr lang="it-IT" dirty="0"/>
              <a:t>-Union, controlla il mercato pubblicitario; </a:t>
            </a:r>
          </a:p>
          <a:p>
            <a:r>
              <a:rPr lang="it-IT" dirty="0"/>
              <a:t>1919 cofondatore del Partito Nazionale Popolare Tedesco (DNVP) e suo capo dal 1928;</a:t>
            </a:r>
          </a:p>
          <a:p>
            <a:r>
              <a:rPr lang="it-IT" dirty="0"/>
              <a:t>1919 cofondatore e membro della presidenza della Confindustria tedesca (RDI); </a:t>
            </a:r>
          </a:p>
          <a:p>
            <a:r>
              <a:rPr lang="it-IT" dirty="0"/>
              <a:t>durante gli 1920’ acquista 1600 quotidiani che pubblicano notizie e commenti inviati dal «quartier generale» di 2000 redattori;</a:t>
            </a:r>
          </a:p>
          <a:p>
            <a:r>
              <a:rPr lang="it-IT" dirty="0"/>
              <a:t>1927 acquista la casa cinematografica UFA che controlla quasi tutta la produzione tedesca di film e cinegiornali. </a:t>
            </a:r>
          </a:p>
        </p:txBody>
      </p:sp>
      <p:pic>
        <p:nvPicPr>
          <p:cNvPr id="9" name="Segnaposto contenuto 8"/>
          <p:cNvPicPr>
            <a:picLocks noGrp="1" noChangeAspect="1"/>
          </p:cNvPicPr>
          <p:nvPr>
            <p:ph sz="half" idx="2"/>
          </p:nvPr>
        </p:nvPicPr>
        <p:blipFill>
          <a:blip r:embed="rId2"/>
          <a:stretch>
            <a:fillRect/>
          </a:stretch>
        </p:blipFill>
        <p:spPr>
          <a:xfrm>
            <a:off x="7096308" y="2362925"/>
            <a:ext cx="5069565" cy="3629809"/>
          </a:xfrm>
          <a:prstGeom prst="rect">
            <a:avLst/>
          </a:prstGeom>
        </p:spPr>
      </p:pic>
    </p:spTree>
    <p:extLst>
      <p:ext uri="{BB962C8B-B14F-4D97-AF65-F5344CB8AC3E}">
        <p14:creationId xmlns:p14="http://schemas.microsoft.com/office/powerpoint/2010/main" val="32405238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1925 ex-dittatore militare Paul von Hindenburg eletto Presidente della Repubblica</a:t>
            </a:r>
          </a:p>
        </p:txBody>
      </p:sp>
      <p:sp>
        <p:nvSpPr>
          <p:cNvPr id="12" name="Segnaposto contenuto 11"/>
          <p:cNvSpPr>
            <a:spLocks noGrp="1"/>
          </p:cNvSpPr>
          <p:nvPr>
            <p:ph sz="half" idx="1"/>
          </p:nvPr>
        </p:nvSpPr>
        <p:spPr/>
        <p:txBody>
          <a:bodyPr>
            <a:normAutofit/>
          </a:bodyPr>
          <a:lstStyle/>
          <a:p>
            <a:r>
              <a:rPr lang="it-IT" dirty="0"/>
              <a:t>Il ricordo della rivolta di Spartaco divide I voti della sinistra facendo vincere l’ex maresciallo dell’esercito imperiale Hindenburg. Per la KPD: </a:t>
            </a:r>
          </a:p>
          <a:p>
            <a:r>
              <a:rPr lang="it-IT" dirty="0"/>
              <a:t>«Non è compito del proletariato scegliere il male minore tra il dittatore civile </a:t>
            </a:r>
            <a:r>
              <a:rPr lang="it-IT" dirty="0" err="1"/>
              <a:t>Marx</a:t>
            </a:r>
            <a:r>
              <a:rPr lang="it-IT" dirty="0"/>
              <a:t> e il dittatore militare Hindenburg. Ci appelliamo alle masse: organizzate la lotta di massa contro i dittatori borghesi! Ogni operaio voti contro Hindenburg e </a:t>
            </a:r>
            <a:r>
              <a:rPr lang="it-IT" dirty="0" err="1"/>
              <a:t>Marx</a:t>
            </a:r>
            <a:r>
              <a:rPr lang="it-IT" dirty="0"/>
              <a:t> per </a:t>
            </a:r>
            <a:r>
              <a:rPr lang="it-IT" dirty="0" err="1"/>
              <a:t>Thälmann</a:t>
            </a:r>
            <a:r>
              <a:rPr lang="it-IT" dirty="0"/>
              <a:t>!»</a:t>
            </a:r>
          </a:p>
        </p:txBody>
      </p:sp>
      <p:pic>
        <p:nvPicPr>
          <p:cNvPr id="5" name="Segnaposto contenuto 4"/>
          <p:cNvPicPr>
            <a:picLocks noGrp="1" noChangeAspect="1"/>
          </p:cNvPicPr>
          <p:nvPr>
            <p:ph sz="half" idx="2"/>
          </p:nvPr>
        </p:nvPicPr>
        <p:blipFill>
          <a:blip r:embed="rId2"/>
          <a:stretch>
            <a:fillRect/>
          </a:stretch>
        </p:blipFill>
        <p:spPr>
          <a:xfrm>
            <a:off x="6109696" y="2223770"/>
            <a:ext cx="5929863" cy="4150904"/>
          </a:xfrm>
          <a:prstGeom prst="rect">
            <a:avLst/>
          </a:prstGeom>
        </p:spPr>
      </p:pic>
    </p:spTree>
    <p:extLst>
      <p:ext uri="{BB962C8B-B14F-4D97-AF65-F5344CB8AC3E}">
        <p14:creationId xmlns:p14="http://schemas.microsoft.com/office/powerpoint/2010/main" val="34594489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Crisi economica mondiale del 1929</a:t>
            </a:r>
          </a:p>
        </p:txBody>
      </p:sp>
      <p:sp>
        <p:nvSpPr>
          <p:cNvPr id="3" name="Segnaposto contenuto 2"/>
          <p:cNvSpPr>
            <a:spLocks noGrp="1"/>
          </p:cNvSpPr>
          <p:nvPr>
            <p:ph sz="half" idx="1"/>
          </p:nvPr>
        </p:nvSpPr>
        <p:spPr/>
        <p:txBody>
          <a:bodyPr/>
          <a:lstStyle/>
          <a:p>
            <a:r>
              <a:rPr lang="it-IT" dirty="0"/>
              <a:t>29 ottobre 1929 scoppio della bolla speculativa alla borsa di </a:t>
            </a:r>
            <a:r>
              <a:rPr lang="it-IT" dirty="0" err="1"/>
              <a:t>Wall</a:t>
            </a:r>
            <a:r>
              <a:rPr lang="it-IT" dirty="0"/>
              <a:t> </a:t>
            </a:r>
            <a:r>
              <a:rPr lang="it-IT" dirty="0" err="1"/>
              <a:t>street</a:t>
            </a:r>
            <a:r>
              <a:rPr lang="it-IT" dirty="0"/>
              <a:t> avvia la Grande Depressione; </a:t>
            </a:r>
          </a:p>
          <a:p>
            <a:r>
              <a:rPr lang="it-IT" dirty="0"/>
              <a:t>Quasi tutti gli stati adottano politiche economiche fondate su protezionismo e austerità: causano la riduzione del commercio mondiale di due terzi e la disoccupazione che colpisce 25% della popolazione attiva negli Stati Uniti e 30% in Germania. </a:t>
            </a:r>
          </a:p>
          <a:p>
            <a:endParaRPr lang="en-GB" dirty="0"/>
          </a:p>
        </p:txBody>
      </p:sp>
      <p:pic>
        <p:nvPicPr>
          <p:cNvPr id="5" name="Segnaposto contenuto 4"/>
          <p:cNvPicPr>
            <a:picLocks noGrp="1" noChangeAspect="1"/>
          </p:cNvPicPr>
          <p:nvPr>
            <p:ph sz="half" idx="2"/>
          </p:nvPr>
        </p:nvPicPr>
        <p:blipFill>
          <a:blip r:embed="rId2"/>
          <a:stretch>
            <a:fillRect/>
          </a:stretch>
        </p:blipFill>
        <p:spPr>
          <a:xfrm>
            <a:off x="6662057" y="1961108"/>
            <a:ext cx="4872446" cy="4804890"/>
          </a:xfrm>
          <a:prstGeom prst="rect">
            <a:avLst/>
          </a:prstGeom>
        </p:spPr>
      </p:pic>
    </p:spTree>
    <p:extLst>
      <p:ext uri="{BB962C8B-B14F-4D97-AF65-F5344CB8AC3E}">
        <p14:creationId xmlns:p14="http://schemas.microsoft.com/office/powerpoint/2010/main" val="12192601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sz="2600" dirty="0"/>
              <a:t>Elezioni per il parlamento nazionale 1924-1933</a:t>
            </a:r>
          </a:p>
        </p:txBody>
      </p:sp>
      <p:sp>
        <p:nvSpPr>
          <p:cNvPr id="9" name="Segnaposto testo 8"/>
          <p:cNvSpPr>
            <a:spLocks noGrp="1"/>
          </p:cNvSpPr>
          <p:nvPr>
            <p:ph type="body" sz="half" idx="2"/>
          </p:nvPr>
        </p:nvSpPr>
        <p:spPr/>
        <p:txBody>
          <a:bodyPr>
            <a:normAutofit/>
          </a:bodyPr>
          <a:lstStyle/>
          <a:p>
            <a:r>
              <a:rPr lang="it-IT" sz="1800" dirty="0"/>
              <a:t>Dalle elezioni del 1930 - prime dall’inizio della crisi economica mondiale:</a:t>
            </a:r>
          </a:p>
          <a:p>
            <a:pPr marL="285750" indent="-285750">
              <a:buFont typeface="Courier New" panose="02070309020205020404" pitchFamily="49" charset="0"/>
              <a:buChar char="o"/>
            </a:pPr>
            <a:r>
              <a:rPr lang="it-IT" sz="1800" dirty="0"/>
              <a:t> crescono i partiti antidemocratici NSDAP e KPD, </a:t>
            </a:r>
          </a:p>
          <a:p>
            <a:pPr marL="285750" indent="-285750">
              <a:buFont typeface="Courier New" panose="02070309020205020404" pitchFamily="49" charset="0"/>
              <a:buChar char="o"/>
            </a:pPr>
            <a:r>
              <a:rPr lang="it-IT" sz="1800" dirty="0"/>
              <a:t>SPD chiede la fine dell’austerità ma è esclusa dal governo,</a:t>
            </a:r>
          </a:p>
          <a:p>
            <a:pPr marL="285750" indent="-285750">
              <a:buFont typeface="Courier New" panose="02070309020205020404" pitchFamily="49" charset="0"/>
              <a:buChar char="o"/>
            </a:pPr>
            <a:r>
              <a:rPr lang="it-IT" sz="1800" dirty="0"/>
              <a:t>Non c’è maggioranza in parlamento  </a:t>
            </a:r>
          </a:p>
        </p:txBody>
      </p:sp>
      <p:pic>
        <p:nvPicPr>
          <p:cNvPr id="11" name="Segnaposto contenuto 10"/>
          <p:cNvPicPr>
            <a:picLocks noGrp="1" noChangeAspect="1"/>
          </p:cNvPicPr>
          <p:nvPr>
            <p:ph idx="1"/>
          </p:nvPr>
        </p:nvPicPr>
        <p:blipFill>
          <a:blip r:embed="rId2"/>
          <a:stretch>
            <a:fillRect/>
          </a:stretch>
        </p:blipFill>
        <p:spPr>
          <a:xfrm>
            <a:off x="4683424" y="796834"/>
            <a:ext cx="7399720" cy="5080080"/>
          </a:xfrm>
          <a:prstGeom prst="rect">
            <a:avLst/>
          </a:prstGeom>
        </p:spPr>
      </p:pic>
    </p:spTree>
    <p:extLst>
      <p:ext uri="{BB962C8B-B14F-4D97-AF65-F5344CB8AC3E}">
        <p14:creationId xmlns:p14="http://schemas.microsoft.com/office/powerpoint/2010/main" val="392182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496EE2-436E-4B8F-8F06-2E1BD30B850A}"/>
              </a:ext>
            </a:extLst>
          </p:cNvPr>
          <p:cNvSpPr>
            <a:spLocks noGrp="1"/>
          </p:cNvSpPr>
          <p:nvPr>
            <p:ph type="title"/>
          </p:nvPr>
        </p:nvSpPr>
        <p:spPr/>
        <p:txBody>
          <a:bodyPr/>
          <a:lstStyle/>
          <a:p>
            <a:r>
              <a:rPr lang="it-IT" dirty="0"/>
              <a:t>Stampa clandestina</a:t>
            </a:r>
          </a:p>
        </p:txBody>
      </p:sp>
      <p:sp>
        <p:nvSpPr>
          <p:cNvPr id="3" name="Segnaposto contenuto 2">
            <a:extLst>
              <a:ext uri="{FF2B5EF4-FFF2-40B4-BE49-F238E27FC236}">
                <a16:creationId xmlns:a16="http://schemas.microsoft.com/office/drawing/2014/main" id="{980DD55A-E2A3-43F1-A7C1-0DDA2A185391}"/>
              </a:ext>
            </a:extLst>
          </p:cNvPr>
          <p:cNvSpPr>
            <a:spLocks noGrp="1"/>
          </p:cNvSpPr>
          <p:nvPr>
            <p:ph idx="1"/>
          </p:nvPr>
        </p:nvSpPr>
        <p:spPr>
          <a:xfrm>
            <a:off x="818712" y="2222287"/>
            <a:ext cx="10554574" cy="4101323"/>
          </a:xfrm>
        </p:spPr>
        <p:txBody>
          <a:bodyPr/>
          <a:lstStyle/>
          <a:p>
            <a:r>
              <a:rPr lang="it-IT" dirty="0"/>
              <a:t>A metà Settecento i francesi possono informarsi su 5 giornali: la governativa «</a:t>
            </a:r>
            <a:r>
              <a:rPr lang="it-IT" dirty="0" err="1"/>
              <a:t>Gazette</a:t>
            </a:r>
            <a:r>
              <a:rPr lang="it-IT" dirty="0"/>
              <a:t> de France» e 4 stampati all’estero (Amsterdam o Ginevra) e importati di contrabbando; </a:t>
            </a:r>
          </a:p>
          <a:p>
            <a:r>
              <a:rPr lang="it-IT" dirty="0"/>
              <a:t>Negli anni 1780’ con il crollo generale dell’autorità regia aumenta la diffusione della stampa clandestina: 19, di cui 16 stampati all’estero; </a:t>
            </a:r>
          </a:p>
          <a:p>
            <a:r>
              <a:rPr lang="it-IT" dirty="0"/>
              <a:t>Comunque la professione del giornalista continua a godere di cattiva fama (misto di calunnie personali, attacchi politici, gossip inattendibili e pornografia…); </a:t>
            </a:r>
          </a:p>
          <a:p>
            <a:r>
              <a:rPr lang="it-IT" dirty="0"/>
              <a:t>I giornalisti francesi sfidano la censura imitando i più celebri esempi inglesi di ribellione contro le autorità – John Wilkes, </a:t>
            </a:r>
            <a:r>
              <a:rPr lang="it-IT" dirty="0" err="1"/>
              <a:t>Junius</a:t>
            </a:r>
            <a:r>
              <a:rPr lang="it-IT" dirty="0"/>
              <a:t> – con l’ambizione di diventare i paladini del popolo. </a:t>
            </a:r>
          </a:p>
        </p:txBody>
      </p:sp>
    </p:spTree>
    <p:extLst>
      <p:ext uri="{BB962C8B-B14F-4D97-AF65-F5344CB8AC3E}">
        <p14:creationId xmlns:p14="http://schemas.microsoft.com/office/powerpoint/2010/main" val="1727555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00992" y="447188"/>
            <a:ext cx="11051074" cy="970450"/>
          </a:xfrm>
        </p:spPr>
        <p:txBody>
          <a:bodyPr/>
          <a:lstStyle/>
          <a:p>
            <a:r>
              <a:rPr lang="it-IT" sz="3800" dirty="0"/>
              <a:t>Governi presidenziali ottobre 1930-marzo 1933 </a:t>
            </a:r>
          </a:p>
        </p:txBody>
      </p:sp>
      <p:sp>
        <p:nvSpPr>
          <p:cNvPr id="6" name="Segnaposto contenuto 5"/>
          <p:cNvSpPr>
            <a:spLocks noGrp="1"/>
          </p:cNvSpPr>
          <p:nvPr>
            <p:ph sz="half" idx="1"/>
          </p:nvPr>
        </p:nvSpPr>
        <p:spPr/>
        <p:txBody>
          <a:bodyPr>
            <a:normAutofit lnSpcReduction="10000"/>
          </a:bodyPr>
          <a:lstStyle/>
          <a:p>
            <a:r>
              <a:rPr lang="it-IT" dirty="0"/>
              <a:t>Per governare senza la SPD il Presidente Hindenburg usa l’articolo 48 della costituzione: </a:t>
            </a:r>
          </a:p>
          <a:p>
            <a:r>
              <a:rPr lang="it-IT" dirty="0"/>
              <a:t>«Il  presidente  può  prendere  le  misure  necessarie  al  ristabilimento  dell’ordine  e  della  sicurezza pubblica, quando essi siano turbati o minacciati in modo rilevante, e, se necessario, intervenire con la forza armata. A tale scopo può sospendere in tutto o in parte la efficacia dei diritti fondamentali stabiliti dagli articoli 114, 115, 117, 118, 123, 124 e 153» (libertà personali e politiche).</a:t>
            </a:r>
          </a:p>
        </p:txBody>
      </p:sp>
      <p:graphicFrame>
        <p:nvGraphicFramePr>
          <p:cNvPr id="8" name="Segnaposto contenuto 7"/>
          <p:cNvGraphicFramePr>
            <a:graphicFrameLocks noGrp="1"/>
          </p:cNvGraphicFramePr>
          <p:nvPr>
            <p:ph sz="half" idx="2"/>
          </p:nvPr>
        </p:nvGraphicFramePr>
        <p:xfrm>
          <a:off x="6188075" y="2222500"/>
          <a:ext cx="5738312" cy="3648076"/>
        </p:xfrm>
        <a:graphic>
          <a:graphicData uri="http://schemas.openxmlformats.org/drawingml/2006/table">
            <a:tbl>
              <a:tblPr firstRow="1" bandRow="1">
                <a:tableStyleId>{5C22544A-7EE6-4342-B048-85BDC9FD1C3A}</a:tableStyleId>
              </a:tblPr>
              <a:tblGrid>
                <a:gridCol w="1950085">
                  <a:extLst>
                    <a:ext uri="{9D8B030D-6E8A-4147-A177-3AD203B41FA5}">
                      <a16:colId xmlns:a16="http://schemas.microsoft.com/office/drawing/2014/main" val="1498032120"/>
                    </a:ext>
                  </a:extLst>
                </a:gridCol>
                <a:gridCol w="1371600">
                  <a:extLst>
                    <a:ext uri="{9D8B030D-6E8A-4147-A177-3AD203B41FA5}">
                      <a16:colId xmlns:a16="http://schemas.microsoft.com/office/drawing/2014/main" val="4250398302"/>
                    </a:ext>
                  </a:extLst>
                </a:gridCol>
                <a:gridCol w="1214846">
                  <a:extLst>
                    <a:ext uri="{9D8B030D-6E8A-4147-A177-3AD203B41FA5}">
                      <a16:colId xmlns:a16="http://schemas.microsoft.com/office/drawing/2014/main" val="1523882095"/>
                    </a:ext>
                  </a:extLst>
                </a:gridCol>
                <a:gridCol w="1201781">
                  <a:extLst>
                    <a:ext uri="{9D8B030D-6E8A-4147-A177-3AD203B41FA5}">
                      <a16:colId xmlns:a16="http://schemas.microsoft.com/office/drawing/2014/main" val="2264693502"/>
                    </a:ext>
                  </a:extLst>
                </a:gridCol>
              </a:tblGrid>
              <a:tr h="909638">
                <a:tc>
                  <a:txBody>
                    <a:bodyPr/>
                    <a:lstStyle/>
                    <a:p>
                      <a:endParaRPr lang="en-GB" dirty="0"/>
                    </a:p>
                  </a:txBody>
                  <a:tcPr/>
                </a:tc>
                <a:tc>
                  <a:txBody>
                    <a:bodyPr/>
                    <a:lstStyle/>
                    <a:p>
                      <a:r>
                        <a:rPr lang="en-GB" dirty="0"/>
                        <a:t>1930</a:t>
                      </a:r>
                    </a:p>
                  </a:txBody>
                  <a:tcPr/>
                </a:tc>
                <a:tc>
                  <a:txBody>
                    <a:bodyPr/>
                    <a:lstStyle/>
                    <a:p>
                      <a:r>
                        <a:rPr lang="en-GB" dirty="0"/>
                        <a:t>1931</a:t>
                      </a:r>
                    </a:p>
                  </a:txBody>
                  <a:tcPr/>
                </a:tc>
                <a:tc>
                  <a:txBody>
                    <a:bodyPr/>
                    <a:lstStyle/>
                    <a:p>
                      <a:r>
                        <a:rPr lang="en-GB" dirty="0"/>
                        <a:t>1932</a:t>
                      </a:r>
                    </a:p>
                  </a:txBody>
                  <a:tcPr/>
                </a:tc>
                <a:extLst>
                  <a:ext uri="{0D108BD9-81ED-4DB2-BD59-A6C34878D82A}">
                    <a16:rowId xmlns:a16="http://schemas.microsoft.com/office/drawing/2014/main" val="810366617"/>
                  </a:ext>
                </a:extLst>
              </a:tr>
              <a:tr h="909638">
                <a:tc>
                  <a:txBody>
                    <a:bodyPr/>
                    <a:lstStyle/>
                    <a:p>
                      <a:r>
                        <a:rPr lang="it-IT" noProof="0" dirty="0"/>
                        <a:t>Leggi approvate dal parlamento</a:t>
                      </a:r>
                    </a:p>
                  </a:txBody>
                  <a:tcPr/>
                </a:tc>
                <a:tc>
                  <a:txBody>
                    <a:bodyPr/>
                    <a:lstStyle/>
                    <a:p>
                      <a:r>
                        <a:rPr lang="en-GB" dirty="0"/>
                        <a:t>98</a:t>
                      </a:r>
                    </a:p>
                  </a:txBody>
                  <a:tcPr/>
                </a:tc>
                <a:tc>
                  <a:txBody>
                    <a:bodyPr/>
                    <a:lstStyle/>
                    <a:p>
                      <a:r>
                        <a:rPr lang="en-GB" dirty="0"/>
                        <a:t>34</a:t>
                      </a:r>
                    </a:p>
                  </a:txBody>
                  <a:tcPr/>
                </a:tc>
                <a:tc>
                  <a:txBody>
                    <a:bodyPr/>
                    <a:lstStyle/>
                    <a:p>
                      <a:r>
                        <a:rPr lang="en-GB" dirty="0"/>
                        <a:t>5</a:t>
                      </a:r>
                    </a:p>
                  </a:txBody>
                  <a:tcPr/>
                </a:tc>
                <a:extLst>
                  <a:ext uri="{0D108BD9-81ED-4DB2-BD59-A6C34878D82A}">
                    <a16:rowId xmlns:a16="http://schemas.microsoft.com/office/drawing/2014/main" val="179484757"/>
                  </a:ext>
                </a:extLst>
              </a:tr>
              <a:tr h="909638">
                <a:tc>
                  <a:txBody>
                    <a:bodyPr/>
                    <a:lstStyle/>
                    <a:p>
                      <a:r>
                        <a:rPr lang="it-IT" noProof="0" dirty="0"/>
                        <a:t>Decreti di emergenza del Presidente</a:t>
                      </a:r>
                    </a:p>
                  </a:txBody>
                  <a:tcPr/>
                </a:tc>
                <a:tc>
                  <a:txBody>
                    <a:bodyPr/>
                    <a:lstStyle/>
                    <a:p>
                      <a:r>
                        <a:rPr lang="en-GB" dirty="0"/>
                        <a:t>5</a:t>
                      </a:r>
                    </a:p>
                  </a:txBody>
                  <a:tcPr/>
                </a:tc>
                <a:tc>
                  <a:txBody>
                    <a:bodyPr/>
                    <a:lstStyle/>
                    <a:p>
                      <a:r>
                        <a:rPr lang="en-GB" dirty="0"/>
                        <a:t>44</a:t>
                      </a:r>
                    </a:p>
                  </a:txBody>
                  <a:tcPr/>
                </a:tc>
                <a:tc>
                  <a:txBody>
                    <a:bodyPr/>
                    <a:lstStyle/>
                    <a:p>
                      <a:r>
                        <a:rPr lang="en-GB" dirty="0"/>
                        <a:t>66</a:t>
                      </a:r>
                    </a:p>
                  </a:txBody>
                  <a:tcPr/>
                </a:tc>
                <a:extLst>
                  <a:ext uri="{0D108BD9-81ED-4DB2-BD59-A6C34878D82A}">
                    <a16:rowId xmlns:a16="http://schemas.microsoft.com/office/drawing/2014/main" val="3622496652"/>
                  </a:ext>
                </a:extLst>
              </a:tr>
              <a:tr h="909638">
                <a:tc>
                  <a:txBody>
                    <a:bodyPr/>
                    <a:lstStyle/>
                    <a:p>
                      <a:r>
                        <a:rPr lang="it-IT" noProof="0" dirty="0"/>
                        <a:t>Giorni di attività del parlamento</a:t>
                      </a:r>
                    </a:p>
                  </a:txBody>
                  <a:tcPr/>
                </a:tc>
                <a:tc>
                  <a:txBody>
                    <a:bodyPr/>
                    <a:lstStyle/>
                    <a:p>
                      <a:r>
                        <a:rPr lang="en-GB" dirty="0"/>
                        <a:t>94</a:t>
                      </a:r>
                    </a:p>
                  </a:txBody>
                  <a:tcPr/>
                </a:tc>
                <a:tc>
                  <a:txBody>
                    <a:bodyPr/>
                    <a:lstStyle/>
                    <a:p>
                      <a:r>
                        <a:rPr lang="en-GB" dirty="0"/>
                        <a:t>41</a:t>
                      </a:r>
                    </a:p>
                  </a:txBody>
                  <a:tcPr/>
                </a:tc>
                <a:tc>
                  <a:txBody>
                    <a:bodyPr/>
                    <a:lstStyle/>
                    <a:p>
                      <a:r>
                        <a:rPr lang="en-GB" dirty="0"/>
                        <a:t>13</a:t>
                      </a:r>
                    </a:p>
                  </a:txBody>
                  <a:tcPr/>
                </a:tc>
                <a:extLst>
                  <a:ext uri="{0D108BD9-81ED-4DB2-BD59-A6C34878D82A}">
                    <a16:rowId xmlns:a16="http://schemas.microsoft.com/office/drawing/2014/main" val="1786593804"/>
                  </a:ext>
                </a:extLst>
              </a:tr>
            </a:tbl>
          </a:graphicData>
        </a:graphic>
      </p:graphicFrame>
    </p:spTree>
    <p:extLst>
      <p:ext uri="{BB962C8B-B14F-4D97-AF65-F5344CB8AC3E}">
        <p14:creationId xmlns:p14="http://schemas.microsoft.com/office/powerpoint/2010/main" val="36584137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Governo</a:t>
            </a:r>
            <a:r>
              <a:rPr lang="en-GB" dirty="0"/>
              <a:t> Hitler 30 </a:t>
            </a:r>
            <a:r>
              <a:rPr lang="en-GB" dirty="0" err="1"/>
              <a:t>gennaio</a:t>
            </a:r>
            <a:r>
              <a:rPr lang="en-GB" dirty="0"/>
              <a:t> 1933</a:t>
            </a:r>
          </a:p>
        </p:txBody>
      </p:sp>
      <p:sp>
        <p:nvSpPr>
          <p:cNvPr id="3" name="Segnaposto contenuto 2"/>
          <p:cNvSpPr>
            <a:spLocks noGrp="1"/>
          </p:cNvSpPr>
          <p:nvPr>
            <p:ph sz="half" idx="1"/>
          </p:nvPr>
        </p:nvSpPr>
        <p:spPr/>
        <p:txBody>
          <a:bodyPr/>
          <a:lstStyle/>
          <a:p>
            <a:r>
              <a:rPr lang="it-IT" dirty="0"/>
              <a:t>Hindenburg nomina Hitler cancelliere di un governo di coalizione NSDAP-DNVP, privo di sostegno del parlamento. </a:t>
            </a:r>
          </a:p>
          <a:p>
            <a:r>
              <a:rPr lang="it-IT" dirty="0"/>
              <a:t>Con il decreto presidenziale di emergenza del 28 febbraio 1933 sfrutta l’incendio del </a:t>
            </a:r>
            <a:r>
              <a:rPr lang="it-IT" dirty="0" err="1"/>
              <a:t>Reichstag</a:t>
            </a:r>
            <a:r>
              <a:rPr lang="it-IT" dirty="0"/>
              <a:t> per abolire i diritti fondamentali dei cittadini e iniziare la dittatura.</a:t>
            </a:r>
          </a:p>
        </p:txBody>
      </p:sp>
      <p:pic>
        <p:nvPicPr>
          <p:cNvPr id="5" name="Segnaposto contenuto 4"/>
          <p:cNvPicPr>
            <a:picLocks noGrp="1" noChangeAspect="1"/>
          </p:cNvPicPr>
          <p:nvPr>
            <p:ph sz="half" idx="2"/>
          </p:nvPr>
        </p:nvPicPr>
        <p:blipFill>
          <a:blip r:embed="rId2"/>
          <a:stretch>
            <a:fillRect/>
          </a:stretch>
        </p:blipFill>
        <p:spPr>
          <a:xfrm>
            <a:off x="6365058" y="2222499"/>
            <a:ext cx="5443765" cy="4092159"/>
          </a:xfrm>
          <a:prstGeom prst="rect">
            <a:avLst/>
          </a:prstGeom>
        </p:spPr>
      </p:pic>
    </p:spTree>
    <p:extLst>
      <p:ext uri="{BB962C8B-B14F-4D97-AF65-F5344CB8AC3E}">
        <p14:creationId xmlns:p14="http://schemas.microsoft.com/office/powerpoint/2010/main" val="41425684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Legge costituzionale dei pieni poteri</a:t>
            </a:r>
          </a:p>
        </p:txBody>
      </p:sp>
      <p:sp>
        <p:nvSpPr>
          <p:cNvPr id="3" name="Segnaposto contenuto 2"/>
          <p:cNvSpPr>
            <a:spLocks noGrp="1"/>
          </p:cNvSpPr>
          <p:nvPr>
            <p:ph sz="half" idx="1"/>
          </p:nvPr>
        </p:nvSpPr>
        <p:spPr/>
        <p:txBody>
          <a:bodyPr/>
          <a:lstStyle/>
          <a:p>
            <a:r>
              <a:rPr lang="it-IT" dirty="0"/>
              <a:t>Legge approvata dal parlamento con la maggioranza di 2/3 richiesta per modificare la costituzione, affida a Hitler il potere di modificare tutte le leggi.</a:t>
            </a:r>
          </a:p>
          <a:p>
            <a:r>
              <a:rPr lang="it-IT" dirty="0"/>
              <a:t>Approvata da tutti I partiti - NSDAP 45%, DNVP 8%, partito cattolico del centro 11%, tranne SPD 19% (KPD – 13%, ma sono già fuori legge – in prigione o all’estero). </a:t>
            </a:r>
          </a:p>
        </p:txBody>
      </p:sp>
      <p:pic>
        <p:nvPicPr>
          <p:cNvPr id="5" name="Segnaposto contenuto 4"/>
          <p:cNvPicPr>
            <a:picLocks noGrp="1" noChangeAspect="1"/>
          </p:cNvPicPr>
          <p:nvPr>
            <p:ph sz="half" idx="2"/>
          </p:nvPr>
        </p:nvPicPr>
        <p:blipFill>
          <a:blip r:embed="rId2"/>
          <a:stretch>
            <a:fillRect/>
          </a:stretch>
        </p:blipFill>
        <p:spPr>
          <a:xfrm>
            <a:off x="6188075" y="2252987"/>
            <a:ext cx="5813606" cy="4004121"/>
          </a:xfrm>
          <a:prstGeom prst="rect">
            <a:avLst/>
          </a:prstGeom>
        </p:spPr>
      </p:pic>
    </p:spTree>
    <p:extLst>
      <p:ext uri="{BB962C8B-B14F-4D97-AF65-F5344CB8AC3E}">
        <p14:creationId xmlns:p14="http://schemas.microsoft.com/office/powerpoint/2010/main" val="24291564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Germania Est</a:t>
            </a:r>
          </a:p>
        </p:txBody>
      </p:sp>
      <p:sp>
        <p:nvSpPr>
          <p:cNvPr id="6" name="Segnaposto contenuto 5"/>
          <p:cNvSpPr>
            <a:spLocks noGrp="1"/>
          </p:cNvSpPr>
          <p:nvPr>
            <p:ph idx="1"/>
          </p:nvPr>
        </p:nvSpPr>
        <p:spPr>
          <a:xfrm>
            <a:off x="818712" y="2222287"/>
            <a:ext cx="10554574" cy="3865004"/>
          </a:xfrm>
        </p:spPr>
        <p:txBody>
          <a:bodyPr>
            <a:normAutofit/>
          </a:bodyPr>
          <a:lstStyle/>
          <a:p>
            <a:r>
              <a:rPr lang="en-GB" dirty="0"/>
              <a:t>Otto </a:t>
            </a:r>
            <a:r>
              <a:rPr lang="en-GB" dirty="0" err="1"/>
              <a:t>Grotewohl</a:t>
            </a:r>
            <a:r>
              <a:rPr lang="en-GB" dirty="0"/>
              <a:t> (vice-president</a:t>
            </a:r>
            <a:r>
              <a:rPr lang="it-IT" dirty="0"/>
              <a:t>e SED)</a:t>
            </a:r>
            <a:r>
              <a:rPr lang="en-GB" dirty="0"/>
              <a:t>, </a:t>
            </a:r>
            <a:r>
              <a:rPr lang="it-IT" i="1" dirty="0"/>
              <a:t>Piani per la costituzione tedesca</a:t>
            </a:r>
            <a:r>
              <a:rPr lang="en-GB" dirty="0"/>
              <a:t>, 1947:</a:t>
            </a:r>
          </a:p>
          <a:p>
            <a:r>
              <a:rPr lang="it-IT" dirty="0"/>
              <a:t>«Weimar non fu vittima di ‘troppa democrazia’, ma di troppo poca. Non si può addossare al popolo ‘cattivo’, ‘impreparato’ e ‘stupido’ la colpa per la catastrofe. Cosa poteva fare il popolo contro i mercanteggi segreti della burocrazia ministeriale e i magnati della finanza… dove la stampa, cinema e radio erano diretti esclusivamente dai cosiddetti ‘difensori dello Stato’?» </a:t>
            </a:r>
          </a:p>
          <a:p>
            <a:r>
              <a:rPr lang="it-IT" dirty="0"/>
              <a:t>«Grazie al potere dei loro monopoli, la borghesia della Repubblica di Weimar si è comprata il dominio decisivo su tutti gli strumenti di condizionamento di massa. I tre che hanno rovinato la Germania: </a:t>
            </a:r>
            <a:r>
              <a:rPr lang="it-IT" dirty="0" err="1"/>
              <a:t>Stinnes</a:t>
            </a:r>
            <a:r>
              <a:rPr lang="it-IT" dirty="0"/>
              <a:t>, </a:t>
            </a:r>
            <a:r>
              <a:rPr lang="it-IT" dirty="0" err="1"/>
              <a:t>Hugenberg</a:t>
            </a:r>
            <a:r>
              <a:rPr lang="it-IT" dirty="0"/>
              <a:t> e </a:t>
            </a:r>
            <a:r>
              <a:rPr lang="it-IT" dirty="0" err="1"/>
              <a:t>Kirdorf</a:t>
            </a:r>
            <a:r>
              <a:rPr lang="it-IT" dirty="0"/>
              <a:t> saltano fuori nella stampa, cinema e in tutti i vertici dei mezzi di formazione dell’opinione pubblica…» </a:t>
            </a:r>
          </a:p>
          <a:p>
            <a:r>
              <a:rPr lang="it-IT" dirty="0"/>
              <a:t>«Deve forse il popolo essere un popolo di geni, se lo Stato stesso cerca o tacitamente permette di fuorviare il popolo con i metodi più raffinati della propaganda popolare?»</a:t>
            </a:r>
            <a:endParaRPr lang="en-GB" dirty="0"/>
          </a:p>
        </p:txBody>
      </p:sp>
    </p:spTree>
    <p:extLst>
      <p:ext uri="{BB962C8B-B14F-4D97-AF65-F5344CB8AC3E}">
        <p14:creationId xmlns:p14="http://schemas.microsoft.com/office/powerpoint/2010/main" val="13837678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err="1"/>
              <a:t>Günter</a:t>
            </a:r>
            <a:r>
              <a:rPr lang="it-IT" dirty="0"/>
              <a:t> </a:t>
            </a:r>
            <a:r>
              <a:rPr lang="it-IT" dirty="0" err="1"/>
              <a:t>Kertzscher</a:t>
            </a:r>
            <a:r>
              <a:rPr lang="it-IT" dirty="0"/>
              <a:t>, </a:t>
            </a:r>
            <a:r>
              <a:rPr lang="it-IT" i="1" dirty="0"/>
              <a:t>Il fondamento della democrazia</a:t>
            </a:r>
            <a:r>
              <a:rPr lang="it-IT" dirty="0"/>
              <a:t> </a:t>
            </a:r>
            <a:endParaRPr lang="en-GB" dirty="0"/>
          </a:p>
        </p:txBody>
      </p:sp>
      <p:pic>
        <p:nvPicPr>
          <p:cNvPr id="7" name="Segnaposto contenuto 6"/>
          <p:cNvPicPr>
            <a:picLocks noGrp="1" noChangeAspect="1"/>
          </p:cNvPicPr>
          <p:nvPr>
            <p:ph sz="half" idx="1"/>
          </p:nvPr>
        </p:nvPicPr>
        <p:blipFill>
          <a:blip r:embed="rId2"/>
          <a:stretch>
            <a:fillRect/>
          </a:stretch>
        </p:blipFill>
        <p:spPr>
          <a:xfrm>
            <a:off x="42280" y="2129246"/>
            <a:ext cx="6249639" cy="4519749"/>
          </a:xfrm>
          <a:prstGeom prst="rect">
            <a:avLst/>
          </a:prstGeom>
        </p:spPr>
      </p:pic>
      <p:sp>
        <p:nvSpPr>
          <p:cNvPr id="9" name="Segnaposto contenuto 8"/>
          <p:cNvSpPr>
            <a:spLocks noGrp="1"/>
          </p:cNvSpPr>
          <p:nvPr>
            <p:ph sz="half" idx="2"/>
          </p:nvPr>
        </p:nvSpPr>
        <p:spPr>
          <a:xfrm>
            <a:off x="6291919" y="2222287"/>
            <a:ext cx="5194583" cy="4426708"/>
          </a:xfrm>
        </p:spPr>
        <p:txBody>
          <a:bodyPr/>
          <a:lstStyle/>
          <a:p>
            <a:r>
              <a:rPr lang="it-IT" sz="1900" dirty="0"/>
              <a:t>in “Berliner Zeitung” 9 giugno 1946:</a:t>
            </a:r>
          </a:p>
          <a:p>
            <a:r>
              <a:rPr lang="it-IT" sz="1900" dirty="0"/>
              <a:t>«La costituzione di Weimar avrebbe potuto promuovere il progresso, se il potere reale non fosse stato nelle mani dei suoi nemici. Essi dominavano con il loro capitale gran parte della stampa e influenzavano continuamente l’opinione pubblica. Basta ricordarsi le edizioni </a:t>
            </a:r>
            <a:r>
              <a:rPr lang="it-IT" sz="1900" dirty="0" err="1"/>
              <a:t>Scherl</a:t>
            </a:r>
            <a:r>
              <a:rPr lang="it-IT" sz="1900" dirty="0"/>
              <a:t> e la UFA diretti dall’ex direttore della Krupp, </a:t>
            </a:r>
            <a:r>
              <a:rPr lang="it-IT" sz="1900" dirty="0" err="1"/>
              <a:t>Hugenberg</a:t>
            </a:r>
            <a:r>
              <a:rPr lang="it-IT" sz="1900" dirty="0"/>
              <a:t>… In Parlamento si discuteva spesso di questioni che erano già state decise nelle sale riunioni del grande capitale».  </a:t>
            </a:r>
          </a:p>
          <a:p>
            <a:endParaRPr lang="en-GB" dirty="0"/>
          </a:p>
        </p:txBody>
      </p:sp>
    </p:spTree>
    <p:extLst>
      <p:ext uri="{BB962C8B-B14F-4D97-AF65-F5344CB8AC3E}">
        <p14:creationId xmlns:p14="http://schemas.microsoft.com/office/powerpoint/2010/main" val="42762992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Germania </a:t>
            </a:r>
            <a:r>
              <a:rPr lang="en-GB" dirty="0" err="1"/>
              <a:t>Ovest</a:t>
            </a:r>
            <a:endParaRPr lang="en-GB" dirty="0"/>
          </a:p>
        </p:txBody>
      </p:sp>
      <p:sp>
        <p:nvSpPr>
          <p:cNvPr id="3" name="Segnaposto contenuto 2"/>
          <p:cNvSpPr>
            <a:spLocks noGrp="1"/>
          </p:cNvSpPr>
          <p:nvPr>
            <p:ph sz="half" idx="1"/>
          </p:nvPr>
        </p:nvSpPr>
        <p:spPr>
          <a:xfrm>
            <a:off x="818712" y="2222287"/>
            <a:ext cx="5542899" cy="4439770"/>
          </a:xfrm>
        </p:spPr>
        <p:txBody>
          <a:bodyPr>
            <a:normAutofit/>
          </a:bodyPr>
          <a:lstStyle/>
          <a:p>
            <a:r>
              <a:rPr lang="it-IT" dirty="0"/>
              <a:t>Fase espansiva del settore informativo dopo la guerra: dalla proclamazione della costituzione nel 1949 al 1954 aprono 1500 giornali. </a:t>
            </a:r>
          </a:p>
          <a:p>
            <a:r>
              <a:rPr lang="it-IT" dirty="0"/>
              <a:t>Fase di concentrazione del potere mediatico: nei 20 anni successivi cala il numero di editori e il gruppo di </a:t>
            </a:r>
            <a:r>
              <a:rPr lang="it-IT" dirty="0" err="1"/>
              <a:t>Axel</a:t>
            </a:r>
            <a:r>
              <a:rPr lang="it-IT" dirty="0"/>
              <a:t> </a:t>
            </a:r>
            <a:r>
              <a:rPr lang="it-IT" dirty="0" err="1"/>
              <a:t>Springer</a:t>
            </a:r>
            <a:r>
              <a:rPr lang="it-IT" dirty="0"/>
              <a:t> conquista il dominio sul mercato pubblicitario e di vendite grazie al giornale popolare «</a:t>
            </a:r>
            <a:r>
              <a:rPr lang="it-IT" dirty="0" err="1"/>
              <a:t>Bild</a:t>
            </a:r>
            <a:r>
              <a:rPr lang="it-IT" dirty="0"/>
              <a:t>», nonostante i ripetuti tentativi della «Commissione per la concorrenza della stampa, radio, televisione e cinema» istituita nel 1964 e dell’«Ufficio federale per i cartelli» istituito nel 1958.</a:t>
            </a:r>
          </a:p>
        </p:txBody>
      </p:sp>
      <p:pic>
        <p:nvPicPr>
          <p:cNvPr id="5" name="Segnaposto contenuto 4"/>
          <p:cNvPicPr>
            <a:picLocks noGrp="1" noChangeAspect="1"/>
          </p:cNvPicPr>
          <p:nvPr>
            <p:ph sz="half" idx="2"/>
          </p:nvPr>
        </p:nvPicPr>
        <p:blipFill>
          <a:blip r:embed="rId2"/>
          <a:stretch>
            <a:fillRect/>
          </a:stretch>
        </p:blipFill>
        <p:spPr>
          <a:xfrm>
            <a:off x="6635931" y="1940756"/>
            <a:ext cx="4963886" cy="4814085"/>
          </a:xfrm>
          <a:prstGeom prst="rect">
            <a:avLst/>
          </a:prstGeom>
        </p:spPr>
      </p:pic>
    </p:spTree>
    <p:extLst>
      <p:ext uri="{BB962C8B-B14F-4D97-AF65-F5344CB8AC3E}">
        <p14:creationId xmlns:p14="http://schemas.microsoft.com/office/powerpoint/2010/main" val="5379876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6E98CBB3-57BB-445A-8263-B1D09C3B00B0}"/>
              </a:ext>
            </a:extLst>
          </p:cNvPr>
          <p:cNvSpPr>
            <a:spLocks noGrp="1"/>
          </p:cNvSpPr>
          <p:nvPr>
            <p:ph type="title"/>
          </p:nvPr>
        </p:nvSpPr>
        <p:spPr/>
        <p:txBody>
          <a:bodyPr/>
          <a:lstStyle/>
          <a:p>
            <a:r>
              <a:rPr lang="it-IT" sz="3900" dirty="0"/>
              <a:t>Stampa: difesa dallo stato o dalla società?</a:t>
            </a:r>
          </a:p>
        </p:txBody>
      </p:sp>
      <p:sp>
        <p:nvSpPr>
          <p:cNvPr id="6" name="Segnaposto contenuto 5">
            <a:extLst>
              <a:ext uri="{FF2B5EF4-FFF2-40B4-BE49-F238E27FC236}">
                <a16:creationId xmlns:a16="http://schemas.microsoft.com/office/drawing/2014/main" id="{2FF76470-EA44-44AB-91A2-FFB22E533CED}"/>
              </a:ext>
            </a:extLst>
          </p:cNvPr>
          <p:cNvSpPr>
            <a:spLocks noGrp="1"/>
          </p:cNvSpPr>
          <p:nvPr>
            <p:ph sz="half" idx="1"/>
          </p:nvPr>
        </p:nvSpPr>
        <p:spPr/>
        <p:txBody>
          <a:bodyPr>
            <a:normAutofit/>
          </a:bodyPr>
          <a:lstStyle/>
          <a:p>
            <a:r>
              <a:rPr lang="it-IT" sz="2000" dirty="0"/>
              <a:t>Ernst </a:t>
            </a:r>
            <a:r>
              <a:rPr lang="it-IT" sz="2000" dirty="0" err="1"/>
              <a:t>Forsthoff</a:t>
            </a:r>
            <a:r>
              <a:rPr lang="it-IT" sz="2000" dirty="0"/>
              <a:t>, </a:t>
            </a:r>
            <a:r>
              <a:rPr lang="it-IT" sz="2000" i="1" dirty="0"/>
              <a:t>Difesa costituzionale della stampa </a:t>
            </a:r>
            <a:r>
              <a:rPr lang="it-IT" sz="2000" dirty="0"/>
              <a:t>(parere legale a favore del gruppo Springer, 1969):</a:t>
            </a:r>
          </a:p>
          <a:p>
            <a:r>
              <a:rPr lang="it-IT" sz="2000" dirty="0"/>
              <a:t>Lo stato non deve regolamentare il mercato editoriale, perché:</a:t>
            </a:r>
          </a:p>
          <a:p>
            <a:r>
              <a:rPr lang="it-IT" sz="2000" dirty="0"/>
              <a:t>La libertà di stampa è un diritto di tradizione </a:t>
            </a:r>
            <a:r>
              <a:rPr lang="it-IT" sz="2000" dirty="0">
                <a:solidFill>
                  <a:srgbClr val="FF0000"/>
                </a:solidFill>
              </a:rPr>
              <a:t>liberale</a:t>
            </a:r>
            <a:r>
              <a:rPr lang="it-IT" sz="2000" dirty="0"/>
              <a:t> che protegge l’indipendenza della società.    </a:t>
            </a:r>
          </a:p>
        </p:txBody>
      </p:sp>
      <p:sp>
        <p:nvSpPr>
          <p:cNvPr id="7" name="Segnaposto contenuto 6">
            <a:extLst>
              <a:ext uri="{FF2B5EF4-FFF2-40B4-BE49-F238E27FC236}">
                <a16:creationId xmlns:a16="http://schemas.microsoft.com/office/drawing/2014/main" id="{411D8DDB-21CC-4068-9073-AA2C9183988F}"/>
              </a:ext>
            </a:extLst>
          </p:cNvPr>
          <p:cNvSpPr>
            <a:spLocks noGrp="1"/>
          </p:cNvSpPr>
          <p:nvPr>
            <p:ph sz="half" idx="2"/>
          </p:nvPr>
        </p:nvSpPr>
        <p:spPr/>
        <p:txBody>
          <a:bodyPr>
            <a:normAutofit/>
          </a:bodyPr>
          <a:lstStyle/>
          <a:p>
            <a:r>
              <a:rPr lang="it-IT" sz="2000" dirty="0"/>
              <a:t>Ulrich </a:t>
            </a:r>
            <a:r>
              <a:rPr lang="it-IT" sz="2000" dirty="0" err="1"/>
              <a:t>Scheuner</a:t>
            </a:r>
            <a:r>
              <a:rPr lang="it-IT" sz="2000" dirty="0"/>
              <a:t>, </a:t>
            </a:r>
            <a:r>
              <a:rPr lang="it-IT" sz="2000" i="1" dirty="0"/>
              <a:t>Libertà di stampa </a:t>
            </a:r>
            <a:r>
              <a:rPr lang="it-IT" sz="2000" dirty="0"/>
              <a:t>(1965):</a:t>
            </a:r>
          </a:p>
          <a:p>
            <a:r>
              <a:rPr lang="it-IT" sz="2000" dirty="0"/>
              <a:t>Lo stato deve proteggere la stampa dal potere economico dei grandi gruppi editoriali, perché:</a:t>
            </a:r>
          </a:p>
          <a:p>
            <a:r>
              <a:rPr lang="it-IT" sz="2000" dirty="0"/>
              <a:t>La stampa è un’istituzione fondamentale per un’opinione pubblica </a:t>
            </a:r>
            <a:r>
              <a:rPr lang="it-IT" sz="2000" dirty="0">
                <a:solidFill>
                  <a:srgbClr val="FF0000"/>
                </a:solidFill>
              </a:rPr>
              <a:t>democratica</a:t>
            </a:r>
            <a:r>
              <a:rPr lang="it-IT" sz="2000" dirty="0"/>
              <a:t>.</a:t>
            </a:r>
          </a:p>
        </p:txBody>
      </p:sp>
    </p:spTree>
    <p:extLst>
      <p:ext uri="{BB962C8B-B14F-4D97-AF65-F5344CB8AC3E}">
        <p14:creationId xmlns:p14="http://schemas.microsoft.com/office/powerpoint/2010/main" val="2759876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1_Citazion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TM03457503[[fn=Citazione]]</Template>
  <TotalTime>932</TotalTime>
  <Words>9571</Words>
  <Application>Microsoft Office PowerPoint</Application>
  <PresentationFormat>Widescreen</PresentationFormat>
  <Paragraphs>461</Paragraphs>
  <Slides>96</Slides>
  <Notes>0</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96</vt:i4>
      </vt:variant>
    </vt:vector>
  </HeadingPairs>
  <TitlesOfParts>
    <vt:vector size="101" baseType="lpstr">
      <vt:lpstr>Century Gothic</vt:lpstr>
      <vt:lpstr>Courier New</vt:lpstr>
      <vt:lpstr>Wingdings 2</vt:lpstr>
      <vt:lpstr>Citazione</vt:lpstr>
      <vt:lpstr>1_Citazione</vt:lpstr>
      <vt:lpstr>Storia delle istituzioni politiche 3</vt:lpstr>
      <vt:lpstr>La Francia prerivoluzionaria</vt:lpstr>
      <vt:lpstr>Informazione depoliticizzata</vt:lpstr>
      <vt:lpstr>Stampa come spettacolo</vt:lpstr>
      <vt:lpstr>«Encyclopédie» 1750-1772</vt:lpstr>
      <vt:lpstr>Impatto sulla società</vt:lpstr>
      <vt:lpstr>Nascita dell’opinione pubblica</vt:lpstr>
      <vt:lpstr>Necker, «Compte rendu au Roi»</vt:lpstr>
      <vt:lpstr>Stampa clandestina</vt:lpstr>
      <vt:lpstr>Confronto con l’Inghilterra</vt:lpstr>
      <vt:lpstr>Voltaire e il modello inglese</vt:lpstr>
      <vt:lpstr>Influenza della rivoluzione olandese</vt:lpstr>
      <vt:lpstr>Dibattito olandese sulla partecipazione popolare </vt:lpstr>
      <vt:lpstr>Popolazione della Francia (28 milioni nel 1789) </vt:lpstr>
      <vt:lpstr> La crisi politica in Francia </vt:lpstr>
      <vt:lpstr>Gli Stati Generali</vt:lpstr>
      <vt:lpstr>Elezioni per gli Stati Generali</vt:lpstr>
      <vt:lpstr>Cahiers des doléances</vt:lpstr>
      <vt:lpstr>Che cos’è il terzo stato?</vt:lpstr>
      <vt:lpstr>Libertà di stampa</vt:lpstr>
      <vt:lpstr>«Anglomanes»</vt:lpstr>
      <vt:lpstr>«Américanistes»</vt:lpstr>
      <vt:lpstr>Da Stati Generali a Assemblea Costituente</vt:lpstr>
      <vt:lpstr>Diritti fondamentali</vt:lpstr>
      <vt:lpstr>Club dei Giacobini</vt:lpstr>
      <vt:lpstr>Jacques-Pierre Brissot </vt:lpstr>
      <vt:lpstr>Giornalismo politico come professione</vt:lpstr>
      <vt:lpstr>Da giornalista a capo partito girondino</vt:lpstr>
      <vt:lpstr>Diffusione della stampa</vt:lpstr>
      <vt:lpstr>«Le Moniteur universel»</vt:lpstr>
      <vt:lpstr>«Demi-Philosophes»</vt:lpstr>
      <vt:lpstr>Il “complottismo”</vt:lpstr>
      <vt:lpstr>Club dei Cordiglieri</vt:lpstr>
      <vt:lpstr>Politica come teatro</vt:lpstr>
      <vt:lpstr>Costituzione del 3 settembre 1791</vt:lpstr>
      <vt:lpstr>Convenzione Nazionale e Terrore</vt:lpstr>
      <vt:lpstr>Costituzione formale e costituzione reale</vt:lpstr>
      <vt:lpstr>Limiti alla libertà di stampa</vt:lpstr>
      <vt:lpstr>Jean-Paul Marat – “l’amico del popolo”</vt:lpstr>
      <vt:lpstr>Jacques-René Hébert</vt:lpstr>
      <vt:lpstr>Demonizzazione dell’immagine pubblica della regina nella stampa pornografica</vt:lpstr>
      <vt:lpstr>La stampa contro il linguaggio di odio</vt:lpstr>
      <vt:lpstr>Lotta tra fazioni</vt:lpstr>
      <vt:lpstr>Grande terrore e caduta di Robespierre</vt:lpstr>
      <vt:lpstr>Termidoro e «terrore bianco»</vt:lpstr>
      <vt:lpstr>Chiudere la rivoluzione</vt:lpstr>
      <vt:lpstr>Direttorio (novembre 1795-novembre 1799) </vt:lpstr>
      <vt:lpstr>Colpo di stato di Napoleone Bonaparte</vt:lpstr>
      <vt:lpstr>Bonapartismo</vt:lpstr>
      <vt:lpstr>Padre della patria</vt:lpstr>
      <vt:lpstr>Società tedesca nell’epoca moderna</vt:lpstr>
      <vt:lpstr>Confederazione Tedesca 1815-1866</vt:lpstr>
      <vt:lpstr>Repressione della opinione pubblica</vt:lpstr>
      <vt:lpstr>Verso la rivoluzione del 1848</vt:lpstr>
      <vt:lpstr>Formazione della società civile</vt:lpstr>
      <vt:lpstr>«Stato di diritto»</vt:lpstr>
      <vt:lpstr>Valutazioni del parlamentarismo inglese</vt:lpstr>
      <vt:lpstr>Rivoluzione del 1848</vt:lpstr>
      <vt:lpstr>Fallimento della rivoluzione tedesca</vt:lpstr>
      <vt:lpstr>Costituzione del regno di Prussia 1848/50</vt:lpstr>
      <vt:lpstr>Intelligenz-blatt</vt:lpstr>
      <vt:lpstr>La democrazia sfiduciata – Realpolitik </vt:lpstr>
      <vt:lpstr>Rochau: partiti contro popolo</vt:lpstr>
      <vt:lpstr>Lothar Bucher</vt:lpstr>
      <vt:lpstr>Bucher: opinione pubblica </vt:lpstr>
      <vt:lpstr>Controllo dell’informazione</vt:lpstr>
      <vt:lpstr>Il culto dell’opinione pubblica </vt:lpstr>
      <vt:lpstr>https://youtu.be/NjW--_cPerA </vt:lpstr>
      <vt:lpstr>Costituzione dell’Impero Tedesco 1866/71</vt:lpstr>
      <vt:lpstr>Cancelliere come capo plebiscitario </vt:lpstr>
      <vt:lpstr>Governo e media</vt:lpstr>
      <vt:lpstr>Partiti “nemici del Reich”</vt:lpstr>
      <vt:lpstr>Elezioni 1874 - 1912</vt:lpstr>
      <vt:lpstr>Propaganda indiretta</vt:lpstr>
      <vt:lpstr>Lega navale</vt:lpstr>
      <vt:lpstr>Stampa popolare contro Intelligenz-blatt</vt:lpstr>
      <vt:lpstr>«Scherlismo»</vt:lpstr>
      <vt:lpstr>1914-1918 Guerra e dittatura militare</vt:lpstr>
      <vt:lpstr>Rivoluzione di novembre 1918</vt:lpstr>
      <vt:lpstr>Diffusione della rivoluzione 30 ottobre-9 novembre 1918</vt:lpstr>
      <vt:lpstr>La “doppia” proclamazione della Repubblica</vt:lpstr>
      <vt:lpstr>Presentazione standard di PowerPoint</vt:lpstr>
      <vt:lpstr>Congresso nazionale dei Consigli dei soldati e operai (16-21 dicembre 1918) nei media</vt:lpstr>
      <vt:lpstr>Rivolta spartachista 5-15 gennaio 1919</vt:lpstr>
      <vt:lpstr>Costituzione di Weimar 1919: «la costituzione più democratica del mondo»</vt:lpstr>
      <vt:lpstr>Alfred Hugenberg</vt:lpstr>
      <vt:lpstr>1925 ex-dittatore militare Paul von Hindenburg eletto Presidente della Repubblica</vt:lpstr>
      <vt:lpstr>Crisi economica mondiale del 1929</vt:lpstr>
      <vt:lpstr>Elezioni per il parlamento nazionale 1924-1933</vt:lpstr>
      <vt:lpstr>Governi presidenziali ottobre 1930-marzo 1933 </vt:lpstr>
      <vt:lpstr>Governo Hitler 30 gennaio 1933</vt:lpstr>
      <vt:lpstr>Legge costituzionale dei pieni poteri</vt:lpstr>
      <vt:lpstr>Germania Est</vt:lpstr>
      <vt:lpstr>Günter Kertzscher, Il fondamento della democrazia </vt:lpstr>
      <vt:lpstr>Germania Ovest</vt:lpstr>
      <vt:lpstr>Stampa: difesa dallo stato o dalla società?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Storia delle istituzioni politiche 2</dc:title>
  <dc:creator>ronald.car@unimc.it</dc:creator>
  <cp:lastModifiedBy>ronald.car@unimc.it</cp:lastModifiedBy>
  <cp:revision>62</cp:revision>
  <dcterms:created xsi:type="dcterms:W3CDTF">2021-01-15T16:31:49Z</dcterms:created>
  <dcterms:modified xsi:type="dcterms:W3CDTF">2022-09-19T10:58:08Z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2939597</vt:lpwstr>
  </property>
  <property fmtid="{D5CDD505-2E9C-101B-9397-08002B2CF9AE}" pid="3" name="NXPowerLiteSettings">
    <vt:lpwstr>C7000400038000</vt:lpwstr>
  </property>
  <property fmtid="{D5CDD505-2E9C-101B-9397-08002B2CF9AE}" pid="4" name="NXPowerLiteVersion">
    <vt:lpwstr>S9.0.3</vt:lpwstr>
  </property>
</Properties>
</file>