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6"/>
  </p:notesMasterIdLst>
  <p:sldIdLst>
    <p:sldId id="256" r:id="rId2"/>
    <p:sldId id="257" r:id="rId3"/>
    <p:sldId id="258" r:id="rId4"/>
    <p:sldId id="260" r:id="rId5"/>
    <p:sldId id="261" r:id="rId6"/>
    <p:sldId id="259" r:id="rId7"/>
    <p:sldId id="273" r:id="rId8"/>
    <p:sldId id="335" r:id="rId9"/>
    <p:sldId id="332" r:id="rId10"/>
    <p:sldId id="432" r:id="rId11"/>
    <p:sldId id="331" r:id="rId12"/>
    <p:sldId id="297" r:id="rId13"/>
    <p:sldId id="274" r:id="rId14"/>
    <p:sldId id="333" r:id="rId15"/>
    <p:sldId id="262" r:id="rId16"/>
    <p:sldId id="338" r:id="rId17"/>
    <p:sldId id="263" r:id="rId18"/>
    <p:sldId id="339" r:id="rId19"/>
    <p:sldId id="375" r:id="rId20"/>
    <p:sldId id="264" r:id="rId21"/>
    <p:sldId id="265" r:id="rId22"/>
    <p:sldId id="427" r:id="rId23"/>
    <p:sldId id="266" r:id="rId24"/>
    <p:sldId id="267" r:id="rId25"/>
    <p:sldId id="334" r:id="rId26"/>
    <p:sldId id="268" r:id="rId27"/>
    <p:sldId id="269" r:id="rId28"/>
    <p:sldId id="270" r:id="rId29"/>
    <p:sldId id="336" r:id="rId30"/>
    <p:sldId id="410" r:id="rId31"/>
    <p:sldId id="411" r:id="rId32"/>
    <p:sldId id="337" r:id="rId33"/>
    <p:sldId id="485" r:id="rId34"/>
    <p:sldId id="413" r:id="rId35"/>
    <p:sldId id="412" r:id="rId36"/>
    <p:sldId id="340" r:id="rId37"/>
    <p:sldId id="271" r:id="rId38"/>
    <p:sldId id="487" r:id="rId39"/>
    <p:sldId id="272" r:id="rId40"/>
    <p:sldId id="289" r:id="rId41"/>
    <p:sldId id="290" r:id="rId42"/>
    <p:sldId id="293" r:id="rId43"/>
    <p:sldId id="341" r:id="rId44"/>
    <p:sldId id="294" r:id="rId45"/>
    <p:sldId id="295" r:id="rId46"/>
    <p:sldId id="296" r:id="rId47"/>
    <p:sldId id="409" r:id="rId48"/>
    <p:sldId id="342" r:id="rId49"/>
    <p:sldId id="310" r:id="rId50"/>
    <p:sldId id="486" r:id="rId51"/>
    <p:sldId id="311" r:id="rId52"/>
    <p:sldId id="343" r:id="rId53"/>
    <p:sldId id="312" r:id="rId54"/>
    <p:sldId id="313" r:id="rId55"/>
    <p:sldId id="344" r:id="rId56"/>
    <p:sldId id="314" r:id="rId57"/>
    <p:sldId id="345" r:id="rId58"/>
    <p:sldId id="315" r:id="rId59"/>
    <p:sldId id="316" r:id="rId60"/>
    <p:sldId id="346" r:id="rId61"/>
    <p:sldId id="414" r:id="rId62"/>
    <p:sldId id="431" r:id="rId63"/>
    <p:sldId id="317" r:id="rId64"/>
    <p:sldId id="348" r:id="rId65"/>
    <p:sldId id="318" r:id="rId66"/>
    <p:sldId id="404" r:id="rId67"/>
    <p:sldId id="319" r:id="rId68"/>
    <p:sldId id="320" r:id="rId69"/>
    <p:sldId id="321" r:id="rId70"/>
    <p:sldId id="349" r:id="rId71"/>
    <p:sldId id="322" r:id="rId72"/>
    <p:sldId id="419" r:id="rId73"/>
    <p:sldId id="323" r:id="rId74"/>
    <p:sldId id="351" r:id="rId75"/>
    <p:sldId id="324" r:id="rId76"/>
    <p:sldId id="376" r:id="rId77"/>
    <p:sldId id="298" r:id="rId78"/>
    <p:sldId id="300" r:id="rId79"/>
    <p:sldId id="330" r:id="rId80"/>
    <p:sldId id="352" r:id="rId81"/>
    <p:sldId id="329" r:id="rId82"/>
    <p:sldId id="380" r:id="rId83"/>
    <p:sldId id="379" r:id="rId84"/>
    <p:sldId id="381" r:id="rId85"/>
    <p:sldId id="328" r:id="rId86"/>
    <p:sldId id="424" r:id="rId87"/>
    <p:sldId id="425" r:id="rId88"/>
    <p:sldId id="426" r:id="rId89"/>
    <p:sldId id="299" r:id="rId90"/>
    <p:sldId id="353" r:id="rId91"/>
    <p:sldId id="420" r:id="rId92"/>
    <p:sldId id="421" r:id="rId93"/>
    <p:sldId id="422" r:id="rId94"/>
    <p:sldId id="396" r:id="rId95"/>
    <p:sldId id="397" r:id="rId96"/>
    <p:sldId id="398" r:id="rId97"/>
    <p:sldId id="428" r:id="rId98"/>
    <p:sldId id="430" r:id="rId99"/>
    <p:sldId id="399" r:id="rId100"/>
    <p:sldId id="400" r:id="rId101"/>
    <p:sldId id="402" r:id="rId102"/>
    <p:sldId id="403" r:id="rId103"/>
    <p:sldId id="401" r:id="rId104"/>
    <p:sldId id="301" r:id="rId105"/>
    <p:sldId id="354" r:id="rId106"/>
    <p:sldId id="405" r:id="rId107"/>
    <p:sldId id="304" r:id="rId108"/>
    <p:sldId id="355" r:id="rId109"/>
    <p:sldId id="305" r:id="rId110"/>
    <p:sldId id="356" r:id="rId111"/>
    <p:sldId id="357" r:id="rId112"/>
    <p:sldId id="359" r:id="rId113"/>
    <p:sldId id="360" r:id="rId114"/>
    <p:sldId id="307" r:id="rId115"/>
    <p:sldId id="423" r:id="rId116"/>
    <p:sldId id="302" r:id="rId117"/>
    <p:sldId id="361" r:id="rId118"/>
    <p:sldId id="303" r:id="rId119"/>
    <p:sldId id="429" r:id="rId120"/>
    <p:sldId id="309" r:id="rId121"/>
    <p:sldId id="377" r:id="rId122"/>
    <p:sldId id="434" r:id="rId123"/>
    <p:sldId id="378" r:id="rId124"/>
    <p:sldId id="362" r:id="rId125"/>
    <p:sldId id="350" r:id="rId126"/>
    <p:sldId id="433" r:id="rId127"/>
    <p:sldId id="308" r:id="rId128"/>
    <p:sldId id="275" r:id="rId129"/>
    <p:sldId id="277" r:id="rId130"/>
    <p:sldId id="276" r:id="rId131"/>
    <p:sldId id="363" r:id="rId132"/>
    <p:sldId id="364" r:id="rId133"/>
    <p:sldId id="369" r:id="rId134"/>
    <p:sldId id="370" r:id="rId135"/>
    <p:sldId id="365" r:id="rId136"/>
    <p:sldId id="366" r:id="rId137"/>
    <p:sldId id="367" r:id="rId138"/>
    <p:sldId id="368" r:id="rId139"/>
    <p:sldId id="371" r:id="rId140"/>
    <p:sldId id="325" r:id="rId141"/>
    <p:sldId id="416" r:id="rId142"/>
    <p:sldId id="415" r:id="rId143"/>
    <p:sldId id="418" r:id="rId144"/>
    <p:sldId id="278" r:id="rId145"/>
    <p:sldId id="326" r:id="rId146"/>
    <p:sldId id="373" r:id="rId147"/>
    <p:sldId id="372" r:id="rId148"/>
    <p:sldId id="279" r:id="rId149"/>
    <p:sldId id="392" r:id="rId150"/>
    <p:sldId id="393" r:id="rId151"/>
    <p:sldId id="395" r:id="rId152"/>
    <p:sldId id="394" r:id="rId153"/>
    <p:sldId id="280" r:id="rId154"/>
    <p:sldId id="282" r:id="rId155"/>
    <p:sldId id="390" r:id="rId156"/>
    <p:sldId id="391" r:id="rId157"/>
    <p:sldId id="327" r:id="rId158"/>
    <p:sldId id="385" r:id="rId159"/>
    <p:sldId id="386" r:id="rId160"/>
    <p:sldId id="387" r:id="rId161"/>
    <p:sldId id="389" r:id="rId162"/>
    <p:sldId id="382" r:id="rId163"/>
    <p:sldId id="285" r:id="rId164"/>
    <p:sldId id="388" r:id="rId165"/>
    <p:sldId id="374" r:id="rId166"/>
    <p:sldId id="283" r:id="rId167"/>
    <p:sldId id="284" r:id="rId168"/>
    <p:sldId id="286" r:id="rId169"/>
    <p:sldId id="383" r:id="rId170"/>
    <p:sldId id="287" r:id="rId171"/>
    <p:sldId id="384" r:id="rId172"/>
    <p:sldId id="406" r:id="rId173"/>
    <p:sldId id="407" r:id="rId174"/>
    <p:sldId id="408" r:id="rId1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5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C3FFF8-43F6-480C-BDA8-BD8BE493C2C3}" type="doc">
      <dgm:prSet loTypeId="urn:microsoft.com/office/officeart/2005/8/layout/cycle8" loCatId="cycle" qsTypeId="urn:microsoft.com/office/officeart/2005/8/quickstyle/3d3" qsCatId="3D" csTypeId="urn:microsoft.com/office/officeart/2005/8/colors/colorful5" csCatId="colorful" phldr="1"/>
      <dgm:spPr/>
    </dgm:pt>
    <dgm:pt modelId="{EC89DBE7-DB42-4A09-996E-9F333BE4D6BA}">
      <dgm:prSet phldrT="[Testo]" custT="1"/>
      <dgm:spPr/>
      <dgm:t>
        <a:bodyPr/>
        <a:lstStyle/>
        <a:p>
          <a:r>
            <a:rPr lang="it-IT" sz="1600" dirty="0">
              <a:effectLst>
                <a:outerShdw blurRad="38100" dist="38100" dir="2700000" algn="tl">
                  <a:srgbClr val="000000">
                    <a:alpha val="43137"/>
                  </a:srgbClr>
                </a:outerShdw>
              </a:effectLst>
            </a:rPr>
            <a:t>Relazioni tra forze economiche e politiche, gruppi sociali e culturali</a:t>
          </a:r>
        </a:p>
      </dgm:t>
    </dgm:pt>
    <dgm:pt modelId="{521A73DC-57C6-4CFE-B056-32CF2AF9A662}" type="parTrans" cxnId="{F8C604BF-4611-4BE8-9432-5D3DFB633D97}">
      <dgm:prSet/>
      <dgm:spPr/>
      <dgm:t>
        <a:bodyPr/>
        <a:lstStyle/>
        <a:p>
          <a:endParaRPr lang="it-IT"/>
        </a:p>
      </dgm:t>
    </dgm:pt>
    <dgm:pt modelId="{DB3EEAB3-CC87-4363-B7E9-32F2F7907D46}" type="sibTrans" cxnId="{F8C604BF-4611-4BE8-9432-5D3DFB633D97}">
      <dgm:prSet/>
      <dgm:spPr/>
      <dgm:t>
        <a:bodyPr/>
        <a:lstStyle/>
        <a:p>
          <a:endParaRPr lang="it-IT"/>
        </a:p>
      </dgm:t>
    </dgm:pt>
    <dgm:pt modelId="{287D8402-2F80-4CA8-9DFE-D37DF71E91CF}">
      <dgm:prSet phldrT="[Testo]"/>
      <dgm:spPr>
        <a:solidFill>
          <a:srgbClr val="0070C0"/>
        </a:solidFill>
      </dgm:spPr>
      <dgm:t>
        <a:bodyPr/>
        <a:lstStyle/>
        <a:p>
          <a:r>
            <a:rPr lang="it-IT" dirty="0">
              <a:effectLst>
                <a:outerShdw blurRad="38100" dist="38100" dir="2700000" algn="tl">
                  <a:srgbClr val="000000">
                    <a:alpha val="43137"/>
                  </a:srgbClr>
                </a:outerShdw>
              </a:effectLst>
            </a:rPr>
            <a:t>Formulazioni ideologiche e loro traduzioni in leggi e regole sociali</a:t>
          </a:r>
        </a:p>
      </dgm:t>
    </dgm:pt>
    <dgm:pt modelId="{05311C96-9537-4848-ACA6-7B5D8BA6FE66}" type="parTrans" cxnId="{5F25F5EA-F288-44DB-8D47-2C6F8E73F8C1}">
      <dgm:prSet/>
      <dgm:spPr/>
      <dgm:t>
        <a:bodyPr/>
        <a:lstStyle/>
        <a:p>
          <a:endParaRPr lang="it-IT"/>
        </a:p>
      </dgm:t>
    </dgm:pt>
    <dgm:pt modelId="{DE646E43-DE24-4604-9C36-4A74A8AD848C}" type="sibTrans" cxnId="{5F25F5EA-F288-44DB-8D47-2C6F8E73F8C1}">
      <dgm:prSet/>
      <dgm:spPr/>
      <dgm:t>
        <a:bodyPr/>
        <a:lstStyle/>
        <a:p>
          <a:endParaRPr lang="it-IT"/>
        </a:p>
      </dgm:t>
    </dgm:pt>
    <dgm:pt modelId="{FA13E216-B9FC-4269-8FC6-689C1FACAF76}">
      <dgm:prSet phldrT="[Testo]" custT="1"/>
      <dgm:spPr/>
      <dgm:t>
        <a:bodyPr/>
        <a:lstStyle/>
        <a:p>
          <a:r>
            <a:rPr lang="it-IT" sz="1600" dirty="0">
              <a:effectLst>
                <a:outerShdw blurRad="38100" dist="38100" dir="2700000" algn="tl">
                  <a:srgbClr val="000000">
                    <a:alpha val="43137"/>
                  </a:srgbClr>
                </a:outerShdw>
              </a:effectLst>
            </a:rPr>
            <a:t>Effetti sociali ed economici, trasformazioni culturali</a:t>
          </a:r>
        </a:p>
      </dgm:t>
    </dgm:pt>
    <dgm:pt modelId="{8BA18566-4C90-4A27-95A3-B974EEBCA50D}" type="parTrans" cxnId="{98A7A750-12E2-4252-A237-443AE86F9653}">
      <dgm:prSet/>
      <dgm:spPr/>
      <dgm:t>
        <a:bodyPr/>
        <a:lstStyle/>
        <a:p>
          <a:endParaRPr lang="it-IT"/>
        </a:p>
      </dgm:t>
    </dgm:pt>
    <dgm:pt modelId="{767C1706-8607-41C7-B740-F60554507A29}" type="sibTrans" cxnId="{98A7A750-12E2-4252-A237-443AE86F9653}">
      <dgm:prSet/>
      <dgm:spPr/>
      <dgm:t>
        <a:bodyPr/>
        <a:lstStyle/>
        <a:p>
          <a:endParaRPr lang="it-IT"/>
        </a:p>
      </dgm:t>
    </dgm:pt>
    <dgm:pt modelId="{CFE4A55A-50EF-4D27-A282-4074533B2E09}" type="pres">
      <dgm:prSet presAssocID="{F4C3FFF8-43F6-480C-BDA8-BD8BE493C2C3}" presName="compositeShape" presStyleCnt="0">
        <dgm:presLayoutVars>
          <dgm:chMax val="7"/>
          <dgm:dir/>
          <dgm:resizeHandles val="exact"/>
        </dgm:presLayoutVars>
      </dgm:prSet>
      <dgm:spPr/>
    </dgm:pt>
    <dgm:pt modelId="{C733FBB3-C7C1-46DF-86D7-216E0246D7AB}" type="pres">
      <dgm:prSet presAssocID="{F4C3FFF8-43F6-480C-BDA8-BD8BE493C2C3}" presName="wedge1" presStyleLbl="node1" presStyleIdx="0" presStyleCnt="3"/>
      <dgm:spPr/>
    </dgm:pt>
    <dgm:pt modelId="{63DBAEED-81CD-45D5-94C6-DFEA3C38D417}" type="pres">
      <dgm:prSet presAssocID="{F4C3FFF8-43F6-480C-BDA8-BD8BE493C2C3}" presName="dummy1a" presStyleCnt="0"/>
      <dgm:spPr/>
    </dgm:pt>
    <dgm:pt modelId="{D3905362-CD40-44B8-AE02-25A3C66035BB}" type="pres">
      <dgm:prSet presAssocID="{F4C3FFF8-43F6-480C-BDA8-BD8BE493C2C3}" presName="dummy1b" presStyleCnt="0"/>
      <dgm:spPr/>
    </dgm:pt>
    <dgm:pt modelId="{B950D4F1-7FA7-4CB3-B0BC-416BE60BA008}" type="pres">
      <dgm:prSet presAssocID="{F4C3FFF8-43F6-480C-BDA8-BD8BE493C2C3}" presName="wedge1Tx" presStyleLbl="node1" presStyleIdx="0" presStyleCnt="3">
        <dgm:presLayoutVars>
          <dgm:chMax val="0"/>
          <dgm:chPref val="0"/>
          <dgm:bulletEnabled val="1"/>
        </dgm:presLayoutVars>
      </dgm:prSet>
      <dgm:spPr/>
    </dgm:pt>
    <dgm:pt modelId="{D7239A40-A60E-4E7C-9F6A-D168DBB69CC1}" type="pres">
      <dgm:prSet presAssocID="{F4C3FFF8-43F6-480C-BDA8-BD8BE493C2C3}" presName="wedge2" presStyleLbl="node1" presStyleIdx="1" presStyleCnt="3"/>
      <dgm:spPr/>
    </dgm:pt>
    <dgm:pt modelId="{0EF71927-C999-4884-B74C-1E067E7D69E9}" type="pres">
      <dgm:prSet presAssocID="{F4C3FFF8-43F6-480C-BDA8-BD8BE493C2C3}" presName="dummy2a" presStyleCnt="0"/>
      <dgm:spPr/>
    </dgm:pt>
    <dgm:pt modelId="{32F4A747-EA44-4F9E-93E6-248FDBFD263F}" type="pres">
      <dgm:prSet presAssocID="{F4C3FFF8-43F6-480C-BDA8-BD8BE493C2C3}" presName="dummy2b" presStyleCnt="0"/>
      <dgm:spPr/>
    </dgm:pt>
    <dgm:pt modelId="{E1ACBBF3-B998-4319-8A90-A1032AB32530}" type="pres">
      <dgm:prSet presAssocID="{F4C3FFF8-43F6-480C-BDA8-BD8BE493C2C3}" presName="wedge2Tx" presStyleLbl="node1" presStyleIdx="1" presStyleCnt="3">
        <dgm:presLayoutVars>
          <dgm:chMax val="0"/>
          <dgm:chPref val="0"/>
          <dgm:bulletEnabled val="1"/>
        </dgm:presLayoutVars>
      </dgm:prSet>
      <dgm:spPr/>
    </dgm:pt>
    <dgm:pt modelId="{7DFC0542-C645-47CA-A581-E8EEE309BF0A}" type="pres">
      <dgm:prSet presAssocID="{F4C3FFF8-43F6-480C-BDA8-BD8BE493C2C3}" presName="wedge3" presStyleLbl="node1" presStyleIdx="2" presStyleCnt="3"/>
      <dgm:spPr/>
    </dgm:pt>
    <dgm:pt modelId="{C7548680-1E0A-402B-9232-8B3EE41734B0}" type="pres">
      <dgm:prSet presAssocID="{F4C3FFF8-43F6-480C-BDA8-BD8BE493C2C3}" presName="dummy3a" presStyleCnt="0"/>
      <dgm:spPr/>
    </dgm:pt>
    <dgm:pt modelId="{86658778-6FA7-4417-AD82-3AF845C2182B}" type="pres">
      <dgm:prSet presAssocID="{F4C3FFF8-43F6-480C-BDA8-BD8BE493C2C3}" presName="dummy3b" presStyleCnt="0"/>
      <dgm:spPr/>
    </dgm:pt>
    <dgm:pt modelId="{15A19C93-5F66-4E36-B135-D2115996CC21}" type="pres">
      <dgm:prSet presAssocID="{F4C3FFF8-43F6-480C-BDA8-BD8BE493C2C3}" presName="wedge3Tx" presStyleLbl="node1" presStyleIdx="2" presStyleCnt="3">
        <dgm:presLayoutVars>
          <dgm:chMax val="0"/>
          <dgm:chPref val="0"/>
          <dgm:bulletEnabled val="1"/>
        </dgm:presLayoutVars>
      </dgm:prSet>
      <dgm:spPr/>
    </dgm:pt>
    <dgm:pt modelId="{F148D677-3824-4DF4-9D65-729477EC54F2}" type="pres">
      <dgm:prSet presAssocID="{DB3EEAB3-CC87-4363-B7E9-32F2F7907D46}" presName="arrowWedge1" presStyleLbl="fgSibTrans2D1" presStyleIdx="0" presStyleCnt="3"/>
      <dgm:spPr/>
    </dgm:pt>
    <dgm:pt modelId="{00503A32-AF01-4BAF-B9CC-AD9EF41C4A36}" type="pres">
      <dgm:prSet presAssocID="{DE646E43-DE24-4604-9C36-4A74A8AD848C}" presName="arrowWedge2" presStyleLbl="fgSibTrans2D1" presStyleIdx="1" presStyleCnt="3"/>
      <dgm:spPr>
        <a:solidFill>
          <a:srgbClr val="0070C0"/>
        </a:solidFill>
      </dgm:spPr>
    </dgm:pt>
    <dgm:pt modelId="{D2FABB79-EEEF-40C1-A68E-83C94017CF9E}" type="pres">
      <dgm:prSet presAssocID="{767C1706-8607-41C7-B740-F60554507A29}" presName="arrowWedge3" presStyleLbl="fgSibTrans2D1" presStyleIdx="2" presStyleCnt="3"/>
      <dgm:spPr/>
    </dgm:pt>
  </dgm:ptLst>
  <dgm:cxnLst>
    <dgm:cxn modelId="{2DE3F917-5BE8-4466-B292-E6FEA762995F}" type="presOf" srcId="{EC89DBE7-DB42-4A09-996E-9F333BE4D6BA}" destId="{B950D4F1-7FA7-4CB3-B0BC-416BE60BA008}" srcOrd="1" destOrd="0" presId="urn:microsoft.com/office/officeart/2005/8/layout/cycle8"/>
    <dgm:cxn modelId="{696AAD37-B968-4527-BAFD-288E15F88D03}" type="presOf" srcId="{FA13E216-B9FC-4269-8FC6-689C1FACAF76}" destId="{7DFC0542-C645-47CA-A581-E8EEE309BF0A}" srcOrd="0" destOrd="0" presId="urn:microsoft.com/office/officeart/2005/8/layout/cycle8"/>
    <dgm:cxn modelId="{98A7A750-12E2-4252-A237-443AE86F9653}" srcId="{F4C3FFF8-43F6-480C-BDA8-BD8BE493C2C3}" destId="{FA13E216-B9FC-4269-8FC6-689C1FACAF76}" srcOrd="2" destOrd="0" parTransId="{8BA18566-4C90-4A27-95A3-B974EEBCA50D}" sibTransId="{767C1706-8607-41C7-B740-F60554507A29}"/>
    <dgm:cxn modelId="{0708007C-A420-4BC9-9FC9-38583A51D4B5}" type="presOf" srcId="{EC89DBE7-DB42-4A09-996E-9F333BE4D6BA}" destId="{C733FBB3-C7C1-46DF-86D7-216E0246D7AB}" srcOrd="0" destOrd="0" presId="urn:microsoft.com/office/officeart/2005/8/layout/cycle8"/>
    <dgm:cxn modelId="{35BD8D9F-5CCA-4B58-A391-D927A40F9BAC}" type="presOf" srcId="{287D8402-2F80-4CA8-9DFE-D37DF71E91CF}" destId="{E1ACBBF3-B998-4319-8A90-A1032AB32530}" srcOrd="1" destOrd="0" presId="urn:microsoft.com/office/officeart/2005/8/layout/cycle8"/>
    <dgm:cxn modelId="{2E89C5AE-7729-490A-829D-66475D485245}" type="presOf" srcId="{FA13E216-B9FC-4269-8FC6-689C1FACAF76}" destId="{15A19C93-5F66-4E36-B135-D2115996CC21}" srcOrd="1" destOrd="0" presId="urn:microsoft.com/office/officeart/2005/8/layout/cycle8"/>
    <dgm:cxn modelId="{D7FB19B2-052D-434C-8CEA-1BF97EBB4E58}" type="presOf" srcId="{287D8402-2F80-4CA8-9DFE-D37DF71E91CF}" destId="{D7239A40-A60E-4E7C-9F6A-D168DBB69CC1}" srcOrd="0" destOrd="0" presId="urn:microsoft.com/office/officeart/2005/8/layout/cycle8"/>
    <dgm:cxn modelId="{F8C604BF-4611-4BE8-9432-5D3DFB633D97}" srcId="{F4C3FFF8-43F6-480C-BDA8-BD8BE493C2C3}" destId="{EC89DBE7-DB42-4A09-996E-9F333BE4D6BA}" srcOrd="0" destOrd="0" parTransId="{521A73DC-57C6-4CFE-B056-32CF2AF9A662}" sibTransId="{DB3EEAB3-CC87-4363-B7E9-32F2F7907D46}"/>
    <dgm:cxn modelId="{A89C8FE2-4BF0-4E71-A9CD-94A8E4A79097}" type="presOf" srcId="{F4C3FFF8-43F6-480C-BDA8-BD8BE493C2C3}" destId="{CFE4A55A-50EF-4D27-A282-4074533B2E09}" srcOrd="0" destOrd="0" presId="urn:microsoft.com/office/officeart/2005/8/layout/cycle8"/>
    <dgm:cxn modelId="{5F25F5EA-F288-44DB-8D47-2C6F8E73F8C1}" srcId="{F4C3FFF8-43F6-480C-BDA8-BD8BE493C2C3}" destId="{287D8402-2F80-4CA8-9DFE-D37DF71E91CF}" srcOrd="1" destOrd="0" parTransId="{05311C96-9537-4848-ACA6-7B5D8BA6FE66}" sibTransId="{DE646E43-DE24-4604-9C36-4A74A8AD848C}"/>
    <dgm:cxn modelId="{31CBE119-05CC-416E-AD69-0EF275CC4390}" type="presParOf" srcId="{CFE4A55A-50EF-4D27-A282-4074533B2E09}" destId="{C733FBB3-C7C1-46DF-86D7-216E0246D7AB}" srcOrd="0" destOrd="0" presId="urn:microsoft.com/office/officeart/2005/8/layout/cycle8"/>
    <dgm:cxn modelId="{669B8C40-A7AA-4CD3-89C1-568503A0EECB}" type="presParOf" srcId="{CFE4A55A-50EF-4D27-A282-4074533B2E09}" destId="{63DBAEED-81CD-45D5-94C6-DFEA3C38D417}" srcOrd="1" destOrd="0" presId="urn:microsoft.com/office/officeart/2005/8/layout/cycle8"/>
    <dgm:cxn modelId="{2698703A-E429-4270-8C89-F47FECE52F3E}" type="presParOf" srcId="{CFE4A55A-50EF-4D27-A282-4074533B2E09}" destId="{D3905362-CD40-44B8-AE02-25A3C66035BB}" srcOrd="2" destOrd="0" presId="urn:microsoft.com/office/officeart/2005/8/layout/cycle8"/>
    <dgm:cxn modelId="{D93E7772-71BD-4D1A-81E5-0F7AFE01BDBC}" type="presParOf" srcId="{CFE4A55A-50EF-4D27-A282-4074533B2E09}" destId="{B950D4F1-7FA7-4CB3-B0BC-416BE60BA008}" srcOrd="3" destOrd="0" presId="urn:microsoft.com/office/officeart/2005/8/layout/cycle8"/>
    <dgm:cxn modelId="{25AC222E-ACE1-4E31-9D26-FD77EAC22360}" type="presParOf" srcId="{CFE4A55A-50EF-4D27-A282-4074533B2E09}" destId="{D7239A40-A60E-4E7C-9F6A-D168DBB69CC1}" srcOrd="4" destOrd="0" presId="urn:microsoft.com/office/officeart/2005/8/layout/cycle8"/>
    <dgm:cxn modelId="{EA9270FF-E3D4-41BF-AE77-A5608CE98F1B}" type="presParOf" srcId="{CFE4A55A-50EF-4D27-A282-4074533B2E09}" destId="{0EF71927-C999-4884-B74C-1E067E7D69E9}" srcOrd="5" destOrd="0" presId="urn:microsoft.com/office/officeart/2005/8/layout/cycle8"/>
    <dgm:cxn modelId="{2109055D-F7B6-47E2-A2D1-DA731BC49179}" type="presParOf" srcId="{CFE4A55A-50EF-4D27-A282-4074533B2E09}" destId="{32F4A747-EA44-4F9E-93E6-248FDBFD263F}" srcOrd="6" destOrd="0" presId="urn:microsoft.com/office/officeart/2005/8/layout/cycle8"/>
    <dgm:cxn modelId="{E94B8C0E-03A6-4974-9966-8F4A0847EF26}" type="presParOf" srcId="{CFE4A55A-50EF-4D27-A282-4074533B2E09}" destId="{E1ACBBF3-B998-4319-8A90-A1032AB32530}" srcOrd="7" destOrd="0" presId="urn:microsoft.com/office/officeart/2005/8/layout/cycle8"/>
    <dgm:cxn modelId="{A223A11F-0871-4C54-BE35-C426FC84FAC6}" type="presParOf" srcId="{CFE4A55A-50EF-4D27-A282-4074533B2E09}" destId="{7DFC0542-C645-47CA-A581-E8EEE309BF0A}" srcOrd="8" destOrd="0" presId="urn:microsoft.com/office/officeart/2005/8/layout/cycle8"/>
    <dgm:cxn modelId="{835DBBAA-CC9B-4721-BBCC-6F8817A453BD}" type="presParOf" srcId="{CFE4A55A-50EF-4D27-A282-4074533B2E09}" destId="{C7548680-1E0A-402B-9232-8B3EE41734B0}" srcOrd="9" destOrd="0" presId="urn:microsoft.com/office/officeart/2005/8/layout/cycle8"/>
    <dgm:cxn modelId="{230018B9-2796-4D05-A6DA-DF7869360824}" type="presParOf" srcId="{CFE4A55A-50EF-4D27-A282-4074533B2E09}" destId="{86658778-6FA7-4417-AD82-3AF845C2182B}" srcOrd="10" destOrd="0" presId="urn:microsoft.com/office/officeart/2005/8/layout/cycle8"/>
    <dgm:cxn modelId="{E5A12C54-7B04-48BE-8154-BC094C3D0C76}" type="presParOf" srcId="{CFE4A55A-50EF-4D27-A282-4074533B2E09}" destId="{15A19C93-5F66-4E36-B135-D2115996CC21}" srcOrd="11" destOrd="0" presId="urn:microsoft.com/office/officeart/2005/8/layout/cycle8"/>
    <dgm:cxn modelId="{FEF153E8-4F77-4CE2-A0D4-DB6C22EB01BB}" type="presParOf" srcId="{CFE4A55A-50EF-4D27-A282-4074533B2E09}" destId="{F148D677-3824-4DF4-9D65-729477EC54F2}" srcOrd="12" destOrd="0" presId="urn:microsoft.com/office/officeart/2005/8/layout/cycle8"/>
    <dgm:cxn modelId="{5C0B2054-D27B-48FD-B523-2BE8BED58590}" type="presParOf" srcId="{CFE4A55A-50EF-4D27-A282-4074533B2E09}" destId="{00503A32-AF01-4BAF-B9CC-AD9EF41C4A36}" srcOrd="13" destOrd="0" presId="urn:microsoft.com/office/officeart/2005/8/layout/cycle8"/>
    <dgm:cxn modelId="{22FF69A2-7034-4DE7-836E-5D8758B4967A}" type="presParOf" srcId="{CFE4A55A-50EF-4D27-A282-4074533B2E09}" destId="{D2FABB79-EEEF-40C1-A68E-83C94017CF9E}"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5945DE-CCFB-44ED-80DD-763B122CEC37}"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it-IT"/>
        </a:p>
      </dgm:t>
    </dgm:pt>
    <dgm:pt modelId="{2657128A-25C8-413A-8673-C7D68D8FAF8B}">
      <dgm:prSet phldrT="[Testo]"/>
      <dgm:spPr/>
      <dgm:t>
        <a:bodyPr/>
        <a:lstStyle/>
        <a:p>
          <a:r>
            <a:rPr lang="it-IT" dirty="0"/>
            <a:t>Stati membri</a:t>
          </a:r>
        </a:p>
      </dgm:t>
    </dgm:pt>
    <dgm:pt modelId="{731CB6F8-76E3-4C6C-879E-8187C9AF3F87}" type="parTrans" cxnId="{B84897C7-74A3-4BB2-8116-B314D938089E}">
      <dgm:prSet/>
      <dgm:spPr/>
      <dgm:t>
        <a:bodyPr/>
        <a:lstStyle/>
        <a:p>
          <a:endParaRPr lang="it-IT"/>
        </a:p>
      </dgm:t>
    </dgm:pt>
    <dgm:pt modelId="{BE917A0E-A120-4789-86C3-2D3AE5966B15}" type="sibTrans" cxnId="{B84897C7-74A3-4BB2-8116-B314D938089E}">
      <dgm:prSet/>
      <dgm:spPr/>
      <dgm:t>
        <a:bodyPr/>
        <a:lstStyle/>
        <a:p>
          <a:endParaRPr lang="it-IT"/>
        </a:p>
      </dgm:t>
    </dgm:pt>
    <dgm:pt modelId="{3349221A-2D8B-4558-9E17-5D0BC58AAD80}">
      <dgm:prSet phldrT="[Testo]" custT="1"/>
      <dgm:spPr/>
      <dgm:t>
        <a:bodyPr/>
        <a:lstStyle/>
        <a:p>
          <a:r>
            <a:rPr lang="it-IT" sz="1600" dirty="0"/>
            <a:t>Partecipazione democratica nell’organizzazione  politica, economica e sociale del paese</a:t>
          </a:r>
        </a:p>
      </dgm:t>
    </dgm:pt>
    <dgm:pt modelId="{C0BE48E4-C806-439E-BF54-1ED8FFCAB5B7}" type="parTrans" cxnId="{1A1CA5ED-7B0B-4CD1-95CF-A4A3B90E0FFA}">
      <dgm:prSet/>
      <dgm:spPr/>
      <dgm:t>
        <a:bodyPr/>
        <a:lstStyle/>
        <a:p>
          <a:endParaRPr lang="it-IT"/>
        </a:p>
      </dgm:t>
    </dgm:pt>
    <dgm:pt modelId="{C1D30177-8270-401E-A0EA-7D48204B233F}" type="sibTrans" cxnId="{1A1CA5ED-7B0B-4CD1-95CF-A4A3B90E0FFA}">
      <dgm:prSet/>
      <dgm:spPr/>
      <dgm:t>
        <a:bodyPr/>
        <a:lstStyle/>
        <a:p>
          <a:endParaRPr lang="it-IT"/>
        </a:p>
      </dgm:t>
    </dgm:pt>
    <dgm:pt modelId="{3444395B-33CE-42D6-9709-70C0165CEB82}">
      <dgm:prSet phldrT="[Testo]"/>
      <dgm:spPr>
        <a:solidFill>
          <a:srgbClr val="FF0000"/>
        </a:solidFill>
      </dgm:spPr>
      <dgm:t>
        <a:bodyPr/>
        <a:lstStyle/>
        <a:p>
          <a:r>
            <a:rPr lang="it-IT" dirty="0"/>
            <a:t>Graduale processo di integrazione</a:t>
          </a:r>
        </a:p>
      </dgm:t>
    </dgm:pt>
    <dgm:pt modelId="{E193EEF8-E43E-4AEE-81EF-22CABBA11849}" type="parTrans" cxnId="{06635F5C-7903-4BF8-AB5B-1224BB603560}">
      <dgm:prSet/>
      <dgm:spPr/>
      <dgm:t>
        <a:bodyPr/>
        <a:lstStyle/>
        <a:p>
          <a:endParaRPr lang="it-IT"/>
        </a:p>
      </dgm:t>
    </dgm:pt>
    <dgm:pt modelId="{0DB9FCD1-88FD-429B-91F0-3EDFBBF0B9EB}" type="sibTrans" cxnId="{06635F5C-7903-4BF8-AB5B-1224BB603560}">
      <dgm:prSet/>
      <dgm:spPr/>
      <dgm:t>
        <a:bodyPr/>
        <a:lstStyle/>
        <a:p>
          <a:endParaRPr lang="it-IT"/>
        </a:p>
      </dgm:t>
    </dgm:pt>
    <dgm:pt modelId="{D319B7E9-794A-4D8E-8862-86E08493823C}">
      <dgm:prSet phldrT="[Testo]" custT="1"/>
      <dgm:spPr/>
      <dgm:t>
        <a:bodyPr/>
        <a:lstStyle/>
        <a:p>
          <a:r>
            <a:rPr lang="it-IT" sz="1600" dirty="0"/>
            <a:t>Potere pubblico europeo unificato, capace di organizzare la vita politica, economica e sociale</a:t>
          </a:r>
        </a:p>
      </dgm:t>
    </dgm:pt>
    <dgm:pt modelId="{765BD233-ADFB-4DEB-9B7E-F35DBAE6B116}" type="parTrans" cxnId="{BBBA8CC4-68A4-42BA-8CE1-201493737461}">
      <dgm:prSet/>
      <dgm:spPr/>
      <dgm:t>
        <a:bodyPr/>
        <a:lstStyle/>
        <a:p>
          <a:endParaRPr lang="it-IT"/>
        </a:p>
      </dgm:t>
    </dgm:pt>
    <dgm:pt modelId="{A0A0A332-F92A-49FC-8A24-9E062D228AC1}" type="sibTrans" cxnId="{BBBA8CC4-68A4-42BA-8CE1-201493737461}">
      <dgm:prSet/>
      <dgm:spPr/>
      <dgm:t>
        <a:bodyPr/>
        <a:lstStyle/>
        <a:p>
          <a:endParaRPr lang="it-IT"/>
        </a:p>
      </dgm:t>
    </dgm:pt>
    <dgm:pt modelId="{EBF946B0-A143-4155-A0CB-0B66FFF3CFB6}" type="pres">
      <dgm:prSet presAssocID="{8F5945DE-CCFB-44ED-80DD-763B122CEC37}" presName="Name0" presStyleCnt="0">
        <dgm:presLayoutVars>
          <dgm:dir/>
          <dgm:animOne val="branch"/>
          <dgm:animLvl val="lvl"/>
        </dgm:presLayoutVars>
      </dgm:prSet>
      <dgm:spPr/>
    </dgm:pt>
    <dgm:pt modelId="{6AEFC986-35C2-47DE-8160-FCF1A2E8751C}" type="pres">
      <dgm:prSet presAssocID="{2657128A-25C8-413A-8673-C7D68D8FAF8B}" presName="chaos" presStyleCnt="0"/>
      <dgm:spPr/>
    </dgm:pt>
    <dgm:pt modelId="{0A990147-F114-4216-80F7-F888A9F2FCD9}" type="pres">
      <dgm:prSet presAssocID="{2657128A-25C8-413A-8673-C7D68D8FAF8B}" presName="parTx1" presStyleLbl="revTx" presStyleIdx="0" presStyleCnt="3"/>
      <dgm:spPr/>
    </dgm:pt>
    <dgm:pt modelId="{02E92648-D703-457D-8E6F-1B7FDA6175FF}" type="pres">
      <dgm:prSet presAssocID="{2657128A-25C8-413A-8673-C7D68D8FAF8B}" presName="desTx1" presStyleLbl="revTx" presStyleIdx="1" presStyleCnt="3">
        <dgm:presLayoutVars>
          <dgm:bulletEnabled val="1"/>
        </dgm:presLayoutVars>
      </dgm:prSet>
      <dgm:spPr/>
    </dgm:pt>
    <dgm:pt modelId="{8C551E5C-9B80-4036-B914-C27F99C97E7C}" type="pres">
      <dgm:prSet presAssocID="{2657128A-25C8-413A-8673-C7D68D8FAF8B}" presName="c1" presStyleLbl="node1" presStyleIdx="0" presStyleCnt="19"/>
      <dgm:spPr/>
    </dgm:pt>
    <dgm:pt modelId="{5B52B4EC-22F9-43BA-B60E-5B2B2EB02007}" type="pres">
      <dgm:prSet presAssocID="{2657128A-25C8-413A-8673-C7D68D8FAF8B}" presName="c2" presStyleLbl="node1" presStyleIdx="1" presStyleCnt="19"/>
      <dgm:spPr/>
    </dgm:pt>
    <dgm:pt modelId="{6F37317C-242D-48A4-84A5-83F21B0F536D}" type="pres">
      <dgm:prSet presAssocID="{2657128A-25C8-413A-8673-C7D68D8FAF8B}" presName="c3" presStyleLbl="node1" presStyleIdx="2" presStyleCnt="19"/>
      <dgm:spPr/>
    </dgm:pt>
    <dgm:pt modelId="{D1F8E8B3-040C-491B-A065-14E595D80680}" type="pres">
      <dgm:prSet presAssocID="{2657128A-25C8-413A-8673-C7D68D8FAF8B}" presName="c4" presStyleLbl="node1" presStyleIdx="3" presStyleCnt="19"/>
      <dgm:spPr/>
    </dgm:pt>
    <dgm:pt modelId="{18657F47-55F7-44A7-A47F-552AC77C8BC2}" type="pres">
      <dgm:prSet presAssocID="{2657128A-25C8-413A-8673-C7D68D8FAF8B}" presName="c5" presStyleLbl="node1" presStyleIdx="4" presStyleCnt="19"/>
      <dgm:spPr/>
    </dgm:pt>
    <dgm:pt modelId="{490FB74B-AFD2-4D7C-B6E1-9E7E4327C56B}" type="pres">
      <dgm:prSet presAssocID="{2657128A-25C8-413A-8673-C7D68D8FAF8B}" presName="c6" presStyleLbl="node1" presStyleIdx="5" presStyleCnt="19"/>
      <dgm:spPr/>
    </dgm:pt>
    <dgm:pt modelId="{1BFDC43A-0767-42A3-893D-921D74B1EEF6}" type="pres">
      <dgm:prSet presAssocID="{2657128A-25C8-413A-8673-C7D68D8FAF8B}" presName="c7" presStyleLbl="node1" presStyleIdx="6" presStyleCnt="19"/>
      <dgm:spPr/>
    </dgm:pt>
    <dgm:pt modelId="{0774D4BB-D809-4F63-8762-3E8695FEEDC8}" type="pres">
      <dgm:prSet presAssocID="{2657128A-25C8-413A-8673-C7D68D8FAF8B}" presName="c8" presStyleLbl="node1" presStyleIdx="7" presStyleCnt="19"/>
      <dgm:spPr/>
    </dgm:pt>
    <dgm:pt modelId="{E1CFCA70-C41F-43AC-8B3A-549781CFC70A}" type="pres">
      <dgm:prSet presAssocID="{2657128A-25C8-413A-8673-C7D68D8FAF8B}" presName="c9" presStyleLbl="node1" presStyleIdx="8" presStyleCnt="19"/>
      <dgm:spPr/>
    </dgm:pt>
    <dgm:pt modelId="{1DDF5159-D787-4D38-B3EE-9A6116358BEC}" type="pres">
      <dgm:prSet presAssocID="{2657128A-25C8-413A-8673-C7D68D8FAF8B}" presName="c10" presStyleLbl="node1" presStyleIdx="9" presStyleCnt="19"/>
      <dgm:spPr/>
    </dgm:pt>
    <dgm:pt modelId="{03560DB0-40C7-4849-A739-E55747E9D04B}" type="pres">
      <dgm:prSet presAssocID="{2657128A-25C8-413A-8673-C7D68D8FAF8B}" presName="c11" presStyleLbl="node1" presStyleIdx="10" presStyleCnt="19"/>
      <dgm:spPr/>
    </dgm:pt>
    <dgm:pt modelId="{CB45F5D6-6F7E-4784-BC0E-B48424659CC3}" type="pres">
      <dgm:prSet presAssocID="{2657128A-25C8-413A-8673-C7D68D8FAF8B}" presName="c12" presStyleLbl="node1" presStyleIdx="11" presStyleCnt="19"/>
      <dgm:spPr/>
    </dgm:pt>
    <dgm:pt modelId="{452A082C-7298-44A0-8B1B-77645E804567}" type="pres">
      <dgm:prSet presAssocID="{2657128A-25C8-413A-8673-C7D68D8FAF8B}" presName="c13" presStyleLbl="node1" presStyleIdx="12" presStyleCnt="19"/>
      <dgm:spPr/>
    </dgm:pt>
    <dgm:pt modelId="{121044EF-4846-4200-892E-FB7473ABA271}" type="pres">
      <dgm:prSet presAssocID="{2657128A-25C8-413A-8673-C7D68D8FAF8B}" presName="c14" presStyleLbl="node1" presStyleIdx="13" presStyleCnt="19"/>
      <dgm:spPr/>
    </dgm:pt>
    <dgm:pt modelId="{BCE947AF-B40B-44DF-B721-CB79C8BE12C0}" type="pres">
      <dgm:prSet presAssocID="{2657128A-25C8-413A-8673-C7D68D8FAF8B}" presName="c15" presStyleLbl="node1" presStyleIdx="14" presStyleCnt="19"/>
      <dgm:spPr/>
    </dgm:pt>
    <dgm:pt modelId="{BCF06E5E-9B9C-41CD-8CE0-598F37A5D654}" type="pres">
      <dgm:prSet presAssocID="{2657128A-25C8-413A-8673-C7D68D8FAF8B}" presName="c16" presStyleLbl="node1" presStyleIdx="15" presStyleCnt="19"/>
      <dgm:spPr/>
    </dgm:pt>
    <dgm:pt modelId="{34375B19-5803-4840-9C1A-A2E5E4C0E346}" type="pres">
      <dgm:prSet presAssocID="{2657128A-25C8-413A-8673-C7D68D8FAF8B}" presName="c17" presStyleLbl="node1" presStyleIdx="16" presStyleCnt="19"/>
      <dgm:spPr/>
    </dgm:pt>
    <dgm:pt modelId="{DDD5ECD6-161A-4D71-95E2-78BC2962CA5A}" type="pres">
      <dgm:prSet presAssocID="{2657128A-25C8-413A-8673-C7D68D8FAF8B}" presName="c18" presStyleLbl="node1" presStyleIdx="17" presStyleCnt="19"/>
      <dgm:spPr/>
    </dgm:pt>
    <dgm:pt modelId="{0A50C5BD-7A70-4FBA-913E-66D79662EAE9}" type="pres">
      <dgm:prSet presAssocID="{BE917A0E-A120-4789-86C3-2D3AE5966B15}" presName="chevronComposite1" presStyleCnt="0"/>
      <dgm:spPr/>
    </dgm:pt>
    <dgm:pt modelId="{6384A54C-BFF5-43C7-8D42-714509464520}" type="pres">
      <dgm:prSet presAssocID="{BE917A0E-A120-4789-86C3-2D3AE5966B15}" presName="chevron1" presStyleLbl="sibTrans2D1" presStyleIdx="0" presStyleCnt="2"/>
      <dgm:spPr/>
    </dgm:pt>
    <dgm:pt modelId="{97B0BE23-9863-4F98-A954-EAAD4CF29FBE}" type="pres">
      <dgm:prSet presAssocID="{BE917A0E-A120-4789-86C3-2D3AE5966B15}" presName="spChevron1" presStyleCnt="0"/>
      <dgm:spPr/>
    </dgm:pt>
    <dgm:pt modelId="{B2C04A3A-2159-4115-9F1E-5EB32A23099A}" type="pres">
      <dgm:prSet presAssocID="{BE917A0E-A120-4789-86C3-2D3AE5966B15}" presName="overlap" presStyleCnt="0"/>
      <dgm:spPr/>
    </dgm:pt>
    <dgm:pt modelId="{68458F53-18D7-4ADD-A4D7-13A508A5CE18}" type="pres">
      <dgm:prSet presAssocID="{BE917A0E-A120-4789-86C3-2D3AE5966B15}" presName="chevronComposite2" presStyleCnt="0"/>
      <dgm:spPr/>
    </dgm:pt>
    <dgm:pt modelId="{8E10BB8E-E628-413D-A059-C96F448FFD9D}" type="pres">
      <dgm:prSet presAssocID="{BE917A0E-A120-4789-86C3-2D3AE5966B15}" presName="chevron2" presStyleLbl="sibTrans2D1" presStyleIdx="1" presStyleCnt="2"/>
      <dgm:spPr/>
    </dgm:pt>
    <dgm:pt modelId="{163C5367-4869-45A4-A9CA-21C4274090DD}" type="pres">
      <dgm:prSet presAssocID="{BE917A0E-A120-4789-86C3-2D3AE5966B15}" presName="spChevron2" presStyleCnt="0"/>
      <dgm:spPr/>
    </dgm:pt>
    <dgm:pt modelId="{A1B16FA5-2E5F-4DC7-A67B-9C443C8E72F4}" type="pres">
      <dgm:prSet presAssocID="{3444395B-33CE-42D6-9709-70C0165CEB82}" presName="last" presStyleCnt="0"/>
      <dgm:spPr/>
    </dgm:pt>
    <dgm:pt modelId="{157749E7-65C4-4C59-ADC6-CA7045307E43}" type="pres">
      <dgm:prSet presAssocID="{3444395B-33CE-42D6-9709-70C0165CEB82}" presName="circleTx" presStyleLbl="node1" presStyleIdx="18" presStyleCnt="19" custLinFactNeighborY="-1648"/>
      <dgm:spPr/>
    </dgm:pt>
    <dgm:pt modelId="{C7D93D83-0381-4B63-A750-56819B2DD3F7}" type="pres">
      <dgm:prSet presAssocID="{3444395B-33CE-42D6-9709-70C0165CEB82}" presName="desTxN" presStyleLbl="revTx" presStyleIdx="2" presStyleCnt="3" custLinFactNeighborY="1135">
        <dgm:presLayoutVars>
          <dgm:bulletEnabled val="1"/>
        </dgm:presLayoutVars>
      </dgm:prSet>
      <dgm:spPr/>
    </dgm:pt>
    <dgm:pt modelId="{449460CC-CBFD-43FF-8D81-98DF1D603776}" type="pres">
      <dgm:prSet presAssocID="{3444395B-33CE-42D6-9709-70C0165CEB82}" presName="spN" presStyleCnt="0"/>
      <dgm:spPr/>
    </dgm:pt>
  </dgm:ptLst>
  <dgm:cxnLst>
    <dgm:cxn modelId="{00EEF527-0D63-42A1-B2FE-A8ED39F93CF1}" type="presOf" srcId="{D319B7E9-794A-4D8E-8862-86E08493823C}" destId="{C7D93D83-0381-4B63-A750-56819B2DD3F7}" srcOrd="0" destOrd="0" presId="urn:microsoft.com/office/officeart/2009/3/layout/RandomtoResultProcess"/>
    <dgm:cxn modelId="{476AFA3A-8A43-4A76-8B1B-2FDC3D41DB3B}" type="presOf" srcId="{8F5945DE-CCFB-44ED-80DD-763B122CEC37}" destId="{EBF946B0-A143-4155-A0CB-0B66FFF3CFB6}" srcOrd="0" destOrd="0" presId="urn:microsoft.com/office/officeart/2009/3/layout/RandomtoResultProcess"/>
    <dgm:cxn modelId="{06635F5C-7903-4BF8-AB5B-1224BB603560}" srcId="{8F5945DE-CCFB-44ED-80DD-763B122CEC37}" destId="{3444395B-33CE-42D6-9709-70C0165CEB82}" srcOrd="1" destOrd="0" parTransId="{E193EEF8-E43E-4AEE-81EF-22CABBA11849}" sibTransId="{0DB9FCD1-88FD-429B-91F0-3EDFBBF0B9EB}"/>
    <dgm:cxn modelId="{67CD218D-E1B3-49BB-AE74-5BF174DE61A1}" type="presOf" srcId="{3349221A-2D8B-4558-9E17-5D0BC58AAD80}" destId="{02E92648-D703-457D-8E6F-1B7FDA6175FF}" srcOrd="0" destOrd="0" presId="urn:microsoft.com/office/officeart/2009/3/layout/RandomtoResultProcess"/>
    <dgm:cxn modelId="{BBBA8CC4-68A4-42BA-8CE1-201493737461}" srcId="{3444395B-33CE-42D6-9709-70C0165CEB82}" destId="{D319B7E9-794A-4D8E-8862-86E08493823C}" srcOrd="0" destOrd="0" parTransId="{765BD233-ADFB-4DEB-9B7E-F35DBAE6B116}" sibTransId="{A0A0A332-F92A-49FC-8A24-9E062D228AC1}"/>
    <dgm:cxn modelId="{FCE394C6-686C-4E00-9431-BD661D0096A0}" type="presOf" srcId="{2657128A-25C8-413A-8673-C7D68D8FAF8B}" destId="{0A990147-F114-4216-80F7-F888A9F2FCD9}" srcOrd="0" destOrd="0" presId="urn:microsoft.com/office/officeart/2009/3/layout/RandomtoResultProcess"/>
    <dgm:cxn modelId="{B84897C7-74A3-4BB2-8116-B314D938089E}" srcId="{8F5945DE-CCFB-44ED-80DD-763B122CEC37}" destId="{2657128A-25C8-413A-8673-C7D68D8FAF8B}" srcOrd="0" destOrd="0" parTransId="{731CB6F8-76E3-4C6C-879E-8187C9AF3F87}" sibTransId="{BE917A0E-A120-4789-86C3-2D3AE5966B15}"/>
    <dgm:cxn modelId="{CA02A0E4-154E-4E0A-9037-F31D6C302983}" type="presOf" srcId="{3444395B-33CE-42D6-9709-70C0165CEB82}" destId="{157749E7-65C4-4C59-ADC6-CA7045307E43}" srcOrd="0" destOrd="0" presId="urn:microsoft.com/office/officeart/2009/3/layout/RandomtoResultProcess"/>
    <dgm:cxn modelId="{1A1CA5ED-7B0B-4CD1-95CF-A4A3B90E0FFA}" srcId="{2657128A-25C8-413A-8673-C7D68D8FAF8B}" destId="{3349221A-2D8B-4558-9E17-5D0BC58AAD80}" srcOrd="0" destOrd="0" parTransId="{C0BE48E4-C806-439E-BF54-1ED8FFCAB5B7}" sibTransId="{C1D30177-8270-401E-A0EA-7D48204B233F}"/>
    <dgm:cxn modelId="{48A41961-8045-450E-82E2-E186A2B45EC8}" type="presParOf" srcId="{EBF946B0-A143-4155-A0CB-0B66FFF3CFB6}" destId="{6AEFC986-35C2-47DE-8160-FCF1A2E8751C}" srcOrd="0" destOrd="0" presId="urn:microsoft.com/office/officeart/2009/3/layout/RandomtoResultProcess"/>
    <dgm:cxn modelId="{0C944FD9-4CB5-4389-882C-17420422B799}" type="presParOf" srcId="{6AEFC986-35C2-47DE-8160-FCF1A2E8751C}" destId="{0A990147-F114-4216-80F7-F888A9F2FCD9}" srcOrd="0" destOrd="0" presId="urn:microsoft.com/office/officeart/2009/3/layout/RandomtoResultProcess"/>
    <dgm:cxn modelId="{ABD58D0A-ED73-41B3-BF12-1B5341B3A507}" type="presParOf" srcId="{6AEFC986-35C2-47DE-8160-FCF1A2E8751C}" destId="{02E92648-D703-457D-8E6F-1B7FDA6175FF}" srcOrd="1" destOrd="0" presId="urn:microsoft.com/office/officeart/2009/3/layout/RandomtoResultProcess"/>
    <dgm:cxn modelId="{FF12124F-604F-43FD-89FB-5ECF0C4AECE7}" type="presParOf" srcId="{6AEFC986-35C2-47DE-8160-FCF1A2E8751C}" destId="{8C551E5C-9B80-4036-B914-C27F99C97E7C}" srcOrd="2" destOrd="0" presId="urn:microsoft.com/office/officeart/2009/3/layout/RandomtoResultProcess"/>
    <dgm:cxn modelId="{56FD3987-7F3D-46D1-9697-68674B4B80B4}" type="presParOf" srcId="{6AEFC986-35C2-47DE-8160-FCF1A2E8751C}" destId="{5B52B4EC-22F9-43BA-B60E-5B2B2EB02007}" srcOrd="3" destOrd="0" presId="urn:microsoft.com/office/officeart/2009/3/layout/RandomtoResultProcess"/>
    <dgm:cxn modelId="{B5100CF9-8020-4BC5-916B-1DAB0360455F}" type="presParOf" srcId="{6AEFC986-35C2-47DE-8160-FCF1A2E8751C}" destId="{6F37317C-242D-48A4-84A5-83F21B0F536D}" srcOrd="4" destOrd="0" presId="urn:microsoft.com/office/officeart/2009/3/layout/RandomtoResultProcess"/>
    <dgm:cxn modelId="{A75EF8F4-2A45-4AF3-81FA-519BEBC41320}" type="presParOf" srcId="{6AEFC986-35C2-47DE-8160-FCF1A2E8751C}" destId="{D1F8E8B3-040C-491B-A065-14E595D80680}" srcOrd="5" destOrd="0" presId="urn:microsoft.com/office/officeart/2009/3/layout/RandomtoResultProcess"/>
    <dgm:cxn modelId="{2CD769FC-690A-4DFE-8A2F-7AE69B6D5733}" type="presParOf" srcId="{6AEFC986-35C2-47DE-8160-FCF1A2E8751C}" destId="{18657F47-55F7-44A7-A47F-552AC77C8BC2}" srcOrd="6" destOrd="0" presId="urn:microsoft.com/office/officeart/2009/3/layout/RandomtoResultProcess"/>
    <dgm:cxn modelId="{8C056586-4EF9-4DEE-BF44-EA988FEF888A}" type="presParOf" srcId="{6AEFC986-35C2-47DE-8160-FCF1A2E8751C}" destId="{490FB74B-AFD2-4D7C-B6E1-9E7E4327C56B}" srcOrd="7" destOrd="0" presId="urn:microsoft.com/office/officeart/2009/3/layout/RandomtoResultProcess"/>
    <dgm:cxn modelId="{ABF5FA90-0E7C-4838-8F0A-814EE56F41C5}" type="presParOf" srcId="{6AEFC986-35C2-47DE-8160-FCF1A2E8751C}" destId="{1BFDC43A-0767-42A3-893D-921D74B1EEF6}" srcOrd="8" destOrd="0" presId="urn:microsoft.com/office/officeart/2009/3/layout/RandomtoResultProcess"/>
    <dgm:cxn modelId="{A382E371-4EEB-4687-B462-36E5F83F9EB2}" type="presParOf" srcId="{6AEFC986-35C2-47DE-8160-FCF1A2E8751C}" destId="{0774D4BB-D809-4F63-8762-3E8695FEEDC8}" srcOrd="9" destOrd="0" presId="urn:microsoft.com/office/officeart/2009/3/layout/RandomtoResultProcess"/>
    <dgm:cxn modelId="{274D8ADF-1744-480D-B6F3-04D75E763AF9}" type="presParOf" srcId="{6AEFC986-35C2-47DE-8160-FCF1A2E8751C}" destId="{E1CFCA70-C41F-43AC-8B3A-549781CFC70A}" srcOrd="10" destOrd="0" presId="urn:microsoft.com/office/officeart/2009/3/layout/RandomtoResultProcess"/>
    <dgm:cxn modelId="{F291C23E-02B3-496D-AD04-D22D272E4EF1}" type="presParOf" srcId="{6AEFC986-35C2-47DE-8160-FCF1A2E8751C}" destId="{1DDF5159-D787-4D38-B3EE-9A6116358BEC}" srcOrd="11" destOrd="0" presId="urn:microsoft.com/office/officeart/2009/3/layout/RandomtoResultProcess"/>
    <dgm:cxn modelId="{06CADBF5-1A63-4B39-BA0A-311F746F00F9}" type="presParOf" srcId="{6AEFC986-35C2-47DE-8160-FCF1A2E8751C}" destId="{03560DB0-40C7-4849-A739-E55747E9D04B}" srcOrd="12" destOrd="0" presId="urn:microsoft.com/office/officeart/2009/3/layout/RandomtoResultProcess"/>
    <dgm:cxn modelId="{30503C9D-F5C6-40B1-9AD9-8110638CE338}" type="presParOf" srcId="{6AEFC986-35C2-47DE-8160-FCF1A2E8751C}" destId="{CB45F5D6-6F7E-4784-BC0E-B48424659CC3}" srcOrd="13" destOrd="0" presId="urn:microsoft.com/office/officeart/2009/3/layout/RandomtoResultProcess"/>
    <dgm:cxn modelId="{BCADA392-6278-4B73-BB51-B2ED510F6B20}" type="presParOf" srcId="{6AEFC986-35C2-47DE-8160-FCF1A2E8751C}" destId="{452A082C-7298-44A0-8B1B-77645E804567}" srcOrd="14" destOrd="0" presId="urn:microsoft.com/office/officeart/2009/3/layout/RandomtoResultProcess"/>
    <dgm:cxn modelId="{3642B757-092C-47FF-90CF-56AAB22E5D7D}" type="presParOf" srcId="{6AEFC986-35C2-47DE-8160-FCF1A2E8751C}" destId="{121044EF-4846-4200-892E-FB7473ABA271}" srcOrd="15" destOrd="0" presId="urn:microsoft.com/office/officeart/2009/3/layout/RandomtoResultProcess"/>
    <dgm:cxn modelId="{2EE27BBB-8707-4568-97EC-6ADD018DB0F3}" type="presParOf" srcId="{6AEFC986-35C2-47DE-8160-FCF1A2E8751C}" destId="{BCE947AF-B40B-44DF-B721-CB79C8BE12C0}" srcOrd="16" destOrd="0" presId="urn:microsoft.com/office/officeart/2009/3/layout/RandomtoResultProcess"/>
    <dgm:cxn modelId="{53C34C54-5826-43F6-B421-5A1869ED2E43}" type="presParOf" srcId="{6AEFC986-35C2-47DE-8160-FCF1A2E8751C}" destId="{BCF06E5E-9B9C-41CD-8CE0-598F37A5D654}" srcOrd="17" destOrd="0" presId="urn:microsoft.com/office/officeart/2009/3/layout/RandomtoResultProcess"/>
    <dgm:cxn modelId="{74B473B0-000D-487C-8DB1-75E100C300A9}" type="presParOf" srcId="{6AEFC986-35C2-47DE-8160-FCF1A2E8751C}" destId="{34375B19-5803-4840-9C1A-A2E5E4C0E346}" srcOrd="18" destOrd="0" presId="urn:microsoft.com/office/officeart/2009/3/layout/RandomtoResultProcess"/>
    <dgm:cxn modelId="{4E43BAD5-8DFF-49B3-A196-0C0D0983128A}" type="presParOf" srcId="{6AEFC986-35C2-47DE-8160-FCF1A2E8751C}" destId="{DDD5ECD6-161A-4D71-95E2-78BC2962CA5A}" srcOrd="19" destOrd="0" presId="urn:microsoft.com/office/officeart/2009/3/layout/RandomtoResultProcess"/>
    <dgm:cxn modelId="{96157D0F-9625-42FC-BBAC-9AD236DB7D16}" type="presParOf" srcId="{EBF946B0-A143-4155-A0CB-0B66FFF3CFB6}" destId="{0A50C5BD-7A70-4FBA-913E-66D79662EAE9}" srcOrd="1" destOrd="0" presId="urn:microsoft.com/office/officeart/2009/3/layout/RandomtoResultProcess"/>
    <dgm:cxn modelId="{3E8A72CA-BC9D-47BD-9859-9F54F8328F27}" type="presParOf" srcId="{0A50C5BD-7A70-4FBA-913E-66D79662EAE9}" destId="{6384A54C-BFF5-43C7-8D42-714509464520}" srcOrd="0" destOrd="0" presId="urn:microsoft.com/office/officeart/2009/3/layout/RandomtoResultProcess"/>
    <dgm:cxn modelId="{1626B9B6-2220-4D4A-A333-8230F49274A5}" type="presParOf" srcId="{0A50C5BD-7A70-4FBA-913E-66D79662EAE9}" destId="{97B0BE23-9863-4F98-A954-EAAD4CF29FBE}" srcOrd="1" destOrd="0" presId="urn:microsoft.com/office/officeart/2009/3/layout/RandomtoResultProcess"/>
    <dgm:cxn modelId="{9FC56652-0283-4D1B-B116-B28D92D0D374}" type="presParOf" srcId="{EBF946B0-A143-4155-A0CB-0B66FFF3CFB6}" destId="{B2C04A3A-2159-4115-9F1E-5EB32A23099A}" srcOrd="2" destOrd="0" presId="urn:microsoft.com/office/officeart/2009/3/layout/RandomtoResultProcess"/>
    <dgm:cxn modelId="{C124B34F-81B6-43AA-B039-2BF42E988EB7}" type="presParOf" srcId="{EBF946B0-A143-4155-A0CB-0B66FFF3CFB6}" destId="{68458F53-18D7-4ADD-A4D7-13A508A5CE18}" srcOrd="3" destOrd="0" presId="urn:microsoft.com/office/officeart/2009/3/layout/RandomtoResultProcess"/>
    <dgm:cxn modelId="{F3AFBFE3-19ED-43C0-836C-0D47F68FCC10}" type="presParOf" srcId="{68458F53-18D7-4ADD-A4D7-13A508A5CE18}" destId="{8E10BB8E-E628-413D-A059-C96F448FFD9D}" srcOrd="0" destOrd="0" presId="urn:microsoft.com/office/officeart/2009/3/layout/RandomtoResultProcess"/>
    <dgm:cxn modelId="{991DD4B8-ADAB-4D0E-9D7F-091471A65365}" type="presParOf" srcId="{68458F53-18D7-4ADD-A4D7-13A508A5CE18}" destId="{163C5367-4869-45A4-A9CA-21C4274090DD}" srcOrd="1" destOrd="0" presId="urn:microsoft.com/office/officeart/2009/3/layout/RandomtoResultProcess"/>
    <dgm:cxn modelId="{94857960-868E-48EA-92AB-898E720319B6}" type="presParOf" srcId="{EBF946B0-A143-4155-A0CB-0B66FFF3CFB6}" destId="{A1B16FA5-2E5F-4DC7-A67B-9C443C8E72F4}" srcOrd="4" destOrd="0" presId="urn:microsoft.com/office/officeart/2009/3/layout/RandomtoResultProcess"/>
    <dgm:cxn modelId="{10677F4E-B016-4805-B1FE-0F28A0529569}" type="presParOf" srcId="{A1B16FA5-2E5F-4DC7-A67B-9C443C8E72F4}" destId="{157749E7-65C4-4C59-ADC6-CA7045307E43}" srcOrd="0" destOrd="0" presId="urn:microsoft.com/office/officeart/2009/3/layout/RandomtoResultProcess"/>
    <dgm:cxn modelId="{547D316C-EFA4-4421-9107-815FF21B4287}" type="presParOf" srcId="{A1B16FA5-2E5F-4DC7-A67B-9C443C8E72F4}" destId="{C7D93D83-0381-4B63-A750-56819B2DD3F7}" srcOrd="1" destOrd="0" presId="urn:microsoft.com/office/officeart/2009/3/layout/RandomtoResultProcess"/>
    <dgm:cxn modelId="{19030B8B-1B5A-4457-AA55-A3561B73FDDA}" type="presParOf" srcId="{A1B16FA5-2E5F-4DC7-A67B-9C443C8E72F4}" destId="{449460CC-CBFD-43FF-8D81-98DF1D603776}"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10C593F-7187-47B2-8E79-98EB4EEBF0D7}" type="doc">
      <dgm:prSet loTypeId="urn:microsoft.com/office/officeart/2009/3/layout/OpposingIdeas" loCatId="relationship" qsTypeId="urn:microsoft.com/office/officeart/2005/8/quickstyle/simple1" qsCatId="simple" csTypeId="urn:microsoft.com/office/officeart/2005/8/colors/colorful1" csCatId="colorful" phldr="1"/>
      <dgm:spPr/>
      <dgm:t>
        <a:bodyPr/>
        <a:lstStyle/>
        <a:p>
          <a:endParaRPr lang="it-IT"/>
        </a:p>
      </dgm:t>
    </dgm:pt>
    <dgm:pt modelId="{7AF69E83-9034-4452-A620-39D4684A59B8}">
      <dgm:prSet phldrT="[Testo]"/>
      <dgm:spPr>
        <a:solidFill>
          <a:srgbClr val="0070C0"/>
        </a:solidFill>
      </dgm:spPr>
      <dgm:t>
        <a:bodyPr/>
        <a:lstStyle/>
        <a:p>
          <a:r>
            <a:rPr lang="it-IT" dirty="0"/>
            <a:t>Integrazione economica</a:t>
          </a:r>
        </a:p>
      </dgm:t>
    </dgm:pt>
    <dgm:pt modelId="{261ED4DF-9524-46CE-8CCD-DFDAAD638016}" type="parTrans" cxnId="{47942C79-E804-4DDF-9104-5794A3506350}">
      <dgm:prSet/>
      <dgm:spPr/>
      <dgm:t>
        <a:bodyPr/>
        <a:lstStyle/>
        <a:p>
          <a:endParaRPr lang="it-IT"/>
        </a:p>
      </dgm:t>
    </dgm:pt>
    <dgm:pt modelId="{376C1688-D229-4F08-9EA6-66FC4BFE9840}" type="sibTrans" cxnId="{47942C79-E804-4DDF-9104-5794A3506350}">
      <dgm:prSet/>
      <dgm:spPr/>
      <dgm:t>
        <a:bodyPr/>
        <a:lstStyle/>
        <a:p>
          <a:endParaRPr lang="it-IT"/>
        </a:p>
      </dgm:t>
    </dgm:pt>
    <dgm:pt modelId="{85E86039-D6E6-4EEB-AB21-7539F9A7246E}">
      <dgm:prSet phldrT="[Testo]" custT="1"/>
      <dgm:spPr>
        <a:solidFill>
          <a:srgbClr val="0070C0"/>
        </a:solidFill>
      </dgm:spPr>
      <dgm:t>
        <a:bodyPr/>
        <a:lstStyle/>
        <a:p>
          <a:r>
            <a:rPr lang="it-IT" sz="1800" dirty="0">
              <a:solidFill>
                <a:schemeClr val="bg1"/>
              </a:solidFill>
            </a:rPr>
            <a:t>L’integrazione deve essere limitata all'eliminazione delle barriere nazionali alla libera circolazione di beni, servizi, capitali e persone</a:t>
          </a:r>
        </a:p>
      </dgm:t>
    </dgm:pt>
    <dgm:pt modelId="{43899FA9-D9AA-40BD-910F-31F545AF4C7D}" type="parTrans" cxnId="{07E75212-9D5E-4775-ABDA-18665E5EA81A}">
      <dgm:prSet/>
      <dgm:spPr/>
      <dgm:t>
        <a:bodyPr/>
        <a:lstStyle/>
        <a:p>
          <a:endParaRPr lang="it-IT"/>
        </a:p>
      </dgm:t>
    </dgm:pt>
    <dgm:pt modelId="{096B7FCA-E047-4BF3-B907-D02E00D55390}" type="sibTrans" cxnId="{07E75212-9D5E-4775-ABDA-18665E5EA81A}">
      <dgm:prSet/>
      <dgm:spPr/>
      <dgm:t>
        <a:bodyPr/>
        <a:lstStyle/>
        <a:p>
          <a:endParaRPr lang="it-IT"/>
        </a:p>
      </dgm:t>
    </dgm:pt>
    <dgm:pt modelId="{8969DB3A-12B7-4C37-B538-421D1B513B85}">
      <dgm:prSet phldrT="[Testo]"/>
      <dgm:spPr>
        <a:solidFill>
          <a:srgbClr val="7030A0"/>
        </a:solidFill>
      </dgm:spPr>
      <dgm:t>
        <a:bodyPr/>
        <a:lstStyle/>
        <a:p>
          <a:r>
            <a:rPr lang="it-IT" dirty="0"/>
            <a:t>Legittimazione democratica</a:t>
          </a:r>
        </a:p>
      </dgm:t>
    </dgm:pt>
    <dgm:pt modelId="{7590E904-372B-4CB5-8309-40769B1CE86B}" type="parTrans" cxnId="{E63C46B3-FAAA-4C4C-9600-E278AABCA88B}">
      <dgm:prSet/>
      <dgm:spPr/>
      <dgm:t>
        <a:bodyPr/>
        <a:lstStyle/>
        <a:p>
          <a:endParaRPr lang="it-IT"/>
        </a:p>
      </dgm:t>
    </dgm:pt>
    <dgm:pt modelId="{3419637C-04BF-47B7-9076-471E120BB010}" type="sibTrans" cxnId="{E63C46B3-FAAA-4C4C-9600-E278AABCA88B}">
      <dgm:prSet/>
      <dgm:spPr/>
      <dgm:t>
        <a:bodyPr/>
        <a:lstStyle/>
        <a:p>
          <a:endParaRPr lang="it-IT"/>
        </a:p>
      </dgm:t>
    </dgm:pt>
    <dgm:pt modelId="{1DAEF1AB-F5D6-4E58-ABCB-DEFAA3293A86}">
      <dgm:prSet phldrT="[Testo]" custT="1"/>
      <dgm:spPr/>
      <dgm:t>
        <a:bodyPr/>
        <a:lstStyle/>
        <a:p>
          <a:r>
            <a:rPr lang="it-IT" sz="1800" dirty="0">
              <a:solidFill>
                <a:schemeClr val="bg1"/>
              </a:solidFill>
            </a:rPr>
            <a:t>Queste migliorano l’efficienza e quindi promuovono il benessere generale, che – alla stregua di diritti umani - va protetto da interferenze politiche</a:t>
          </a:r>
        </a:p>
      </dgm:t>
    </dgm:pt>
    <dgm:pt modelId="{CE2A658F-73BB-4838-94C3-641401B9781B}" type="parTrans" cxnId="{AF044696-2E12-40CE-901A-E90D05F85042}">
      <dgm:prSet/>
      <dgm:spPr/>
      <dgm:t>
        <a:bodyPr/>
        <a:lstStyle/>
        <a:p>
          <a:endParaRPr lang="it-IT"/>
        </a:p>
      </dgm:t>
    </dgm:pt>
    <dgm:pt modelId="{07166C07-A2C0-447F-A7DF-D121988112B8}" type="sibTrans" cxnId="{AF044696-2E12-40CE-901A-E90D05F85042}">
      <dgm:prSet/>
      <dgm:spPr/>
      <dgm:t>
        <a:bodyPr/>
        <a:lstStyle/>
        <a:p>
          <a:endParaRPr lang="it-IT"/>
        </a:p>
      </dgm:t>
    </dgm:pt>
    <dgm:pt modelId="{5ABE664D-468A-4600-832F-F4E5D3322B48}" type="pres">
      <dgm:prSet presAssocID="{A10C593F-7187-47B2-8E79-98EB4EEBF0D7}" presName="Name0" presStyleCnt="0">
        <dgm:presLayoutVars>
          <dgm:chMax val="2"/>
          <dgm:dir/>
          <dgm:animOne val="branch"/>
          <dgm:animLvl val="lvl"/>
          <dgm:resizeHandles val="exact"/>
        </dgm:presLayoutVars>
      </dgm:prSet>
      <dgm:spPr/>
    </dgm:pt>
    <dgm:pt modelId="{DF41B15B-C7A7-40F8-BA73-517BBC19E14D}" type="pres">
      <dgm:prSet presAssocID="{A10C593F-7187-47B2-8E79-98EB4EEBF0D7}" presName="Background" presStyleLbl="node1" presStyleIdx="0" presStyleCnt="1" custScaleX="155548" custScaleY="129337"/>
      <dgm:spPr/>
    </dgm:pt>
    <dgm:pt modelId="{46DF5662-15A8-4D90-B81B-AF63A41D6254}" type="pres">
      <dgm:prSet presAssocID="{A10C593F-7187-47B2-8E79-98EB4EEBF0D7}" presName="Divider" presStyleLbl="callout" presStyleIdx="0" presStyleCnt="1"/>
      <dgm:spPr/>
    </dgm:pt>
    <dgm:pt modelId="{0DC6EDCF-1FDF-4350-BC03-66EE17A4BE04}" type="pres">
      <dgm:prSet presAssocID="{A10C593F-7187-47B2-8E79-98EB4EEBF0D7}" presName="ChildText1" presStyleLbl="revTx" presStyleIdx="0" presStyleCnt="0" custScaleX="141656" custScaleY="101123" custLinFactNeighborX="-14122">
        <dgm:presLayoutVars>
          <dgm:chMax val="0"/>
          <dgm:chPref val="0"/>
          <dgm:bulletEnabled val="1"/>
        </dgm:presLayoutVars>
      </dgm:prSet>
      <dgm:spPr/>
    </dgm:pt>
    <dgm:pt modelId="{0C1807B6-D340-411C-862C-390D1AF0567D}" type="pres">
      <dgm:prSet presAssocID="{A10C593F-7187-47B2-8E79-98EB4EEBF0D7}" presName="ChildText2" presStyleLbl="revTx" presStyleIdx="0" presStyleCnt="0" custScaleX="163554" custLinFactNeighborX="34998">
        <dgm:presLayoutVars>
          <dgm:chMax val="0"/>
          <dgm:chPref val="0"/>
          <dgm:bulletEnabled val="1"/>
        </dgm:presLayoutVars>
      </dgm:prSet>
      <dgm:spPr/>
    </dgm:pt>
    <dgm:pt modelId="{9177D8FD-A5B9-4A75-BBDE-118C0059B71B}" type="pres">
      <dgm:prSet presAssocID="{A10C593F-7187-47B2-8E79-98EB4EEBF0D7}" presName="ParentText1" presStyleLbl="revTx" presStyleIdx="0" presStyleCnt="0">
        <dgm:presLayoutVars>
          <dgm:chMax val="1"/>
          <dgm:chPref val="1"/>
        </dgm:presLayoutVars>
      </dgm:prSet>
      <dgm:spPr/>
    </dgm:pt>
    <dgm:pt modelId="{488D6A6C-27C0-4456-B264-1B2EBD15DC1F}" type="pres">
      <dgm:prSet presAssocID="{A10C593F-7187-47B2-8E79-98EB4EEBF0D7}" presName="ParentShape1" presStyleLbl="alignImgPlace1" presStyleIdx="0" presStyleCnt="2" custLinFactX="-100000" custLinFactNeighborX="-125867">
        <dgm:presLayoutVars/>
      </dgm:prSet>
      <dgm:spPr/>
    </dgm:pt>
    <dgm:pt modelId="{4DDA92A8-97C6-4BEB-9F85-6FF2FF2C60EB}" type="pres">
      <dgm:prSet presAssocID="{A10C593F-7187-47B2-8E79-98EB4EEBF0D7}" presName="ParentText2" presStyleLbl="revTx" presStyleIdx="0" presStyleCnt="0">
        <dgm:presLayoutVars>
          <dgm:chMax val="1"/>
          <dgm:chPref val="1"/>
        </dgm:presLayoutVars>
      </dgm:prSet>
      <dgm:spPr/>
    </dgm:pt>
    <dgm:pt modelId="{3987A594-A008-438F-86BA-22DA75E5FEE0}" type="pres">
      <dgm:prSet presAssocID="{A10C593F-7187-47B2-8E79-98EB4EEBF0D7}" presName="ParentShape2" presStyleLbl="alignImgPlace1" presStyleIdx="1" presStyleCnt="2" custLinFactX="100000" custLinFactNeighborX="106352">
        <dgm:presLayoutVars/>
      </dgm:prSet>
      <dgm:spPr/>
    </dgm:pt>
  </dgm:ptLst>
  <dgm:cxnLst>
    <dgm:cxn modelId="{748BD80C-64E1-490C-A789-D6FD39A8CCF5}" type="presOf" srcId="{8969DB3A-12B7-4C37-B538-421D1B513B85}" destId="{3987A594-A008-438F-86BA-22DA75E5FEE0}" srcOrd="1" destOrd="0" presId="urn:microsoft.com/office/officeart/2009/3/layout/OpposingIdeas"/>
    <dgm:cxn modelId="{07E75212-9D5E-4775-ABDA-18665E5EA81A}" srcId="{7AF69E83-9034-4452-A620-39D4684A59B8}" destId="{85E86039-D6E6-4EEB-AB21-7539F9A7246E}" srcOrd="0" destOrd="0" parTransId="{43899FA9-D9AA-40BD-910F-31F545AF4C7D}" sibTransId="{096B7FCA-E047-4BF3-B907-D02E00D55390}"/>
    <dgm:cxn modelId="{47942C79-E804-4DDF-9104-5794A3506350}" srcId="{A10C593F-7187-47B2-8E79-98EB4EEBF0D7}" destId="{7AF69E83-9034-4452-A620-39D4684A59B8}" srcOrd="0" destOrd="0" parTransId="{261ED4DF-9524-46CE-8CCD-DFDAAD638016}" sibTransId="{376C1688-D229-4F08-9EA6-66FC4BFE9840}"/>
    <dgm:cxn modelId="{AF044696-2E12-40CE-901A-E90D05F85042}" srcId="{8969DB3A-12B7-4C37-B538-421D1B513B85}" destId="{1DAEF1AB-F5D6-4E58-ABCB-DEFAA3293A86}" srcOrd="0" destOrd="0" parTransId="{CE2A658F-73BB-4838-94C3-641401B9781B}" sibTransId="{07166C07-A2C0-447F-A7DF-D121988112B8}"/>
    <dgm:cxn modelId="{E63C46B3-FAAA-4C4C-9600-E278AABCA88B}" srcId="{A10C593F-7187-47B2-8E79-98EB4EEBF0D7}" destId="{8969DB3A-12B7-4C37-B538-421D1B513B85}" srcOrd="1" destOrd="0" parTransId="{7590E904-372B-4CB5-8309-40769B1CE86B}" sibTransId="{3419637C-04BF-47B7-9076-471E120BB010}"/>
    <dgm:cxn modelId="{DE2E5CD3-E48E-413A-AE56-7429F1EDB2C6}" type="presOf" srcId="{A10C593F-7187-47B2-8E79-98EB4EEBF0D7}" destId="{5ABE664D-468A-4600-832F-F4E5D3322B48}" srcOrd="0" destOrd="0" presId="urn:microsoft.com/office/officeart/2009/3/layout/OpposingIdeas"/>
    <dgm:cxn modelId="{730AC7D3-57BD-4FD0-B142-E9C8766A97C5}" type="presOf" srcId="{7AF69E83-9034-4452-A620-39D4684A59B8}" destId="{488D6A6C-27C0-4456-B264-1B2EBD15DC1F}" srcOrd="1" destOrd="0" presId="urn:microsoft.com/office/officeart/2009/3/layout/OpposingIdeas"/>
    <dgm:cxn modelId="{A87726F1-D5DD-491C-87E0-632515F6F17E}" type="presOf" srcId="{85E86039-D6E6-4EEB-AB21-7539F9A7246E}" destId="{0DC6EDCF-1FDF-4350-BC03-66EE17A4BE04}" srcOrd="0" destOrd="0" presId="urn:microsoft.com/office/officeart/2009/3/layout/OpposingIdeas"/>
    <dgm:cxn modelId="{80D5A9F8-CD1F-4EB3-AB45-C58373B792E4}" type="presOf" srcId="{8969DB3A-12B7-4C37-B538-421D1B513B85}" destId="{4DDA92A8-97C6-4BEB-9F85-6FF2FF2C60EB}" srcOrd="0" destOrd="0" presId="urn:microsoft.com/office/officeart/2009/3/layout/OpposingIdeas"/>
    <dgm:cxn modelId="{F1DF8BFC-0E05-4F65-B912-73678BE52F30}" type="presOf" srcId="{7AF69E83-9034-4452-A620-39D4684A59B8}" destId="{9177D8FD-A5B9-4A75-BBDE-118C0059B71B}" srcOrd="0" destOrd="0" presId="urn:microsoft.com/office/officeart/2009/3/layout/OpposingIdeas"/>
    <dgm:cxn modelId="{BA7144FF-88DF-4CCB-937E-61ECD3B779A9}" type="presOf" srcId="{1DAEF1AB-F5D6-4E58-ABCB-DEFAA3293A86}" destId="{0C1807B6-D340-411C-862C-390D1AF0567D}" srcOrd="0" destOrd="0" presId="urn:microsoft.com/office/officeart/2009/3/layout/OpposingIdeas"/>
    <dgm:cxn modelId="{B0EE595F-3450-484C-A265-23CF76046B24}" type="presParOf" srcId="{5ABE664D-468A-4600-832F-F4E5D3322B48}" destId="{DF41B15B-C7A7-40F8-BA73-517BBC19E14D}" srcOrd="0" destOrd="0" presId="urn:microsoft.com/office/officeart/2009/3/layout/OpposingIdeas"/>
    <dgm:cxn modelId="{F6161941-4FB7-4524-9628-ED66EABD0E92}" type="presParOf" srcId="{5ABE664D-468A-4600-832F-F4E5D3322B48}" destId="{46DF5662-15A8-4D90-B81B-AF63A41D6254}" srcOrd="1" destOrd="0" presId="urn:microsoft.com/office/officeart/2009/3/layout/OpposingIdeas"/>
    <dgm:cxn modelId="{78FEA365-2DA7-4D74-A9B2-69318691AB6A}" type="presParOf" srcId="{5ABE664D-468A-4600-832F-F4E5D3322B48}" destId="{0DC6EDCF-1FDF-4350-BC03-66EE17A4BE04}" srcOrd="2" destOrd="0" presId="urn:microsoft.com/office/officeart/2009/3/layout/OpposingIdeas"/>
    <dgm:cxn modelId="{9BC04BF7-8547-4A95-8ED1-73F8AB97723B}" type="presParOf" srcId="{5ABE664D-468A-4600-832F-F4E5D3322B48}" destId="{0C1807B6-D340-411C-862C-390D1AF0567D}" srcOrd="3" destOrd="0" presId="urn:microsoft.com/office/officeart/2009/3/layout/OpposingIdeas"/>
    <dgm:cxn modelId="{40BDAB5F-B41D-436D-AF7E-F64FEFB28C54}" type="presParOf" srcId="{5ABE664D-468A-4600-832F-F4E5D3322B48}" destId="{9177D8FD-A5B9-4A75-BBDE-118C0059B71B}" srcOrd="4" destOrd="0" presId="urn:microsoft.com/office/officeart/2009/3/layout/OpposingIdeas"/>
    <dgm:cxn modelId="{2411C23E-22E9-4FFA-9E5B-391D64F78DC7}" type="presParOf" srcId="{5ABE664D-468A-4600-832F-F4E5D3322B48}" destId="{488D6A6C-27C0-4456-B264-1B2EBD15DC1F}" srcOrd="5" destOrd="0" presId="urn:microsoft.com/office/officeart/2009/3/layout/OpposingIdeas"/>
    <dgm:cxn modelId="{7C0D76A8-8512-4BB1-B09D-83DBCB6AAD4B}" type="presParOf" srcId="{5ABE664D-468A-4600-832F-F4E5D3322B48}" destId="{4DDA92A8-97C6-4BEB-9F85-6FF2FF2C60EB}" srcOrd="6" destOrd="0" presId="urn:microsoft.com/office/officeart/2009/3/layout/OpposingIdeas"/>
    <dgm:cxn modelId="{14D4EF97-7824-4E61-B506-4F91EA1070E2}" type="presParOf" srcId="{5ABE664D-468A-4600-832F-F4E5D3322B48}" destId="{3987A594-A008-438F-86BA-22DA75E5FEE0}"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E9DD5FD-D1C5-4A16-9D38-4EEF6987A8D0}"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it-IT"/>
        </a:p>
      </dgm:t>
    </dgm:pt>
    <dgm:pt modelId="{7B5ADBA5-BC04-4F7B-B26C-27103A825A15}">
      <dgm:prSet phldrT="[Testo]" custT="1"/>
      <dgm:spPr>
        <a:solidFill>
          <a:schemeClr val="accent1">
            <a:lumMod val="50000"/>
          </a:schemeClr>
        </a:solidFill>
      </dgm:spPr>
      <dgm:t>
        <a:bodyPr/>
        <a:lstStyle/>
        <a:p>
          <a:r>
            <a:rPr lang="it-IT" sz="1900" dirty="0"/>
            <a:t>intergovernativo</a:t>
          </a:r>
        </a:p>
      </dgm:t>
    </dgm:pt>
    <dgm:pt modelId="{FDA46CFE-3A5B-467C-9636-7116027F93A7}" type="parTrans" cxnId="{A190B865-7187-4E82-BFA7-5D3467547B7F}">
      <dgm:prSet/>
      <dgm:spPr/>
      <dgm:t>
        <a:bodyPr/>
        <a:lstStyle/>
        <a:p>
          <a:endParaRPr lang="it-IT"/>
        </a:p>
      </dgm:t>
    </dgm:pt>
    <dgm:pt modelId="{6E3D88F9-AC84-4931-8988-211E305E64C5}" type="sibTrans" cxnId="{A190B865-7187-4E82-BFA7-5D3467547B7F}">
      <dgm:prSet/>
      <dgm:spPr/>
      <dgm:t>
        <a:bodyPr/>
        <a:lstStyle/>
        <a:p>
          <a:endParaRPr lang="it-IT"/>
        </a:p>
      </dgm:t>
    </dgm:pt>
    <dgm:pt modelId="{9FEC28F4-E83F-4031-AF64-B41EFE206FBB}">
      <dgm:prSet phldrT="[Testo]" custT="1"/>
      <dgm:spPr/>
      <dgm:t>
        <a:bodyPr/>
        <a:lstStyle/>
        <a:p>
          <a:r>
            <a:rPr lang="it-IT" sz="2000" dirty="0"/>
            <a:t>Trattati internazionali</a:t>
          </a:r>
        </a:p>
      </dgm:t>
    </dgm:pt>
    <dgm:pt modelId="{101221AF-D00D-4AFD-B900-6905704C71B6}" type="parTrans" cxnId="{5505E8E0-D3E7-41A7-A93F-FE98F922DAF0}">
      <dgm:prSet/>
      <dgm:spPr/>
      <dgm:t>
        <a:bodyPr/>
        <a:lstStyle/>
        <a:p>
          <a:endParaRPr lang="it-IT"/>
        </a:p>
      </dgm:t>
    </dgm:pt>
    <dgm:pt modelId="{D353273A-3A68-44B2-828B-EAD93704D370}" type="sibTrans" cxnId="{5505E8E0-D3E7-41A7-A93F-FE98F922DAF0}">
      <dgm:prSet/>
      <dgm:spPr/>
      <dgm:t>
        <a:bodyPr/>
        <a:lstStyle/>
        <a:p>
          <a:endParaRPr lang="it-IT"/>
        </a:p>
      </dgm:t>
    </dgm:pt>
    <dgm:pt modelId="{02907BF8-B07B-456D-A0DA-98A448355B89}">
      <dgm:prSet phldrT="[Testo]" custT="1"/>
      <dgm:spPr/>
      <dgm:t>
        <a:bodyPr/>
        <a:lstStyle/>
        <a:p>
          <a:r>
            <a:rPr lang="it-IT" sz="2000" dirty="0"/>
            <a:t>Consiglio europeo</a:t>
          </a:r>
        </a:p>
      </dgm:t>
    </dgm:pt>
    <dgm:pt modelId="{5F8A9933-DC93-4C88-BCA1-76A7F8EC2FFC}" type="parTrans" cxnId="{8F61A84C-1AE6-4AE0-B670-7D2B3ED27250}">
      <dgm:prSet/>
      <dgm:spPr/>
      <dgm:t>
        <a:bodyPr/>
        <a:lstStyle/>
        <a:p>
          <a:endParaRPr lang="it-IT"/>
        </a:p>
      </dgm:t>
    </dgm:pt>
    <dgm:pt modelId="{9204FAB1-49BF-44B9-AE16-655F53A1AA46}" type="sibTrans" cxnId="{8F61A84C-1AE6-4AE0-B670-7D2B3ED27250}">
      <dgm:prSet/>
      <dgm:spPr/>
      <dgm:t>
        <a:bodyPr/>
        <a:lstStyle/>
        <a:p>
          <a:endParaRPr lang="it-IT"/>
        </a:p>
      </dgm:t>
    </dgm:pt>
    <dgm:pt modelId="{54301D88-0B47-47AC-A717-6537BD627897}">
      <dgm:prSet phldrT="[Testo]" custT="1"/>
      <dgm:spPr>
        <a:solidFill>
          <a:srgbClr val="0070C0"/>
        </a:solidFill>
        <a:ln>
          <a:solidFill>
            <a:schemeClr val="accent3">
              <a:lumMod val="50000"/>
            </a:schemeClr>
          </a:solidFill>
        </a:ln>
      </dgm:spPr>
      <dgm:t>
        <a:bodyPr/>
        <a:lstStyle/>
        <a:p>
          <a:r>
            <a:rPr lang="it-IT" sz="2000" dirty="0"/>
            <a:t>giudiziario</a:t>
          </a:r>
        </a:p>
      </dgm:t>
    </dgm:pt>
    <dgm:pt modelId="{5E807D45-06DC-4B4E-9178-6FB13B2FEE1B}" type="parTrans" cxnId="{88A07BBA-D182-4ADF-9FED-F2E78DDDB68F}">
      <dgm:prSet/>
      <dgm:spPr/>
      <dgm:t>
        <a:bodyPr/>
        <a:lstStyle/>
        <a:p>
          <a:endParaRPr lang="it-IT"/>
        </a:p>
      </dgm:t>
    </dgm:pt>
    <dgm:pt modelId="{E5B35F59-4558-42A3-8A73-CDE173F3053C}" type="sibTrans" cxnId="{88A07BBA-D182-4ADF-9FED-F2E78DDDB68F}">
      <dgm:prSet/>
      <dgm:spPr/>
      <dgm:t>
        <a:bodyPr/>
        <a:lstStyle/>
        <a:p>
          <a:endParaRPr lang="it-IT"/>
        </a:p>
      </dgm:t>
    </dgm:pt>
    <dgm:pt modelId="{889BE0D3-4317-41A9-A85B-73E3155D7F47}">
      <dgm:prSet phldrT="[Testo]" custT="1"/>
      <dgm:spPr/>
      <dgm:t>
        <a:bodyPr/>
        <a:lstStyle/>
        <a:p>
          <a:r>
            <a:rPr lang="it-IT" sz="2000" dirty="0"/>
            <a:t>CGUE</a:t>
          </a:r>
        </a:p>
      </dgm:t>
    </dgm:pt>
    <dgm:pt modelId="{42B3E18D-D0F6-42D2-AD96-083C1417427F}" type="parTrans" cxnId="{1416DE70-6F94-437B-87A6-46003DC4588B}">
      <dgm:prSet/>
      <dgm:spPr/>
      <dgm:t>
        <a:bodyPr/>
        <a:lstStyle/>
        <a:p>
          <a:endParaRPr lang="it-IT"/>
        </a:p>
      </dgm:t>
    </dgm:pt>
    <dgm:pt modelId="{39556B84-48F6-4B51-8CA4-30555402481D}" type="sibTrans" cxnId="{1416DE70-6F94-437B-87A6-46003DC4588B}">
      <dgm:prSet/>
      <dgm:spPr/>
      <dgm:t>
        <a:bodyPr/>
        <a:lstStyle/>
        <a:p>
          <a:endParaRPr lang="it-IT"/>
        </a:p>
      </dgm:t>
    </dgm:pt>
    <dgm:pt modelId="{65DC6B9C-D310-4048-A82E-350D9DADFC17}">
      <dgm:prSet phldrT="[Testo]" custT="1"/>
      <dgm:spPr/>
      <dgm:t>
        <a:bodyPr/>
        <a:lstStyle/>
        <a:p>
          <a:r>
            <a:rPr lang="it-IT" sz="2000" dirty="0"/>
            <a:t>tecnocratico</a:t>
          </a:r>
        </a:p>
      </dgm:t>
    </dgm:pt>
    <dgm:pt modelId="{DDFB9124-8B87-4E28-A11F-9DF6385EC3A2}" type="parTrans" cxnId="{1884ACEA-E28D-447E-BEF0-FF495D3C341C}">
      <dgm:prSet/>
      <dgm:spPr/>
      <dgm:t>
        <a:bodyPr/>
        <a:lstStyle/>
        <a:p>
          <a:endParaRPr lang="it-IT"/>
        </a:p>
      </dgm:t>
    </dgm:pt>
    <dgm:pt modelId="{B3380048-2420-43AA-8ECC-7B31011BC185}" type="sibTrans" cxnId="{1884ACEA-E28D-447E-BEF0-FF495D3C341C}">
      <dgm:prSet/>
      <dgm:spPr/>
      <dgm:t>
        <a:bodyPr/>
        <a:lstStyle/>
        <a:p>
          <a:endParaRPr lang="it-IT"/>
        </a:p>
      </dgm:t>
    </dgm:pt>
    <dgm:pt modelId="{43FB8226-C524-4BC0-8F22-F3C4879DB583}">
      <dgm:prSet phldrT="[Testo]" custT="1"/>
      <dgm:spPr/>
      <dgm:t>
        <a:bodyPr/>
        <a:lstStyle/>
        <a:p>
          <a:r>
            <a:rPr lang="it-IT" sz="2000" dirty="0"/>
            <a:t>Coreper</a:t>
          </a:r>
        </a:p>
      </dgm:t>
    </dgm:pt>
    <dgm:pt modelId="{7381BB63-2F45-46BE-9772-37B3EFA1BF6A}" type="parTrans" cxnId="{C8553D73-597F-4FB1-A4F4-5E6F9FF3657D}">
      <dgm:prSet/>
      <dgm:spPr/>
      <dgm:t>
        <a:bodyPr/>
        <a:lstStyle/>
        <a:p>
          <a:endParaRPr lang="it-IT"/>
        </a:p>
      </dgm:t>
    </dgm:pt>
    <dgm:pt modelId="{346E1FD6-671A-4989-A215-5E3DBC89934D}" type="sibTrans" cxnId="{C8553D73-597F-4FB1-A4F4-5E6F9FF3657D}">
      <dgm:prSet/>
      <dgm:spPr/>
      <dgm:t>
        <a:bodyPr/>
        <a:lstStyle/>
        <a:p>
          <a:endParaRPr lang="it-IT"/>
        </a:p>
      </dgm:t>
    </dgm:pt>
    <dgm:pt modelId="{8ABA3FAD-DB9D-4E8E-87D1-A8CE941E8067}">
      <dgm:prSet phldrT="[Testo]" custT="1"/>
      <dgm:spPr/>
      <dgm:t>
        <a:bodyPr/>
        <a:lstStyle/>
        <a:p>
          <a:r>
            <a:rPr lang="it-IT" sz="2000" dirty="0"/>
            <a:t>Agenzie autonome (BCE, </a:t>
          </a:r>
          <a:r>
            <a:rPr lang="it-IT" sz="2000" dirty="0" err="1"/>
            <a:t>Euratom</a:t>
          </a:r>
          <a:r>
            <a:rPr lang="it-IT" sz="2000" dirty="0"/>
            <a:t>…)</a:t>
          </a:r>
        </a:p>
      </dgm:t>
    </dgm:pt>
    <dgm:pt modelId="{0E4547A6-5F9B-4D11-89BB-64512C2E6FC1}" type="parTrans" cxnId="{FA82AC79-07E1-428B-A823-AA482EBA822C}">
      <dgm:prSet/>
      <dgm:spPr/>
      <dgm:t>
        <a:bodyPr/>
        <a:lstStyle/>
        <a:p>
          <a:endParaRPr lang="it-IT"/>
        </a:p>
      </dgm:t>
    </dgm:pt>
    <dgm:pt modelId="{E2DB5FA3-62A8-4328-80C3-8DC3973A9CF6}" type="sibTrans" cxnId="{FA82AC79-07E1-428B-A823-AA482EBA822C}">
      <dgm:prSet/>
      <dgm:spPr/>
      <dgm:t>
        <a:bodyPr/>
        <a:lstStyle/>
        <a:p>
          <a:endParaRPr lang="it-IT"/>
        </a:p>
      </dgm:t>
    </dgm:pt>
    <dgm:pt modelId="{36330243-B2C3-48E8-9173-2984FE421B65}">
      <dgm:prSet custT="1"/>
      <dgm:spPr/>
      <dgm:t>
        <a:bodyPr/>
        <a:lstStyle/>
        <a:p>
          <a:endParaRPr lang="it-IT" sz="2000" dirty="0"/>
        </a:p>
        <a:p>
          <a:endParaRPr lang="it-IT" sz="2000" dirty="0"/>
        </a:p>
        <a:p>
          <a:r>
            <a:rPr lang="it-IT" sz="2000" dirty="0"/>
            <a:t>democratico  </a:t>
          </a:r>
          <a:r>
            <a:rPr lang="it-IT" sz="1600" dirty="0"/>
            <a:t>    							</a:t>
          </a:r>
        </a:p>
      </dgm:t>
    </dgm:pt>
    <dgm:pt modelId="{FB82075C-EF28-4FAA-8E0D-143CC03E531E}" type="parTrans" cxnId="{78E67776-EFA2-4B1B-80FB-F0A166037025}">
      <dgm:prSet/>
      <dgm:spPr/>
      <dgm:t>
        <a:bodyPr/>
        <a:lstStyle/>
        <a:p>
          <a:endParaRPr lang="it-IT"/>
        </a:p>
      </dgm:t>
    </dgm:pt>
    <dgm:pt modelId="{C8930BA3-F357-4893-AA76-D3E407F0E011}" type="sibTrans" cxnId="{78E67776-EFA2-4B1B-80FB-F0A166037025}">
      <dgm:prSet/>
      <dgm:spPr/>
      <dgm:t>
        <a:bodyPr/>
        <a:lstStyle/>
        <a:p>
          <a:endParaRPr lang="it-IT"/>
        </a:p>
      </dgm:t>
    </dgm:pt>
    <dgm:pt modelId="{8942DF86-01B9-483E-B404-2C740E405D82}">
      <dgm:prSet/>
      <dgm:spPr/>
      <dgm:t>
        <a:bodyPr/>
        <a:lstStyle/>
        <a:p>
          <a:endParaRPr lang="it-IT" dirty="0"/>
        </a:p>
      </dgm:t>
    </dgm:pt>
    <dgm:pt modelId="{761940DF-6F17-4D8C-ADE3-5F74D829596D}" type="parTrans" cxnId="{D43DCD68-9F04-4C80-A024-1CCC408DD653}">
      <dgm:prSet/>
      <dgm:spPr/>
      <dgm:t>
        <a:bodyPr/>
        <a:lstStyle/>
        <a:p>
          <a:endParaRPr lang="it-IT"/>
        </a:p>
      </dgm:t>
    </dgm:pt>
    <dgm:pt modelId="{C9628F41-F3C6-4CF3-B629-B4904BD1320B}" type="sibTrans" cxnId="{D43DCD68-9F04-4C80-A024-1CCC408DD653}">
      <dgm:prSet/>
      <dgm:spPr/>
      <dgm:t>
        <a:bodyPr/>
        <a:lstStyle/>
        <a:p>
          <a:endParaRPr lang="it-IT"/>
        </a:p>
      </dgm:t>
    </dgm:pt>
    <dgm:pt modelId="{EDE227DE-2727-4CC2-B606-81D4A78D948B}">
      <dgm:prSet/>
      <dgm:spPr/>
      <dgm:t>
        <a:bodyPr/>
        <a:lstStyle/>
        <a:p>
          <a:r>
            <a:rPr lang="it-IT" dirty="0"/>
            <a:t>Parlamento europeo</a:t>
          </a:r>
        </a:p>
      </dgm:t>
    </dgm:pt>
    <dgm:pt modelId="{903BC52D-1659-4BBE-8662-DDB403058630}" type="parTrans" cxnId="{B3B309D2-2618-47CF-8ACE-53FD0B06CAB9}">
      <dgm:prSet/>
      <dgm:spPr/>
      <dgm:t>
        <a:bodyPr/>
        <a:lstStyle/>
        <a:p>
          <a:endParaRPr lang="it-IT"/>
        </a:p>
      </dgm:t>
    </dgm:pt>
    <dgm:pt modelId="{10E7CF14-61BF-469C-894C-4F2B6AA3C168}" type="sibTrans" cxnId="{B3B309D2-2618-47CF-8ACE-53FD0B06CAB9}">
      <dgm:prSet/>
      <dgm:spPr/>
      <dgm:t>
        <a:bodyPr/>
        <a:lstStyle/>
        <a:p>
          <a:endParaRPr lang="it-IT"/>
        </a:p>
      </dgm:t>
    </dgm:pt>
    <dgm:pt modelId="{D79C6982-81C3-4F94-A8AB-A3B1ED246209}" type="pres">
      <dgm:prSet presAssocID="{7E9DD5FD-D1C5-4A16-9D38-4EEF6987A8D0}" presName="Name0" presStyleCnt="0">
        <dgm:presLayoutVars>
          <dgm:dir/>
          <dgm:animLvl val="lvl"/>
          <dgm:resizeHandles val="exact"/>
        </dgm:presLayoutVars>
      </dgm:prSet>
      <dgm:spPr/>
    </dgm:pt>
    <dgm:pt modelId="{528BA8B2-5510-4367-98D6-C1D972AB4BAD}" type="pres">
      <dgm:prSet presAssocID="{7B5ADBA5-BC04-4F7B-B26C-27103A825A15}" presName="linNode" presStyleCnt="0"/>
      <dgm:spPr/>
    </dgm:pt>
    <dgm:pt modelId="{5C9088B2-4BDE-43B9-A8E1-104727E118BA}" type="pres">
      <dgm:prSet presAssocID="{7B5ADBA5-BC04-4F7B-B26C-27103A825A15}" presName="parentText" presStyleLbl="node1" presStyleIdx="0" presStyleCnt="4">
        <dgm:presLayoutVars>
          <dgm:chMax val="1"/>
          <dgm:bulletEnabled val="1"/>
        </dgm:presLayoutVars>
      </dgm:prSet>
      <dgm:spPr/>
    </dgm:pt>
    <dgm:pt modelId="{DD3A8110-7CC2-40C9-B62F-DEB1685CC1D1}" type="pres">
      <dgm:prSet presAssocID="{7B5ADBA5-BC04-4F7B-B26C-27103A825A15}" presName="descendantText" presStyleLbl="alignAccFollowNode1" presStyleIdx="0" presStyleCnt="4">
        <dgm:presLayoutVars>
          <dgm:bulletEnabled val="1"/>
        </dgm:presLayoutVars>
      </dgm:prSet>
      <dgm:spPr/>
    </dgm:pt>
    <dgm:pt modelId="{0391C434-C530-4FC0-830C-B042A944CBAB}" type="pres">
      <dgm:prSet presAssocID="{6E3D88F9-AC84-4931-8988-211E305E64C5}" presName="sp" presStyleCnt="0"/>
      <dgm:spPr/>
    </dgm:pt>
    <dgm:pt modelId="{89D351DA-10F7-4E7D-8F3F-5A58BEFD8165}" type="pres">
      <dgm:prSet presAssocID="{54301D88-0B47-47AC-A717-6537BD627897}" presName="linNode" presStyleCnt="0"/>
      <dgm:spPr/>
    </dgm:pt>
    <dgm:pt modelId="{7C368044-DB04-49B3-B3CE-526D4F33E570}" type="pres">
      <dgm:prSet presAssocID="{54301D88-0B47-47AC-A717-6537BD627897}" presName="parentText" presStyleLbl="node1" presStyleIdx="1" presStyleCnt="4">
        <dgm:presLayoutVars>
          <dgm:chMax val="1"/>
          <dgm:bulletEnabled val="1"/>
        </dgm:presLayoutVars>
      </dgm:prSet>
      <dgm:spPr/>
    </dgm:pt>
    <dgm:pt modelId="{0422839E-2991-45F1-B9C8-80919A72C406}" type="pres">
      <dgm:prSet presAssocID="{54301D88-0B47-47AC-A717-6537BD627897}" presName="descendantText" presStyleLbl="alignAccFollowNode1" presStyleIdx="1" presStyleCnt="4">
        <dgm:presLayoutVars>
          <dgm:bulletEnabled val="1"/>
        </dgm:presLayoutVars>
      </dgm:prSet>
      <dgm:spPr/>
    </dgm:pt>
    <dgm:pt modelId="{7E91354D-5396-49ED-9A1D-E20F06138C42}" type="pres">
      <dgm:prSet presAssocID="{E5B35F59-4558-42A3-8A73-CDE173F3053C}" presName="sp" presStyleCnt="0"/>
      <dgm:spPr/>
    </dgm:pt>
    <dgm:pt modelId="{A6249557-A321-467B-8C3E-ADC68A61AEE7}" type="pres">
      <dgm:prSet presAssocID="{65DC6B9C-D310-4048-A82E-350D9DADFC17}" presName="linNode" presStyleCnt="0"/>
      <dgm:spPr/>
    </dgm:pt>
    <dgm:pt modelId="{E12292EE-A6ED-4530-960B-EFC7C9440ADF}" type="pres">
      <dgm:prSet presAssocID="{65DC6B9C-D310-4048-A82E-350D9DADFC17}" presName="parentText" presStyleLbl="node1" presStyleIdx="2" presStyleCnt="4">
        <dgm:presLayoutVars>
          <dgm:chMax val="1"/>
          <dgm:bulletEnabled val="1"/>
        </dgm:presLayoutVars>
      </dgm:prSet>
      <dgm:spPr/>
    </dgm:pt>
    <dgm:pt modelId="{857A9184-FBA5-4A0E-99F6-31870B97F78A}" type="pres">
      <dgm:prSet presAssocID="{65DC6B9C-D310-4048-A82E-350D9DADFC17}" presName="descendantText" presStyleLbl="alignAccFollowNode1" presStyleIdx="2" presStyleCnt="4">
        <dgm:presLayoutVars>
          <dgm:bulletEnabled val="1"/>
        </dgm:presLayoutVars>
      </dgm:prSet>
      <dgm:spPr/>
    </dgm:pt>
    <dgm:pt modelId="{5E782960-79AD-4640-B0A2-A2D73288399C}" type="pres">
      <dgm:prSet presAssocID="{B3380048-2420-43AA-8ECC-7B31011BC185}" presName="sp" presStyleCnt="0"/>
      <dgm:spPr/>
    </dgm:pt>
    <dgm:pt modelId="{5B9308D2-B909-4848-A66D-4C5D509F8FE4}" type="pres">
      <dgm:prSet presAssocID="{36330243-B2C3-48E8-9173-2984FE421B65}" presName="linNode" presStyleCnt="0"/>
      <dgm:spPr/>
    </dgm:pt>
    <dgm:pt modelId="{AA0ED9B1-D1F9-4A11-A235-4049AE7342C9}" type="pres">
      <dgm:prSet presAssocID="{36330243-B2C3-48E8-9173-2984FE421B65}" presName="parentText" presStyleLbl="node1" presStyleIdx="3" presStyleCnt="4">
        <dgm:presLayoutVars>
          <dgm:chMax val="1"/>
          <dgm:bulletEnabled val="1"/>
        </dgm:presLayoutVars>
      </dgm:prSet>
      <dgm:spPr/>
    </dgm:pt>
    <dgm:pt modelId="{E5A60949-4087-417E-B2FA-EA4CB4BC1208}" type="pres">
      <dgm:prSet presAssocID="{36330243-B2C3-48E8-9173-2984FE421B65}" presName="descendantText" presStyleLbl="alignAccFollowNode1" presStyleIdx="3" presStyleCnt="4">
        <dgm:presLayoutVars>
          <dgm:bulletEnabled val="1"/>
        </dgm:presLayoutVars>
      </dgm:prSet>
      <dgm:spPr/>
    </dgm:pt>
  </dgm:ptLst>
  <dgm:cxnLst>
    <dgm:cxn modelId="{7210A00E-1422-49CC-A1C4-EA1E2CD710D4}" type="presOf" srcId="{9FEC28F4-E83F-4031-AF64-B41EFE206FBB}" destId="{DD3A8110-7CC2-40C9-B62F-DEB1685CC1D1}" srcOrd="0" destOrd="0" presId="urn:microsoft.com/office/officeart/2005/8/layout/vList5"/>
    <dgm:cxn modelId="{F2081B20-0A8D-434F-9826-68FBDF04D7E2}" type="presOf" srcId="{43FB8226-C524-4BC0-8F22-F3C4879DB583}" destId="{857A9184-FBA5-4A0E-99F6-31870B97F78A}" srcOrd="0" destOrd="0" presId="urn:microsoft.com/office/officeart/2005/8/layout/vList5"/>
    <dgm:cxn modelId="{C3601322-BDA7-4BEC-A3AE-BF26057DBA30}" type="presOf" srcId="{02907BF8-B07B-456D-A0DA-98A448355B89}" destId="{DD3A8110-7CC2-40C9-B62F-DEB1685CC1D1}" srcOrd="0" destOrd="1" presId="urn:microsoft.com/office/officeart/2005/8/layout/vList5"/>
    <dgm:cxn modelId="{94AE7F2A-9FFE-4235-9449-B3D61E736E77}" type="presOf" srcId="{7E9DD5FD-D1C5-4A16-9D38-4EEF6987A8D0}" destId="{D79C6982-81C3-4F94-A8AB-A3B1ED246209}" srcOrd="0" destOrd="0" presId="urn:microsoft.com/office/officeart/2005/8/layout/vList5"/>
    <dgm:cxn modelId="{70EAE72F-65C8-4DD5-A297-76D8F20649FF}" type="presOf" srcId="{7B5ADBA5-BC04-4F7B-B26C-27103A825A15}" destId="{5C9088B2-4BDE-43B9-A8E1-104727E118BA}" srcOrd="0" destOrd="0" presId="urn:microsoft.com/office/officeart/2005/8/layout/vList5"/>
    <dgm:cxn modelId="{60F81834-C432-40A6-85C6-9EF09477BCA8}" type="presOf" srcId="{8942DF86-01B9-483E-B404-2C740E405D82}" destId="{E5A60949-4087-417E-B2FA-EA4CB4BC1208}" srcOrd="0" destOrd="0" presId="urn:microsoft.com/office/officeart/2005/8/layout/vList5"/>
    <dgm:cxn modelId="{4627963C-7EC5-4508-AC77-50D8951837E8}" type="presOf" srcId="{889BE0D3-4317-41A9-A85B-73E3155D7F47}" destId="{0422839E-2991-45F1-B9C8-80919A72C406}" srcOrd="0" destOrd="0" presId="urn:microsoft.com/office/officeart/2005/8/layout/vList5"/>
    <dgm:cxn modelId="{A190B865-7187-4E82-BFA7-5D3467547B7F}" srcId="{7E9DD5FD-D1C5-4A16-9D38-4EEF6987A8D0}" destId="{7B5ADBA5-BC04-4F7B-B26C-27103A825A15}" srcOrd="0" destOrd="0" parTransId="{FDA46CFE-3A5B-467C-9636-7116027F93A7}" sibTransId="{6E3D88F9-AC84-4931-8988-211E305E64C5}"/>
    <dgm:cxn modelId="{D43DCD68-9F04-4C80-A024-1CCC408DD653}" srcId="{36330243-B2C3-48E8-9173-2984FE421B65}" destId="{8942DF86-01B9-483E-B404-2C740E405D82}" srcOrd="0" destOrd="0" parTransId="{761940DF-6F17-4D8C-ADE3-5F74D829596D}" sibTransId="{C9628F41-F3C6-4CF3-B629-B4904BD1320B}"/>
    <dgm:cxn modelId="{5B61444C-92A1-4D33-8B47-E3A15DA30850}" type="presOf" srcId="{8ABA3FAD-DB9D-4E8E-87D1-A8CE941E8067}" destId="{857A9184-FBA5-4A0E-99F6-31870B97F78A}" srcOrd="0" destOrd="1" presId="urn:microsoft.com/office/officeart/2005/8/layout/vList5"/>
    <dgm:cxn modelId="{8F61A84C-1AE6-4AE0-B670-7D2B3ED27250}" srcId="{7B5ADBA5-BC04-4F7B-B26C-27103A825A15}" destId="{02907BF8-B07B-456D-A0DA-98A448355B89}" srcOrd="1" destOrd="0" parTransId="{5F8A9933-DC93-4C88-BCA1-76A7F8EC2FFC}" sibTransId="{9204FAB1-49BF-44B9-AE16-655F53A1AA46}"/>
    <dgm:cxn modelId="{B3CA786F-5E96-4486-AC20-AAB9AAF52942}" type="presOf" srcId="{36330243-B2C3-48E8-9173-2984FE421B65}" destId="{AA0ED9B1-D1F9-4A11-A235-4049AE7342C9}" srcOrd="0" destOrd="0" presId="urn:microsoft.com/office/officeart/2005/8/layout/vList5"/>
    <dgm:cxn modelId="{1416DE70-6F94-437B-87A6-46003DC4588B}" srcId="{54301D88-0B47-47AC-A717-6537BD627897}" destId="{889BE0D3-4317-41A9-A85B-73E3155D7F47}" srcOrd="0" destOrd="0" parTransId="{42B3E18D-D0F6-42D2-AD96-083C1417427F}" sibTransId="{39556B84-48F6-4B51-8CA4-30555402481D}"/>
    <dgm:cxn modelId="{C8553D73-597F-4FB1-A4F4-5E6F9FF3657D}" srcId="{65DC6B9C-D310-4048-A82E-350D9DADFC17}" destId="{43FB8226-C524-4BC0-8F22-F3C4879DB583}" srcOrd="0" destOrd="0" parTransId="{7381BB63-2F45-46BE-9772-37B3EFA1BF6A}" sibTransId="{346E1FD6-671A-4989-A215-5E3DBC89934D}"/>
    <dgm:cxn modelId="{78E67776-EFA2-4B1B-80FB-F0A166037025}" srcId="{7E9DD5FD-D1C5-4A16-9D38-4EEF6987A8D0}" destId="{36330243-B2C3-48E8-9173-2984FE421B65}" srcOrd="3" destOrd="0" parTransId="{FB82075C-EF28-4FAA-8E0D-143CC03E531E}" sibTransId="{C8930BA3-F357-4893-AA76-D3E407F0E011}"/>
    <dgm:cxn modelId="{FA82AC79-07E1-428B-A823-AA482EBA822C}" srcId="{65DC6B9C-D310-4048-A82E-350D9DADFC17}" destId="{8ABA3FAD-DB9D-4E8E-87D1-A8CE941E8067}" srcOrd="1" destOrd="0" parTransId="{0E4547A6-5F9B-4D11-89BB-64512C2E6FC1}" sibTransId="{E2DB5FA3-62A8-4328-80C3-8DC3973A9CF6}"/>
    <dgm:cxn modelId="{60A1587A-E2C2-41B5-BC9E-48825E2D3DA3}" type="presOf" srcId="{EDE227DE-2727-4CC2-B606-81D4A78D948B}" destId="{E5A60949-4087-417E-B2FA-EA4CB4BC1208}" srcOrd="0" destOrd="1" presId="urn:microsoft.com/office/officeart/2005/8/layout/vList5"/>
    <dgm:cxn modelId="{C6F4C084-11E9-4B7C-8891-7C145DE9C5C8}" type="presOf" srcId="{54301D88-0B47-47AC-A717-6537BD627897}" destId="{7C368044-DB04-49B3-B3CE-526D4F33E570}" srcOrd="0" destOrd="0" presId="urn:microsoft.com/office/officeart/2005/8/layout/vList5"/>
    <dgm:cxn modelId="{88A07BBA-D182-4ADF-9FED-F2E78DDDB68F}" srcId="{7E9DD5FD-D1C5-4A16-9D38-4EEF6987A8D0}" destId="{54301D88-0B47-47AC-A717-6537BD627897}" srcOrd="1" destOrd="0" parTransId="{5E807D45-06DC-4B4E-9178-6FB13B2FEE1B}" sibTransId="{E5B35F59-4558-42A3-8A73-CDE173F3053C}"/>
    <dgm:cxn modelId="{B3B309D2-2618-47CF-8ACE-53FD0B06CAB9}" srcId="{36330243-B2C3-48E8-9173-2984FE421B65}" destId="{EDE227DE-2727-4CC2-B606-81D4A78D948B}" srcOrd="1" destOrd="0" parTransId="{903BC52D-1659-4BBE-8662-DDB403058630}" sibTransId="{10E7CF14-61BF-469C-894C-4F2B6AA3C168}"/>
    <dgm:cxn modelId="{5505E8E0-D3E7-41A7-A93F-FE98F922DAF0}" srcId="{7B5ADBA5-BC04-4F7B-B26C-27103A825A15}" destId="{9FEC28F4-E83F-4031-AF64-B41EFE206FBB}" srcOrd="0" destOrd="0" parTransId="{101221AF-D00D-4AFD-B900-6905704C71B6}" sibTransId="{D353273A-3A68-44B2-828B-EAD93704D370}"/>
    <dgm:cxn modelId="{1884ACEA-E28D-447E-BEF0-FF495D3C341C}" srcId="{7E9DD5FD-D1C5-4A16-9D38-4EEF6987A8D0}" destId="{65DC6B9C-D310-4048-A82E-350D9DADFC17}" srcOrd="2" destOrd="0" parTransId="{DDFB9124-8B87-4E28-A11F-9DF6385EC3A2}" sibTransId="{B3380048-2420-43AA-8ECC-7B31011BC185}"/>
    <dgm:cxn modelId="{3ABCAFF5-1100-4918-B212-3536B2AACC75}" type="presOf" srcId="{65DC6B9C-D310-4048-A82E-350D9DADFC17}" destId="{E12292EE-A6ED-4530-960B-EFC7C9440ADF}" srcOrd="0" destOrd="0" presId="urn:microsoft.com/office/officeart/2005/8/layout/vList5"/>
    <dgm:cxn modelId="{9E2BDB04-1EFB-428B-8921-3EE80B69E05D}" type="presParOf" srcId="{D79C6982-81C3-4F94-A8AB-A3B1ED246209}" destId="{528BA8B2-5510-4367-98D6-C1D972AB4BAD}" srcOrd="0" destOrd="0" presId="urn:microsoft.com/office/officeart/2005/8/layout/vList5"/>
    <dgm:cxn modelId="{AF0F3271-C077-42E5-8CA5-BB0C58C43623}" type="presParOf" srcId="{528BA8B2-5510-4367-98D6-C1D972AB4BAD}" destId="{5C9088B2-4BDE-43B9-A8E1-104727E118BA}" srcOrd="0" destOrd="0" presId="urn:microsoft.com/office/officeart/2005/8/layout/vList5"/>
    <dgm:cxn modelId="{7B737109-422A-4BD9-BBBF-E28D228E94BB}" type="presParOf" srcId="{528BA8B2-5510-4367-98D6-C1D972AB4BAD}" destId="{DD3A8110-7CC2-40C9-B62F-DEB1685CC1D1}" srcOrd="1" destOrd="0" presId="urn:microsoft.com/office/officeart/2005/8/layout/vList5"/>
    <dgm:cxn modelId="{86A4D756-54A0-41B5-930D-E9761973B531}" type="presParOf" srcId="{D79C6982-81C3-4F94-A8AB-A3B1ED246209}" destId="{0391C434-C530-4FC0-830C-B042A944CBAB}" srcOrd="1" destOrd="0" presId="urn:microsoft.com/office/officeart/2005/8/layout/vList5"/>
    <dgm:cxn modelId="{85602EDD-E135-45AF-8B04-3F39EA3EBB11}" type="presParOf" srcId="{D79C6982-81C3-4F94-A8AB-A3B1ED246209}" destId="{89D351DA-10F7-4E7D-8F3F-5A58BEFD8165}" srcOrd="2" destOrd="0" presId="urn:microsoft.com/office/officeart/2005/8/layout/vList5"/>
    <dgm:cxn modelId="{D74FF209-9C72-4BD2-98E4-9F623B72DBFB}" type="presParOf" srcId="{89D351DA-10F7-4E7D-8F3F-5A58BEFD8165}" destId="{7C368044-DB04-49B3-B3CE-526D4F33E570}" srcOrd="0" destOrd="0" presId="urn:microsoft.com/office/officeart/2005/8/layout/vList5"/>
    <dgm:cxn modelId="{6202C38A-24D9-4048-8ECE-9D614806D686}" type="presParOf" srcId="{89D351DA-10F7-4E7D-8F3F-5A58BEFD8165}" destId="{0422839E-2991-45F1-B9C8-80919A72C406}" srcOrd="1" destOrd="0" presId="urn:microsoft.com/office/officeart/2005/8/layout/vList5"/>
    <dgm:cxn modelId="{9421BB0D-5CAC-4790-AE37-D986908DFDC3}" type="presParOf" srcId="{D79C6982-81C3-4F94-A8AB-A3B1ED246209}" destId="{7E91354D-5396-49ED-9A1D-E20F06138C42}" srcOrd="3" destOrd="0" presId="urn:microsoft.com/office/officeart/2005/8/layout/vList5"/>
    <dgm:cxn modelId="{1FFDE9F6-311E-4766-AB8C-BB07FF77323F}" type="presParOf" srcId="{D79C6982-81C3-4F94-A8AB-A3B1ED246209}" destId="{A6249557-A321-467B-8C3E-ADC68A61AEE7}" srcOrd="4" destOrd="0" presId="urn:microsoft.com/office/officeart/2005/8/layout/vList5"/>
    <dgm:cxn modelId="{67689F1E-D43C-45AA-9A9C-DE97184B2E5E}" type="presParOf" srcId="{A6249557-A321-467B-8C3E-ADC68A61AEE7}" destId="{E12292EE-A6ED-4530-960B-EFC7C9440ADF}" srcOrd="0" destOrd="0" presId="urn:microsoft.com/office/officeart/2005/8/layout/vList5"/>
    <dgm:cxn modelId="{2623A4CA-131D-444C-8F2D-77155FEF3D12}" type="presParOf" srcId="{A6249557-A321-467B-8C3E-ADC68A61AEE7}" destId="{857A9184-FBA5-4A0E-99F6-31870B97F78A}" srcOrd="1" destOrd="0" presId="urn:microsoft.com/office/officeart/2005/8/layout/vList5"/>
    <dgm:cxn modelId="{0A499285-687F-4114-8BBB-A49250CBC7C9}" type="presParOf" srcId="{D79C6982-81C3-4F94-A8AB-A3B1ED246209}" destId="{5E782960-79AD-4640-B0A2-A2D73288399C}" srcOrd="5" destOrd="0" presId="urn:microsoft.com/office/officeart/2005/8/layout/vList5"/>
    <dgm:cxn modelId="{1A0EB149-D0BA-4D88-8204-85CAB1908E11}" type="presParOf" srcId="{D79C6982-81C3-4F94-A8AB-A3B1ED246209}" destId="{5B9308D2-B909-4848-A66D-4C5D509F8FE4}" srcOrd="6" destOrd="0" presId="urn:microsoft.com/office/officeart/2005/8/layout/vList5"/>
    <dgm:cxn modelId="{167E72B0-F561-43F8-B5D1-B682E0F230E6}" type="presParOf" srcId="{5B9308D2-B909-4848-A66D-4C5D509F8FE4}" destId="{AA0ED9B1-D1F9-4A11-A235-4049AE7342C9}" srcOrd="0" destOrd="0" presId="urn:microsoft.com/office/officeart/2005/8/layout/vList5"/>
    <dgm:cxn modelId="{803C28CE-AD14-4AC6-B26D-BB803BFD6F83}" type="presParOf" srcId="{5B9308D2-B909-4848-A66D-4C5D509F8FE4}" destId="{E5A60949-4087-417E-B2FA-EA4CB4BC120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7DB4BC-1D0F-4D66-8029-FA1A0BCA25C3}" type="doc">
      <dgm:prSet loTypeId="urn:microsoft.com/office/officeart/2005/8/layout/arrow3" loCatId="relationship" qsTypeId="urn:microsoft.com/office/officeart/2005/8/quickstyle/simple1" qsCatId="simple" csTypeId="urn:microsoft.com/office/officeart/2005/8/colors/colorful3" csCatId="colorful" phldr="1"/>
      <dgm:spPr/>
      <dgm:t>
        <a:bodyPr/>
        <a:lstStyle/>
        <a:p>
          <a:endParaRPr lang="it-IT"/>
        </a:p>
      </dgm:t>
    </dgm:pt>
    <dgm:pt modelId="{7FFE2E50-0328-4C7C-A2B1-8EAAB487CDD5}">
      <dgm:prSet phldrT="[Testo]" custT="1"/>
      <dgm:spPr/>
      <dgm:t>
        <a:bodyPr/>
        <a:lstStyle/>
        <a:p>
          <a:r>
            <a:rPr lang="it-IT" sz="2000" dirty="0"/>
            <a:t>Legittimazione in virtù delle prestazioni:</a:t>
          </a:r>
        </a:p>
        <a:p>
          <a:r>
            <a:rPr lang="it-IT" sz="2000" noProof="0" dirty="0"/>
            <a:t>Prevedere e rispondere meglio ai bisogni individuali e pubblici</a:t>
          </a:r>
        </a:p>
      </dgm:t>
    </dgm:pt>
    <dgm:pt modelId="{E008073F-7C54-40D4-89F0-45489EB871B1}" type="parTrans" cxnId="{5BC92BD7-5785-4F68-B663-DF4305931F58}">
      <dgm:prSet/>
      <dgm:spPr/>
      <dgm:t>
        <a:bodyPr/>
        <a:lstStyle/>
        <a:p>
          <a:endParaRPr lang="it-IT"/>
        </a:p>
      </dgm:t>
    </dgm:pt>
    <dgm:pt modelId="{F89613B3-B72C-4D16-AEC8-4ADE65696E29}" type="sibTrans" cxnId="{5BC92BD7-5785-4F68-B663-DF4305931F58}">
      <dgm:prSet/>
      <dgm:spPr/>
      <dgm:t>
        <a:bodyPr/>
        <a:lstStyle/>
        <a:p>
          <a:endParaRPr lang="it-IT"/>
        </a:p>
      </dgm:t>
    </dgm:pt>
    <dgm:pt modelId="{D90DD7AB-00F0-4305-9C42-9F041400EAE5}">
      <dgm:prSet phldrT="[Testo]"/>
      <dgm:spPr/>
      <dgm:t>
        <a:bodyPr/>
        <a:lstStyle/>
        <a:p>
          <a:r>
            <a:rPr lang="it-IT" dirty="0"/>
            <a:t>Legittimazione ideologica:</a:t>
          </a:r>
        </a:p>
        <a:p>
          <a:r>
            <a:rPr lang="it-IT" dirty="0"/>
            <a:t>Chi decide i criteri e la misura ottimale delle prestazioni?</a:t>
          </a:r>
        </a:p>
      </dgm:t>
    </dgm:pt>
    <dgm:pt modelId="{D6537312-9FD9-48E8-BA7D-83A8DC8C7FDB}" type="parTrans" cxnId="{F1B33FF9-A30C-41E2-9711-FA39A9DBDE19}">
      <dgm:prSet/>
      <dgm:spPr/>
      <dgm:t>
        <a:bodyPr/>
        <a:lstStyle/>
        <a:p>
          <a:endParaRPr lang="it-IT"/>
        </a:p>
      </dgm:t>
    </dgm:pt>
    <dgm:pt modelId="{9090A941-40BC-4588-8441-E1F15D4C02F4}" type="sibTrans" cxnId="{F1B33FF9-A30C-41E2-9711-FA39A9DBDE19}">
      <dgm:prSet/>
      <dgm:spPr/>
      <dgm:t>
        <a:bodyPr/>
        <a:lstStyle/>
        <a:p>
          <a:endParaRPr lang="it-IT"/>
        </a:p>
      </dgm:t>
    </dgm:pt>
    <dgm:pt modelId="{583A2EB6-2DFF-4B9A-B2F1-41F940329DC1}" type="pres">
      <dgm:prSet presAssocID="{927DB4BC-1D0F-4D66-8029-FA1A0BCA25C3}" presName="compositeShape" presStyleCnt="0">
        <dgm:presLayoutVars>
          <dgm:chMax val="2"/>
          <dgm:dir/>
          <dgm:resizeHandles val="exact"/>
        </dgm:presLayoutVars>
      </dgm:prSet>
      <dgm:spPr/>
    </dgm:pt>
    <dgm:pt modelId="{34E3C135-4FB5-46BC-B29E-DE516F8DCF8D}" type="pres">
      <dgm:prSet presAssocID="{927DB4BC-1D0F-4D66-8029-FA1A0BCA25C3}" presName="divider" presStyleLbl="fgShp" presStyleIdx="0" presStyleCnt="1"/>
      <dgm:spPr/>
    </dgm:pt>
    <dgm:pt modelId="{7E0866ED-A252-46AC-8B73-BA6EB2B38E2C}" type="pres">
      <dgm:prSet presAssocID="{7FFE2E50-0328-4C7C-A2B1-8EAAB487CDD5}" presName="downArrow" presStyleLbl="node1" presStyleIdx="0" presStyleCnt="2"/>
      <dgm:spPr/>
    </dgm:pt>
    <dgm:pt modelId="{36BF546D-1516-4F92-93AA-C339157CAFBA}" type="pres">
      <dgm:prSet presAssocID="{7FFE2E50-0328-4C7C-A2B1-8EAAB487CDD5}" presName="downArrowText" presStyleLbl="revTx" presStyleIdx="0" presStyleCnt="2" custScaleX="142991" custLinFactNeighborY="5404">
        <dgm:presLayoutVars>
          <dgm:bulletEnabled val="1"/>
        </dgm:presLayoutVars>
      </dgm:prSet>
      <dgm:spPr/>
    </dgm:pt>
    <dgm:pt modelId="{AFC96C0A-FC77-44A7-8299-51F0E38587CD}" type="pres">
      <dgm:prSet presAssocID="{D90DD7AB-00F0-4305-9C42-9F041400EAE5}" presName="upArrow" presStyleLbl="node1" presStyleIdx="1" presStyleCnt="2"/>
      <dgm:spPr/>
    </dgm:pt>
    <dgm:pt modelId="{1DA16D20-77F8-4A88-AA48-12AD0B401782}" type="pres">
      <dgm:prSet presAssocID="{D90DD7AB-00F0-4305-9C42-9F041400EAE5}" presName="upArrowText" presStyleLbl="revTx" presStyleIdx="1" presStyleCnt="2">
        <dgm:presLayoutVars>
          <dgm:bulletEnabled val="1"/>
        </dgm:presLayoutVars>
      </dgm:prSet>
      <dgm:spPr/>
    </dgm:pt>
  </dgm:ptLst>
  <dgm:cxnLst>
    <dgm:cxn modelId="{42FFAA53-692F-4637-A9D5-EB28CAC0BB2D}" type="presOf" srcId="{D90DD7AB-00F0-4305-9C42-9F041400EAE5}" destId="{1DA16D20-77F8-4A88-AA48-12AD0B401782}" srcOrd="0" destOrd="0" presId="urn:microsoft.com/office/officeart/2005/8/layout/arrow3"/>
    <dgm:cxn modelId="{F002AD94-AB33-4413-A17D-12B630D8E7F6}" type="presOf" srcId="{927DB4BC-1D0F-4D66-8029-FA1A0BCA25C3}" destId="{583A2EB6-2DFF-4B9A-B2F1-41F940329DC1}" srcOrd="0" destOrd="0" presId="urn:microsoft.com/office/officeart/2005/8/layout/arrow3"/>
    <dgm:cxn modelId="{5BC92BD7-5785-4F68-B663-DF4305931F58}" srcId="{927DB4BC-1D0F-4D66-8029-FA1A0BCA25C3}" destId="{7FFE2E50-0328-4C7C-A2B1-8EAAB487CDD5}" srcOrd="0" destOrd="0" parTransId="{E008073F-7C54-40D4-89F0-45489EB871B1}" sibTransId="{F89613B3-B72C-4D16-AEC8-4ADE65696E29}"/>
    <dgm:cxn modelId="{BC43F2F2-09AE-472B-AFD9-DACD2375007A}" type="presOf" srcId="{7FFE2E50-0328-4C7C-A2B1-8EAAB487CDD5}" destId="{36BF546D-1516-4F92-93AA-C339157CAFBA}" srcOrd="0" destOrd="0" presId="urn:microsoft.com/office/officeart/2005/8/layout/arrow3"/>
    <dgm:cxn modelId="{F1B33FF9-A30C-41E2-9711-FA39A9DBDE19}" srcId="{927DB4BC-1D0F-4D66-8029-FA1A0BCA25C3}" destId="{D90DD7AB-00F0-4305-9C42-9F041400EAE5}" srcOrd="1" destOrd="0" parTransId="{D6537312-9FD9-48E8-BA7D-83A8DC8C7FDB}" sibTransId="{9090A941-40BC-4588-8441-E1F15D4C02F4}"/>
    <dgm:cxn modelId="{904661B4-8C01-4CBD-9F79-D20B1B45AD69}" type="presParOf" srcId="{583A2EB6-2DFF-4B9A-B2F1-41F940329DC1}" destId="{34E3C135-4FB5-46BC-B29E-DE516F8DCF8D}" srcOrd="0" destOrd="0" presId="urn:microsoft.com/office/officeart/2005/8/layout/arrow3"/>
    <dgm:cxn modelId="{DDC46943-9FDC-4305-A54B-3F77E4B67039}" type="presParOf" srcId="{583A2EB6-2DFF-4B9A-B2F1-41F940329DC1}" destId="{7E0866ED-A252-46AC-8B73-BA6EB2B38E2C}" srcOrd="1" destOrd="0" presId="urn:microsoft.com/office/officeart/2005/8/layout/arrow3"/>
    <dgm:cxn modelId="{5DDA405B-FE28-42CA-9B56-6D9BEF80AD38}" type="presParOf" srcId="{583A2EB6-2DFF-4B9A-B2F1-41F940329DC1}" destId="{36BF546D-1516-4F92-93AA-C339157CAFBA}" srcOrd="2" destOrd="0" presId="urn:microsoft.com/office/officeart/2005/8/layout/arrow3"/>
    <dgm:cxn modelId="{EB8E3AB9-5B58-49BF-97CE-51E19E277659}" type="presParOf" srcId="{583A2EB6-2DFF-4B9A-B2F1-41F940329DC1}" destId="{AFC96C0A-FC77-44A7-8299-51F0E38587CD}" srcOrd="3" destOrd="0" presId="urn:microsoft.com/office/officeart/2005/8/layout/arrow3"/>
    <dgm:cxn modelId="{C1ECDF7A-77BF-4C00-932D-3510FB06ADC6}" type="presParOf" srcId="{583A2EB6-2DFF-4B9A-B2F1-41F940329DC1}" destId="{1DA16D20-77F8-4A88-AA48-12AD0B401782}"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A5125FB-4545-41A2-933F-B355C74C9BDD}" type="doc">
      <dgm:prSet loTypeId="urn:microsoft.com/office/officeart/2005/8/layout/equation2" loCatId="relationship" qsTypeId="urn:microsoft.com/office/officeart/2005/8/quickstyle/simple1" qsCatId="simple" csTypeId="urn:microsoft.com/office/officeart/2005/8/colors/colorful1" csCatId="colorful" phldr="1"/>
      <dgm:spPr/>
    </dgm:pt>
    <dgm:pt modelId="{E01726C4-2626-4D63-ADA0-7D55020E0C82}">
      <dgm:prSet phldrT="[Testo]"/>
      <dgm:spPr>
        <a:solidFill>
          <a:srgbClr val="0070C0"/>
        </a:solidFill>
      </dgm:spPr>
      <dgm:t>
        <a:bodyPr/>
        <a:lstStyle/>
        <a:p>
          <a:r>
            <a:rPr lang="it-IT" dirty="0"/>
            <a:t>Ideali rivoluzionari: libertà, eguaglianza</a:t>
          </a:r>
        </a:p>
      </dgm:t>
    </dgm:pt>
    <dgm:pt modelId="{68ED18B4-A623-4D1E-A6A0-4F075B245334}" type="parTrans" cxnId="{A01396FE-AC3B-428C-A98A-0B91D0812EEF}">
      <dgm:prSet/>
      <dgm:spPr/>
      <dgm:t>
        <a:bodyPr/>
        <a:lstStyle/>
        <a:p>
          <a:endParaRPr lang="it-IT"/>
        </a:p>
      </dgm:t>
    </dgm:pt>
    <dgm:pt modelId="{B3D6FFB8-B398-4228-B18F-7027C056FCCB}" type="sibTrans" cxnId="{A01396FE-AC3B-428C-A98A-0B91D0812EEF}">
      <dgm:prSet/>
      <dgm:spPr/>
      <dgm:t>
        <a:bodyPr/>
        <a:lstStyle/>
        <a:p>
          <a:endParaRPr lang="it-IT"/>
        </a:p>
      </dgm:t>
    </dgm:pt>
    <dgm:pt modelId="{07D82504-C579-4B58-B89B-D33705BA2C51}">
      <dgm:prSet phldrT="[Testo]"/>
      <dgm:spPr>
        <a:solidFill>
          <a:srgbClr val="FF0000"/>
        </a:solidFill>
      </dgm:spPr>
      <dgm:t>
        <a:bodyPr/>
        <a:lstStyle/>
        <a:p>
          <a:r>
            <a:rPr lang="it-IT" dirty="0"/>
            <a:t>Tradizione statale: legge, ordine</a:t>
          </a:r>
        </a:p>
      </dgm:t>
    </dgm:pt>
    <dgm:pt modelId="{C14ADC28-57D9-46AB-AE03-E29CB43901A5}" type="parTrans" cxnId="{9688D8D2-670A-4613-A676-E0FF05848DD1}">
      <dgm:prSet/>
      <dgm:spPr/>
      <dgm:t>
        <a:bodyPr/>
        <a:lstStyle/>
        <a:p>
          <a:endParaRPr lang="it-IT"/>
        </a:p>
      </dgm:t>
    </dgm:pt>
    <dgm:pt modelId="{67C9FF8C-FD34-4027-89A1-37B4C416FE40}" type="sibTrans" cxnId="{9688D8D2-670A-4613-A676-E0FF05848DD1}">
      <dgm:prSet/>
      <dgm:spPr/>
      <dgm:t>
        <a:bodyPr/>
        <a:lstStyle/>
        <a:p>
          <a:endParaRPr lang="it-IT"/>
        </a:p>
      </dgm:t>
    </dgm:pt>
    <dgm:pt modelId="{8004E4A3-C9FD-4563-A2B1-5216136903E0}">
      <dgm:prSet phldrT="[Testo]"/>
      <dgm:spPr>
        <a:solidFill>
          <a:srgbClr val="00B050"/>
        </a:solidFill>
      </dgm:spPr>
      <dgm:t>
        <a:bodyPr/>
        <a:lstStyle/>
        <a:p>
          <a:r>
            <a:rPr lang="it-IT" dirty="0"/>
            <a:t>Statalismo democratico fondato sulla sovranità nazionale</a:t>
          </a:r>
        </a:p>
      </dgm:t>
    </dgm:pt>
    <dgm:pt modelId="{3376257A-5A57-46F4-800D-9EFB974B9311}" type="parTrans" cxnId="{8BC10D3A-E5E7-4745-AA66-52FCF29B6D4F}">
      <dgm:prSet/>
      <dgm:spPr/>
      <dgm:t>
        <a:bodyPr/>
        <a:lstStyle/>
        <a:p>
          <a:endParaRPr lang="it-IT"/>
        </a:p>
      </dgm:t>
    </dgm:pt>
    <dgm:pt modelId="{1F551209-E1C7-4B81-9C45-3716926FB320}" type="sibTrans" cxnId="{8BC10D3A-E5E7-4745-AA66-52FCF29B6D4F}">
      <dgm:prSet/>
      <dgm:spPr/>
      <dgm:t>
        <a:bodyPr/>
        <a:lstStyle/>
        <a:p>
          <a:endParaRPr lang="it-IT"/>
        </a:p>
      </dgm:t>
    </dgm:pt>
    <dgm:pt modelId="{020F18F0-8975-44A4-8D40-FCB3A3C1904B}" type="pres">
      <dgm:prSet presAssocID="{AA5125FB-4545-41A2-933F-B355C74C9BDD}" presName="Name0" presStyleCnt="0">
        <dgm:presLayoutVars>
          <dgm:dir/>
          <dgm:resizeHandles val="exact"/>
        </dgm:presLayoutVars>
      </dgm:prSet>
      <dgm:spPr/>
    </dgm:pt>
    <dgm:pt modelId="{9E5AEE71-F369-429E-A414-9E6BB20BDCC5}" type="pres">
      <dgm:prSet presAssocID="{AA5125FB-4545-41A2-933F-B355C74C9BDD}" presName="vNodes" presStyleCnt="0"/>
      <dgm:spPr/>
    </dgm:pt>
    <dgm:pt modelId="{E9DC557D-DD75-493D-9783-F87ADB7D9B6B}" type="pres">
      <dgm:prSet presAssocID="{E01726C4-2626-4D63-ADA0-7D55020E0C82}" presName="node" presStyleLbl="node1" presStyleIdx="0" presStyleCnt="3" custScaleX="152549" custScaleY="150514">
        <dgm:presLayoutVars>
          <dgm:bulletEnabled val="1"/>
        </dgm:presLayoutVars>
      </dgm:prSet>
      <dgm:spPr/>
    </dgm:pt>
    <dgm:pt modelId="{BB50B9DE-6050-40E9-A684-D10F5C9347C4}" type="pres">
      <dgm:prSet presAssocID="{B3D6FFB8-B398-4228-B18F-7027C056FCCB}" presName="spacerT" presStyleCnt="0"/>
      <dgm:spPr/>
    </dgm:pt>
    <dgm:pt modelId="{F0DE99F7-15FC-4057-8B3B-3E9F36A687BD}" type="pres">
      <dgm:prSet presAssocID="{B3D6FFB8-B398-4228-B18F-7027C056FCCB}" presName="sibTrans" presStyleLbl="sibTrans2D1" presStyleIdx="0" presStyleCnt="2"/>
      <dgm:spPr/>
    </dgm:pt>
    <dgm:pt modelId="{3247B8F7-90D8-4581-A9B6-D41962D12986}" type="pres">
      <dgm:prSet presAssocID="{B3D6FFB8-B398-4228-B18F-7027C056FCCB}" presName="spacerB" presStyleCnt="0"/>
      <dgm:spPr/>
    </dgm:pt>
    <dgm:pt modelId="{A4F866B5-C924-4327-90BA-D5839BBDADB3}" type="pres">
      <dgm:prSet presAssocID="{07D82504-C579-4B58-B89B-D33705BA2C51}" presName="node" presStyleLbl="node1" presStyleIdx="1" presStyleCnt="3" custScaleX="141856" custScaleY="129910">
        <dgm:presLayoutVars>
          <dgm:bulletEnabled val="1"/>
        </dgm:presLayoutVars>
      </dgm:prSet>
      <dgm:spPr/>
    </dgm:pt>
    <dgm:pt modelId="{F4961C68-3CD9-4BC3-ACCE-4FC4005C840D}" type="pres">
      <dgm:prSet presAssocID="{AA5125FB-4545-41A2-933F-B355C74C9BDD}" presName="sibTransLast" presStyleLbl="sibTrans2D1" presStyleIdx="1" presStyleCnt="2"/>
      <dgm:spPr/>
    </dgm:pt>
    <dgm:pt modelId="{6EAB554B-FFD4-4AF7-B7E6-B50C756FA1A8}" type="pres">
      <dgm:prSet presAssocID="{AA5125FB-4545-41A2-933F-B355C74C9BDD}" presName="connectorText" presStyleLbl="sibTrans2D1" presStyleIdx="1" presStyleCnt="2"/>
      <dgm:spPr/>
    </dgm:pt>
    <dgm:pt modelId="{972F2725-23A0-4003-952A-8EB709874867}" type="pres">
      <dgm:prSet presAssocID="{AA5125FB-4545-41A2-933F-B355C74C9BDD}" presName="lastNode" presStyleLbl="node1" presStyleIdx="2" presStyleCnt="3">
        <dgm:presLayoutVars>
          <dgm:bulletEnabled val="1"/>
        </dgm:presLayoutVars>
      </dgm:prSet>
      <dgm:spPr/>
    </dgm:pt>
  </dgm:ptLst>
  <dgm:cxnLst>
    <dgm:cxn modelId="{0CA6660E-C698-426A-89E1-11162795E54A}" type="presOf" srcId="{67C9FF8C-FD34-4027-89A1-37B4C416FE40}" destId="{6EAB554B-FFD4-4AF7-B7E6-B50C756FA1A8}" srcOrd="1" destOrd="0" presId="urn:microsoft.com/office/officeart/2005/8/layout/equation2"/>
    <dgm:cxn modelId="{0C97AC1B-C3CB-40B8-9732-53B1B6AF2E1A}" type="presOf" srcId="{E01726C4-2626-4D63-ADA0-7D55020E0C82}" destId="{E9DC557D-DD75-493D-9783-F87ADB7D9B6B}" srcOrd="0" destOrd="0" presId="urn:microsoft.com/office/officeart/2005/8/layout/equation2"/>
    <dgm:cxn modelId="{8BC10D3A-E5E7-4745-AA66-52FCF29B6D4F}" srcId="{AA5125FB-4545-41A2-933F-B355C74C9BDD}" destId="{8004E4A3-C9FD-4563-A2B1-5216136903E0}" srcOrd="2" destOrd="0" parTransId="{3376257A-5A57-46F4-800D-9EFB974B9311}" sibTransId="{1F551209-E1C7-4B81-9C45-3716926FB320}"/>
    <dgm:cxn modelId="{9869D643-E9E6-41AA-B9F1-7EE7710A5049}" type="presOf" srcId="{07D82504-C579-4B58-B89B-D33705BA2C51}" destId="{A4F866B5-C924-4327-90BA-D5839BBDADB3}" srcOrd="0" destOrd="0" presId="urn:microsoft.com/office/officeart/2005/8/layout/equation2"/>
    <dgm:cxn modelId="{C7414B58-DE16-490F-B771-80CF022C452D}" type="presOf" srcId="{B3D6FFB8-B398-4228-B18F-7027C056FCCB}" destId="{F0DE99F7-15FC-4057-8B3B-3E9F36A687BD}" srcOrd="0" destOrd="0" presId="urn:microsoft.com/office/officeart/2005/8/layout/equation2"/>
    <dgm:cxn modelId="{3EB26ACC-F08C-44DC-971F-6DD39AB4F27F}" type="presOf" srcId="{67C9FF8C-FD34-4027-89A1-37B4C416FE40}" destId="{F4961C68-3CD9-4BC3-ACCE-4FC4005C840D}" srcOrd="0" destOrd="0" presId="urn:microsoft.com/office/officeart/2005/8/layout/equation2"/>
    <dgm:cxn modelId="{9688D8D2-670A-4613-A676-E0FF05848DD1}" srcId="{AA5125FB-4545-41A2-933F-B355C74C9BDD}" destId="{07D82504-C579-4B58-B89B-D33705BA2C51}" srcOrd="1" destOrd="0" parTransId="{C14ADC28-57D9-46AB-AE03-E29CB43901A5}" sibTransId="{67C9FF8C-FD34-4027-89A1-37B4C416FE40}"/>
    <dgm:cxn modelId="{C7D946ED-0011-44EC-9221-53E0C1D510D3}" type="presOf" srcId="{AA5125FB-4545-41A2-933F-B355C74C9BDD}" destId="{020F18F0-8975-44A4-8D40-FCB3A3C1904B}" srcOrd="0" destOrd="0" presId="urn:microsoft.com/office/officeart/2005/8/layout/equation2"/>
    <dgm:cxn modelId="{0F03C0F4-301E-4ADA-9261-F75F4D683E01}" type="presOf" srcId="{8004E4A3-C9FD-4563-A2B1-5216136903E0}" destId="{972F2725-23A0-4003-952A-8EB709874867}" srcOrd="0" destOrd="0" presId="urn:microsoft.com/office/officeart/2005/8/layout/equation2"/>
    <dgm:cxn modelId="{A01396FE-AC3B-428C-A98A-0B91D0812EEF}" srcId="{AA5125FB-4545-41A2-933F-B355C74C9BDD}" destId="{E01726C4-2626-4D63-ADA0-7D55020E0C82}" srcOrd="0" destOrd="0" parTransId="{68ED18B4-A623-4D1E-A6A0-4F075B245334}" sibTransId="{B3D6FFB8-B398-4228-B18F-7027C056FCCB}"/>
    <dgm:cxn modelId="{F4C1308B-90BD-4430-9327-FD391921F882}" type="presParOf" srcId="{020F18F0-8975-44A4-8D40-FCB3A3C1904B}" destId="{9E5AEE71-F369-429E-A414-9E6BB20BDCC5}" srcOrd="0" destOrd="0" presId="urn:microsoft.com/office/officeart/2005/8/layout/equation2"/>
    <dgm:cxn modelId="{9EE8C3F6-1F4A-488C-BB80-5A6D5E75520E}" type="presParOf" srcId="{9E5AEE71-F369-429E-A414-9E6BB20BDCC5}" destId="{E9DC557D-DD75-493D-9783-F87ADB7D9B6B}" srcOrd="0" destOrd="0" presId="urn:microsoft.com/office/officeart/2005/8/layout/equation2"/>
    <dgm:cxn modelId="{8CEA269D-33F7-4531-A9FD-2153C93A86FF}" type="presParOf" srcId="{9E5AEE71-F369-429E-A414-9E6BB20BDCC5}" destId="{BB50B9DE-6050-40E9-A684-D10F5C9347C4}" srcOrd="1" destOrd="0" presId="urn:microsoft.com/office/officeart/2005/8/layout/equation2"/>
    <dgm:cxn modelId="{C5012CCA-E188-4386-ADA5-19CB25052F7B}" type="presParOf" srcId="{9E5AEE71-F369-429E-A414-9E6BB20BDCC5}" destId="{F0DE99F7-15FC-4057-8B3B-3E9F36A687BD}" srcOrd="2" destOrd="0" presId="urn:microsoft.com/office/officeart/2005/8/layout/equation2"/>
    <dgm:cxn modelId="{64C3A862-E8C5-4497-8DD6-7F7E0C237833}" type="presParOf" srcId="{9E5AEE71-F369-429E-A414-9E6BB20BDCC5}" destId="{3247B8F7-90D8-4581-A9B6-D41962D12986}" srcOrd="3" destOrd="0" presId="urn:microsoft.com/office/officeart/2005/8/layout/equation2"/>
    <dgm:cxn modelId="{99785A64-D604-4BE6-9E78-057F2C07934E}" type="presParOf" srcId="{9E5AEE71-F369-429E-A414-9E6BB20BDCC5}" destId="{A4F866B5-C924-4327-90BA-D5839BBDADB3}" srcOrd="4" destOrd="0" presId="urn:microsoft.com/office/officeart/2005/8/layout/equation2"/>
    <dgm:cxn modelId="{80BC6E4D-0264-4BEE-AC34-33270AB41771}" type="presParOf" srcId="{020F18F0-8975-44A4-8D40-FCB3A3C1904B}" destId="{F4961C68-3CD9-4BC3-ACCE-4FC4005C840D}" srcOrd="1" destOrd="0" presId="urn:microsoft.com/office/officeart/2005/8/layout/equation2"/>
    <dgm:cxn modelId="{BA7F2023-BF78-4FBD-8C78-231594F5FDFC}" type="presParOf" srcId="{F4961C68-3CD9-4BC3-ACCE-4FC4005C840D}" destId="{6EAB554B-FFD4-4AF7-B7E6-B50C756FA1A8}" srcOrd="0" destOrd="0" presId="urn:microsoft.com/office/officeart/2005/8/layout/equation2"/>
    <dgm:cxn modelId="{125CAF10-9468-4106-8F35-F472235147BA}" type="presParOf" srcId="{020F18F0-8975-44A4-8D40-FCB3A3C1904B}" destId="{972F2725-23A0-4003-952A-8EB709874867}"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64EF8E-4380-4465-B55D-E52BC632DF69}" type="doc">
      <dgm:prSet loTypeId="urn:microsoft.com/office/officeart/2005/8/layout/pyramid2" loCatId="list" qsTypeId="urn:microsoft.com/office/officeart/2005/8/quickstyle/simple1" qsCatId="simple" csTypeId="urn:microsoft.com/office/officeart/2005/8/colors/colorful3" csCatId="colorful" phldr="1"/>
      <dgm:spPr/>
    </dgm:pt>
    <dgm:pt modelId="{1776A0C7-1483-4846-8036-0F04E61505A7}">
      <dgm:prSet phldrT="[Testo]" custT="1"/>
      <dgm:spPr/>
      <dgm:t>
        <a:bodyPr/>
        <a:lstStyle/>
        <a:p>
          <a:r>
            <a:rPr lang="it-IT" sz="1800" dirty="0"/>
            <a:t>costituzione scritta in cui sono codificate le leggi supreme dello stato sovrano</a:t>
          </a:r>
        </a:p>
      </dgm:t>
    </dgm:pt>
    <dgm:pt modelId="{A8D98971-42D4-459C-8B8E-FD28AEC3C0BE}" type="parTrans" cxnId="{74AC167A-1C02-4690-BF65-78BBEB16B3E0}">
      <dgm:prSet/>
      <dgm:spPr/>
      <dgm:t>
        <a:bodyPr/>
        <a:lstStyle/>
        <a:p>
          <a:endParaRPr lang="it-IT"/>
        </a:p>
      </dgm:t>
    </dgm:pt>
    <dgm:pt modelId="{2C682128-4CE5-468A-ACFC-68EA6B4D38BF}" type="sibTrans" cxnId="{74AC167A-1C02-4690-BF65-78BBEB16B3E0}">
      <dgm:prSet/>
      <dgm:spPr/>
      <dgm:t>
        <a:bodyPr/>
        <a:lstStyle/>
        <a:p>
          <a:endParaRPr lang="it-IT"/>
        </a:p>
      </dgm:t>
    </dgm:pt>
    <dgm:pt modelId="{0D6D6E11-3BD4-4D86-9444-59C4CF340E94}">
      <dgm:prSet phldrT="[Testo]" custT="1"/>
      <dgm:spPr/>
      <dgm:t>
        <a:bodyPr/>
        <a:lstStyle/>
        <a:p>
          <a:r>
            <a:rPr lang="it-IT" sz="1800" dirty="0"/>
            <a:t>l’idea del potere costituente che a tale costituzione scritta attribuisce autorità</a:t>
          </a:r>
        </a:p>
      </dgm:t>
    </dgm:pt>
    <dgm:pt modelId="{0117881F-F64E-442B-84BE-36600A31C89A}" type="parTrans" cxnId="{AF1E4625-C32A-4803-92F4-13620160C3C1}">
      <dgm:prSet/>
      <dgm:spPr/>
      <dgm:t>
        <a:bodyPr/>
        <a:lstStyle/>
        <a:p>
          <a:endParaRPr lang="it-IT"/>
        </a:p>
      </dgm:t>
    </dgm:pt>
    <dgm:pt modelId="{7AA27D83-D3C5-429A-B2E9-1800AF05CB02}" type="sibTrans" cxnId="{AF1E4625-C32A-4803-92F4-13620160C3C1}">
      <dgm:prSet/>
      <dgm:spPr/>
      <dgm:t>
        <a:bodyPr/>
        <a:lstStyle/>
        <a:p>
          <a:endParaRPr lang="it-IT"/>
        </a:p>
      </dgm:t>
    </dgm:pt>
    <dgm:pt modelId="{2C2BB572-553D-4C3B-9B7E-932DB7BFC097}">
      <dgm:prSet phldrT="[Testo]" custT="1"/>
      <dgm:spPr/>
      <dgm:t>
        <a:bodyPr/>
        <a:lstStyle/>
        <a:p>
          <a:r>
            <a:rPr lang="it-IT" sz="1800" dirty="0"/>
            <a:t>una comunità politica la cui vitalità democratica evoca l’immagine del potere costituente</a:t>
          </a:r>
        </a:p>
      </dgm:t>
    </dgm:pt>
    <dgm:pt modelId="{B6185D78-EBB9-4CA8-A8CD-7F619B3856F8}" type="parTrans" cxnId="{299084B9-5BE1-4CAE-9D27-481EF0A0836A}">
      <dgm:prSet/>
      <dgm:spPr/>
      <dgm:t>
        <a:bodyPr/>
        <a:lstStyle/>
        <a:p>
          <a:endParaRPr lang="it-IT"/>
        </a:p>
      </dgm:t>
    </dgm:pt>
    <dgm:pt modelId="{3DF0ACCD-A70C-4F6D-8CFF-0AEC6FF057E0}" type="sibTrans" cxnId="{299084B9-5BE1-4CAE-9D27-481EF0A0836A}">
      <dgm:prSet/>
      <dgm:spPr/>
      <dgm:t>
        <a:bodyPr/>
        <a:lstStyle/>
        <a:p>
          <a:endParaRPr lang="it-IT"/>
        </a:p>
      </dgm:t>
    </dgm:pt>
    <dgm:pt modelId="{2AD74991-2F99-4D42-B1F6-7AB36D2A7E3B}" type="pres">
      <dgm:prSet presAssocID="{B664EF8E-4380-4465-B55D-E52BC632DF69}" presName="compositeShape" presStyleCnt="0">
        <dgm:presLayoutVars>
          <dgm:dir/>
          <dgm:resizeHandles/>
        </dgm:presLayoutVars>
      </dgm:prSet>
      <dgm:spPr/>
    </dgm:pt>
    <dgm:pt modelId="{A6D6B340-445A-43DF-BEC9-811B0EF4BE75}" type="pres">
      <dgm:prSet presAssocID="{B664EF8E-4380-4465-B55D-E52BC632DF69}" presName="pyramid" presStyleLbl="node1" presStyleIdx="0" presStyleCnt="1"/>
      <dgm:spPr/>
    </dgm:pt>
    <dgm:pt modelId="{CFAA1FB4-0F54-478D-97DE-DACF67D0EF89}" type="pres">
      <dgm:prSet presAssocID="{B664EF8E-4380-4465-B55D-E52BC632DF69}" presName="theList" presStyleCnt="0"/>
      <dgm:spPr/>
    </dgm:pt>
    <dgm:pt modelId="{238C242D-CEBE-4C2B-B32F-291B396670C5}" type="pres">
      <dgm:prSet presAssocID="{1776A0C7-1483-4846-8036-0F04E61505A7}" presName="aNode" presStyleLbl="fgAcc1" presStyleIdx="0" presStyleCnt="3" custScaleX="205054">
        <dgm:presLayoutVars>
          <dgm:bulletEnabled val="1"/>
        </dgm:presLayoutVars>
      </dgm:prSet>
      <dgm:spPr/>
    </dgm:pt>
    <dgm:pt modelId="{59D0AD94-AA93-42D3-A65D-FD8499C88037}" type="pres">
      <dgm:prSet presAssocID="{1776A0C7-1483-4846-8036-0F04E61505A7}" presName="aSpace" presStyleCnt="0"/>
      <dgm:spPr/>
    </dgm:pt>
    <dgm:pt modelId="{ADD8333A-4AF8-4745-8F93-4B4B2DC1BEAC}" type="pres">
      <dgm:prSet presAssocID="{0D6D6E11-3BD4-4D86-9444-59C4CF340E94}" presName="aNode" presStyleLbl="fgAcc1" presStyleIdx="1" presStyleCnt="3" custScaleX="206846">
        <dgm:presLayoutVars>
          <dgm:bulletEnabled val="1"/>
        </dgm:presLayoutVars>
      </dgm:prSet>
      <dgm:spPr/>
    </dgm:pt>
    <dgm:pt modelId="{8E9B06DA-76A7-4D49-A9AC-FDE98F7AA8F6}" type="pres">
      <dgm:prSet presAssocID="{0D6D6E11-3BD4-4D86-9444-59C4CF340E94}" presName="aSpace" presStyleCnt="0"/>
      <dgm:spPr/>
    </dgm:pt>
    <dgm:pt modelId="{3475BB91-66B5-47FE-AABB-67809180A534}" type="pres">
      <dgm:prSet presAssocID="{2C2BB572-553D-4C3B-9B7E-932DB7BFC097}" presName="aNode" presStyleLbl="fgAcc1" presStyleIdx="2" presStyleCnt="3" custScaleX="205230">
        <dgm:presLayoutVars>
          <dgm:bulletEnabled val="1"/>
        </dgm:presLayoutVars>
      </dgm:prSet>
      <dgm:spPr/>
    </dgm:pt>
    <dgm:pt modelId="{F753C117-5078-4491-99CD-6BD583A78594}" type="pres">
      <dgm:prSet presAssocID="{2C2BB572-553D-4C3B-9B7E-932DB7BFC097}" presName="aSpace" presStyleCnt="0"/>
      <dgm:spPr/>
    </dgm:pt>
  </dgm:ptLst>
  <dgm:cxnLst>
    <dgm:cxn modelId="{FFC5C704-EB13-4762-B306-DA30CB54C557}" type="presOf" srcId="{B664EF8E-4380-4465-B55D-E52BC632DF69}" destId="{2AD74991-2F99-4D42-B1F6-7AB36D2A7E3B}" srcOrd="0" destOrd="0" presId="urn:microsoft.com/office/officeart/2005/8/layout/pyramid2"/>
    <dgm:cxn modelId="{AF1E4625-C32A-4803-92F4-13620160C3C1}" srcId="{B664EF8E-4380-4465-B55D-E52BC632DF69}" destId="{0D6D6E11-3BD4-4D86-9444-59C4CF340E94}" srcOrd="1" destOrd="0" parTransId="{0117881F-F64E-442B-84BE-36600A31C89A}" sibTransId="{7AA27D83-D3C5-429A-B2E9-1800AF05CB02}"/>
    <dgm:cxn modelId="{74AC167A-1C02-4690-BF65-78BBEB16B3E0}" srcId="{B664EF8E-4380-4465-B55D-E52BC632DF69}" destId="{1776A0C7-1483-4846-8036-0F04E61505A7}" srcOrd="0" destOrd="0" parTransId="{A8D98971-42D4-459C-8B8E-FD28AEC3C0BE}" sibTransId="{2C682128-4CE5-468A-ACFC-68EA6B4D38BF}"/>
    <dgm:cxn modelId="{F35874A1-CAC3-443C-9AB3-B3C099EF88D0}" type="presOf" srcId="{2C2BB572-553D-4C3B-9B7E-932DB7BFC097}" destId="{3475BB91-66B5-47FE-AABB-67809180A534}" srcOrd="0" destOrd="0" presId="urn:microsoft.com/office/officeart/2005/8/layout/pyramid2"/>
    <dgm:cxn modelId="{299084B9-5BE1-4CAE-9D27-481EF0A0836A}" srcId="{B664EF8E-4380-4465-B55D-E52BC632DF69}" destId="{2C2BB572-553D-4C3B-9B7E-932DB7BFC097}" srcOrd="2" destOrd="0" parTransId="{B6185D78-EBB9-4CA8-A8CD-7F619B3856F8}" sibTransId="{3DF0ACCD-A70C-4F6D-8CFF-0AEC6FF057E0}"/>
    <dgm:cxn modelId="{6FDD34D7-F587-4844-A323-7159388B7915}" type="presOf" srcId="{0D6D6E11-3BD4-4D86-9444-59C4CF340E94}" destId="{ADD8333A-4AF8-4745-8F93-4B4B2DC1BEAC}" srcOrd="0" destOrd="0" presId="urn:microsoft.com/office/officeart/2005/8/layout/pyramid2"/>
    <dgm:cxn modelId="{8ED741F9-9F68-44D8-A0E9-CEE3B684CB48}" type="presOf" srcId="{1776A0C7-1483-4846-8036-0F04E61505A7}" destId="{238C242D-CEBE-4C2B-B32F-291B396670C5}" srcOrd="0" destOrd="0" presId="urn:microsoft.com/office/officeart/2005/8/layout/pyramid2"/>
    <dgm:cxn modelId="{1EF84650-344B-4AEA-A34E-346F5D9049BC}" type="presParOf" srcId="{2AD74991-2F99-4D42-B1F6-7AB36D2A7E3B}" destId="{A6D6B340-445A-43DF-BEC9-811B0EF4BE75}" srcOrd="0" destOrd="0" presId="urn:microsoft.com/office/officeart/2005/8/layout/pyramid2"/>
    <dgm:cxn modelId="{9F7AFCB9-DD35-4C37-AFD3-AAEBB76D87F2}" type="presParOf" srcId="{2AD74991-2F99-4D42-B1F6-7AB36D2A7E3B}" destId="{CFAA1FB4-0F54-478D-97DE-DACF67D0EF89}" srcOrd="1" destOrd="0" presId="urn:microsoft.com/office/officeart/2005/8/layout/pyramid2"/>
    <dgm:cxn modelId="{90BE787A-F735-4024-84F0-80C24524D8C8}" type="presParOf" srcId="{CFAA1FB4-0F54-478D-97DE-DACF67D0EF89}" destId="{238C242D-CEBE-4C2B-B32F-291B396670C5}" srcOrd="0" destOrd="0" presId="urn:microsoft.com/office/officeart/2005/8/layout/pyramid2"/>
    <dgm:cxn modelId="{DF9FA525-E736-4937-BA55-0CF48C01B070}" type="presParOf" srcId="{CFAA1FB4-0F54-478D-97DE-DACF67D0EF89}" destId="{59D0AD94-AA93-42D3-A65D-FD8499C88037}" srcOrd="1" destOrd="0" presId="urn:microsoft.com/office/officeart/2005/8/layout/pyramid2"/>
    <dgm:cxn modelId="{0E584EE1-D0B3-4602-89B3-2D73E21290F8}" type="presParOf" srcId="{CFAA1FB4-0F54-478D-97DE-DACF67D0EF89}" destId="{ADD8333A-4AF8-4745-8F93-4B4B2DC1BEAC}" srcOrd="2" destOrd="0" presId="urn:microsoft.com/office/officeart/2005/8/layout/pyramid2"/>
    <dgm:cxn modelId="{77F05F3E-736E-469F-A5E0-4B3A5383D60E}" type="presParOf" srcId="{CFAA1FB4-0F54-478D-97DE-DACF67D0EF89}" destId="{8E9B06DA-76A7-4D49-A9AC-FDE98F7AA8F6}" srcOrd="3" destOrd="0" presId="urn:microsoft.com/office/officeart/2005/8/layout/pyramid2"/>
    <dgm:cxn modelId="{8D5E697B-D31C-4400-8EA5-E90056CE2B6F}" type="presParOf" srcId="{CFAA1FB4-0F54-478D-97DE-DACF67D0EF89}" destId="{3475BB91-66B5-47FE-AABB-67809180A534}" srcOrd="4" destOrd="0" presId="urn:microsoft.com/office/officeart/2005/8/layout/pyramid2"/>
    <dgm:cxn modelId="{58B34F42-B384-4BD6-9161-73CBA598D988}" type="presParOf" srcId="{CFAA1FB4-0F54-478D-97DE-DACF67D0EF89}" destId="{F753C117-5078-4491-99CD-6BD583A78594}"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BC32087-110D-4EF1-B2D2-3B82316A8E04}" type="doc">
      <dgm:prSet loTypeId="urn:microsoft.com/office/officeart/2008/layout/RadialCluster" loCatId="relationship" qsTypeId="urn:microsoft.com/office/officeart/2005/8/quickstyle/simple1" qsCatId="simple" csTypeId="urn:microsoft.com/office/officeart/2005/8/colors/colorful1" csCatId="colorful" phldr="1"/>
      <dgm:spPr/>
      <dgm:t>
        <a:bodyPr/>
        <a:lstStyle/>
        <a:p>
          <a:endParaRPr lang="it-IT"/>
        </a:p>
      </dgm:t>
    </dgm:pt>
    <dgm:pt modelId="{6E79F583-5305-456F-BC39-E318E804D817}">
      <dgm:prSet phldrT="[Testo]"/>
      <dgm:spPr>
        <a:solidFill>
          <a:srgbClr val="00B050"/>
        </a:solidFill>
      </dgm:spPr>
      <dgm:t>
        <a:bodyPr/>
        <a:lstStyle/>
        <a:p>
          <a:r>
            <a:rPr lang="it-IT" dirty="0"/>
            <a:t>Convinzione che la nazione abbia il diritto di decidere da sola:</a:t>
          </a:r>
        </a:p>
      </dgm:t>
    </dgm:pt>
    <dgm:pt modelId="{79AA0A1F-2923-4A3E-BD4A-E6F511FC1A77}" type="parTrans" cxnId="{AE86590C-AD59-458C-A374-4E08762E7146}">
      <dgm:prSet/>
      <dgm:spPr/>
      <dgm:t>
        <a:bodyPr/>
        <a:lstStyle/>
        <a:p>
          <a:endParaRPr lang="it-IT"/>
        </a:p>
      </dgm:t>
    </dgm:pt>
    <dgm:pt modelId="{844063D0-C563-4A29-9ECB-E5C112FD0268}" type="sibTrans" cxnId="{AE86590C-AD59-458C-A374-4E08762E7146}">
      <dgm:prSet/>
      <dgm:spPr/>
      <dgm:t>
        <a:bodyPr/>
        <a:lstStyle/>
        <a:p>
          <a:endParaRPr lang="it-IT"/>
        </a:p>
      </dgm:t>
    </dgm:pt>
    <dgm:pt modelId="{243385D1-1587-4B58-8D78-1F01D16B48D5}">
      <dgm:prSet phldrT="[Testo]"/>
      <dgm:spPr/>
      <dgm:t>
        <a:bodyPr/>
        <a:lstStyle/>
        <a:p>
          <a:r>
            <a:rPr lang="it-IT" dirty="0"/>
            <a:t>Sovranità della costituzione</a:t>
          </a:r>
        </a:p>
      </dgm:t>
    </dgm:pt>
    <dgm:pt modelId="{28BD9023-D43A-4503-A636-FBBF617AD7E8}" type="parTrans" cxnId="{C213A92B-7DD3-4A29-8AE0-1F1D802B8526}">
      <dgm:prSet/>
      <dgm:spPr/>
      <dgm:t>
        <a:bodyPr/>
        <a:lstStyle/>
        <a:p>
          <a:endParaRPr lang="it-IT"/>
        </a:p>
      </dgm:t>
    </dgm:pt>
    <dgm:pt modelId="{B383A09D-5F85-434F-9918-DBD9CF55C855}" type="sibTrans" cxnId="{C213A92B-7DD3-4A29-8AE0-1F1D802B8526}">
      <dgm:prSet/>
      <dgm:spPr/>
      <dgm:t>
        <a:bodyPr/>
        <a:lstStyle/>
        <a:p>
          <a:endParaRPr lang="it-IT"/>
        </a:p>
      </dgm:t>
    </dgm:pt>
    <dgm:pt modelId="{08CB4F1A-AC2E-45D3-8347-C89F5003FF83}">
      <dgm:prSet phldrT="[Testo]"/>
      <dgm:spPr>
        <a:solidFill>
          <a:srgbClr val="7030A0"/>
        </a:solidFill>
      </dgm:spPr>
      <dgm:t>
        <a:bodyPr/>
        <a:lstStyle/>
        <a:p>
          <a:r>
            <a:rPr lang="it-IT" dirty="0"/>
            <a:t>Vita democratica della nazione</a:t>
          </a:r>
        </a:p>
      </dgm:t>
    </dgm:pt>
    <dgm:pt modelId="{8DCCAD6A-C19C-41B5-A02E-0E2219E127AF}" type="parTrans" cxnId="{FBB63B57-1D9A-4336-B098-EFA78E3FEFE7}">
      <dgm:prSet/>
      <dgm:spPr/>
      <dgm:t>
        <a:bodyPr/>
        <a:lstStyle/>
        <a:p>
          <a:endParaRPr lang="it-IT"/>
        </a:p>
      </dgm:t>
    </dgm:pt>
    <dgm:pt modelId="{97D837E4-5976-4EC7-83BE-840F7345A0C3}" type="sibTrans" cxnId="{FBB63B57-1D9A-4336-B098-EFA78E3FEFE7}">
      <dgm:prSet/>
      <dgm:spPr/>
      <dgm:t>
        <a:bodyPr/>
        <a:lstStyle/>
        <a:p>
          <a:endParaRPr lang="it-IT"/>
        </a:p>
      </dgm:t>
    </dgm:pt>
    <dgm:pt modelId="{75BC154F-BDA5-43C4-9291-C0FC0BDE479A}">
      <dgm:prSet/>
      <dgm:spPr>
        <a:solidFill>
          <a:srgbClr val="0070C0"/>
        </a:solidFill>
      </dgm:spPr>
      <dgm:t>
        <a:bodyPr/>
        <a:lstStyle/>
        <a:p>
          <a:r>
            <a:rPr lang="it-IT" dirty="0"/>
            <a:t>I rapporti con le altre nazioni e con la comunità internazionale</a:t>
          </a:r>
        </a:p>
      </dgm:t>
    </dgm:pt>
    <dgm:pt modelId="{F65406E4-3938-418B-B08B-DCD3C25059F1}" type="parTrans" cxnId="{70D8ABB7-3D56-4EBD-82C9-9BFF2CB1CD66}">
      <dgm:prSet/>
      <dgm:spPr/>
      <dgm:t>
        <a:bodyPr/>
        <a:lstStyle/>
        <a:p>
          <a:endParaRPr lang="it-IT"/>
        </a:p>
      </dgm:t>
    </dgm:pt>
    <dgm:pt modelId="{D84EE237-B0DC-4FE5-B6D9-E1E3CA61226E}" type="sibTrans" cxnId="{70D8ABB7-3D56-4EBD-82C9-9BFF2CB1CD66}">
      <dgm:prSet/>
      <dgm:spPr/>
      <dgm:t>
        <a:bodyPr/>
        <a:lstStyle/>
        <a:p>
          <a:endParaRPr lang="it-IT"/>
        </a:p>
      </dgm:t>
    </dgm:pt>
    <dgm:pt modelId="{DE875123-01DB-42AD-9BC3-DC693681917A}">
      <dgm:prSet/>
      <dgm:spPr/>
      <dgm:t>
        <a:bodyPr/>
        <a:lstStyle/>
        <a:p>
          <a:r>
            <a:rPr lang="it-IT" dirty="0"/>
            <a:t>Il livello di democraticità della propria forma di governo </a:t>
          </a:r>
        </a:p>
      </dgm:t>
    </dgm:pt>
    <dgm:pt modelId="{10C4966E-4492-4904-8B6F-35743ADA6DBF}" type="parTrans" cxnId="{207AB7BF-DC2E-4266-B0B0-6FFEAC7B7EC3}">
      <dgm:prSet/>
      <dgm:spPr/>
      <dgm:t>
        <a:bodyPr/>
        <a:lstStyle/>
        <a:p>
          <a:endParaRPr lang="it-IT"/>
        </a:p>
      </dgm:t>
    </dgm:pt>
    <dgm:pt modelId="{8EF5B304-10CB-43DF-B8BB-ED3035D92BCC}" type="sibTrans" cxnId="{207AB7BF-DC2E-4266-B0B0-6FFEAC7B7EC3}">
      <dgm:prSet/>
      <dgm:spPr/>
      <dgm:t>
        <a:bodyPr/>
        <a:lstStyle/>
        <a:p>
          <a:endParaRPr lang="it-IT"/>
        </a:p>
      </dgm:t>
    </dgm:pt>
    <dgm:pt modelId="{62842FBD-1FA3-4119-B219-C6A907AD9443}">
      <dgm:prSet/>
      <dgm:spPr/>
      <dgm:t>
        <a:bodyPr/>
        <a:lstStyle/>
        <a:p>
          <a:r>
            <a:rPr lang="it-IT" dirty="0"/>
            <a:t>Se e quali diritti umani rispettare</a:t>
          </a:r>
        </a:p>
      </dgm:t>
    </dgm:pt>
    <dgm:pt modelId="{28D029CB-A99A-4E58-A53A-6AD6A2D1B5CC}" type="parTrans" cxnId="{4E921F0A-DF0C-41F5-8CC6-74A9A2F6F9D5}">
      <dgm:prSet/>
      <dgm:spPr/>
      <dgm:t>
        <a:bodyPr/>
        <a:lstStyle/>
        <a:p>
          <a:endParaRPr lang="it-IT"/>
        </a:p>
      </dgm:t>
    </dgm:pt>
    <dgm:pt modelId="{D31F840A-1E9D-449D-A29C-F787676FF69A}" type="sibTrans" cxnId="{4E921F0A-DF0C-41F5-8CC6-74A9A2F6F9D5}">
      <dgm:prSet/>
      <dgm:spPr/>
      <dgm:t>
        <a:bodyPr/>
        <a:lstStyle/>
        <a:p>
          <a:endParaRPr lang="it-IT"/>
        </a:p>
      </dgm:t>
    </dgm:pt>
    <dgm:pt modelId="{E547B21F-A377-4762-BA36-E75B5B821AC3}" type="pres">
      <dgm:prSet presAssocID="{ABC32087-110D-4EF1-B2D2-3B82316A8E04}" presName="Name0" presStyleCnt="0">
        <dgm:presLayoutVars>
          <dgm:chMax val="1"/>
          <dgm:chPref val="1"/>
          <dgm:dir/>
          <dgm:animOne val="branch"/>
          <dgm:animLvl val="lvl"/>
        </dgm:presLayoutVars>
      </dgm:prSet>
      <dgm:spPr/>
    </dgm:pt>
    <dgm:pt modelId="{5013CB0B-3B9F-415B-B47E-C3C984F9D93C}" type="pres">
      <dgm:prSet presAssocID="{6E79F583-5305-456F-BC39-E318E804D817}" presName="singleCycle" presStyleCnt="0"/>
      <dgm:spPr/>
    </dgm:pt>
    <dgm:pt modelId="{83DE5E84-9CB1-44D7-B743-4B795ABA0BDC}" type="pres">
      <dgm:prSet presAssocID="{6E79F583-5305-456F-BC39-E318E804D817}" presName="singleCenter" presStyleLbl="node1" presStyleIdx="0" presStyleCnt="6" custScaleX="354156" custLinFactNeighborX="531" custLinFactNeighborY="-5313">
        <dgm:presLayoutVars>
          <dgm:chMax val="7"/>
          <dgm:chPref val="7"/>
        </dgm:presLayoutVars>
      </dgm:prSet>
      <dgm:spPr/>
    </dgm:pt>
    <dgm:pt modelId="{8853553A-43CE-41CE-B558-544A3CD46BBF}" type="pres">
      <dgm:prSet presAssocID="{F65406E4-3938-418B-B08B-DCD3C25059F1}" presName="Name56" presStyleLbl="parChTrans1D2" presStyleIdx="0" presStyleCnt="5"/>
      <dgm:spPr/>
    </dgm:pt>
    <dgm:pt modelId="{83E9DB1A-CCEF-48FB-9F54-1B54AE96071F}" type="pres">
      <dgm:prSet presAssocID="{75BC154F-BDA5-43C4-9291-C0FC0BDE479A}" presName="text0" presStyleLbl="node1" presStyleIdx="1" presStyleCnt="6" custScaleX="416792" custScaleY="162621" custRadScaleRad="248481" custRadScaleInc="184407">
        <dgm:presLayoutVars>
          <dgm:bulletEnabled val="1"/>
        </dgm:presLayoutVars>
      </dgm:prSet>
      <dgm:spPr/>
    </dgm:pt>
    <dgm:pt modelId="{3D06168A-16FC-4E38-AB71-B8DD03FA7BC5}" type="pres">
      <dgm:prSet presAssocID="{10C4966E-4492-4904-8B6F-35743ADA6DBF}" presName="Name56" presStyleLbl="parChTrans1D2" presStyleIdx="1" presStyleCnt="5"/>
      <dgm:spPr/>
    </dgm:pt>
    <dgm:pt modelId="{7D351FAC-23F2-4B6F-8C7D-F344E093EC35}" type="pres">
      <dgm:prSet presAssocID="{DE875123-01DB-42AD-9BC3-DC693681917A}" presName="text0" presStyleLbl="node1" presStyleIdx="2" presStyleCnt="6" custScaleX="310193" custScaleY="211328" custRadScaleRad="253212" custRadScaleInc="47684">
        <dgm:presLayoutVars>
          <dgm:bulletEnabled val="1"/>
        </dgm:presLayoutVars>
      </dgm:prSet>
      <dgm:spPr/>
    </dgm:pt>
    <dgm:pt modelId="{13A7C5FA-7728-48F1-8D2B-75CE4FE8090E}" type="pres">
      <dgm:prSet presAssocID="{28D029CB-A99A-4E58-A53A-6AD6A2D1B5CC}" presName="Name56" presStyleLbl="parChTrans1D2" presStyleIdx="2" presStyleCnt="5"/>
      <dgm:spPr/>
    </dgm:pt>
    <dgm:pt modelId="{436E3B29-400E-43FB-A57E-ACEE68F06F2C}" type="pres">
      <dgm:prSet presAssocID="{62842FBD-1FA3-4119-B219-C6A907AD9443}" presName="text0" presStyleLbl="node1" presStyleIdx="3" presStyleCnt="6" custScaleX="401864" custRadScaleRad="243982" custRadScaleInc="-98353">
        <dgm:presLayoutVars>
          <dgm:bulletEnabled val="1"/>
        </dgm:presLayoutVars>
      </dgm:prSet>
      <dgm:spPr/>
    </dgm:pt>
    <dgm:pt modelId="{3E5B6E5E-24FD-4D0E-AC49-E5811B827ECC}" type="pres">
      <dgm:prSet presAssocID="{28BD9023-D43A-4503-A636-FBBF617AD7E8}" presName="Name56" presStyleLbl="parChTrans1D2" presStyleIdx="3" presStyleCnt="5"/>
      <dgm:spPr/>
    </dgm:pt>
    <dgm:pt modelId="{53295B2A-1890-4209-855C-31E56E83F7F5}" type="pres">
      <dgm:prSet presAssocID="{243385D1-1587-4B58-8D78-1F01D16B48D5}" presName="text0" presStyleLbl="node1" presStyleIdx="4" presStyleCnt="6" custScaleX="444979" custRadScaleRad="280794" custRadScaleInc="214989">
        <dgm:presLayoutVars>
          <dgm:bulletEnabled val="1"/>
        </dgm:presLayoutVars>
      </dgm:prSet>
      <dgm:spPr/>
    </dgm:pt>
    <dgm:pt modelId="{BCE97AFF-3E3D-4DDD-8188-D4CF83BE0BF6}" type="pres">
      <dgm:prSet presAssocID="{8DCCAD6A-C19C-41B5-A02E-0E2219E127AF}" presName="Name56" presStyleLbl="parChTrans1D2" presStyleIdx="4" presStyleCnt="5"/>
      <dgm:spPr/>
    </dgm:pt>
    <dgm:pt modelId="{94E7A012-47F9-44BA-8E62-575873538FE7}" type="pres">
      <dgm:prSet presAssocID="{08CB4F1A-AC2E-45D3-8347-C89F5003FF83}" presName="text0" presStyleLbl="node1" presStyleIdx="5" presStyleCnt="6" custScaleX="461363" custRadScaleRad="265483" custRadScaleInc="-97420">
        <dgm:presLayoutVars>
          <dgm:bulletEnabled val="1"/>
        </dgm:presLayoutVars>
      </dgm:prSet>
      <dgm:spPr/>
    </dgm:pt>
  </dgm:ptLst>
  <dgm:cxnLst>
    <dgm:cxn modelId="{30BC4209-9837-413A-B7E2-171FDBB6421B}" type="presOf" srcId="{28D029CB-A99A-4E58-A53A-6AD6A2D1B5CC}" destId="{13A7C5FA-7728-48F1-8D2B-75CE4FE8090E}" srcOrd="0" destOrd="0" presId="urn:microsoft.com/office/officeart/2008/layout/RadialCluster"/>
    <dgm:cxn modelId="{4E921F0A-DF0C-41F5-8CC6-74A9A2F6F9D5}" srcId="{6E79F583-5305-456F-BC39-E318E804D817}" destId="{62842FBD-1FA3-4119-B219-C6A907AD9443}" srcOrd="2" destOrd="0" parTransId="{28D029CB-A99A-4E58-A53A-6AD6A2D1B5CC}" sibTransId="{D31F840A-1E9D-449D-A29C-F787676FF69A}"/>
    <dgm:cxn modelId="{AE86590C-AD59-458C-A374-4E08762E7146}" srcId="{ABC32087-110D-4EF1-B2D2-3B82316A8E04}" destId="{6E79F583-5305-456F-BC39-E318E804D817}" srcOrd="0" destOrd="0" parTransId="{79AA0A1F-2923-4A3E-BD4A-E6F511FC1A77}" sibTransId="{844063D0-C563-4A29-9ECB-E5C112FD0268}"/>
    <dgm:cxn modelId="{83B6BD13-1E70-4D60-89B3-197DE216C584}" type="presOf" srcId="{8DCCAD6A-C19C-41B5-A02E-0E2219E127AF}" destId="{BCE97AFF-3E3D-4DDD-8188-D4CF83BE0BF6}" srcOrd="0" destOrd="0" presId="urn:microsoft.com/office/officeart/2008/layout/RadialCluster"/>
    <dgm:cxn modelId="{C213A92B-7DD3-4A29-8AE0-1F1D802B8526}" srcId="{6E79F583-5305-456F-BC39-E318E804D817}" destId="{243385D1-1587-4B58-8D78-1F01D16B48D5}" srcOrd="3" destOrd="0" parTransId="{28BD9023-D43A-4503-A636-FBBF617AD7E8}" sibTransId="{B383A09D-5F85-434F-9918-DBD9CF55C855}"/>
    <dgm:cxn modelId="{433DAE5B-99DA-41C5-A450-1CFD292BA612}" type="presOf" srcId="{DE875123-01DB-42AD-9BC3-DC693681917A}" destId="{7D351FAC-23F2-4B6F-8C7D-F344E093EC35}" srcOrd="0" destOrd="0" presId="urn:microsoft.com/office/officeart/2008/layout/RadialCluster"/>
    <dgm:cxn modelId="{C0D24664-2587-46A4-BF27-0B9C6D3067A4}" type="presOf" srcId="{10C4966E-4492-4904-8B6F-35743ADA6DBF}" destId="{3D06168A-16FC-4E38-AB71-B8DD03FA7BC5}" srcOrd="0" destOrd="0" presId="urn:microsoft.com/office/officeart/2008/layout/RadialCluster"/>
    <dgm:cxn modelId="{FF993451-D4EA-49D0-A08C-2EA8CD556F84}" type="presOf" srcId="{ABC32087-110D-4EF1-B2D2-3B82316A8E04}" destId="{E547B21F-A377-4762-BA36-E75B5B821AC3}" srcOrd="0" destOrd="0" presId="urn:microsoft.com/office/officeart/2008/layout/RadialCluster"/>
    <dgm:cxn modelId="{FBB63B57-1D9A-4336-B098-EFA78E3FEFE7}" srcId="{6E79F583-5305-456F-BC39-E318E804D817}" destId="{08CB4F1A-AC2E-45D3-8347-C89F5003FF83}" srcOrd="4" destOrd="0" parTransId="{8DCCAD6A-C19C-41B5-A02E-0E2219E127AF}" sibTransId="{97D837E4-5976-4EC7-83BE-840F7345A0C3}"/>
    <dgm:cxn modelId="{65D26A7E-D0C2-4684-9C3F-6098EBA1DE16}" type="presOf" srcId="{08CB4F1A-AC2E-45D3-8347-C89F5003FF83}" destId="{94E7A012-47F9-44BA-8E62-575873538FE7}" srcOrd="0" destOrd="0" presId="urn:microsoft.com/office/officeart/2008/layout/RadialCluster"/>
    <dgm:cxn modelId="{9B0A5F95-0AD8-4E33-8BB0-F9C9BA1BED6A}" type="presOf" srcId="{6E79F583-5305-456F-BC39-E318E804D817}" destId="{83DE5E84-9CB1-44D7-B743-4B795ABA0BDC}" srcOrd="0" destOrd="0" presId="urn:microsoft.com/office/officeart/2008/layout/RadialCluster"/>
    <dgm:cxn modelId="{963201AB-E45C-4CDB-8A86-C97BC45E66A4}" type="presOf" srcId="{62842FBD-1FA3-4119-B219-C6A907AD9443}" destId="{436E3B29-400E-43FB-A57E-ACEE68F06F2C}" srcOrd="0" destOrd="0" presId="urn:microsoft.com/office/officeart/2008/layout/RadialCluster"/>
    <dgm:cxn modelId="{70D8ABB7-3D56-4EBD-82C9-9BFF2CB1CD66}" srcId="{6E79F583-5305-456F-BC39-E318E804D817}" destId="{75BC154F-BDA5-43C4-9291-C0FC0BDE479A}" srcOrd="0" destOrd="0" parTransId="{F65406E4-3938-418B-B08B-DCD3C25059F1}" sibTransId="{D84EE237-B0DC-4FE5-B6D9-E1E3CA61226E}"/>
    <dgm:cxn modelId="{207AB7BF-DC2E-4266-B0B0-6FFEAC7B7EC3}" srcId="{6E79F583-5305-456F-BC39-E318E804D817}" destId="{DE875123-01DB-42AD-9BC3-DC693681917A}" srcOrd="1" destOrd="0" parTransId="{10C4966E-4492-4904-8B6F-35743ADA6DBF}" sibTransId="{8EF5B304-10CB-43DF-B8BB-ED3035D92BCC}"/>
    <dgm:cxn modelId="{414957C7-ADAF-42A5-B3B9-23A041CAB9AF}" type="presOf" srcId="{243385D1-1587-4B58-8D78-1F01D16B48D5}" destId="{53295B2A-1890-4209-855C-31E56E83F7F5}" srcOrd="0" destOrd="0" presId="urn:microsoft.com/office/officeart/2008/layout/RadialCluster"/>
    <dgm:cxn modelId="{F4502CDA-DD9A-487A-BC81-963C5D5E4B8E}" type="presOf" srcId="{F65406E4-3938-418B-B08B-DCD3C25059F1}" destId="{8853553A-43CE-41CE-B558-544A3CD46BBF}" srcOrd="0" destOrd="0" presId="urn:microsoft.com/office/officeart/2008/layout/RadialCluster"/>
    <dgm:cxn modelId="{74042BDE-8E3B-464B-8961-557277D99198}" type="presOf" srcId="{75BC154F-BDA5-43C4-9291-C0FC0BDE479A}" destId="{83E9DB1A-CCEF-48FB-9F54-1B54AE96071F}" srcOrd="0" destOrd="0" presId="urn:microsoft.com/office/officeart/2008/layout/RadialCluster"/>
    <dgm:cxn modelId="{BB26B0E5-69FF-4644-A4A4-DD45B4E8313E}" type="presOf" srcId="{28BD9023-D43A-4503-A636-FBBF617AD7E8}" destId="{3E5B6E5E-24FD-4D0E-AC49-E5811B827ECC}" srcOrd="0" destOrd="0" presId="urn:microsoft.com/office/officeart/2008/layout/RadialCluster"/>
    <dgm:cxn modelId="{0CEF240D-88FB-46E6-A6A4-C2E7913D76C2}" type="presParOf" srcId="{E547B21F-A377-4762-BA36-E75B5B821AC3}" destId="{5013CB0B-3B9F-415B-B47E-C3C984F9D93C}" srcOrd="0" destOrd="0" presId="urn:microsoft.com/office/officeart/2008/layout/RadialCluster"/>
    <dgm:cxn modelId="{AB99693D-412A-49FA-842D-15F2FF7E43F7}" type="presParOf" srcId="{5013CB0B-3B9F-415B-B47E-C3C984F9D93C}" destId="{83DE5E84-9CB1-44D7-B743-4B795ABA0BDC}" srcOrd="0" destOrd="0" presId="urn:microsoft.com/office/officeart/2008/layout/RadialCluster"/>
    <dgm:cxn modelId="{506F9B05-81FD-46CC-9C78-7F067B554A62}" type="presParOf" srcId="{5013CB0B-3B9F-415B-B47E-C3C984F9D93C}" destId="{8853553A-43CE-41CE-B558-544A3CD46BBF}" srcOrd="1" destOrd="0" presId="urn:microsoft.com/office/officeart/2008/layout/RadialCluster"/>
    <dgm:cxn modelId="{EAD76997-461B-4D46-8EDD-5B09DE0E852F}" type="presParOf" srcId="{5013CB0B-3B9F-415B-B47E-C3C984F9D93C}" destId="{83E9DB1A-CCEF-48FB-9F54-1B54AE96071F}" srcOrd="2" destOrd="0" presId="urn:microsoft.com/office/officeart/2008/layout/RadialCluster"/>
    <dgm:cxn modelId="{F85C5F5B-8506-4D4F-BF2E-E67C95A24572}" type="presParOf" srcId="{5013CB0B-3B9F-415B-B47E-C3C984F9D93C}" destId="{3D06168A-16FC-4E38-AB71-B8DD03FA7BC5}" srcOrd="3" destOrd="0" presId="urn:microsoft.com/office/officeart/2008/layout/RadialCluster"/>
    <dgm:cxn modelId="{F89365AB-178E-4DC3-8DD9-42F134313851}" type="presParOf" srcId="{5013CB0B-3B9F-415B-B47E-C3C984F9D93C}" destId="{7D351FAC-23F2-4B6F-8C7D-F344E093EC35}" srcOrd="4" destOrd="0" presId="urn:microsoft.com/office/officeart/2008/layout/RadialCluster"/>
    <dgm:cxn modelId="{D8AFF77F-7227-451E-B1E8-2CEC48C3251C}" type="presParOf" srcId="{5013CB0B-3B9F-415B-B47E-C3C984F9D93C}" destId="{13A7C5FA-7728-48F1-8D2B-75CE4FE8090E}" srcOrd="5" destOrd="0" presId="urn:microsoft.com/office/officeart/2008/layout/RadialCluster"/>
    <dgm:cxn modelId="{9F038E5C-5023-44C9-A5C9-BF0B781B8653}" type="presParOf" srcId="{5013CB0B-3B9F-415B-B47E-C3C984F9D93C}" destId="{436E3B29-400E-43FB-A57E-ACEE68F06F2C}" srcOrd="6" destOrd="0" presId="urn:microsoft.com/office/officeart/2008/layout/RadialCluster"/>
    <dgm:cxn modelId="{48EF438F-51F7-40AD-95C5-9546F375376D}" type="presParOf" srcId="{5013CB0B-3B9F-415B-B47E-C3C984F9D93C}" destId="{3E5B6E5E-24FD-4D0E-AC49-E5811B827ECC}" srcOrd="7" destOrd="0" presId="urn:microsoft.com/office/officeart/2008/layout/RadialCluster"/>
    <dgm:cxn modelId="{42F9C4DC-F5B0-4D38-90B6-9B3096600B1D}" type="presParOf" srcId="{5013CB0B-3B9F-415B-B47E-C3C984F9D93C}" destId="{53295B2A-1890-4209-855C-31E56E83F7F5}" srcOrd="8" destOrd="0" presId="urn:microsoft.com/office/officeart/2008/layout/RadialCluster"/>
    <dgm:cxn modelId="{69B6DB83-FB29-4E09-BDD4-BFC84A602C47}" type="presParOf" srcId="{5013CB0B-3B9F-415B-B47E-C3C984F9D93C}" destId="{BCE97AFF-3E3D-4DDD-8188-D4CF83BE0BF6}" srcOrd="9" destOrd="0" presId="urn:microsoft.com/office/officeart/2008/layout/RadialCluster"/>
    <dgm:cxn modelId="{1F30F6E0-0030-47BD-BC84-362232E02191}" type="presParOf" srcId="{5013CB0B-3B9F-415B-B47E-C3C984F9D93C}" destId="{94E7A012-47F9-44BA-8E62-575873538FE7}"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EF54249-0EC8-49E8-91F8-5DE896B62043}"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it-IT"/>
        </a:p>
      </dgm:t>
    </dgm:pt>
    <dgm:pt modelId="{612A77D0-77E4-4A97-BCE6-C6B91F748CC7}">
      <dgm:prSet phldrT="[Testo]"/>
      <dgm:spPr/>
      <dgm:t>
        <a:bodyPr/>
        <a:lstStyle/>
        <a:p>
          <a:r>
            <a:rPr lang="it-IT" dirty="0"/>
            <a:t>1</a:t>
          </a:r>
        </a:p>
      </dgm:t>
    </dgm:pt>
    <dgm:pt modelId="{E286D216-B968-4222-A7F3-52461C64C334}" type="parTrans" cxnId="{4FB6657C-A3AC-4D8D-A9AB-8439A39ACA06}">
      <dgm:prSet/>
      <dgm:spPr/>
      <dgm:t>
        <a:bodyPr/>
        <a:lstStyle/>
        <a:p>
          <a:endParaRPr lang="it-IT"/>
        </a:p>
      </dgm:t>
    </dgm:pt>
    <dgm:pt modelId="{0AF78735-C4B6-44F9-B940-4129E32AC017}" type="sibTrans" cxnId="{4FB6657C-A3AC-4D8D-A9AB-8439A39ACA06}">
      <dgm:prSet/>
      <dgm:spPr/>
      <dgm:t>
        <a:bodyPr/>
        <a:lstStyle/>
        <a:p>
          <a:endParaRPr lang="it-IT"/>
        </a:p>
      </dgm:t>
    </dgm:pt>
    <dgm:pt modelId="{A6B31F67-53C8-497D-9648-49A5712C3307}">
      <dgm:prSet phldrT="[Testo]"/>
      <dgm:spPr/>
      <dgm:t>
        <a:bodyPr/>
        <a:lstStyle/>
        <a:p>
          <a:r>
            <a:rPr lang="it-IT" dirty="0"/>
            <a:t>Risoluzione del Consiglio di Sicurezza ONU </a:t>
          </a:r>
        </a:p>
      </dgm:t>
    </dgm:pt>
    <dgm:pt modelId="{387D6EDB-75F6-44E6-AF6C-C156D61CAFAB}" type="parTrans" cxnId="{64C3DD6B-59D3-4242-A6C1-54B834E3FC5D}">
      <dgm:prSet/>
      <dgm:spPr/>
      <dgm:t>
        <a:bodyPr/>
        <a:lstStyle/>
        <a:p>
          <a:endParaRPr lang="it-IT"/>
        </a:p>
      </dgm:t>
    </dgm:pt>
    <dgm:pt modelId="{BB4FE3A0-0741-4582-83D1-3D5185DD8520}" type="sibTrans" cxnId="{64C3DD6B-59D3-4242-A6C1-54B834E3FC5D}">
      <dgm:prSet/>
      <dgm:spPr/>
      <dgm:t>
        <a:bodyPr/>
        <a:lstStyle/>
        <a:p>
          <a:endParaRPr lang="it-IT"/>
        </a:p>
      </dgm:t>
    </dgm:pt>
    <dgm:pt modelId="{BF6333B6-7926-4BFA-9B76-B48F31FFF934}">
      <dgm:prSet phldrT="[Testo]"/>
      <dgm:spPr/>
      <dgm:t>
        <a:bodyPr/>
        <a:lstStyle/>
        <a:p>
          <a:r>
            <a:rPr lang="it-IT" dirty="0"/>
            <a:t>atto amministrativo privo di garanzie processuali o possibilità di appello</a:t>
          </a:r>
        </a:p>
      </dgm:t>
    </dgm:pt>
    <dgm:pt modelId="{15072AAD-8D7C-43A4-AE5B-7E453B518AF7}" type="parTrans" cxnId="{0BCE1D2E-5DF4-4FF3-BDDE-92C4A228099B}">
      <dgm:prSet/>
      <dgm:spPr/>
      <dgm:t>
        <a:bodyPr/>
        <a:lstStyle/>
        <a:p>
          <a:endParaRPr lang="it-IT"/>
        </a:p>
      </dgm:t>
    </dgm:pt>
    <dgm:pt modelId="{45B942A7-63DE-4C80-A517-CBA86F68CC04}" type="sibTrans" cxnId="{0BCE1D2E-5DF4-4FF3-BDDE-92C4A228099B}">
      <dgm:prSet/>
      <dgm:spPr/>
      <dgm:t>
        <a:bodyPr/>
        <a:lstStyle/>
        <a:p>
          <a:endParaRPr lang="it-IT"/>
        </a:p>
      </dgm:t>
    </dgm:pt>
    <dgm:pt modelId="{41630D06-D617-4715-8634-A3946A107591}">
      <dgm:prSet phldrT="[Testo]"/>
      <dgm:spPr/>
      <dgm:t>
        <a:bodyPr/>
        <a:lstStyle/>
        <a:p>
          <a:r>
            <a:rPr lang="it-IT" dirty="0"/>
            <a:t>2</a:t>
          </a:r>
        </a:p>
      </dgm:t>
    </dgm:pt>
    <dgm:pt modelId="{20D58940-8B1F-4D8E-B970-6FCC7C9D0994}" type="parTrans" cxnId="{F38EAB96-55CB-4C79-8E8C-130C056F70B2}">
      <dgm:prSet/>
      <dgm:spPr/>
      <dgm:t>
        <a:bodyPr/>
        <a:lstStyle/>
        <a:p>
          <a:endParaRPr lang="it-IT"/>
        </a:p>
      </dgm:t>
    </dgm:pt>
    <dgm:pt modelId="{4F6EC2D3-27C8-4177-B5E5-D02A6B55FE6A}" type="sibTrans" cxnId="{F38EAB96-55CB-4C79-8E8C-130C056F70B2}">
      <dgm:prSet/>
      <dgm:spPr/>
      <dgm:t>
        <a:bodyPr/>
        <a:lstStyle/>
        <a:p>
          <a:endParaRPr lang="it-IT"/>
        </a:p>
      </dgm:t>
    </dgm:pt>
    <dgm:pt modelId="{6E94BAFC-F0EF-4374-83EE-679F70C72316}">
      <dgm:prSet phldrT="[Testo]"/>
      <dgm:spPr/>
      <dgm:t>
        <a:bodyPr/>
        <a:lstStyle/>
        <a:p>
          <a:r>
            <a:rPr lang="it-IT" dirty="0"/>
            <a:t>Regolamento della Commissione UE </a:t>
          </a:r>
        </a:p>
      </dgm:t>
    </dgm:pt>
    <dgm:pt modelId="{52723767-00B8-4506-B12F-65A6CB68699C}" type="parTrans" cxnId="{E704D2E9-E1EA-414E-879F-ACF613590485}">
      <dgm:prSet/>
      <dgm:spPr/>
      <dgm:t>
        <a:bodyPr/>
        <a:lstStyle/>
        <a:p>
          <a:endParaRPr lang="it-IT"/>
        </a:p>
      </dgm:t>
    </dgm:pt>
    <dgm:pt modelId="{84CDCA55-E91F-4642-82A7-917418390B2A}" type="sibTrans" cxnId="{E704D2E9-E1EA-414E-879F-ACF613590485}">
      <dgm:prSet/>
      <dgm:spPr/>
      <dgm:t>
        <a:bodyPr/>
        <a:lstStyle/>
        <a:p>
          <a:endParaRPr lang="it-IT"/>
        </a:p>
      </dgm:t>
    </dgm:pt>
    <dgm:pt modelId="{37E0C2C9-C6D7-4D5F-9295-9BD3F23D9ACE}">
      <dgm:prSet phldrT="[Testo]"/>
      <dgm:spPr/>
      <dgm:t>
        <a:bodyPr/>
        <a:lstStyle/>
        <a:p>
          <a:r>
            <a:rPr lang="it-IT" dirty="0"/>
            <a:t>atto amministrativo che deve essere applicato in tutti i suoi elementi nell'intera UE</a:t>
          </a:r>
        </a:p>
      </dgm:t>
    </dgm:pt>
    <dgm:pt modelId="{9BDF2CC3-5F2F-487F-AA36-AE5460760DE1}" type="parTrans" cxnId="{1D9639F5-35F9-4F76-B55B-24D96E2CD50A}">
      <dgm:prSet/>
      <dgm:spPr/>
      <dgm:t>
        <a:bodyPr/>
        <a:lstStyle/>
        <a:p>
          <a:endParaRPr lang="it-IT"/>
        </a:p>
      </dgm:t>
    </dgm:pt>
    <dgm:pt modelId="{A13CA7D0-24FD-42E0-BDB9-AF14F0E92F1C}" type="sibTrans" cxnId="{1D9639F5-35F9-4F76-B55B-24D96E2CD50A}">
      <dgm:prSet/>
      <dgm:spPr/>
      <dgm:t>
        <a:bodyPr/>
        <a:lstStyle/>
        <a:p>
          <a:endParaRPr lang="it-IT"/>
        </a:p>
      </dgm:t>
    </dgm:pt>
    <dgm:pt modelId="{1386AB86-FF16-4ED8-97C3-2D14DAF72AAD}">
      <dgm:prSet phldrT="[Testo]"/>
      <dgm:spPr/>
      <dgm:t>
        <a:bodyPr/>
        <a:lstStyle/>
        <a:p>
          <a:r>
            <a:rPr lang="it-IT" dirty="0"/>
            <a:t>3</a:t>
          </a:r>
        </a:p>
      </dgm:t>
    </dgm:pt>
    <dgm:pt modelId="{9BC9BE4A-7E54-4840-8A18-00A0055B0EF9}" type="parTrans" cxnId="{46879458-0548-4861-A162-4EA7D36A9B32}">
      <dgm:prSet/>
      <dgm:spPr/>
      <dgm:t>
        <a:bodyPr/>
        <a:lstStyle/>
        <a:p>
          <a:endParaRPr lang="it-IT"/>
        </a:p>
      </dgm:t>
    </dgm:pt>
    <dgm:pt modelId="{85B8C664-27F4-4B51-99BA-552BFD85148F}" type="sibTrans" cxnId="{46879458-0548-4861-A162-4EA7D36A9B32}">
      <dgm:prSet/>
      <dgm:spPr/>
      <dgm:t>
        <a:bodyPr/>
        <a:lstStyle/>
        <a:p>
          <a:endParaRPr lang="it-IT"/>
        </a:p>
      </dgm:t>
    </dgm:pt>
    <dgm:pt modelId="{F4802A06-A85C-4E5B-8101-5C0B8FA91FA1}">
      <dgm:prSet phldrT="[Testo]"/>
      <dgm:spPr/>
      <dgm:t>
        <a:bodyPr/>
        <a:lstStyle/>
        <a:p>
          <a:r>
            <a:rPr lang="it-IT" dirty="0"/>
            <a:t>Governo svedese attua il regolamento con misure amministrative</a:t>
          </a:r>
        </a:p>
      </dgm:t>
    </dgm:pt>
    <dgm:pt modelId="{4D8D7433-5D1A-404E-84A3-0C9BFA8F9BD8}" type="parTrans" cxnId="{374C8AB2-7CDD-4048-977E-C0A1A9165C7E}">
      <dgm:prSet/>
      <dgm:spPr/>
      <dgm:t>
        <a:bodyPr/>
        <a:lstStyle/>
        <a:p>
          <a:endParaRPr lang="it-IT"/>
        </a:p>
      </dgm:t>
    </dgm:pt>
    <dgm:pt modelId="{06085F1B-7F91-4818-88D6-9F83231698D6}" type="sibTrans" cxnId="{374C8AB2-7CDD-4048-977E-C0A1A9165C7E}">
      <dgm:prSet/>
      <dgm:spPr/>
      <dgm:t>
        <a:bodyPr/>
        <a:lstStyle/>
        <a:p>
          <a:endParaRPr lang="it-IT"/>
        </a:p>
      </dgm:t>
    </dgm:pt>
    <dgm:pt modelId="{7F237B12-13F2-4C84-85D0-A01597717E93}">
      <dgm:prSet phldrT="[Testo]"/>
      <dgm:spPr/>
      <dgm:t>
        <a:bodyPr/>
        <a:lstStyle/>
        <a:p>
          <a:r>
            <a:rPr lang="it-IT" dirty="0"/>
            <a:t>congelamento delle proprietà di persone sospettate di legami con Al </a:t>
          </a:r>
          <a:r>
            <a:rPr lang="it-IT" dirty="0" err="1"/>
            <a:t>Qaida</a:t>
          </a:r>
          <a:endParaRPr lang="it-IT" dirty="0"/>
        </a:p>
      </dgm:t>
    </dgm:pt>
    <dgm:pt modelId="{388D919C-77DA-442E-964A-BB16C9B81BC6}" type="parTrans" cxnId="{8EA5069E-649E-47A5-BFEA-43FAFBB849EB}">
      <dgm:prSet/>
      <dgm:spPr/>
      <dgm:t>
        <a:bodyPr/>
        <a:lstStyle/>
        <a:p>
          <a:endParaRPr lang="it-IT"/>
        </a:p>
      </dgm:t>
    </dgm:pt>
    <dgm:pt modelId="{BB68C78E-28C5-4E71-B43E-B261DB78F823}" type="sibTrans" cxnId="{8EA5069E-649E-47A5-BFEA-43FAFBB849EB}">
      <dgm:prSet/>
      <dgm:spPr/>
      <dgm:t>
        <a:bodyPr/>
        <a:lstStyle/>
        <a:p>
          <a:endParaRPr lang="it-IT"/>
        </a:p>
      </dgm:t>
    </dgm:pt>
    <dgm:pt modelId="{53F6F3F2-8AE7-45B0-A3AE-BF1B9532E5AB}" type="pres">
      <dgm:prSet presAssocID="{2EF54249-0EC8-49E8-91F8-5DE896B62043}" presName="linearFlow" presStyleCnt="0">
        <dgm:presLayoutVars>
          <dgm:dir/>
          <dgm:animLvl val="lvl"/>
          <dgm:resizeHandles val="exact"/>
        </dgm:presLayoutVars>
      </dgm:prSet>
      <dgm:spPr/>
    </dgm:pt>
    <dgm:pt modelId="{993032AA-B2E8-46E5-9348-DA934B76CF9D}" type="pres">
      <dgm:prSet presAssocID="{612A77D0-77E4-4A97-BCE6-C6B91F748CC7}" presName="composite" presStyleCnt="0"/>
      <dgm:spPr/>
    </dgm:pt>
    <dgm:pt modelId="{C417DFB7-F9F2-4023-93BB-39D209EE9B0A}" type="pres">
      <dgm:prSet presAssocID="{612A77D0-77E4-4A97-BCE6-C6B91F748CC7}" presName="parentText" presStyleLbl="alignNode1" presStyleIdx="0" presStyleCnt="3">
        <dgm:presLayoutVars>
          <dgm:chMax val="1"/>
          <dgm:bulletEnabled val="1"/>
        </dgm:presLayoutVars>
      </dgm:prSet>
      <dgm:spPr/>
    </dgm:pt>
    <dgm:pt modelId="{AAA44651-0500-4906-A6C5-711EEF77ED33}" type="pres">
      <dgm:prSet presAssocID="{612A77D0-77E4-4A97-BCE6-C6B91F748CC7}" presName="descendantText" presStyleLbl="alignAcc1" presStyleIdx="0" presStyleCnt="3">
        <dgm:presLayoutVars>
          <dgm:bulletEnabled val="1"/>
        </dgm:presLayoutVars>
      </dgm:prSet>
      <dgm:spPr/>
    </dgm:pt>
    <dgm:pt modelId="{F2A703B6-AB5B-46EF-AAD3-4232A26EB173}" type="pres">
      <dgm:prSet presAssocID="{0AF78735-C4B6-44F9-B940-4129E32AC017}" presName="sp" presStyleCnt="0"/>
      <dgm:spPr/>
    </dgm:pt>
    <dgm:pt modelId="{F4E29FAB-C137-42EE-BE23-AB4DFAAA146E}" type="pres">
      <dgm:prSet presAssocID="{41630D06-D617-4715-8634-A3946A107591}" presName="composite" presStyleCnt="0"/>
      <dgm:spPr/>
    </dgm:pt>
    <dgm:pt modelId="{6D29CD46-325F-407E-9057-723D4EE29B1B}" type="pres">
      <dgm:prSet presAssocID="{41630D06-D617-4715-8634-A3946A107591}" presName="parentText" presStyleLbl="alignNode1" presStyleIdx="1" presStyleCnt="3">
        <dgm:presLayoutVars>
          <dgm:chMax val="1"/>
          <dgm:bulletEnabled val="1"/>
        </dgm:presLayoutVars>
      </dgm:prSet>
      <dgm:spPr/>
    </dgm:pt>
    <dgm:pt modelId="{29CC609C-6286-4ACF-891F-BF8895192D91}" type="pres">
      <dgm:prSet presAssocID="{41630D06-D617-4715-8634-A3946A107591}" presName="descendantText" presStyleLbl="alignAcc1" presStyleIdx="1" presStyleCnt="3">
        <dgm:presLayoutVars>
          <dgm:bulletEnabled val="1"/>
        </dgm:presLayoutVars>
      </dgm:prSet>
      <dgm:spPr/>
    </dgm:pt>
    <dgm:pt modelId="{FC0AD821-7D02-4392-ABE7-7A7AC11BBFA6}" type="pres">
      <dgm:prSet presAssocID="{4F6EC2D3-27C8-4177-B5E5-D02A6B55FE6A}" presName="sp" presStyleCnt="0"/>
      <dgm:spPr/>
    </dgm:pt>
    <dgm:pt modelId="{8B73D1F4-4EF8-4056-8D4A-E1AA7879EFDA}" type="pres">
      <dgm:prSet presAssocID="{1386AB86-FF16-4ED8-97C3-2D14DAF72AAD}" presName="composite" presStyleCnt="0"/>
      <dgm:spPr/>
    </dgm:pt>
    <dgm:pt modelId="{EBBD2213-4376-429E-AC86-DAAEE6F01B65}" type="pres">
      <dgm:prSet presAssocID="{1386AB86-FF16-4ED8-97C3-2D14DAF72AAD}" presName="parentText" presStyleLbl="alignNode1" presStyleIdx="2" presStyleCnt="3">
        <dgm:presLayoutVars>
          <dgm:chMax val="1"/>
          <dgm:bulletEnabled val="1"/>
        </dgm:presLayoutVars>
      </dgm:prSet>
      <dgm:spPr/>
    </dgm:pt>
    <dgm:pt modelId="{868FA6CD-E3B3-4FC6-B95B-DA3D0CBD120F}" type="pres">
      <dgm:prSet presAssocID="{1386AB86-FF16-4ED8-97C3-2D14DAF72AAD}" presName="descendantText" presStyleLbl="alignAcc1" presStyleIdx="2" presStyleCnt="3">
        <dgm:presLayoutVars>
          <dgm:bulletEnabled val="1"/>
        </dgm:presLayoutVars>
      </dgm:prSet>
      <dgm:spPr/>
    </dgm:pt>
  </dgm:ptLst>
  <dgm:cxnLst>
    <dgm:cxn modelId="{9A1D4706-CDFA-4FC3-A270-1135CDB046C3}" type="presOf" srcId="{7F237B12-13F2-4C84-85D0-A01597717E93}" destId="{868FA6CD-E3B3-4FC6-B95B-DA3D0CBD120F}" srcOrd="0" destOrd="1" presId="urn:microsoft.com/office/officeart/2005/8/layout/chevron2"/>
    <dgm:cxn modelId="{0BCE1D2E-5DF4-4FF3-BDDE-92C4A228099B}" srcId="{612A77D0-77E4-4A97-BCE6-C6B91F748CC7}" destId="{BF6333B6-7926-4BFA-9B76-B48F31FFF934}" srcOrd="1" destOrd="0" parTransId="{15072AAD-8D7C-43A4-AE5B-7E453B518AF7}" sibTransId="{45B942A7-63DE-4C80-A517-CBA86F68CC04}"/>
    <dgm:cxn modelId="{52F79D35-3E94-43DF-A9D9-7D08693C3982}" type="presOf" srcId="{BF6333B6-7926-4BFA-9B76-B48F31FFF934}" destId="{AAA44651-0500-4906-A6C5-711EEF77ED33}" srcOrd="0" destOrd="1" presId="urn:microsoft.com/office/officeart/2005/8/layout/chevron2"/>
    <dgm:cxn modelId="{69BD9A5C-C447-4438-B85B-4355C1A5B003}" type="presOf" srcId="{37E0C2C9-C6D7-4D5F-9295-9BD3F23D9ACE}" destId="{29CC609C-6286-4ACF-891F-BF8895192D91}" srcOrd="0" destOrd="1" presId="urn:microsoft.com/office/officeart/2005/8/layout/chevron2"/>
    <dgm:cxn modelId="{64C3DD6B-59D3-4242-A6C1-54B834E3FC5D}" srcId="{612A77D0-77E4-4A97-BCE6-C6B91F748CC7}" destId="{A6B31F67-53C8-497D-9648-49A5712C3307}" srcOrd="0" destOrd="0" parTransId="{387D6EDB-75F6-44E6-AF6C-C156D61CAFAB}" sibTransId="{BB4FE3A0-0741-4582-83D1-3D5185DD8520}"/>
    <dgm:cxn modelId="{4DE69A4D-AF86-41BE-B83C-FC1226EF2DC7}" type="presOf" srcId="{F4802A06-A85C-4E5B-8101-5C0B8FA91FA1}" destId="{868FA6CD-E3B3-4FC6-B95B-DA3D0CBD120F}" srcOrd="0" destOrd="0" presId="urn:microsoft.com/office/officeart/2005/8/layout/chevron2"/>
    <dgm:cxn modelId="{C7142850-925B-42E3-8075-C5614B7CD52D}" type="presOf" srcId="{6E94BAFC-F0EF-4374-83EE-679F70C72316}" destId="{29CC609C-6286-4ACF-891F-BF8895192D91}" srcOrd="0" destOrd="0" presId="urn:microsoft.com/office/officeart/2005/8/layout/chevron2"/>
    <dgm:cxn modelId="{46879458-0548-4861-A162-4EA7D36A9B32}" srcId="{2EF54249-0EC8-49E8-91F8-5DE896B62043}" destId="{1386AB86-FF16-4ED8-97C3-2D14DAF72AAD}" srcOrd="2" destOrd="0" parTransId="{9BC9BE4A-7E54-4840-8A18-00A0055B0EF9}" sibTransId="{85B8C664-27F4-4B51-99BA-552BFD85148F}"/>
    <dgm:cxn modelId="{4FB6657C-A3AC-4D8D-A9AB-8439A39ACA06}" srcId="{2EF54249-0EC8-49E8-91F8-5DE896B62043}" destId="{612A77D0-77E4-4A97-BCE6-C6B91F748CC7}" srcOrd="0" destOrd="0" parTransId="{E286D216-B968-4222-A7F3-52461C64C334}" sibTransId="{0AF78735-C4B6-44F9-B940-4129E32AC017}"/>
    <dgm:cxn modelId="{7D87F57E-1CBB-4101-80F6-3204A59707D5}" type="presOf" srcId="{1386AB86-FF16-4ED8-97C3-2D14DAF72AAD}" destId="{EBBD2213-4376-429E-AC86-DAAEE6F01B65}" srcOrd="0" destOrd="0" presId="urn:microsoft.com/office/officeart/2005/8/layout/chevron2"/>
    <dgm:cxn modelId="{78659283-5859-492B-A7AC-FD9B6A545D3F}" type="presOf" srcId="{2EF54249-0EC8-49E8-91F8-5DE896B62043}" destId="{53F6F3F2-8AE7-45B0-A3AE-BF1B9532E5AB}" srcOrd="0" destOrd="0" presId="urn:microsoft.com/office/officeart/2005/8/layout/chevron2"/>
    <dgm:cxn modelId="{58530A94-4B3D-4223-B8D7-AB6E8AA74306}" type="presOf" srcId="{612A77D0-77E4-4A97-BCE6-C6B91F748CC7}" destId="{C417DFB7-F9F2-4023-93BB-39D209EE9B0A}" srcOrd="0" destOrd="0" presId="urn:microsoft.com/office/officeart/2005/8/layout/chevron2"/>
    <dgm:cxn modelId="{F38EAB96-55CB-4C79-8E8C-130C056F70B2}" srcId="{2EF54249-0EC8-49E8-91F8-5DE896B62043}" destId="{41630D06-D617-4715-8634-A3946A107591}" srcOrd="1" destOrd="0" parTransId="{20D58940-8B1F-4D8E-B970-6FCC7C9D0994}" sibTransId="{4F6EC2D3-27C8-4177-B5E5-D02A6B55FE6A}"/>
    <dgm:cxn modelId="{8EA5069E-649E-47A5-BFEA-43FAFBB849EB}" srcId="{1386AB86-FF16-4ED8-97C3-2D14DAF72AAD}" destId="{7F237B12-13F2-4C84-85D0-A01597717E93}" srcOrd="1" destOrd="0" parTransId="{388D919C-77DA-442E-964A-BB16C9B81BC6}" sibTransId="{BB68C78E-28C5-4E71-B43E-B261DB78F823}"/>
    <dgm:cxn modelId="{374C8AB2-7CDD-4048-977E-C0A1A9165C7E}" srcId="{1386AB86-FF16-4ED8-97C3-2D14DAF72AAD}" destId="{F4802A06-A85C-4E5B-8101-5C0B8FA91FA1}" srcOrd="0" destOrd="0" parTransId="{4D8D7433-5D1A-404E-84A3-0C9BFA8F9BD8}" sibTransId="{06085F1B-7F91-4818-88D6-9F83231698D6}"/>
    <dgm:cxn modelId="{E5B18ABC-AA8B-4975-85E8-CBD25F9E101B}" type="presOf" srcId="{A6B31F67-53C8-497D-9648-49A5712C3307}" destId="{AAA44651-0500-4906-A6C5-711EEF77ED33}" srcOrd="0" destOrd="0" presId="urn:microsoft.com/office/officeart/2005/8/layout/chevron2"/>
    <dgm:cxn modelId="{9AEC6ADE-CA03-4766-AE0C-C658A465594D}" type="presOf" srcId="{41630D06-D617-4715-8634-A3946A107591}" destId="{6D29CD46-325F-407E-9057-723D4EE29B1B}" srcOrd="0" destOrd="0" presId="urn:microsoft.com/office/officeart/2005/8/layout/chevron2"/>
    <dgm:cxn modelId="{E704D2E9-E1EA-414E-879F-ACF613590485}" srcId="{41630D06-D617-4715-8634-A3946A107591}" destId="{6E94BAFC-F0EF-4374-83EE-679F70C72316}" srcOrd="0" destOrd="0" parTransId="{52723767-00B8-4506-B12F-65A6CB68699C}" sibTransId="{84CDCA55-E91F-4642-82A7-917418390B2A}"/>
    <dgm:cxn modelId="{1D9639F5-35F9-4F76-B55B-24D96E2CD50A}" srcId="{41630D06-D617-4715-8634-A3946A107591}" destId="{37E0C2C9-C6D7-4D5F-9295-9BD3F23D9ACE}" srcOrd="1" destOrd="0" parTransId="{9BDF2CC3-5F2F-487F-AA36-AE5460760DE1}" sibTransId="{A13CA7D0-24FD-42E0-BDB9-AF14F0E92F1C}"/>
    <dgm:cxn modelId="{168B7368-FB6A-43BC-80D1-666BA76AC62E}" type="presParOf" srcId="{53F6F3F2-8AE7-45B0-A3AE-BF1B9532E5AB}" destId="{993032AA-B2E8-46E5-9348-DA934B76CF9D}" srcOrd="0" destOrd="0" presId="urn:microsoft.com/office/officeart/2005/8/layout/chevron2"/>
    <dgm:cxn modelId="{CA4AC9C4-3404-4595-A31B-C5741D35EF1B}" type="presParOf" srcId="{993032AA-B2E8-46E5-9348-DA934B76CF9D}" destId="{C417DFB7-F9F2-4023-93BB-39D209EE9B0A}" srcOrd="0" destOrd="0" presId="urn:microsoft.com/office/officeart/2005/8/layout/chevron2"/>
    <dgm:cxn modelId="{E279A207-8A7E-4975-939D-0D9608DE4E4B}" type="presParOf" srcId="{993032AA-B2E8-46E5-9348-DA934B76CF9D}" destId="{AAA44651-0500-4906-A6C5-711EEF77ED33}" srcOrd="1" destOrd="0" presId="urn:microsoft.com/office/officeart/2005/8/layout/chevron2"/>
    <dgm:cxn modelId="{17C424CE-6B6E-4B42-B0C7-1649D8DA6518}" type="presParOf" srcId="{53F6F3F2-8AE7-45B0-A3AE-BF1B9532E5AB}" destId="{F2A703B6-AB5B-46EF-AAD3-4232A26EB173}" srcOrd="1" destOrd="0" presId="urn:microsoft.com/office/officeart/2005/8/layout/chevron2"/>
    <dgm:cxn modelId="{AAC3674D-9727-4FD0-8D6C-3EEF35B6808E}" type="presParOf" srcId="{53F6F3F2-8AE7-45B0-A3AE-BF1B9532E5AB}" destId="{F4E29FAB-C137-42EE-BE23-AB4DFAAA146E}" srcOrd="2" destOrd="0" presId="urn:microsoft.com/office/officeart/2005/8/layout/chevron2"/>
    <dgm:cxn modelId="{0B40F349-C27A-45C8-8F0C-68C0F7B48847}" type="presParOf" srcId="{F4E29FAB-C137-42EE-BE23-AB4DFAAA146E}" destId="{6D29CD46-325F-407E-9057-723D4EE29B1B}" srcOrd="0" destOrd="0" presId="urn:microsoft.com/office/officeart/2005/8/layout/chevron2"/>
    <dgm:cxn modelId="{F8127636-51E4-4D4E-BB62-E374AF1DEE22}" type="presParOf" srcId="{F4E29FAB-C137-42EE-BE23-AB4DFAAA146E}" destId="{29CC609C-6286-4ACF-891F-BF8895192D91}" srcOrd="1" destOrd="0" presId="urn:microsoft.com/office/officeart/2005/8/layout/chevron2"/>
    <dgm:cxn modelId="{CEE8C2C5-144C-4BAB-A8D0-A56DCA9579FB}" type="presParOf" srcId="{53F6F3F2-8AE7-45B0-A3AE-BF1B9532E5AB}" destId="{FC0AD821-7D02-4392-ABE7-7A7AC11BBFA6}" srcOrd="3" destOrd="0" presId="urn:microsoft.com/office/officeart/2005/8/layout/chevron2"/>
    <dgm:cxn modelId="{E6E18C26-72EA-422C-91A2-72ADB1852CE1}" type="presParOf" srcId="{53F6F3F2-8AE7-45B0-A3AE-BF1B9532E5AB}" destId="{8B73D1F4-4EF8-4056-8D4A-E1AA7879EFDA}" srcOrd="4" destOrd="0" presId="urn:microsoft.com/office/officeart/2005/8/layout/chevron2"/>
    <dgm:cxn modelId="{E20273B0-F6B0-4262-9D59-E6A087438A85}" type="presParOf" srcId="{8B73D1F4-4EF8-4056-8D4A-E1AA7879EFDA}" destId="{EBBD2213-4376-429E-AC86-DAAEE6F01B65}" srcOrd="0" destOrd="0" presId="urn:microsoft.com/office/officeart/2005/8/layout/chevron2"/>
    <dgm:cxn modelId="{2EF307E1-F49A-46EB-B275-BB397E8F512D}" type="presParOf" srcId="{8B73D1F4-4EF8-4056-8D4A-E1AA7879EFDA}" destId="{868FA6CD-E3B3-4FC6-B95B-DA3D0CBD120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8F405AD-1DAE-4A6C-A8AF-ED0AB015F78D}"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it-IT"/>
        </a:p>
      </dgm:t>
    </dgm:pt>
    <dgm:pt modelId="{197FFD0D-0318-4857-B907-DEE51CE56497}">
      <dgm:prSet phldrT="[Testo]"/>
      <dgm:spPr>
        <a:solidFill>
          <a:srgbClr val="002060"/>
        </a:solidFill>
      </dgm:spPr>
      <dgm:t>
        <a:bodyPr/>
        <a:lstStyle/>
        <a:p>
          <a:r>
            <a:rPr lang="it-IT" dirty="0"/>
            <a:t>Livello mondiale</a:t>
          </a:r>
        </a:p>
      </dgm:t>
    </dgm:pt>
    <dgm:pt modelId="{AEA42F4F-D580-4AFD-AFEE-042964D87816}" type="parTrans" cxnId="{3A0CA149-A92E-4C88-AC82-02CC84145FAC}">
      <dgm:prSet/>
      <dgm:spPr/>
      <dgm:t>
        <a:bodyPr/>
        <a:lstStyle/>
        <a:p>
          <a:endParaRPr lang="it-IT"/>
        </a:p>
      </dgm:t>
    </dgm:pt>
    <dgm:pt modelId="{A486B6D4-A1DF-421B-98B5-CD508FB01FC1}" type="sibTrans" cxnId="{3A0CA149-A92E-4C88-AC82-02CC84145FAC}">
      <dgm:prSet/>
      <dgm:spPr/>
      <dgm:t>
        <a:bodyPr/>
        <a:lstStyle/>
        <a:p>
          <a:endParaRPr lang="it-IT"/>
        </a:p>
      </dgm:t>
    </dgm:pt>
    <dgm:pt modelId="{BEA9B5F1-2DD0-45A7-94CE-AB4DD0CE2000}">
      <dgm:prSet phldrT="[Testo]"/>
      <dgm:spPr>
        <a:solidFill>
          <a:srgbClr val="0070C0"/>
        </a:solidFill>
      </dgm:spPr>
      <dgm:t>
        <a:bodyPr/>
        <a:lstStyle/>
        <a:p>
          <a:r>
            <a:rPr lang="it-IT" dirty="0"/>
            <a:t>Livello regionale - UE</a:t>
          </a:r>
        </a:p>
      </dgm:t>
    </dgm:pt>
    <dgm:pt modelId="{61251FD1-35F9-4921-BCCA-4DDE64BFF0C9}" type="parTrans" cxnId="{0AC61A31-A0FD-4383-92DC-BA8D0D588037}">
      <dgm:prSet/>
      <dgm:spPr/>
      <dgm:t>
        <a:bodyPr/>
        <a:lstStyle/>
        <a:p>
          <a:endParaRPr lang="it-IT"/>
        </a:p>
      </dgm:t>
    </dgm:pt>
    <dgm:pt modelId="{65A4775C-0DAE-4C19-BEA2-D5EC5DB3C6F3}" type="sibTrans" cxnId="{0AC61A31-A0FD-4383-92DC-BA8D0D588037}">
      <dgm:prSet/>
      <dgm:spPr/>
      <dgm:t>
        <a:bodyPr/>
        <a:lstStyle/>
        <a:p>
          <a:endParaRPr lang="it-IT"/>
        </a:p>
      </dgm:t>
    </dgm:pt>
    <dgm:pt modelId="{5349063B-EB19-4F59-A8CC-E66DA0246C16}">
      <dgm:prSet phldrT="[Testo]"/>
      <dgm:spPr>
        <a:solidFill>
          <a:srgbClr val="00B050"/>
        </a:solidFill>
      </dgm:spPr>
      <dgm:t>
        <a:bodyPr/>
        <a:lstStyle/>
        <a:p>
          <a:r>
            <a:rPr lang="it-IT" dirty="0"/>
            <a:t>Livello statale</a:t>
          </a:r>
        </a:p>
      </dgm:t>
    </dgm:pt>
    <dgm:pt modelId="{758BFE2C-9E5A-40D7-BA86-BBFFB840FD66}" type="parTrans" cxnId="{4CF45617-938F-4F60-ACF5-9EFE494057BE}">
      <dgm:prSet/>
      <dgm:spPr/>
      <dgm:t>
        <a:bodyPr/>
        <a:lstStyle/>
        <a:p>
          <a:endParaRPr lang="it-IT"/>
        </a:p>
      </dgm:t>
    </dgm:pt>
    <dgm:pt modelId="{033AD307-745D-470B-8877-01A120CA8BF8}" type="sibTrans" cxnId="{4CF45617-938F-4F60-ACF5-9EFE494057BE}">
      <dgm:prSet/>
      <dgm:spPr/>
      <dgm:t>
        <a:bodyPr/>
        <a:lstStyle/>
        <a:p>
          <a:endParaRPr lang="it-IT"/>
        </a:p>
      </dgm:t>
    </dgm:pt>
    <dgm:pt modelId="{8464E1B2-2A16-4871-81E0-0396E19202D8}">
      <dgm:prSet phldrT="[Testo]"/>
      <dgm:spPr>
        <a:solidFill>
          <a:srgbClr val="FF0000"/>
        </a:solidFill>
      </dgm:spPr>
      <dgm:t>
        <a:bodyPr/>
        <a:lstStyle/>
        <a:p>
          <a:r>
            <a:rPr lang="it-IT" dirty="0"/>
            <a:t>Livello sub-statale</a:t>
          </a:r>
        </a:p>
      </dgm:t>
    </dgm:pt>
    <dgm:pt modelId="{D7835A35-5FFA-4B75-8B5F-909895187849}" type="parTrans" cxnId="{1FA5FD90-4FE9-47A8-B83C-9A2A7475CEB5}">
      <dgm:prSet/>
      <dgm:spPr/>
      <dgm:t>
        <a:bodyPr/>
        <a:lstStyle/>
        <a:p>
          <a:endParaRPr lang="it-IT"/>
        </a:p>
      </dgm:t>
    </dgm:pt>
    <dgm:pt modelId="{F0E42ED7-19F8-4E15-BE65-4098CC82D53B}" type="sibTrans" cxnId="{1FA5FD90-4FE9-47A8-B83C-9A2A7475CEB5}">
      <dgm:prSet/>
      <dgm:spPr/>
      <dgm:t>
        <a:bodyPr/>
        <a:lstStyle/>
        <a:p>
          <a:endParaRPr lang="it-IT"/>
        </a:p>
      </dgm:t>
    </dgm:pt>
    <dgm:pt modelId="{9FA1D55D-C003-499A-B1A3-205F1F600A04}" type="pres">
      <dgm:prSet presAssocID="{08F405AD-1DAE-4A6C-A8AF-ED0AB015F78D}" presName="Name0" presStyleCnt="0">
        <dgm:presLayoutVars>
          <dgm:chMax val="7"/>
          <dgm:resizeHandles val="exact"/>
        </dgm:presLayoutVars>
      </dgm:prSet>
      <dgm:spPr/>
    </dgm:pt>
    <dgm:pt modelId="{4E4A401F-E89B-439E-8C7E-5679D246714E}" type="pres">
      <dgm:prSet presAssocID="{08F405AD-1DAE-4A6C-A8AF-ED0AB015F78D}" presName="comp1" presStyleCnt="0"/>
      <dgm:spPr/>
    </dgm:pt>
    <dgm:pt modelId="{35CF9191-7D9D-4A57-A923-5928F4F99FAF}" type="pres">
      <dgm:prSet presAssocID="{08F405AD-1DAE-4A6C-A8AF-ED0AB015F78D}" presName="circle1" presStyleLbl="node1" presStyleIdx="0" presStyleCnt="4" custScaleX="110987" custLinFactNeighborX="-264"/>
      <dgm:spPr/>
    </dgm:pt>
    <dgm:pt modelId="{845F6408-398E-437A-AE20-EA35CF4C7F1B}" type="pres">
      <dgm:prSet presAssocID="{08F405AD-1DAE-4A6C-A8AF-ED0AB015F78D}" presName="c1text" presStyleLbl="node1" presStyleIdx="0" presStyleCnt="4">
        <dgm:presLayoutVars>
          <dgm:bulletEnabled val="1"/>
        </dgm:presLayoutVars>
      </dgm:prSet>
      <dgm:spPr/>
    </dgm:pt>
    <dgm:pt modelId="{02E36171-EB1D-4FD3-8681-0204FE01D3F0}" type="pres">
      <dgm:prSet presAssocID="{08F405AD-1DAE-4A6C-A8AF-ED0AB015F78D}" presName="comp2" presStyleCnt="0"/>
      <dgm:spPr/>
    </dgm:pt>
    <dgm:pt modelId="{E4ADC2C4-1A4D-4348-A3F3-E1378109D322}" type="pres">
      <dgm:prSet presAssocID="{08F405AD-1DAE-4A6C-A8AF-ED0AB015F78D}" presName="circle2" presStyleLbl="node1" presStyleIdx="1" presStyleCnt="4"/>
      <dgm:spPr/>
    </dgm:pt>
    <dgm:pt modelId="{96910701-A76D-4A70-8BDB-4B01154CC8A7}" type="pres">
      <dgm:prSet presAssocID="{08F405AD-1DAE-4A6C-A8AF-ED0AB015F78D}" presName="c2text" presStyleLbl="node1" presStyleIdx="1" presStyleCnt="4">
        <dgm:presLayoutVars>
          <dgm:bulletEnabled val="1"/>
        </dgm:presLayoutVars>
      </dgm:prSet>
      <dgm:spPr/>
    </dgm:pt>
    <dgm:pt modelId="{2E3F0658-4BB6-44BF-B025-B3CFDAD0EF75}" type="pres">
      <dgm:prSet presAssocID="{08F405AD-1DAE-4A6C-A8AF-ED0AB015F78D}" presName="comp3" presStyleCnt="0"/>
      <dgm:spPr/>
    </dgm:pt>
    <dgm:pt modelId="{F25CBAA1-5764-4674-B7B6-534466187EB5}" type="pres">
      <dgm:prSet presAssocID="{08F405AD-1DAE-4A6C-A8AF-ED0AB015F78D}" presName="circle3" presStyleLbl="node1" presStyleIdx="2" presStyleCnt="4"/>
      <dgm:spPr/>
    </dgm:pt>
    <dgm:pt modelId="{38DD69E3-5743-4B0B-8ABC-00BA2C9D5462}" type="pres">
      <dgm:prSet presAssocID="{08F405AD-1DAE-4A6C-A8AF-ED0AB015F78D}" presName="c3text" presStyleLbl="node1" presStyleIdx="2" presStyleCnt="4">
        <dgm:presLayoutVars>
          <dgm:bulletEnabled val="1"/>
        </dgm:presLayoutVars>
      </dgm:prSet>
      <dgm:spPr/>
    </dgm:pt>
    <dgm:pt modelId="{1C93E4EA-38AD-4922-B70E-97869236A985}" type="pres">
      <dgm:prSet presAssocID="{08F405AD-1DAE-4A6C-A8AF-ED0AB015F78D}" presName="comp4" presStyleCnt="0"/>
      <dgm:spPr/>
    </dgm:pt>
    <dgm:pt modelId="{E49326BF-C73A-4149-8F2C-3E51BD10ECBD}" type="pres">
      <dgm:prSet presAssocID="{08F405AD-1DAE-4A6C-A8AF-ED0AB015F78D}" presName="circle4" presStyleLbl="node1" presStyleIdx="3" presStyleCnt="4"/>
      <dgm:spPr/>
    </dgm:pt>
    <dgm:pt modelId="{A389C896-B504-4A49-BE1D-E71896D6DFDF}" type="pres">
      <dgm:prSet presAssocID="{08F405AD-1DAE-4A6C-A8AF-ED0AB015F78D}" presName="c4text" presStyleLbl="node1" presStyleIdx="3" presStyleCnt="4">
        <dgm:presLayoutVars>
          <dgm:bulletEnabled val="1"/>
        </dgm:presLayoutVars>
      </dgm:prSet>
      <dgm:spPr/>
    </dgm:pt>
  </dgm:ptLst>
  <dgm:cxnLst>
    <dgm:cxn modelId="{53EFBA04-C34A-488D-BD46-92DEB756E7AC}" type="presOf" srcId="{5349063B-EB19-4F59-A8CC-E66DA0246C16}" destId="{F25CBAA1-5764-4674-B7B6-534466187EB5}" srcOrd="0" destOrd="0" presId="urn:microsoft.com/office/officeart/2005/8/layout/venn2"/>
    <dgm:cxn modelId="{179E9514-5621-41A1-B3F5-E0BA74AF839C}" type="presOf" srcId="{197FFD0D-0318-4857-B907-DEE51CE56497}" destId="{845F6408-398E-437A-AE20-EA35CF4C7F1B}" srcOrd="1" destOrd="0" presId="urn:microsoft.com/office/officeart/2005/8/layout/venn2"/>
    <dgm:cxn modelId="{4CF45617-938F-4F60-ACF5-9EFE494057BE}" srcId="{08F405AD-1DAE-4A6C-A8AF-ED0AB015F78D}" destId="{5349063B-EB19-4F59-A8CC-E66DA0246C16}" srcOrd="2" destOrd="0" parTransId="{758BFE2C-9E5A-40D7-BA86-BBFFB840FD66}" sibTransId="{033AD307-745D-470B-8877-01A120CA8BF8}"/>
    <dgm:cxn modelId="{0AC61A31-A0FD-4383-92DC-BA8D0D588037}" srcId="{08F405AD-1DAE-4A6C-A8AF-ED0AB015F78D}" destId="{BEA9B5F1-2DD0-45A7-94CE-AB4DD0CE2000}" srcOrd="1" destOrd="0" parTransId="{61251FD1-35F9-4921-BCCA-4DDE64BFF0C9}" sibTransId="{65A4775C-0DAE-4C19-BEA2-D5EC5DB3C6F3}"/>
    <dgm:cxn modelId="{6B9E7E62-14E3-46BF-B3B5-299C0295BDA4}" type="presOf" srcId="{BEA9B5F1-2DD0-45A7-94CE-AB4DD0CE2000}" destId="{E4ADC2C4-1A4D-4348-A3F3-E1378109D322}" srcOrd="0" destOrd="0" presId="urn:microsoft.com/office/officeart/2005/8/layout/venn2"/>
    <dgm:cxn modelId="{97ECA965-898B-4B04-ADB5-D6CCA0D6B570}" type="presOf" srcId="{5349063B-EB19-4F59-A8CC-E66DA0246C16}" destId="{38DD69E3-5743-4B0B-8ABC-00BA2C9D5462}" srcOrd="1" destOrd="0" presId="urn:microsoft.com/office/officeart/2005/8/layout/venn2"/>
    <dgm:cxn modelId="{F3CF1747-06B6-4FC7-AFE6-2F6E6426468E}" type="presOf" srcId="{BEA9B5F1-2DD0-45A7-94CE-AB4DD0CE2000}" destId="{96910701-A76D-4A70-8BDB-4B01154CC8A7}" srcOrd="1" destOrd="0" presId="urn:microsoft.com/office/officeart/2005/8/layout/venn2"/>
    <dgm:cxn modelId="{3A0CA149-A92E-4C88-AC82-02CC84145FAC}" srcId="{08F405AD-1DAE-4A6C-A8AF-ED0AB015F78D}" destId="{197FFD0D-0318-4857-B907-DEE51CE56497}" srcOrd="0" destOrd="0" parTransId="{AEA42F4F-D580-4AFD-AFEE-042964D87816}" sibTransId="{A486B6D4-A1DF-421B-98B5-CD508FB01FC1}"/>
    <dgm:cxn modelId="{8EC7A56D-0D0D-4269-A5B6-EB03262A97FB}" type="presOf" srcId="{8464E1B2-2A16-4871-81E0-0396E19202D8}" destId="{A389C896-B504-4A49-BE1D-E71896D6DFDF}" srcOrd="1" destOrd="0" presId="urn:microsoft.com/office/officeart/2005/8/layout/venn2"/>
    <dgm:cxn modelId="{88B38B4E-A3B1-492B-888B-A0A1C73997A3}" type="presOf" srcId="{8464E1B2-2A16-4871-81E0-0396E19202D8}" destId="{E49326BF-C73A-4149-8F2C-3E51BD10ECBD}" srcOrd="0" destOrd="0" presId="urn:microsoft.com/office/officeart/2005/8/layout/venn2"/>
    <dgm:cxn modelId="{1FA5FD90-4FE9-47A8-B83C-9A2A7475CEB5}" srcId="{08F405AD-1DAE-4A6C-A8AF-ED0AB015F78D}" destId="{8464E1B2-2A16-4871-81E0-0396E19202D8}" srcOrd="3" destOrd="0" parTransId="{D7835A35-5FFA-4B75-8B5F-909895187849}" sibTransId="{F0E42ED7-19F8-4E15-BE65-4098CC82D53B}"/>
    <dgm:cxn modelId="{1BD0DF9E-DAEC-407A-A89E-460830891387}" type="presOf" srcId="{08F405AD-1DAE-4A6C-A8AF-ED0AB015F78D}" destId="{9FA1D55D-C003-499A-B1A3-205F1F600A04}" srcOrd="0" destOrd="0" presId="urn:microsoft.com/office/officeart/2005/8/layout/venn2"/>
    <dgm:cxn modelId="{D409CEF1-8679-44EF-9935-7B71E99AA5CC}" type="presOf" srcId="{197FFD0D-0318-4857-B907-DEE51CE56497}" destId="{35CF9191-7D9D-4A57-A923-5928F4F99FAF}" srcOrd="0" destOrd="0" presId="urn:microsoft.com/office/officeart/2005/8/layout/venn2"/>
    <dgm:cxn modelId="{FDE1E381-2757-4A4C-B26E-964723E14544}" type="presParOf" srcId="{9FA1D55D-C003-499A-B1A3-205F1F600A04}" destId="{4E4A401F-E89B-439E-8C7E-5679D246714E}" srcOrd="0" destOrd="0" presId="urn:microsoft.com/office/officeart/2005/8/layout/venn2"/>
    <dgm:cxn modelId="{8E10B6F9-7D9E-469C-B1DD-A6D36C0650DB}" type="presParOf" srcId="{4E4A401F-E89B-439E-8C7E-5679D246714E}" destId="{35CF9191-7D9D-4A57-A923-5928F4F99FAF}" srcOrd="0" destOrd="0" presId="urn:microsoft.com/office/officeart/2005/8/layout/venn2"/>
    <dgm:cxn modelId="{990BCD74-66F5-43C8-B9A1-6A957DE9169E}" type="presParOf" srcId="{4E4A401F-E89B-439E-8C7E-5679D246714E}" destId="{845F6408-398E-437A-AE20-EA35CF4C7F1B}" srcOrd="1" destOrd="0" presId="urn:microsoft.com/office/officeart/2005/8/layout/venn2"/>
    <dgm:cxn modelId="{C8242249-23F3-48D1-B39A-CE0D5084574A}" type="presParOf" srcId="{9FA1D55D-C003-499A-B1A3-205F1F600A04}" destId="{02E36171-EB1D-4FD3-8681-0204FE01D3F0}" srcOrd="1" destOrd="0" presId="urn:microsoft.com/office/officeart/2005/8/layout/venn2"/>
    <dgm:cxn modelId="{AD72F9DC-517B-491B-BE26-3D562E2C93C1}" type="presParOf" srcId="{02E36171-EB1D-4FD3-8681-0204FE01D3F0}" destId="{E4ADC2C4-1A4D-4348-A3F3-E1378109D322}" srcOrd="0" destOrd="0" presId="urn:microsoft.com/office/officeart/2005/8/layout/venn2"/>
    <dgm:cxn modelId="{5C66FE64-CD6A-4782-81E4-EDFA0BA728FC}" type="presParOf" srcId="{02E36171-EB1D-4FD3-8681-0204FE01D3F0}" destId="{96910701-A76D-4A70-8BDB-4B01154CC8A7}" srcOrd="1" destOrd="0" presId="urn:microsoft.com/office/officeart/2005/8/layout/venn2"/>
    <dgm:cxn modelId="{21B23CDA-17E7-454F-8550-8946F7E6D703}" type="presParOf" srcId="{9FA1D55D-C003-499A-B1A3-205F1F600A04}" destId="{2E3F0658-4BB6-44BF-B025-B3CFDAD0EF75}" srcOrd="2" destOrd="0" presId="urn:microsoft.com/office/officeart/2005/8/layout/venn2"/>
    <dgm:cxn modelId="{C61E2709-4EB9-42F9-8267-69F5508BFF78}" type="presParOf" srcId="{2E3F0658-4BB6-44BF-B025-B3CFDAD0EF75}" destId="{F25CBAA1-5764-4674-B7B6-534466187EB5}" srcOrd="0" destOrd="0" presId="urn:microsoft.com/office/officeart/2005/8/layout/venn2"/>
    <dgm:cxn modelId="{0F58DE9E-343C-4018-B7C1-A9F7B45F1C31}" type="presParOf" srcId="{2E3F0658-4BB6-44BF-B025-B3CFDAD0EF75}" destId="{38DD69E3-5743-4B0B-8ABC-00BA2C9D5462}" srcOrd="1" destOrd="0" presId="urn:microsoft.com/office/officeart/2005/8/layout/venn2"/>
    <dgm:cxn modelId="{272FFAFB-7447-4F65-A9EC-9A6E4E44758B}" type="presParOf" srcId="{9FA1D55D-C003-499A-B1A3-205F1F600A04}" destId="{1C93E4EA-38AD-4922-B70E-97869236A985}" srcOrd="3" destOrd="0" presId="urn:microsoft.com/office/officeart/2005/8/layout/venn2"/>
    <dgm:cxn modelId="{72045CB0-0102-4956-890B-94AA66CD63C9}" type="presParOf" srcId="{1C93E4EA-38AD-4922-B70E-97869236A985}" destId="{E49326BF-C73A-4149-8F2C-3E51BD10ECBD}" srcOrd="0" destOrd="0" presId="urn:microsoft.com/office/officeart/2005/8/layout/venn2"/>
    <dgm:cxn modelId="{B0015041-5080-4F8E-AA32-2597791694A1}" type="presParOf" srcId="{1C93E4EA-38AD-4922-B70E-97869236A985}" destId="{A389C896-B504-4A49-BE1D-E71896D6DFDF}"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915BE80-D774-4125-8727-76EDD29DEEFA}"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it-IT"/>
        </a:p>
      </dgm:t>
    </dgm:pt>
    <dgm:pt modelId="{DF85EE0B-7C52-4A0A-B9C0-88A30A561BB6}">
      <dgm:prSet phldrT="[Testo]"/>
      <dgm:spPr>
        <a:solidFill>
          <a:srgbClr val="00B050"/>
        </a:solidFill>
      </dgm:spPr>
      <dgm:t>
        <a:bodyPr/>
        <a:lstStyle/>
        <a:p>
          <a:r>
            <a:rPr lang="it-IT" dirty="0"/>
            <a:t>Nascita delle costituzioni nazionali nell’epoca moderna </a:t>
          </a:r>
        </a:p>
      </dgm:t>
    </dgm:pt>
    <dgm:pt modelId="{E16D4C72-E87C-4BB3-8C7D-1154EEB64E1A}" type="parTrans" cxnId="{B25E0827-F0D3-475D-8987-15D19473F0D2}">
      <dgm:prSet/>
      <dgm:spPr/>
      <dgm:t>
        <a:bodyPr/>
        <a:lstStyle/>
        <a:p>
          <a:endParaRPr lang="it-IT"/>
        </a:p>
      </dgm:t>
    </dgm:pt>
    <dgm:pt modelId="{1848C305-B128-42FF-AD0C-4E3F51C37384}" type="sibTrans" cxnId="{B25E0827-F0D3-475D-8987-15D19473F0D2}">
      <dgm:prSet/>
      <dgm:spPr/>
      <dgm:t>
        <a:bodyPr/>
        <a:lstStyle/>
        <a:p>
          <a:endParaRPr lang="it-IT"/>
        </a:p>
      </dgm:t>
    </dgm:pt>
    <dgm:pt modelId="{C27F5463-5BD2-4BCE-A99E-ECDE22654916}">
      <dgm:prSet phldrT="[Testo]"/>
      <dgm:spPr>
        <a:solidFill>
          <a:srgbClr val="FFFF00">
            <a:alpha val="90000"/>
          </a:srgbClr>
        </a:solidFill>
      </dgm:spPr>
      <dgm:t>
        <a:bodyPr/>
        <a:lstStyle/>
        <a:p>
          <a:r>
            <a:rPr lang="it-IT" dirty="0"/>
            <a:t>Da diritto privato</a:t>
          </a:r>
        </a:p>
      </dgm:t>
    </dgm:pt>
    <dgm:pt modelId="{7834535B-D092-457B-ABCA-D1146C2046AB}" type="parTrans" cxnId="{C5037F4F-5725-4883-8FA4-58314D1109EF}">
      <dgm:prSet/>
      <dgm:spPr/>
      <dgm:t>
        <a:bodyPr/>
        <a:lstStyle/>
        <a:p>
          <a:endParaRPr lang="it-IT"/>
        </a:p>
      </dgm:t>
    </dgm:pt>
    <dgm:pt modelId="{30A5B7C2-8A4C-468D-BF67-8D05327A1484}" type="sibTrans" cxnId="{C5037F4F-5725-4883-8FA4-58314D1109EF}">
      <dgm:prSet/>
      <dgm:spPr/>
      <dgm:t>
        <a:bodyPr/>
        <a:lstStyle/>
        <a:p>
          <a:endParaRPr lang="it-IT"/>
        </a:p>
      </dgm:t>
    </dgm:pt>
    <dgm:pt modelId="{879535B1-3648-410C-B9EE-45B7D66814B1}">
      <dgm:prSet phldrT="[Testo]"/>
      <dgm:spPr>
        <a:solidFill>
          <a:srgbClr val="FFFF00">
            <a:alpha val="90000"/>
          </a:srgbClr>
        </a:solidFill>
      </dgm:spPr>
      <dgm:t>
        <a:bodyPr/>
        <a:lstStyle/>
        <a:p>
          <a:r>
            <a:rPr lang="it-IT" dirty="0"/>
            <a:t>A diritto pubblico</a:t>
          </a:r>
        </a:p>
      </dgm:t>
    </dgm:pt>
    <dgm:pt modelId="{E26308C6-A690-4ECF-B3F6-C83EA16A0A00}" type="parTrans" cxnId="{342CDE4F-8054-4390-BF04-D294EFE48329}">
      <dgm:prSet/>
      <dgm:spPr/>
      <dgm:t>
        <a:bodyPr/>
        <a:lstStyle/>
        <a:p>
          <a:endParaRPr lang="it-IT"/>
        </a:p>
      </dgm:t>
    </dgm:pt>
    <dgm:pt modelId="{08D42F41-0853-49EA-ADA5-7DAF90BB3A7A}" type="sibTrans" cxnId="{342CDE4F-8054-4390-BF04-D294EFE48329}">
      <dgm:prSet/>
      <dgm:spPr/>
      <dgm:t>
        <a:bodyPr/>
        <a:lstStyle/>
        <a:p>
          <a:endParaRPr lang="it-IT"/>
        </a:p>
      </dgm:t>
    </dgm:pt>
    <dgm:pt modelId="{E2209EAE-32FB-421E-A57F-D5B288C1B0EE}">
      <dgm:prSet phldrT="[Testo]"/>
      <dgm:spPr>
        <a:solidFill>
          <a:srgbClr val="00B0F0"/>
        </a:solidFill>
      </dgm:spPr>
      <dgm:t>
        <a:bodyPr/>
        <a:lstStyle/>
        <a:p>
          <a:r>
            <a:rPr lang="it-IT" dirty="0"/>
            <a:t>Nascita della costituzione globale nell’epoca contemporanea</a:t>
          </a:r>
        </a:p>
      </dgm:t>
    </dgm:pt>
    <dgm:pt modelId="{3DF5896C-AE7C-42DD-B8A2-EB104A685210}" type="parTrans" cxnId="{987427CB-A23B-49E1-8F9E-26CE33F2D03A}">
      <dgm:prSet/>
      <dgm:spPr/>
      <dgm:t>
        <a:bodyPr/>
        <a:lstStyle/>
        <a:p>
          <a:endParaRPr lang="it-IT"/>
        </a:p>
      </dgm:t>
    </dgm:pt>
    <dgm:pt modelId="{89242741-4BD3-46E2-9FC7-FCDA6BC427FA}" type="sibTrans" cxnId="{987427CB-A23B-49E1-8F9E-26CE33F2D03A}">
      <dgm:prSet/>
      <dgm:spPr/>
      <dgm:t>
        <a:bodyPr/>
        <a:lstStyle/>
        <a:p>
          <a:endParaRPr lang="it-IT"/>
        </a:p>
      </dgm:t>
    </dgm:pt>
    <dgm:pt modelId="{9DDF0E4E-26BC-49BD-85EF-EE557BCE7584}">
      <dgm:prSet phldrT="[Testo]"/>
      <dgm:spPr>
        <a:solidFill>
          <a:srgbClr val="FFC000">
            <a:alpha val="90000"/>
          </a:srgbClr>
        </a:solidFill>
      </dgm:spPr>
      <dgm:t>
        <a:bodyPr/>
        <a:lstStyle/>
        <a:p>
          <a:r>
            <a:rPr lang="it-IT" dirty="0"/>
            <a:t>Da sovranità nazionale </a:t>
          </a:r>
        </a:p>
      </dgm:t>
    </dgm:pt>
    <dgm:pt modelId="{78638DF6-8E24-4206-A3C9-13160E4E8FFF}" type="parTrans" cxnId="{02D69A3B-D47C-4FB1-908A-FFC214BECCFB}">
      <dgm:prSet/>
      <dgm:spPr/>
      <dgm:t>
        <a:bodyPr/>
        <a:lstStyle/>
        <a:p>
          <a:endParaRPr lang="it-IT"/>
        </a:p>
      </dgm:t>
    </dgm:pt>
    <dgm:pt modelId="{7C79B3E8-E851-461D-B8AD-53D83130FF22}" type="sibTrans" cxnId="{02D69A3B-D47C-4FB1-908A-FFC214BECCFB}">
      <dgm:prSet/>
      <dgm:spPr/>
      <dgm:t>
        <a:bodyPr/>
        <a:lstStyle/>
        <a:p>
          <a:endParaRPr lang="it-IT"/>
        </a:p>
      </dgm:t>
    </dgm:pt>
    <dgm:pt modelId="{17328989-00D0-4AE4-9111-1D03B6EE8167}">
      <dgm:prSet phldrT="[Testo]"/>
      <dgm:spPr>
        <a:solidFill>
          <a:srgbClr val="FFC000">
            <a:alpha val="90000"/>
          </a:srgbClr>
        </a:solidFill>
      </dgm:spPr>
      <dgm:t>
        <a:bodyPr/>
        <a:lstStyle/>
        <a:p>
          <a:r>
            <a:rPr lang="it-IT" dirty="0"/>
            <a:t>A comunità internazionale</a:t>
          </a:r>
        </a:p>
      </dgm:t>
    </dgm:pt>
    <dgm:pt modelId="{78034FDC-C96B-438A-9698-150A4CBA38EC}" type="parTrans" cxnId="{E5FE834D-D06E-4871-A058-B1D08C922372}">
      <dgm:prSet/>
      <dgm:spPr/>
      <dgm:t>
        <a:bodyPr/>
        <a:lstStyle/>
        <a:p>
          <a:endParaRPr lang="it-IT"/>
        </a:p>
      </dgm:t>
    </dgm:pt>
    <dgm:pt modelId="{1B72C49B-20C6-46A4-867F-53B517A30F0D}" type="sibTrans" cxnId="{E5FE834D-D06E-4871-A058-B1D08C922372}">
      <dgm:prSet/>
      <dgm:spPr/>
      <dgm:t>
        <a:bodyPr/>
        <a:lstStyle/>
        <a:p>
          <a:endParaRPr lang="it-IT"/>
        </a:p>
      </dgm:t>
    </dgm:pt>
    <dgm:pt modelId="{647FC9B6-2B01-4881-A9EA-0A3F5A5C961B}" type="pres">
      <dgm:prSet presAssocID="{3915BE80-D774-4125-8727-76EDD29DEEFA}" presName="Name0" presStyleCnt="0">
        <dgm:presLayoutVars>
          <dgm:dir/>
          <dgm:animLvl val="lvl"/>
          <dgm:resizeHandles/>
        </dgm:presLayoutVars>
      </dgm:prSet>
      <dgm:spPr/>
    </dgm:pt>
    <dgm:pt modelId="{F90E840C-A737-4A29-B311-0F6E0635F3BD}" type="pres">
      <dgm:prSet presAssocID="{DF85EE0B-7C52-4A0A-B9C0-88A30A561BB6}" presName="linNode" presStyleCnt="0"/>
      <dgm:spPr/>
    </dgm:pt>
    <dgm:pt modelId="{1211EDE4-5B5A-452C-A74C-388D07FD53F4}" type="pres">
      <dgm:prSet presAssocID="{DF85EE0B-7C52-4A0A-B9C0-88A30A561BB6}" presName="parentShp" presStyleLbl="node1" presStyleIdx="0" presStyleCnt="2">
        <dgm:presLayoutVars>
          <dgm:bulletEnabled val="1"/>
        </dgm:presLayoutVars>
      </dgm:prSet>
      <dgm:spPr/>
    </dgm:pt>
    <dgm:pt modelId="{A1B19322-76EF-4ACF-B217-22B60DBA5583}" type="pres">
      <dgm:prSet presAssocID="{DF85EE0B-7C52-4A0A-B9C0-88A30A561BB6}" presName="childShp" presStyleLbl="bgAccFollowNode1" presStyleIdx="0" presStyleCnt="2">
        <dgm:presLayoutVars>
          <dgm:bulletEnabled val="1"/>
        </dgm:presLayoutVars>
      </dgm:prSet>
      <dgm:spPr/>
    </dgm:pt>
    <dgm:pt modelId="{74987E26-8B96-4AD9-9ABA-F0FD0F579A83}" type="pres">
      <dgm:prSet presAssocID="{1848C305-B128-42FF-AD0C-4E3F51C37384}" presName="spacing" presStyleCnt="0"/>
      <dgm:spPr/>
    </dgm:pt>
    <dgm:pt modelId="{0BEAD524-EBCB-4BCA-87C7-22832B4D7CC8}" type="pres">
      <dgm:prSet presAssocID="{E2209EAE-32FB-421E-A57F-D5B288C1B0EE}" presName="linNode" presStyleCnt="0"/>
      <dgm:spPr/>
    </dgm:pt>
    <dgm:pt modelId="{AD5C4045-20B9-4262-ADFC-8BB75F05B5AE}" type="pres">
      <dgm:prSet presAssocID="{E2209EAE-32FB-421E-A57F-D5B288C1B0EE}" presName="parentShp" presStyleLbl="node1" presStyleIdx="1" presStyleCnt="2">
        <dgm:presLayoutVars>
          <dgm:bulletEnabled val="1"/>
        </dgm:presLayoutVars>
      </dgm:prSet>
      <dgm:spPr/>
    </dgm:pt>
    <dgm:pt modelId="{0909A815-9B9A-4198-80AA-337C9DF6D07D}" type="pres">
      <dgm:prSet presAssocID="{E2209EAE-32FB-421E-A57F-D5B288C1B0EE}" presName="childShp" presStyleLbl="bgAccFollowNode1" presStyleIdx="1" presStyleCnt="2">
        <dgm:presLayoutVars>
          <dgm:bulletEnabled val="1"/>
        </dgm:presLayoutVars>
      </dgm:prSet>
      <dgm:spPr/>
    </dgm:pt>
  </dgm:ptLst>
  <dgm:cxnLst>
    <dgm:cxn modelId="{7734BC16-CD7E-4C44-9EED-B01A91ED5B75}" type="presOf" srcId="{3915BE80-D774-4125-8727-76EDD29DEEFA}" destId="{647FC9B6-2B01-4881-A9EA-0A3F5A5C961B}" srcOrd="0" destOrd="0" presId="urn:microsoft.com/office/officeart/2005/8/layout/vList6"/>
    <dgm:cxn modelId="{B25E0827-F0D3-475D-8987-15D19473F0D2}" srcId="{3915BE80-D774-4125-8727-76EDD29DEEFA}" destId="{DF85EE0B-7C52-4A0A-B9C0-88A30A561BB6}" srcOrd="0" destOrd="0" parTransId="{E16D4C72-E87C-4BB3-8C7D-1154EEB64E1A}" sibTransId="{1848C305-B128-42FF-AD0C-4E3F51C37384}"/>
    <dgm:cxn modelId="{02D69A3B-D47C-4FB1-908A-FFC214BECCFB}" srcId="{E2209EAE-32FB-421E-A57F-D5B288C1B0EE}" destId="{9DDF0E4E-26BC-49BD-85EF-EE557BCE7584}" srcOrd="0" destOrd="0" parTransId="{78638DF6-8E24-4206-A3C9-13160E4E8FFF}" sibTransId="{7C79B3E8-E851-461D-B8AD-53D83130FF22}"/>
    <dgm:cxn modelId="{5BE51E3D-01BA-4C7B-B53B-BEF730B42655}" type="presOf" srcId="{17328989-00D0-4AE4-9111-1D03B6EE8167}" destId="{0909A815-9B9A-4198-80AA-337C9DF6D07D}" srcOrd="0" destOrd="1" presId="urn:microsoft.com/office/officeart/2005/8/layout/vList6"/>
    <dgm:cxn modelId="{28B04242-5AEC-4448-8198-588E897526ED}" type="presOf" srcId="{DF85EE0B-7C52-4A0A-B9C0-88A30A561BB6}" destId="{1211EDE4-5B5A-452C-A74C-388D07FD53F4}" srcOrd="0" destOrd="0" presId="urn:microsoft.com/office/officeart/2005/8/layout/vList6"/>
    <dgm:cxn modelId="{E5FE834D-D06E-4871-A058-B1D08C922372}" srcId="{E2209EAE-32FB-421E-A57F-D5B288C1B0EE}" destId="{17328989-00D0-4AE4-9111-1D03B6EE8167}" srcOrd="1" destOrd="0" parTransId="{78034FDC-C96B-438A-9698-150A4CBA38EC}" sibTransId="{1B72C49B-20C6-46A4-867F-53B517A30F0D}"/>
    <dgm:cxn modelId="{C5037F4F-5725-4883-8FA4-58314D1109EF}" srcId="{DF85EE0B-7C52-4A0A-B9C0-88A30A561BB6}" destId="{C27F5463-5BD2-4BCE-A99E-ECDE22654916}" srcOrd="0" destOrd="0" parTransId="{7834535B-D092-457B-ABCA-D1146C2046AB}" sibTransId="{30A5B7C2-8A4C-468D-BF67-8D05327A1484}"/>
    <dgm:cxn modelId="{342CDE4F-8054-4390-BF04-D294EFE48329}" srcId="{DF85EE0B-7C52-4A0A-B9C0-88A30A561BB6}" destId="{879535B1-3648-410C-B9EE-45B7D66814B1}" srcOrd="1" destOrd="0" parTransId="{E26308C6-A690-4ECF-B3F6-C83EA16A0A00}" sibTransId="{08D42F41-0853-49EA-ADA5-7DAF90BB3A7A}"/>
    <dgm:cxn modelId="{0EA96771-C07C-4E1A-A3E0-856249CBFB58}" type="presOf" srcId="{E2209EAE-32FB-421E-A57F-D5B288C1B0EE}" destId="{AD5C4045-20B9-4262-ADFC-8BB75F05B5AE}" srcOrd="0" destOrd="0" presId="urn:microsoft.com/office/officeart/2005/8/layout/vList6"/>
    <dgm:cxn modelId="{FCE15C76-20EA-4E20-AC03-121B794CA0D5}" type="presOf" srcId="{C27F5463-5BD2-4BCE-A99E-ECDE22654916}" destId="{A1B19322-76EF-4ACF-B217-22B60DBA5583}" srcOrd="0" destOrd="0" presId="urn:microsoft.com/office/officeart/2005/8/layout/vList6"/>
    <dgm:cxn modelId="{02C6C792-95AA-4638-9931-BBF60D4684D1}" type="presOf" srcId="{879535B1-3648-410C-B9EE-45B7D66814B1}" destId="{A1B19322-76EF-4ACF-B217-22B60DBA5583}" srcOrd="0" destOrd="1" presId="urn:microsoft.com/office/officeart/2005/8/layout/vList6"/>
    <dgm:cxn modelId="{987427CB-A23B-49E1-8F9E-26CE33F2D03A}" srcId="{3915BE80-D774-4125-8727-76EDD29DEEFA}" destId="{E2209EAE-32FB-421E-A57F-D5B288C1B0EE}" srcOrd="1" destOrd="0" parTransId="{3DF5896C-AE7C-42DD-B8A2-EB104A685210}" sibTransId="{89242741-4BD3-46E2-9FC7-FCDA6BC427FA}"/>
    <dgm:cxn modelId="{6DED9FE7-B7D8-42A6-A5D5-DF5FFEDD7560}" type="presOf" srcId="{9DDF0E4E-26BC-49BD-85EF-EE557BCE7584}" destId="{0909A815-9B9A-4198-80AA-337C9DF6D07D}" srcOrd="0" destOrd="0" presId="urn:microsoft.com/office/officeart/2005/8/layout/vList6"/>
    <dgm:cxn modelId="{ECC4F7BC-92E5-476C-998F-7FD1F6AC2447}" type="presParOf" srcId="{647FC9B6-2B01-4881-A9EA-0A3F5A5C961B}" destId="{F90E840C-A737-4A29-B311-0F6E0635F3BD}" srcOrd="0" destOrd="0" presId="urn:microsoft.com/office/officeart/2005/8/layout/vList6"/>
    <dgm:cxn modelId="{4F336F1F-1083-43C6-A6EC-3C35D3E401DD}" type="presParOf" srcId="{F90E840C-A737-4A29-B311-0F6E0635F3BD}" destId="{1211EDE4-5B5A-452C-A74C-388D07FD53F4}" srcOrd="0" destOrd="0" presId="urn:microsoft.com/office/officeart/2005/8/layout/vList6"/>
    <dgm:cxn modelId="{A3BC9444-1BC8-4E7E-BF8E-1EC5D8E9BA17}" type="presParOf" srcId="{F90E840C-A737-4A29-B311-0F6E0635F3BD}" destId="{A1B19322-76EF-4ACF-B217-22B60DBA5583}" srcOrd="1" destOrd="0" presId="urn:microsoft.com/office/officeart/2005/8/layout/vList6"/>
    <dgm:cxn modelId="{27AC689D-D41E-433A-98A7-A237C8702FA2}" type="presParOf" srcId="{647FC9B6-2B01-4881-A9EA-0A3F5A5C961B}" destId="{74987E26-8B96-4AD9-9ABA-F0FD0F579A83}" srcOrd="1" destOrd="0" presId="urn:microsoft.com/office/officeart/2005/8/layout/vList6"/>
    <dgm:cxn modelId="{51AF43A7-34DB-4AA0-9275-0BF9B3405D37}" type="presParOf" srcId="{647FC9B6-2B01-4881-A9EA-0A3F5A5C961B}" destId="{0BEAD524-EBCB-4BCA-87C7-22832B4D7CC8}" srcOrd="2" destOrd="0" presId="urn:microsoft.com/office/officeart/2005/8/layout/vList6"/>
    <dgm:cxn modelId="{4680B8C9-B91B-427D-8231-4EAC7956C0B8}" type="presParOf" srcId="{0BEAD524-EBCB-4BCA-87C7-22832B4D7CC8}" destId="{AD5C4045-20B9-4262-ADFC-8BB75F05B5AE}" srcOrd="0" destOrd="0" presId="urn:microsoft.com/office/officeart/2005/8/layout/vList6"/>
    <dgm:cxn modelId="{B74295D1-91E3-4934-95EF-CA642A0F24AB}" type="presParOf" srcId="{0BEAD524-EBCB-4BCA-87C7-22832B4D7CC8}" destId="{0909A815-9B9A-4198-80AA-337C9DF6D07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75FC38-BAE7-49C8-978B-5E9A94F03FEF}"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it-IT"/>
        </a:p>
      </dgm:t>
    </dgm:pt>
    <dgm:pt modelId="{BABDEF95-7370-4E72-A7FB-B4A0E91808CE}">
      <dgm:prSet phldrT="[Testo]" custT="1"/>
      <dgm:spPr/>
      <dgm:t>
        <a:bodyPr/>
        <a:lstStyle/>
        <a:p>
          <a:r>
            <a:rPr lang="en-GB" sz="2400" noProof="0" dirty="0" err="1"/>
            <a:t>Autorità</a:t>
          </a:r>
          <a:endParaRPr lang="en-GB" sz="2400" noProof="0" dirty="0"/>
        </a:p>
      </dgm:t>
    </dgm:pt>
    <dgm:pt modelId="{F1A92575-427D-418D-ACB0-F394B2CB7BDD}" type="parTrans" cxnId="{CCC2F840-36BE-47EE-8AEC-2C60F887A489}">
      <dgm:prSet/>
      <dgm:spPr/>
      <dgm:t>
        <a:bodyPr/>
        <a:lstStyle/>
        <a:p>
          <a:endParaRPr lang="it-IT"/>
        </a:p>
      </dgm:t>
    </dgm:pt>
    <dgm:pt modelId="{9405B382-9BC2-417C-9D48-DD24A8C80B17}" type="sibTrans" cxnId="{CCC2F840-36BE-47EE-8AEC-2C60F887A489}">
      <dgm:prSet/>
      <dgm:spPr/>
      <dgm:t>
        <a:bodyPr/>
        <a:lstStyle/>
        <a:p>
          <a:endParaRPr lang="it-IT"/>
        </a:p>
      </dgm:t>
    </dgm:pt>
    <dgm:pt modelId="{C180BE4A-74DD-4B55-B7F5-D90721A7161E}">
      <dgm:prSet phldrT="[Testo]" custT="1"/>
      <dgm:spPr/>
      <dgm:t>
        <a:bodyPr/>
        <a:lstStyle/>
        <a:p>
          <a:r>
            <a:rPr lang="en-GB" sz="2400" noProof="0" dirty="0" err="1"/>
            <a:t>Legittimità</a:t>
          </a:r>
          <a:endParaRPr lang="en-GB" sz="2400" noProof="0" dirty="0"/>
        </a:p>
      </dgm:t>
    </dgm:pt>
    <dgm:pt modelId="{A22A9B9E-8945-4C6B-8C92-ACF02AF43675}" type="parTrans" cxnId="{A32634A7-077D-4A40-BF76-41DDFC665D67}">
      <dgm:prSet/>
      <dgm:spPr/>
      <dgm:t>
        <a:bodyPr/>
        <a:lstStyle/>
        <a:p>
          <a:endParaRPr lang="it-IT"/>
        </a:p>
      </dgm:t>
    </dgm:pt>
    <dgm:pt modelId="{18124B9F-A3BE-44F3-BCBD-891775ABA963}" type="sibTrans" cxnId="{A32634A7-077D-4A40-BF76-41DDFC665D67}">
      <dgm:prSet/>
      <dgm:spPr/>
      <dgm:t>
        <a:bodyPr/>
        <a:lstStyle/>
        <a:p>
          <a:endParaRPr lang="it-IT"/>
        </a:p>
      </dgm:t>
    </dgm:pt>
    <dgm:pt modelId="{1F7CB72F-3FAD-4C5F-81FC-377023EF35B7}">
      <dgm:prSet phldrT="[Testo]"/>
      <dgm:spPr/>
      <dgm:t>
        <a:bodyPr/>
        <a:lstStyle/>
        <a:p>
          <a:r>
            <a:rPr lang="en-GB" noProof="0" dirty="0" err="1"/>
            <a:t>Consenso</a:t>
          </a:r>
          <a:endParaRPr lang="it-IT" dirty="0"/>
        </a:p>
      </dgm:t>
    </dgm:pt>
    <dgm:pt modelId="{6569CF44-7638-44BD-BDDF-5173E511BDE3}" type="parTrans" cxnId="{8BE8023F-53E8-4B3A-B0A3-7B1DC29B3ABC}">
      <dgm:prSet/>
      <dgm:spPr/>
      <dgm:t>
        <a:bodyPr/>
        <a:lstStyle/>
        <a:p>
          <a:endParaRPr lang="it-IT"/>
        </a:p>
      </dgm:t>
    </dgm:pt>
    <dgm:pt modelId="{628EA107-4DB9-42EA-B757-6DFDF25C4C35}" type="sibTrans" cxnId="{8BE8023F-53E8-4B3A-B0A3-7B1DC29B3ABC}">
      <dgm:prSet/>
      <dgm:spPr/>
      <dgm:t>
        <a:bodyPr/>
        <a:lstStyle/>
        <a:p>
          <a:endParaRPr lang="it-IT"/>
        </a:p>
      </dgm:t>
    </dgm:pt>
    <dgm:pt modelId="{482F5023-4E08-4F0B-8534-45DD0BB3C910}" type="pres">
      <dgm:prSet presAssocID="{6C75FC38-BAE7-49C8-978B-5E9A94F03FEF}" presName="Name0" presStyleCnt="0">
        <dgm:presLayoutVars>
          <dgm:chMax val="7"/>
          <dgm:chPref val="7"/>
          <dgm:dir/>
          <dgm:animLvl val="lvl"/>
        </dgm:presLayoutVars>
      </dgm:prSet>
      <dgm:spPr/>
    </dgm:pt>
    <dgm:pt modelId="{0AAB29B3-FF1C-408D-8D27-0F22BE304813}" type="pres">
      <dgm:prSet presAssocID="{BABDEF95-7370-4E72-A7FB-B4A0E91808CE}" presName="Accent1" presStyleCnt="0"/>
      <dgm:spPr/>
    </dgm:pt>
    <dgm:pt modelId="{BAC811CD-833B-47B3-802E-AAA7FDF83253}" type="pres">
      <dgm:prSet presAssocID="{BABDEF95-7370-4E72-A7FB-B4A0E91808CE}" presName="Accent" presStyleLbl="node1" presStyleIdx="0" presStyleCnt="3" custScaleX="109050"/>
      <dgm:spPr/>
    </dgm:pt>
    <dgm:pt modelId="{1D2C331F-E0B7-4A91-A4D6-44CB1F41DF83}" type="pres">
      <dgm:prSet presAssocID="{BABDEF95-7370-4E72-A7FB-B4A0E91808CE}" presName="Parent1" presStyleLbl="revTx" presStyleIdx="0" presStyleCnt="3" custScaleX="121760">
        <dgm:presLayoutVars>
          <dgm:chMax val="1"/>
          <dgm:chPref val="1"/>
          <dgm:bulletEnabled val="1"/>
        </dgm:presLayoutVars>
      </dgm:prSet>
      <dgm:spPr/>
    </dgm:pt>
    <dgm:pt modelId="{69DAD3EB-B96B-4A16-BCCA-198B0AF96264}" type="pres">
      <dgm:prSet presAssocID="{C180BE4A-74DD-4B55-B7F5-D90721A7161E}" presName="Accent2" presStyleCnt="0"/>
      <dgm:spPr/>
    </dgm:pt>
    <dgm:pt modelId="{99EDAC95-134B-4BB1-881A-F74699CA57BE}" type="pres">
      <dgm:prSet presAssocID="{C180BE4A-74DD-4B55-B7F5-D90721A7161E}" presName="Accent" presStyleLbl="node1" presStyleIdx="1" presStyleCnt="3"/>
      <dgm:spPr/>
    </dgm:pt>
    <dgm:pt modelId="{5C686486-4BBE-4D91-A399-0CE8797EDC08}" type="pres">
      <dgm:prSet presAssocID="{C180BE4A-74DD-4B55-B7F5-D90721A7161E}" presName="Parent2" presStyleLbl="revTx" presStyleIdx="1" presStyleCnt="3" custScaleX="149758" custLinFactNeighborX="7845">
        <dgm:presLayoutVars>
          <dgm:chMax val="1"/>
          <dgm:chPref val="1"/>
          <dgm:bulletEnabled val="1"/>
        </dgm:presLayoutVars>
      </dgm:prSet>
      <dgm:spPr/>
    </dgm:pt>
    <dgm:pt modelId="{8C1F5DB6-C6CD-47E4-9844-29356ECDCF2F}" type="pres">
      <dgm:prSet presAssocID="{1F7CB72F-3FAD-4C5F-81FC-377023EF35B7}" presName="Accent3" presStyleCnt="0"/>
      <dgm:spPr/>
    </dgm:pt>
    <dgm:pt modelId="{87DD47A9-9D93-49FD-9C2D-713BC4C283EA}" type="pres">
      <dgm:prSet presAssocID="{1F7CB72F-3FAD-4C5F-81FC-377023EF35B7}" presName="Accent" presStyleLbl="node1" presStyleIdx="2" presStyleCnt="3"/>
      <dgm:spPr/>
    </dgm:pt>
    <dgm:pt modelId="{EA38F891-122A-43ED-9BE5-504673FA6683}" type="pres">
      <dgm:prSet presAssocID="{1F7CB72F-3FAD-4C5F-81FC-377023EF35B7}" presName="Parent3" presStyleLbl="revTx" presStyleIdx="2" presStyleCnt="3">
        <dgm:presLayoutVars>
          <dgm:chMax val="1"/>
          <dgm:chPref val="1"/>
          <dgm:bulletEnabled val="1"/>
        </dgm:presLayoutVars>
      </dgm:prSet>
      <dgm:spPr/>
    </dgm:pt>
  </dgm:ptLst>
  <dgm:cxnLst>
    <dgm:cxn modelId="{5EB7D801-3505-4516-A5F5-4E66A37703D7}" type="presOf" srcId="{BABDEF95-7370-4E72-A7FB-B4A0E91808CE}" destId="{1D2C331F-E0B7-4A91-A4D6-44CB1F41DF83}" srcOrd="0" destOrd="0" presId="urn:microsoft.com/office/officeart/2009/layout/CircleArrowProcess"/>
    <dgm:cxn modelId="{8BE8023F-53E8-4B3A-B0A3-7B1DC29B3ABC}" srcId="{6C75FC38-BAE7-49C8-978B-5E9A94F03FEF}" destId="{1F7CB72F-3FAD-4C5F-81FC-377023EF35B7}" srcOrd="2" destOrd="0" parTransId="{6569CF44-7638-44BD-BDDF-5173E511BDE3}" sibTransId="{628EA107-4DB9-42EA-B757-6DFDF25C4C35}"/>
    <dgm:cxn modelId="{CCC2F840-36BE-47EE-8AEC-2C60F887A489}" srcId="{6C75FC38-BAE7-49C8-978B-5E9A94F03FEF}" destId="{BABDEF95-7370-4E72-A7FB-B4A0E91808CE}" srcOrd="0" destOrd="0" parTransId="{F1A92575-427D-418D-ACB0-F394B2CB7BDD}" sibTransId="{9405B382-9BC2-417C-9D48-DD24A8C80B17}"/>
    <dgm:cxn modelId="{A32634A7-077D-4A40-BF76-41DDFC665D67}" srcId="{6C75FC38-BAE7-49C8-978B-5E9A94F03FEF}" destId="{C180BE4A-74DD-4B55-B7F5-D90721A7161E}" srcOrd="1" destOrd="0" parTransId="{A22A9B9E-8945-4C6B-8C92-ACF02AF43675}" sibTransId="{18124B9F-A3BE-44F3-BCBD-891775ABA963}"/>
    <dgm:cxn modelId="{45EA2DBD-B632-45D1-A9B4-3B1E30603520}" type="presOf" srcId="{C180BE4A-74DD-4B55-B7F5-D90721A7161E}" destId="{5C686486-4BBE-4D91-A399-0CE8797EDC08}" srcOrd="0" destOrd="0" presId="urn:microsoft.com/office/officeart/2009/layout/CircleArrowProcess"/>
    <dgm:cxn modelId="{03CA17C2-30ED-42D8-9844-70B1A4724FD1}" type="presOf" srcId="{6C75FC38-BAE7-49C8-978B-5E9A94F03FEF}" destId="{482F5023-4E08-4F0B-8534-45DD0BB3C910}" srcOrd="0" destOrd="0" presId="urn:microsoft.com/office/officeart/2009/layout/CircleArrowProcess"/>
    <dgm:cxn modelId="{44870BFF-4A7F-4750-A745-DEDA4461D606}" type="presOf" srcId="{1F7CB72F-3FAD-4C5F-81FC-377023EF35B7}" destId="{EA38F891-122A-43ED-9BE5-504673FA6683}" srcOrd="0" destOrd="0" presId="urn:microsoft.com/office/officeart/2009/layout/CircleArrowProcess"/>
    <dgm:cxn modelId="{34C13542-DC1F-492A-88A8-5CA18BFC264B}" type="presParOf" srcId="{482F5023-4E08-4F0B-8534-45DD0BB3C910}" destId="{0AAB29B3-FF1C-408D-8D27-0F22BE304813}" srcOrd="0" destOrd="0" presId="urn:microsoft.com/office/officeart/2009/layout/CircleArrowProcess"/>
    <dgm:cxn modelId="{AF4D7B58-FC9F-4E73-B8BA-068B9C1F5574}" type="presParOf" srcId="{0AAB29B3-FF1C-408D-8D27-0F22BE304813}" destId="{BAC811CD-833B-47B3-802E-AAA7FDF83253}" srcOrd="0" destOrd="0" presId="urn:microsoft.com/office/officeart/2009/layout/CircleArrowProcess"/>
    <dgm:cxn modelId="{A5C2F8B5-170C-42FA-A6FD-E9A859826C2E}" type="presParOf" srcId="{482F5023-4E08-4F0B-8534-45DD0BB3C910}" destId="{1D2C331F-E0B7-4A91-A4D6-44CB1F41DF83}" srcOrd="1" destOrd="0" presId="urn:microsoft.com/office/officeart/2009/layout/CircleArrowProcess"/>
    <dgm:cxn modelId="{61C4108F-4927-4792-B359-66DE14D2A9B4}" type="presParOf" srcId="{482F5023-4E08-4F0B-8534-45DD0BB3C910}" destId="{69DAD3EB-B96B-4A16-BCCA-198B0AF96264}" srcOrd="2" destOrd="0" presId="urn:microsoft.com/office/officeart/2009/layout/CircleArrowProcess"/>
    <dgm:cxn modelId="{F8262A8E-695E-4C8A-878D-739EDFFCDBB2}" type="presParOf" srcId="{69DAD3EB-B96B-4A16-BCCA-198B0AF96264}" destId="{99EDAC95-134B-4BB1-881A-F74699CA57BE}" srcOrd="0" destOrd="0" presId="urn:microsoft.com/office/officeart/2009/layout/CircleArrowProcess"/>
    <dgm:cxn modelId="{01CA5378-AC31-4068-AEBD-117AE4077510}" type="presParOf" srcId="{482F5023-4E08-4F0B-8534-45DD0BB3C910}" destId="{5C686486-4BBE-4D91-A399-0CE8797EDC08}" srcOrd="3" destOrd="0" presId="urn:microsoft.com/office/officeart/2009/layout/CircleArrowProcess"/>
    <dgm:cxn modelId="{FCAA1B67-4477-4A25-A136-726C02F81543}" type="presParOf" srcId="{482F5023-4E08-4F0B-8534-45DD0BB3C910}" destId="{8C1F5DB6-C6CD-47E4-9844-29356ECDCF2F}" srcOrd="4" destOrd="0" presId="urn:microsoft.com/office/officeart/2009/layout/CircleArrowProcess"/>
    <dgm:cxn modelId="{7E92C6B2-F81C-4636-A6AF-93DD914CC5BF}" type="presParOf" srcId="{8C1F5DB6-C6CD-47E4-9844-29356ECDCF2F}" destId="{87DD47A9-9D93-49FD-9C2D-713BC4C283EA}" srcOrd="0" destOrd="0" presId="urn:microsoft.com/office/officeart/2009/layout/CircleArrowProcess"/>
    <dgm:cxn modelId="{01D0BF2F-A886-448B-BF9E-624F71CFF404}" type="presParOf" srcId="{482F5023-4E08-4F0B-8534-45DD0BB3C910}" destId="{EA38F891-122A-43ED-9BE5-504673FA6683}"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2E7091-2397-450E-A5EE-AECC35730282}" type="doc">
      <dgm:prSet loTypeId="urn:microsoft.com/office/officeart/2009/layout/ReverseList" loCatId="relationship" qsTypeId="urn:microsoft.com/office/officeart/2005/8/quickstyle/simple1" qsCatId="simple" csTypeId="urn:microsoft.com/office/officeart/2005/8/colors/colorful1" csCatId="colorful" phldr="1"/>
      <dgm:spPr/>
      <dgm:t>
        <a:bodyPr/>
        <a:lstStyle/>
        <a:p>
          <a:endParaRPr lang="it-IT"/>
        </a:p>
      </dgm:t>
    </dgm:pt>
    <dgm:pt modelId="{5890414E-95BD-4B18-8D5E-FB541B57B94F}">
      <dgm:prSet phldrT="[Testo]" custT="1"/>
      <dgm:spPr>
        <a:solidFill>
          <a:srgbClr val="0070C0"/>
        </a:solidFill>
      </dgm:spPr>
      <dgm:t>
        <a:bodyPr/>
        <a:lstStyle/>
        <a:p>
          <a:r>
            <a:rPr lang="it-IT" sz="1800" noProof="0" dirty="0">
              <a:latin typeface="+mj-lt"/>
            </a:rPr>
            <a:t>Centro: </a:t>
          </a:r>
        </a:p>
        <a:p>
          <a:r>
            <a:rPr lang="it-IT" sz="1800" noProof="0" dirty="0">
              <a:latin typeface="+mj-lt"/>
            </a:rPr>
            <a:t>urbanizzato, industrializzato, </a:t>
          </a:r>
        </a:p>
        <a:p>
          <a:r>
            <a:rPr lang="it-IT" sz="1800" noProof="0" dirty="0">
              <a:latin typeface="+mj-lt"/>
            </a:rPr>
            <a:t>accentra il potere politico e finanziario, </a:t>
          </a:r>
        </a:p>
        <a:p>
          <a:r>
            <a:rPr lang="it-IT" sz="1800" noProof="0" dirty="0">
              <a:latin typeface="+mj-lt"/>
            </a:rPr>
            <a:t>il potenziale scientifico e culturale e </a:t>
          </a:r>
        </a:p>
        <a:p>
          <a:r>
            <a:rPr lang="it-IT" sz="1800" noProof="0" dirty="0">
              <a:latin typeface="+mj-lt"/>
            </a:rPr>
            <a:t>il capitale umano; </a:t>
          </a:r>
        </a:p>
        <a:p>
          <a:r>
            <a:rPr lang="it-IT" sz="1800" noProof="0" dirty="0">
              <a:latin typeface="+mj-lt"/>
            </a:rPr>
            <a:t>esemplifica la «good governance»</a:t>
          </a:r>
        </a:p>
      </dgm:t>
    </dgm:pt>
    <dgm:pt modelId="{5FCB2DA0-E5F6-4EC0-B392-A1AF6A50C792}" type="parTrans" cxnId="{61422FA7-373D-4852-92F7-4CD9CF785B3E}">
      <dgm:prSet/>
      <dgm:spPr/>
      <dgm:t>
        <a:bodyPr/>
        <a:lstStyle/>
        <a:p>
          <a:endParaRPr lang="it-IT"/>
        </a:p>
      </dgm:t>
    </dgm:pt>
    <dgm:pt modelId="{5B8A9D59-8A75-4E42-9201-838EE820417B}" type="sibTrans" cxnId="{61422FA7-373D-4852-92F7-4CD9CF785B3E}">
      <dgm:prSet/>
      <dgm:spPr/>
      <dgm:t>
        <a:bodyPr/>
        <a:lstStyle/>
        <a:p>
          <a:endParaRPr lang="it-IT"/>
        </a:p>
      </dgm:t>
    </dgm:pt>
    <dgm:pt modelId="{0FA3D1AE-FED9-4DF5-985E-BCF236A294E3}">
      <dgm:prSet phldrT="[Testo]" custT="1"/>
      <dgm:spPr>
        <a:solidFill>
          <a:srgbClr val="C00000"/>
        </a:solidFill>
      </dgm:spPr>
      <dgm:t>
        <a:bodyPr/>
        <a:lstStyle/>
        <a:p>
          <a:r>
            <a:rPr lang="it-IT" sz="1800" noProof="0" dirty="0">
              <a:latin typeface="+mj-lt"/>
            </a:rPr>
            <a:t>Periferia: </a:t>
          </a:r>
        </a:p>
        <a:p>
          <a:r>
            <a:rPr lang="it-IT" sz="1800" noProof="0" dirty="0">
              <a:latin typeface="+mj-lt"/>
            </a:rPr>
            <a:t>sub-urbanizzata, fornisce le risorse prime e la mano d’opera a basso costo, </a:t>
          </a:r>
        </a:p>
        <a:p>
          <a:r>
            <a:rPr lang="it-IT" sz="1800" noProof="0" dirty="0">
              <a:latin typeface="+mj-lt"/>
            </a:rPr>
            <a:t>subalterna politicamente, finanziariamente, scientificamente e culturalmente, </a:t>
          </a:r>
        </a:p>
        <a:p>
          <a:r>
            <a:rPr lang="it-IT" sz="1800" noProof="0" dirty="0">
              <a:latin typeface="+mj-lt"/>
            </a:rPr>
            <a:t>costante perdita del capitale umano (fuga dei cervelli); esemplifica il «</a:t>
          </a:r>
          <a:r>
            <a:rPr lang="it-IT" sz="1800" noProof="0" dirty="0" err="1">
              <a:latin typeface="+mj-lt"/>
            </a:rPr>
            <a:t>failed</a:t>
          </a:r>
          <a:r>
            <a:rPr lang="it-IT" sz="1800" noProof="0" dirty="0">
              <a:latin typeface="+mj-lt"/>
            </a:rPr>
            <a:t> state»</a:t>
          </a:r>
        </a:p>
      </dgm:t>
    </dgm:pt>
    <dgm:pt modelId="{18DD348B-7291-4A9E-AA6A-86A49D1507FF}" type="parTrans" cxnId="{E832538D-70B4-4DFC-B325-097DFAA5962A}">
      <dgm:prSet/>
      <dgm:spPr/>
      <dgm:t>
        <a:bodyPr/>
        <a:lstStyle/>
        <a:p>
          <a:endParaRPr lang="it-IT"/>
        </a:p>
      </dgm:t>
    </dgm:pt>
    <dgm:pt modelId="{70CAC74B-3649-452F-BF09-008F28930A29}" type="sibTrans" cxnId="{E832538D-70B4-4DFC-B325-097DFAA5962A}">
      <dgm:prSet/>
      <dgm:spPr/>
      <dgm:t>
        <a:bodyPr/>
        <a:lstStyle/>
        <a:p>
          <a:endParaRPr lang="it-IT"/>
        </a:p>
      </dgm:t>
    </dgm:pt>
    <dgm:pt modelId="{424D7D67-18A5-454F-85FE-E01BC9A73BB9}" type="pres">
      <dgm:prSet presAssocID="{EF2E7091-2397-450E-A5EE-AECC35730282}" presName="Name0" presStyleCnt="0">
        <dgm:presLayoutVars>
          <dgm:chMax val="2"/>
          <dgm:chPref val="2"/>
          <dgm:animLvl val="lvl"/>
        </dgm:presLayoutVars>
      </dgm:prSet>
      <dgm:spPr/>
    </dgm:pt>
    <dgm:pt modelId="{7B28960B-9A8A-425D-9615-F284796BCBE5}" type="pres">
      <dgm:prSet presAssocID="{EF2E7091-2397-450E-A5EE-AECC35730282}" presName="LeftText" presStyleLbl="revTx" presStyleIdx="0" presStyleCnt="0">
        <dgm:presLayoutVars>
          <dgm:bulletEnabled val="1"/>
        </dgm:presLayoutVars>
      </dgm:prSet>
      <dgm:spPr/>
    </dgm:pt>
    <dgm:pt modelId="{341B7EE8-8C5E-4A4F-8D56-1683B4295511}" type="pres">
      <dgm:prSet presAssocID="{EF2E7091-2397-450E-A5EE-AECC35730282}" presName="LeftNode" presStyleLbl="bgImgPlace1" presStyleIdx="0" presStyleCnt="2" custScaleX="418384" custScaleY="105599" custLinFactX="-25885" custLinFactNeighborX="-100000" custLinFactNeighborY="-618">
        <dgm:presLayoutVars>
          <dgm:chMax val="2"/>
          <dgm:chPref val="2"/>
        </dgm:presLayoutVars>
      </dgm:prSet>
      <dgm:spPr/>
    </dgm:pt>
    <dgm:pt modelId="{7CC11346-6D9D-4924-828E-5718BEB4CBD7}" type="pres">
      <dgm:prSet presAssocID="{EF2E7091-2397-450E-A5EE-AECC35730282}" presName="RightText" presStyleLbl="revTx" presStyleIdx="0" presStyleCnt="0">
        <dgm:presLayoutVars>
          <dgm:bulletEnabled val="1"/>
        </dgm:presLayoutVars>
      </dgm:prSet>
      <dgm:spPr/>
    </dgm:pt>
    <dgm:pt modelId="{4D26B2EF-4A8A-482A-90EB-2F2F149BC5BC}" type="pres">
      <dgm:prSet presAssocID="{EF2E7091-2397-450E-A5EE-AECC35730282}" presName="RightNode" presStyleLbl="bgImgPlace1" presStyleIdx="1" presStyleCnt="2" custScaleX="347847" custScaleY="106182" custLinFactX="25885" custLinFactNeighborX="100000" custLinFactNeighborY="-822">
        <dgm:presLayoutVars>
          <dgm:chMax val="0"/>
          <dgm:chPref val="0"/>
        </dgm:presLayoutVars>
      </dgm:prSet>
      <dgm:spPr/>
    </dgm:pt>
    <dgm:pt modelId="{FE5B2795-C7CD-4DB5-9F8E-7595FB8482F4}" type="pres">
      <dgm:prSet presAssocID="{EF2E7091-2397-450E-A5EE-AECC35730282}" presName="TopArrow" presStyleLbl="node1" presStyleIdx="0" presStyleCnt="2"/>
      <dgm:spPr/>
    </dgm:pt>
    <dgm:pt modelId="{DAA26D13-05D8-4FE2-B198-6656EF294E3B}" type="pres">
      <dgm:prSet presAssocID="{EF2E7091-2397-450E-A5EE-AECC35730282}" presName="BottomArrow" presStyleLbl="node1" presStyleIdx="1" presStyleCnt="2" custLinFactNeighborY="3540"/>
      <dgm:spPr/>
    </dgm:pt>
  </dgm:ptLst>
  <dgm:cxnLst>
    <dgm:cxn modelId="{F045AB14-1AA2-4BDF-95FC-A5B7C7571781}" type="presOf" srcId="{5890414E-95BD-4B18-8D5E-FB541B57B94F}" destId="{341B7EE8-8C5E-4A4F-8D56-1683B4295511}" srcOrd="1" destOrd="0" presId="urn:microsoft.com/office/officeart/2009/layout/ReverseList"/>
    <dgm:cxn modelId="{FE672E5B-1DB1-4F5E-8334-0E31CDA0A852}" type="presOf" srcId="{0FA3D1AE-FED9-4DF5-985E-BCF236A294E3}" destId="{7CC11346-6D9D-4924-828E-5718BEB4CBD7}" srcOrd="0" destOrd="0" presId="urn:microsoft.com/office/officeart/2009/layout/ReverseList"/>
    <dgm:cxn modelId="{2D096E4E-BEDB-4EDE-B0BA-B027F3D105E0}" type="presOf" srcId="{EF2E7091-2397-450E-A5EE-AECC35730282}" destId="{424D7D67-18A5-454F-85FE-E01BC9A73BB9}" srcOrd="0" destOrd="0" presId="urn:microsoft.com/office/officeart/2009/layout/ReverseList"/>
    <dgm:cxn modelId="{E832538D-70B4-4DFC-B325-097DFAA5962A}" srcId="{EF2E7091-2397-450E-A5EE-AECC35730282}" destId="{0FA3D1AE-FED9-4DF5-985E-BCF236A294E3}" srcOrd="1" destOrd="0" parTransId="{18DD348B-7291-4A9E-AA6A-86A49D1507FF}" sibTransId="{70CAC74B-3649-452F-BF09-008F28930A29}"/>
    <dgm:cxn modelId="{61422FA7-373D-4852-92F7-4CD9CF785B3E}" srcId="{EF2E7091-2397-450E-A5EE-AECC35730282}" destId="{5890414E-95BD-4B18-8D5E-FB541B57B94F}" srcOrd="0" destOrd="0" parTransId="{5FCB2DA0-E5F6-4EC0-B392-A1AF6A50C792}" sibTransId="{5B8A9D59-8A75-4E42-9201-838EE820417B}"/>
    <dgm:cxn modelId="{E55FADB7-D406-429C-8A18-884839469352}" type="presOf" srcId="{5890414E-95BD-4B18-8D5E-FB541B57B94F}" destId="{7B28960B-9A8A-425D-9615-F284796BCBE5}" srcOrd="0" destOrd="0" presId="urn:microsoft.com/office/officeart/2009/layout/ReverseList"/>
    <dgm:cxn modelId="{E1B1F5B7-567B-4A06-85F5-70221724E306}" type="presOf" srcId="{0FA3D1AE-FED9-4DF5-985E-BCF236A294E3}" destId="{4D26B2EF-4A8A-482A-90EB-2F2F149BC5BC}" srcOrd="1" destOrd="0" presId="urn:microsoft.com/office/officeart/2009/layout/ReverseList"/>
    <dgm:cxn modelId="{2EEBB256-70F3-469E-98BE-6A1141184BFB}" type="presParOf" srcId="{424D7D67-18A5-454F-85FE-E01BC9A73BB9}" destId="{7B28960B-9A8A-425D-9615-F284796BCBE5}" srcOrd="0" destOrd="0" presId="urn:microsoft.com/office/officeart/2009/layout/ReverseList"/>
    <dgm:cxn modelId="{FE036697-1148-4FC3-ADDA-1C0D8DCC43A1}" type="presParOf" srcId="{424D7D67-18A5-454F-85FE-E01BC9A73BB9}" destId="{341B7EE8-8C5E-4A4F-8D56-1683B4295511}" srcOrd="1" destOrd="0" presId="urn:microsoft.com/office/officeart/2009/layout/ReverseList"/>
    <dgm:cxn modelId="{5D432330-F667-4B02-AABF-79A258B22167}" type="presParOf" srcId="{424D7D67-18A5-454F-85FE-E01BC9A73BB9}" destId="{7CC11346-6D9D-4924-828E-5718BEB4CBD7}" srcOrd="2" destOrd="0" presId="urn:microsoft.com/office/officeart/2009/layout/ReverseList"/>
    <dgm:cxn modelId="{9AD513D1-7FB0-4A4F-9D0D-2F3EED551FE2}" type="presParOf" srcId="{424D7D67-18A5-454F-85FE-E01BC9A73BB9}" destId="{4D26B2EF-4A8A-482A-90EB-2F2F149BC5BC}" srcOrd="3" destOrd="0" presId="urn:microsoft.com/office/officeart/2009/layout/ReverseList"/>
    <dgm:cxn modelId="{42516279-D2A9-4B72-93D5-D0B5A972A96A}" type="presParOf" srcId="{424D7D67-18A5-454F-85FE-E01BC9A73BB9}" destId="{FE5B2795-C7CD-4DB5-9F8E-7595FB8482F4}" srcOrd="4" destOrd="0" presId="urn:microsoft.com/office/officeart/2009/layout/ReverseList"/>
    <dgm:cxn modelId="{4658ACE5-404D-4BA1-99E4-25F6517B82BC}" type="presParOf" srcId="{424D7D67-18A5-454F-85FE-E01BC9A73BB9}" destId="{DAA26D13-05D8-4FE2-B198-6656EF294E3B}"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B520DB-F630-40BF-91EE-9CA324D6C5E3}" type="doc">
      <dgm:prSet loTypeId="urn:microsoft.com/office/officeart/2005/8/layout/arrow3" loCatId="relationship" qsTypeId="urn:microsoft.com/office/officeart/2005/8/quickstyle/simple1" qsCatId="simple" csTypeId="urn:microsoft.com/office/officeart/2005/8/colors/colorful4" csCatId="colorful" phldr="1"/>
      <dgm:spPr/>
      <dgm:t>
        <a:bodyPr/>
        <a:lstStyle/>
        <a:p>
          <a:endParaRPr lang="it-IT"/>
        </a:p>
      </dgm:t>
    </dgm:pt>
    <dgm:pt modelId="{98E093EB-C055-4181-8780-B0E3B2F65D3E}">
      <dgm:prSet phldrT="[Testo]" custT="1"/>
      <dgm:spPr/>
      <dgm:t>
        <a:bodyPr/>
        <a:lstStyle/>
        <a:p>
          <a:r>
            <a:rPr lang="en-GB" sz="2000" noProof="0" dirty="0" err="1"/>
            <a:t>Coercizione</a:t>
          </a:r>
          <a:r>
            <a:rPr lang="en-GB" sz="2000" noProof="0" dirty="0"/>
            <a:t> in </a:t>
          </a:r>
          <a:r>
            <a:rPr lang="en-GB" sz="2000" noProof="0" dirty="0" err="1"/>
            <a:t>nome</a:t>
          </a:r>
          <a:r>
            <a:rPr lang="en-GB" sz="2000" noProof="0" dirty="0"/>
            <a:t> </a:t>
          </a:r>
          <a:r>
            <a:rPr lang="en-GB" sz="2000" noProof="0" dirty="0" err="1"/>
            <a:t>della</a:t>
          </a:r>
          <a:r>
            <a:rPr lang="en-GB" sz="2000" noProof="0" dirty="0"/>
            <a:t> </a:t>
          </a:r>
          <a:r>
            <a:rPr lang="en-GB" sz="2000" noProof="0" dirty="0" err="1"/>
            <a:t>comunità</a:t>
          </a:r>
          <a:r>
            <a:rPr lang="en-GB" sz="2000" noProof="0" dirty="0"/>
            <a:t> </a:t>
          </a:r>
          <a:r>
            <a:rPr lang="en-GB" sz="2000" noProof="0" dirty="0" err="1"/>
            <a:t>politica</a:t>
          </a:r>
          <a:endParaRPr lang="en-GB" sz="2000" noProof="0" dirty="0"/>
        </a:p>
      </dgm:t>
    </dgm:pt>
    <dgm:pt modelId="{94D405D7-C2F8-4534-B68E-5BA9F7D14F80}" type="parTrans" cxnId="{FC0F50B1-52B3-49BE-AABC-034EF67EA5A1}">
      <dgm:prSet/>
      <dgm:spPr/>
      <dgm:t>
        <a:bodyPr/>
        <a:lstStyle/>
        <a:p>
          <a:endParaRPr lang="it-IT"/>
        </a:p>
      </dgm:t>
    </dgm:pt>
    <dgm:pt modelId="{1C4EB338-8BE1-41AC-B8AF-224F34326774}" type="sibTrans" cxnId="{FC0F50B1-52B3-49BE-AABC-034EF67EA5A1}">
      <dgm:prSet/>
      <dgm:spPr/>
      <dgm:t>
        <a:bodyPr/>
        <a:lstStyle/>
        <a:p>
          <a:endParaRPr lang="it-IT"/>
        </a:p>
      </dgm:t>
    </dgm:pt>
    <dgm:pt modelId="{09B953F1-F95E-4D81-976D-0243E43B9A09}">
      <dgm:prSet phldrT="[Testo]" custT="1"/>
      <dgm:spPr/>
      <dgm:t>
        <a:bodyPr/>
        <a:lstStyle/>
        <a:p>
          <a:r>
            <a:rPr lang="en-GB" sz="2000" noProof="0" dirty="0" err="1"/>
            <a:t>Identificazione</a:t>
          </a:r>
          <a:r>
            <a:rPr lang="en-GB" sz="2000" noProof="0" dirty="0"/>
            <a:t> </a:t>
          </a:r>
          <a:r>
            <a:rPr lang="en-GB" sz="2000" noProof="0" dirty="0" err="1"/>
            <a:t>spontanea</a:t>
          </a:r>
          <a:r>
            <a:rPr lang="en-GB" sz="2000" noProof="0" dirty="0"/>
            <a:t> </a:t>
          </a:r>
          <a:r>
            <a:rPr lang="en-GB" sz="2000" noProof="0" dirty="0" err="1"/>
            <a:t>degli</a:t>
          </a:r>
          <a:r>
            <a:rPr lang="en-GB" sz="2000" noProof="0" dirty="0"/>
            <a:t> </a:t>
          </a:r>
          <a:r>
            <a:rPr lang="en-GB" sz="2000" noProof="0" dirty="0" err="1"/>
            <a:t>individui</a:t>
          </a:r>
          <a:endParaRPr lang="en-GB" sz="2000" noProof="0" dirty="0"/>
        </a:p>
      </dgm:t>
    </dgm:pt>
    <dgm:pt modelId="{76BAC384-FA22-429C-8F56-A615DB4AFF7E}" type="parTrans" cxnId="{EAB3D4AC-0567-49C4-948C-A7474027CF95}">
      <dgm:prSet/>
      <dgm:spPr/>
      <dgm:t>
        <a:bodyPr/>
        <a:lstStyle/>
        <a:p>
          <a:endParaRPr lang="it-IT"/>
        </a:p>
      </dgm:t>
    </dgm:pt>
    <dgm:pt modelId="{ABC51C74-C0DE-475D-8251-962E07D347D0}" type="sibTrans" cxnId="{EAB3D4AC-0567-49C4-948C-A7474027CF95}">
      <dgm:prSet/>
      <dgm:spPr/>
      <dgm:t>
        <a:bodyPr/>
        <a:lstStyle/>
        <a:p>
          <a:endParaRPr lang="it-IT"/>
        </a:p>
      </dgm:t>
    </dgm:pt>
    <dgm:pt modelId="{F39173DE-AF43-4659-9CDB-798DC6843A8B}" type="pres">
      <dgm:prSet presAssocID="{B5B520DB-F630-40BF-91EE-9CA324D6C5E3}" presName="compositeShape" presStyleCnt="0">
        <dgm:presLayoutVars>
          <dgm:chMax val="2"/>
          <dgm:dir/>
          <dgm:resizeHandles val="exact"/>
        </dgm:presLayoutVars>
      </dgm:prSet>
      <dgm:spPr/>
    </dgm:pt>
    <dgm:pt modelId="{28248B7D-AD6D-493A-8CCC-00A7C1340675}" type="pres">
      <dgm:prSet presAssocID="{B5B520DB-F630-40BF-91EE-9CA324D6C5E3}" presName="divider" presStyleLbl="fgShp" presStyleIdx="0" presStyleCnt="1"/>
      <dgm:spPr/>
    </dgm:pt>
    <dgm:pt modelId="{2A34550B-08E2-4BA8-AAFB-03D970BADAFE}" type="pres">
      <dgm:prSet presAssocID="{98E093EB-C055-4181-8780-B0E3B2F65D3E}" presName="downArrow" presStyleLbl="node1" presStyleIdx="0" presStyleCnt="2"/>
      <dgm:spPr/>
    </dgm:pt>
    <dgm:pt modelId="{905F592A-60C3-42CB-BEED-0D6592E33C13}" type="pres">
      <dgm:prSet presAssocID="{98E093EB-C055-4181-8780-B0E3B2F65D3E}" presName="downArrowText" presStyleLbl="revTx" presStyleIdx="0" presStyleCnt="2" custScaleX="123852">
        <dgm:presLayoutVars>
          <dgm:bulletEnabled val="1"/>
        </dgm:presLayoutVars>
      </dgm:prSet>
      <dgm:spPr/>
    </dgm:pt>
    <dgm:pt modelId="{330F76CA-23B7-4F10-9256-16F934E8BD08}" type="pres">
      <dgm:prSet presAssocID="{09B953F1-F95E-4D81-976D-0243E43B9A09}" presName="upArrow" presStyleLbl="node1" presStyleIdx="1" presStyleCnt="2"/>
      <dgm:spPr/>
    </dgm:pt>
    <dgm:pt modelId="{4175633D-D61A-41BC-AD3B-9ED6FFFE090B}" type="pres">
      <dgm:prSet presAssocID="{09B953F1-F95E-4D81-976D-0243E43B9A09}" presName="upArrowText" presStyleLbl="revTx" presStyleIdx="1" presStyleCnt="2" custScaleX="155361">
        <dgm:presLayoutVars>
          <dgm:bulletEnabled val="1"/>
        </dgm:presLayoutVars>
      </dgm:prSet>
      <dgm:spPr/>
    </dgm:pt>
  </dgm:ptLst>
  <dgm:cxnLst>
    <dgm:cxn modelId="{8CA6D110-2B8B-4362-B310-579ECD68884C}" type="presOf" srcId="{98E093EB-C055-4181-8780-B0E3B2F65D3E}" destId="{905F592A-60C3-42CB-BEED-0D6592E33C13}" srcOrd="0" destOrd="0" presId="urn:microsoft.com/office/officeart/2005/8/layout/arrow3"/>
    <dgm:cxn modelId="{687AC48E-764D-4AB3-B818-60C1B78DA4D3}" type="presOf" srcId="{B5B520DB-F630-40BF-91EE-9CA324D6C5E3}" destId="{F39173DE-AF43-4659-9CDB-798DC6843A8B}" srcOrd="0" destOrd="0" presId="urn:microsoft.com/office/officeart/2005/8/layout/arrow3"/>
    <dgm:cxn modelId="{EAB3D4AC-0567-49C4-948C-A7474027CF95}" srcId="{B5B520DB-F630-40BF-91EE-9CA324D6C5E3}" destId="{09B953F1-F95E-4D81-976D-0243E43B9A09}" srcOrd="1" destOrd="0" parTransId="{76BAC384-FA22-429C-8F56-A615DB4AFF7E}" sibTransId="{ABC51C74-C0DE-475D-8251-962E07D347D0}"/>
    <dgm:cxn modelId="{FC0F50B1-52B3-49BE-AABC-034EF67EA5A1}" srcId="{B5B520DB-F630-40BF-91EE-9CA324D6C5E3}" destId="{98E093EB-C055-4181-8780-B0E3B2F65D3E}" srcOrd="0" destOrd="0" parTransId="{94D405D7-C2F8-4534-B68E-5BA9F7D14F80}" sibTransId="{1C4EB338-8BE1-41AC-B8AF-224F34326774}"/>
    <dgm:cxn modelId="{83E5EAC9-C080-47E1-BE04-85660C5EECC4}" type="presOf" srcId="{09B953F1-F95E-4D81-976D-0243E43B9A09}" destId="{4175633D-D61A-41BC-AD3B-9ED6FFFE090B}" srcOrd="0" destOrd="0" presId="urn:microsoft.com/office/officeart/2005/8/layout/arrow3"/>
    <dgm:cxn modelId="{08EA486A-65FE-4149-AB85-C8F7CEA35DAD}" type="presParOf" srcId="{F39173DE-AF43-4659-9CDB-798DC6843A8B}" destId="{28248B7D-AD6D-493A-8CCC-00A7C1340675}" srcOrd="0" destOrd="0" presId="urn:microsoft.com/office/officeart/2005/8/layout/arrow3"/>
    <dgm:cxn modelId="{BB962DB2-676E-4CEF-BB67-B649B2E3ACB6}" type="presParOf" srcId="{F39173DE-AF43-4659-9CDB-798DC6843A8B}" destId="{2A34550B-08E2-4BA8-AAFB-03D970BADAFE}" srcOrd="1" destOrd="0" presId="urn:microsoft.com/office/officeart/2005/8/layout/arrow3"/>
    <dgm:cxn modelId="{559B1872-E451-41C7-B104-7D42C13DF2B4}" type="presParOf" srcId="{F39173DE-AF43-4659-9CDB-798DC6843A8B}" destId="{905F592A-60C3-42CB-BEED-0D6592E33C13}" srcOrd="2" destOrd="0" presId="urn:microsoft.com/office/officeart/2005/8/layout/arrow3"/>
    <dgm:cxn modelId="{9EF7A31B-03BC-4D1F-91C2-6786D176AF02}" type="presParOf" srcId="{F39173DE-AF43-4659-9CDB-798DC6843A8B}" destId="{330F76CA-23B7-4F10-9256-16F934E8BD08}" srcOrd="3" destOrd="0" presId="urn:microsoft.com/office/officeart/2005/8/layout/arrow3"/>
    <dgm:cxn modelId="{AB85F36F-D74E-449F-99BD-E0DE1D79BAC8}" type="presParOf" srcId="{F39173DE-AF43-4659-9CDB-798DC6843A8B}" destId="{4175633D-D61A-41BC-AD3B-9ED6FFFE090B}"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6AAC05-A7EA-4202-B0D0-4E263919AAF4}" type="doc">
      <dgm:prSet loTypeId="urn:microsoft.com/office/officeart/2005/8/layout/target1" loCatId="relationship" qsTypeId="urn:microsoft.com/office/officeart/2005/8/quickstyle/simple5" qsCatId="simple" csTypeId="urn:microsoft.com/office/officeart/2005/8/colors/colorful4" csCatId="colorful" phldr="1"/>
      <dgm:spPr/>
    </dgm:pt>
    <dgm:pt modelId="{9F072871-D5E2-4124-BD25-70E332294AAE}">
      <dgm:prSet phldrT="[Testo]" custT="1"/>
      <dgm:spPr/>
      <dgm:t>
        <a:bodyPr/>
        <a:lstStyle/>
        <a:p>
          <a:r>
            <a:rPr lang="it-IT" sz="1500" dirty="0" err="1"/>
            <a:t>Cives</a:t>
          </a:r>
          <a:r>
            <a:rPr lang="it-IT" sz="1500" dirty="0"/>
            <a:t> </a:t>
          </a:r>
          <a:r>
            <a:rPr lang="it-IT" sz="1500" dirty="0" err="1"/>
            <a:t>romanus</a:t>
          </a:r>
          <a:r>
            <a:rPr lang="it-IT" sz="1500" dirty="0"/>
            <a:t> </a:t>
          </a:r>
          <a:r>
            <a:rPr lang="it-IT" sz="1500" dirty="0" err="1"/>
            <a:t>optimo</a:t>
          </a:r>
          <a:r>
            <a:rPr lang="it-IT" sz="1500" dirty="0"/>
            <a:t> iure</a:t>
          </a:r>
        </a:p>
        <a:p>
          <a:endParaRPr lang="it-IT" sz="1500" dirty="0"/>
        </a:p>
        <a:p>
          <a:endParaRPr lang="it-IT" sz="1500" dirty="0"/>
        </a:p>
      </dgm:t>
    </dgm:pt>
    <dgm:pt modelId="{6DF4416F-0CAE-481D-AC3A-2290E82073E2}" type="parTrans" cxnId="{C61B8987-10ED-44A3-BCFC-F0F0DEA63024}">
      <dgm:prSet/>
      <dgm:spPr/>
      <dgm:t>
        <a:bodyPr/>
        <a:lstStyle/>
        <a:p>
          <a:endParaRPr lang="it-IT"/>
        </a:p>
      </dgm:t>
    </dgm:pt>
    <dgm:pt modelId="{532155AA-3043-48D0-8149-52BB8B8DB575}" type="sibTrans" cxnId="{C61B8987-10ED-44A3-BCFC-F0F0DEA63024}">
      <dgm:prSet/>
      <dgm:spPr/>
      <dgm:t>
        <a:bodyPr/>
        <a:lstStyle/>
        <a:p>
          <a:endParaRPr lang="it-IT"/>
        </a:p>
      </dgm:t>
    </dgm:pt>
    <dgm:pt modelId="{2F92BFD7-75B9-456B-891B-D72147D0A603}">
      <dgm:prSet phldrT="[Testo]" custT="1"/>
      <dgm:spPr/>
      <dgm:t>
        <a:bodyPr/>
        <a:lstStyle/>
        <a:p>
          <a:r>
            <a:rPr lang="it-IT" sz="1500" dirty="0" err="1"/>
            <a:t>Cives</a:t>
          </a:r>
          <a:r>
            <a:rPr lang="it-IT" sz="1500" dirty="0"/>
            <a:t> </a:t>
          </a:r>
          <a:r>
            <a:rPr lang="it-IT" sz="1500" dirty="0" err="1"/>
            <a:t>romanus</a:t>
          </a:r>
          <a:r>
            <a:rPr lang="it-IT" sz="1500" dirty="0"/>
            <a:t> non </a:t>
          </a:r>
          <a:r>
            <a:rPr lang="it-IT" sz="1500" dirty="0" err="1"/>
            <a:t>optimo</a:t>
          </a:r>
          <a:r>
            <a:rPr lang="it-IT" sz="1500" dirty="0"/>
            <a:t> iure</a:t>
          </a:r>
        </a:p>
      </dgm:t>
    </dgm:pt>
    <dgm:pt modelId="{8DD9B838-4546-466B-99A5-970E9C36FE34}" type="parTrans" cxnId="{0C424245-A857-49FF-97FD-128D991243F4}">
      <dgm:prSet/>
      <dgm:spPr/>
      <dgm:t>
        <a:bodyPr/>
        <a:lstStyle/>
        <a:p>
          <a:endParaRPr lang="it-IT"/>
        </a:p>
      </dgm:t>
    </dgm:pt>
    <dgm:pt modelId="{946F48C5-A0E5-4643-8F75-9E1A127A5A90}" type="sibTrans" cxnId="{0C424245-A857-49FF-97FD-128D991243F4}">
      <dgm:prSet/>
      <dgm:spPr/>
      <dgm:t>
        <a:bodyPr/>
        <a:lstStyle/>
        <a:p>
          <a:endParaRPr lang="it-IT"/>
        </a:p>
      </dgm:t>
    </dgm:pt>
    <dgm:pt modelId="{1E282148-F1AF-4DC8-8EB4-934694ECC4D4}">
      <dgm:prSet phldrT="[Testo]" custT="1"/>
      <dgm:spPr/>
      <dgm:t>
        <a:bodyPr/>
        <a:lstStyle/>
        <a:p>
          <a:endParaRPr lang="it-IT" sz="1500" dirty="0"/>
        </a:p>
        <a:p>
          <a:r>
            <a:rPr lang="it-IT" sz="1500" dirty="0"/>
            <a:t>Latini</a:t>
          </a:r>
        </a:p>
      </dgm:t>
    </dgm:pt>
    <dgm:pt modelId="{CFAF3BBF-4333-4E05-AEE6-CBEEBD2DDD74}" type="parTrans" cxnId="{4BDD45CE-EF29-4C74-8EE6-39978792A5FB}">
      <dgm:prSet/>
      <dgm:spPr/>
      <dgm:t>
        <a:bodyPr/>
        <a:lstStyle/>
        <a:p>
          <a:endParaRPr lang="it-IT"/>
        </a:p>
      </dgm:t>
    </dgm:pt>
    <dgm:pt modelId="{E5EFCD40-BFE4-47E3-A599-97C0F63C444F}" type="sibTrans" cxnId="{4BDD45CE-EF29-4C74-8EE6-39978792A5FB}">
      <dgm:prSet/>
      <dgm:spPr/>
      <dgm:t>
        <a:bodyPr/>
        <a:lstStyle/>
        <a:p>
          <a:endParaRPr lang="it-IT"/>
        </a:p>
      </dgm:t>
    </dgm:pt>
    <dgm:pt modelId="{5DEF3F3C-4F9A-47F7-B6C3-93DAF3FE2504}">
      <dgm:prSet custT="1"/>
      <dgm:spPr/>
      <dgm:t>
        <a:bodyPr/>
        <a:lstStyle/>
        <a:p>
          <a:endParaRPr lang="it-IT" sz="1500" dirty="0"/>
        </a:p>
        <a:p>
          <a:r>
            <a:rPr lang="it-IT" sz="1500" dirty="0" err="1"/>
            <a:t>Socii</a:t>
          </a:r>
          <a:r>
            <a:rPr lang="it-IT" sz="1500" dirty="0"/>
            <a:t> or federati</a:t>
          </a:r>
        </a:p>
      </dgm:t>
    </dgm:pt>
    <dgm:pt modelId="{81DFB455-26C1-4DA6-BE5D-139015347D6A}" type="parTrans" cxnId="{328FC2DB-0151-43B7-A9F9-BBC32D7F71C7}">
      <dgm:prSet/>
      <dgm:spPr/>
      <dgm:t>
        <a:bodyPr/>
        <a:lstStyle/>
        <a:p>
          <a:endParaRPr lang="it-IT"/>
        </a:p>
      </dgm:t>
    </dgm:pt>
    <dgm:pt modelId="{834B37CC-3BB4-432C-BD56-79AFEBBF2BD3}" type="sibTrans" cxnId="{328FC2DB-0151-43B7-A9F9-BBC32D7F71C7}">
      <dgm:prSet/>
      <dgm:spPr/>
      <dgm:t>
        <a:bodyPr/>
        <a:lstStyle/>
        <a:p>
          <a:endParaRPr lang="it-IT"/>
        </a:p>
      </dgm:t>
    </dgm:pt>
    <dgm:pt modelId="{49EF4356-DC78-4D7B-B1D1-CA4FC0BC429A}">
      <dgm:prSet custT="1"/>
      <dgm:spPr/>
      <dgm:t>
        <a:bodyPr/>
        <a:lstStyle/>
        <a:p>
          <a:endParaRPr lang="it-IT" sz="1500" dirty="0"/>
        </a:p>
        <a:p>
          <a:r>
            <a:rPr lang="it-IT" sz="1500" dirty="0" err="1"/>
            <a:t>Provinciales</a:t>
          </a:r>
          <a:endParaRPr lang="it-IT" sz="1500" dirty="0"/>
        </a:p>
      </dgm:t>
    </dgm:pt>
    <dgm:pt modelId="{C506BF38-0E5A-401B-BDDB-9911A231AB53}" type="parTrans" cxnId="{B5E27E78-2A50-44B4-B3DE-4607A984C3B5}">
      <dgm:prSet/>
      <dgm:spPr/>
      <dgm:t>
        <a:bodyPr/>
        <a:lstStyle/>
        <a:p>
          <a:endParaRPr lang="it-IT"/>
        </a:p>
      </dgm:t>
    </dgm:pt>
    <dgm:pt modelId="{9A176022-336F-493A-87F0-D18D2496C01E}" type="sibTrans" cxnId="{B5E27E78-2A50-44B4-B3DE-4607A984C3B5}">
      <dgm:prSet/>
      <dgm:spPr/>
      <dgm:t>
        <a:bodyPr/>
        <a:lstStyle/>
        <a:p>
          <a:endParaRPr lang="it-IT"/>
        </a:p>
      </dgm:t>
    </dgm:pt>
    <dgm:pt modelId="{17353182-854B-44E0-9CEF-6A9AEEC27BDA}" type="pres">
      <dgm:prSet presAssocID="{A76AAC05-A7EA-4202-B0D0-4E263919AAF4}" presName="composite" presStyleCnt="0">
        <dgm:presLayoutVars>
          <dgm:chMax val="5"/>
          <dgm:dir/>
          <dgm:resizeHandles val="exact"/>
        </dgm:presLayoutVars>
      </dgm:prSet>
      <dgm:spPr/>
    </dgm:pt>
    <dgm:pt modelId="{AD78ED23-032D-4510-9E71-71A1AF10C57A}" type="pres">
      <dgm:prSet presAssocID="{9F072871-D5E2-4124-BD25-70E332294AAE}" presName="circle1" presStyleLbl="lnNode1" presStyleIdx="0" presStyleCnt="5"/>
      <dgm:spPr>
        <a:solidFill>
          <a:schemeClr val="accent2">
            <a:lumMod val="50000"/>
          </a:schemeClr>
        </a:solidFill>
      </dgm:spPr>
    </dgm:pt>
    <dgm:pt modelId="{44678CE0-099B-4048-9420-C3381DDE94E2}" type="pres">
      <dgm:prSet presAssocID="{9F072871-D5E2-4124-BD25-70E332294AAE}" presName="text1" presStyleLbl="revTx" presStyleIdx="0" presStyleCnt="5">
        <dgm:presLayoutVars>
          <dgm:bulletEnabled val="1"/>
        </dgm:presLayoutVars>
      </dgm:prSet>
      <dgm:spPr/>
    </dgm:pt>
    <dgm:pt modelId="{6029E07B-651D-4415-86B9-A7033FA7027D}" type="pres">
      <dgm:prSet presAssocID="{9F072871-D5E2-4124-BD25-70E332294AAE}" presName="line1" presStyleLbl="callout" presStyleIdx="0" presStyleCnt="10"/>
      <dgm:spPr/>
    </dgm:pt>
    <dgm:pt modelId="{FA1D6111-2851-42AA-96AD-5F77A5DAEE42}" type="pres">
      <dgm:prSet presAssocID="{9F072871-D5E2-4124-BD25-70E332294AAE}" presName="d1" presStyleLbl="callout" presStyleIdx="1" presStyleCnt="10"/>
      <dgm:spPr/>
    </dgm:pt>
    <dgm:pt modelId="{1B919FB5-2069-43D2-BBB9-056204634673}" type="pres">
      <dgm:prSet presAssocID="{2F92BFD7-75B9-456B-891B-D72147D0A603}" presName="circle2" presStyleLbl="lnNode1" presStyleIdx="1" presStyleCnt="5"/>
      <dgm:spPr/>
    </dgm:pt>
    <dgm:pt modelId="{CCC092BE-1128-4848-B444-C00D0AF6A5DA}" type="pres">
      <dgm:prSet presAssocID="{2F92BFD7-75B9-456B-891B-D72147D0A603}" presName="text2" presStyleLbl="revTx" presStyleIdx="1" presStyleCnt="5">
        <dgm:presLayoutVars>
          <dgm:bulletEnabled val="1"/>
        </dgm:presLayoutVars>
      </dgm:prSet>
      <dgm:spPr/>
    </dgm:pt>
    <dgm:pt modelId="{4E837330-C728-4966-AAD5-AE387EEE25D9}" type="pres">
      <dgm:prSet presAssocID="{2F92BFD7-75B9-456B-891B-D72147D0A603}" presName="line2" presStyleLbl="callout" presStyleIdx="2" presStyleCnt="10"/>
      <dgm:spPr/>
    </dgm:pt>
    <dgm:pt modelId="{CA3B618A-4979-468F-9AE9-60C6F75CBB7C}" type="pres">
      <dgm:prSet presAssocID="{2F92BFD7-75B9-456B-891B-D72147D0A603}" presName="d2" presStyleLbl="callout" presStyleIdx="3" presStyleCnt="10"/>
      <dgm:spPr/>
    </dgm:pt>
    <dgm:pt modelId="{FE0FCFFB-C907-48F8-ACF3-4A6EFCB3069B}" type="pres">
      <dgm:prSet presAssocID="{1E282148-F1AF-4DC8-8EB4-934694ECC4D4}" presName="circle3" presStyleLbl="lnNode1" presStyleIdx="2" presStyleCnt="5" custLinFactNeighborX="871" custLinFactNeighborY="871"/>
      <dgm:spPr/>
    </dgm:pt>
    <dgm:pt modelId="{0CC9B0B9-F584-431D-AFE7-D56E743F27D3}" type="pres">
      <dgm:prSet presAssocID="{1E282148-F1AF-4DC8-8EB4-934694ECC4D4}" presName="text3" presStyleLbl="revTx" presStyleIdx="2" presStyleCnt="5">
        <dgm:presLayoutVars>
          <dgm:bulletEnabled val="1"/>
        </dgm:presLayoutVars>
      </dgm:prSet>
      <dgm:spPr/>
    </dgm:pt>
    <dgm:pt modelId="{FCC5B713-E90E-4B5D-8CE5-F32254CF68AE}" type="pres">
      <dgm:prSet presAssocID="{1E282148-F1AF-4DC8-8EB4-934694ECC4D4}" presName="line3" presStyleLbl="callout" presStyleIdx="4" presStyleCnt="10"/>
      <dgm:spPr/>
    </dgm:pt>
    <dgm:pt modelId="{06F17F85-18FE-42BE-8471-8C5C5C0D6AF1}" type="pres">
      <dgm:prSet presAssocID="{1E282148-F1AF-4DC8-8EB4-934694ECC4D4}" presName="d3" presStyleLbl="callout" presStyleIdx="5" presStyleCnt="10"/>
      <dgm:spPr/>
    </dgm:pt>
    <dgm:pt modelId="{1DEC66A1-FFBE-4FC1-A568-C14535275BD2}" type="pres">
      <dgm:prSet presAssocID="{5DEF3F3C-4F9A-47F7-B6C3-93DAF3FE2504}" presName="circle4" presStyleLbl="lnNode1" presStyleIdx="3" presStyleCnt="5"/>
      <dgm:spPr/>
    </dgm:pt>
    <dgm:pt modelId="{D42A0C9F-9FB5-48BA-BE99-90E9A2CA40D5}" type="pres">
      <dgm:prSet presAssocID="{5DEF3F3C-4F9A-47F7-B6C3-93DAF3FE2504}" presName="text4" presStyleLbl="revTx" presStyleIdx="3" presStyleCnt="5">
        <dgm:presLayoutVars>
          <dgm:bulletEnabled val="1"/>
        </dgm:presLayoutVars>
      </dgm:prSet>
      <dgm:spPr/>
    </dgm:pt>
    <dgm:pt modelId="{19E9856F-18FE-4471-A50E-E2E1B33B190F}" type="pres">
      <dgm:prSet presAssocID="{5DEF3F3C-4F9A-47F7-B6C3-93DAF3FE2504}" presName="line4" presStyleLbl="callout" presStyleIdx="6" presStyleCnt="10"/>
      <dgm:spPr/>
    </dgm:pt>
    <dgm:pt modelId="{E9D3C372-329B-4FB8-A6CB-6CC04E70F359}" type="pres">
      <dgm:prSet presAssocID="{5DEF3F3C-4F9A-47F7-B6C3-93DAF3FE2504}" presName="d4" presStyleLbl="callout" presStyleIdx="7" presStyleCnt="10"/>
      <dgm:spPr/>
    </dgm:pt>
    <dgm:pt modelId="{AAC7978E-DC1F-4025-9557-A7764F5649A6}" type="pres">
      <dgm:prSet presAssocID="{49EF4356-DC78-4D7B-B1D1-CA4FC0BC429A}" presName="circle5" presStyleLbl="lnNode1" presStyleIdx="4" presStyleCnt="5"/>
      <dgm:spPr/>
    </dgm:pt>
    <dgm:pt modelId="{807401C3-4B2D-4414-B707-D01C94423B15}" type="pres">
      <dgm:prSet presAssocID="{49EF4356-DC78-4D7B-B1D1-CA4FC0BC429A}" presName="text5" presStyleLbl="revTx" presStyleIdx="4" presStyleCnt="5">
        <dgm:presLayoutVars>
          <dgm:bulletEnabled val="1"/>
        </dgm:presLayoutVars>
      </dgm:prSet>
      <dgm:spPr/>
    </dgm:pt>
    <dgm:pt modelId="{5DEF19E2-DE0B-4574-BCEE-D901DD58799E}" type="pres">
      <dgm:prSet presAssocID="{49EF4356-DC78-4D7B-B1D1-CA4FC0BC429A}" presName="line5" presStyleLbl="callout" presStyleIdx="8" presStyleCnt="10"/>
      <dgm:spPr/>
    </dgm:pt>
    <dgm:pt modelId="{36FE0A06-2276-4A9F-A041-DD747A1E4BAF}" type="pres">
      <dgm:prSet presAssocID="{49EF4356-DC78-4D7B-B1D1-CA4FC0BC429A}" presName="d5" presStyleLbl="callout" presStyleIdx="9" presStyleCnt="10"/>
      <dgm:spPr/>
    </dgm:pt>
  </dgm:ptLst>
  <dgm:cxnLst>
    <dgm:cxn modelId="{50FC6604-3C5D-4FE1-89D4-1A8883784D93}" type="presOf" srcId="{1E282148-F1AF-4DC8-8EB4-934694ECC4D4}" destId="{0CC9B0B9-F584-431D-AFE7-D56E743F27D3}" srcOrd="0" destOrd="0" presId="urn:microsoft.com/office/officeart/2005/8/layout/target1"/>
    <dgm:cxn modelId="{E898820C-FF79-4C5A-926A-862A47328ECD}" type="presOf" srcId="{A76AAC05-A7EA-4202-B0D0-4E263919AAF4}" destId="{17353182-854B-44E0-9CEF-6A9AEEC27BDA}" srcOrd="0" destOrd="0" presId="urn:microsoft.com/office/officeart/2005/8/layout/target1"/>
    <dgm:cxn modelId="{0C424245-A857-49FF-97FD-128D991243F4}" srcId="{A76AAC05-A7EA-4202-B0D0-4E263919AAF4}" destId="{2F92BFD7-75B9-456B-891B-D72147D0A603}" srcOrd="1" destOrd="0" parTransId="{8DD9B838-4546-466B-99A5-970E9C36FE34}" sibTransId="{946F48C5-A0E5-4643-8F75-9E1A127A5A90}"/>
    <dgm:cxn modelId="{1B2FBE72-0C3D-4749-AED6-FC2486BDBEFD}" type="presOf" srcId="{9F072871-D5E2-4124-BD25-70E332294AAE}" destId="{44678CE0-099B-4048-9420-C3381DDE94E2}" srcOrd="0" destOrd="0" presId="urn:microsoft.com/office/officeart/2005/8/layout/target1"/>
    <dgm:cxn modelId="{B5E27E78-2A50-44B4-B3DE-4607A984C3B5}" srcId="{A76AAC05-A7EA-4202-B0D0-4E263919AAF4}" destId="{49EF4356-DC78-4D7B-B1D1-CA4FC0BC429A}" srcOrd="4" destOrd="0" parTransId="{C506BF38-0E5A-401B-BDDB-9911A231AB53}" sibTransId="{9A176022-336F-493A-87F0-D18D2496C01E}"/>
    <dgm:cxn modelId="{C61B8987-10ED-44A3-BCFC-F0F0DEA63024}" srcId="{A76AAC05-A7EA-4202-B0D0-4E263919AAF4}" destId="{9F072871-D5E2-4124-BD25-70E332294AAE}" srcOrd="0" destOrd="0" parTransId="{6DF4416F-0CAE-481D-AC3A-2290E82073E2}" sibTransId="{532155AA-3043-48D0-8149-52BB8B8DB575}"/>
    <dgm:cxn modelId="{49D6B390-F174-46E4-BC8D-1616CA818612}" type="presOf" srcId="{5DEF3F3C-4F9A-47F7-B6C3-93DAF3FE2504}" destId="{D42A0C9F-9FB5-48BA-BE99-90E9A2CA40D5}" srcOrd="0" destOrd="0" presId="urn:microsoft.com/office/officeart/2005/8/layout/target1"/>
    <dgm:cxn modelId="{BD2557C7-7C26-4B41-A46F-D115659BBBC0}" type="presOf" srcId="{2F92BFD7-75B9-456B-891B-D72147D0A603}" destId="{CCC092BE-1128-4848-B444-C00D0AF6A5DA}" srcOrd="0" destOrd="0" presId="urn:microsoft.com/office/officeart/2005/8/layout/target1"/>
    <dgm:cxn modelId="{5E7214CE-2204-496A-821D-CF361227EB43}" type="presOf" srcId="{49EF4356-DC78-4D7B-B1D1-CA4FC0BC429A}" destId="{807401C3-4B2D-4414-B707-D01C94423B15}" srcOrd="0" destOrd="0" presId="urn:microsoft.com/office/officeart/2005/8/layout/target1"/>
    <dgm:cxn modelId="{4BDD45CE-EF29-4C74-8EE6-39978792A5FB}" srcId="{A76AAC05-A7EA-4202-B0D0-4E263919AAF4}" destId="{1E282148-F1AF-4DC8-8EB4-934694ECC4D4}" srcOrd="2" destOrd="0" parTransId="{CFAF3BBF-4333-4E05-AEE6-CBEEBD2DDD74}" sibTransId="{E5EFCD40-BFE4-47E3-A599-97C0F63C444F}"/>
    <dgm:cxn modelId="{328FC2DB-0151-43B7-A9F9-BBC32D7F71C7}" srcId="{A76AAC05-A7EA-4202-B0D0-4E263919AAF4}" destId="{5DEF3F3C-4F9A-47F7-B6C3-93DAF3FE2504}" srcOrd="3" destOrd="0" parTransId="{81DFB455-26C1-4DA6-BE5D-139015347D6A}" sibTransId="{834B37CC-3BB4-432C-BD56-79AFEBBF2BD3}"/>
    <dgm:cxn modelId="{46CC07BC-0CD7-4222-8BE1-863700DEAD05}" type="presParOf" srcId="{17353182-854B-44E0-9CEF-6A9AEEC27BDA}" destId="{AD78ED23-032D-4510-9E71-71A1AF10C57A}" srcOrd="0" destOrd="0" presId="urn:microsoft.com/office/officeart/2005/8/layout/target1"/>
    <dgm:cxn modelId="{FF94E702-9D34-4B29-9428-5E24B1BBFDB5}" type="presParOf" srcId="{17353182-854B-44E0-9CEF-6A9AEEC27BDA}" destId="{44678CE0-099B-4048-9420-C3381DDE94E2}" srcOrd="1" destOrd="0" presId="urn:microsoft.com/office/officeart/2005/8/layout/target1"/>
    <dgm:cxn modelId="{DFF82B47-EFC0-4144-9D4C-21002A3AA2F8}" type="presParOf" srcId="{17353182-854B-44E0-9CEF-6A9AEEC27BDA}" destId="{6029E07B-651D-4415-86B9-A7033FA7027D}" srcOrd="2" destOrd="0" presId="urn:microsoft.com/office/officeart/2005/8/layout/target1"/>
    <dgm:cxn modelId="{8376DBB0-F45A-448A-9B49-B7678D9B441D}" type="presParOf" srcId="{17353182-854B-44E0-9CEF-6A9AEEC27BDA}" destId="{FA1D6111-2851-42AA-96AD-5F77A5DAEE42}" srcOrd="3" destOrd="0" presId="urn:microsoft.com/office/officeart/2005/8/layout/target1"/>
    <dgm:cxn modelId="{94BFDD32-7A13-45B6-AD42-095088E25372}" type="presParOf" srcId="{17353182-854B-44E0-9CEF-6A9AEEC27BDA}" destId="{1B919FB5-2069-43D2-BBB9-056204634673}" srcOrd="4" destOrd="0" presId="urn:microsoft.com/office/officeart/2005/8/layout/target1"/>
    <dgm:cxn modelId="{771683A8-6EA0-4EAB-A8A0-3E8ED989D7AC}" type="presParOf" srcId="{17353182-854B-44E0-9CEF-6A9AEEC27BDA}" destId="{CCC092BE-1128-4848-B444-C00D0AF6A5DA}" srcOrd="5" destOrd="0" presId="urn:microsoft.com/office/officeart/2005/8/layout/target1"/>
    <dgm:cxn modelId="{A7815998-0120-4826-801B-360622155BF8}" type="presParOf" srcId="{17353182-854B-44E0-9CEF-6A9AEEC27BDA}" destId="{4E837330-C728-4966-AAD5-AE387EEE25D9}" srcOrd="6" destOrd="0" presId="urn:microsoft.com/office/officeart/2005/8/layout/target1"/>
    <dgm:cxn modelId="{6287A60C-3DE3-46BC-B6A3-DD1EC575DB2E}" type="presParOf" srcId="{17353182-854B-44E0-9CEF-6A9AEEC27BDA}" destId="{CA3B618A-4979-468F-9AE9-60C6F75CBB7C}" srcOrd="7" destOrd="0" presId="urn:microsoft.com/office/officeart/2005/8/layout/target1"/>
    <dgm:cxn modelId="{6E94D4F6-B7E4-49F7-8E10-9D112B4FCCF2}" type="presParOf" srcId="{17353182-854B-44E0-9CEF-6A9AEEC27BDA}" destId="{FE0FCFFB-C907-48F8-ACF3-4A6EFCB3069B}" srcOrd="8" destOrd="0" presId="urn:microsoft.com/office/officeart/2005/8/layout/target1"/>
    <dgm:cxn modelId="{32750DD9-2085-45F4-B6FC-6F7B8044595A}" type="presParOf" srcId="{17353182-854B-44E0-9CEF-6A9AEEC27BDA}" destId="{0CC9B0B9-F584-431D-AFE7-D56E743F27D3}" srcOrd="9" destOrd="0" presId="urn:microsoft.com/office/officeart/2005/8/layout/target1"/>
    <dgm:cxn modelId="{F8DAF0B9-5453-4DB5-A995-BEE54BB24AA2}" type="presParOf" srcId="{17353182-854B-44E0-9CEF-6A9AEEC27BDA}" destId="{FCC5B713-E90E-4B5D-8CE5-F32254CF68AE}" srcOrd="10" destOrd="0" presId="urn:microsoft.com/office/officeart/2005/8/layout/target1"/>
    <dgm:cxn modelId="{5CAEE0FF-FB28-4370-ADF6-E048301934A9}" type="presParOf" srcId="{17353182-854B-44E0-9CEF-6A9AEEC27BDA}" destId="{06F17F85-18FE-42BE-8471-8C5C5C0D6AF1}" srcOrd="11" destOrd="0" presId="urn:microsoft.com/office/officeart/2005/8/layout/target1"/>
    <dgm:cxn modelId="{C1BEEBBF-9E50-420B-9B0C-BDC8C85CDF8D}" type="presParOf" srcId="{17353182-854B-44E0-9CEF-6A9AEEC27BDA}" destId="{1DEC66A1-FFBE-4FC1-A568-C14535275BD2}" srcOrd="12" destOrd="0" presId="urn:microsoft.com/office/officeart/2005/8/layout/target1"/>
    <dgm:cxn modelId="{F6C018A9-C96F-4FEF-9C28-FFD22B3080E8}" type="presParOf" srcId="{17353182-854B-44E0-9CEF-6A9AEEC27BDA}" destId="{D42A0C9F-9FB5-48BA-BE99-90E9A2CA40D5}" srcOrd="13" destOrd="0" presId="urn:microsoft.com/office/officeart/2005/8/layout/target1"/>
    <dgm:cxn modelId="{9CAD54AF-C099-436C-A611-1536C9547F5C}" type="presParOf" srcId="{17353182-854B-44E0-9CEF-6A9AEEC27BDA}" destId="{19E9856F-18FE-4471-A50E-E2E1B33B190F}" srcOrd="14" destOrd="0" presId="urn:microsoft.com/office/officeart/2005/8/layout/target1"/>
    <dgm:cxn modelId="{B25C6E08-5545-4CFD-A195-F6D1F1700FD7}" type="presParOf" srcId="{17353182-854B-44E0-9CEF-6A9AEEC27BDA}" destId="{E9D3C372-329B-4FB8-A6CB-6CC04E70F359}" srcOrd="15" destOrd="0" presId="urn:microsoft.com/office/officeart/2005/8/layout/target1"/>
    <dgm:cxn modelId="{F0A26559-3E74-46F9-9080-471EDBEF580B}" type="presParOf" srcId="{17353182-854B-44E0-9CEF-6A9AEEC27BDA}" destId="{AAC7978E-DC1F-4025-9557-A7764F5649A6}" srcOrd="16" destOrd="0" presId="urn:microsoft.com/office/officeart/2005/8/layout/target1"/>
    <dgm:cxn modelId="{36D53D1A-284E-4497-9323-FF147966AD09}" type="presParOf" srcId="{17353182-854B-44E0-9CEF-6A9AEEC27BDA}" destId="{807401C3-4B2D-4414-B707-D01C94423B15}" srcOrd="17" destOrd="0" presId="urn:microsoft.com/office/officeart/2005/8/layout/target1"/>
    <dgm:cxn modelId="{184D3BC5-770D-4D4E-8536-4D4E8E751ED1}" type="presParOf" srcId="{17353182-854B-44E0-9CEF-6A9AEEC27BDA}" destId="{5DEF19E2-DE0B-4574-BCEE-D901DD58799E}" srcOrd="18" destOrd="0" presId="urn:microsoft.com/office/officeart/2005/8/layout/target1"/>
    <dgm:cxn modelId="{66366022-9D5B-4AE2-BF5D-7AFB3A1C040A}" type="presParOf" srcId="{17353182-854B-44E0-9CEF-6A9AEEC27BDA}" destId="{36FE0A06-2276-4A9F-A041-DD747A1E4BAF}"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EDE514-9994-4F6D-93DD-C2265EF0484E}" type="doc">
      <dgm:prSet loTypeId="urn:microsoft.com/office/officeart/2005/8/layout/venn1" loCatId="relationship" qsTypeId="urn:microsoft.com/office/officeart/2005/8/quickstyle/simple1" qsCatId="simple" csTypeId="urn:microsoft.com/office/officeart/2005/8/colors/accent1_2" csCatId="accent1" phldr="1"/>
      <dgm:spPr/>
    </dgm:pt>
    <dgm:pt modelId="{D8ECD38F-54BD-44F7-8BC6-1FDAD0C1E014}">
      <dgm:prSet phldrT="[Testo]" custT="1"/>
      <dgm:spPr>
        <a:solidFill>
          <a:schemeClr val="bg2"/>
        </a:solidFill>
      </dgm:spPr>
      <dgm:t>
        <a:bodyPr/>
        <a:lstStyle/>
        <a:p>
          <a:r>
            <a:rPr lang="it-IT" sz="1400" dirty="0"/>
            <a:t>Imperatore del Sacro Romano Impero</a:t>
          </a:r>
        </a:p>
      </dgm:t>
    </dgm:pt>
    <dgm:pt modelId="{54D2DC81-A5B3-407F-99CE-A1976CCD3D00}" type="parTrans" cxnId="{44B3F6F2-FFBA-49DB-A775-4870FEAC0C32}">
      <dgm:prSet/>
      <dgm:spPr/>
      <dgm:t>
        <a:bodyPr/>
        <a:lstStyle/>
        <a:p>
          <a:endParaRPr lang="it-IT"/>
        </a:p>
      </dgm:t>
    </dgm:pt>
    <dgm:pt modelId="{12E3AD45-48EE-440D-8F32-94F2DF9D7ADC}" type="sibTrans" cxnId="{44B3F6F2-FFBA-49DB-A775-4870FEAC0C32}">
      <dgm:prSet/>
      <dgm:spPr/>
      <dgm:t>
        <a:bodyPr/>
        <a:lstStyle/>
        <a:p>
          <a:endParaRPr lang="it-IT"/>
        </a:p>
      </dgm:t>
    </dgm:pt>
    <dgm:pt modelId="{521223F4-D4D1-4D16-B2C5-507717C4719B}">
      <dgm:prSet phldrT="[Testo]" custT="1"/>
      <dgm:spPr>
        <a:solidFill>
          <a:srgbClr val="00B0F0">
            <a:alpha val="50000"/>
          </a:srgbClr>
        </a:solidFill>
      </dgm:spPr>
      <dgm:t>
        <a:bodyPr/>
        <a:lstStyle/>
        <a:p>
          <a:r>
            <a:rPr lang="it-IT" sz="1400" dirty="0"/>
            <a:t>Il Papato</a:t>
          </a:r>
        </a:p>
      </dgm:t>
    </dgm:pt>
    <dgm:pt modelId="{567D8EB2-E9A4-4C36-B67F-9EDB9428947B}" type="parTrans" cxnId="{572A1CEF-1D63-4C26-92E7-F3F72487A5A8}">
      <dgm:prSet/>
      <dgm:spPr/>
      <dgm:t>
        <a:bodyPr/>
        <a:lstStyle/>
        <a:p>
          <a:endParaRPr lang="it-IT"/>
        </a:p>
      </dgm:t>
    </dgm:pt>
    <dgm:pt modelId="{3CEF13E3-CE3B-4F90-A378-B161BFCE3642}" type="sibTrans" cxnId="{572A1CEF-1D63-4C26-92E7-F3F72487A5A8}">
      <dgm:prSet/>
      <dgm:spPr/>
      <dgm:t>
        <a:bodyPr/>
        <a:lstStyle/>
        <a:p>
          <a:endParaRPr lang="it-IT"/>
        </a:p>
      </dgm:t>
    </dgm:pt>
    <dgm:pt modelId="{196BD761-CEB2-4049-B50A-5BF7C089F92A}">
      <dgm:prSet phldrT="[Testo]" custT="1"/>
      <dgm:spPr>
        <a:solidFill>
          <a:srgbClr val="C00000">
            <a:alpha val="50000"/>
          </a:srgbClr>
        </a:solidFill>
      </dgm:spPr>
      <dgm:t>
        <a:bodyPr/>
        <a:lstStyle/>
        <a:p>
          <a:r>
            <a:rPr lang="it-IT" sz="1400" dirty="0"/>
            <a:t>Capi delle corporazioni cittadine</a:t>
          </a:r>
        </a:p>
      </dgm:t>
    </dgm:pt>
    <dgm:pt modelId="{8E7BCD70-3DB3-4B02-B07C-FC5A8A0DBB21}" type="parTrans" cxnId="{0178F095-DC9C-4220-94E3-A63A5AC68A2E}">
      <dgm:prSet/>
      <dgm:spPr/>
      <dgm:t>
        <a:bodyPr/>
        <a:lstStyle/>
        <a:p>
          <a:endParaRPr lang="it-IT"/>
        </a:p>
      </dgm:t>
    </dgm:pt>
    <dgm:pt modelId="{44930F5E-0BA1-43AC-ABA1-B44561CFBD5E}" type="sibTrans" cxnId="{0178F095-DC9C-4220-94E3-A63A5AC68A2E}">
      <dgm:prSet/>
      <dgm:spPr/>
      <dgm:t>
        <a:bodyPr/>
        <a:lstStyle/>
        <a:p>
          <a:endParaRPr lang="it-IT"/>
        </a:p>
      </dgm:t>
    </dgm:pt>
    <dgm:pt modelId="{8F369276-4828-4D22-BBF1-043F8725587E}">
      <dgm:prSet custT="1"/>
      <dgm:spPr>
        <a:solidFill>
          <a:srgbClr val="FFFF00">
            <a:alpha val="50000"/>
          </a:srgbClr>
        </a:solidFill>
      </dgm:spPr>
      <dgm:t>
        <a:bodyPr/>
        <a:lstStyle/>
        <a:p>
          <a:r>
            <a:rPr lang="it-IT" sz="1400" dirty="0"/>
            <a:t>Nobiltà locale</a:t>
          </a:r>
        </a:p>
      </dgm:t>
    </dgm:pt>
    <dgm:pt modelId="{15629846-D155-4221-B963-77A516481BEB}" type="parTrans" cxnId="{73FF9D74-06F8-49A9-8A20-0CA1AC91EC79}">
      <dgm:prSet/>
      <dgm:spPr/>
      <dgm:t>
        <a:bodyPr/>
        <a:lstStyle/>
        <a:p>
          <a:endParaRPr lang="it-IT"/>
        </a:p>
      </dgm:t>
    </dgm:pt>
    <dgm:pt modelId="{EA6FAEE4-9AB9-4969-A86C-A367D79D848A}" type="sibTrans" cxnId="{73FF9D74-06F8-49A9-8A20-0CA1AC91EC79}">
      <dgm:prSet/>
      <dgm:spPr/>
      <dgm:t>
        <a:bodyPr/>
        <a:lstStyle/>
        <a:p>
          <a:endParaRPr lang="it-IT"/>
        </a:p>
      </dgm:t>
    </dgm:pt>
    <dgm:pt modelId="{F46C74F5-6558-47ED-A2D5-2FA0B252D80F}" type="pres">
      <dgm:prSet presAssocID="{79EDE514-9994-4F6D-93DD-C2265EF0484E}" presName="compositeShape" presStyleCnt="0">
        <dgm:presLayoutVars>
          <dgm:chMax val="7"/>
          <dgm:dir/>
          <dgm:resizeHandles val="exact"/>
        </dgm:presLayoutVars>
      </dgm:prSet>
      <dgm:spPr/>
    </dgm:pt>
    <dgm:pt modelId="{F591B7C2-EF96-4615-9BB5-F32856F1CBA5}" type="pres">
      <dgm:prSet presAssocID="{D8ECD38F-54BD-44F7-8BC6-1FDAD0C1E014}" presName="circ1" presStyleLbl="vennNode1" presStyleIdx="0" presStyleCnt="4"/>
      <dgm:spPr/>
    </dgm:pt>
    <dgm:pt modelId="{AD8697BA-598F-4E27-8249-AE07BC497AE3}" type="pres">
      <dgm:prSet presAssocID="{D8ECD38F-54BD-44F7-8BC6-1FDAD0C1E014}" presName="circ1Tx" presStyleLbl="revTx" presStyleIdx="0" presStyleCnt="0">
        <dgm:presLayoutVars>
          <dgm:chMax val="0"/>
          <dgm:chPref val="0"/>
          <dgm:bulletEnabled val="1"/>
        </dgm:presLayoutVars>
      </dgm:prSet>
      <dgm:spPr/>
    </dgm:pt>
    <dgm:pt modelId="{D9D57C35-E7ED-435A-8E0F-34042007CFFE}" type="pres">
      <dgm:prSet presAssocID="{521223F4-D4D1-4D16-B2C5-507717C4719B}" presName="circ2" presStyleLbl="vennNode1" presStyleIdx="1" presStyleCnt="4"/>
      <dgm:spPr/>
    </dgm:pt>
    <dgm:pt modelId="{3C77A791-5053-4970-86B8-41461CD1A842}" type="pres">
      <dgm:prSet presAssocID="{521223F4-D4D1-4D16-B2C5-507717C4719B}" presName="circ2Tx" presStyleLbl="revTx" presStyleIdx="0" presStyleCnt="0">
        <dgm:presLayoutVars>
          <dgm:chMax val="0"/>
          <dgm:chPref val="0"/>
          <dgm:bulletEnabled val="1"/>
        </dgm:presLayoutVars>
      </dgm:prSet>
      <dgm:spPr/>
    </dgm:pt>
    <dgm:pt modelId="{CC38AEE7-4554-4B08-A1F5-CACBAC71A426}" type="pres">
      <dgm:prSet presAssocID="{8F369276-4828-4D22-BBF1-043F8725587E}" presName="circ3" presStyleLbl="vennNode1" presStyleIdx="2" presStyleCnt="4"/>
      <dgm:spPr/>
    </dgm:pt>
    <dgm:pt modelId="{8030331C-C94B-46EC-AF07-F6F647830106}" type="pres">
      <dgm:prSet presAssocID="{8F369276-4828-4D22-BBF1-043F8725587E}" presName="circ3Tx" presStyleLbl="revTx" presStyleIdx="0" presStyleCnt="0">
        <dgm:presLayoutVars>
          <dgm:chMax val="0"/>
          <dgm:chPref val="0"/>
          <dgm:bulletEnabled val="1"/>
        </dgm:presLayoutVars>
      </dgm:prSet>
      <dgm:spPr/>
    </dgm:pt>
    <dgm:pt modelId="{97584461-3EC2-4D09-9858-C2FDEB03DDFC}" type="pres">
      <dgm:prSet presAssocID="{196BD761-CEB2-4049-B50A-5BF7C089F92A}" presName="circ4" presStyleLbl="vennNode1" presStyleIdx="3" presStyleCnt="4"/>
      <dgm:spPr/>
    </dgm:pt>
    <dgm:pt modelId="{888016E0-CA6C-4028-9395-7AE360D2AA6E}" type="pres">
      <dgm:prSet presAssocID="{196BD761-CEB2-4049-B50A-5BF7C089F92A}" presName="circ4Tx" presStyleLbl="revTx" presStyleIdx="0" presStyleCnt="0">
        <dgm:presLayoutVars>
          <dgm:chMax val="0"/>
          <dgm:chPref val="0"/>
          <dgm:bulletEnabled val="1"/>
        </dgm:presLayoutVars>
      </dgm:prSet>
      <dgm:spPr/>
    </dgm:pt>
  </dgm:ptLst>
  <dgm:cxnLst>
    <dgm:cxn modelId="{A65BEF08-082D-4E37-AC83-1499BD5CF997}" type="presOf" srcId="{196BD761-CEB2-4049-B50A-5BF7C089F92A}" destId="{888016E0-CA6C-4028-9395-7AE360D2AA6E}" srcOrd="1" destOrd="0" presId="urn:microsoft.com/office/officeart/2005/8/layout/venn1"/>
    <dgm:cxn modelId="{15733C16-8915-4744-A345-EBA5F8A4CEE8}" type="presOf" srcId="{8F369276-4828-4D22-BBF1-043F8725587E}" destId="{CC38AEE7-4554-4B08-A1F5-CACBAC71A426}" srcOrd="0" destOrd="0" presId="urn:microsoft.com/office/officeart/2005/8/layout/venn1"/>
    <dgm:cxn modelId="{F748F11A-3928-4327-8151-33404B01AA75}" type="presOf" srcId="{D8ECD38F-54BD-44F7-8BC6-1FDAD0C1E014}" destId="{AD8697BA-598F-4E27-8249-AE07BC497AE3}" srcOrd="1" destOrd="0" presId="urn:microsoft.com/office/officeart/2005/8/layout/venn1"/>
    <dgm:cxn modelId="{237A115E-30C8-4A3A-AA42-B21517097A91}" type="presOf" srcId="{D8ECD38F-54BD-44F7-8BC6-1FDAD0C1E014}" destId="{F591B7C2-EF96-4615-9BB5-F32856F1CBA5}" srcOrd="0" destOrd="0" presId="urn:microsoft.com/office/officeart/2005/8/layout/venn1"/>
    <dgm:cxn modelId="{8A9C4F62-592C-4851-8FC3-1A3AB491CAA6}" type="presOf" srcId="{521223F4-D4D1-4D16-B2C5-507717C4719B}" destId="{3C77A791-5053-4970-86B8-41461CD1A842}" srcOrd="1" destOrd="0" presId="urn:microsoft.com/office/officeart/2005/8/layout/venn1"/>
    <dgm:cxn modelId="{7939716B-07A6-41D2-9100-4B0A30800B40}" type="presOf" srcId="{8F369276-4828-4D22-BBF1-043F8725587E}" destId="{8030331C-C94B-46EC-AF07-F6F647830106}" srcOrd="1" destOrd="0" presId="urn:microsoft.com/office/officeart/2005/8/layout/venn1"/>
    <dgm:cxn modelId="{0AA5E24B-C04C-46F5-A7D4-0965FDE597F9}" type="presOf" srcId="{196BD761-CEB2-4049-B50A-5BF7C089F92A}" destId="{97584461-3EC2-4D09-9858-C2FDEB03DDFC}" srcOrd="0" destOrd="0" presId="urn:microsoft.com/office/officeart/2005/8/layout/venn1"/>
    <dgm:cxn modelId="{73FF9D74-06F8-49A9-8A20-0CA1AC91EC79}" srcId="{79EDE514-9994-4F6D-93DD-C2265EF0484E}" destId="{8F369276-4828-4D22-BBF1-043F8725587E}" srcOrd="2" destOrd="0" parTransId="{15629846-D155-4221-B963-77A516481BEB}" sibTransId="{EA6FAEE4-9AB9-4969-A86C-A367D79D848A}"/>
    <dgm:cxn modelId="{0178F095-DC9C-4220-94E3-A63A5AC68A2E}" srcId="{79EDE514-9994-4F6D-93DD-C2265EF0484E}" destId="{196BD761-CEB2-4049-B50A-5BF7C089F92A}" srcOrd="3" destOrd="0" parTransId="{8E7BCD70-3DB3-4B02-B07C-FC5A8A0DBB21}" sibTransId="{44930F5E-0BA1-43AC-ABA1-B44561CFBD5E}"/>
    <dgm:cxn modelId="{5A95C0D0-849A-4DCE-BD01-53E99EAE72FB}" type="presOf" srcId="{521223F4-D4D1-4D16-B2C5-507717C4719B}" destId="{D9D57C35-E7ED-435A-8E0F-34042007CFFE}" srcOrd="0" destOrd="0" presId="urn:microsoft.com/office/officeart/2005/8/layout/venn1"/>
    <dgm:cxn modelId="{835D29E9-DBAF-40C8-9887-5A8236F2BF3F}" type="presOf" srcId="{79EDE514-9994-4F6D-93DD-C2265EF0484E}" destId="{F46C74F5-6558-47ED-A2D5-2FA0B252D80F}" srcOrd="0" destOrd="0" presId="urn:microsoft.com/office/officeart/2005/8/layout/venn1"/>
    <dgm:cxn modelId="{572A1CEF-1D63-4C26-92E7-F3F72487A5A8}" srcId="{79EDE514-9994-4F6D-93DD-C2265EF0484E}" destId="{521223F4-D4D1-4D16-B2C5-507717C4719B}" srcOrd="1" destOrd="0" parTransId="{567D8EB2-E9A4-4C36-B67F-9EDB9428947B}" sibTransId="{3CEF13E3-CE3B-4F90-A378-B161BFCE3642}"/>
    <dgm:cxn modelId="{44B3F6F2-FFBA-49DB-A775-4870FEAC0C32}" srcId="{79EDE514-9994-4F6D-93DD-C2265EF0484E}" destId="{D8ECD38F-54BD-44F7-8BC6-1FDAD0C1E014}" srcOrd="0" destOrd="0" parTransId="{54D2DC81-A5B3-407F-99CE-A1976CCD3D00}" sibTransId="{12E3AD45-48EE-440D-8F32-94F2DF9D7ADC}"/>
    <dgm:cxn modelId="{36987937-4830-4958-A55F-DCA29B8134D3}" type="presParOf" srcId="{F46C74F5-6558-47ED-A2D5-2FA0B252D80F}" destId="{F591B7C2-EF96-4615-9BB5-F32856F1CBA5}" srcOrd="0" destOrd="0" presId="urn:microsoft.com/office/officeart/2005/8/layout/venn1"/>
    <dgm:cxn modelId="{E3E93D02-DD08-4C32-9E7C-ABE0CCD4A81B}" type="presParOf" srcId="{F46C74F5-6558-47ED-A2D5-2FA0B252D80F}" destId="{AD8697BA-598F-4E27-8249-AE07BC497AE3}" srcOrd="1" destOrd="0" presId="urn:microsoft.com/office/officeart/2005/8/layout/venn1"/>
    <dgm:cxn modelId="{1F77D167-0F1E-49D4-A600-35327C78C688}" type="presParOf" srcId="{F46C74F5-6558-47ED-A2D5-2FA0B252D80F}" destId="{D9D57C35-E7ED-435A-8E0F-34042007CFFE}" srcOrd="2" destOrd="0" presId="urn:microsoft.com/office/officeart/2005/8/layout/venn1"/>
    <dgm:cxn modelId="{F952FBA5-7D86-4CD7-964D-05F699A82C44}" type="presParOf" srcId="{F46C74F5-6558-47ED-A2D5-2FA0B252D80F}" destId="{3C77A791-5053-4970-86B8-41461CD1A842}" srcOrd="3" destOrd="0" presId="urn:microsoft.com/office/officeart/2005/8/layout/venn1"/>
    <dgm:cxn modelId="{F0A745B7-7CBB-414C-A00D-BECDB79C65FD}" type="presParOf" srcId="{F46C74F5-6558-47ED-A2D5-2FA0B252D80F}" destId="{CC38AEE7-4554-4B08-A1F5-CACBAC71A426}" srcOrd="4" destOrd="0" presId="urn:microsoft.com/office/officeart/2005/8/layout/venn1"/>
    <dgm:cxn modelId="{870F76B6-8A55-4BD4-AF5C-C837FF9EAD9D}" type="presParOf" srcId="{F46C74F5-6558-47ED-A2D5-2FA0B252D80F}" destId="{8030331C-C94B-46EC-AF07-F6F647830106}" srcOrd="5" destOrd="0" presId="urn:microsoft.com/office/officeart/2005/8/layout/venn1"/>
    <dgm:cxn modelId="{DF3FBA28-49BB-4CBC-89D5-21A91E560040}" type="presParOf" srcId="{F46C74F5-6558-47ED-A2D5-2FA0B252D80F}" destId="{97584461-3EC2-4D09-9858-C2FDEB03DDFC}" srcOrd="6" destOrd="0" presId="urn:microsoft.com/office/officeart/2005/8/layout/venn1"/>
    <dgm:cxn modelId="{146CF121-99AF-47F4-A498-771964292E23}" type="presParOf" srcId="{F46C74F5-6558-47ED-A2D5-2FA0B252D80F}" destId="{888016E0-CA6C-4028-9395-7AE360D2AA6E}"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A825C5-E253-46F7-82EB-F3D119A77C56}" type="doc">
      <dgm:prSet loTypeId="urn:microsoft.com/office/officeart/2005/8/layout/pyramid2" loCatId="list" qsTypeId="urn:microsoft.com/office/officeart/2005/8/quickstyle/simple1" qsCatId="simple" csTypeId="urn:microsoft.com/office/officeart/2005/8/colors/accent3_4" csCatId="accent3" phldr="1"/>
      <dgm:spPr/>
    </dgm:pt>
    <dgm:pt modelId="{1379719D-8022-4B9B-8D93-5918C25241FE}">
      <dgm:prSet phldrT="[Testo]"/>
      <dgm:spPr/>
      <dgm:t>
        <a:bodyPr/>
        <a:lstStyle/>
        <a:p>
          <a:r>
            <a:rPr lang="it-IT" dirty="0"/>
            <a:t>Un solo Dio come fonte di ogni autorità</a:t>
          </a:r>
        </a:p>
      </dgm:t>
    </dgm:pt>
    <dgm:pt modelId="{483F509E-2F50-4824-BA69-140D20530B32}" type="parTrans" cxnId="{F1094060-5F00-4944-BDBF-48A0A20FEE1B}">
      <dgm:prSet/>
      <dgm:spPr/>
      <dgm:t>
        <a:bodyPr/>
        <a:lstStyle/>
        <a:p>
          <a:endParaRPr lang="it-IT"/>
        </a:p>
      </dgm:t>
    </dgm:pt>
    <dgm:pt modelId="{AD518304-2F46-409F-B3AE-98BE8C690045}" type="sibTrans" cxnId="{F1094060-5F00-4944-BDBF-48A0A20FEE1B}">
      <dgm:prSet/>
      <dgm:spPr/>
      <dgm:t>
        <a:bodyPr/>
        <a:lstStyle/>
        <a:p>
          <a:endParaRPr lang="it-IT"/>
        </a:p>
      </dgm:t>
    </dgm:pt>
    <dgm:pt modelId="{502F630E-B6F0-4477-B494-4FB5633DD561}">
      <dgm:prSet phldrT="[Testo]"/>
      <dgm:spPr/>
      <dgm:t>
        <a:bodyPr/>
        <a:lstStyle/>
        <a:p>
          <a:r>
            <a:rPr lang="it-IT" dirty="0"/>
            <a:t>Molteplicità di re che si richiamano a quell’unica fonte</a:t>
          </a:r>
        </a:p>
      </dgm:t>
    </dgm:pt>
    <dgm:pt modelId="{F9A69B00-9E04-464D-9C7C-D675CE21FB07}" type="parTrans" cxnId="{968E45F7-1128-4C0D-945A-3BEE455461ED}">
      <dgm:prSet/>
      <dgm:spPr/>
      <dgm:t>
        <a:bodyPr/>
        <a:lstStyle/>
        <a:p>
          <a:endParaRPr lang="it-IT"/>
        </a:p>
      </dgm:t>
    </dgm:pt>
    <dgm:pt modelId="{F05BF416-DBCB-45A5-8FFE-5AFB4D0B94A2}" type="sibTrans" cxnId="{968E45F7-1128-4C0D-945A-3BEE455461ED}">
      <dgm:prSet/>
      <dgm:spPr/>
      <dgm:t>
        <a:bodyPr/>
        <a:lstStyle/>
        <a:p>
          <a:endParaRPr lang="it-IT"/>
        </a:p>
      </dgm:t>
    </dgm:pt>
    <dgm:pt modelId="{3F3B1EB8-2887-4513-BB4E-3DE6153A7930}">
      <dgm:prSet phldrT="[Testo]"/>
      <dgm:spPr/>
      <dgm:t>
        <a:bodyPr/>
        <a:lstStyle/>
        <a:p>
          <a:r>
            <a:rPr lang="it-IT" dirty="0"/>
            <a:t>Molteplicità di popoli e regni che rivendicano il legame esclusivo con l’autorità divina</a:t>
          </a:r>
        </a:p>
      </dgm:t>
    </dgm:pt>
    <dgm:pt modelId="{7A01F50C-D4A4-4E82-968C-A23CA47EE215}" type="parTrans" cxnId="{7E78FBDE-C941-4CD8-9813-F027FC8099F0}">
      <dgm:prSet/>
      <dgm:spPr/>
      <dgm:t>
        <a:bodyPr/>
        <a:lstStyle/>
        <a:p>
          <a:endParaRPr lang="it-IT"/>
        </a:p>
      </dgm:t>
    </dgm:pt>
    <dgm:pt modelId="{8AF02EB1-B8F4-46B9-BE79-B10790A49F01}" type="sibTrans" cxnId="{7E78FBDE-C941-4CD8-9813-F027FC8099F0}">
      <dgm:prSet/>
      <dgm:spPr/>
      <dgm:t>
        <a:bodyPr/>
        <a:lstStyle/>
        <a:p>
          <a:endParaRPr lang="it-IT"/>
        </a:p>
      </dgm:t>
    </dgm:pt>
    <dgm:pt modelId="{52257511-DBF4-4C7F-9F54-8CEA3D991114}" type="pres">
      <dgm:prSet presAssocID="{E4A825C5-E253-46F7-82EB-F3D119A77C56}" presName="compositeShape" presStyleCnt="0">
        <dgm:presLayoutVars>
          <dgm:dir/>
          <dgm:resizeHandles/>
        </dgm:presLayoutVars>
      </dgm:prSet>
      <dgm:spPr/>
    </dgm:pt>
    <dgm:pt modelId="{D9F2C961-7D6C-4842-BAA5-8B6B93701AAC}" type="pres">
      <dgm:prSet presAssocID="{E4A825C5-E253-46F7-82EB-F3D119A77C56}" presName="pyramid" presStyleLbl="node1" presStyleIdx="0" presStyleCnt="1"/>
      <dgm:spPr/>
    </dgm:pt>
    <dgm:pt modelId="{082C4515-28DE-46D3-838C-A8879C3F28D4}" type="pres">
      <dgm:prSet presAssocID="{E4A825C5-E253-46F7-82EB-F3D119A77C56}" presName="theList" presStyleCnt="0"/>
      <dgm:spPr/>
    </dgm:pt>
    <dgm:pt modelId="{84B32725-2911-4A58-8948-4321F441F470}" type="pres">
      <dgm:prSet presAssocID="{1379719D-8022-4B9B-8D93-5918C25241FE}" presName="aNode" presStyleLbl="fgAcc1" presStyleIdx="0" presStyleCnt="3">
        <dgm:presLayoutVars>
          <dgm:bulletEnabled val="1"/>
        </dgm:presLayoutVars>
      </dgm:prSet>
      <dgm:spPr/>
    </dgm:pt>
    <dgm:pt modelId="{B69276AD-28EF-4AA1-BE67-E9BFEFD67C5F}" type="pres">
      <dgm:prSet presAssocID="{1379719D-8022-4B9B-8D93-5918C25241FE}" presName="aSpace" presStyleCnt="0"/>
      <dgm:spPr/>
    </dgm:pt>
    <dgm:pt modelId="{C83B43D0-E651-489E-A2BB-7E514EF43AE1}" type="pres">
      <dgm:prSet presAssocID="{502F630E-B6F0-4477-B494-4FB5633DD561}" presName="aNode" presStyleLbl="fgAcc1" presStyleIdx="1" presStyleCnt="3">
        <dgm:presLayoutVars>
          <dgm:bulletEnabled val="1"/>
        </dgm:presLayoutVars>
      </dgm:prSet>
      <dgm:spPr/>
    </dgm:pt>
    <dgm:pt modelId="{F33A73FB-54EC-4392-96BD-093CFE783150}" type="pres">
      <dgm:prSet presAssocID="{502F630E-B6F0-4477-B494-4FB5633DD561}" presName="aSpace" presStyleCnt="0"/>
      <dgm:spPr/>
    </dgm:pt>
    <dgm:pt modelId="{0E434C77-7DE9-463B-BF45-F44CCFE3C761}" type="pres">
      <dgm:prSet presAssocID="{3F3B1EB8-2887-4513-BB4E-3DE6153A7930}" presName="aNode" presStyleLbl="fgAcc1" presStyleIdx="2" presStyleCnt="3">
        <dgm:presLayoutVars>
          <dgm:bulletEnabled val="1"/>
        </dgm:presLayoutVars>
      </dgm:prSet>
      <dgm:spPr/>
    </dgm:pt>
    <dgm:pt modelId="{20959E62-B609-4BCA-B2A6-EDBF760FBC2A}" type="pres">
      <dgm:prSet presAssocID="{3F3B1EB8-2887-4513-BB4E-3DE6153A7930}" presName="aSpace" presStyleCnt="0"/>
      <dgm:spPr/>
    </dgm:pt>
  </dgm:ptLst>
  <dgm:cxnLst>
    <dgm:cxn modelId="{17FF1A37-985B-4940-82E9-7F0882B47E15}" type="presOf" srcId="{502F630E-B6F0-4477-B494-4FB5633DD561}" destId="{C83B43D0-E651-489E-A2BB-7E514EF43AE1}" srcOrd="0" destOrd="0" presId="urn:microsoft.com/office/officeart/2005/8/layout/pyramid2"/>
    <dgm:cxn modelId="{F1094060-5F00-4944-BDBF-48A0A20FEE1B}" srcId="{E4A825C5-E253-46F7-82EB-F3D119A77C56}" destId="{1379719D-8022-4B9B-8D93-5918C25241FE}" srcOrd="0" destOrd="0" parTransId="{483F509E-2F50-4824-BA69-140D20530B32}" sibTransId="{AD518304-2F46-409F-B3AE-98BE8C690045}"/>
    <dgm:cxn modelId="{5E8E116D-7483-4EE2-8AEC-5B9AE083C874}" type="presOf" srcId="{1379719D-8022-4B9B-8D93-5918C25241FE}" destId="{84B32725-2911-4A58-8948-4321F441F470}" srcOrd="0" destOrd="0" presId="urn:microsoft.com/office/officeart/2005/8/layout/pyramid2"/>
    <dgm:cxn modelId="{7E78FBDE-C941-4CD8-9813-F027FC8099F0}" srcId="{E4A825C5-E253-46F7-82EB-F3D119A77C56}" destId="{3F3B1EB8-2887-4513-BB4E-3DE6153A7930}" srcOrd="2" destOrd="0" parTransId="{7A01F50C-D4A4-4E82-968C-A23CA47EE215}" sibTransId="{8AF02EB1-B8F4-46B9-BE79-B10790A49F01}"/>
    <dgm:cxn modelId="{D42730E6-DAE7-4FB7-AC70-B73460616BEE}" type="presOf" srcId="{3F3B1EB8-2887-4513-BB4E-3DE6153A7930}" destId="{0E434C77-7DE9-463B-BF45-F44CCFE3C761}" srcOrd="0" destOrd="0" presId="urn:microsoft.com/office/officeart/2005/8/layout/pyramid2"/>
    <dgm:cxn modelId="{A2F267E7-2F65-4F26-9DDF-900A971280A7}" type="presOf" srcId="{E4A825C5-E253-46F7-82EB-F3D119A77C56}" destId="{52257511-DBF4-4C7F-9F54-8CEA3D991114}" srcOrd="0" destOrd="0" presId="urn:microsoft.com/office/officeart/2005/8/layout/pyramid2"/>
    <dgm:cxn modelId="{968E45F7-1128-4C0D-945A-3BEE455461ED}" srcId="{E4A825C5-E253-46F7-82EB-F3D119A77C56}" destId="{502F630E-B6F0-4477-B494-4FB5633DD561}" srcOrd="1" destOrd="0" parTransId="{F9A69B00-9E04-464D-9C7C-D675CE21FB07}" sibTransId="{F05BF416-DBCB-45A5-8FFE-5AFB4D0B94A2}"/>
    <dgm:cxn modelId="{C11FE9D4-AE02-4CF8-8852-D98187331638}" type="presParOf" srcId="{52257511-DBF4-4C7F-9F54-8CEA3D991114}" destId="{D9F2C961-7D6C-4842-BAA5-8B6B93701AAC}" srcOrd="0" destOrd="0" presId="urn:microsoft.com/office/officeart/2005/8/layout/pyramid2"/>
    <dgm:cxn modelId="{3D09C1AD-C7A8-4555-B344-18899F6CDA82}" type="presParOf" srcId="{52257511-DBF4-4C7F-9F54-8CEA3D991114}" destId="{082C4515-28DE-46D3-838C-A8879C3F28D4}" srcOrd="1" destOrd="0" presId="urn:microsoft.com/office/officeart/2005/8/layout/pyramid2"/>
    <dgm:cxn modelId="{D39AA736-E748-4A47-A171-5714C553BD15}" type="presParOf" srcId="{082C4515-28DE-46D3-838C-A8879C3F28D4}" destId="{84B32725-2911-4A58-8948-4321F441F470}" srcOrd="0" destOrd="0" presId="urn:microsoft.com/office/officeart/2005/8/layout/pyramid2"/>
    <dgm:cxn modelId="{7B39D238-917A-4624-B293-19B9F8C5136E}" type="presParOf" srcId="{082C4515-28DE-46D3-838C-A8879C3F28D4}" destId="{B69276AD-28EF-4AA1-BE67-E9BFEFD67C5F}" srcOrd="1" destOrd="0" presId="urn:microsoft.com/office/officeart/2005/8/layout/pyramid2"/>
    <dgm:cxn modelId="{A27BF7BA-E272-4F04-8818-D69099C4AB10}" type="presParOf" srcId="{082C4515-28DE-46D3-838C-A8879C3F28D4}" destId="{C83B43D0-E651-489E-A2BB-7E514EF43AE1}" srcOrd="2" destOrd="0" presId="urn:microsoft.com/office/officeart/2005/8/layout/pyramid2"/>
    <dgm:cxn modelId="{1C0AB0B9-5F01-49D3-886B-585EDDA608D5}" type="presParOf" srcId="{082C4515-28DE-46D3-838C-A8879C3F28D4}" destId="{F33A73FB-54EC-4392-96BD-093CFE783150}" srcOrd="3" destOrd="0" presId="urn:microsoft.com/office/officeart/2005/8/layout/pyramid2"/>
    <dgm:cxn modelId="{36B20903-33F5-41FD-A0A0-A8958018A339}" type="presParOf" srcId="{082C4515-28DE-46D3-838C-A8879C3F28D4}" destId="{0E434C77-7DE9-463B-BF45-F44CCFE3C761}" srcOrd="4" destOrd="0" presId="urn:microsoft.com/office/officeart/2005/8/layout/pyramid2"/>
    <dgm:cxn modelId="{59AC2369-BA47-4262-B3F0-8E9093F77027}" type="presParOf" srcId="{082C4515-28DE-46D3-838C-A8879C3F28D4}" destId="{20959E62-B609-4BCA-B2A6-EDBF760FBC2A}"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0AC8B4-A68C-4D8A-A14A-6A643081CE4B}" type="doc">
      <dgm:prSet loTypeId="urn:microsoft.com/office/officeart/2005/8/layout/target1" loCatId="relationship" qsTypeId="urn:microsoft.com/office/officeart/2005/8/quickstyle/simple1" qsCatId="simple" csTypeId="urn:microsoft.com/office/officeart/2005/8/colors/colorful5" csCatId="colorful" phldr="1"/>
      <dgm:spPr/>
      <dgm:t>
        <a:bodyPr/>
        <a:lstStyle/>
        <a:p>
          <a:endParaRPr lang="it-IT"/>
        </a:p>
      </dgm:t>
    </dgm:pt>
    <dgm:pt modelId="{150E8BB6-2871-4447-BAA5-6F9E545292B2}">
      <dgm:prSet phldrT="[Testo]"/>
      <dgm:spPr/>
      <dgm:t>
        <a:bodyPr/>
        <a:lstStyle/>
        <a:p>
          <a:r>
            <a:rPr lang="it-IT" dirty="0" err="1"/>
            <a:t>Gentilhomini</a:t>
          </a:r>
          <a:r>
            <a:rPr lang="it-IT" dirty="0"/>
            <a:t>  2%</a:t>
          </a:r>
        </a:p>
      </dgm:t>
    </dgm:pt>
    <dgm:pt modelId="{15B80B71-9837-4264-8600-E9A4D4456C5E}" type="parTrans" cxnId="{766E8DB5-9694-4142-A28B-0CDEF945EF14}">
      <dgm:prSet/>
      <dgm:spPr/>
      <dgm:t>
        <a:bodyPr/>
        <a:lstStyle/>
        <a:p>
          <a:endParaRPr lang="it-IT"/>
        </a:p>
      </dgm:t>
    </dgm:pt>
    <dgm:pt modelId="{9854775D-B5E5-425B-9ED7-804BEE0FAF58}" type="sibTrans" cxnId="{766E8DB5-9694-4142-A28B-0CDEF945EF14}">
      <dgm:prSet/>
      <dgm:spPr/>
      <dgm:t>
        <a:bodyPr/>
        <a:lstStyle/>
        <a:p>
          <a:endParaRPr lang="it-IT"/>
        </a:p>
      </dgm:t>
    </dgm:pt>
    <dgm:pt modelId="{2C62D61B-5CF2-422D-A66E-0B96A17AF211}">
      <dgm:prSet phldrT="[Testo]"/>
      <dgm:spPr/>
      <dgm:t>
        <a:bodyPr/>
        <a:lstStyle/>
        <a:p>
          <a:r>
            <a:rPr lang="it-IT" dirty="0"/>
            <a:t>Cittadini originari 6%</a:t>
          </a:r>
        </a:p>
      </dgm:t>
    </dgm:pt>
    <dgm:pt modelId="{05C04EAD-8964-4AEF-921B-8CE664FCA603}" type="parTrans" cxnId="{0B382C4C-947C-4F84-B8E3-0E355C1E330F}">
      <dgm:prSet/>
      <dgm:spPr/>
      <dgm:t>
        <a:bodyPr/>
        <a:lstStyle/>
        <a:p>
          <a:endParaRPr lang="it-IT"/>
        </a:p>
      </dgm:t>
    </dgm:pt>
    <dgm:pt modelId="{B35F4642-705F-4AD8-8FD3-6F046C7839A1}" type="sibTrans" cxnId="{0B382C4C-947C-4F84-B8E3-0E355C1E330F}">
      <dgm:prSet/>
      <dgm:spPr/>
      <dgm:t>
        <a:bodyPr/>
        <a:lstStyle/>
        <a:p>
          <a:endParaRPr lang="it-IT"/>
        </a:p>
      </dgm:t>
    </dgm:pt>
    <dgm:pt modelId="{B238CABA-7431-4B5D-8D05-D87CB767DA7D}">
      <dgm:prSet phldrT="[Testo]"/>
      <dgm:spPr/>
      <dgm:t>
        <a:bodyPr/>
        <a:lstStyle/>
        <a:p>
          <a:r>
            <a:rPr lang="it-IT" dirty="0"/>
            <a:t>Cittadini de </a:t>
          </a:r>
          <a:r>
            <a:rPr lang="it-IT" dirty="0" err="1"/>
            <a:t>intus</a:t>
          </a:r>
          <a:r>
            <a:rPr lang="it-IT" dirty="0"/>
            <a:t> et extra</a:t>
          </a:r>
        </a:p>
      </dgm:t>
    </dgm:pt>
    <dgm:pt modelId="{928C2114-0482-47E8-AC37-F9B661E7B129}" type="parTrans" cxnId="{9D35BBA8-9921-4DC3-A666-9062E96E50F3}">
      <dgm:prSet/>
      <dgm:spPr/>
      <dgm:t>
        <a:bodyPr/>
        <a:lstStyle/>
        <a:p>
          <a:endParaRPr lang="it-IT"/>
        </a:p>
      </dgm:t>
    </dgm:pt>
    <dgm:pt modelId="{37225023-9ECA-474F-9519-D71BF50C874A}" type="sibTrans" cxnId="{9D35BBA8-9921-4DC3-A666-9062E96E50F3}">
      <dgm:prSet/>
      <dgm:spPr/>
      <dgm:t>
        <a:bodyPr/>
        <a:lstStyle/>
        <a:p>
          <a:endParaRPr lang="it-IT"/>
        </a:p>
      </dgm:t>
    </dgm:pt>
    <dgm:pt modelId="{6EA07647-1784-4729-9AE9-50BC35A29181}">
      <dgm:prSet/>
      <dgm:spPr/>
      <dgm:t>
        <a:bodyPr/>
        <a:lstStyle/>
        <a:p>
          <a:r>
            <a:rPr lang="it-IT" dirty="0"/>
            <a:t>Cittadini de </a:t>
          </a:r>
          <a:r>
            <a:rPr lang="it-IT" dirty="0" err="1"/>
            <a:t>intus</a:t>
          </a:r>
          <a:endParaRPr lang="it-IT" dirty="0"/>
        </a:p>
      </dgm:t>
    </dgm:pt>
    <dgm:pt modelId="{6E1970F4-69CD-41D6-B524-F3D127A380A9}" type="parTrans" cxnId="{69809110-7841-421A-8FE0-E46277419669}">
      <dgm:prSet/>
      <dgm:spPr/>
      <dgm:t>
        <a:bodyPr/>
        <a:lstStyle/>
        <a:p>
          <a:endParaRPr lang="it-IT"/>
        </a:p>
      </dgm:t>
    </dgm:pt>
    <dgm:pt modelId="{2E6B6545-9857-44DE-9719-E8071353505E}" type="sibTrans" cxnId="{69809110-7841-421A-8FE0-E46277419669}">
      <dgm:prSet/>
      <dgm:spPr/>
      <dgm:t>
        <a:bodyPr/>
        <a:lstStyle/>
        <a:p>
          <a:endParaRPr lang="it-IT"/>
        </a:p>
      </dgm:t>
    </dgm:pt>
    <dgm:pt modelId="{17DEF428-7659-4B51-AED2-2C348FB8FDED}">
      <dgm:prSet/>
      <dgm:spPr/>
      <dgm:t>
        <a:bodyPr/>
        <a:lstStyle/>
        <a:p>
          <a:r>
            <a:rPr lang="it-IT" dirty="0"/>
            <a:t>Plebei</a:t>
          </a:r>
        </a:p>
      </dgm:t>
    </dgm:pt>
    <dgm:pt modelId="{4AD19904-15DB-4E5A-88C7-E6F752C04305}" type="parTrans" cxnId="{4866D780-C6D5-4A80-ADEE-86588432C656}">
      <dgm:prSet/>
      <dgm:spPr/>
      <dgm:t>
        <a:bodyPr/>
        <a:lstStyle/>
        <a:p>
          <a:endParaRPr lang="it-IT"/>
        </a:p>
      </dgm:t>
    </dgm:pt>
    <dgm:pt modelId="{DB7D520D-6373-4CF0-9A32-92D8D9C149E4}" type="sibTrans" cxnId="{4866D780-C6D5-4A80-ADEE-86588432C656}">
      <dgm:prSet/>
      <dgm:spPr/>
      <dgm:t>
        <a:bodyPr/>
        <a:lstStyle/>
        <a:p>
          <a:endParaRPr lang="it-IT"/>
        </a:p>
      </dgm:t>
    </dgm:pt>
    <dgm:pt modelId="{DE0DB460-61F0-4C8B-8A45-FC849A7B84A3}">
      <dgm:prSet/>
      <dgm:spPr/>
      <dgm:t>
        <a:bodyPr/>
        <a:lstStyle/>
        <a:p>
          <a:endParaRPr lang="it-IT" dirty="0"/>
        </a:p>
      </dgm:t>
    </dgm:pt>
    <dgm:pt modelId="{DC8015DF-A2EC-4BFB-92D8-9821A93BA1DB}" type="parTrans" cxnId="{7115221E-B47D-4A01-A58D-A634A9B5AE1E}">
      <dgm:prSet/>
      <dgm:spPr/>
      <dgm:t>
        <a:bodyPr/>
        <a:lstStyle/>
        <a:p>
          <a:endParaRPr lang="it-IT"/>
        </a:p>
      </dgm:t>
    </dgm:pt>
    <dgm:pt modelId="{39C8998B-BAE2-4E70-8879-EF93B651C36C}" type="sibTrans" cxnId="{7115221E-B47D-4A01-A58D-A634A9B5AE1E}">
      <dgm:prSet/>
      <dgm:spPr/>
      <dgm:t>
        <a:bodyPr/>
        <a:lstStyle/>
        <a:p>
          <a:endParaRPr lang="it-IT"/>
        </a:p>
      </dgm:t>
    </dgm:pt>
    <dgm:pt modelId="{08A2959F-EB32-48E1-859D-3F95083F3A42}" type="pres">
      <dgm:prSet presAssocID="{970AC8B4-A68C-4D8A-A14A-6A643081CE4B}" presName="composite" presStyleCnt="0">
        <dgm:presLayoutVars>
          <dgm:chMax val="5"/>
          <dgm:dir/>
          <dgm:resizeHandles val="exact"/>
        </dgm:presLayoutVars>
      </dgm:prSet>
      <dgm:spPr/>
    </dgm:pt>
    <dgm:pt modelId="{C4D6D6AA-38E9-4D0E-B537-C1608989C725}" type="pres">
      <dgm:prSet presAssocID="{150E8BB6-2871-4447-BAA5-6F9E545292B2}" presName="circle1" presStyleLbl="lnNode1" presStyleIdx="0" presStyleCnt="5"/>
      <dgm:spPr/>
    </dgm:pt>
    <dgm:pt modelId="{D3E210A6-1CE7-46CC-A5F8-9A54FA8BC5DF}" type="pres">
      <dgm:prSet presAssocID="{150E8BB6-2871-4447-BAA5-6F9E545292B2}" presName="text1" presStyleLbl="revTx" presStyleIdx="0" presStyleCnt="5">
        <dgm:presLayoutVars>
          <dgm:bulletEnabled val="1"/>
        </dgm:presLayoutVars>
      </dgm:prSet>
      <dgm:spPr/>
    </dgm:pt>
    <dgm:pt modelId="{7BAAB7B1-CD45-48E8-9C57-30A5D5459C25}" type="pres">
      <dgm:prSet presAssocID="{150E8BB6-2871-4447-BAA5-6F9E545292B2}" presName="line1" presStyleLbl="callout" presStyleIdx="0" presStyleCnt="10"/>
      <dgm:spPr/>
    </dgm:pt>
    <dgm:pt modelId="{731CC9FA-536F-4DE5-90A8-E1202A6AB733}" type="pres">
      <dgm:prSet presAssocID="{150E8BB6-2871-4447-BAA5-6F9E545292B2}" presName="d1" presStyleLbl="callout" presStyleIdx="1" presStyleCnt="10"/>
      <dgm:spPr/>
    </dgm:pt>
    <dgm:pt modelId="{2952CECA-919C-40CC-AF45-D609AD727FF3}" type="pres">
      <dgm:prSet presAssocID="{2C62D61B-5CF2-422D-A66E-0B96A17AF211}" presName="circle2" presStyleLbl="lnNode1" presStyleIdx="1" presStyleCnt="5"/>
      <dgm:spPr/>
    </dgm:pt>
    <dgm:pt modelId="{50210A5F-82E6-4CF6-9AF9-678A5E1707BA}" type="pres">
      <dgm:prSet presAssocID="{2C62D61B-5CF2-422D-A66E-0B96A17AF211}" presName="text2" presStyleLbl="revTx" presStyleIdx="1" presStyleCnt="5">
        <dgm:presLayoutVars>
          <dgm:bulletEnabled val="1"/>
        </dgm:presLayoutVars>
      </dgm:prSet>
      <dgm:spPr/>
    </dgm:pt>
    <dgm:pt modelId="{7B0BE6A6-AEDA-4FC4-A299-AC8437FB159A}" type="pres">
      <dgm:prSet presAssocID="{2C62D61B-5CF2-422D-A66E-0B96A17AF211}" presName="line2" presStyleLbl="callout" presStyleIdx="2" presStyleCnt="10"/>
      <dgm:spPr/>
    </dgm:pt>
    <dgm:pt modelId="{0156A1C9-673A-4F1C-A9AC-2D300F30AEAA}" type="pres">
      <dgm:prSet presAssocID="{2C62D61B-5CF2-422D-A66E-0B96A17AF211}" presName="d2" presStyleLbl="callout" presStyleIdx="3" presStyleCnt="10"/>
      <dgm:spPr/>
    </dgm:pt>
    <dgm:pt modelId="{26002F4C-8C95-4FBB-8D16-B46CC439E813}" type="pres">
      <dgm:prSet presAssocID="{B238CABA-7431-4B5D-8D05-D87CB767DA7D}" presName="circle3" presStyleLbl="lnNode1" presStyleIdx="2" presStyleCnt="5"/>
      <dgm:spPr/>
    </dgm:pt>
    <dgm:pt modelId="{90FF196F-1C65-4A51-8468-59F7E5F100FD}" type="pres">
      <dgm:prSet presAssocID="{B238CABA-7431-4B5D-8D05-D87CB767DA7D}" presName="text3" presStyleLbl="revTx" presStyleIdx="2" presStyleCnt="5">
        <dgm:presLayoutVars>
          <dgm:bulletEnabled val="1"/>
        </dgm:presLayoutVars>
      </dgm:prSet>
      <dgm:spPr/>
    </dgm:pt>
    <dgm:pt modelId="{E8725D5E-6998-4CED-AAE6-77AAA3A1A0D3}" type="pres">
      <dgm:prSet presAssocID="{B238CABA-7431-4B5D-8D05-D87CB767DA7D}" presName="line3" presStyleLbl="callout" presStyleIdx="4" presStyleCnt="10"/>
      <dgm:spPr/>
    </dgm:pt>
    <dgm:pt modelId="{99B88195-4CAA-4F53-9919-E32B73DE85D4}" type="pres">
      <dgm:prSet presAssocID="{B238CABA-7431-4B5D-8D05-D87CB767DA7D}" presName="d3" presStyleLbl="callout" presStyleIdx="5" presStyleCnt="10"/>
      <dgm:spPr/>
    </dgm:pt>
    <dgm:pt modelId="{C51E2A66-41C7-4022-AEEE-35BA36556D66}" type="pres">
      <dgm:prSet presAssocID="{6EA07647-1784-4729-9AE9-50BC35A29181}" presName="circle4" presStyleLbl="lnNode1" presStyleIdx="3" presStyleCnt="5"/>
      <dgm:spPr/>
    </dgm:pt>
    <dgm:pt modelId="{0EF62619-928B-4830-A5A1-B68141A22FAB}" type="pres">
      <dgm:prSet presAssocID="{6EA07647-1784-4729-9AE9-50BC35A29181}" presName="text4" presStyleLbl="revTx" presStyleIdx="3" presStyleCnt="5">
        <dgm:presLayoutVars>
          <dgm:bulletEnabled val="1"/>
        </dgm:presLayoutVars>
      </dgm:prSet>
      <dgm:spPr/>
    </dgm:pt>
    <dgm:pt modelId="{81D88C11-2B4B-4F8F-865E-0ED7EF9009D1}" type="pres">
      <dgm:prSet presAssocID="{6EA07647-1784-4729-9AE9-50BC35A29181}" presName="line4" presStyleLbl="callout" presStyleIdx="6" presStyleCnt="10"/>
      <dgm:spPr/>
    </dgm:pt>
    <dgm:pt modelId="{5D9EB0E8-705C-4608-8FAB-E926ED1E4FF6}" type="pres">
      <dgm:prSet presAssocID="{6EA07647-1784-4729-9AE9-50BC35A29181}" presName="d4" presStyleLbl="callout" presStyleIdx="7" presStyleCnt="10"/>
      <dgm:spPr/>
    </dgm:pt>
    <dgm:pt modelId="{603D7C98-F330-408A-A93F-5A110D9ACCDC}" type="pres">
      <dgm:prSet presAssocID="{17DEF428-7659-4B51-AED2-2C348FB8FDED}" presName="circle5" presStyleLbl="lnNode1" presStyleIdx="4" presStyleCnt="5"/>
      <dgm:spPr/>
    </dgm:pt>
    <dgm:pt modelId="{5E92B744-D316-40AD-9B6C-D9235EE60E63}" type="pres">
      <dgm:prSet presAssocID="{17DEF428-7659-4B51-AED2-2C348FB8FDED}" presName="text5" presStyleLbl="revTx" presStyleIdx="4" presStyleCnt="5">
        <dgm:presLayoutVars>
          <dgm:bulletEnabled val="1"/>
        </dgm:presLayoutVars>
      </dgm:prSet>
      <dgm:spPr/>
    </dgm:pt>
    <dgm:pt modelId="{E5BDE821-4338-4E73-A971-39B2DB78E7AD}" type="pres">
      <dgm:prSet presAssocID="{17DEF428-7659-4B51-AED2-2C348FB8FDED}" presName="line5" presStyleLbl="callout" presStyleIdx="8" presStyleCnt="10"/>
      <dgm:spPr/>
    </dgm:pt>
    <dgm:pt modelId="{30E9A16B-FF68-4517-BC8A-62FE3675AFA0}" type="pres">
      <dgm:prSet presAssocID="{17DEF428-7659-4B51-AED2-2C348FB8FDED}" presName="d5" presStyleLbl="callout" presStyleIdx="9" presStyleCnt="10"/>
      <dgm:spPr/>
    </dgm:pt>
  </dgm:ptLst>
  <dgm:cxnLst>
    <dgm:cxn modelId="{4643150A-6FDF-4145-AD16-3712554B9868}" type="presOf" srcId="{17DEF428-7659-4B51-AED2-2C348FB8FDED}" destId="{5E92B744-D316-40AD-9B6C-D9235EE60E63}" srcOrd="0" destOrd="0" presId="urn:microsoft.com/office/officeart/2005/8/layout/target1"/>
    <dgm:cxn modelId="{69809110-7841-421A-8FE0-E46277419669}" srcId="{970AC8B4-A68C-4D8A-A14A-6A643081CE4B}" destId="{6EA07647-1784-4729-9AE9-50BC35A29181}" srcOrd="3" destOrd="0" parTransId="{6E1970F4-69CD-41D6-B524-F3D127A380A9}" sibTransId="{2E6B6545-9857-44DE-9719-E8071353505E}"/>
    <dgm:cxn modelId="{7115221E-B47D-4A01-A58D-A634A9B5AE1E}" srcId="{970AC8B4-A68C-4D8A-A14A-6A643081CE4B}" destId="{DE0DB460-61F0-4C8B-8A45-FC849A7B84A3}" srcOrd="5" destOrd="0" parTransId="{DC8015DF-A2EC-4BFB-92D8-9821A93BA1DB}" sibTransId="{39C8998B-BAE2-4E70-8879-EF93B651C36C}"/>
    <dgm:cxn modelId="{9B84D526-7B02-4B83-8779-1B115E779BBF}" type="presOf" srcId="{150E8BB6-2871-4447-BAA5-6F9E545292B2}" destId="{D3E210A6-1CE7-46CC-A5F8-9A54FA8BC5DF}" srcOrd="0" destOrd="0" presId="urn:microsoft.com/office/officeart/2005/8/layout/target1"/>
    <dgm:cxn modelId="{BBF86845-F4F7-435D-B59E-C29051DC3496}" type="presOf" srcId="{2C62D61B-5CF2-422D-A66E-0B96A17AF211}" destId="{50210A5F-82E6-4CF6-9AF9-678A5E1707BA}" srcOrd="0" destOrd="0" presId="urn:microsoft.com/office/officeart/2005/8/layout/target1"/>
    <dgm:cxn modelId="{0B382C4C-947C-4F84-B8E3-0E355C1E330F}" srcId="{970AC8B4-A68C-4D8A-A14A-6A643081CE4B}" destId="{2C62D61B-5CF2-422D-A66E-0B96A17AF211}" srcOrd="1" destOrd="0" parTransId="{05C04EAD-8964-4AEF-921B-8CE664FCA603}" sibTransId="{B35F4642-705F-4AD8-8FD3-6F046C7839A1}"/>
    <dgm:cxn modelId="{4866D780-C6D5-4A80-ADEE-86588432C656}" srcId="{970AC8B4-A68C-4D8A-A14A-6A643081CE4B}" destId="{17DEF428-7659-4B51-AED2-2C348FB8FDED}" srcOrd="4" destOrd="0" parTransId="{4AD19904-15DB-4E5A-88C7-E6F752C04305}" sibTransId="{DB7D520D-6373-4CF0-9A32-92D8D9C149E4}"/>
    <dgm:cxn modelId="{9D35BBA8-9921-4DC3-A666-9062E96E50F3}" srcId="{970AC8B4-A68C-4D8A-A14A-6A643081CE4B}" destId="{B238CABA-7431-4B5D-8D05-D87CB767DA7D}" srcOrd="2" destOrd="0" parTransId="{928C2114-0482-47E8-AC37-F9B661E7B129}" sibTransId="{37225023-9ECA-474F-9519-D71BF50C874A}"/>
    <dgm:cxn modelId="{766E8DB5-9694-4142-A28B-0CDEF945EF14}" srcId="{970AC8B4-A68C-4D8A-A14A-6A643081CE4B}" destId="{150E8BB6-2871-4447-BAA5-6F9E545292B2}" srcOrd="0" destOrd="0" parTransId="{15B80B71-9837-4264-8600-E9A4D4456C5E}" sibTransId="{9854775D-B5E5-425B-9ED7-804BEE0FAF58}"/>
    <dgm:cxn modelId="{B1AFEFD3-FC76-44C2-8ADF-2B31A062DDA3}" type="presOf" srcId="{6EA07647-1784-4729-9AE9-50BC35A29181}" destId="{0EF62619-928B-4830-A5A1-B68141A22FAB}" srcOrd="0" destOrd="0" presId="urn:microsoft.com/office/officeart/2005/8/layout/target1"/>
    <dgm:cxn modelId="{52C467F7-4887-4B83-BF75-F248EDA5E042}" type="presOf" srcId="{970AC8B4-A68C-4D8A-A14A-6A643081CE4B}" destId="{08A2959F-EB32-48E1-859D-3F95083F3A42}" srcOrd="0" destOrd="0" presId="urn:microsoft.com/office/officeart/2005/8/layout/target1"/>
    <dgm:cxn modelId="{0B13E0F9-B80D-4AB9-870C-1D7132046DE0}" type="presOf" srcId="{B238CABA-7431-4B5D-8D05-D87CB767DA7D}" destId="{90FF196F-1C65-4A51-8468-59F7E5F100FD}" srcOrd="0" destOrd="0" presId="urn:microsoft.com/office/officeart/2005/8/layout/target1"/>
    <dgm:cxn modelId="{D3B30D8E-AB79-4EBB-A681-9E753A432416}" type="presParOf" srcId="{08A2959F-EB32-48E1-859D-3F95083F3A42}" destId="{C4D6D6AA-38E9-4D0E-B537-C1608989C725}" srcOrd="0" destOrd="0" presId="urn:microsoft.com/office/officeart/2005/8/layout/target1"/>
    <dgm:cxn modelId="{AAB9225E-EE0D-430A-9B7F-38E1F82A3834}" type="presParOf" srcId="{08A2959F-EB32-48E1-859D-3F95083F3A42}" destId="{D3E210A6-1CE7-46CC-A5F8-9A54FA8BC5DF}" srcOrd="1" destOrd="0" presId="urn:microsoft.com/office/officeart/2005/8/layout/target1"/>
    <dgm:cxn modelId="{95C3A81B-FFA4-45B9-AB70-E1556B299E00}" type="presParOf" srcId="{08A2959F-EB32-48E1-859D-3F95083F3A42}" destId="{7BAAB7B1-CD45-48E8-9C57-30A5D5459C25}" srcOrd="2" destOrd="0" presId="urn:microsoft.com/office/officeart/2005/8/layout/target1"/>
    <dgm:cxn modelId="{80FCD2C4-17E1-4DFA-AE1F-9119A9BF9585}" type="presParOf" srcId="{08A2959F-EB32-48E1-859D-3F95083F3A42}" destId="{731CC9FA-536F-4DE5-90A8-E1202A6AB733}" srcOrd="3" destOrd="0" presId="urn:microsoft.com/office/officeart/2005/8/layout/target1"/>
    <dgm:cxn modelId="{9CAA2FD1-EA42-4AA9-BDE7-AED7DCA69FBE}" type="presParOf" srcId="{08A2959F-EB32-48E1-859D-3F95083F3A42}" destId="{2952CECA-919C-40CC-AF45-D609AD727FF3}" srcOrd="4" destOrd="0" presId="urn:microsoft.com/office/officeart/2005/8/layout/target1"/>
    <dgm:cxn modelId="{6480677F-6C1A-4581-97E1-09049E5947CB}" type="presParOf" srcId="{08A2959F-EB32-48E1-859D-3F95083F3A42}" destId="{50210A5F-82E6-4CF6-9AF9-678A5E1707BA}" srcOrd="5" destOrd="0" presId="urn:microsoft.com/office/officeart/2005/8/layout/target1"/>
    <dgm:cxn modelId="{D4CA0FD3-0528-457C-B75F-B7ADB5C9DA95}" type="presParOf" srcId="{08A2959F-EB32-48E1-859D-3F95083F3A42}" destId="{7B0BE6A6-AEDA-4FC4-A299-AC8437FB159A}" srcOrd="6" destOrd="0" presId="urn:microsoft.com/office/officeart/2005/8/layout/target1"/>
    <dgm:cxn modelId="{EB042F26-4299-4E84-A9ED-86E86B435547}" type="presParOf" srcId="{08A2959F-EB32-48E1-859D-3F95083F3A42}" destId="{0156A1C9-673A-4F1C-A9AC-2D300F30AEAA}" srcOrd="7" destOrd="0" presId="urn:microsoft.com/office/officeart/2005/8/layout/target1"/>
    <dgm:cxn modelId="{737BFC5E-AE1A-4DC2-BAB0-405A1F63F67C}" type="presParOf" srcId="{08A2959F-EB32-48E1-859D-3F95083F3A42}" destId="{26002F4C-8C95-4FBB-8D16-B46CC439E813}" srcOrd="8" destOrd="0" presId="urn:microsoft.com/office/officeart/2005/8/layout/target1"/>
    <dgm:cxn modelId="{9A4D2D22-F1D5-4C1F-834F-F72C05C79F04}" type="presParOf" srcId="{08A2959F-EB32-48E1-859D-3F95083F3A42}" destId="{90FF196F-1C65-4A51-8468-59F7E5F100FD}" srcOrd="9" destOrd="0" presId="urn:microsoft.com/office/officeart/2005/8/layout/target1"/>
    <dgm:cxn modelId="{94B861E4-2A95-4E6C-8251-D431FCD46EB9}" type="presParOf" srcId="{08A2959F-EB32-48E1-859D-3F95083F3A42}" destId="{E8725D5E-6998-4CED-AAE6-77AAA3A1A0D3}" srcOrd="10" destOrd="0" presId="urn:microsoft.com/office/officeart/2005/8/layout/target1"/>
    <dgm:cxn modelId="{03A3C8FB-71CA-43D2-8C8F-F3B0D002F93A}" type="presParOf" srcId="{08A2959F-EB32-48E1-859D-3F95083F3A42}" destId="{99B88195-4CAA-4F53-9919-E32B73DE85D4}" srcOrd="11" destOrd="0" presId="urn:microsoft.com/office/officeart/2005/8/layout/target1"/>
    <dgm:cxn modelId="{0F104B30-6687-4F82-BF7E-E3C222CE7669}" type="presParOf" srcId="{08A2959F-EB32-48E1-859D-3F95083F3A42}" destId="{C51E2A66-41C7-4022-AEEE-35BA36556D66}" srcOrd="12" destOrd="0" presId="urn:microsoft.com/office/officeart/2005/8/layout/target1"/>
    <dgm:cxn modelId="{ECAA1A93-CD95-4DAF-9651-589D64C26458}" type="presParOf" srcId="{08A2959F-EB32-48E1-859D-3F95083F3A42}" destId="{0EF62619-928B-4830-A5A1-B68141A22FAB}" srcOrd="13" destOrd="0" presId="urn:microsoft.com/office/officeart/2005/8/layout/target1"/>
    <dgm:cxn modelId="{F7DE1D14-6C61-4429-8ACD-99D78ADF462D}" type="presParOf" srcId="{08A2959F-EB32-48E1-859D-3F95083F3A42}" destId="{81D88C11-2B4B-4F8F-865E-0ED7EF9009D1}" srcOrd="14" destOrd="0" presId="urn:microsoft.com/office/officeart/2005/8/layout/target1"/>
    <dgm:cxn modelId="{1EEAD78C-2E07-4AA7-8F18-02C94593448A}" type="presParOf" srcId="{08A2959F-EB32-48E1-859D-3F95083F3A42}" destId="{5D9EB0E8-705C-4608-8FAB-E926ED1E4FF6}" srcOrd="15" destOrd="0" presId="urn:microsoft.com/office/officeart/2005/8/layout/target1"/>
    <dgm:cxn modelId="{31C9C319-C52A-403D-B0CC-58B137F296FC}" type="presParOf" srcId="{08A2959F-EB32-48E1-859D-3F95083F3A42}" destId="{603D7C98-F330-408A-A93F-5A110D9ACCDC}" srcOrd="16" destOrd="0" presId="urn:microsoft.com/office/officeart/2005/8/layout/target1"/>
    <dgm:cxn modelId="{F97D1E74-6814-427C-A32C-A02091CE01A1}" type="presParOf" srcId="{08A2959F-EB32-48E1-859D-3F95083F3A42}" destId="{5E92B744-D316-40AD-9B6C-D9235EE60E63}" srcOrd="17" destOrd="0" presId="urn:microsoft.com/office/officeart/2005/8/layout/target1"/>
    <dgm:cxn modelId="{A50F5481-B497-4721-8CE3-957EBBBE9AA3}" type="presParOf" srcId="{08A2959F-EB32-48E1-859D-3F95083F3A42}" destId="{E5BDE821-4338-4E73-A971-39B2DB78E7AD}" srcOrd="18" destOrd="0" presId="urn:microsoft.com/office/officeart/2005/8/layout/target1"/>
    <dgm:cxn modelId="{F3557014-E542-4F9E-8923-B5674A9A028D}" type="presParOf" srcId="{08A2959F-EB32-48E1-859D-3F95083F3A42}" destId="{30E9A16B-FF68-4517-BC8A-62FE3675AFA0}"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A5387D-B006-49EB-897D-6E2424F28635}" type="doc">
      <dgm:prSet loTypeId="urn:microsoft.com/office/officeart/2005/8/layout/target1" loCatId="relationship" qsTypeId="urn:microsoft.com/office/officeart/2005/8/quickstyle/simple1" qsCatId="simple" csTypeId="urn:microsoft.com/office/officeart/2005/8/colors/colorful1" csCatId="colorful" phldr="1"/>
      <dgm:spPr/>
      <dgm:t>
        <a:bodyPr/>
        <a:lstStyle/>
        <a:p>
          <a:endParaRPr lang="it-IT"/>
        </a:p>
      </dgm:t>
    </dgm:pt>
    <dgm:pt modelId="{CB21CAD3-D871-456B-AD01-282DF923CE92}">
      <dgm:prSet phldrT="[Testo]"/>
      <dgm:spPr/>
      <dgm:t>
        <a:bodyPr/>
        <a:lstStyle/>
        <a:p>
          <a:r>
            <a:rPr lang="it-IT" dirty="0"/>
            <a:t>Beneficiati – 4-5%</a:t>
          </a:r>
        </a:p>
      </dgm:t>
    </dgm:pt>
    <dgm:pt modelId="{99DCC4C7-46B0-4297-A2E8-547070A101DE}" type="parTrans" cxnId="{B66819A9-D59D-4791-9C67-DD400190F069}">
      <dgm:prSet/>
      <dgm:spPr/>
      <dgm:t>
        <a:bodyPr/>
        <a:lstStyle/>
        <a:p>
          <a:endParaRPr lang="it-IT"/>
        </a:p>
      </dgm:t>
    </dgm:pt>
    <dgm:pt modelId="{F100C96F-F08D-4602-9DA0-CC3A8EE5B38F}" type="sibTrans" cxnId="{B66819A9-D59D-4791-9C67-DD400190F069}">
      <dgm:prSet/>
      <dgm:spPr/>
      <dgm:t>
        <a:bodyPr/>
        <a:lstStyle/>
        <a:p>
          <a:endParaRPr lang="it-IT"/>
        </a:p>
      </dgm:t>
    </dgm:pt>
    <dgm:pt modelId="{D6017597-3915-4823-8306-868839E67A36}">
      <dgm:prSet phldrT="[Testo]"/>
      <dgm:spPr/>
      <dgm:t>
        <a:bodyPr/>
        <a:lstStyle/>
        <a:p>
          <a:r>
            <a:rPr lang="it-IT" dirty="0"/>
            <a:t>statuali</a:t>
          </a:r>
        </a:p>
      </dgm:t>
    </dgm:pt>
    <dgm:pt modelId="{1DEFE462-46A7-4D5A-9F3D-EF7867C92C0E}" type="parTrans" cxnId="{6687733A-2167-483A-B7F8-D0F12CF8F5C7}">
      <dgm:prSet/>
      <dgm:spPr/>
      <dgm:t>
        <a:bodyPr/>
        <a:lstStyle/>
        <a:p>
          <a:endParaRPr lang="it-IT"/>
        </a:p>
      </dgm:t>
    </dgm:pt>
    <dgm:pt modelId="{D63537EF-88E8-4A9F-8EE5-A9A8EDEEF451}" type="sibTrans" cxnId="{6687733A-2167-483A-B7F8-D0F12CF8F5C7}">
      <dgm:prSet/>
      <dgm:spPr/>
      <dgm:t>
        <a:bodyPr/>
        <a:lstStyle/>
        <a:p>
          <a:endParaRPr lang="it-IT"/>
        </a:p>
      </dgm:t>
    </dgm:pt>
    <dgm:pt modelId="{E180337A-8BC1-40B1-A976-8C7584E8DDC3}">
      <dgm:prSet phldrT="[Testo]"/>
      <dgm:spPr/>
      <dgm:t>
        <a:bodyPr/>
        <a:lstStyle/>
        <a:p>
          <a:r>
            <a:rPr lang="it-IT" dirty="0" err="1"/>
            <a:t>aggravezzati</a:t>
          </a:r>
          <a:endParaRPr lang="it-IT" dirty="0"/>
        </a:p>
      </dgm:t>
    </dgm:pt>
    <dgm:pt modelId="{8B2A678A-EFC6-49CF-A748-B5CD188CE80C}" type="parTrans" cxnId="{28C0B9AB-ECFA-4137-B7FA-9B32A8369F9F}">
      <dgm:prSet/>
      <dgm:spPr/>
      <dgm:t>
        <a:bodyPr/>
        <a:lstStyle/>
        <a:p>
          <a:endParaRPr lang="it-IT"/>
        </a:p>
      </dgm:t>
    </dgm:pt>
    <dgm:pt modelId="{E3ADFEEF-3FA8-45DB-84F0-930CE1B4F059}" type="sibTrans" cxnId="{28C0B9AB-ECFA-4137-B7FA-9B32A8369F9F}">
      <dgm:prSet/>
      <dgm:spPr/>
      <dgm:t>
        <a:bodyPr/>
        <a:lstStyle/>
        <a:p>
          <a:endParaRPr lang="it-IT"/>
        </a:p>
      </dgm:t>
    </dgm:pt>
    <dgm:pt modelId="{0098CC7A-0EAE-402E-8398-DCD4A9DAB955}">
      <dgm:prSet/>
      <dgm:spPr/>
      <dgm:t>
        <a:bodyPr/>
        <a:lstStyle/>
        <a:p>
          <a:r>
            <a:rPr lang="it-IT" dirty="0"/>
            <a:t>Non </a:t>
          </a:r>
          <a:r>
            <a:rPr lang="it-IT" dirty="0" err="1"/>
            <a:t>agravezzati</a:t>
          </a:r>
          <a:endParaRPr lang="it-IT" dirty="0"/>
        </a:p>
      </dgm:t>
    </dgm:pt>
    <dgm:pt modelId="{DC2E5FB2-694E-4399-8AB8-D69740B9DC6F}" type="parTrans" cxnId="{6D3C4DAC-338C-4D3B-B419-E7ECB98B75CC}">
      <dgm:prSet/>
      <dgm:spPr/>
      <dgm:t>
        <a:bodyPr/>
        <a:lstStyle/>
        <a:p>
          <a:endParaRPr lang="it-IT"/>
        </a:p>
      </dgm:t>
    </dgm:pt>
    <dgm:pt modelId="{5C02F278-3651-4AFE-BF9D-A830B435C82C}" type="sibTrans" cxnId="{6D3C4DAC-338C-4D3B-B419-E7ECB98B75CC}">
      <dgm:prSet/>
      <dgm:spPr/>
      <dgm:t>
        <a:bodyPr/>
        <a:lstStyle/>
        <a:p>
          <a:endParaRPr lang="it-IT"/>
        </a:p>
      </dgm:t>
    </dgm:pt>
    <dgm:pt modelId="{26EBC631-C412-4E33-BBA7-62EE1A669D13}">
      <dgm:prSet/>
      <dgm:spPr/>
      <dgm:t>
        <a:bodyPr/>
        <a:lstStyle/>
        <a:p>
          <a:r>
            <a:rPr lang="it-IT" dirty="0"/>
            <a:t>contadini</a:t>
          </a:r>
        </a:p>
      </dgm:t>
    </dgm:pt>
    <dgm:pt modelId="{7790404B-9BA6-4220-9A23-54654288C135}" type="parTrans" cxnId="{FE2AE311-FB42-4740-BC56-F33891F22E91}">
      <dgm:prSet/>
      <dgm:spPr/>
      <dgm:t>
        <a:bodyPr/>
        <a:lstStyle/>
        <a:p>
          <a:endParaRPr lang="it-IT"/>
        </a:p>
      </dgm:t>
    </dgm:pt>
    <dgm:pt modelId="{4A11864E-8D1C-46F3-B585-C30ED9AF477D}" type="sibTrans" cxnId="{FE2AE311-FB42-4740-BC56-F33891F22E91}">
      <dgm:prSet/>
      <dgm:spPr/>
      <dgm:t>
        <a:bodyPr/>
        <a:lstStyle/>
        <a:p>
          <a:endParaRPr lang="it-IT"/>
        </a:p>
      </dgm:t>
    </dgm:pt>
    <dgm:pt modelId="{7431BECF-DC1F-4C41-B8F9-80B5632CC419}" type="pres">
      <dgm:prSet presAssocID="{ACA5387D-B006-49EB-897D-6E2424F28635}" presName="composite" presStyleCnt="0">
        <dgm:presLayoutVars>
          <dgm:chMax val="5"/>
          <dgm:dir/>
          <dgm:resizeHandles val="exact"/>
        </dgm:presLayoutVars>
      </dgm:prSet>
      <dgm:spPr/>
    </dgm:pt>
    <dgm:pt modelId="{38CDE6F7-A849-43DD-9201-848CA4F82E73}" type="pres">
      <dgm:prSet presAssocID="{CB21CAD3-D871-456B-AD01-282DF923CE92}" presName="circle1" presStyleLbl="lnNode1" presStyleIdx="0" presStyleCnt="5"/>
      <dgm:spPr/>
    </dgm:pt>
    <dgm:pt modelId="{271210A2-B14B-4EF8-89EA-84025E8B6475}" type="pres">
      <dgm:prSet presAssocID="{CB21CAD3-D871-456B-AD01-282DF923CE92}" presName="text1" presStyleLbl="revTx" presStyleIdx="0" presStyleCnt="5">
        <dgm:presLayoutVars>
          <dgm:bulletEnabled val="1"/>
        </dgm:presLayoutVars>
      </dgm:prSet>
      <dgm:spPr/>
    </dgm:pt>
    <dgm:pt modelId="{C2E73656-AC9D-4ACB-AFB7-CCAC6AE22EF1}" type="pres">
      <dgm:prSet presAssocID="{CB21CAD3-D871-456B-AD01-282DF923CE92}" presName="line1" presStyleLbl="callout" presStyleIdx="0" presStyleCnt="10"/>
      <dgm:spPr/>
    </dgm:pt>
    <dgm:pt modelId="{ACF53A49-FC4D-4D49-B1B8-D3346B5098A9}" type="pres">
      <dgm:prSet presAssocID="{CB21CAD3-D871-456B-AD01-282DF923CE92}" presName="d1" presStyleLbl="callout" presStyleIdx="1" presStyleCnt="10"/>
      <dgm:spPr/>
    </dgm:pt>
    <dgm:pt modelId="{655C83BC-6949-4E6F-B944-63CFF397DD84}" type="pres">
      <dgm:prSet presAssocID="{D6017597-3915-4823-8306-868839E67A36}" presName="circle2" presStyleLbl="lnNode1" presStyleIdx="1" presStyleCnt="5"/>
      <dgm:spPr/>
    </dgm:pt>
    <dgm:pt modelId="{C876B13D-BED9-4367-9E64-F9ACF6A804E8}" type="pres">
      <dgm:prSet presAssocID="{D6017597-3915-4823-8306-868839E67A36}" presName="text2" presStyleLbl="revTx" presStyleIdx="1" presStyleCnt="5">
        <dgm:presLayoutVars>
          <dgm:bulletEnabled val="1"/>
        </dgm:presLayoutVars>
      </dgm:prSet>
      <dgm:spPr/>
    </dgm:pt>
    <dgm:pt modelId="{349C6E26-63B2-4AD3-8315-ED71A37DB889}" type="pres">
      <dgm:prSet presAssocID="{D6017597-3915-4823-8306-868839E67A36}" presName="line2" presStyleLbl="callout" presStyleIdx="2" presStyleCnt="10"/>
      <dgm:spPr/>
    </dgm:pt>
    <dgm:pt modelId="{97F04F85-3592-4E8C-87C7-730CD7B27837}" type="pres">
      <dgm:prSet presAssocID="{D6017597-3915-4823-8306-868839E67A36}" presName="d2" presStyleLbl="callout" presStyleIdx="3" presStyleCnt="10"/>
      <dgm:spPr/>
    </dgm:pt>
    <dgm:pt modelId="{8FDE5E64-B561-4C77-8A57-FD2148127484}" type="pres">
      <dgm:prSet presAssocID="{E180337A-8BC1-40B1-A976-8C7584E8DDC3}" presName="circle3" presStyleLbl="lnNode1" presStyleIdx="2" presStyleCnt="5"/>
      <dgm:spPr/>
    </dgm:pt>
    <dgm:pt modelId="{04CD8E8A-152A-460E-8E9E-ED11F824DA2E}" type="pres">
      <dgm:prSet presAssocID="{E180337A-8BC1-40B1-A976-8C7584E8DDC3}" presName="text3" presStyleLbl="revTx" presStyleIdx="2" presStyleCnt="5">
        <dgm:presLayoutVars>
          <dgm:bulletEnabled val="1"/>
        </dgm:presLayoutVars>
      </dgm:prSet>
      <dgm:spPr/>
    </dgm:pt>
    <dgm:pt modelId="{2B1847E2-79F9-4B4B-A080-17E893E8697D}" type="pres">
      <dgm:prSet presAssocID="{E180337A-8BC1-40B1-A976-8C7584E8DDC3}" presName="line3" presStyleLbl="callout" presStyleIdx="4" presStyleCnt="10"/>
      <dgm:spPr/>
    </dgm:pt>
    <dgm:pt modelId="{8F1B0C12-F735-422E-8149-74C74DC071E0}" type="pres">
      <dgm:prSet presAssocID="{E180337A-8BC1-40B1-A976-8C7584E8DDC3}" presName="d3" presStyleLbl="callout" presStyleIdx="5" presStyleCnt="10"/>
      <dgm:spPr/>
    </dgm:pt>
    <dgm:pt modelId="{28827795-2E63-4B63-9570-609A6C85846C}" type="pres">
      <dgm:prSet presAssocID="{0098CC7A-0EAE-402E-8398-DCD4A9DAB955}" presName="circle4" presStyleLbl="lnNode1" presStyleIdx="3" presStyleCnt="5"/>
      <dgm:spPr/>
    </dgm:pt>
    <dgm:pt modelId="{0C75F895-184F-46DF-8ECC-B418693966B7}" type="pres">
      <dgm:prSet presAssocID="{0098CC7A-0EAE-402E-8398-DCD4A9DAB955}" presName="text4" presStyleLbl="revTx" presStyleIdx="3" presStyleCnt="5">
        <dgm:presLayoutVars>
          <dgm:bulletEnabled val="1"/>
        </dgm:presLayoutVars>
      </dgm:prSet>
      <dgm:spPr/>
    </dgm:pt>
    <dgm:pt modelId="{0CC53363-7BD6-4007-B0E7-8067B362C9DF}" type="pres">
      <dgm:prSet presAssocID="{0098CC7A-0EAE-402E-8398-DCD4A9DAB955}" presName="line4" presStyleLbl="callout" presStyleIdx="6" presStyleCnt="10"/>
      <dgm:spPr/>
    </dgm:pt>
    <dgm:pt modelId="{BADD8033-B151-42D2-BF7D-3CA6C4894B6F}" type="pres">
      <dgm:prSet presAssocID="{0098CC7A-0EAE-402E-8398-DCD4A9DAB955}" presName="d4" presStyleLbl="callout" presStyleIdx="7" presStyleCnt="10"/>
      <dgm:spPr/>
    </dgm:pt>
    <dgm:pt modelId="{C7833CF5-2061-447E-A194-3BE2A5467D8E}" type="pres">
      <dgm:prSet presAssocID="{26EBC631-C412-4E33-BBA7-62EE1A669D13}" presName="circle5" presStyleLbl="lnNode1" presStyleIdx="4" presStyleCnt="5"/>
      <dgm:spPr/>
    </dgm:pt>
    <dgm:pt modelId="{731159EC-E24E-46B2-BF79-732739F55537}" type="pres">
      <dgm:prSet presAssocID="{26EBC631-C412-4E33-BBA7-62EE1A669D13}" presName="text5" presStyleLbl="revTx" presStyleIdx="4" presStyleCnt="5">
        <dgm:presLayoutVars>
          <dgm:bulletEnabled val="1"/>
        </dgm:presLayoutVars>
      </dgm:prSet>
      <dgm:spPr/>
    </dgm:pt>
    <dgm:pt modelId="{7F23A981-1821-4C8C-9E7A-1D95EFE8DD80}" type="pres">
      <dgm:prSet presAssocID="{26EBC631-C412-4E33-BBA7-62EE1A669D13}" presName="line5" presStyleLbl="callout" presStyleIdx="8" presStyleCnt="10"/>
      <dgm:spPr/>
    </dgm:pt>
    <dgm:pt modelId="{533727DC-3B00-4DA4-9C0E-3EDC0F723004}" type="pres">
      <dgm:prSet presAssocID="{26EBC631-C412-4E33-BBA7-62EE1A669D13}" presName="d5" presStyleLbl="callout" presStyleIdx="9" presStyleCnt="10"/>
      <dgm:spPr/>
    </dgm:pt>
  </dgm:ptLst>
  <dgm:cxnLst>
    <dgm:cxn modelId="{FE2AE311-FB42-4740-BC56-F33891F22E91}" srcId="{ACA5387D-B006-49EB-897D-6E2424F28635}" destId="{26EBC631-C412-4E33-BBA7-62EE1A669D13}" srcOrd="4" destOrd="0" parTransId="{7790404B-9BA6-4220-9A23-54654288C135}" sibTransId="{4A11864E-8D1C-46F3-B585-C30ED9AF477D}"/>
    <dgm:cxn modelId="{006EEE14-0924-447E-A78B-9684F3AD133C}" type="presOf" srcId="{ACA5387D-B006-49EB-897D-6E2424F28635}" destId="{7431BECF-DC1F-4C41-B8F9-80B5632CC419}" srcOrd="0" destOrd="0" presId="urn:microsoft.com/office/officeart/2005/8/layout/target1"/>
    <dgm:cxn modelId="{DD43B123-6B18-45C7-B6BD-0A355FB24D24}" type="presOf" srcId="{26EBC631-C412-4E33-BBA7-62EE1A669D13}" destId="{731159EC-E24E-46B2-BF79-732739F55537}" srcOrd="0" destOrd="0" presId="urn:microsoft.com/office/officeart/2005/8/layout/target1"/>
    <dgm:cxn modelId="{6687733A-2167-483A-B7F8-D0F12CF8F5C7}" srcId="{ACA5387D-B006-49EB-897D-6E2424F28635}" destId="{D6017597-3915-4823-8306-868839E67A36}" srcOrd="1" destOrd="0" parTransId="{1DEFE462-46A7-4D5A-9F3D-EF7867C92C0E}" sibTransId="{D63537EF-88E8-4A9F-8EE5-A9A8EDEEF451}"/>
    <dgm:cxn modelId="{B66819A9-D59D-4791-9C67-DD400190F069}" srcId="{ACA5387D-B006-49EB-897D-6E2424F28635}" destId="{CB21CAD3-D871-456B-AD01-282DF923CE92}" srcOrd="0" destOrd="0" parTransId="{99DCC4C7-46B0-4297-A2E8-547070A101DE}" sibTransId="{F100C96F-F08D-4602-9DA0-CC3A8EE5B38F}"/>
    <dgm:cxn modelId="{970826AA-E591-41A6-89A3-C86723CE67B8}" type="presOf" srcId="{0098CC7A-0EAE-402E-8398-DCD4A9DAB955}" destId="{0C75F895-184F-46DF-8ECC-B418693966B7}" srcOrd="0" destOrd="0" presId="urn:microsoft.com/office/officeart/2005/8/layout/target1"/>
    <dgm:cxn modelId="{28C0B9AB-ECFA-4137-B7FA-9B32A8369F9F}" srcId="{ACA5387D-B006-49EB-897D-6E2424F28635}" destId="{E180337A-8BC1-40B1-A976-8C7584E8DDC3}" srcOrd="2" destOrd="0" parTransId="{8B2A678A-EFC6-49CF-A748-B5CD188CE80C}" sibTransId="{E3ADFEEF-3FA8-45DB-84F0-930CE1B4F059}"/>
    <dgm:cxn modelId="{6D3C4DAC-338C-4D3B-B419-E7ECB98B75CC}" srcId="{ACA5387D-B006-49EB-897D-6E2424F28635}" destId="{0098CC7A-0EAE-402E-8398-DCD4A9DAB955}" srcOrd="3" destOrd="0" parTransId="{DC2E5FB2-694E-4399-8AB8-D69740B9DC6F}" sibTransId="{5C02F278-3651-4AFE-BF9D-A830B435C82C}"/>
    <dgm:cxn modelId="{6F9D39B7-D793-42BA-9239-719DBFE63DD0}" type="presOf" srcId="{E180337A-8BC1-40B1-A976-8C7584E8DDC3}" destId="{04CD8E8A-152A-460E-8E9E-ED11F824DA2E}" srcOrd="0" destOrd="0" presId="urn:microsoft.com/office/officeart/2005/8/layout/target1"/>
    <dgm:cxn modelId="{C1B6BBD8-6208-4BF5-B81C-E37802CA09B4}" type="presOf" srcId="{CB21CAD3-D871-456B-AD01-282DF923CE92}" destId="{271210A2-B14B-4EF8-89EA-84025E8B6475}" srcOrd="0" destOrd="0" presId="urn:microsoft.com/office/officeart/2005/8/layout/target1"/>
    <dgm:cxn modelId="{CB6F63FA-A8F1-4D37-BF38-BB5EB3CE8BB1}" type="presOf" srcId="{D6017597-3915-4823-8306-868839E67A36}" destId="{C876B13D-BED9-4367-9E64-F9ACF6A804E8}" srcOrd="0" destOrd="0" presId="urn:microsoft.com/office/officeart/2005/8/layout/target1"/>
    <dgm:cxn modelId="{1875FB33-8B33-4599-A08B-4A60339E36E8}" type="presParOf" srcId="{7431BECF-DC1F-4C41-B8F9-80B5632CC419}" destId="{38CDE6F7-A849-43DD-9201-848CA4F82E73}" srcOrd="0" destOrd="0" presId="urn:microsoft.com/office/officeart/2005/8/layout/target1"/>
    <dgm:cxn modelId="{F2AA2FB3-A5DF-4EC8-A233-EEAA3A63D5BD}" type="presParOf" srcId="{7431BECF-DC1F-4C41-B8F9-80B5632CC419}" destId="{271210A2-B14B-4EF8-89EA-84025E8B6475}" srcOrd="1" destOrd="0" presId="urn:microsoft.com/office/officeart/2005/8/layout/target1"/>
    <dgm:cxn modelId="{79083A55-8993-41BB-B215-976982C1B4EA}" type="presParOf" srcId="{7431BECF-DC1F-4C41-B8F9-80B5632CC419}" destId="{C2E73656-AC9D-4ACB-AFB7-CCAC6AE22EF1}" srcOrd="2" destOrd="0" presId="urn:microsoft.com/office/officeart/2005/8/layout/target1"/>
    <dgm:cxn modelId="{A98A555B-BB8C-407B-8E16-6E3EF36C9859}" type="presParOf" srcId="{7431BECF-DC1F-4C41-B8F9-80B5632CC419}" destId="{ACF53A49-FC4D-4D49-B1B8-D3346B5098A9}" srcOrd="3" destOrd="0" presId="urn:microsoft.com/office/officeart/2005/8/layout/target1"/>
    <dgm:cxn modelId="{40FDC467-B67E-41BE-9A60-6833542C4F55}" type="presParOf" srcId="{7431BECF-DC1F-4C41-B8F9-80B5632CC419}" destId="{655C83BC-6949-4E6F-B944-63CFF397DD84}" srcOrd="4" destOrd="0" presId="urn:microsoft.com/office/officeart/2005/8/layout/target1"/>
    <dgm:cxn modelId="{C3C8E557-0C20-499A-BAF2-E3FF73779F76}" type="presParOf" srcId="{7431BECF-DC1F-4C41-B8F9-80B5632CC419}" destId="{C876B13D-BED9-4367-9E64-F9ACF6A804E8}" srcOrd="5" destOrd="0" presId="urn:microsoft.com/office/officeart/2005/8/layout/target1"/>
    <dgm:cxn modelId="{9F09F5DD-FFD7-40BF-B8C6-297F2EF5679B}" type="presParOf" srcId="{7431BECF-DC1F-4C41-B8F9-80B5632CC419}" destId="{349C6E26-63B2-4AD3-8315-ED71A37DB889}" srcOrd="6" destOrd="0" presId="urn:microsoft.com/office/officeart/2005/8/layout/target1"/>
    <dgm:cxn modelId="{F56FB96F-5323-4645-9A3E-1AC8E499E91D}" type="presParOf" srcId="{7431BECF-DC1F-4C41-B8F9-80B5632CC419}" destId="{97F04F85-3592-4E8C-87C7-730CD7B27837}" srcOrd="7" destOrd="0" presId="urn:microsoft.com/office/officeart/2005/8/layout/target1"/>
    <dgm:cxn modelId="{E6D2A592-5F0E-45A4-B6A2-89A58567C8D8}" type="presParOf" srcId="{7431BECF-DC1F-4C41-B8F9-80B5632CC419}" destId="{8FDE5E64-B561-4C77-8A57-FD2148127484}" srcOrd="8" destOrd="0" presId="urn:microsoft.com/office/officeart/2005/8/layout/target1"/>
    <dgm:cxn modelId="{E2B5ACA1-75CD-4463-A663-83F3A08565E9}" type="presParOf" srcId="{7431BECF-DC1F-4C41-B8F9-80B5632CC419}" destId="{04CD8E8A-152A-460E-8E9E-ED11F824DA2E}" srcOrd="9" destOrd="0" presId="urn:microsoft.com/office/officeart/2005/8/layout/target1"/>
    <dgm:cxn modelId="{3AE16FE5-6657-484C-9719-83899D1948FC}" type="presParOf" srcId="{7431BECF-DC1F-4C41-B8F9-80B5632CC419}" destId="{2B1847E2-79F9-4B4B-A080-17E893E8697D}" srcOrd="10" destOrd="0" presId="urn:microsoft.com/office/officeart/2005/8/layout/target1"/>
    <dgm:cxn modelId="{F4E44709-A826-4DD0-9202-175F5A17028C}" type="presParOf" srcId="{7431BECF-DC1F-4C41-B8F9-80B5632CC419}" destId="{8F1B0C12-F735-422E-8149-74C74DC071E0}" srcOrd="11" destOrd="0" presId="urn:microsoft.com/office/officeart/2005/8/layout/target1"/>
    <dgm:cxn modelId="{257CA0AD-4CF3-4C77-B52A-7784FC3D0EF5}" type="presParOf" srcId="{7431BECF-DC1F-4C41-B8F9-80B5632CC419}" destId="{28827795-2E63-4B63-9570-609A6C85846C}" srcOrd="12" destOrd="0" presId="urn:microsoft.com/office/officeart/2005/8/layout/target1"/>
    <dgm:cxn modelId="{D375D1D2-F07F-4485-9DE3-42B9E31870EE}" type="presParOf" srcId="{7431BECF-DC1F-4C41-B8F9-80B5632CC419}" destId="{0C75F895-184F-46DF-8ECC-B418693966B7}" srcOrd="13" destOrd="0" presId="urn:microsoft.com/office/officeart/2005/8/layout/target1"/>
    <dgm:cxn modelId="{42B051CE-EFE9-41A2-8A1B-6286B58EEDF9}" type="presParOf" srcId="{7431BECF-DC1F-4C41-B8F9-80B5632CC419}" destId="{0CC53363-7BD6-4007-B0E7-8067B362C9DF}" srcOrd="14" destOrd="0" presId="urn:microsoft.com/office/officeart/2005/8/layout/target1"/>
    <dgm:cxn modelId="{CFA6D23C-1CAA-4556-8BF0-7F45249FBC92}" type="presParOf" srcId="{7431BECF-DC1F-4C41-B8F9-80B5632CC419}" destId="{BADD8033-B151-42D2-BF7D-3CA6C4894B6F}" srcOrd="15" destOrd="0" presId="urn:microsoft.com/office/officeart/2005/8/layout/target1"/>
    <dgm:cxn modelId="{692940D7-28D4-4151-9301-0C316A751EE5}" type="presParOf" srcId="{7431BECF-DC1F-4C41-B8F9-80B5632CC419}" destId="{C7833CF5-2061-447E-A194-3BE2A5467D8E}" srcOrd="16" destOrd="0" presId="urn:microsoft.com/office/officeart/2005/8/layout/target1"/>
    <dgm:cxn modelId="{852B4F0E-9D6F-4576-9F86-8401A8B1C5F3}" type="presParOf" srcId="{7431BECF-DC1F-4C41-B8F9-80B5632CC419}" destId="{731159EC-E24E-46B2-BF79-732739F55537}" srcOrd="17" destOrd="0" presId="urn:microsoft.com/office/officeart/2005/8/layout/target1"/>
    <dgm:cxn modelId="{910473BC-610D-4AFA-B01C-597765A8E007}" type="presParOf" srcId="{7431BECF-DC1F-4C41-B8F9-80B5632CC419}" destId="{7F23A981-1821-4C8C-9E7A-1D95EFE8DD80}" srcOrd="18" destOrd="0" presId="urn:microsoft.com/office/officeart/2005/8/layout/target1"/>
    <dgm:cxn modelId="{F97A048D-C60A-43D9-B60B-45C90D88EADE}" type="presParOf" srcId="{7431BECF-DC1F-4C41-B8F9-80B5632CC419}" destId="{533727DC-3B00-4DA4-9C0E-3EDC0F723004}"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3FBB3-C7C1-46DF-86D7-216E0246D7AB}">
      <dsp:nvSpPr>
        <dsp:cNvPr id="0" name=""/>
        <dsp:cNvSpPr/>
      </dsp:nvSpPr>
      <dsp:spPr>
        <a:xfrm>
          <a:off x="939303" y="301307"/>
          <a:ext cx="3893820" cy="3893820"/>
        </a:xfrm>
        <a:prstGeom prst="pie">
          <a:avLst>
            <a:gd name="adj1" fmla="val 16200000"/>
            <a:gd name="adj2" fmla="val 180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Relazioni tra forze economiche e politiche, gruppi sociali e culturali</a:t>
          </a:r>
        </a:p>
      </dsp:txBody>
      <dsp:txXfrm>
        <a:off x="2991440" y="1126426"/>
        <a:ext cx="1390650" cy="1158875"/>
      </dsp:txXfrm>
    </dsp:sp>
    <dsp:sp modelId="{D7239A40-A60E-4E7C-9F6A-D168DBB69CC1}">
      <dsp:nvSpPr>
        <dsp:cNvPr id="0" name=""/>
        <dsp:cNvSpPr/>
      </dsp:nvSpPr>
      <dsp:spPr>
        <a:xfrm>
          <a:off x="859109" y="440372"/>
          <a:ext cx="3893820" cy="3893820"/>
        </a:xfrm>
        <a:prstGeom prst="pie">
          <a:avLst>
            <a:gd name="adj1" fmla="val 1800000"/>
            <a:gd name="adj2" fmla="val 9000000"/>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kern="1200" dirty="0">
              <a:effectLst>
                <a:outerShdw blurRad="38100" dist="38100" dir="2700000" algn="tl">
                  <a:srgbClr val="000000">
                    <a:alpha val="43137"/>
                  </a:srgbClr>
                </a:outerShdw>
              </a:effectLst>
            </a:rPr>
            <a:t>Formulazioni ideologiche e loro traduzioni in leggi e regole sociali</a:t>
          </a:r>
        </a:p>
      </dsp:txBody>
      <dsp:txXfrm>
        <a:off x="1786209" y="2966720"/>
        <a:ext cx="2085975" cy="1019810"/>
      </dsp:txXfrm>
    </dsp:sp>
    <dsp:sp modelId="{7DFC0542-C645-47CA-A581-E8EEE309BF0A}">
      <dsp:nvSpPr>
        <dsp:cNvPr id="0" name=""/>
        <dsp:cNvSpPr/>
      </dsp:nvSpPr>
      <dsp:spPr>
        <a:xfrm>
          <a:off x="778915" y="301307"/>
          <a:ext cx="3893820" cy="3893820"/>
        </a:xfrm>
        <a:prstGeom prst="pie">
          <a:avLst>
            <a:gd name="adj1" fmla="val 9000000"/>
            <a:gd name="adj2" fmla="val 16200000"/>
          </a:avLst>
        </a:prstGeom>
        <a:solidFill>
          <a:schemeClr val="accent5">
            <a:hueOff val="20796183"/>
            <a:satOff val="-568"/>
            <a:lumOff val="-313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Effetti sociali ed economici, trasformazioni culturali</a:t>
          </a:r>
        </a:p>
      </dsp:txBody>
      <dsp:txXfrm>
        <a:off x="1229949" y="1126426"/>
        <a:ext cx="1390650" cy="1158875"/>
      </dsp:txXfrm>
    </dsp:sp>
    <dsp:sp modelId="{F148D677-3824-4DF4-9D65-729477EC54F2}">
      <dsp:nvSpPr>
        <dsp:cNvPr id="0" name=""/>
        <dsp:cNvSpPr/>
      </dsp:nvSpPr>
      <dsp:spPr>
        <a:xfrm>
          <a:off x="698579" y="60261"/>
          <a:ext cx="4375912" cy="4375912"/>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0503A32-AF01-4BAF-B9CC-AD9EF41C4A36}">
      <dsp:nvSpPr>
        <dsp:cNvPr id="0" name=""/>
        <dsp:cNvSpPr/>
      </dsp:nvSpPr>
      <dsp:spPr>
        <a:xfrm>
          <a:off x="618063" y="199080"/>
          <a:ext cx="4375912" cy="4375912"/>
        </a:xfrm>
        <a:prstGeom prst="circularArrow">
          <a:avLst>
            <a:gd name="adj1" fmla="val 5085"/>
            <a:gd name="adj2" fmla="val 327528"/>
            <a:gd name="adj3" fmla="val 8671970"/>
            <a:gd name="adj4" fmla="val 1800502"/>
            <a:gd name="adj5" fmla="val 5932"/>
          </a:avLst>
        </a:prstGeom>
        <a:solidFill>
          <a:srgbClr val="0070C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2FABB79-EEEF-40C1-A68E-83C94017CF9E}">
      <dsp:nvSpPr>
        <dsp:cNvPr id="0" name=""/>
        <dsp:cNvSpPr/>
      </dsp:nvSpPr>
      <dsp:spPr>
        <a:xfrm>
          <a:off x="537547" y="60261"/>
          <a:ext cx="4375912" cy="4375912"/>
        </a:xfrm>
        <a:prstGeom prst="circularArrow">
          <a:avLst>
            <a:gd name="adj1" fmla="val 5085"/>
            <a:gd name="adj2" fmla="val 327528"/>
            <a:gd name="adj3" fmla="val 15873039"/>
            <a:gd name="adj4" fmla="val 9000000"/>
            <a:gd name="adj5" fmla="val 5932"/>
          </a:avLst>
        </a:prstGeom>
        <a:solidFill>
          <a:schemeClr val="accent5">
            <a:hueOff val="20796183"/>
            <a:satOff val="-568"/>
            <a:lumOff val="-313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0147-F114-4216-80F7-F888A9F2FCD9}">
      <dsp:nvSpPr>
        <dsp:cNvPr id="0" name=""/>
        <dsp:cNvSpPr/>
      </dsp:nvSpPr>
      <dsp:spPr>
        <a:xfrm>
          <a:off x="2390136" y="776715"/>
          <a:ext cx="2179559" cy="718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kern="1200" dirty="0"/>
            <a:t>Stati membri</a:t>
          </a:r>
        </a:p>
      </dsp:txBody>
      <dsp:txXfrm>
        <a:off x="2390136" y="776715"/>
        <a:ext cx="2179559" cy="718263"/>
      </dsp:txXfrm>
    </dsp:sp>
    <dsp:sp modelId="{02E92648-D703-457D-8E6F-1B7FDA6175FF}">
      <dsp:nvSpPr>
        <dsp:cNvPr id="0" name=""/>
        <dsp:cNvSpPr/>
      </dsp:nvSpPr>
      <dsp:spPr>
        <a:xfrm>
          <a:off x="2390136" y="2291286"/>
          <a:ext cx="2179559" cy="134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Partecipazione democratica nell’organizzazione  politica, economica e sociale del paese</a:t>
          </a:r>
        </a:p>
      </dsp:txBody>
      <dsp:txXfrm>
        <a:off x="2390136" y="2291286"/>
        <a:ext cx="2179559" cy="1345676"/>
      </dsp:txXfrm>
    </dsp:sp>
    <dsp:sp modelId="{8C551E5C-9B80-4036-B914-C27F99C97E7C}">
      <dsp:nvSpPr>
        <dsp:cNvPr id="0" name=""/>
        <dsp:cNvSpPr/>
      </dsp:nvSpPr>
      <dsp:spPr>
        <a:xfrm>
          <a:off x="2387660" y="558264"/>
          <a:ext cx="173374" cy="173374"/>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52B4EC-22F9-43BA-B60E-5B2B2EB02007}">
      <dsp:nvSpPr>
        <dsp:cNvPr id="0" name=""/>
        <dsp:cNvSpPr/>
      </dsp:nvSpPr>
      <dsp:spPr>
        <a:xfrm>
          <a:off x="2509021" y="315540"/>
          <a:ext cx="173374" cy="173374"/>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7317C-242D-48A4-84A5-83F21B0F536D}">
      <dsp:nvSpPr>
        <dsp:cNvPr id="0" name=""/>
        <dsp:cNvSpPr/>
      </dsp:nvSpPr>
      <dsp:spPr>
        <a:xfrm>
          <a:off x="2800290" y="364085"/>
          <a:ext cx="272444" cy="272444"/>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F8E8B3-040C-491B-A065-14E595D80680}">
      <dsp:nvSpPr>
        <dsp:cNvPr id="0" name=""/>
        <dsp:cNvSpPr/>
      </dsp:nvSpPr>
      <dsp:spPr>
        <a:xfrm>
          <a:off x="3043013" y="97089"/>
          <a:ext cx="173374" cy="173374"/>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657F47-55F7-44A7-A47F-552AC77C8BC2}">
      <dsp:nvSpPr>
        <dsp:cNvPr id="0" name=""/>
        <dsp:cNvSpPr/>
      </dsp:nvSpPr>
      <dsp:spPr>
        <a:xfrm>
          <a:off x="3358554" y="0"/>
          <a:ext cx="173374" cy="173374"/>
        </a:xfrm>
        <a:prstGeom prst="ellipse">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0FB74B-AFD2-4D7C-B6E1-9E7E4327C56B}">
      <dsp:nvSpPr>
        <dsp:cNvPr id="0" name=""/>
        <dsp:cNvSpPr/>
      </dsp:nvSpPr>
      <dsp:spPr>
        <a:xfrm>
          <a:off x="3746912" y="169906"/>
          <a:ext cx="173374" cy="173374"/>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FDC43A-0767-42A3-893D-921D74B1EEF6}">
      <dsp:nvSpPr>
        <dsp:cNvPr id="0" name=""/>
        <dsp:cNvSpPr/>
      </dsp:nvSpPr>
      <dsp:spPr>
        <a:xfrm>
          <a:off x="3989636" y="291268"/>
          <a:ext cx="272444" cy="272444"/>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74D4BB-D809-4F63-8762-3E8695FEEDC8}">
      <dsp:nvSpPr>
        <dsp:cNvPr id="0" name=""/>
        <dsp:cNvSpPr/>
      </dsp:nvSpPr>
      <dsp:spPr>
        <a:xfrm>
          <a:off x="4329449" y="558264"/>
          <a:ext cx="173374" cy="173374"/>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CFCA70-C41F-43AC-8B3A-549781CFC70A}">
      <dsp:nvSpPr>
        <dsp:cNvPr id="0" name=""/>
        <dsp:cNvSpPr/>
      </dsp:nvSpPr>
      <dsp:spPr>
        <a:xfrm>
          <a:off x="4475083" y="825260"/>
          <a:ext cx="173374" cy="173374"/>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DF5159-D787-4D38-B3EE-9A6116358BEC}">
      <dsp:nvSpPr>
        <dsp:cNvPr id="0" name=""/>
        <dsp:cNvSpPr/>
      </dsp:nvSpPr>
      <dsp:spPr>
        <a:xfrm>
          <a:off x="3212920" y="315540"/>
          <a:ext cx="445818" cy="445818"/>
        </a:xfrm>
        <a:prstGeom prst="ellipse">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60DB0-40C7-4849-A739-E55747E9D04B}">
      <dsp:nvSpPr>
        <dsp:cNvPr id="0" name=""/>
        <dsp:cNvSpPr/>
      </dsp:nvSpPr>
      <dsp:spPr>
        <a:xfrm>
          <a:off x="2266298" y="1237890"/>
          <a:ext cx="173374" cy="173374"/>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45F5D6-6F7E-4784-BC0E-B48424659CC3}">
      <dsp:nvSpPr>
        <dsp:cNvPr id="0" name=""/>
        <dsp:cNvSpPr/>
      </dsp:nvSpPr>
      <dsp:spPr>
        <a:xfrm>
          <a:off x="2411932" y="1456341"/>
          <a:ext cx="272444" cy="272444"/>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2A082C-7298-44A0-8B1B-77645E804567}">
      <dsp:nvSpPr>
        <dsp:cNvPr id="0" name=""/>
        <dsp:cNvSpPr/>
      </dsp:nvSpPr>
      <dsp:spPr>
        <a:xfrm>
          <a:off x="2776017" y="1650520"/>
          <a:ext cx="396283" cy="396283"/>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1044EF-4846-4200-892E-FB7473ABA271}">
      <dsp:nvSpPr>
        <dsp:cNvPr id="0" name=""/>
        <dsp:cNvSpPr/>
      </dsp:nvSpPr>
      <dsp:spPr>
        <a:xfrm>
          <a:off x="3285737" y="1966061"/>
          <a:ext cx="173374" cy="173374"/>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E947AF-B40B-44DF-B721-CB79C8BE12C0}">
      <dsp:nvSpPr>
        <dsp:cNvPr id="0" name=""/>
        <dsp:cNvSpPr/>
      </dsp:nvSpPr>
      <dsp:spPr>
        <a:xfrm>
          <a:off x="3382826" y="1650520"/>
          <a:ext cx="272444" cy="272444"/>
        </a:xfrm>
        <a:prstGeom prst="ellipse">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F06E5E-9B9C-41CD-8CE0-598F37A5D654}">
      <dsp:nvSpPr>
        <dsp:cNvPr id="0" name=""/>
        <dsp:cNvSpPr/>
      </dsp:nvSpPr>
      <dsp:spPr>
        <a:xfrm>
          <a:off x="3625550" y="1990333"/>
          <a:ext cx="173374" cy="173374"/>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75B19-5803-4840-9C1A-A2E5E4C0E346}">
      <dsp:nvSpPr>
        <dsp:cNvPr id="0" name=""/>
        <dsp:cNvSpPr/>
      </dsp:nvSpPr>
      <dsp:spPr>
        <a:xfrm>
          <a:off x="3844001" y="1601976"/>
          <a:ext cx="396283" cy="396283"/>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D5ECD6-161A-4D71-95E2-78BC2962CA5A}">
      <dsp:nvSpPr>
        <dsp:cNvPr id="0" name=""/>
        <dsp:cNvSpPr/>
      </dsp:nvSpPr>
      <dsp:spPr>
        <a:xfrm>
          <a:off x="4377993" y="1504886"/>
          <a:ext cx="272444" cy="272444"/>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4A54C-BFF5-43C7-8D42-714509464520}">
      <dsp:nvSpPr>
        <dsp:cNvPr id="0" name=""/>
        <dsp:cNvSpPr/>
      </dsp:nvSpPr>
      <dsp:spPr>
        <a:xfrm>
          <a:off x="4650438" y="363681"/>
          <a:ext cx="800131" cy="1527539"/>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10BB8E-E628-413D-A059-C96F448FFD9D}">
      <dsp:nvSpPr>
        <dsp:cNvPr id="0" name=""/>
        <dsp:cNvSpPr/>
      </dsp:nvSpPr>
      <dsp:spPr>
        <a:xfrm>
          <a:off x="5305092" y="363681"/>
          <a:ext cx="800131" cy="1527539"/>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7749E7-65C4-4C59-ADC6-CA7045307E43}">
      <dsp:nvSpPr>
        <dsp:cNvPr id="0" name=""/>
        <dsp:cNvSpPr/>
      </dsp:nvSpPr>
      <dsp:spPr>
        <a:xfrm>
          <a:off x="6268887" y="224746"/>
          <a:ext cx="1854851" cy="1854851"/>
        </a:xfrm>
        <a:prstGeom prst="ellipse">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it-IT" sz="1700" kern="1200" dirty="0"/>
            <a:t>Graduale processo di integrazione</a:t>
          </a:r>
        </a:p>
      </dsp:txBody>
      <dsp:txXfrm>
        <a:off x="6540524" y="496383"/>
        <a:ext cx="1311577" cy="1311577"/>
      </dsp:txXfrm>
    </dsp:sp>
    <dsp:sp modelId="{C7D93D83-0381-4B63-A750-56819B2DD3F7}">
      <dsp:nvSpPr>
        <dsp:cNvPr id="0" name=""/>
        <dsp:cNvSpPr/>
      </dsp:nvSpPr>
      <dsp:spPr>
        <a:xfrm>
          <a:off x="6105223" y="2291286"/>
          <a:ext cx="2182177" cy="134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Potere pubblico europeo unificato, capace di organizzare la vita politica, economica e sociale</a:t>
          </a:r>
        </a:p>
      </dsp:txBody>
      <dsp:txXfrm>
        <a:off x="6105223" y="2291286"/>
        <a:ext cx="2182177" cy="134567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1B15B-C7A7-40F8-BA73-517BBC19E14D}">
      <dsp:nvSpPr>
        <dsp:cNvPr id="0" name=""/>
        <dsp:cNvSpPr/>
      </dsp:nvSpPr>
      <dsp:spPr>
        <a:xfrm>
          <a:off x="1805294" y="266181"/>
          <a:ext cx="6943110" cy="3104599"/>
        </a:xfrm>
        <a:prstGeom prst="round2DiagRect">
          <a:avLst>
            <a:gd name="adj1" fmla="val 0"/>
            <a:gd name="adj2" fmla="val 1667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DF5662-15A8-4D90-B81B-AF63A41D6254}">
      <dsp:nvSpPr>
        <dsp:cNvPr id="0" name=""/>
        <dsp:cNvSpPr/>
      </dsp:nvSpPr>
      <dsp:spPr>
        <a:xfrm>
          <a:off x="5276849" y="872871"/>
          <a:ext cx="595" cy="189122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C6EDCF-1FDF-4350-BC03-66EE17A4BE04}">
      <dsp:nvSpPr>
        <dsp:cNvPr id="0" name=""/>
        <dsp:cNvSpPr/>
      </dsp:nvSpPr>
      <dsp:spPr>
        <a:xfrm>
          <a:off x="2517796" y="788695"/>
          <a:ext cx="2739975" cy="205957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kern="1200" dirty="0">
              <a:solidFill>
                <a:schemeClr val="bg1"/>
              </a:solidFill>
            </a:rPr>
            <a:t>L’integrazione deve essere limitata all'eliminazione delle barriere nazionali alla libera circolazione di beni, servizi, capitali e persone</a:t>
          </a:r>
        </a:p>
      </dsp:txBody>
      <dsp:txXfrm>
        <a:off x="2517796" y="788695"/>
        <a:ext cx="2739975" cy="2059571"/>
      </dsp:txXfrm>
    </dsp:sp>
    <dsp:sp modelId="{0C1807B6-D340-411C-862C-390D1AF0567D}">
      <dsp:nvSpPr>
        <dsp:cNvPr id="0" name=""/>
        <dsp:cNvSpPr/>
      </dsp:nvSpPr>
      <dsp:spPr>
        <a:xfrm>
          <a:off x="5487940" y="800131"/>
          <a:ext cx="3163536" cy="203669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kern="1200" dirty="0">
              <a:solidFill>
                <a:schemeClr val="bg1"/>
              </a:solidFill>
            </a:rPr>
            <a:t>Queste migliorano l’efficienza e quindi promuovono il benessere generale, che – alla stregua di diritti umani - va protetto da interferenze politiche</a:t>
          </a:r>
        </a:p>
      </dsp:txBody>
      <dsp:txXfrm>
        <a:off x="5487940" y="800131"/>
        <a:ext cx="3163536" cy="2036699"/>
      </dsp:txXfrm>
    </dsp:sp>
    <dsp:sp modelId="{488D6A6C-27C0-4456-B264-1B2EBD15DC1F}">
      <dsp:nvSpPr>
        <dsp:cNvPr id="0" name=""/>
        <dsp:cNvSpPr/>
      </dsp:nvSpPr>
      <dsp:spPr>
        <a:xfrm rot="16200000">
          <a:off x="-316566" y="937336"/>
          <a:ext cx="2618613" cy="743940"/>
        </a:xfrm>
        <a:prstGeom prst="rightArrow">
          <a:avLst>
            <a:gd name="adj1" fmla="val 49830"/>
            <a:gd name="adj2" fmla="val 60660"/>
          </a:avLst>
        </a:prstGeom>
        <a:solidFill>
          <a:srgbClr val="0070C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it-IT" sz="1300" kern="1200" dirty="0"/>
            <a:t>Integrazione economica</a:t>
          </a:r>
        </a:p>
      </dsp:txBody>
      <dsp:txXfrm>
        <a:off x="-204131" y="1236388"/>
        <a:ext cx="2393743" cy="370706"/>
      </dsp:txXfrm>
    </dsp:sp>
    <dsp:sp modelId="{3987A594-A008-438F-86BA-22DA75E5FEE0}">
      <dsp:nvSpPr>
        <dsp:cNvPr id="0" name=""/>
        <dsp:cNvSpPr/>
      </dsp:nvSpPr>
      <dsp:spPr>
        <a:xfrm rot="5400000">
          <a:off x="8106472" y="1955685"/>
          <a:ext cx="2618613" cy="743940"/>
        </a:xfrm>
        <a:prstGeom prst="rightArrow">
          <a:avLst>
            <a:gd name="adj1" fmla="val 49830"/>
            <a:gd name="adj2" fmla="val 60660"/>
          </a:avLst>
        </a:prstGeom>
        <a:solidFill>
          <a:srgbClr val="7030A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it-IT" sz="1300" kern="1200" dirty="0"/>
            <a:t>Legittimazione democratica</a:t>
          </a:r>
        </a:p>
      </dsp:txBody>
      <dsp:txXfrm>
        <a:off x="8218907" y="2029867"/>
        <a:ext cx="2393743" cy="3707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A8110-7CC2-40C9-B62F-DEB1685CC1D1}">
      <dsp:nvSpPr>
        <dsp:cNvPr id="0" name=""/>
        <dsp:cNvSpPr/>
      </dsp:nvSpPr>
      <dsp:spPr>
        <a:xfrm rot="5400000">
          <a:off x="3729669" y="-1346041"/>
          <a:ext cx="1042803" cy="4001008"/>
        </a:xfrm>
        <a:prstGeom prst="round2Same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Trattati internazionali</a:t>
          </a:r>
        </a:p>
        <a:p>
          <a:pPr marL="228600" lvl="1" indent="-228600" algn="l" defTabSz="889000">
            <a:lnSpc>
              <a:spcPct val="90000"/>
            </a:lnSpc>
            <a:spcBef>
              <a:spcPct val="0"/>
            </a:spcBef>
            <a:spcAft>
              <a:spcPct val="15000"/>
            </a:spcAft>
            <a:buChar char="•"/>
          </a:pPr>
          <a:r>
            <a:rPr lang="it-IT" sz="2000" kern="1200" dirty="0"/>
            <a:t>Consiglio europeo</a:t>
          </a:r>
        </a:p>
      </dsp:txBody>
      <dsp:txXfrm rot="-5400000">
        <a:off x="2250567" y="183966"/>
        <a:ext cx="3950103" cy="940993"/>
      </dsp:txXfrm>
    </dsp:sp>
    <dsp:sp modelId="{5C9088B2-4BDE-43B9-A8E1-104727E118BA}">
      <dsp:nvSpPr>
        <dsp:cNvPr id="0" name=""/>
        <dsp:cNvSpPr/>
      </dsp:nvSpPr>
      <dsp:spPr>
        <a:xfrm>
          <a:off x="0" y="2710"/>
          <a:ext cx="2250567" cy="1303504"/>
        </a:xfrm>
        <a:prstGeom prst="roundRect">
          <a:avLst/>
        </a:prstGeom>
        <a:solidFill>
          <a:schemeClr val="accent1">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it-IT" sz="1900" kern="1200" dirty="0"/>
            <a:t>intergovernativo</a:t>
          </a:r>
        </a:p>
      </dsp:txBody>
      <dsp:txXfrm>
        <a:off x="63632" y="66342"/>
        <a:ext cx="2123303" cy="1176240"/>
      </dsp:txXfrm>
    </dsp:sp>
    <dsp:sp modelId="{0422839E-2991-45F1-B9C8-80919A72C406}">
      <dsp:nvSpPr>
        <dsp:cNvPr id="0" name=""/>
        <dsp:cNvSpPr/>
      </dsp:nvSpPr>
      <dsp:spPr>
        <a:xfrm rot="5400000">
          <a:off x="3729669" y="22637"/>
          <a:ext cx="1042803" cy="4001008"/>
        </a:xfrm>
        <a:prstGeom prst="round2SameRect">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CGUE</a:t>
          </a:r>
        </a:p>
      </dsp:txBody>
      <dsp:txXfrm rot="-5400000">
        <a:off x="2250567" y="1552645"/>
        <a:ext cx="3950103" cy="940993"/>
      </dsp:txXfrm>
    </dsp:sp>
    <dsp:sp modelId="{7C368044-DB04-49B3-B3CE-526D4F33E570}">
      <dsp:nvSpPr>
        <dsp:cNvPr id="0" name=""/>
        <dsp:cNvSpPr/>
      </dsp:nvSpPr>
      <dsp:spPr>
        <a:xfrm>
          <a:off x="0" y="1371389"/>
          <a:ext cx="2250567" cy="1303504"/>
        </a:xfrm>
        <a:prstGeom prst="roundRect">
          <a:avLst/>
        </a:prstGeom>
        <a:solidFill>
          <a:srgbClr val="0070C0"/>
        </a:solidFill>
        <a:ln w="15875" cap="rnd"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t>giudiziario</a:t>
          </a:r>
        </a:p>
      </dsp:txBody>
      <dsp:txXfrm>
        <a:off x="63632" y="1435021"/>
        <a:ext cx="2123303" cy="1176240"/>
      </dsp:txXfrm>
    </dsp:sp>
    <dsp:sp modelId="{857A9184-FBA5-4A0E-99F6-31870B97F78A}">
      <dsp:nvSpPr>
        <dsp:cNvPr id="0" name=""/>
        <dsp:cNvSpPr/>
      </dsp:nvSpPr>
      <dsp:spPr>
        <a:xfrm rot="5400000">
          <a:off x="3729669" y="1391316"/>
          <a:ext cx="1042803" cy="4001008"/>
        </a:xfrm>
        <a:prstGeom prst="round2SameRect">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Coreper</a:t>
          </a:r>
        </a:p>
        <a:p>
          <a:pPr marL="228600" lvl="1" indent="-228600" algn="l" defTabSz="889000">
            <a:lnSpc>
              <a:spcPct val="90000"/>
            </a:lnSpc>
            <a:spcBef>
              <a:spcPct val="0"/>
            </a:spcBef>
            <a:spcAft>
              <a:spcPct val="15000"/>
            </a:spcAft>
            <a:buChar char="•"/>
          </a:pPr>
          <a:r>
            <a:rPr lang="it-IT" sz="2000" kern="1200" dirty="0"/>
            <a:t>Agenzie autonome (BCE, </a:t>
          </a:r>
          <a:r>
            <a:rPr lang="it-IT" sz="2000" kern="1200" dirty="0" err="1"/>
            <a:t>Euratom</a:t>
          </a:r>
          <a:r>
            <a:rPr lang="it-IT" sz="2000" kern="1200" dirty="0"/>
            <a:t>…)</a:t>
          </a:r>
        </a:p>
      </dsp:txBody>
      <dsp:txXfrm rot="-5400000">
        <a:off x="2250567" y="2921324"/>
        <a:ext cx="3950103" cy="940993"/>
      </dsp:txXfrm>
    </dsp:sp>
    <dsp:sp modelId="{E12292EE-A6ED-4530-960B-EFC7C9440ADF}">
      <dsp:nvSpPr>
        <dsp:cNvPr id="0" name=""/>
        <dsp:cNvSpPr/>
      </dsp:nvSpPr>
      <dsp:spPr>
        <a:xfrm>
          <a:off x="0" y="2740068"/>
          <a:ext cx="2250567" cy="1303504"/>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t>tecnocratico</a:t>
          </a:r>
        </a:p>
      </dsp:txBody>
      <dsp:txXfrm>
        <a:off x="63632" y="2803700"/>
        <a:ext cx="2123303" cy="1176240"/>
      </dsp:txXfrm>
    </dsp:sp>
    <dsp:sp modelId="{E5A60949-4087-417E-B2FA-EA4CB4BC1208}">
      <dsp:nvSpPr>
        <dsp:cNvPr id="0" name=""/>
        <dsp:cNvSpPr/>
      </dsp:nvSpPr>
      <dsp:spPr>
        <a:xfrm rot="5400000">
          <a:off x="3729669" y="2759995"/>
          <a:ext cx="1042803" cy="4001008"/>
        </a:xfrm>
        <a:prstGeom prst="round2Same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endParaRPr lang="it-IT" sz="2700" kern="1200" dirty="0"/>
        </a:p>
        <a:p>
          <a:pPr marL="228600" lvl="1" indent="-228600" algn="l" defTabSz="1200150">
            <a:lnSpc>
              <a:spcPct val="90000"/>
            </a:lnSpc>
            <a:spcBef>
              <a:spcPct val="0"/>
            </a:spcBef>
            <a:spcAft>
              <a:spcPct val="15000"/>
            </a:spcAft>
            <a:buChar char="•"/>
          </a:pPr>
          <a:r>
            <a:rPr lang="it-IT" sz="2700" kern="1200" dirty="0"/>
            <a:t>Parlamento europeo</a:t>
          </a:r>
        </a:p>
      </dsp:txBody>
      <dsp:txXfrm rot="-5400000">
        <a:off x="2250567" y="4290003"/>
        <a:ext cx="3950103" cy="940993"/>
      </dsp:txXfrm>
    </dsp:sp>
    <dsp:sp modelId="{AA0ED9B1-D1F9-4A11-A235-4049AE7342C9}">
      <dsp:nvSpPr>
        <dsp:cNvPr id="0" name=""/>
        <dsp:cNvSpPr/>
      </dsp:nvSpPr>
      <dsp:spPr>
        <a:xfrm>
          <a:off x="0" y="4108747"/>
          <a:ext cx="2250567" cy="1303504"/>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endParaRPr lang="it-IT" sz="2000" kern="1200" dirty="0"/>
        </a:p>
        <a:p>
          <a:pPr marL="0" lvl="0" indent="0" algn="ctr" defTabSz="889000">
            <a:lnSpc>
              <a:spcPct val="90000"/>
            </a:lnSpc>
            <a:spcBef>
              <a:spcPct val="0"/>
            </a:spcBef>
            <a:spcAft>
              <a:spcPct val="35000"/>
            </a:spcAft>
            <a:buNone/>
          </a:pPr>
          <a:endParaRPr lang="it-IT" sz="2000" kern="1200" dirty="0"/>
        </a:p>
        <a:p>
          <a:pPr marL="0" lvl="0" indent="0" algn="ctr" defTabSz="889000">
            <a:lnSpc>
              <a:spcPct val="90000"/>
            </a:lnSpc>
            <a:spcBef>
              <a:spcPct val="0"/>
            </a:spcBef>
            <a:spcAft>
              <a:spcPct val="35000"/>
            </a:spcAft>
            <a:buNone/>
          </a:pPr>
          <a:r>
            <a:rPr lang="it-IT" sz="2000" kern="1200" dirty="0"/>
            <a:t>democratico  </a:t>
          </a:r>
          <a:r>
            <a:rPr lang="it-IT" sz="1600" kern="1200" dirty="0"/>
            <a:t>    							</a:t>
          </a:r>
        </a:p>
      </dsp:txBody>
      <dsp:txXfrm>
        <a:off x="63632" y="4172379"/>
        <a:ext cx="2123303" cy="11762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3C135-4FB5-46BC-B29E-DE516F8DCF8D}">
      <dsp:nvSpPr>
        <dsp:cNvPr id="0" name=""/>
        <dsp:cNvSpPr/>
      </dsp:nvSpPr>
      <dsp:spPr>
        <a:xfrm rot="21300000">
          <a:off x="23013" y="1704664"/>
          <a:ext cx="7453323" cy="853517"/>
        </a:xfrm>
        <a:prstGeom prst="mathMinus">
          <a:avLst/>
        </a:prstGeom>
        <a:solidFill>
          <a:schemeClr val="accent3">
            <a:tint val="4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0866ED-A252-46AC-8B73-BA6EB2B38E2C}">
      <dsp:nvSpPr>
        <dsp:cNvPr id="0" name=""/>
        <dsp:cNvSpPr/>
      </dsp:nvSpPr>
      <dsp:spPr>
        <a:xfrm>
          <a:off x="899922" y="213142"/>
          <a:ext cx="2249805" cy="1705138"/>
        </a:xfrm>
        <a:prstGeom prst="downArrow">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BF546D-1516-4F92-93AA-C339157CAFBA}">
      <dsp:nvSpPr>
        <dsp:cNvPr id="0" name=""/>
        <dsp:cNvSpPr/>
      </dsp:nvSpPr>
      <dsp:spPr>
        <a:xfrm>
          <a:off x="3458808" y="96752"/>
          <a:ext cx="3431486" cy="1790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t>Legittimazione in virtù delle prestazioni:</a:t>
          </a:r>
        </a:p>
        <a:p>
          <a:pPr marL="0" lvl="0" indent="0" algn="ctr" defTabSz="889000">
            <a:lnSpc>
              <a:spcPct val="90000"/>
            </a:lnSpc>
            <a:spcBef>
              <a:spcPct val="0"/>
            </a:spcBef>
            <a:spcAft>
              <a:spcPct val="35000"/>
            </a:spcAft>
            <a:buNone/>
          </a:pPr>
          <a:r>
            <a:rPr lang="it-IT" sz="2000" kern="1200" noProof="0" dirty="0"/>
            <a:t>Prevedere e rispondere meglio ai bisogni individuali e pubblici</a:t>
          </a:r>
        </a:p>
      </dsp:txBody>
      <dsp:txXfrm>
        <a:off x="3458808" y="96752"/>
        <a:ext cx="3431486" cy="1790395"/>
      </dsp:txXfrm>
    </dsp:sp>
    <dsp:sp modelId="{AFC96C0A-FC77-44A7-8299-51F0E38587CD}">
      <dsp:nvSpPr>
        <dsp:cNvPr id="0" name=""/>
        <dsp:cNvSpPr/>
      </dsp:nvSpPr>
      <dsp:spPr>
        <a:xfrm>
          <a:off x="4349622" y="2344565"/>
          <a:ext cx="2249805" cy="1705138"/>
        </a:xfrm>
        <a:prstGeom prst="upArrow">
          <a:avLst/>
        </a:prstGeom>
        <a:solidFill>
          <a:schemeClr val="accent3">
            <a:hueOff val="-2534067"/>
            <a:satOff val="16319"/>
            <a:lumOff val="58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A16D20-77F8-4A88-AA48-12AD0B401782}">
      <dsp:nvSpPr>
        <dsp:cNvPr id="0" name=""/>
        <dsp:cNvSpPr/>
      </dsp:nvSpPr>
      <dsp:spPr>
        <a:xfrm>
          <a:off x="1124902" y="2472450"/>
          <a:ext cx="2399792" cy="1790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it-IT" sz="1700" kern="1200" dirty="0"/>
            <a:t>Legittimazione ideologica:</a:t>
          </a:r>
        </a:p>
        <a:p>
          <a:pPr marL="0" lvl="0" indent="0" algn="ctr" defTabSz="755650">
            <a:lnSpc>
              <a:spcPct val="90000"/>
            </a:lnSpc>
            <a:spcBef>
              <a:spcPct val="0"/>
            </a:spcBef>
            <a:spcAft>
              <a:spcPct val="35000"/>
            </a:spcAft>
            <a:buNone/>
          </a:pPr>
          <a:r>
            <a:rPr lang="it-IT" sz="1700" kern="1200" dirty="0"/>
            <a:t>Chi decide i criteri e la misura ottimale delle prestazioni?</a:t>
          </a:r>
        </a:p>
      </dsp:txBody>
      <dsp:txXfrm>
        <a:off x="1124902" y="2472450"/>
        <a:ext cx="2399792" cy="17903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C557D-DD75-493D-9783-F87ADB7D9B6B}">
      <dsp:nvSpPr>
        <dsp:cNvPr id="0" name=""/>
        <dsp:cNvSpPr/>
      </dsp:nvSpPr>
      <dsp:spPr>
        <a:xfrm>
          <a:off x="216727" y="1162"/>
          <a:ext cx="1760426" cy="1736942"/>
        </a:xfrm>
        <a:prstGeom prst="ellipse">
          <a:avLst/>
        </a:prstGeom>
        <a:solidFill>
          <a:srgbClr val="0070C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kern="1200" dirty="0"/>
            <a:t>Ideali rivoluzionari: libertà, eguaglianza</a:t>
          </a:r>
        </a:p>
      </dsp:txBody>
      <dsp:txXfrm>
        <a:off x="474535" y="255531"/>
        <a:ext cx="1244810" cy="1228204"/>
      </dsp:txXfrm>
    </dsp:sp>
    <dsp:sp modelId="{F0DE99F7-15FC-4057-8B3B-3E9F36A687BD}">
      <dsp:nvSpPr>
        <dsp:cNvPr id="0" name=""/>
        <dsp:cNvSpPr/>
      </dsp:nvSpPr>
      <dsp:spPr>
        <a:xfrm>
          <a:off x="762278" y="1831810"/>
          <a:ext cx="669324" cy="669324"/>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850997" y="2087759"/>
        <a:ext cx="491886" cy="157426"/>
      </dsp:txXfrm>
    </dsp:sp>
    <dsp:sp modelId="{A4F866B5-C924-4327-90BA-D5839BBDADB3}">
      <dsp:nvSpPr>
        <dsp:cNvPr id="0" name=""/>
        <dsp:cNvSpPr/>
      </dsp:nvSpPr>
      <dsp:spPr>
        <a:xfrm>
          <a:off x="278426" y="2594839"/>
          <a:ext cx="1637028" cy="1499170"/>
        </a:xfrm>
        <a:prstGeom prst="ellipse">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kern="1200" dirty="0"/>
            <a:t>Tradizione statale: legge, ordine</a:t>
          </a:r>
        </a:p>
      </dsp:txBody>
      <dsp:txXfrm>
        <a:off x="518163" y="2814387"/>
        <a:ext cx="1157554" cy="1060074"/>
      </dsp:txXfrm>
    </dsp:sp>
    <dsp:sp modelId="{F4961C68-3CD9-4BC3-ACCE-4FC4005C840D}">
      <dsp:nvSpPr>
        <dsp:cNvPr id="0" name=""/>
        <dsp:cNvSpPr/>
      </dsp:nvSpPr>
      <dsp:spPr>
        <a:xfrm>
          <a:off x="2150254" y="1832941"/>
          <a:ext cx="366974" cy="42929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p>
      </dsp:txBody>
      <dsp:txXfrm>
        <a:off x="2150254" y="1918799"/>
        <a:ext cx="256882" cy="257574"/>
      </dsp:txXfrm>
    </dsp:sp>
    <dsp:sp modelId="{972F2725-23A0-4003-952A-8EB709874867}">
      <dsp:nvSpPr>
        <dsp:cNvPr id="0" name=""/>
        <dsp:cNvSpPr/>
      </dsp:nvSpPr>
      <dsp:spPr>
        <a:xfrm>
          <a:off x="2669558" y="893579"/>
          <a:ext cx="2308014" cy="2308014"/>
        </a:xfrm>
        <a:prstGeom prst="ellipse">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it-IT" sz="1900" kern="1200" dirty="0"/>
            <a:t>Statalismo democratico fondato sulla sovranità nazionale</a:t>
          </a:r>
        </a:p>
      </dsp:txBody>
      <dsp:txXfrm>
        <a:off x="3007559" y="1231580"/>
        <a:ext cx="1632012" cy="16320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6B340-445A-43DF-BEC9-811B0EF4BE75}">
      <dsp:nvSpPr>
        <dsp:cNvPr id="0" name=""/>
        <dsp:cNvSpPr/>
      </dsp:nvSpPr>
      <dsp:spPr>
        <a:xfrm>
          <a:off x="-131521" y="0"/>
          <a:ext cx="3638550" cy="3638550"/>
        </a:xfrm>
        <a:prstGeom prst="triangl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8C242D-CEBE-4C2B-B32F-291B396670C5}">
      <dsp:nvSpPr>
        <dsp:cNvPr id="0" name=""/>
        <dsp:cNvSpPr/>
      </dsp:nvSpPr>
      <dsp:spPr>
        <a:xfrm>
          <a:off x="445460" y="365809"/>
          <a:ext cx="4849645" cy="861313"/>
        </a:xfrm>
        <a:prstGeom prst="round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costituzione scritta in cui sono codificate le leggi supreme dello stato sovrano</a:t>
          </a:r>
        </a:p>
      </dsp:txBody>
      <dsp:txXfrm>
        <a:off x="487506" y="407855"/>
        <a:ext cx="4765553" cy="777221"/>
      </dsp:txXfrm>
    </dsp:sp>
    <dsp:sp modelId="{ADD8333A-4AF8-4745-8F93-4B4B2DC1BEAC}">
      <dsp:nvSpPr>
        <dsp:cNvPr id="0" name=""/>
        <dsp:cNvSpPr/>
      </dsp:nvSpPr>
      <dsp:spPr>
        <a:xfrm>
          <a:off x="424269" y="1334786"/>
          <a:ext cx="4892026" cy="861313"/>
        </a:xfrm>
        <a:prstGeom prst="roundRect">
          <a:avLst/>
        </a:prstGeom>
        <a:solidFill>
          <a:schemeClr val="lt1">
            <a:alpha val="90000"/>
            <a:hueOff val="0"/>
            <a:satOff val="0"/>
            <a:lumOff val="0"/>
            <a:alphaOff val="0"/>
          </a:schemeClr>
        </a:solidFill>
        <a:ln w="15875" cap="rnd" cmpd="sng" algn="ctr">
          <a:solidFill>
            <a:schemeClr val="accent3">
              <a:hueOff val="-1267033"/>
              <a:satOff val="8160"/>
              <a:lumOff val="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l’idea del potere costituente che a tale costituzione scritta attribuisce autorità</a:t>
          </a:r>
        </a:p>
      </dsp:txBody>
      <dsp:txXfrm>
        <a:off x="466315" y="1376832"/>
        <a:ext cx="4807934" cy="777221"/>
      </dsp:txXfrm>
    </dsp:sp>
    <dsp:sp modelId="{3475BB91-66B5-47FE-AABB-67809180A534}">
      <dsp:nvSpPr>
        <dsp:cNvPr id="0" name=""/>
        <dsp:cNvSpPr/>
      </dsp:nvSpPr>
      <dsp:spPr>
        <a:xfrm>
          <a:off x="443378" y="2303763"/>
          <a:ext cx="4853807" cy="861313"/>
        </a:xfrm>
        <a:prstGeom prst="roundRect">
          <a:avLst/>
        </a:prstGeom>
        <a:solidFill>
          <a:schemeClr val="lt1">
            <a:alpha val="90000"/>
            <a:hueOff val="0"/>
            <a:satOff val="0"/>
            <a:lumOff val="0"/>
            <a:alphaOff val="0"/>
          </a:schemeClr>
        </a:solidFill>
        <a:ln w="15875" cap="rnd" cmpd="sng" algn="ctr">
          <a:solidFill>
            <a:schemeClr val="accent3">
              <a:hueOff val="-2534067"/>
              <a:satOff val="16319"/>
              <a:lumOff val="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una comunità politica la cui vitalità democratica evoca l’immagine del potere costituente</a:t>
          </a:r>
        </a:p>
      </dsp:txBody>
      <dsp:txXfrm>
        <a:off x="485424" y="2345809"/>
        <a:ext cx="4769715" cy="77722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E5E84-9CB1-44D7-B743-4B795ABA0BDC}">
      <dsp:nvSpPr>
        <dsp:cNvPr id="0" name=""/>
        <dsp:cNvSpPr/>
      </dsp:nvSpPr>
      <dsp:spPr>
        <a:xfrm>
          <a:off x="3637265" y="1370935"/>
          <a:ext cx="3864156" cy="1091088"/>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it-IT" sz="2000" kern="1200" dirty="0"/>
            <a:t>Convinzione che la nazione abbia il diritto di decidere da sola:</a:t>
          </a:r>
        </a:p>
      </dsp:txBody>
      <dsp:txXfrm>
        <a:off x="3690528" y="1424198"/>
        <a:ext cx="3757630" cy="984562"/>
      </dsp:txXfrm>
    </dsp:sp>
    <dsp:sp modelId="{8853553A-43CE-41CE-B558-544A3CD46BBF}">
      <dsp:nvSpPr>
        <dsp:cNvPr id="0" name=""/>
        <dsp:cNvSpPr/>
      </dsp:nvSpPr>
      <dsp:spPr>
        <a:xfrm rot="20314709">
          <a:off x="6939267" y="1262000"/>
          <a:ext cx="596536" cy="0"/>
        </a:xfrm>
        <a:custGeom>
          <a:avLst/>
          <a:gdLst/>
          <a:ahLst/>
          <a:cxnLst/>
          <a:rect l="0" t="0" r="0" b="0"/>
          <a:pathLst>
            <a:path>
              <a:moveTo>
                <a:pt x="0" y="0"/>
              </a:moveTo>
              <a:lnTo>
                <a:pt x="596536" y="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E9DB1A-CCEF-48FB-9F54-1B54AE96071F}">
      <dsp:nvSpPr>
        <dsp:cNvPr id="0" name=""/>
        <dsp:cNvSpPr/>
      </dsp:nvSpPr>
      <dsp:spPr>
        <a:xfrm>
          <a:off x="7506827" y="-35742"/>
          <a:ext cx="3046872" cy="1188807"/>
        </a:xfrm>
        <a:prstGeom prst="roundRect">
          <a:avLst/>
        </a:prstGeom>
        <a:solidFill>
          <a:srgbClr val="0070C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t-IT" sz="1800" kern="1200" dirty="0"/>
            <a:t>I rapporti con le altre nazioni e con la comunità internazionale</a:t>
          </a:r>
        </a:p>
      </dsp:txBody>
      <dsp:txXfrm>
        <a:off x="7564860" y="22291"/>
        <a:ext cx="2930806" cy="1072741"/>
      </dsp:txXfrm>
    </dsp:sp>
    <dsp:sp modelId="{3D06168A-16FC-4E38-AB71-B8DD03FA7BC5}">
      <dsp:nvSpPr>
        <dsp:cNvPr id="0" name=""/>
        <dsp:cNvSpPr/>
      </dsp:nvSpPr>
      <dsp:spPr>
        <a:xfrm rot="94624">
          <a:off x="7501273" y="1980475"/>
          <a:ext cx="784944" cy="0"/>
        </a:xfrm>
        <a:custGeom>
          <a:avLst/>
          <a:gdLst/>
          <a:ahLst/>
          <a:cxnLst/>
          <a:rect l="0" t="0" r="0" b="0"/>
          <a:pathLst>
            <a:path>
              <a:moveTo>
                <a:pt x="0" y="0"/>
              </a:moveTo>
              <a:lnTo>
                <a:pt x="784944" y="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351FAC-23F2-4B6F-8C7D-F344E093EC35}">
      <dsp:nvSpPr>
        <dsp:cNvPr id="0" name=""/>
        <dsp:cNvSpPr/>
      </dsp:nvSpPr>
      <dsp:spPr>
        <a:xfrm>
          <a:off x="8286069" y="1250057"/>
          <a:ext cx="2267602" cy="154487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t-IT" sz="1800" kern="1200" dirty="0"/>
            <a:t>Il livello di democraticità della propria forma di governo </a:t>
          </a:r>
        </a:p>
      </dsp:txBody>
      <dsp:txXfrm>
        <a:off x="8361483" y="1325471"/>
        <a:ext cx="2116774" cy="1394042"/>
      </dsp:txXfrm>
    </dsp:sp>
    <dsp:sp modelId="{13A7C5FA-7728-48F1-8D2B-75CE4FE8090E}">
      <dsp:nvSpPr>
        <dsp:cNvPr id="0" name=""/>
        <dsp:cNvSpPr/>
      </dsp:nvSpPr>
      <dsp:spPr>
        <a:xfrm rot="1260753">
          <a:off x="6948871" y="2681670"/>
          <a:ext cx="1225114" cy="0"/>
        </a:xfrm>
        <a:custGeom>
          <a:avLst/>
          <a:gdLst/>
          <a:ahLst/>
          <a:cxnLst/>
          <a:rect l="0" t="0" r="0" b="0"/>
          <a:pathLst>
            <a:path>
              <a:moveTo>
                <a:pt x="0" y="0"/>
              </a:moveTo>
              <a:lnTo>
                <a:pt x="1225114" y="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6E3B29-400E-43FB-A57E-ACEE68F06F2C}">
      <dsp:nvSpPr>
        <dsp:cNvPr id="0" name=""/>
        <dsp:cNvSpPr/>
      </dsp:nvSpPr>
      <dsp:spPr>
        <a:xfrm>
          <a:off x="7615955" y="2901316"/>
          <a:ext cx="2937744" cy="731029"/>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it-IT" sz="1900" kern="1200" dirty="0"/>
            <a:t>Se e quali diritti umani rispettare</a:t>
          </a:r>
        </a:p>
      </dsp:txBody>
      <dsp:txXfrm>
        <a:off x="7651641" y="2937002"/>
        <a:ext cx="2866372" cy="659657"/>
      </dsp:txXfrm>
    </dsp:sp>
    <dsp:sp modelId="{3E5B6E5E-24FD-4D0E-AC49-E5811B827ECC}">
      <dsp:nvSpPr>
        <dsp:cNvPr id="0" name=""/>
        <dsp:cNvSpPr/>
      </dsp:nvSpPr>
      <dsp:spPr>
        <a:xfrm rot="12080503">
          <a:off x="2502640" y="1056179"/>
          <a:ext cx="1729766" cy="0"/>
        </a:xfrm>
        <a:custGeom>
          <a:avLst/>
          <a:gdLst/>
          <a:ahLst/>
          <a:cxnLst/>
          <a:rect l="0" t="0" r="0" b="0"/>
          <a:pathLst>
            <a:path>
              <a:moveTo>
                <a:pt x="0" y="0"/>
              </a:moveTo>
              <a:lnTo>
                <a:pt x="1729766" y="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295B2A-1890-4209-855C-31E56E83F7F5}">
      <dsp:nvSpPr>
        <dsp:cNvPr id="0" name=""/>
        <dsp:cNvSpPr/>
      </dsp:nvSpPr>
      <dsp:spPr>
        <a:xfrm>
          <a:off x="0" y="10393"/>
          <a:ext cx="3252928" cy="731029"/>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it-IT" sz="1900" kern="1200" dirty="0"/>
            <a:t>Sovranità della costituzione</a:t>
          </a:r>
        </a:p>
      </dsp:txBody>
      <dsp:txXfrm>
        <a:off x="35686" y="46079"/>
        <a:ext cx="3181556" cy="659657"/>
      </dsp:txXfrm>
    </dsp:sp>
    <dsp:sp modelId="{BCE97AFF-3E3D-4DDD-8188-D4CF83BE0BF6}">
      <dsp:nvSpPr>
        <dsp:cNvPr id="0" name=""/>
        <dsp:cNvSpPr/>
      </dsp:nvSpPr>
      <dsp:spPr>
        <a:xfrm rot="9647731">
          <a:off x="2698357" y="2682765"/>
          <a:ext cx="1342134" cy="0"/>
        </a:xfrm>
        <a:custGeom>
          <a:avLst/>
          <a:gdLst/>
          <a:ahLst/>
          <a:cxnLst/>
          <a:rect l="0" t="0" r="0" b="0"/>
          <a:pathLst>
            <a:path>
              <a:moveTo>
                <a:pt x="0" y="0"/>
              </a:moveTo>
              <a:lnTo>
                <a:pt x="1342134" y="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E7A012-47F9-44BA-8E62-575873538FE7}">
      <dsp:nvSpPr>
        <dsp:cNvPr id="0" name=""/>
        <dsp:cNvSpPr/>
      </dsp:nvSpPr>
      <dsp:spPr>
        <a:xfrm>
          <a:off x="0" y="2903506"/>
          <a:ext cx="3372699" cy="731029"/>
        </a:xfrm>
        <a:prstGeom prst="roundRect">
          <a:avLst/>
        </a:prstGeom>
        <a:solidFill>
          <a:srgbClr val="7030A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it-IT" sz="1900" kern="1200" dirty="0"/>
            <a:t>Vita democratica della nazione</a:t>
          </a:r>
        </a:p>
      </dsp:txBody>
      <dsp:txXfrm>
        <a:off x="35686" y="2939192"/>
        <a:ext cx="3301327" cy="65965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7DFB7-F9F2-4023-93BB-39D209EE9B0A}">
      <dsp:nvSpPr>
        <dsp:cNvPr id="0" name=""/>
        <dsp:cNvSpPr/>
      </dsp:nvSpPr>
      <dsp:spPr>
        <a:xfrm rot="5400000">
          <a:off x="-201382" y="203779"/>
          <a:ext cx="1342550" cy="939785"/>
        </a:xfrm>
        <a:prstGeom prst="chevron">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it-IT" sz="2600" kern="1200" dirty="0"/>
            <a:t>1</a:t>
          </a:r>
        </a:p>
      </dsp:txBody>
      <dsp:txXfrm rot="-5400000">
        <a:off x="1" y="472290"/>
        <a:ext cx="939785" cy="402765"/>
      </dsp:txXfrm>
    </dsp:sp>
    <dsp:sp modelId="{AAA44651-0500-4906-A6C5-711EEF77ED33}">
      <dsp:nvSpPr>
        <dsp:cNvPr id="0" name=""/>
        <dsp:cNvSpPr/>
      </dsp:nvSpPr>
      <dsp:spPr>
        <a:xfrm rot="5400000">
          <a:off x="5310413" y="-4368231"/>
          <a:ext cx="872658" cy="9613914"/>
        </a:xfrm>
        <a:prstGeom prst="round2Same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it-IT" sz="1800" kern="1200" dirty="0"/>
            <a:t>Risoluzione del Consiglio di Sicurezza ONU </a:t>
          </a:r>
        </a:p>
        <a:p>
          <a:pPr marL="171450" lvl="1" indent="-171450" algn="l" defTabSz="800100">
            <a:lnSpc>
              <a:spcPct val="90000"/>
            </a:lnSpc>
            <a:spcBef>
              <a:spcPct val="0"/>
            </a:spcBef>
            <a:spcAft>
              <a:spcPct val="15000"/>
            </a:spcAft>
            <a:buChar char="•"/>
          </a:pPr>
          <a:r>
            <a:rPr lang="it-IT" sz="1800" kern="1200" dirty="0"/>
            <a:t>atto amministrativo privo di garanzie processuali o possibilità di appello</a:t>
          </a:r>
        </a:p>
      </dsp:txBody>
      <dsp:txXfrm rot="-5400000">
        <a:off x="939785" y="44997"/>
        <a:ext cx="9571314" cy="787458"/>
      </dsp:txXfrm>
    </dsp:sp>
    <dsp:sp modelId="{6D29CD46-325F-407E-9057-723D4EE29B1B}">
      <dsp:nvSpPr>
        <dsp:cNvPr id="0" name=""/>
        <dsp:cNvSpPr/>
      </dsp:nvSpPr>
      <dsp:spPr>
        <a:xfrm rot="5400000">
          <a:off x="-201382" y="1348588"/>
          <a:ext cx="1342550" cy="939785"/>
        </a:xfrm>
        <a:prstGeom prst="chevron">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it-IT" sz="2600" kern="1200" dirty="0"/>
            <a:t>2</a:t>
          </a:r>
        </a:p>
      </dsp:txBody>
      <dsp:txXfrm rot="-5400000">
        <a:off x="1" y="1617099"/>
        <a:ext cx="939785" cy="402765"/>
      </dsp:txXfrm>
    </dsp:sp>
    <dsp:sp modelId="{29CC609C-6286-4ACF-891F-BF8895192D91}">
      <dsp:nvSpPr>
        <dsp:cNvPr id="0" name=""/>
        <dsp:cNvSpPr/>
      </dsp:nvSpPr>
      <dsp:spPr>
        <a:xfrm rot="5400000">
          <a:off x="5310413" y="-3223422"/>
          <a:ext cx="872658" cy="9613914"/>
        </a:xfrm>
        <a:prstGeom prst="round2Same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it-IT" sz="1800" kern="1200" dirty="0"/>
            <a:t>Regolamento della Commissione UE </a:t>
          </a:r>
        </a:p>
        <a:p>
          <a:pPr marL="171450" lvl="1" indent="-171450" algn="l" defTabSz="800100">
            <a:lnSpc>
              <a:spcPct val="90000"/>
            </a:lnSpc>
            <a:spcBef>
              <a:spcPct val="0"/>
            </a:spcBef>
            <a:spcAft>
              <a:spcPct val="15000"/>
            </a:spcAft>
            <a:buChar char="•"/>
          </a:pPr>
          <a:r>
            <a:rPr lang="it-IT" sz="1800" kern="1200" dirty="0"/>
            <a:t>atto amministrativo che deve essere applicato in tutti i suoi elementi nell'intera UE</a:t>
          </a:r>
        </a:p>
      </dsp:txBody>
      <dsp:txXfrm rot="-5400000">
        <a:off x="939785" y="1189806"/>
        <a:ext cx="9571314" cy="787458"/>
      </dsp:txXfrm>
    </dsp:sp>
    <dsp:sp modelId="{EBBD2213-4376-429E-AC86-DAAEE6F01B65}">
      <dsp:nvSpPr>
        <dsp:cNvPr id="0" name=""/>
        <dsp:cNvSpPr/>
      </dsp:nvSpPr>
      <dsp:spPr>
        <a:xfrm rot="5400000">
          <a:off x="-201382" y="2493398"/>
          <a:ext cx="1342550" cy="939785"/>
        </a:xfrm>
        <a:prstGeom prst="chevron">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it-IT" sz="2600" kern="1200" dirty="0"/>
            <a:t>3</a:t>
          </a:r>
        </a:p>
      </dsp:txBody>
      <dsp:txXfrm rot="-5400000">
        <a:off x="1" y="2761909"/>
        <a:ext cx="939785" cy="402765"/>
      </dsp:txXfrm>
    </dsp:sp>
    <dsp:sp modelId="{868FA6CD-E3B3-4FC6-B95B-DA3D0CBD120F}">
      <dsp:nvSpPr>
        <dsp:cNvPr id="0" name=""/>
        <dsp:cNvSpPr/>
      </dsp:nvSpPr>
      <dsp:spPr>
        <a:xfrm rot="5400000">
          <a:off x="5310413" y="-2078612"/>
          <a:ext cx="872658" cy="9613914"/>
        </a:xfrm>
        <a:prstGeom prst="round2SameRect">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it-IT" sz="1800" kern="1200" dirty="0"/>
            <a:t>Governo svedese attua il regolamento con misure amministrative</a:t>
          </a:r>
        </a:p>
        <a:p>
          <a:pPr marL="171450" lvl="1" indent="-171450" algn="l" defTabSz="800100">
            <a:lnSpc>
              <a:spcPct val="90000"/>
            </a:lnSpc>
            <a:spcBef>
              <a:spcPct val="0"/>
            </a:spcBef>
            <a:spcAft>
              <a:spcPct val="15000"/>
            </a:spcAft>
            <a:buChar char="•"/>
          </a:pPr>
          <a:r>
            <a:rPr lang="it-IT" sz="1800" kern="1200" dirty="0"/>
            <a:t>congelamento delle proprietà di persone sospettate di legami con Al </a:t>
          </a:r>
          <a:r>
            <a:rPr lang="it-IT" sz="1800" kern="1200" dirty="0" err="1"/>
            <a:t>Qaida</a:t>
          </a:r>
          <a:endParaRPr lang="it-IT" sz="1800" kern="1200" dirty="0"/>
        </a:p>
      </dsp:txBody>
      <dsp:txXfrm rot="-5400000">
        <a:off x="939785" y="2334616"/>
        <a:ext cx="9571314" cy="78745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F9191-7D9D-4A57-A923-5928F4F99FAF}">
      <dsp:nvSpPr>
        <dsp:cNvPr id="0" name=""/>
        <dsp:cNvSpPr/>
      </dsp:nvSpPr>
      <dsp:spPr>
        <a:xfrm>
          <a:off x="351245" y="0"/>
          <a:ext cx="4643681" cy="4183987"/>
        </a:xfrm>
        <a:prstGeom prst="ellipse">
          <a:avLst/>
        </a:prstGeom>
        <a:solidFill>
          <a:srgbClr val="00206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it-IT" sz="1100" kern="1200" dirty="0"/>
            <a:t>Livello mondiale</a:t>
          </a:r>
        </a:p>
      </dsp:txBody>
      <dsp:txXfrm>
        <a:off x="2023900" y="209199"/>
        <a:ext cx="1298373" cy="627598"/>
      </dsp:txXfrm>
    </dsp:sp>
    <dsp:sp modelId="{E4ADC2C4-1A4D-4348-A3F3-E1378109D322}">
      <dsp:nvSpPr>
        <dsp:cNvPr id="0" name=""/>
        <dsp:cNvSpPr/>
      </dsp:nvSpPr>
      <dsp:spPr>
        <a:xfrm>
          <a:off x="1010537" y="836797"/>
          <a:ext cx="3347189" cy="3347189"/>
        </a:xfrm>
        <a:prstGeom prst="ellipse">
          <a:avLst/>
        </a:prstGeom>
        <a:solidFill>
          <a:srgbClr val="0070C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it-IT" sz="1100" kern="1200" dirty="0"/>
            <a:t>Livello regionale - UE</a:t>
          </a:r>
        </a:p>
      </dsp:txBody>
      <dsp:txXfrm>
        <a:off x="2099211" y="1037628"/>
        <a:ext cx="1169842" cy="602494"/>
      </dsp:txXfrm>
    </dsp:sp>
    <dsp:sp modelId="{F25CBAA1-5764-4674-B7B6-534466187EB5}">
      <dsp:nvSpPr>
        <dsp:cNvPr id="0" name=""/>
        <dsp:cNvSpPr/>
      </dsp:nvSpPr>
      <dsp:spPr>
        <a:xfrm>
          <a:off x="1428936" y="1673594"/>
          <a:ext cx="2510392" cy="2510392"/>
        </a:xfrm>
        <a:prstGeom prst="ellipse">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it-IT" sz="1100" kern="1200" dirty="0"/>
            <a:t>Livello statale</a:t>
          </a:r>
        </a:p>
      </dsp:txBody>
      <dsp:txXfrm>
        <a:off x="2099211" y="1861874"/>
        <a:ext cx="1169842" cy="564838"/>
      </dsp:txXfrm>
    </dsp:sp>
    <dsp:sp modelId="{E49326BF-C73A-4149-8F2C-3E51BD10ECBD}">
      <dsp:nvSpPr>
        <dsp:cNvPr id="0" name=""/>
        <dsp:cNvSpPr/>
      </dsp:nvSpPr>
      <dsp:spPr>
        <a:xfrm>
          <a:off x="1847335" y="2510392"/>
          <a:ext cx="1673594" cy="1673594"/>
        </a:xfrm>
        <a:prstGeom prst="ellipse">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it-IT" sz="1100" kern="1200" dirty="0"/>
            <a:t>Livello sub-statale</a:t>
          </a:r>
        </a:p>
      </dsp:txBody>
      <dsp:txXfrm>
        <a:off x="2092427" y="2928790"/>
        <a:ext cx="1183410" cy="83679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19322-76EF-4ACF-B217-22B60DBA5583}">
      <dsp:nvSpPr>
        <dsp:cNvPr id="0" name=""/>
        <dsp:cNvSpPr/>
      </dsp:nvSpPr>
      <dsp:spPr>
        <a:xfrm>
          <a:off x="4221479" y="443"/>
          <a:ext cx="6332220" cy="1731464"/>
        </a:xfrm>
        <a:prstGeom prst="rightArrow">
          <a:avLst>
            <a:gd name="adj1" fmla="val 75000"/>
            <a:gd name="adj2" fmla="val 50000"/>
          </a:avLst>
        </a:prstGeom>
        <a:solidFill>
          <a:srgbClr val="FFFF00">
            <a:alpha val="90000"/>
          </a:srgb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it-IT" sz="3200" kern="1200" dirty="0"/>
            <a:t>Da diritto privato</a:t>
          </a:r>
        </a:p>
        <a:p>
          <a:pPr marL="285750" lvl="1" indent="-285750" algn="l" defTabSz="1422400">
            <a:lnSpc>
              <a:spcPct val="90000"/>
            </a:lnSpc>
            <a:spcBef>
              <a:spcPct val="0"/>
            </a:spcBef>
            <a:spcAft>
              <a:spcPct val="15000"/>
            </a:spcAft>
            <a:buChar char="•"/>
          </a:pPr>
          <a:r>
            <a:rPr lang="it-IT" sz="3200" kern="1200" dirty="0"/>
            <a:t>A diritto pubblico</a:t>
          </a:r>
        </a:p>
      </dsp:txBody>
      <dsp:txXfrm>
        <a:off x="4221479" y="216876"/>
        <a:ext cx="5682921" cy="1298598"/>
      </dsp:txXfrm>
    </dsp:sp>
    <dsp:sp modelId="{1211EDE4-5B5A-452C-A74C-388D07FD53F4}">
      <dsp:nvSpPr>
        <dsp:cNvPr id="0" name=""/>
        <dsp:cNvSpPr/>
      </dsp:nvSpPr>
      <dsp:spPr>
        <a:xfrm>
          <a:off x="0" y="443"/>
          <a:ext cx="4221480" cy="1731464"/>
        </a:xfrm>
        <a:prstGeom prst="round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it-IT" sz="2600" kern="1200" dirty="0"/>
            <a:t>Nascita delle costituzioni nazionali nell’epoca moderna </a:t>
          </a:r>
        </a:p>
      </dsp:txBody>
      <dsp:txXfrm>
        <a:off x="84523" y="84966"/>
        <a:ext cx="4052434" cy="1562418"/>
      </dsp:txXfrm>
    </dsp:sp>
    <dsp:sp modelId="{0909A815-9B9A-4198-80AA-337C9DF6D07D}">
      <dsp:nvSpPr>
        <dsp:cNvPr id="0" name=""/>
        <dsp:cNvSpPr/>
      </dsp:nvSpPr>
      <dsp:spPr>
        <a:xfrm>
          <a:off x="4221480" y="1905054"/>
          <a:ext cx="6332220" cy="1731464"/>
        </a:xfrm>
        <a:prstGeom prst="rightArrow">
          <a:avLst>
            <a:gd name="adj1" fmla="val 75000"/>
            <a:gd name="adj2" fmla="val 50000"/>
          </a:avLst>
        </a:prstGeom>
        <a:solidFill>
          <a:srgbClr val="FFC000">
            <a:alpha val="90000"/>
          </a:srgb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it-IT" sz="3200" kern="1200" dirty="0"/>
            <a:t>Da sovranità nazionale </a:t>
          </a:r>
        </a:p>
        <a:p>
          <a:pPr marL="285750" lvl="1" indent="-285750" algn="l" defTabSz="1422400">
            <a:lnSpc>
              <a:spcPct val="90000"/>
            </a:lnSpc>
            <a:spcBef>
              <a:spcPct val="0"/>
            </a:spcBef>
            <a:spcAft>
              <a:spcPct val="15000"/>
            </a:spcAft>
            <a:buChar char="•"/>
          </a:pPr>
          <a:r>
            <a:rPr lang="it-IT" sz="3200" kern="1200" dirty="0"/>
            <a:t>A comunità internazionale</a:t>
          </a:r>
        </a:p>
      </dsp:txBody>
      <dsp:txXfrm>
        <a:off x="4221480" y="2121487"/>
        <a:ext cx="5682921" cy="1298598"/>
      </dsp:txXfrm>
    </dsp:sp>
    <dsp:sp modelId="{AD5C4045-20B9-4262-ADFC-8BB75F05B5AE}">
      <dsp:nvSpPr>
        <dsp:cNvPr id="0" name=""/>
        <dsp:cNvSpPr/>
      </dsp:nvSpPr>
      <dsp:spPr>
        <a:xfrm>
          <a:off x="0" y="1905054"/>
          <a:ext cx="4221480" cy="1731464"/>
        </a:xfrm>
        <a:prstGeom prst="roundRect">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it-IT" sz="2600" kern="1200" dirty="0"/>
            <a:t>Nascita della costituzione globale nell’epoca contemporanea</a:t>
          </a:r>
        </a:p>
      </dsp:txBody>
      <dsp:txXfrm>
        <a:off x="84523" y="1989577"/>
        <a:ext cx="4052434" cy="15624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811CD-833B-47B3-802E-AAA7FDF83253}">
      <dsp:nvSpPr>
        <dsp:cNvPr id="0" name=""/>
        <dsp:cNvSpPr/>
      </dsp:nvSpPr>
      <dsp:spPr>
        <a:xfrm>
          <a:off x="1439186" y="0"/>
          <a:ext cx="2351786" cy="2156941"/>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2C331F-E0B7-4A91-A4D6-44CB1F41DF83}">
      <dsp:nvSpPr>
        <dsp:cNvPr id="0" name=""/>
        <dsp:cNvSpPr/>
      </dsp:nvSpPr>
      <dsp:spPr>
        <a:xfrm>
          <a:off x="1883071" y="778721"/>
          <a:ext cx="1459157" cy="599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noProof="0" dirty="0" err="1"/>
            <a:t>Autorità</a:t>
          </a:r>
          <a:endParaRPr lang="en-GB" sz="2400" kern="1200" noProof="0" dirty="0"/>
        </a:p>
      </dsp:txBody>
      <dsp:txXfrm>
        <a:off x="1883071" y="778721"/>
        <a:ext cx="1459157" cy="599050"/>
      </dsp:txXfrm>
    </dsp:sp>
    <dsp:sp modelId="{99EDAC95-134B-4BB1-881A-F74699CA57BE}">
      <dsp:nvSpPr>
        <dsp:cNvPr id="0" name=""/>
        <dsp:cNvSpPr/>
      </dsp:nvSpPr>
      <dsp:spPr>
        <a:xfrm>
          <a:off x="937781" y="1239322"/>
          <a:ext cx="2156613" cy="2156941"/>
        </a:xfrm>
        <a:prstGeom prst="leftCircularArrow">
          <a:avLst>
            <a:gd name="adj1" fmla="val 10980"/>
            <a:gd name="adj2" fmla="val 1142322"/>
            <a:gd name="adj3" fmla="val 6300000"/>
            <a:gd name="adj4" fmla="val 18900000"/>
            <a:gd name="adj5" fmla="val 12500"/>
          </a:avLst>
        </a:prstGeom>
        <a:solidFill>
          <a:schemeClr val="accent5">
            <a:hueOff val="10398092"/>
            <a:satOff val="-284"/>
            <a:lumOff val="-156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686486-4BBE-4D91-A399-0CE8797EDC08}">
      <dsp:nvSpPr>
        <dsp:cNvPr id="0" name=""/>
        <dsp:cNvSpPr/>
      </dsp:nvSpPr>
      <dsp:spPr>
        <a:xfrm>
          <a:off x="1212760" y="2025213"/>
          <a:ext cx="1794682" cy="599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noProof="0" dirty="0" err="1"/>
            <a:t>Legittimità</a:t>
          </a:r>
          <a:endParaRPr lang="en-GB" sz="2400" kern="1200" noProof="0" dirty="0"/>
        </a:p>
      </dsp:txBody>
      <dsp:txXfrm>
        <a:off x="1212760" y="2025213"/>
        <a:ext cx="1794682" cy="599050"/>
      </dsp:txXfrm>
    </dsp:sp>
    <dsp:sp modelId="{87DD47A9-9D93-49FD-9C2D-713BC4C283EA}">
      <dsp:nvSpPr>
        <dsp:cNvPr id="0" name=""/>
        <dsp:cNvSpPr/>
      </dsp:nvSpPr>
      <dsp:spPr>
        <a:xfrm>
          <a:off x="1690267" y="2626952"/>
          <a:ext cx="1852865" cy="1853607"/>
        </a:xfrm>
        <a:prstGeom prst="blockArc">
          <a:avLst>
            <a:gd name="adj1" fmla="val 13500000"/>
            <a:gd name="adj2" fmla="val 10800000"/>
            <a:gd name="adj3" fmla="val 12740"/>
          </a:avLst>
        </a:prstGeom>
        <a:solidFill>
          <a:schemeClr val="accent5">
            <a:hueOff val="20796183"/>
            <a:satOff val="-568"/>
            <a:lumOff val="-313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8F891-122A-43ED-9BE5-504673FA6683}">
      <dsp:nvSpPr>
        <dsp:cNvPr id="0" name=""/>
        <dsp:cNvSpPr/>
      </dsp:nvSpPr>
      <dsp:spPr>
        <a:xfrm>
          <a:off x="2016290" y="3273497"/>
          <a:ext cx="1198388" cy="599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noProof="0" dirty="0" err="1"/>
            <a:t>Consenso</a:t>
          </a:r>
          <a:endParaRPr lang="it-IT" sz="1900" kern="1200" dirty="0"/>
        </a:p>
      </dsp:txBody>
      <dsp:txXfrm>
        <a:off x="2016290" y="3273497"/>
        <a:ext cx="1198388" cy="59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B7EE8-8C5E-4A4F-8D56-1683B4295511}">
      <dsp:nvSpPr>
        <dsp:cNvPr id="0" name=""/>
        <dsp:cNvSpPr/>
      </dsp:nvSpPr>
      <dsp:spPr>
        <a:xfrm rot="16200000">
          <a:off x="1883953" y="-1272290"/>
          <a:ext cx="2651202" cy="6419109"/>
        </a:xfrm>
        <a:prstGeom prst="round2SameRect">
          <a:avLst>
            <a:gd name="adj1" fmla="val 16670"/>
            <a:gd name="adj2" fmla="val 0"/>
          </a:avLst>
        </a:prstGeom>
        <a:solidFill>
          <a:srgbClr val="0070C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114300" rIns="102870" bIns="114300" numCol="1" spcCol="1270" anchor="t" anchorCtr="0">
          <a:noAutofit/>
        </a:bodyPr>
        <a:lstStyle/>
        <a:p>
          <a:pPr marL="0" lvl="0" indent="0" algn="l" defTabSz="800100">
            <a:lnSpc>
              <a:spcPct val="90000"/>
            </a:lnSpc>
            <a:spcBef>
              <a:spcPct val="0"/>
            </a:spcBef>
            <a:spcAft>
              <a:spcPct val="35000"/>
            </a:spcAft>
            <a:buNone/>
          </a:pPr>
          <a:r>
            <a:rPr lang="it-IT" sz="1800" kern="1200" noProof="0" dirty="0">
              <a:latin typeface="+mj-lt"/>
            </a:rPr>
            <a:t>Centro: </a:t>
          </a:r>
        </a:p>
        <a:p>
          <a:pPr marL="0" lvl="0" indent="0" algn="l" defTabSz="800100">
            <a:lnSpc>
              <a:spcPct val="90000"/>
            </a:lnSpc>
            <a:spcBef>
              <a:spcPct val="0"/>
            </a:spcBef>
            <a:spcAft>
              <a:spcPct val="35000"/>
            </a:spcAft>
            <a:buNone/>
          </a:pPr>
          <a:r>
            <a:rPr lang="it-IT" sz="1800" kern="1200" noProof="0" dirty="0">
              <a:latin typeface="+mj-lt"/>
            </a:rPr>
            <a:t>urbanizzato, industrializzato, </a:t>
          </a:r>
        </a:p>
        <a:p>
          <a:pPr marL="0" lvl="0" indent="0" algn="l" defTabSz="800100">
            <a:lnSpc>
              <a:spcPct val="90000"/>
            </a:lnSpc>
            <a:spcBef>
              <a:spcPct val="0"/>
            </a:spcBef>
            <a:spcAft>
              <a:spcPct val="35000"/>
            </a:spcAft>
            <a:buNone/>
          </a:pPr>
          <a:r>
            <a:rPr lang="it-IT" sz="1800" kern="1200" noProof="0" dirty="0">
              <a:latin typeface="+mj-lt"/>
            </a:rPr>
            <a:t>accentra il potere politico e finanziario, </a:t>
          </a:r>
        </a:p>
        <a:p>
          <a:pPr marL="0" lvl="0" indent="0" algn="l" defTabSz="800100">
            <a:lnSpc>
              <a:spcPct val="90000"/>
            </a:lnSpc>
            <a:spcBef>
              <a:spcPct val="0"/>
            </a:spcBef>
            <a:spcAft>
              <a:spcPct val="35000"/>
            </a:spcAft>
            <a:buNone/>
          </a:pPr>
          <a:r>
            <a:rPr lang="it-IT" sz="1800" kern="1200" noProof="0" dirty="0">
              <a:latin typeface="+mj-lt"/>
            </a:rPr>
            <a:t>il potenziale scientifico e culturale e </a:t>
          </a:r>
        </a:p>
        <a:p>
          <a:pPr marL="0" lvl="0" indent="0" algn="l" defTabSz="800100">
            <a:lnSpc>
              <a:spcPct val="90000"/>
            </a:lnSpc>
            <a:spcBef>
              <a:spcPct val="0"/>
            </a:spcBef>
            <a:spcAft>
              <a:spcPct val="35000"/>
            </a:spcAft>
            <a:buNone/>
          </a:pPr>
          <a:r>
            <a:rPr lang="it-IT" sz="1800" kern="1200" noProof="0" dirty="0">
              <a:latin typeface="+mj-lt"/>
            </a:rPr>
            <a:t>il capitale umano; </a:t>
          </a:r>
        </a:p>
        <a:p>
          <a:pPr marL="0" lvl="0" indent="0" algn="l" defTabSz="800100">
            <a:lnSpc>
              <a:spcPct val="90000"/>
            </a:lnSpc>
            <a:spcBef>
              <a:spcPct val="0"/>
            </a:spcBef>
            <a:spcAft>
              <a:spcPct val="35000"/>
            </a:spcAft>
            <a:buNone/>
          </a:pPr>
          <a:r>
            <a:rPr lang="it-IT" sz="1800" kern="1200" noProof="0" dirty="0">
              <a:latin typeface="+mj-lt"/>
            </a:rPr>
            <a:t>esemplifica la «good governance»</a:t>
          </a:r>
        </a:p>
      </dsp:txBody>
      <dsp:txXfrm rot="5400000">
        <a:off x="129444" y="741107"/>
        <a:ext cx="6289665" cy="2392314"/>
      </dsp:txXfrm>
    </dsp:sp>
    <dsp:sp modelId="{4D26B2EF-4A8A-482A-90EB-2F2F149BC5BC}">
      <dsp:nvSpPr>
        <dsp:cNvPr id="0" name=""/>
        <dsp:cNvSpPr/>
      </dsp:nvSpPr>
      <dsp:spPr>
        <a:xfrm rot="5400000">
          <a:off x="6552336" y="-736301"/>
          <a:ext cx="2665839" cy="5336886"/>
        </a:xfrm>
        <a:prstGeom prst="round2SameRect">
          <a:avLst>
            <a:gd name="adj1" fmla="val 16670"/>
            <a:gd name="adj2" fmla="val 0"/>
          </a:avLst>
        </a:prstGeom>
        <a:solidFill>
          <a:srgbClr val="C0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14300" rIns="68580" bIns="114300" numCol="1" spcCol="1270" anchor="t" anchorCtr="0">
          <a:noAutofit/>
        </a:bodyPr>
        <a:lstStyle/>
        <a:p>
          <a:pPr marL="0" lvl="0" indent="0" algn="l" defTabSz="800100">
            <a:lnSpc>
              <a:spcPct val="90000"/>
            </a:lnSpc>
            <a:spcBef>
              <a:spcPct val="0"/>
            </a:spcBef>
            <a:spcAft>
              <a:spcPct val="35000"/>
            </a:spcAft>
            <a:buNone/>
          </a:pPr>
          <a:r>
            <a:rPr lang="it-IT" sz="1800" kern="1200" noProof="0" dirty="0">
              <a:latin typeface="+mj-lt"/>
            </a:rPr>
            <a:t>Periferia: </a:t>
          </a:r>
        </a:p>
        <a:p>
          <a:pPr marL="0" lvl="0" indent="0" algn="l" defTabSz="800100">
            <a:lnSpc>
              <a:spcPct val="90000"/>
            </a:lnSpc>
            <a:spcBef>
              <a:spcPct val="0"/>
            </a:spcBef>
            <a:spcAft>
              <a:spcPct val="35000"/>
            </a:spcAft>
            <a:buNone/>
          </a:pPr>
          <a:r>
            <a:rPr lang="it-IT" sz="1800" kern="1200" noProof="0" dirty="0">
              <a:latin typeface="+mj-lt"/>
            </a:rPr>
            <a:t>sub-urbanizzata, fornisce le risorse prime e la mano d’opera a basso costo, </a:t>
          </a:r>
        </a:p>
        <a:p>
          <a:pPr marL="0" lvl="0" indent="0" algn="l" defTabSz="800100">
            <a:lnSpc>
              <a:spcPct val="90000"/>
            </a:lnSpc>
            <a:spcBef>
              <a:spcPct val="0"/>
            </a:spcBef>
            <a:spcAft>
              <a:spcPct val="35000"/>
            </a:spcAft>
            <a:buNone/>
          </a:pPr>
          <a:r>
            <a:rPr lang="it-IT" sz="1800" kern="1200" noProof="0" dirty="0">
              <a:latin typeface="+mj-lt"/>
            </a:rPr>
            <a:t>subalterna politicamente, finanziariamente, scientificamente e culturalmente, </a:t>
          </a:r>
        </a:p>
        <a:p>
          <a:pPr marL="0" lvl="0" indent="0" algn="l" defTabSz="800100">
            <a:lnSpc>
              <a:spcPct val="90000"/>
            </a:lnSpc>
            <a:spcBef>
              <a:spcPct val="0"/>
            </a:spcBef>
            <a:spcAft>
              <a:spcPct val="35000"/>
            </a:spcAft>
            <a:buNone/>
          </a:pPr>
          <a:r>
            <a:rPr lang="it-IT" sz="1800" kern="1200" noProof="0" dirty="0">
              <a:latin typeface="+mj-lt"/>
            </a:rPr>
            <a:t>costante perdita del capitale umano (fuga dei cervelli); esemplifica il «</a:t>
          </a:r>
          <a:r>
            <a:rPr lang="it-IT" sz="1800" kern="1200" noProof="0" dirty="0" err="1">
              <a:latin typeface="+mj-lt"/>
            </a:rPr>
            <a:t>failed</a:t>
          </a:r>
          <a:r>
            <a:rPr lang="it-IT" sz="1800" kern="1200" noProof="0" dirty="0">
              <a:latin typeface="+mj-lt"/>
            </a:rPr>
            <a:t> state»</a:t>
          </a:r>
        </a:p>
      </dsp:txBody>
      <dsp:txXfrm rot="-5400000">
        <a:off x="5216813" y="729381"/>
        <a:ext cx="5206727" cy="2405521"/>
      </dsp:txXfrm>
    </dsp:sp>
    <dsp:sp modelId="{FE5B2795-C7CD-4DB5-9F8E-7595FB8482F4}">
      <dsp:nvSpPr>
        <dsp:cNvPr id="0" name=""/>
        <dsp:cNvSpPr/>
      </dsp:nvSpPr>
      <dsp:spPr>
        <a:xfrm>
          <a:off x="4745283" y="0"/>
          <a:ext cx="1603930" cy="1603852"/>
        </a:xfrm>
        <a:prstGeom prst="circularArrow">
          <a:avLst>
            <a:gd name="adj1" fmla="val 12500"/>
            <a:gd name="adj2" fmla="val 1142322"/>
            <a:gd name="adj3" fmla="val 20457678"/>
            <a:gd name="adj4" fmla="val 10800000"/>
            <a:gd name="adj5" fmla="val 125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A26D13-05D8-4FE2-B198-6656EF294E3B}">
      <dsp:nvSpPr>
        <dsp:cNvPr id="0" name=""/>
        <dsp:cNvSpPr/>
      </dsp:nvSpPr>
      <dsp:spPr>
        <a:xfrm rot="10800000">
          <a:off x="4745283" y="2358091"/>
          <a:ext cx="1603930" cy="1603852"/>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48B7D-AD6D-493A-8CCC-00A7C1340675}">
      <dsp:nvSpPr>
        <dsp:cNvPr id="0" name=""/>
        <dsp:cNvSpPr/>
      </dsp:nvSpPr>
      <dsp:spPr>
        <a:xfrm rot="21300000">
          <a:off x="1103902" y="1453395"/>
          <a:ext cx="8345894" cy="730171"/>
        </a:xfrm>
        <a:prstGeom prst="mathMinus">
          <a:avLst/>
        </a:prstGeom>
        <a:solidFill>
          <a:schemeClr val="accent4">
            <a:tint val="4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34550B-08E2-4BA8-AAFB-03D970BADAFE}">
      <dsp:nvSpPr>
        <dsp:cNvPr id="0" name=""/>
        <dsp:cNvSpPr/>
      </dsp:nvSpPr>
      <dsp:spPr>
        <a:xfrm>
          <a:off x="1266444" y="181848"/>
          <a:ext cx="3166110" cy="1454785"/>
        </a:xfrm>
        <a:prstGeom prst="downArrow">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5F592A-60C3-42CB-BEED-0D6592E33C13}">
      <dsp:nvSpPr>
        <dsp:cNvPr id="0" name=""/>
        <dsp:cNvSpPr/>
      </dsp:nvSpPr>
      <dsp:spPr>
        <a:xfrm>
          <a:off x="5190698" y="0"/>
          <a:ext cx="4182709" cy="1527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noProof="0" dirty="0" err="1"/>
            <a:t>Coercizione</a:t>
          </a:r>
          <a:r>
            <a:rPr lang="en-GB" sz="2000" kern="1200" noProof="0" dirty="0"/>
            <a:t> in </a:t>
          </a:r>
          <a:r>
            <a:rPr lang="en-GB" sz="2000" kern="1200" noProof="0" dirty="0" err="1"/>
            <a:t>nome</a:t>
          </a:r>
          <a:r>
            <a:rPr lang="en-GB" sz="2000" kern="1200" noProof="0" dirty="0"/>
            <a:t> </a:t>
          </a:r>
          <a:r>
            <a:rPr lang="en-GB" sz="2000" kern="1200" noProof="0" dirty="0" err="1"/>
            <a:t>della</a:t>
          </a:r>
          <a:r>
            <a:rPr lang="en-GB" sz="2000" kern="1200" noProof="0" dirty="0"/>
            <a:t> </a:t>
          </a:r>
          <a:r>
            <a:rPr lang="en-GB" sz="2000" kern="1200" noProof="0" dirty="0" err="1"/>
            <a:t>comunità</a:t>
          </a:r>
          <a:r>
            <a:rPr lang="en-GB" sz="2000" kern="1200" noProof="0" dirty="0"/>
            <a:t> </a:t>
          </a:r>
          <a:r>
            <a:rPr lang="en-GB" sz="2000" kern="1200" noProof="0" dirty="0" err="1"/>
            <a:t>politica</a:t>
          </a:r>
          <a:endParaRPr lang="en-GB" sz="2000" kern="1200" noProof="0" dirty="0"/>
        </a:p>
      </dsp:txBody>
      <dsp:txXfrm>
        <a:off x="5190698" y="0"/>
        <a:ext cx="4182709" cy="1527524"/>
      </dsp:txXfrm>
    </dsp:sp>
    <dsp:sp modelId="{330F76CA-23B7-4F10-9256-16F934E8BD08}">
      <dsp:nvSpPr>
        <dsp:cNvPr id="0" name=""/>
        <dsp:cNvSpPr/>
      </dsp:nvSpPr>
      <dsp:spPr>
        <a:xfrm>
          <a:off x="6121146" y="2000329"/>
          <a:ext cx="3166110" cy="1454785"/>
        </a:xfrm>
        <a:prstGeom prst="upArrow">
          <a:avLst/>
        </a:prstGeom>
        <a:solidFill>
          <a:schemeClr val="accent4">
            <a:hueOff val="-1660156"/>
            <a:satOff val="-1340"/>
            <a:lumOff val="274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5633D-D61A-41BC-AD3B-9ED6FFFE090B}">
      <dsp:nvSpPr>
        <dsp:cNvPr id="0" name=""/>
        <dsp:cNvSpPr/>
      </dsp:nvSpPr>
      <dsp:spPr>
        <a:xfrm>
          <a:off x="648233" y="2109438"/>
          <a:ext cx="5246826" cy="1527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noProof="0" dirty="0" err="1"/>
            <a:t>Identificazione</a:t>
          </a:r>
          <a:r>
            <a:rPr lang="en-GB" sz="2000" kern="1200" noProof="0" dirty="0"/>
            <a:t> </a:t>
          </a:r>
          <a:r>
            <a:rPr lang="en-GB" sz="2000" kern="1200" noProof="0" dirty="0" err="1"/>
            <a:t>spontanea</a:t>
          </a:r>
          <a:r>
            <a:rPr lang="en-GB" sz="2000" kern="1200" noProof="0" dirty="0"/>
            <a:t> </a:t>
          </a:r>
          <a:r>
            <a:rPr lang="en-GB" sz="2000" kern="1200" noProof="0" dirty="0" err="1"/>
            <a:t>degli</a:t>
          </a:r>
          <a:r>
            <a:rPr lang="en-GB" sz="2000" kern="1200" noProof="0" dirty="0"/>
            <a:t> </a:t>
          </a:r>
          <a:r>
            <a:rPr lang="en-GB" sz="2000" kern="1200" noProof="0" dirty="0" err="1"/>
            <a:t>individui</a:t>
          </a:r>
          <a:endParaRPr lang="en-GB" sz="2000" kern="1200" noProof="0" dirty="0"/>
        </a:p>
      </dsp:txBody>
      <dsp:txXfrm>
        <a:off x="648233" y="2109438"/>
        <a:ext cx="5246826" cy="15275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7978E-DC1F-4025-9557-A7764F5649A6}">
      <dsp:nvSpPr>
        <dsp:cNvPr id="0" name=""/>
        <dsp:cNvSpPr/>
      </dsp:nvSpPr>
      <dsp:spPr>
        <a:xfrm>
          <a:off x="99416" y="784912"/>
          <a:ext cx="2699147" cy="2699147"/>
        </a:xfrm>
        <a:prstGeom prst="ellipse">
          <a:avLst/>
        </a:prstGeom>
        <a:blipFill rotWithShape="1">
          <a:blip xmlns:r="http://schemas.openxmlformats.org/officeDocument/2006/relationships" r:embed="rId1">
            <a:duotone>
              <a:schemeClr val="accent4">
                <a:hueOff val="-1660156"/>
                <a:satOff val="-1340"/>
                <a:lumOff val="2746"/>
                <a:alphaOff val="0"/>
                <a:tint val="98000"/>
                <a:lumMod val="102000"/>
              </a:schemeClr>
              <a:schemeClr val="accent4">
                <a:hueOff val="-1660156"/>
                <a:satOff val="-1340"/>
                <a:lumOff val="2746"/>
                <a:alphaOff val="0"/>
                <a:shade val="98000"/>
                <a:lumMod val="98000"/>
              </a:schemeClr>
            </a:duotone>
          </a:blip>
          <a:tile tx="0" ty="0" sx="100000" sy="100000" flip="none" algn="tl"/>
        </a:blip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sp>
    <dsp:sp modelId="{1DEC66A1-FFBE-4FC1-A568-C14535275BD2}">
      <dsp:nvSpPr>
        <dsp:cNvPr id="0" name=""/>
        <dsp:cNvSpPr/>
      </dsp:nvSpPr>
      <dsp:spPr>
        <a:xfrm>
          <a:off x="399246" y="1084742"/>
          <a:ext cx="2099486" cy="2099486"/>
        </a:xfrm>
        <a:prstGeom prst="ellipse">
          <a:avLst/>
        </a:prstGeom>
        <a:blipFill rotWithShape="1">
          <a:blip xmlns:r="http://schemas.openxmlformats.org/officeDocument/2006/relationships" r:embed="rId1">
            <a:duotone>
              <a:schemeClr val="accent4">
                <a:hueOff val="-1245117"/>
                <a:satOff val="-1005"/>
                <a:lumOff val="2060"/>
                <a:alphaOff val="0"/>
                <a:tint val="98000"/>
                <a:lumMod val="102000"/>
              </a:schemeClr>
              <a:schemeClr val="accent4">
                <a:hueOff val="-1245117"/>
                <a:satOff val="-1005"/>
                <a:lumOff val="2060"/>
                <a:alphaOff val="0"/>
                <a:shade val="98000"/>
                <a:lumMod val="98000"/>
              </a:schemeClr>
            </a:duotone>
          </a:blip>
          <a:tile tx="0" ty="0" sx="100000" sy="100000" flip="none" algn="tl"/>
        </a:blip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sp>
    <dsp:sp modelId="{FE0FCFFB-C907-48F8-ACF3-4A6EFCB3069B}">
      <dsp:nvSpPr>
        <dsp:cNvPr id="0" name=""/>
        <dsp:cNvSpPr/>
      </dsp:nvSpPr>
      <dsp:spPr>
        <a:xfrm>
          <a:off x="712140" y="1397636"/>
          <a:ext cx="1499826" cy="1499826"/>
        </a:xfrm>
        <a:prstGeom prst="ellipse">
          <a:avLst/>
        </a:prstGeom>
        <a:blipFill rotWithShape="1">
          <a:blip xmlns:r="http://schemas.openxmlformats.org/officeDocument/2006/relationships" r:embed="rId1">
            <a:duotone>
              <a:schemeClr val="accent4">
                <a:hueOff val="-830078"/>
                <a:satOff val="-670"/>
                <a:lumOff val="1373"/>
                <a:alphaOff val="0"/>
                <a:tint val="98000"/>
                <a:lumMod val="102000"/>
              </a:schemeClr>
              <a:schemeClr val="accent4">
                <a:hueOff val="-830078"/>
                <a:satOff val="-670"/>
                <a:lumOff val="1373"/>
                <a:alphaOff val="0"/>
                <a:shade val="98000"/>
                <a:lumMod val="98000"/>
              </a:schemeClr>
            </a:duotone>
          </a:blip>
          <a:tile tx="0" ty="0" sx="100000" sy="100000" flip="none" algn="tl"/>
        </a:blip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sp>
    <dsp:sp modelId="{1B919FB5-2069-43D2-BBB9-056204634673}">
      <dsp:nvSpPr>
        <dsp:cNvPr id="0" name=""/>
        <dsp:cNvSpPr/>
      </dsp:nvSpPr>
      <dsp:spPr>
        <a:xfrm>
          <a:off x="999132" y="1684627"/>
          <a:ext cx="899715" cy="899715"/>
        </a:xfrm>
        <a:prstGeom prst="ellipse">
          <a:avLst/>
        </a:prstGeom>
        <a:blipFill rotWithShape="1">
          <a:blip xmlns:r="http://schemas.openxmlformats.org/officeDocument/2006/relationships" r:embed="rId1">
            <a:duotone>
              <a:schemeClr val="accent4">
                <a:hueOff val="-415039"/>
                <a:satOff val="-335"/>
                <a:lumOff val="687"/>
                <a:alphaOff val="0"/>
                <a:tint val="98000"/>
                <a:lumMod val="102000"/>
              </a:schemeClr>
              <a:schemeClr val="accent4">
                <a:hueOff val="-415039"/>
                <a:satOff val="-335"/>
                <a:lumOff val="687"/>
                <a:alphaOff val="0"/>
                <a:shade val="98000"/>
                <a:lumMod val="98000"/>
              </a:schemeClr>
            </a:duotone>
          </a:blip>
          <a:tile tx="0" ty="0" sx="100000" sy="100000" flip="none" algn="tl"/>
        </a:blip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sp>
    <dsp:sp modelId="{AD78ED23-032D-4510-9E71-71A1AF10C57A}">
      <dsp:nvSpPr>
        <dsp:cNvPr id="0" name=""/>
        <dsp:cNvSpPr/>
      </dsp:nvSpPr>
      <dsp:spPr>
        <a:xfrm>
          <a:off x="1298962" y="1984458"/>
          <a:ext cx="300055" cy="300055"/>
        </a:xfrm>
        <a:prstGeom prst="ellipse">
          <a:avLst/>
        </a:prstGeom>
        <a:solidFill>
          <a:schemeClr val="accent2">
            <a:lumMod val="50000"/>
          </a:schemeClr>
        </a:solid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sp>
    <dsp:sp modelId="{44678CE0-099B-4048-9420-C3381DDE94E2}">
      <dsp:nvSpPr>
        <dsp:cNvPr id="0" name=""/>
        <dsp:cNvSpPr/>
      </dsp:nvSpPr>
      <dsp:spPr>
        <a:xfrm>
          <a:off x="3248421" y="114803"/>
          <a:ext cx="1349573" cy="476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it-IT" sz="1500" kern="1200" dirty="0" err="1"/>
            <a:t>Cives</a:t>
          </a:r>
          <a:r>
            <a:rPr lang="it-IT" sz="1500" kern="1200" dirty="0"/>
            <a:t> </a:t>
          </a:r>
          <a:r>
            <a:rPr lang="it-IT" sz="1500" kern="1200" dirty="0" err="1"/>
            <a:t>romanus</a:t>
          </a:r>
          <a:r>
            <a:rPr lang="it-IT" sz="1500" kern="1200" dirty="0"/>
            <a:t> </a:t>
          </a:r>
          <a:r>
            <a:rPr lang="it-IT" sz="1500" kern="1200" dirty="0" err="1"/>
            <a:t>optimo</a:t>
          </a:r>
          <a:r>
            <a:rPr lang="it-IT" sz="1500" kern="1200" dirty="0"/>
            <a:t> iure</a:t>
          </a:r>
        </a:p>
        <a:p>
          <a:pPr marL="0" lvl="0" indent="0" algn="l" defTabSz="666750">
            <a:lnSpc>
              <a:spcPct val="90000"/>
            </a:lnSpc>
            <a:spcBef>
              <a:spcPct val="0"/>
            </a:spcBef>
            <a:spcAft>
              <a:spcPct val="35000"/>
            </a:spcAft>
            <a:buNone/>
          </a:pPr>
          <a:endParaRPr lang="it-IT" sz="1500" kern="1200" dirty="0"/>
        </a:p>
        <a:p>
          <a:pPr marL="0" lvl="0" indent="0" algn="l" defTabSz="666750">
            <a:lnSpc>
              <a:spcPct val="90000"/>
            </a:lnSpc>
            <a:spcBef>
              <a:spcPct val="0"/>
            </a:spcBef>
            <a:spcAft>
              <a:spcPct val="35000"/>
            </a:spcAft>
            <a:buNone/>
          </a:pPr>
          <a:endParaRPr lang="it-IT" sz="1500" kern="1200" dirty="0"/>
        </a:p>
      </dsp:txBody>
      <dsp:txXfrm>
        <a:off x="3248421" y="114803"/>
        <a:ext cx="1349573" cy="476489"/>
      </dsp:txXfrm>
    </dsp:sp>
    <dsp:sp modelId="{6029E07B-651D-4415-86B9-A7033FA7027D}">
      <dsp:nvSpPr>
        <dsp:cNvPr id="0" name=""/>
        <dsp:cNvSpPr/>
      </dsp:nvSpPr>
      <dsp:spPr>
        <a:xfrm>
          <a:off x="2911028" y="353048"/>
          <a:ext cx="337393" cy="0"/>
        </a:xfrm>
        <a:prstGeom prst="line">
          <a:avLst/>
        </a:prstGeom>
        <a:noFill/>
        <a:ln w="9525" cap="rnd" cmpd="sng" algn="ctr">
          <a:solidFill>
            <a:schemeClr val="accent4">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FA1D6111-2851-42AA-96AD-5F77A5DAEE42}">
      <dsp:nvSpPr>
        <dsp:cNvPr id="0" name=""/>
        <dsp:cNvSpPr/>
      </dsp:nvSpPr>
      <dsp:spPr>
        <a:xfrm rot="5400000">
          <a:off x="1288166" y="513872"/>
          <a:ext cx="1781437" cy="1459788"/>
        </a:xfrm>
        <a:prstGeom prst="line">
          <a:avLst/>
        </a:prstGeom>
        <a:noFill/>
        <a:ln w="9525" cap="rnd" cmpd="sng" algn="ctr">
          <a:solidFill>
            <a:schemeClr val="accent4">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CCC092BE-1128-4848-B444-C00D0AF6A5DA}">
      <dsp:nvSpPr>
        <dsp:cNvPr id="0" name=""/>
        <dsp:cNvSpPr/>
      </dsp:nvSpPr>
      <dsp:spPr>
        <a:xfrm>
          <a:off x="3248421" y="618644"/>
          <a:ext cx="1349573" cy="476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it-IT" sz="1500" kern="1200" dirty="0" err="1"/>
            <a:t>Cives</a:t>
          </a:r>
          <a:r>
            <a:rPr lang="it-IT" sz="1500" kern="1200" dirty="0"/>
            <a:t> </a:t>
          </a:r>
          <a:r>
            <a:rPr lang="it-IT" sz="1500" kern="1200" dirty="0" err="1"/>
            <a:t>romanus</a:t>
          </a:r>
          <a:r>
            <a:rPr lang="it-IT" sz="1500" kern="1200" dirty="0"/>
            <a:t> non </a:t>
          </a:r>
          <a:r>
            <a:rPr lang="it-IT" sz="1500" kern="1200" dirty="0" err="1"/>
            <a:t>optimo</a:t>
          </a:r>
          <a:r>
            <a:rPr lang="it-IT" sz="1500" kern="1200" dirty="0"/>
            <a:t> iure</a:t>
          </a:r>
        </a:p>
      </dsp:txBody>
      <dsp:txXfrm>
        <a:off x="3248421" y="618644"/>
        <a:ext cx="1349573" cy="476489"/>
      </dsp:txXfrm>
    </dsp:sp>
    <dsp:sp modelId="{4E837330-C728-4966-AAD5-AE387EEE25D9}">
      <dsp:nvSpPr>
        <dsp:cNvPr id="0" name=""/>
        <dsp:cNvSpPr/>
      </dsp:nvSpPr>
      <dsp:spPr>
        <a:xfrm>
          <a:off x="2911028" y="856889"/>
          <a:ext cx="337393" cy="0"/>
        </a:xfrm>
        <a:prstGeom prst="line">
          <a:avLst/>
        </a:prstGeom>
        <a:noFill/>
        <a:ln w="9525" cap="rnd" cmpd="sng" algn="ctr">
          <a:solidFill>
            <a:schemeClr val="accent4">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CA3B618A-4979-468F-9AE9-60C6F75CBB7C}">
      <dsp:nvSpPr>
        <dsp:cNvPr id="0" name=""/>
        <dsp:cNvSpPr/>
      </dsp:nvSpPr>
      <dsp:spPr>
        <a:xfrm rot="5400000">
          <a:off x="1549938" y="979430"/>
          <a:ext cx="1483271" cy="1237109"/>
        </a:xfrm>
        <a:prstGeom prst="line">
          <a:avLst/>
        </a:prstGeom>
        <a:noFill/>
        <a:ln w="9525" cap="rnd" cmpd="sng" algn="ctr">
          <a:solidFill>
            <a:schemeClr val="accent4">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0CC9B0B9-F584-431D-AFE7-D56E743F27D3}">
      <dsp:nvSpPr>
        <dsp:cNvPr id="0" name=""/>
        <dsp:cNvSpPr/>
      </dsp:nvSpPr>
      <dsp:spPr>
        <a:xfrm>
          <a:off x="3248421" y="1122485"/>
          <a:ext cx="1349573" cy="476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endParaRPr lang="it-IT" sz="1500" kern="1200" dirty="0"/>
        </a:p>
        <a:p>
          <a:pPr marL="0" lvl="0" indent="0" algn="l" defTabSz="666750">
            <a:lnSpc>
              <a:spcPct val="90000"/>
            </a:lnSpc>
            <a:spcBef>
              <a:spcPct val="0"/>
            </a:spcBef>
            <a:spcAft>
              <a:spcPct val="35000"/>
            </a:spcAft>
            <a:buNone/>
          </a:pPr>
          <a:r>
            <a:rPr lang="it-IT" sz="1500" kern="1200" dirty="0"/>
            <a:t>Latini</a:t>
          </a:r>
        </a:p>
      </dsp:txBody>
      <dsp:txXfrm>
        <a:off x="3248421" y="1122485"/>
        <a:ext cx="1349573" cy="476489"/>
      </dsp:txXfrm>
    </dsp:sp>
    <dsp:sp modelId="{FCC5B713-E90E-4B5D-8CE5-F32254CF68AE}">
      <dsp:nvSpPr>
        <dsp:cNvPr id="0" name=""/>
        <dsp:cNvSpPr/>
      </dsp:nvSpPr>
      <dsp:spPr>
        <a:xfrm>
          <a:off x="2911028" y="1360730"/>
          <a:ext cx="337393" cy="0"/>
        </a:xfrm>
        <a:prstGeom prst="line">
          <a:avLst/>
        </a:prstGeom>
        <a:noFill/>
        <a:ln w="9525" cap="rnd" cmpd="sng" algn="ctr">
          <a:solidFill>
            <a:schemeClr val="accent4">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06F17F85-18FE-42BE-8471-8C5C5C0D6AF1}">
      <dsp:nvSpPr>
        <dsp:cNvPr id="0" name=""/>
        <dsp:cNvSpPr/>
      </dsp:nvSpPr>
      <dsp:spPr>
        <a:xfrm rot="5400000">
          <a:off x="1806627" y="1425959"/>
          <a:ext cx="1169630" cy="1039171"/>
        </a:xfrm>
        <a:prstGeom prst="line">
          <a:avLst/>
        </a:prstGeom>
        <a:noFill/>
        <a:ln w="9525" cap="rnd" cmpd="sng" algn="ctr">
          <a:solidFill>
            <a:schemeClr val="accent4">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D42A0C9F-9FB5-48BA-BE99-90E9A2CA40D5}">
      <dsp:nvSpPr>
        <dsp:cNvPr id="0" name=""/>
        <dsp:cNvSpPr/>
      </dsp:nvSpPr>
      <dsp:spPr>
        <a:xfrm>
          <a:off x="3248421" y="1615529"/>
          <a:ext cx="1349573" cy="476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endParaRPr lang="it-IT" sz="1500" kern="1200" dirty="0"/>
        </a:p>
        <a:p>
          <a:pPr marL="0" lvl="0" indent="0" algn="l" defTabSz="666750">
            <a:lnSpc>
              <a:spcPct val="90000"/>
            </a:lnSpc>
            <a:spcBef>
              <a:spcPct val="0"/>
            </a:spcBef>
            <a:spcAft>
              <a:spcPct val="35000"/>
            </a:spcAft>
            <a:buNone/>
          </a:pPr>
          <a:r>
            <a:rPr lang="it-IT" sz="1500" kern="1200" dirty="0" err="1"/>
            <a:t>Socii</a:t>
          </a:r>
          <a:r>
            <a:rPr lang="it-IT" sz="1500" kern="1200" dirty="0"/>
            <a:t> or federati</a:t>
          </a:r>
        </a:p>
      </dsp:txBody>
      <dsp:txXfrm>
        <a:off x="3248421" y="1615529"/>
        <a:ext cx="1349573" cy="476489"/>
      </dsp:txXfrm>
    </dsp:sp>
    <dsp:sp modelId="{19E9856F-18FE-4471-A50E-E2E1B33B190F}">
      <dsp:nvSpPr>
        <dsp:cNvPr id="0" name=""/>
        <dsp:cNvSpPr/>
      </dsp:nvSpPr>
      <dsp:spPr>
        <a:xfrm>
          <a:off x="2911028" y="1853774"/>
          <a:ext cx="337393" cy="0"/>
        </a:xfrm>
        <a:prstGeom prst="line">
          <a:avLst/>
        </a:prstGeom>
        <a:noFill/>
        <a:ln w="9525" cap="rnd" cmpd="sng" algn="ctr">
          <a:solidFill>
            <a:schemeClr val="accent4">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E9D3C372-329B-4FB8-A6CB-6CC04E70F359}">
      <dsp:nvSpPr>
        <dsp:cNvPr id="0" name=""/>
        <dsp:cNvSpPr/>
      </dsp:nvSpPr>
      <dsp:spPr>
        <a:xfrm rot="5400000">
          <a:off x="2062146" y="1897410"/>
          <a:ext cx="892518" cy="805245"/>
        </a:xfrm>
        <a:prstGeom prst="line">
          <a:avLst/>
        </a:prstGeom>
        <a:noFill/>
        <a:ln w="9525" cap="rnd" cmpd="sng" algn="ctr">
          <a:solidFill>
            <a:schemeClr val="accent4">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807401C3-4B2D-4414-B707-D01C94423B15}">
      <dsp:nvSpPr>
        <dsp:cNvPr id="0" name=""/>
        <dsp:cNvSpPr/>
      </dsp:nvSpPr>
      <dsp:spPr>
        <a:xfrm>
          <a:off x="3248421" y="2094178"/>
          <a:ext cx="1349573" cy="476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endParaRPr lang="it-IT" sz="1500" kern="1200" dirty="0"/>
        </a:p>
        <a:p>
          <a:pPr marL="0" lvl="0" indent="0" algn="l" defTabSz="666750">
            <a:lnSpc>
              <a:spcPct val="90000"/>
            </a:lnSpc>
            <a:spcBef>
              <a:spcPct val="0"/>
            </a:spcBef>
            <a:spcAft>
              <a:spcPct val="35000"/>
            </a:spcAft>
            <a:buNone/>
          </a:pPr>
          <a:r>
            <a:rPr lang="it-IT" sz="1500" kern="1200" dirty="0" err="1"/>
            <a:t>Provinciales</a:t>
          </a:r>
          <a:endParaRPr lang="it-IT" sz="1500" kern="1200" dirty="0"/>
        </a:p>
      </dsp:txBody>
      <dsp:txXfrm>
        <a:off x="3248421" y="2094178"/>
        <a:ext cx="1349573" cy="476489"/>
      </dsp:txXfrm>
    </dsp:sp>
    <dsp:sp modelId="{5DEF19E2-DE0B-4574-BCEE-D901DD58799E}">
      <dsp:nvSpPr>
        <dsp:cNvPr id="0" name=""/>
        <dsp:cNvSpPr/>
      </dsp:nvSpPr>
      <dsp:spPr>
        <a:xfrm>
          <a:off x="2911028" y="2332423"/>
          <a:ext cx="337393" cy="0"/>
        </a:xfrm>
        <a:prstGeom prst="line">
          <a:avLst/>
        </a:prstGeom>
        <a:noFill/>
        <a:ln w="9525" cap="rnd" cmpd="sng" algn="ctr">
          <a:solidFill>
            <a:schemeClr val="accent4">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36FE0A06-2276-4A9F-A041-DD747A1E4BAF}">
      <dsp:nvSpPr>
        <dsp:cNvPr id="0" name=""/>
        <dsp:cNvSpPr/>
      </dsp:nvSpPr>
      <dsp:spPr>
        <a:xfrm rot="5400000">
          <a:off x="2303720" y="2354916"/>
          <a:ext cx="629801" cy="584815"/>
        </a:xfrm>
        <a:prstGeom prst="line">
          <a:avLst/>
        </a:prstGeom>
        <a:noFill/>
        <a:ln w="9525" cap="rnd" cmpd="sng" algn="ctr">
          <a:solidFill>
            <a:schemeClr val="accent4">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1B7C2-EF96-4615-9BB5-F32856F1CBA5}">
      <dsp:nvSpPr>
        <dsp:cNvPr id="0" name=""/>
        <dsp:cNvSpPr/>
      </dsp:nvSpPr>
      <dsp:spPr>
        <a:xfrm>
          <a:off x="1418615" y="42338"/>
          <a:ext cx="2201584" cy="2201584"/>
        </a:xfrm>
        <a:prstGeom prst="ellipse">
          <a:avLst/>
        </a:prstGeom>
        <a:solidFill>
          <a:schemeClr val="bg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it-IT" sz="1400" kern="1200" dirty="0"/>
            <a:t>Imperatore del Sacro Romano Impero</a:t>
          </a:r>
        </a:p>
      </dsp:txBody>
      <dsp:txXfrm>
        <a:off x="1672644" y="338705"/>
        <a:ext cx="1693526" cy="698579"/>
      </dsp:txXfrm>
    </dsp:sp>
    <dsp:sp modelId="{D9D57C35-E7ED-435A-8E0F-34042007CFFE}">
      <dsp:nvSpPr>
        <dsp:cNvPr id="0" name=""/>
        <dsp:cNvSpPr/>
      </dsp:nvSpPr>
      <dsp:spPr>
        <a:xfrm>
          <a:off x="2392393" y="1016116"/>
          <a:ext cx="2201584" cy="2201584"/>
        </a:xfrm>
        <a:prstGeom prst="ellipse">
          <a:avLst/>
        </a:prstGeom>
        <a:solidFill>
          <a:srgbClr val="00B0F0">
            <a:alpha val="50000"/>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it-IT" sz="1400" kern="1200" dirty="0"/>
            <a:t>Il Papato</a:t>
          </a:r>
        </a:p>
      </dsp:txBody>
      <dsp:txXfrm>
        <a:off x="3577862" y="1270145"/>
        <a:ext cx="846763" cy="1693526"/>
      </dsp:txXfrm>
    </dsp:sp>
    <dsp:sp modelId="{CC38AEE7-4554-4B08-A1F5-CACBAC71A426}">
      <dsp:nvSpPr>
        <dsp:cNvPr id="0" name=""/>
        <dsp:cNvSpPr/>
      </dsp:nvSpPr>
      <dsp:spPr>
        <a:xfrm>
          <a:off x="1418615" y="1989893"/>
          <a:ext cx="2201584" cy="2201584"/>
        </a:xfrm>
        <a:prstGeom prst="ellipse">
          <a:avLst/>
        </a:prstGeom>
        <a:solidFill>
          <a:srgbClr val="FFFF00">
            <a:alpha val="50000"/>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it-IT" sz="1400" kern="1200" dirty="0"/>
            <a:t>Nobiltà locale</a:t>
          </a:r>
        </a:p>
      </dsp:txBody>
      <dsp:txXfrm>
        <a:off x="1672644" y="3196531"/>
        <a:ext cx="1693526" cy="698579"/>
      </dsp:txXfrm>
    </dsp:sp>
    <dsp:sp modelId="{97584461-3EC2-4D09-9858-C2FDEB03DDFC}">
      <dsp:nvSpPr>
        <dsp:cNvPr id="0" name=""/>
        <dsp:cNvSpPr/>
      </dsp:nvSpPr>
      <dsp:spPr>
        <a:xfrm>
          <a:off x="444837" y="1016116"/>
          <a:ext cx="2201584" cy="2201584"/>
        </a:xfrm>
        <a:prstGeom prst="ellipse">
          <a:avLst/>
        </a:prstGeom>
        <a:solidFill>
          <a:srgbClr val="C00000">
            <a:alpha val="50000"/>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it-IT" sz="1400" kern="1200" dirty="0"/>
            <a:t>Capi delle corporazioni cittadine</a:t>
          </a:r>
        </a:p>
      </dsp:txBody>
      <dsp:txXfrm>
        <a:off x="614190" y="1270145"/>
        <a:ext cx="846763" cy="16935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2C961-7D6C-4842-BAA5-8B6B93701AAC}">
      <dsp:nvSpPr>
        <dsp:cNvPr id="0" name=""/>
        <dsp:cNvSpPr/>
      </dsp:nvSpPr>
      <dsp:spPr>
        <a:xfrm>
          <a:off x="3185596" y="0"/>
          <a:ext cx="3636963" cy="3636963"/>
        </a:xfrm>
        <a:prstGeom prst="triangle">
          <a:avLst/>
        </a:prstGeom>
        <a:solidFill>
          <a:schemeClr val="accent3">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B32725-2911-4A58-8948-4321F441F470}">
      <dsp:nvSpPr>
        <dsp:cNvPr id="0" name=""/>
        <dsp:cNvSpPr/>
      </dsp:nvSpPr>
      <dsp:spPr>
        <a:xfrm>
          <a:off x="5004077" y="365649"/>
          <a:ext cx="2364025" cy="860937"/>
        </a:xfrm>
        <a:prstGeom prst="roundRect">
          <a:avLst/>
        </a:prstGeom>
        <a:solidFill>
          <a:schemeClr val="lt1">
            <a:alpha val="90000"/>
            <a:hueOff val="0"/>
            <a:satOff val="0"/>
            <a:lumOff val="0"/>
            <a:alphaOff val="0"/>
          </a:schemeClr>
        </a:solidFill>
        <a:ln w="15875" cap="rnd"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Un solo Dio come fonte di ogni autorità</a:t>
          </a:r>
        </a:p>
      </dsp:txBody>
      <dsp:txXfrm>
        <a:off x="5046104" y="407676"/>
        <a:ext cx="2279971" cy="776883"/>
      </dsp:txXfrm>
    </dsp:sp>
    <dsp:sp modelId="{C83B43D0-E651-489E-A2BB-7E514EF43AE1}">
      <dsp:nvSpPr>
        <dsp:cNvPr id="0" name=""/>
        <dsp:cNvSpPr/>
      </dsp:nvSpPr>
      <dsp:spPr>
        <a:xfrm>
          <a:off x="5004077" y="1334204"/>
          <a:ext cx="2364025" cy="860937"/>
        </a:xfrm>
        <a:prstGeom prst="roundRect">
          <a:avLst/>
        </a:prstGeom>
        <a:solidFill>
          <a:schemeClr val="lt1">
            <a:alpha val="90000"/>
            <a:hueOff val="0"/>
            <a:satOff val="0"/>
            <a:lumOff val="0"/>
            <a:alphaOff val="0"/>
          </a:schemeClr>
        </a:solidFill>
        <a:ln w="15875" cap="rnd" cmpd="sng" algn="ctr">
          <a:solidFill>
            <a:schemeClr val="accent3">
              <a:shade val="50000"/>
              <a:hueOff val="186949"/>
              <a:satOff val="11386"/>
              <a:lumOff val="257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Molteplicità di re che si richiamano a quell’unica fonte</a:t>
          </a:r>
        </a:p>
      </dsp:txBody>
      <dsp:txXfrm>
        <a:off x="5046104" y="1376231"/>
        <a:ext cx="2279971" cy="776883"/>
      </dsp:txXfrm>
    </dsp:sp>
    <dsp:sp modelId="{0E434C77-7DE9-463B-BF45-F44CCFE3C761}">
      <dsp:nvSpPr>
        <dsp:cNvPr id="0" name=""/>
        <dsp:cNvSpPr/>
      </dsp:nvSpPr>
      <dsp:spPr>
        <a:xfrm>
          <a:off x="5004077" y="2302758"/>
          <a:ext cx="2364025" cy="860937"/>
        </a:xfrm>
        <a:prstGeom prst="roundRect">
          <a:avLst/>
        </a:prstGeom>
        <a:solidFill>
          <a:schemeClr val="lt1">
            <a:alpha val="90000"/>
            <a:hueOff val="0"/>
            <a:satOff val="0"/>
            <a:lumOff val="0"/>
            <a:alphaOff val="0"/>
          </a:schemeClr>
        </a:solidFill>
        <a:ln w="15875" cap="rnd" cmpd="sng" algn="ctr">
          <a:solidFill>
            <a:schemeClr val="accent3">
              <a:shade val="50000"/>
              <a:hueOff val="186949"/>
              <a:satOff val="11386"/>
              <a:lumOff val="257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Molteplicità di popoli e regni che rivendicano il legame esclusivo con l’autorità divina</a:t>
          </a:r>
        </a:p>
      </dsp:txBody>
      <dsp:txXfrm>
        <a:off x="5046104" y="2344785"/>
        <a:ext cx="2279971" cy="7768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D7C98-F330-408A-A93F-5A110D9ACCDC}">
      <dsp:nvSpPr>
        <dsp:cNvPr id="0" name=""/>
        <dsp:cNvSpPr/>
      </dsp:nvSpPr>
      <dsp:spPr>
        <a:xfrm>
          <a:off x="0" y="922737"/>
          <a:ext cx="3116580" cy="3116580"/>
        </a:xfrm>
        <a:prstGeom prst="ellipse">
          <a:avLst/>
        </a:prstGeom>
        <a:solidFill>
          <a:schemeClr val="accent5">
            <a:hueOff val="20796183"/>
            <a:satOff val="-568"/>
            <a:lumOff val="-313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E2A66-41C7-4022-AEEE-35BA36556D66}">
      <dsp:nvSpPr>
        <dsp:cNvPr id="0" name=""/>
        <dsp:cNvSpPr/>
      </dsp:nvSpPr>
      <dsp:spPr>
        <a:xfrm>
          <a:off x="346200" y="1268937"/>
          <a:ext cx="2424179" cy="2424179"/>
        </a:xfrm>
        <a:prstGeom prst="ellipse">
          <a:avLst/>
        </a:prstGeom>
        <a:solidFill>
          <a:schemeClr val="accent5">
            <a:hueOff val="15597138"/>
            <a:satOff val="-426"/>
            <a:lumOff val="-235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002F4C-8C95-4FBB-8D16-B46CC439E813}">
      <dsp:nvSpPr>
        <dsp:cNvPr id="0" name=""/>
        <dsp:cNvSpPr/>
      </dsp:nvSpPr>
      <dsp:spPr>
        <a:xfrm>
          <a:off x="692400" y="1615137"/>
          <a:ext cx="1731779" cy="1731779"/>
        </a:xfrm>
        <a:prstGeom prst="ellipse">
          <a:avLst/>
        </a:prstGeom>
        <a:solidFill>
          <a:schemeClr val="accent5">
            <a:hueOff val="10398092"/>
            <a:satOff val="-284"/>
            <a:lumOff val="-156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52CECA-919C-40CC-AF45-D609AD727FF3}">
      <dsp:nvSpPr>
        <dsp:cNvPr id="0" name=""/>
        <dsp:cNvSpPr/>
      </dsp:nvSpPr>
      <dsp:spPr>
        <a:xfrm>
          <a:off x="1038860" y="1961597"/>
          <a:ext cx="1038859" cy="1038859"/>
        </a:xfrm>
        <a:prstGeom prst="ellipse">
          <a:avLst/>
        </a:prstGeom>
        <a:solidFill>
          <a:schemeClr val="accent5">
            <a:hueOff val="5199046"/>
            <a:satOff val="-142"/>
            <a:lumOff val="-78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D6D6AA-38E9-4D0E-B537-C1608989C725}">
      <dsp:nvSpPr>
        <dsp:cNvPr id="0" name=""/>
        <dsp:cNvSpPr/>
      </dsp:nvSpPr>
      <dsp:spPr>
        <a:xfrm>
          <a:off x="1385060" y="2307797"/>
          <a:ext cx="346459" cy="346459"/>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E210A6-1CE7-46CC-A5F8-9A54FA8BC5DF}">
      <dsp:nvSpPr>
        <dsp:cNvPr id="0" name=""/>
        <dsp:cNvSpPr/>
      </dsp:nvSpPr>
      <dsp:spPr>
        <a:xfrm>
          <a:off x="3636010" y="148994"/>
          <a:ext cx="1558290" cy="55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it-IT" sz="1700" kern="1200" dirty="0" err="1"/>
            <a:t>Gentilhomini</a:t>
          </a:r>
          <a:r>
            <a:rPr lang="it-IT" sz="1700" kern="1200" dirty="0"/>
            <a:t>  2%</a:t>
          </a:r>
        </a:p>
      </dsp:txBody>
      <dsp:txXfrm>
        <a:off x="3636010" y="148994"/>
        <a:ext cx="1558290" cy="550180"/>
      </dsp:txXfrm>
    </dsp:sp>
    <dsp:sp modelId="{7BAAB7B1-CD45-48E8-9C57-30A5D5459C25}">
      <dsp:nvSpPr>
        <dsp:cNvPr id="0" name=""/>
        <dsp:cNvSpPr/>
      </dsp:nvSpPr>
      <dsp:spPr>
        <a:xfrm>
          <a:off x="3246437" y="424084"/>
          <a:ext cx="389572" cy="0"/>
        </a:xfrm>
        <a:prstGeom prst="line">
          <a:avLst/>
        </a:prstGeom>
        <a:solidFill>
          <a:schemeClr val="accent5">
            <a:hueOff val="0"/>
            <a:satOff val="0"/>
            <a:lumOff val="0"/>
            <a:alphaOff val="0"/>
          </a:schemeClr>
        </a:solidFill>
        <a:ln w="15875"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1CC9FA-536F-4DE5-90A8-E1202A6AB733}">
      <dsp:nvSpPr>
        <dsp:cNvPr id="0" name=""/>
        <dsp:cNvSpPr/>
      </dsp:nvSpPr>
      <dsp:spPr>
        <a:xfrm rot="5400000">
          <a:off x="1372593" y="609780"/>
          <a:ext cx="2056942" cy="1685550"/>
        </a:xfrm>
        <a:prstGeom prst="line">
          <a:avLst/>
        </a:prstGeom>
        <a:solidFill>
          <a:schemeClr val="accent5">
            <a:hueOff val="0"/>
            <a:satOff val="0"/>
            <a:lumOff val="0"/>
            <a:alphaOff val="0"/>
          </a:schemeClr>
        </a:solidFill>
        <a:ln w="15875"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210A5F-82E6-4CF6-9AF9-678A5E1707BA}">
      <dsp:nvSpPr>
        <dsp:cNvPr id="0" name=""/>
        <dsp:cNvSpPr/>
      </dsp:nvSpPr>
      <dsp:spPr>
        <a:xfrm>
          <a:off x="3636010" y="730756"/>
          <a:ext cx="1558290" cy="55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it-IT" sz="1700" kern="1200" dirty="0"/>
            <a:t>Cittadini originari 6%</a:t>
          </a:r>
        </a:p>
      </dsp:txBody>
      <dsp:txXfrm>
        <a:off x="3636010" y="730756"/>
        <a:ext cx="1558290" cy="550180"/>
      </dsp:txXfrm>
    </dsp:sp>
    <dsp:sp modelId="{7B0BE6A6-AEDA-4FC4-A299-AC8437FB159A}">
      <dsp:nvSpPr>
        <dsp:cNvPr id="0" name=""/>
        <dsp:cNvSpPr/>
      </dsp:nvSpPr>
      <dsp:spPr>
        <a:xfrm>
          <a:off x="3246437" y="1005846"/>
          <a:ext cx="389572" cy="0"/>
        </a:xfrm>
        <a:prstGeom prst="line">
          <a:avLst/>
        </a:prstGeom>
        <a:solidFill>
          <a:schemeClr val="accent5">
            <a:hueOff val="0"/>
            <a:satOff val="0"/>
            <a:lumOff val="0"/>
            <a:alphaOff val="0"/>
          </a:schemeClr>
        </a:solidFill>
        <a:ln w="15875"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56A1C9-673A-4F1C-A9AC-2D300F30AEAA}">
      <dsp:nvSpPr>
        <dsp:cNvPr id="0" name=""/>
        <dsp:cNvSpPr/>
      </dsp:nvSpPr>
      <dsp:spPr>
        <a:xfrm rot="5400000">
          <a:off x="1674850" y="1147338"/>
          <a:ext cx="1712664" cy="1428432"/>
        </a:xfrm>
        <a:prstGeom prst="line">
          <a:avLst/>
        </a:prstGeom>
        <a:solidFill>
          <a:schemeClr val="accent5">
            <a:hueOff val="0"/>
            <a:satOff val="0"/>
            <a:lumOff val="0"/>
            <a:alphaOff val="0"/>
          </a:schemeClr>
        </a:solidFill>
        <a:ln w="15875"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FF196F-1C65-4A51-8468-59F7E5F100FD}">
      <dsp:nvSpPr>
        <dsp:cNvPr id="0" name=""/>
        <dsp:cNvSpPr/>
      </dsp:nvSpPr>
      <dsp:spPr>
        <a:xfrm>
          <a:off x="3636010" y="1312517"/>
          <a:ext cx="1558290" cy="55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it-IT" sz="1700" kern="1200" dirty="0"/>
            <a:t>Cittadini de </a:t>
          </a:r>
          <a:r>
            <a:rPr lang="it-IT" sz="1700" kern="1200" dirty="0" err="1"/>
            <a:t>intus</a:t>
          </a:r>
          <a:r>
            <a:rPr lang="it-IT" sz="1700" kern="1200" dirty="0"/>
            <a:t> et extra</a:t>
          </a:r>
        </a:p>
      </dsp:txBody>
      <dsp:txXfrm>
        <a:off x="3636010" y="1312517"/>
        <a:ext cx="1558290" cy="550180"/>
      </dsp:txXfrm>
    </dsp:sp>
    <dsp:sp modelId="{E8725D5E-6998-4CED-AAE6-77AAA3A1A0D3}">
      <dsp:nvSpPr>
        <dsp:cNvPr id="0" name=""/>
        <dsp:cNvSpPr/>
      </dsp:nvSpPr>
      <dsp:spPr>
        <a:xfrm>
          <a:off x="3246437" y="1587607"/>
          <a:ext cx="389572" cy="0"/>
        </a:xfrm>
        <a:prstGeom prst="line">
          <a:avLst/>
        </a:prstGeom>
        <a:solidFill>
          <a:schemeClr val="accent5">
            <a:hueOff val="0"/>
            <a:satOff val="0"/>
            <a:lumOff val="0"/>
            <a:alphaOff val="0"/>
          </a:schemeClr>
        </a:solidFill>
        <a:ln w="15875"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B88195-4CAA-4F53-9919-E32B73DE85D4}">
      <dsp:nvSpPr>
        <dsp:cNvPr id="0" name=""/>
        <dsp:cNvSpPr/>
      </dsp:nvSpPr>
      <dsp:spPr>
        <a:xfrm rot="5400000">
          <a:off x="1971236" y="1662925"/>
          <a:ext cx="1350518" cy="1199883"/>
        </a:xfrm>
        <a:prstGeom prst="line">
          <a:avLst/>
        </a:prstGeom>
        <a:solidFill>
          <a:schemeClr val="accent5">
            <a:hueOff val="0"/>
            <a:satOff val="0"/>
            <a:lumOff val="0"/>
            <a:alphaOff val="0"/>
          </a:schemeClr>
        </a:solidFill>
        <a:ln w="15875"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F62619-928B-4830-A5A1-B68141A22FAB}">
      <dsp:nvSpPr>
        <dsp:cNvPr id="0" name=""/>
        <dsp:cNvSpPr/>
      </dsp:nvSpPr>
      <dsp:spPr>
        <a:xfrm>
          <a:off x="3636010" y="1881813"/>
          <a:ext cx="1558290" cy="55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it-IT" sz="1700" kern="1200" dirty="0"/>
            <a:t>Cittadini de </a:t>
          </a:r>
          <a:r>
            <a:rPr lang="it-IT" sz="1700" kern="1200" dirty="0" err="1"/>
            <a:t>intus</a:t>
          </a:r>
          <a:endParaRPr lang="it-IT" sz="1700" kern="1200" dirty="0"/>
        </a:p>
      </dsp:txBody>
      <dsp:txXfrm>
        <a:off x="3636010" y="1881813"/>
        <a:ext cx="1558290" cy="550180"/>
      </dsp:txXfrm>
    </dsp:sp>
    <dsp:sp modelId="{81D88C11-2B4B-4F8F-865E-0ED7EF9009D1}">
      <dsp:nvSpPr>
        <dsp:cNvPr id="0" name=""/>
        <dsp:cNvSpPr/>
      </dsp:nvSpPr>
      <dsp:spPr>
        <a:xfrm>
          <a:off x="3246437" y="2156903"/>
          <a:ext cx="389572" cy="0"/>
        </a:xfrm>
        <a:prstGeom prst="line">
          <a:avLst/>
        </a:prstGeom>
        <a:solidFill>
          <a:schemeClr val="accent5">
            <a:hueOff val="0"/>
            <a:satOff val="0"/>
            <a:lumOff val="0"/>
            <a:alphaOff val="0"/>
          </a:schemeClr>
        </a:solidFill>
        <a:ln w="15875"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9EB0E8-705C-4608-8FAB-E926ED1E4FF6}">
      <dsp:nvSpPr>
        <dsp:cNvPr id="0" name=""/>
        <dsp:cNvSpPr/>
      </dsp:nvSpPr>
      <dsp:spPr>
        <a:xfrm rot="5400000">
          <a:off x="2266273" y="2207287"/>
          <a:ext cx="1030549" cy="929779"/>
        </a:xfrm>
        <a:prstGeom prst="line">
          <a:avLst/>
        </a:prstGeom>
        <a:solidFill>
          <a:schemeClr val="accent5">
            <a:hueOff val="0"/>
            <a:satOff val="0"/>
            <a:lumOff val="0"/>
            <a:alphaOff val="0"/>
          </a:schemeClr>
        </a:solidFill>
        <a:ln w="15875"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92B744-D316-40AD-9B6C-D9235EE60E63}">
      <dsp:nvSpPr>
        <dsp:cNvPr id="0" name=""/>
        <dsp:cNvSpPr/>
      </dsp:nvSpPr>
      <dsp:spPr>
        <a:xfrm>
          <a:off x="3636010" y="2434486"/>
          <a:ext cx="1558290" cy="55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it-IT" sz="1700" kern="1200" dirty="0"/>
            <a:t>Plebei</a:t>
          </a:r>
        </a:p>
      </dsp:txBody>
      <dsp:txXfrm>
        <a:off x="3636010" y="2434486"/>
        <a:ext cx="1558290" cy="550180"/>
      </dsp:txXfrm>
    </dsp:sp>
    <dsp:sp modelId="{E5BDE821-4338-4E73-A971-39B2DB78E7AD}">
      <dsp:nvSpPr>
        <dsp:cNvPr id="0" name=""/>
        <dsp:cNvSpPr/>
      </dsp:nvSpPr>
      <dsp:spPr>
        <a:xfrm>
          <a:off x="3246437" y="2709576"/>
          <a:ext cx="389572" cy="0"/>
        </a:xfrm>
        <a:prstGeom prst="line">
          <a:avLst/>
        </a:prstGeom>
        <a:solidFill>
          <a:schemeClr val="accent5">
            <a:hueOff val="0"/>
            <a:satOff val="0"/>
            <a:lumOff val="0"/>
            <a:alphaOff val="0"/>
          </a:schemeClr>
        </a:solidFill>
        <a:ln w="15875"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E9A16B-FF68-4517-BC8A-62FE3675AFA0}">
      <dsp:nvSpPr>
        <dsp:cNvPr id="0" name=""/>
        <dsp:cNvSpPr/>
      </dsp:nvSpPr>
      <dsp:spPr>
        <a:xfrm rot="5400000">
          <a:off x="2545207" y="2735548"/>
          <a:ext cx="727202" cy="675259"/>
        </a:xfrm>
        <a:prstGeom prst="line">
          <a:avLst/>
        </a:prstGeom>
        <a:solidFill>
          <a:schemeClr val="accent5">
            <a:hueOff val="0"/>
            <a:satOff val="0"/>
            <a:lumOff val="0"/>
            <a:alphaOff val="0"/>
          </a:schemeClr>
        </a:solidFill>
        <a:ln w="15875"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33CF5-2061-447E-A194-3BE2A5467D8E}">
      <dsp:nvSpPr>
        <dsp:cNvPr id="0" name=""/>
        <dsp:cNvSpPr/>
      </dsp:nvSpPr>
      <dsp:spPr>
        <a:xfrm>
          <a:off x="323056" y="793567"/>
          <a:ext cx="2728912" cy="2728912"/>
        </a:xfrm>
        <a:prstGeom prst="ellipse">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827795-2E63-4B63-9570-609A6C85846C}">
      <dsp:nvSpPr>
        <dsp:cNvPr id="0" name=""/>
        <dsp:cNvSpPr/>
      </dsp:nvSpPr>
      <dsp:spPr>
        <a:xfrm>
          <a:off x="626192" y="1096704"/>
          <a:ext cx="2122639" cy="2122639"/>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DE5E64-B561-4C77-8A57-FD2148127484}">
      <dsp:nvSpPr>
        <dsp:cNvPr id="0" name=""/>
        <dsp:cNvSpPr/>
      </dsp:nvSpPr>
      <dsp:spPr>
        <a:xfrm>
          <a:off x="929329" y="1399841"/>
          <a:ext cx="1516365" cy="1516365"/>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5C83BC-6949-4E6F-B944-63CFF397DD84}">
      <dsp:nvSpPr>
        <dsp:cNvPr id="0" name=""/>
        <dsp:cNvSpPr/>
      </dsp:nvSpPr>
      <dsp:spPr>
        <a:xfrm>
          <a:off x="1232693" y="1703205"/>
          <a:ext cx="909637" cy="909637"/>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CDE6F7-A849-43DD-9201-848CA4F82E73}">
      <dsp:nvSpPr>
        <dsp:cNvPr id="0" name=""/>
        <dsp:cNvSpPr/>
      </dsp:nvSpPr>
      <dsp:spPr>
        <a:xfrm>
          <a:off x="1535830" y="2006341"/>
          <a:ext cx="303364" cy="303364"/>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1210A2-B14B-4EF8-89EA-84025E8B6475}">
      <dsp:nvSpPr>
        <dsp:cNvPr id="0" name=""/>
        <dsp:cNvSpPr/>
      </dsp:nvSpPr>
      <dsp:spPr>
        <a:xfrm>
          <a:off x="3506787" y="116069"/>
          <a:ext cx="1364456" cy="48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it-IT" sz="1500" kern="1200" dirty="0"/>
            <a:t>Beneficiati – 4-5%</a:t>
          </a:r>
        </a:p>
      </dsp:txBody>
      <dsp:txXfrm>
        <a:off x="3506787" y="116069"/>
        <a:ext cx="1364456" cy="481744"/>
      </dsp:txXfrm>
    </dsp:sp>
    <dsp:sp modelId="{C2E73656-AC9D-4ACB-AFB7-CCAC6AE22EF1}">
      <dsp:nvSpPr>
        <dsp:cNvPr id="0" name=""/>
        <dsp:cNvSpPr/>
      </dsp:nvSpPr>
      <dsp:spPr>
        <a:xfrm>
          <a:off x="3165673" y="356941"/>
          <a:ext cx="341114"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F53A49-FC4D-4D49-B1B8-D3346B5098A9}">
      <dsp:nvSpPr>
        <dsp:cNvPr id="0" name=""/>
        <dsp:cNvSpPr/>
      </dsp:nvSpPr>
      <dsp:spPr>
        <a:xfrm rot="5400000">
          <a:off x="1524914" y="519539"/>
          <a:ext cx="1801082" cy="1475886"/>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76B13D-BED9-4367-9E64-F9ACF6A804E8}">
      <dsp:nvSpPr>
        <dsp:cNvPr id="0" name=""/>
        <dsp:cNvSpPr/>
      </dsp:nvSpPr>
      <dsp:spPr>
        <a:xfrm>
          <a:off x="3506787" y="625466"/>
          <a:ext cx="1364456" cy="48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it-IT" sz="1500" kern="1200" dirty="0"/>
            <a:t>statuali</a:t>
          </a:r>
        </a:p>
      </dsp:txBody>
      <dsp:txXfrm>
        <a:off x="3506787" y="625466"/>
        <a:ext cx="1364456" cy="481744"/>
      </dsp:txXfrm>
    </dsp:sp>
    <dsp:sp modelId="{349C6E26-63B2-4AD3-8315-ED71A37DB889}">
      <dsp:nvSpPr>
        <dsp:cNvPr id="0" name=""/>
        <dsp:cNvSpPr/>
      </dsp:nvSpPr>
      <dsp:spPr>
        <a:xfrm>
          <a:off x="3165673" y="866338"/>
          <a:ext cx="341114"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F04F85-3592-4E8C-87C7-730CD7B27837}">
      <dsp:nvSpPr>
        <dsp:cNvPr id="0" name=""/>
        <dsp:cNvSpPr/>
      </dsp:nvSpPr>
      <dsp:spPr>
        <a:xfrm rot="5400000">
          <a:off x="1789573" y="990231"/>
          <a:ext cx="1499628" cy="1250751"/>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CD8E8A-152A-460E-8E9E-ED11F824DA2E}">
      <dsp:nvSpPr>
        <dsp:cNvPr id="0" name=""/>
        <dsp:cNvSpPr/>
      </dsp:nvSpPr>
      <dsp:spPr>
        <a:xfrm>
          <a:off x="3506787" y="1134863"/>
          <a:ext cx="1364456" cy="48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it-IT" sz="1500" kern="1200" dirty="0" err="1"/>
            <a:t>aggravezzati</a:t>
          </a:r>
          <a:endParaRPr lang="it-IT" sz="1500" kern="1200" dirty="0"/>
        </a:p>
      </dsp:txBody>
      <dsp:txXfrm>
        <a:off x="3506787" y="1134863"/>
        <a:ext cx="1364456" cy="481744"/>
      </dsp:txXfrm>
    </dsp:sp>
    <dsp:sp modelId="{2B1847E2-79F9-4B4B-A080-17E893E8697D}">
      <dsp:nvSpPr>
        <dsp:cNvPr id="0" name=""/>
        <dsp:cNvSpPr/>
      </dsp:nvSpPr>
      <dsp:spPr>
        <a:xfrm>
          <a:off x="3165673" y="1375735"/>
          <a:ext cx="341114"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1B0C12-F735-422E-8149-74C74DC071E0}">
      <dsp:nvSpPr>
        <dsp:cNvPr id="0" name=""/>
        <dsp:cNvSpPr/>
      </dsp:nvSpPr>
      <dsp:spPr>
        <a:xfrm rot="5400000">
          <a:off x="2049093" y="1441684"/>
          <a:ext cx="1182528" cy="1050631"/>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75F895-184F-46DF-8ECC-B418693966B7}">
      <dsp:nvSpPr>
        <dsp:cNvPr id="0" name=""/>
        <dsp:cNvSpPr/>
      </dsp:nvSpPr>
      <dsp:spPr>
        <a:xfrm>
          <a:off x="3506787" y="1633345"/>
          <a:ext cx="1364456" cy="48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it-IT" sz="1500" kern="1200" dirty="0"/>
            <a:t>Non </a:t>
          </a:r>
          <a:r>
            <a:rPr lang="it-IT" sz="1500" kern="1200" dirty="0" err="1"/>
            <a:t>agravezzati</a:t>
          </a:r>
          <a:endParaRPr lang="it-IT" sz="1500" kern="1200" dirty="0"/>
        </a:p>
      </dsp:txBody>
      <dsp:txXfrm>
        <a:off x="3506787" y="1633345"/>
        <a:ext cx="1364456" cy="481744"/>
      </dsp:txXfrm>
    </dsp:sp>
    <dsp:sp modelId="{0CC53363-7BD6-4007-B0E7-8067B362C9DF}">
      <dsp:nvSpPr>
        <dsp:cNvPr id="0" name=""/>
        <dsp:cNvSpPr/>
      </dsp:nvSpPr>
      <dsp:spPr>
        <a:xfrm>
          <a:off x="3165673" y="1874217"/>
          <a:ext cx="341114"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DD8033-B151-42D2-BF7D-3CA6C4894B6F}">
      <dsp:nvSpPr>
        <dsp:cNvPr id="0" name=""/>
        <dsp:cNvSpPr/>
      </dsp:nvSpPr>
      <dsp:spPr>
        <a:xfrm rot="5400000">
          <a:off x="2307430" y="1918334"/>
          <a:ext cx="902360" cy="814125"/>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1159EC-E24E-46B2-BF79-732739F55537}">
      <dsp:nvSpPr>
        <dsp:cNvPr id="0" name=""/>
        <dsp:cNvSpPr/>
      </dsp:nvSpPr>
      <dsp:spPr>
        <a:xfrm>
          <a:off x="3506787" y="2117272"/>
          <a:ext cx="1364456" cy="48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it-IT" sz="1500" kern="1200" dirty="0"/>
            <a:t>contadini</a:t>
          </a:r>
        </a:p>
      </dsp:txBody>
      <dsp:txXfrm>
        <a:off x="3506787" y="2117272"/>
        <a:ext cx="1364456" cy="481744"/>
      </dsp:txXfrm>
    </dsp:sp>
    <dsp:sp modelId="{7F23A981-1821-4C8C-9E7A-1D95EFE8DD80}">
      <dsp:nvSpPr>
        <dsp:cNvPr id="0" name=""/>
        <dsp:cNvSpPr/>
      </dsp:nvSpPr>
      <dsp:spPr>
        <a:xfrm>
          <a:off x="3165673" y="2358144"/>
          <a:ext cx="341114"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3727DC-3B00-4DA4-9C0E-3EDC0F723004}">
      <dsp:nvSpPr>
        <dsp:cNvPr id="0" name=""/>
        <dsp:cNvSpPr/>
      </dsp:nvSpPr>
      <dsp:spPr>
        <a:xfrm rot="5400000">
          <a:off x="2551668" y="2380885"/>
          <a:ext cx="636746" cy="591264"/>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6CA397-E957-4570-AB97-43E316DA8EB8}" type="datetimeFigureOut">
              <a:rPr lang="it-IT" smtClean="0"/>
              <a:t>10/09/2024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3A913-8969-48BE-848A-4C95367C292A}" type="slidenum">
              <a:rPr lang="it-IT" smtClean="0"/>
              <a:t>‹N›</a:t>
            </a:fld>
            <a:endParaRPr lang="it-IT"/>
          </a:p>
        </p:txBody>
      </p:sp>
    </p:spTree>
    <p:extLst>
      <p:ext uri="{BB962C8B-B14F-4D97-AF65-F5344CB8AC3E}">
        <p14:creationId xmlns:p14="http://schemas.microsoft.com/office/powerpoint/2010/main" val="3252583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it-IT"/>
              <a:t>Fare clic per modificare lo stile del titolo</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8C79C5D-2A6F-F04D-97DA-BEF2467B64E4}" type="datetimeFigureOut">
              <a:rPr lang="en-US" dirty="0"/>
              <a:pPr/>
              <a:t>9/10/2024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it-IT"/>
              <a:t>Fare clic per modificare lo stile del titolo</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it-IT"/>
              <a:t>Modifica gli stili del testo dello schema</a:t>
            </a:r>
          </a:p>
        </p:txBody>
      </p:sp>
      <p:sp>
        <p:nvSpPr>
          <p:cNvPr id="4" name="Date Placeholder 3"/>
          <p:cNvSpPr>
            <a:spLocks noGrp="1"/>
          </p:cNvSpPr>
          <p:nvPr>
            <p:ph type="dt" sz="half" idx="10"/>
          </p:nvPr>
        </p:nvSpPr>
        <p:spPr/>
        <p:txBody>
          <a:bodyPr/>
          <a:lstStyle/>
          <a:p>
            <a:fld id="{8DFA1846-DA80-1C48-A609-854EA85C59AD}" type="datetimeFigureOut">
              <a:rPr lang="en-US" dirty="0"/>
              <a:pPr/>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it-IT"/>
              <a:t>Fare clic per modificare lo stile del titolo</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it-IT"/>
              <a:t>Modifica gli stili del testo dello schema</a:t>
            </a:r>
          </a:p>
        </p:txBody>
      </p:sp>
      <p:sp>
        <p:nvSpPr>
          <p:cNvPr id="2" name="Date Placeholder 1"/>
          <p:cNvSpPr>
            <a:spLocks noGrp="1"/>
          </p:cNvSpPr>
          <p:nvPr>
            <p:ph type="dt" sz="half" idx="10"/>
          </p:nvPr>
        </p:nvSpPr>
        <p:spPr/>
        <p:txBody>
          <a:bodyPr/>
          <a:lstStyle/>
          <a:p>
            <a:fld id="{FBF54567-0DE4-3F47-BF90-CB84690072F9}" type="datetimeFigureOut">
              <a:rPr lang="en-US" dirty="0"/>
              <a:pPr/>
              <a:t>9/10/2024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it-IT"/>
              <a:t>Fare clic per modificare lo stile del titolo</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DFA1846-DA80-1C48-A609-854EA85C59AD}" type="datetimeFigureOut">
              <a:rPr lang="en-US" dirty="0"/>
              <a:pPr/>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9/10/2024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9/10/2024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9/10/2024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9/10/2024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it-IT"/>
              <a:t>Fare clic per modificare lo stile del titolo</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D0DF5E60-9974-AC48-9591-99C2BB44B7CF}" type="datetimeFigureOut">
              <a:rPr lang="en-US" dirty="0"/>
              <a:pPr/>
              <a:t>9/10/2024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it-IT"/>
              <a:t>Fare clic per modificare lo stile del titolo</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9/10/2024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9/10/2024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s://www.fes.de/strategy-debates-global/strategy-debates-social-democratic-parties-in-europe/strategy-debates-european-election-2019"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bbc.com/news/technology-53050716" TargetMode="External"/><Relationship Id="rId2" Type="http://schemas.openxmlformats.org/officeDocument/2006/relationships/hyperlink" Target="https://www.bbc.com/news/business-53416206"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guardian.com/world/article/2024/sep/09/top-eu-courts-ruling-on-apple-tax-case-could-have-wider-effect-on-multinationals?CMP=share_btn_url" TargetMode="External"/><Relationship Id="rId2" Type="http://schemas.openxmlformats.org/officeDocument/2006/relationships/hyperlink" Target="https://www.theguardian.com/technology/2023/jun/01/amazon-uk-services-main-division-pay-no-corporation-tax-for-second-year-in-row-tax-credit-government-super-deduction-scheme?CMP=share_btn_link"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4.png"/><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hyperlink" Target="https://www.bundesverfassungsgericht.de/SharedDocs/Entscheidungen/EN/2006/02/rs20060215_1bvr035705en.html"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hyperlink" Target="https://youtu.be/iTcigNlOWRo?t=60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theguardian.com/world/2022/mar/18/spanish-driver-hash-cakes-claims-diplomatic-immunity-menda-lerenda" TargetMode="External"/><Relationship Id="rId2" Type="http://schemas.openxmlformats.org/officeDocument/2006/relationships/hyperlink" Target="https://www.republicamendalerenda.net/copia-de-historia"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jya7nThQp8I"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henleyglobal.com/citizenship-investment" TargetMode="External"/><Relationship Id="rId2" Type="http://schemas.openxmlformats.org/officeDocument/2006/relationships/hyperlink" Target="https://www.goldenvisas.com/country" TargetMode="External"/><Relationship Id="rId1" Type="http://schemas.openxmlformats.org/officeDocument/2006/relationships/slideLayout" Target="../slideLayouts/slideLayout2.xml"/><Relationship Id="rId5" Type="http://schemas.openxmlformats.org/officeDocument/2006/relationships/hyperlink" Target="https://www.theguardian.com/world/2023/oct/11/golden-passports-dominica-citizenship-by-investment-cbi-scheme" TargetMode="External"/><Relationship Id="rId4" Type="http://schemas.openxmlformats.org/officeDocument/2006/relationships/hyperlink" Target="https://www.businessinsider.com/countries-buy-citizenship-golden-passport-countries-list-2022-8?r=US&amp;IR=T"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eur-lex.europa.eu/legal-content/IT/TXT/?uri=CELEX%3A02004L0038-20110616"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hyperlink" Target="https://ec.europa.eu/eurostat/web/interactive-publications/demography-2023"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file:///C:\Users\Utente\Downloads\Citizenship_democracy_fl_528_report_en.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eur-lex.europa.eu/legal-content/IT/TXT/PDF/?uri=OJ:C:2007:306:FULL&amp;from=IT"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www.imf.org/en/About/executive-board/members-quota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GB" dirty="0" err="1"/>
              <a:t>Isti</a:t>
            </a:r>
            <a:r>
              <a:rPr lang="it-IT" dirty="0" err="1"/>
              <a:t>tuzioni</a:t>
            </a:r>
            <a:r>
              <a:rPr lang="it-IT" dirty="0"/>
              <a:t> politiche e globalizzazione</a:t>
            </a:r>
            <a:endParaRPr lang="en-GB" dirty="0"/>
          </a:p>
        </p:txBody>
      </p:sp>
      <p:sp>
        <p:nvSpPr>
          <p:cNvPr id="3" name="Sottotitolo 2"/>
          <p:cNvSpPr>
            <a:spLocks noGrp="1"/>
          </p:cNvSpPr>
          <p:nvPr>
            <p:ph type="subTitle" idx="1"/>
          </p:nvPr>
        </p:nvSpPr>
        <p:spPr/>
        <p:txBody>
          <a:bodyPr/>
          <a:lstStyle/>
          <a:p>
            <a:r>
              <a:rPr lang="en-GB" dirty="0"/>
              <a:t>Ronald Car</a:t>
            </a:r>
          </a:p>
        </p:txBody>
      </p:sp>
    </p:spTree>
    <p:extLst>
      <p:ext uri="{BB962C8B-B14F-4D97-AF65-F5344CB8AC3E}">
        <p14:creationId xmlns:p14="http://schemas.microsoft.com/office/powerpoint/2010/main" val="1065343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F3EFEE-D776-02D8-AA7C-A0F7EAA8D563}"/>
              </a:ext>
            </a:extLst>
          </p:cNvPr>
          <p:cNvSpPr>
            <a:spLocks noGrp="1"/>
          </p:cNvSpPr>
          <p:nvPr>
            <p:ph type="title"/>
          </p:nvPr>
        </p:nvSpPr>
        <p:spPr/>
        <p:txBody>
          <a:bodyPr/>
          <a:lstStyle/>
          <a:p>
            <a:r>
              <a:rPr kumimoji="0" lang="it-IT" sz="4000" b="1" i="0" u="none" strike="noStrike" kern="1200" cap="none" spc="0" normalizeH="0" baseline="0" noProof="0" dirty="0">
                <a:ln>
                  <a:noFill/>
                </a:ln>
                <a:solidFill>
                  <a:srgbClr val="FEFEFE"/>
                </a:solidFill>
                <a:effectLst/>
                <a:uLnTx/>
                <a:uFillTx/>
                <a:latin typeface="Century Gothic" panose="020B0502020202020204"/>
                <a:ea typeface="+mj-ea"/>
                <a:cs typeface="+mj-cs"/>
              </a:rPr>
              <a:t>Immanuel Wallerstein, </a:t>
            </a:r>
            <a:r>
              <a:rPr kumimoji="0" lang="it-IT" sz="4000" b="1" i="1" u="none" strike="noStrike" kern="1200" cap="none" spc="0" normalizeH="0" baseline="0" noProof="0" dirty="0">
                <a:ln>
                  <a:noFill/>
                </a:ln>
                <a:solidFill>
                  <a:srgbClr val="FEFEFE"/>
                </a:solidFill>
                <a:effectLst/>
                <a:uLnTx/>
                <a:uFillTx/>
                <a:latin typeface="Century Gothic" panose="020B0502020202020204"/>
                <a:ea typeface="+mj-ea"/>
                <a:cs typeface="+mj-cs"/>
              </a:rPr>
              <a:t>The </a:t>
            </a:r>
            <a:r>
              <a:rPr kumimoji="0" lang="it-IT" sz="4000" b="1" i="1" u="none" strike="noStrike" kern="1200" cap="none" spc="0" normalizeH="0" baseline="0" noProof="0" dirty="0" err="1">
                <a:ln>
                  <a:noFill/>
                </a:ln>
                <a:solidFill>
                  <a:srgbClr val="FEFEFE"/>
                </a:solidFill>
                <a:effectLst/>
                <a:uLnTx/>
                <a:uFillTx/>
                <a:latin typeface="Century Gothic" panose="020B0502020202020204"/>
                <a:ea typeface="+mj-ea"/>
                <a:cs typeface="+mj-cs"/>
              </a:rPr>
              <a:t>Modern</a:t>
            </a:r>
            <a:r>
              <a:rPr kumimoji="0" lang="it-IT" sz="4000" b="1" i="1" u="none" strike="noStrike" kern="1200" cap="none" spc="0" normalizeH="0" baseline="0" noProof="0" dirty="0">
                <a:ln>
                  <a:noFill/>
                </a:ln>
                <a:solidFill>
                  <a:srgbClr val="FEFEFE"/>
                </a:solidFill>
                <a:effectLst/>
                <a:uLnTx/>
                <a:uFillTx/>
                <a:latin typeface="Century Gothic" panose="020B0502020202020204"/>
                <a:ea typeface="+mj-ea"/>
                <a:cs typeface="+mj-cs"/>
              </a:rPr>
              <a:t> World-System</a:t>
            </a:r>
            <a:r>
              <a:rPr kumimoji="0" lang="it-IT" sz="4000" b="1" i="0" u="none" strike="noStrike" kern="1200" cap="none" spc="0" normalizeH="0" baseline="0" noProof="0" dirty="0">
                <a:ln>
                  <a:noFill/>
                </a:ln>
                <a:solidFill>
                  <a:srgbClr val="FEFEFE"/>
                </a:solidFill>
                <a:effectLst/>
                <a:uLnTx/>
                <a:uFillTx/>
                <a:latin typeface="Century Gothic" panose="020B0502020202020204"/>
                <a:ea typeface="+mj-ea"/>
                <a:cs typeface="+mj-cs"/>
              </a:rPr>
              <a:t>, 1974: </a:t>
            </a:r>
            <a:endParaRPr lang="it-IT" dirty="0"/>
          </a:p>
        </p:txBody>
      </p:sp>
      <p:sp>
        <p:nvSpPr>
          <p:cNvPr id="3" name="Segnaposto contenuto 2">
            <a:extLst>
              <a:ext uri="{FF2B5EF4-FFF2-40B4-BE49-F238E27FC236}">
                <a16:creationId xmlns:a16="http://schemas.microsoft.com/office/drawing/2014/main" id="{5C805BCB-6158-B9E0-C086-2453EFE80949}"/>
              </a:ext>
            </a:extLst>
          </p:cNvPr>
          <p:cNvSpPr>
            <a:spLocks noGrp="1"/>
          </p:cNvSpPr>
          <p:nvPr>
            <p:ph idx="1"/>
          </p:nvPr>
        </p:nvSpPr>
        <p:spPr/>
        <p:txBody>
          <a:bodyPr/>
          <a:lstStyle/>
          <a:p>
            <a:r>
              <a:rPr lang="it-IT" dirty="0"/>
              <a:t>I sistemi-mondo premoderni univano l’integrazione politica e quella economica – ad esempio, gli scambi economici nel mondo antico si svolgevano entro i confini dell’Impero Romano che lo disciplinava e dirigeva a suo favore;</a:t>
            </a:r>
          </a:p>
          <a:p>
            <a:r>
              <a:rPr lang="it-IT" dirty="0"/>
              <a:t>Nel sistema-mondo moderno, emerso durante i secoli di preminenza tecnologica e espansione coloniale europea, l’economia mondiale è un sistema unico integrato, ma in assenza di un potere politico unico – pluralità di stati nazione.</a:t>
            </a:r>
          </a:p>
          <a:p>
            <a:r>
              <a:rPr lang="it-IT" dirty="0"/>
              <a:t>Come fa il mercato globale a non disintegrarsi in assenza di un potere dominante unico?  </a:t>
            </a:r>
          </a:p>
        </p:txBody>
      </p:sp>
    </p:spTree>
    <p:extLst>
      <p:ext uri="{BB962C8B-B14F-4D97-AF65-F5344CB8AC3E}">
        <p14:creationId xmlns:p14="http://schemas.microsoft.com/office/powerpoint/2010/main" val="29085575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54CDDC-0C53-48E1-A924-0AF7762C1CC3}"/>
              </a:ext>
            </a:extLst>
          </p:cNvPr>
          <p:cNvSpPr>
            <a:spLocks noGrp="1"/>
          </p:cNvSpPr>
          <p:nvPr>
            <p:ph type="title"/>
          </p:nvPr>
        </p:nvSpPr>
        <p:spPr/>
        <p:txBody>
          <a:bodyPr/>
          <a:lstStyle/>
          <a:p>
            <a:r>
              <a:rPr lang="it-IT" dirty="0"/>
              <a:t>Problema del consenso</a:t>
            </a:r>
          </a:p>
        </p:txBody>
      </p:sp>
      <p:sp>
        <p:nvSpPr>
          <p:cNvPr id="3" name="Segnaposto contenuto 2">
            <a:extLst>
              <a:ext uri="{FF2B5EF4-FFF2-40B4-BE49-F238E27FC236}">
                <a16:creationId xmlns:a16="http://schemas.microsoft.com/office/drawing/2014/main" id="{7748E420-4378-4FC7-B663-93CB7B591A2B}"/>
              </a:ext>
            </a:extLst>
          </p:cNvPr>
          <p:cNvSpPr>
            <a:spLocks noGrp="1"/>
          </p:cNvSpPr>
          <p:nvPr>
            <p:ph idx="1"/>
          </p:nvPr>
        </p:nvSpPr>
        <p:spPr/>
        <p:txBody>
          <a:bodyPr/>
          <a:lstStyle/>
          <a:p>
            <a:r>
              <a:rPr lang="it-IT" dirty="0"/>
              <a:t>Maastricht è anche il primo trattato ad essere rifiutato dall’elettorato nel 1992 : </a:t>
            </a:r>
          </a:p>
          <a:p>
            <a:pPr>
              <a:buFont typeface="+mj-lt"/>
              <a:buAutoNum type="arabicParenR"/>
            </a:pPr>
            <a:r>
              <a:rPr lang="it-IT" dirty="0"/>
              <a:t>al referendum in Danimarca vince il no con 50,7% contro 49,3%;</a:t>
            </a:r>
          </a:p>
          <a:p>
            <a:pPr>
              <a:buFont typeface="+mj-lt"/>
              <a:buAutoNum type="arabicParenR"/>
            </a:pPr>
            <a:r>
              <a:rPr lang="it-IT" dirty="0"/>
              <a:t>Al referendum in Francia vince il sì con 50,8% contro 49,2%  - </a:t>
            </a:r>
            <a:r>
              <a:rPr lang="it-IT" i="1" dirty="0"/>
              <a:t>petit </a:t>
            </a:r>
            <a:r>
              <a:rPr lang="it-IT" i="1" dirty="0" err="1"/>
              <a:t>oui</a:t>
            </a:r>
            <a:r>
              <a:rPr lang="it-IT" i="1" dirty="0"/>
              <a:t> </a:t>
            </a:r>
          </a:p>
          <a:p>
            <a:r>
              <a:rPr lang="it-IT" dirty="0"/>
              <a:t>Nonostante rivelasse il deficit di consenso che erode la democrazia interna degli stati membri, UE introduce nel 1993 i </a:t>
            </a:r>
            <a:r>
              <a:rPr lang="it-IT" dirty="0" err="1"/>
              <a:t>Copenhagen</a:t>
            </a:r>
            <a:r>
              <a:rPr lang="it-IT" dirty="0"/>
              <a:t> </a:t>
            </a:r>
            <a:r>
              <a:rPr lang="it-IT" dirty="0" err="1"/>
              <a:t>criteria</a:t>
            </a:r>
            <a:r>
              <a:rPr lang="it-IT" dirty="0"/>
              <a:t>: </a:t>
            </a:r>
          </a:p>
          <a:p>
            <a:r>
              <a:rPr lang="it-IT" dirty="0"/>
              <a:t>dai paesi che si candidano per l’acceso si richiede «Un tipo di istituzioni in grado di preservare il governo democratico». </a:t>
            </a:r>
          </a:p>
        </p:txBody>
      </p:sp>
    </p:spTree>
    <p:extLst>
      <p:ext uri="{BB962C8B-B14F-4D97-AF65-F5344CB8AC3E}">
        <p14:creationId xmlns:p14="http://schemas.microsoft.com/office/powerpoint/2010/main" val="32217671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«Trattato che adotta una Costituzione per l'Europa»</a:t>
            </a:r>
            <a:endParaRPr lang="en-GB" dirty="0"/>
          </a:p>
        </p:txBody>
      </p:sp>
      <p:sp>
        <p:nvSpPr>
          <p:cNvPr id="3" name="Segnaposto contenuto 2"/>
          <p:cNvSpPr>
            <a:spLocks noGrp="1"/>
          </p:cNvSpPr>
          <p:nvPr>
            <p:ph idx="1"/>
          </p:nvPr>
        </p:nvSpPr>
        <p:spPr/>
        <p:txBody>
          <a:bodyPr>
            <a:noAutofit/>
          </a:bodyPr>
          <a:lstStyle/>
          <a:p>
            <a:r>
              <a:rPr lang="it-IT" sz="1900" dirty="0"/>
              <a:t>Firmato a Roma nel 2004, sulla base della bozza redatta dalla Convenzione Europea che mirava a:</a:t>
            </a:r>
          </a:p>
          <a:p>
            <a:pPr marL="457200" indent="-457200">
              <a:buFont typeface="+mj-lt"/>
              <a:buAutoNum type="arabicParenR"/>
            </a:pPr>
            <a:r>
              <a:rPr lang="it-IT" sz="1900" dirty="0"/>
              <a:t>Chiarire “chi fa cosa in UE” (responsabilità politica e bilanciamento dei poteri); </a:t>
            </a:r>
          </a:p>
          <a:p>
            <a:pPr marL="457200" indent="-457200">
              <a:buFont typeface="+mj-lt"/>
              <a:buAutoNum type="arabicParenR"/>
            </a:pPr>
            <a:r>
              <a:rPr lang="it-IT" sz="1900" dirty="0"/>
              <a:t>Trasformare il Consiglio dell’UE (organo intergovernativo che decide all’unanimità dei stati) in un Consiglio dei Ministri (che decida per maggioranza – 55% degli stati membri che rappresentino 65% dei cittadini UE);</a:t>
            </a:r>
          </a:p>
          <a:p>
            <a:pPr marL="457200" indent="-457200">
              <a:buFont typeface="+mj-lt"/>
              <a:buAutoNum type="arabicParenR"/>
            </a:pPr>
            <a:r>
              <a:rPr lang="it-IT" sz="1900" dirty="0"/>
              <a:t>Proclamare EU una persona giuridica riconosciuta internazionalmente (uno stato);</a:t>
            </a:r>
          </a:p>
          <a:p>
            <a:pPr marL="457200" indent="-457200">
              <a:buFont typeface="+mj-lt"/>
              <a:buAutoNum type="arabicParenR"/>
            </a:pPr>
            <a:r>
              <a:rPr lang="it-IT" sz="1900" dirty="0"/>
              <a:t>Assegnare al Parlamento Europeo il potere di eleggere il Presidente della Commissione e di decidere tutti gli aspetti del bilancio europeo.</a:t>
            </a:r>
          </a:p>
        </p:txBody>
      </p:sp>
      <p:sp>
        <p:nvSpPr>
          <p:cNvPr id="5" name="Segnaposto piè di pagina 4"/>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22293397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Fallimento della ratifica</a:t>
            </a:r>
          </a:p>
        </p:txBody>
      </p:sp>
      <p:pic>
        <p:nvPicPr>
          <p:cNvPr id="6" name="Segnaposto contenuto 5"/>
          <p:cNvPicPr>
            <a:picLocks noGrp="1" noChangeAspect="1"/>
          </p:cNvPicPr>
          <p:nvPr>
            <p:ph sz="half" idx="1"/>
          </p:nvPr>
        </p:nvPicPr>
        <p:blipFill>
          <a:blip r:embed="rId2"/>
          <a:stretch>
            <a:fillRect/>
          </a:stretch>
        </p:blipFill>
        <p:spPr>
          <a:xfrm>
            <a:off x="248194" y="2059035"/>
            <a:ext cx="5861761" cy="4351653"/>
          </a:xfrm>
          <a:prstGeom prst="rect">
            <a:avLst/>
          </a:prstGeom>
        </p:spPr>
      </p:pic>
      <p:sp>
        <p:nvSpPr>
          <p:cNvPr id="7" name="Segnaposto contenuto 6"/>
          <p:cNvSpPr>
            <a:spLocks noGrp="1"/>
          </p:cNvSpPr>
          <p:nvPr>
            <p:ph sz="half" idx="2"/>
          </p:nvPr>
        </p:nvSpPr>
        <p:spPr>
          <a:xfrm>
            <a:off x="6273397" y="2336873"/>
            <a:ext cx="5310981" cy="4024738"/>
          </a:xfrm>
        </p:spPr>
        <p:txBody>
          <a:bodyPr>
            <a:noAutofit/>
          </a:bodyPr>
          <a:lstStyle/>
          <a:p>
            <a:r>
              <a:rPr lang="en-GB" sz="1900" dirty="0"/>
              <a:t>18 </a:t>
            </a:r>
            <a:r>
              <a:rPr lang="it-IT" sz="1900" dirty="0"/>
              <a:t>paesi hanno ratificato il trattato con il voto dei parlamenti nazionali;</a:t>
            </a:r>
          </a:p>
          <a:p>
            <a:r>
              <a:rPr lang="it-IT" sz="1900" dirty="0"/>
              <a:t>Sulla scia di Tony Blair 10 stati annunciano</a:t>
            </a:r>
            <a:r>
              <a:rPr lang="en-GB" sz="1900" dirty="0"/>
              <a:t> il referendum:</a:t>
            </a:r>
            <a:r>
              <a:rPr lang="en-US" sz="1900" dirty="0"/>
              <a:t> Regno </a:t>
            </a:r>
            <a:r>
              <a:rPr lang="it-IT" sz="1900" dirty="0"/>
              <a:t>Unito, Danimarca, Francia, Irlanda, Lussemburgo, Paesi Bassi, Repubblica Ceca, Polonia, Spagna, Portogallo. </a:t>
            </a:r>
          </a:p>
          <a:p>
            <a:pPr>
              <a:buFont typeface="+mj-lt"/>
              <a:buAutoNum type="arabicParenR"/>
            </a:pPr>
            <a:r>
              <a:rPr lang="it-IT" sz="1900" dirty="0"/>
              <a:t>Spagna febbraio 2005: 76% sì;</a:t>
            </a:r>
          </a:p>
          <a:p>
            <a:pPr>
              <a:buFont typeface="+mj-lt"/>
              <a:buAutoNum type="arabicParenR"/>
            </a:pPr>
            <a:r>
              <a:rPr lang="it-IT" sz="1900" dirty="0"/>
              <a:t>Francia maggio 2005: 55% no;</a:t>
            </a:r>
          </a:p>
          <a:p>
            <a:pPr>
              <a:buFont typeface="+mj-lt"/>
              <a:buAutoNum type="arabicParenR"/>
            </a:pPr>
            <a:r>
              <a:rPr lang="it-IT" sz="1900" dirty="0"/>
              <a:t>Paesi Bassi giugno 2005: 61% no;</a:t>
            </a:r>
          </a:p>
          <a:p>
            <a:pPr>
              <a:buFont typeface="+mj-lt"/>
              <a:buAutoNum type="arabicParenR"/>
            </a:pPr>
            <a:r>
              <a:rPr lang="it-IT" sz="1900" dirty="0"/>
              <a:t>Lussemburgo luglio 2005: 57% sì;</a:t>
            </a:r>
          </a:p>
          <a:p>
            <a:pPr>
              <a:buFont typeface="+mj-lt"/>
              <a:buAutoNum type="arabicParenR"/>
            </a:pPr>
            <a:r>
              <a:rPr lang="it-IT" sz="1900" dirty="0"/>
              <a:t>Altri referendum vengono cancellati.</a:t>
            </a:r>
          </a:p>
        </p:txBody>
      </p:sp>
      <p:sp>
        <p:nvSpPr>
          <p:cNvPr id="4" name="Segnaposto piè di pagina 3"/>
          <p:cNvSpPr>
            <a:spLocks noGrp="1"/>
          </p:cNvSpPr>
          <p:nvPr>
            <p:ph type="ftr" sz="quarter" idx="11"/>
          </p:nvPr>
        </p:nvSpPr>
        <p:spPr>
          <a:xfrm>
            <a:off x="680321" y="6341141"/>
            <a:ext cx="6870660" cy="365125"/>
          </a:xfrm>
        </p:spPr>
        <p:txBody>
          <a:bodyPr/>
          <a:lstStyle/>
          <a:p>
            <a:r>
              <a:rPr lang="en-GB" dirty="0"/>
              <a:t>© Ronald Car UNIMC</a:t>
            </a:r>
          </a:p>
        </p:txBody>
      </p:sp>
    </p:spTree>
    <p:extLst>
      <p:ext uri="{BB962C8B-B14F-4D97-AF65-F5344CB8AC3E}">
        <p14:creationId xmlns:p14="http://schemas.microsoft.com/office/powerpoint/2010/main" val="33609619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38F290-4568-4E2C-BC65-C3B70BE99733}"/>
              </a:ext>
            </a:extLst>
          </p:cNvPr>
          <p:cNvSpPr>
            <a:spLocks noGrp="1"/>
          </p:cNvSpPr>
          <p:nvPr>
            <p:ph type="title"/>
          </p:nvPr>
        </p:nvSpPr>
        <p:spPr/>
        <p:txBody>
          <a:bodyPr/>
          <a:lstStyle/>
          <a:p>
            <a:r>
              <a:rPr lang="it-IT" dirty="0"/>
              <a:t>Trattato di Lisbona, 2009</a:t>
            </a:r>
          </a:p>
        </p:txBody>
      </p:sp>
      <p:sp>
        <p:nvSpPr>
          <p:cNvPr id="3" name="Segnaposto contenuto 2">
            <a:extLst>
              <a:ext uri="{FF2B5EF4-FFF2-40B4-BE49-F238E27FC236}">
                <a16:creationId xmlns:a16="http://schemas.microsoft.com/office/drawing/2014/main" id="{50C8FA4A-6ADF-4150-B22C-A3B63E475798}"/>
              </a:ext>
            </a:extLst>
          </p:cNvPr>
          <p:cNvSpPr>
            <a:spLocks noGrp="1"/>
          </p:cNvSpPr>
          <p:nvPr>
            <p:ph idx="1"/>
          </p:nvPr>
        </p:nvSpPr>
        <p:spPr/>
        <p:txBody>
          <a:bodyPr>
            <a:normAutofit lnSpcReduction="10000"/>
          </a:bodyPr>
          <a:lstStyle/>
          <a:p>
            <a:r>
              <a:rPr lang="it-IT" sz="1900" dirty="0"/>
              <a:t>Confonde (nasconde) la differenza tra il «metodo comunitario» (sopranazionale) e il «metodo intergovernativo».</a:t>
            </a:r>
          </a:p>
          <a:p>
            <a:r>
              <a:rPr lang="it-IT" sz="1900" dirty="0"/>
              <a:t>Eleva la Carta dei diritti fondamentali dell'Unione europea (CDFUE) – che a Nizza nel 2000 era solo «solennemente proclamata», ma non era un documento vincolante – a parte integrante dei trattati:</a:t>
            </a:r>
          </a:p>
          <a:p>
            <a:r>
              <a:rPr lang="it-IT" sz="1900" dirty="0"/>
              <a:t>Ciò legittima la CGUE a richiamarsi ai diritti fondamentali nella propria giurisprudenza e rafforza notevolmente la sua capacità di determinare la politica europea tramite la </a:t>
            </a:r>
            <a:r>
              <a:rPr lang="it-IT" sz="1900" i="1" dirty="0" err="1"/>
              <a:t>judicial</a:t>
            </a:r>
            <a:r>
              <a:rPr lang="it-IT" sz="1900" i="1" dirty="0"/>
              <a:t> review – </a:t>
            </a:r>
            <a:r>
              <a:rPr lang="it-IT" sz="1900" dirty="0"/>
              <a:t>sentenza Reynolds </a:t>
            </a:r>
            <a:r>
              <a:rPr lang="it-IT" sz="1900" dirty="0" err="1"/>
              <a:t>Tobacco</a:t>
            </a:r>
            <a:r>
              <a:rPr lang="it-IT" sz="1900" dirty="0"/>
              <a:t> del 2006 afferma che il fondamento costitutivo dell’UE sia «la specifica idea europea di giustizia».</a:t>
            </a:r>
          </a:p>
          <a:p>
            <a:r>
              <a:rPr lang="it-IT" sz="1900" dirty="0"/>
              <a:t>Viene celata la dimensione costituzionale proprio quando nei fatti acquista importanza. </a:t>
            </a:r>
          </a:p>
        </p:txBody>
      </p:sp>
    </p:spTree>
    <p:extLst>
      <p:ext uri="{BB962C8B-B14F-4D97-AF65-F5344CB8AC3E}">
        <p14:creationId xmlns:p14="http://schemas.microsoft.com/office/powerpoint/2010/main" val="19093138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a:t>Narrazione sul «consenso permissivo»</a:t>
            </a:r>
          </a:p>
        </p:txBody>
      </p:sp>
      <p:sp>
        <p:nvSpPr>
          <p:cNvPr id="8" name="Segnaposto contenuto 7"/>
          <p:cNvSpPr>
            <a:spLocks noGrp="1"/>
          </p:cNvSpPr>
          <p:nvPr>
            <p:ph idx="1"/>
          </p:nvPr>
        </p:nvSpPr>
        <p:spPr>
          <a:xfrm>
            <a:off x="818712" y="2222287"/>
            <a:ext cx="10554574" cy="4087073"/>
          </a:xfrm>
        </p:spPr>
        <p:txBody>
          <a:bodyPr>
            <a:normAutofit/>
          </a:bodyPr>
          <a:lstStyle/>
          <a:p>
            <a:r>
              <a:rPr lang="it-IT" sz="1900" dirty="0"/>
              <a:t>Vi sono in UE le 3 caratteristiche del costituzionalismo: </a:t>
            </a:r>
            <a:r>
              <a:rPr lang="it-IT" sz="1900" i="1" dirty="0"/>
              <a:t>rule of </a:t>
            </a:r>
            <a:r>
              <a:rPr lang="it-IT" sz="1900" i="1" dirty="0" err="1"/>
              <a:t>law</a:t>
            </a:r>
            <a:r>
              <a:rPr lang="it-IT" sz="1900" dirty="0"/>
              <a:t>, separazione dei poteri, potere costituente?</a:t>
            </a:r>
          </a:p>
          <a:p>
            <a:r>
              <a:rPr lang="it-IT" sz="1900" dirty="0"/>
              <a:t>L’integrazione europea nasce al riparo dell’opinione pubblica, nell’ambito della tecnocrazia statale e dei gruppi di pressione economico-finanziari (esempio: Jean Monnet);</a:t>
            </a:r>
          </a:p>
          <a:p>
            <a:r>
              <a:rPr lang="it-IT" sz="1900" dirty="0"/>
              <a:t>Non è un vero consenso democratico, ma è il prodotto della de-politicizzazione – si considera che i cittadini non se ne curino, ma se fossero informati «apprezzerebbero»;</a:t>
            </a:r>
          </a:p>
          <a:p>
            <a:r>
              <a:rPr lang="it-IT" sz="1900" dirty="0"/>
              <a:t>Secondo un’ottica neo-funzionalista e intergovernativa, la democratizzazione non farebbe che aumentare le controversie nelle decisioni comuni. </a:t>
            </a:r>
          </a:p>
        </p:txBody>
      </p:sp>
    </p:spTree>
    <p:extLst>
      <p:ext uri="{BB962C8B-B14F-4D97-AF65-F5344CB8AC3E}">
        <p14:creationId xmlns:p14="http://schemas.microsoft.com/office/powerpoint/2010/main" val="32255516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5493CD-6FB2-4A98-AAE3-53EF9119379F}"/>
              </a:ext>
            </a:extLst>
          </p:cNvPr>
          <p:cNvSpPr>
            <a:spLocks noGrp="1"/>
          </p:cNvSpPr>
          <p:nvPr>
            <p:ph type="title"/>
          </p:nvPr>
        </p:nvSpPr>
        <p:spPr/>
        <p:txBody>
          <a:bodyPr/>
          <a:lstStyle/>
          <a:p>
            <a:r>
              <a:rPr lang="it-IT" dirty="0"/>
              <a:t>«Good governance»</a:t>
            </a:r>
          </a:p>
        </p:txBody>
      </p:sp>
      <p:sp>
        <p:nvSpPr>
          <p:cNvPr id="3" name="Segnaposto contenuto 2">
            <a:extLst>
              <a:ext uri="{FF2B5EF4-FFF2-40B4-BE49-F238E27FC236}">
                <a16:creationId xmlns:a16="http://schemas.microsoft.com/office/drawing/2014/main" id="{02BF211E-A20F-47A5-84D2-0784029D36F4}"/>
              </a:ext>
            </a:extLst>
          </p:cNvPr>
          <p:cNvSpPr>
            <a:spLocks noGrp="1"/>
          </p:cNvSpPr>
          <p:nvPr>
            <p:ph idx="1"/>
          </p:nvPr>
        </p:nvSpPr>
        <p:spPr/>
        <p:txBody>
          <a:bodyPr>
            <a:normAutofit/>
          </a:bodyPr>
          <a:lstStyle/>
          <a:p>
            <a:r>
              <a:rPr lang="it-IT" sz="1900" dirty="0"/>
              <a:t>Pertanto vengono ridefiniti i termini della separazione dei poteri:</a:t>
            </a:r>
          </a:p>
          <a:p>
            <a:pPr marL="0" indent="0">
              <a:buNone/>
            </a:pPr>
            <a:r>
              <a:rPr lang="it-IT" sz="1900" dirty="0"/>
              <a:t>- Dispute politiche sono ridefinite come: problemi tecnici, regolamento di rischi, gestione di crisi;</a:t>
            </a:r>
          </a:p>
          <a:p>
            <a:pPr marL="0" indent="0">
              <a:buNone/>
            </a:pPr>
            <a:r>
              <a:rPr lang="it-IT" sz="1900" dirty="0"/>
              <a:t>- Scelte politiche come: trasmissione delle «best </a:t>
            </a:r>
            <a:r>
              <a:rPr lang="it-IT" sz="1900" dirty="0" err="1"/>
              <a:t>practices</a:t>
            </a:r>
            <a:r>
              <a:rPr lang="it-IT" sz="1900" dirty="0"/>
              <a:t>», coordinamento e centralizzazione dei regolamenti e dei parametri pubblici e privati; </a:t>
            </a:r>
          </a:p>
          <a:p>
            <a:pPr marL="0" indent="0">
              <a:buNone/>
            </a:pPr>
            <a:r>
              <a:rPr lang="it-IT" sz="1900" dirty="0"/>
              <a:t>- Attori politici e processi decisionali come: «agenzie indipendenti» e meccanismi di arbitraggio che formano </a:t>
            </a:r>
            <a:r>
              <a:rPr lang="it-IT" sz="1900" i="1" dirty="0"/>
              <a:t>soft </a:t>
            </a:r>
            <a:r>
              <a:rPr lang="it-IT" sz="1900" i="1" dirty="0" err="1"/>
              <a:t>law</a:t>
            </a:r>
            <a:endParaRPr lang="it-IT" sz="1900" i="1" dirty="0"/>
          </a:p>
        </p:txBody>
      </p:sp>
    </p:spTree>
    <p:extLst>
      <p:ext uri="{BB962C8B-B14F-4D97-AF65-F5344CB8AC3E}">
        <p14:creationId xmlns:p14="http://schemas.microsoft.com/office/powerpoint/2010/main" val="24075895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BE09B1-AFB4-418C-B65A-F0207586CAC4}"/>
              </a:ext>
            </a:extLst>
          </p:cNvPr>
          <p:cNvSpPr>
            <a:spLocks noGrp="1"/>
          </p:cNvSpPr>
          <p:nvPr>
            <p:ph type="title"/>
          </p:nvPr>
        </p:nvSpPr>
        <p:spPr/>
        <p:txBody>
          <a:bodyPr/>
          <a:lstStyle/>
          <a:p>
            <a:r>
              <a:rPr lang="it-IT" dirty="0"/>
              <a:t>«nuovo </a:t>
            </a:r>
            <a:r>
              <a:rPr lang="it-IT" dirty="0" err="1"/>
              <a:t>intergovernativismo</a:t>
            </a:r>
            <a:r>
              <a:rPr lang="it-IT" dirty="0"/>
              <a:t>»</a:t>
            </a:r>
          </a:p>
        </p:txBody>
      </p:sp>
      <p:sp>
        <p:nvSpPr>
          <p:cNvPr id="3" name="Segnaposto contenuto 2">
            <a:extLst>
              <a:ext uri="{FF2B5EF4-FFF2-40B4-BE49-F238E27FC236}">
                <a16:creationId xmlns:a16="http://schemas.microsoft.com/office/drawing/2014/main" id="{4A00D7B0-31C1-411B-9AC4-3E79B0767EC0}"/>
              </a:ext>
            </a:extLst>
          </p:cNvPr>
          <p:cNvSpPr>
            <a:spLocks noGrp="1"/>
          </p:cNvSpPr>
          <p:nvPr>
            <p:ph idx="1"/>
          </p:nvPr>
        </p:nvSpPr>
        <p:spPr/>
        <p:txBody>
          <a:bodyPr>
            <a:normAutofit/>
          </a:bodyPr>
          <a:lstStyle/>
          <a:p>
            <a:r>
              <a:rPr lang="it-IT" sz="1900" dirty="0"/>
              <a:t>Alle crisi degli anni 2010’</a:t>
            </a:r>
          </a:p>
          <a:p>
            <a:pPr marL="457200" indent="-457200">
              <a:buFont typeface="+mj-lt"/>
              <a:buAutoNum type="arabicParenR"/>
            </a:pPr>
            <a:r>
              <a:rPr lang="it-IT" sz="1900" dirty="0"/>
              <a:t>stabilità monetaria dell’eurozona durante la crisi del debito sovrano 2008-2013;</a:t>
            </a:r>
          </a:p>
          <a:p>
            <a:pPr marL="457200" indent="-457200">
              <a:buFont typeface="+mj-lt"/>
              <a:buAutoNum type="arabicParenR"/>
            </a:pPr>
            <a:r>
              <a:rPr lang="it-IT" sz="1900" dirty="0"/>
              <a:t>afflusso in massa dei profughi dagli anni 2014 in poi;</a:t>
            </a:r>
          </a:p>
          <a:p>
            <a:pPr marL="457200" indent="-457200">
              <a:buFont typeface="+mj-lt"/>
              <a:buAutoNum type="arabicParenR"/>
            </a:pPr>
            <a:r>
              <a:rPr lang="it-IT" sz="1900" dirty="0"/>
              <a:t>Allarme terrorismo e COVID…  </a:t>
            </a:r>
          </a:p>
          <a:p>
            <a:r>
              <a:rPr lang="it-IT" sz="1900" dirty="0"/>
              <a:t>UE ha reagito (quando ha reagito) con misure d’emergenza dei governi che non hanno coinvolto i poteri legislativo e giudiziario.  </a:t>
            </a:r>
          </a:p>
        </p:txBody>
      </p:sp>
    </p:spTree>
    <p:extLst>
      <p:ext uri="{BB962C8B-B14F-4D97-AF65-F5344CB8AC3E}">
        <p14:creationId xmlns:p14="http://schemas.microsoft.com/office/powerpoint/2010/main" val="12112796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deficit democratico della UE</a:t>
            </a:r>
          </a:p>
        </p:txBody>
      </p:sp>
      <p:sp>
        <p:nvSpPr>
          <p:cNvPr id="3" name="Segnaposto contenuto 2"/>
          <p:cNvSpPr>
            <a:spLocks noGrp="1"/>
          </p:cNvSpPr>
          <p:nvPr>
            <p:ph idx="1"/>
          </p:nvPr>
        </p:nvSpPr>
        <p:spPr/>
        <p:txBody>
          <a:bodyPr>
            <a:normAutofit/>
          </a:bodyPr>
          <a:lstStyle/>
          <a:p>
            <a:r>
              <a:rPr lang="en-US" sz="1900" dirty="0" err="1"/>
              <a:t>Sabino</a:t>
            </a:r>
            <a:r>
              <a:rPr lang="en-US" sz="1900" dirty="0"/>
              <a:t> Cassese, </a:t>
            </a:r>
            <a:r>
              <a:rPr lang="en-US" sz="1900" i="1" dirty="0"/>
              <a:t>Is There Really a ‘Democratic Deficit?’, </a:t>
            </a:r>
            <a:r>
              <a:rPr lang="en-US" sz="1900" dirty="0"/>
              <a:t>2002; </a:t>
            </a:r>
            <a:r>
              <a:rPr lang="en-US" sz="1900" i="1" dirty="0"/>
              <a:t>Administrative Law without the State? The Challenge of Global Regulation</a:t>
            </a:r>
            <a:r>
              <a:rPr lang="en-US" sz="1900" dirty="0"/>
              <a:t>, 2005.</a:t>
            </a:r>
          </a:p>
          <a:p>
            <a:r>
              <a:rPr lang="en-GB" sz="1900" dirty="0"/>
              <a:t>Andrew </a:t>
            </a:r>
            <a:r>
              <a:rPr lang="en-GB" sz="1900" dirty="0" err="1"/>
              <a:t>Moravscik</a:t>
            </a:r>
            <a:r>
              <a:rPr lang="en-GB" sz="1900" dirty="0"/>
              <a:t>, </a:t>
            </a:r>
            <a:r>
              <a:rPr lang="en-US" sz="1900" i="1" dirty="0"/>
              <a:t>In </a:t>
            </a:r>
            <a:r>
              <a:rPr lang="en-US" sz="1900" i="1" dirty="0" err="1"/>
              <a:t>Defence</a:t>
            </a:r>
            <a:r>
              <a:rPr lang="en-US" sz="1900" i="1" dirty="0"/>
              <a:t> of the ‘Democratic Deficit’: Reassessing Legitimacy in the European Union</a:t>
            </a:r>
            <a:r>
              <a:rPr lang="en-US" sz="1900" dirty="0"/>
              <a:t>, </a:t>
            </a:r>
            <a:r>
              <a:rPr lang="en-GB" sz="1900" dirty="0"/>
              <a:t>2002: </a:t>
            </a:r>
          </a:p>
          <a:p>
            <a:pPr marL="0" indent="0">
              <a:buNone/>
            </a:pPr>
            <a:r>
              <a:rPr lang="it-IT" sz="1900" dirty="0"/>
              <a:t>«Si potrebbe obiettare che l'UE a volte fa affidamento su tecnocrati autonomi in seno alla Commissione o ai tribunali costituzionali per risolvere questioni essenzialmente politiche che riguardano la ripartizione di costi, benefici e rischi». </a:t>
            </a:r>
          </a:p>
        </p:txBody>
      </p:sp>
    </p:spTree>
    <p:extLst>
      <p:ext uri="{BB962C8B-B14F-4D97-AF65-F5344CB8AC3E}">
        <p14:creationId xmlns:p14="http://schemas.microsoft.com/office/powerpoint/2010/main" val="7726500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CFB87E-DDD6-40C3-B8DF-FF124D2B5321}"/>
              </a:ext>
            </a:extLst>
          </p:cNvPr>
          <p:cNvSpPr>
            <a:spLocks noGrp="1"/>
          </p:cNvSpPr>
          <p:nvPr>
            <p:ph type="title"/>
          </p:nvPr>
        </p:nvSpPr>
        <p:spPr/>
        <p:txBody>
          <a:bodyPr/>
          <a:lstStyle/>
          <a:p>
            <a:r>
              <a:rPr lang="it-IT" dirty="0"/>
              <a:t>«Declino della rappresentanza»?</a:t>
            </a:r>
          </a:p>
        </p:txBody>
      </p:sp>
      <p:sp>
        <p:nvSpPr>
          <p:cNvPr id="3" name="Segnaposto contenuto 2">
            <a:extLst>
              <a:ext uri="{FF2B5EF4-FFF2-40B4-BE49-F238E27FC236}">
                <a16:creationId xmlns:a16="http://schemas.microsoft.com/office/drawing/2014/main" id="{C5674A08-2A6D-4549-9EB0-1223A1AC1BCA}"/>
              </a:ext>
            </a:extLst>
          </p:cNvPr>
          <p:cNvSpPr>
            <a:spLocks noGrp="1"/>
          </p:cNvSpPr>
          <p:nvPr>
            <p:ph idx="1"/>
          </p:nvPr>
        </p:nvSpPr>
        <p:spPr/>
        <p:txBody>
          <a:bodyPr>
            <a:normAutofit/>
          </a:bodyPr>
          <a:lstStyle/>
          <a:p>
            <a:pPr marL="0" lvl="0" indent="0">
              <a:buClr>
                <a:srgbClr val="00C6BB"/>
              </a:buClr>
              <a:buNone/>
              <a:defRPr/>
            </a:pPr>
            <a:r>
              <a:rPr kumimoji="0" lang="en-GB" sz="1900" b="0" i="0" u="none" strike="noStrike" kern="1200" cap="none" spc="0" normalizeH="0" baseline="0" noProof="0" dirty="0" err="1">
                <a:ln>
                  <a:noFill/>
                </a:ln>
                <a:solidFill>
                  <a:prstClr val="white"/>
                </a:solidFill>
                <a:effectLst/>
                <a:uLnTx/>
                <a:uFillTx/>
                <a:latin typeface="Century Gothic" panose="020B0502020202020204"/>
                <a:ea typeface="+mn-ea"/>
                <a:cs typeface="+mn-cs"/>
              </a:rPr>
              <a:t>Moravscik</a:t>
            </a:r>
            <a:r>
              <a:rPr kumimoji="0" lang="en-GB" sz="19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900" b="0" i="1" u="none" strike="noStrike" kern="1200" cap="none" spc="0" normalizeH="0" baseline="0" noProof="0" dirty="0">
                <a:ln>
                  <a:noFill/>
                </a:ln>
                <a:solidFill>
                  <a:prstClr val="white"/>
                </a:solidFill>
                <a:effectLst/>
                <a:uLnTx/>
                <a:uFillTx/>
                <a:latin typeface="Century Gothic" panose="020B0502020202020204"/>
                <a:ea typeface="+mn-ea"/>
                <a:cs typeface="+mn-cs"/>
              </a:rPr>
              <a:t>In </a:t>
            </a:r>
            <a:r>
              <a:rPr kumimoji="0" lang="en-US" sz="1900" b="0" i="1" u="none" strike="noStrike" kern="1200" cap="none" spc="0" normalizeH="0" baseline="0" noProof="0" dirty="0" err="1">
                <a:ln>
                  <a:noFill/>
                </a:ln>
                <a:solidFill>
                  <a:prstClr val="white"/>
                </a:solidFill>
                <a:effectLst/>
                <a:uLnTx/>
                <a:uFillTx/>
                <a:latin typeface="Century Gothic" panose="020B0502020202020204"/>
                <a:ea typeface="+mn-ea"/>
                <a:cs typeface="+mn-cs"/>
              </a:rPr>
              <a:t>Defence</a:t>
            </a:r>
            <a:r>
              <a:rPr kumimoji="0" lang="en-US" sz="1900" b="0" i="1" u="none" strike="noStrike" kern="1200" cap="none" spc="0" normalizeH="0" baseline="0" noProof="0" dirty="0">
                <a:ln>
                  <a:noFill/>
                </a:ln>
                <a:solidFill>
                  <a:prstClr val="white"/>
                </a:solidFill>
                <a:effectLst/>
                <a:uLnTx/>
                <a:uFillTx/>
                <a:latin typeface="Century Gothic" panose="020B0502020202020204"/>
                <a:ea typeface="+mn-ea"/>
                <a:cs typeface="+mn-cs"/>
              </a:rPr>
              <a:t> of the ‘Democratic Deficit’: </a:t>
            </a:r>
            <a:endParaRPr lang="it-IT" sz="1900" dirty="0">
              <a:solidFill>
                <a:prstClr val="white"/>
              </a:solidFill>
            </a:endParaRPr>
          </a:p>
          <a:p>
            <a:pPr marL="0" lvl="0" indent="0">
              <a:buClr>
                <a:srgbClr val="00C6BB"/>
              </a:buClr>
              <a:buNone/>
              <a:defRPr/>
            </a:pPr>
            <a:r>
              <a:rPr lang="it-IT" sz="1900" dirty="0">
                <a:solidFill>
                  <a:prstClr val="white"/>
                </a:solidFill>
              </a:rPr>
              <a:t>«Vi </a:t>
            </a: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sono alcune aree in cui l'UE si discosta modestamente dalle pratiche nazionali esistenti senza una giustificazione sostanziale convincente. </a:t>
            </a:r>
          </a:p>
          <a:p>
            <a:pPr marL="0" lvl="0" indent="0">
              <a:buClr>
                <a:srgbClr val="00C6BB"/>
              </a:buClr>
              <a:buNone/>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La più importante è la struttura della Banca centrale europea, che è più indipendente dalla pressione politica di qualsiasi esempio nazionale…in futuro il diritto amministrativo e costituzionale europeo potrebbe spostarsi in una direzione avversa alla previdenza sociale.</a:t>
            </a: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Eppure c'è poco che sia distintamente "europeo" nel modello di delega che osserviamo nell'UE. La fine del ventesimo secolo è stata un periodo del "declino dei parlamenti" in favore di tribunali, amministrazioni pubbliche e degli esecutivi».</a:t>
            </a:r>
          </a:p>
        </p:txBody>
      </p:sp>
    </p:spTree>
    <p:extLst>
      <p:ext uri="{BB962C8B-B14F-4D97-AF65-F5344CB8AC3E}">
        <p14:creationId xmlns:p14="http://schemas.microsoft.com/office/powerpoint/2010/main" val="14341375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CF9B47-A025-406C-A34A-234B402C6555}"/>
              </a:ext>
            </a:extLst>
          </p:cNvPr>
          <p:cNvSpPr>
            <a:spLocks noGrp="1"/>
          </p:cNvSpPr>
          <p:nvPr>
            <p:ph type="title"/>
          </p:nvPr>
        </p:nvSpPr>
        <p:spPr/>
        <p:txBody>
          <a:bodyPr/>
          <a:lstStyle/>
          <a:p>
            <a:r>
              <a:rPr lang="it-IT" dirty="0"/>
              <a:t>«L’ignoranza del grande pubblico»</a:t>
            </a:r>
          </a:p>
        </p:txBody>
      </p:sp>
      <p:sp>
        <p:nvSpPr>
          <p:cNvPr id="3" name="Segnaposto contenuto 2"/>
          <p:cNvSpPr>
            <a:spLocks noGrp="1"/>
          </p:cNvSpPr>
          <p:nvPr>
            <p:ph idx="1"/>
          </p:nvPr>
        </p:nvSpPr>
        <p:spPr/>
        <p:txBody>
          <a:bodyPr>
            <a:normAutofit/>
          </a:bodyPr>
          <a:lstStyle/>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en-GB" sz="1900" b="0" i="0" u="none" strike="noStrike" kern="1200" cap="none" spc="0" normalizeH="0" baseline="0" noProof="0" dirty="0" err="1">
                <a:ln>
                  <a:noFill/>
                </a:ln>
                <a:solidFill>
                  <a:prstClr val="white"/>
                </a:solidFill>
                <a:effectLst/>
                <a:uLnTx/>
                <a:uFillTx/>
                <a:latin typeface="Century Gothic" panose="020B0502020202020204"/>
                <a:ea typeface="+mn-ea"/>
                <a:cs typeface="+mn-cs"/>
              </a:rPr>
              <a:t>Moravscik</a:t>
            </a:r>
            <a:r>
              <a:rPr kumimoji="0" lang="en-GB" sz="19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900" b="0" i="1" u="none" strike="noStrike" kern="1200" cap="none" spc="0" normalizeH="0" baseline="0" noProof="0" dirty="0">
                <a:ln>
                  <a:noFill/>
                </a:ln>
                <a:solidFill>
                  <a:prstClr val="white"/>
                </a:solidFill>
                <a:effectLst/>
                <a:uLnTx/>
                <a:uFillTx/>
                <a:latin typeface="Century Gothic" panose="020B0502020202020204"/>
                <a:ea typeface="+mn-ea"/>
                <a:cs typeface="+mn-cs"/>
              </a:rPr>
              <a:t>In </a:t>
            </a:r>
            <a:r>
              <a:rPr kumimoji="0" lang="en-US" sz="1900" b="0" i="1" u="none" strike="noStrike" kern="1200" cap="none" spc="0" normalizeH="0" baseline="0" noProof="0" dirty="0" err="1">
                <a:ln>
                  <a:noFill/>
                </a:ln>
                <a:solidFill>
                  <a:prstClr val="white"/>
                </a:solidFill>
                <a:effectLst/>
                <a:uLnTx/>
                <a:uFillTx/>
                <a:latin typeface="Century Gothic" panose="020B0502020202020204"/>
                <a:ea typeface="+mn-ea"/>
                <a:cs typeface="+mn-cs"/>
              </a:rPr>
              <a:t>Defence</a:t>
            </a:r>
            <a:r>
              <a:rPr kumimoji="0" lang="en-US" sz="1900" b="0" i="1" u="none" strike="noStrike" kern="1200" cap="none" spc="0" normalizeH="0" baseline="0" noProof="0" dirty="0">
                <a:ln>
                  <a:noFill/>
                </a:ln>
                <a:solidFill>
                  <a:prstClr val="white"/>
                </a:solidFill>
                <a:effectLst/>
                <a:uLnTx/>
                <a:uFillTx/>
                <a:latin typeface="Century Gothic" panose="020B0502020202020204"/>
                <a:ea typeface="+mn-ea"/>
                <a:cs typeface="+mn-cs"/>
              </a:rPr>
              <a:t> of the ‘Democratic Deficit’: </a:t>
            </a:r>
            <a:endParaRPr lang="it-IT" dirty="0"/>
          </a:p>
          <a:p>
            <a:r>
              <a:rPr lang="it-IT" dirty="0"/>
              <a:t>«Sempre più la responsabilità viene imposta non attraverso la partecipazione diretta al processo decisionale maggioritario, ma piuttosto attraverso complessi sistemi di rappresentanza indiretta… </a:t>
            </a:r>
          </a:p>
          <a:p>
            <a:r>
              <a:rPr lang="it-IT" dirty="0"/>
              <a:t>Ciò è dovuto alla complessità di molte questioni politiche, l'ignoranza razionale e l'apatia del grande pubblico, il desiderio di proteggere i diritti delle minoranze e il potere di determinati interessi speciali in situazioni di aperta contestazione politica».</a:t>
            </a:r>
          </a:p>
        </p:txBody>
      </p:sp>
    </p:spTree>
    <p:extLst>
      <p:ext uri="{BB962C8B-B14F-4D97-AF65-F5344CB8AC3E}">
        <p14:creationId xmlns:p14="http://schemas.microsoft.com/office/powerpoint/2010/main" val="3423935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CABBB809-D4A3-4B1C-98ED-B531EC850873}"/>
              </a:ext>
            </a:extLst>
          </p:cNvPr>
          <p:cNvSpPr>
            <a:spLocks noGrp="1"/>
          </p:cNvSpPr>
          <p:nvPr>
            <p:ph type="title"/>
          </p:nvPr>
        </p:nvSpPr>
        <p:spPr/>
        <p:txBody>
          <a:bodyPr/>
          <a:lstStyle/>
          <a:p>
            <a:r>
              <a:rPr lang="it-IT" dirty="0"/>
              <a:t>Immanuel </a:t>
            </a:r>
            <a:r>
              <a:rPr lang="it-IT" dirty="0" err="1"/>
              <a:t>Wallerstein</a:t>
            </a:r>
            <a:r>
              <a:rPr lang="it-IT" dirty="0"/>
              <a:t>, </a:t>
            </a:r>
            <a:r>
              <a:rPr lang="it-IT" i="1" dirty="0"/>
              <a:t>The </a:t>
            </a:r>
            <a:r>
              <a:rPr lang="it-IT" i="1" dirty="0" err="1"/>
              <a:t>Modern</a:t>
            </a:r>
            <a:r>
              <a:rPr lang="it-IT" i="1" dirty="0"/>
              <a:t> World-System</a:t>
            </a:r>
            <a:r>
              <a:rPr lang="it-IT" dirty="0"/>
              <a:t>, 1974: </a:t>
            </a:r>
          </a:p>
        </p:txBody>
      </p:sp>
      <p:sp>
        <p:nvSpPr>
          <p:cNvPr id="6" name="Segnaposto contenuto 5">
            <a:extLst>
              <a:ext uri="{FF2B5EF4-FFF2-40B4-BE49-F238E27FC236}">
                <a16:creationId xmlns:a16="http://schemas.microsoft.com/office/drawing/2014/main" id="{F55501C8-397C-41C2-ACE4-5322F3E9049C}"/>
              </a:ext>
            </a:extLst>
          </p:cNvPr>
          <p:cNvSpPr>
            <a:spLocks noGrp="1"/>
          </p:cNvSpPr>
          <p:nvPr>
            <p:ph idx="1"/>
          </p:nvPr>
        </p:nvSpPr>
        <p:spPr/>
        <p:txBody>
          <a:bodyPr>
            <a:normAutofit/>
          </a:bodyPr>
          <a:lstStyle/>
          <a:p>
            <a:r>
              <a:rPr lang="it-IT" dirty="0"/>
              <a:t>Il mercato mondiale è tenuto insieme dalle ideologie politiche dominanti che determinano le concezioni su come funziona il mondo e cosa sia il progresso (civilizzato-barbaro, moderno-arretrato, efficiente-inefficiente, sviluppato-in via di sviluppo),</a:t>
            </a:r>
          </a:p>
          <a:p>
            <a:r>
              <a:rPr lang="it-IT" dirty="0"/>
              <a:t>Invece della divisione tra paesi «sviluppati» e «in via di sviluppo», il modello si fonda sulla mutua interdipendenza delle economie nazionali nel sistema mondiale;  </a:t>
            </a:r>
          </a:p>
          <a:p>
            <a:r>
              <a:rPr lang="it-IT" dirty="0"/>
              <a:t>Non implica alcuna prospettiva futura di modifica nei loro rapporti, ma anzi rende perpetue le relazioni di subordinazione di tipo semi-coloniale. </a:t>
            </a:r>
          </a:p>
          <a:p>
            <a:r>
              <a:rPr lang="it-IT" dirty="0"/>
              <a:t>Se un paese riesce a raggiungere una posizione centrale, lo può fare solo a spese di un altro paese periferico.</a:t>
            </a:r>
          </a:p>
          <a:p>
            <a:endParaRPr lang="it-IT" dirty="0"/>
          </a:p>
        </p:txBody>
      </p:sp>
    </p:spTree>
    <p:extLst>
      <p:ext uri="{BB962C8B-B14F-4D97-AF65-F5344CB8AC3E}">
        <p14:creationId xmlns:p14="http://schemas.microsoft.com/office/powerpoint/2010/main" val="16611616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BC1086-7EA8-4023-BAC0-7B795A5302A0}"/>
              </a:ext>
            </a:extLst>
          </p:cNvPr>
          <p:cNvSpPr>
            <a:spLocks noGrp="1"/>
          </p:cNvSpPr>
          <p:nvPr>
            <p:ph type="title"/>
          </p:nvPr>
        </p:nvSpPr>
        <p:spPr/>
        <p:txBody>
          <a:bodyPr/>
          <a:lstStyle/>
          <a:p>
            <a:r>
              <a:rPr lang="it-IT" dirty="0"/>
              <a:t>Democrazia vs governo multilivello</a:t>
            </a:r>
          </a:p>
        </p:txBody>
      </p:sp>
      <p:sp>
        <p:nvSpPr>
          <p:cNvPr id="3" name="Segnaposto contenuto 2">
            <a:extLst>
              <a:ext uri="{FF2B5EF4-FFF2-40B4-BE49-F238E27FC236}">
                <a16:creationId xmlns:a16="http://schemas.microsoft.com/office/drawing/2014/main" id="{814FF285-A9E1-42D5-9826-ED98CDF27EF9}"/>
              </a:ext>
            </a:extLst>
          </p:cNvPr>
          <p:cNvSpPr>
            <a:spLocks noGrp="1"/>
          </p:cNvSpPr>
          <p:nvPr>
            <p:ph idx="1"/>
          </p:nvPr>
        </p:nvSpPr>
        <p:spPr/>
        <p:txBody>
          <a:bodyPr/>
          <a:lstStyle/>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en-GB" sz="1900" b="0" i="0" u="none" strike="noStrike" kern="1200" cap="none" spc="0" normalizeH="0" baseline="0" noProof="0" dirty="0" err="1">
                <a:ln>
                  <a:noFill/>
                </a:ln>
                <a:solidFill>
                  <a:prstClr val="white"/>
                </a:solidFill>
                <a:effectLst/>
                <a:uLnTx/>
                <a:uFillTx/>
                <a:latin typeface="Century Gothic" panose="020B0502020202020204"/>
                <a:ea typeface="+mn-ea"/>
                <a:cs typeface="+mn-cs"/>
              </a:rPr>
              <a:t>Moravscik</a:t>
            </a:r>
            <a:r>
              <a:rPr kumimoji="0" lang="en-GB" sz="19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900" b="0" i="1" u="none" strike="noStrike" kern="1200" cap="none" spc="0" normalizeH="0" baseline="0" noProof="0" dirty="0">
                <a:ln>
                  <a:noFill/>
                </a:ln>
                <a:solidFill>
                  <a:prstClr val="white"/>
                </a:solidFill>
                <a:effectLst/>
                <a:uLnTx/>
                <a:uFillTx/>
                <a:latin typeface="Century Gothic" panose="020B0502020202020204"/>
                <a:ea typeface="+mn-ea"/>
                <a:cs typeface="+mn-cs"/>
              </a:rPr>
              <a:t>In </a:t>
            </a:r>
            <a:r>
              <a:rPr kumimoji="0" lang="en-US" sz="1900" b="0" i="1" u="none" strike="noStrike" kern="1200" cap="none" spc="0" normalizeH="0" baseline="0" noProof="0" dirty="0" err="1">
                <a:ln>
                  <a:noFill/>
                </a:ln>
                <a:solidFill>
                  <a:prstClr val="white"/>
                </a:solidFill>
                <a:effectLst/>
                <a:uLnTx/>
                <a:uFillTx/>
                <a:latin typeface="Century Gothic" panose="020B0502020202020204"/>
                <a:ea typeface="+mn-ea"/>
                <a:cs typeface="+mn-cs"/>
              </a:rPr>
              <a:t>Defence</a:t>
            </a:r>
            <a:r>
              <a:rPr kumimoji="0" lang="en-US" sz="1900" b="0" i="1" u="none" strike="noStrike" kern="1200" cap="none" spc="0" normalizeH="0" baseline="0" noProof="0" dirty="0">
                <a:ln>
                  <a:noFill/>
                </a:ln>
                <a:solidFill>
                  <a:prstClr val="white"/>
                </a:solidFill>
                <a:effectLst/>
                <a:uLnTx/>
                <a:uFillTx/>
                <a:latin typeface="Century Gothic" panose="020B0502020202020204"/>
                <a:ea typeface="+mn-ea"/>
                <a:cs typeface="+mn-cs"/>
              </a:rPr>
              <a:t> of the ‘Democratic Deficit’: </a:t>
            </a:r>
            <a:endPar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«Quindi, potremmo ragionevolmente chiederci, perché allora c'è una tale preoccupazione pubblica e accademica riguardo al deficit democratico?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La preoccupazione sembra derivare, soprattutto, dalla tendenza a privilegiare l'astratto sul concreto. La maggior parte dei critici confronta l'UE con una democrazia plebiscitaria o parlamentare ideale, autonoma, piuttosto che con l'effettivo funzionamento delle democrazie nazionali </a:t>
            </a:r>
            <a:r>
              <a:rPr kumimoji="0" lang="it-IT" sz="1800" b="0" i="0" u="none" strike="noStrike" kern="1200" cap="none" spc="0" normalizeH="0" baseline="0" noProof="0" dirty="0">
                <a:ln>
                  <a:noFill/>
                </a:ln>
                <a:solidFill>
                  <a:srgbClr val="FF0000"/>
                </a:solidFill>
                <a:effectLst/>
                <a:uLnTx/>
                <a:uFillTx/>
                <a:latin typeface="Century Gothic" panose="020B0502020202020204"/>
                <a:ea typeface="+mn-ea"/>
                <a:cs typeface="+mn-cs"/>
              </a:rPr>
              <a:t>adattato al contesto multilivello</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spTree>
    <p:extLst>
      <p:ext uri="{BB962C8B-B14F-4D97-AF65-F5344CB8AC3E}">
        <p14:creationId xmlns:p14="http://schemas.microsoft.com/office/powerpoint/2010/main" val="26805365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C9CD48-EAEF-41DA-9915-D25CF3EDEEF7}"/>
              </a:ext>
            </a:extLst>
          </p:cNvPr>
          <p:cNvSpPr>
            <a:spLocks noGrp="1"/>
          </p:cNvSpPr>
          <p:nvPr>
            <p:ph type="title"/>
          </p:nvPr>
        </p:nvSpPr>
        <p:spPr/>
        <p:txBody>
          <a:bodyPr/>
          <a:lstStyle/>
          <a:p>
            <a:r>
              <a:rPr lang="en-US" sz="3000" dirty="0"/>
              <a:t>Andrew </a:t>
            </a:r>
            <a:r>
              <a:rPr lang="en-US" sz="3000" dirty="0" err="1"/>
              <a:t>Moravcsik</a:t>
            </a:r>
            <a:r>
              <a:rPr lang="en-US" sz="3000" dirty="0"/>
              <a:t>, </a:t>
            </a:r>
            <a:r>
              <a:rPr lang="en-US" sz="3000" i="1" dirty="0"/>
              <a:t>What Can We Learn from the Collapse of the European Constitutional Project?, </a:t>
            </a:r>
            <a:r>
              <a:rPr lang="en-US" sz="3000" dirty="0"/>
              <a:t>2006</a:t>
            </a:r>
            <a:endParaRPr lang="it-IT" sz="3000" dirty="0"/>
          </a:p>
        </p:txBody>
      </p:sp>
      <p:sp>
        <p:nvSpPr>
          <p:cNvPr id="3" name="Segnaposto contenuto 2">
            <a:extLst>
              <a:ext uri="{FF2B5EF4-FFF2-40B4-BE49-F238E27FC236}">
                <a16:creationId xmlns:a16="http://schemas.microsoft.com/office/drawing/2014/main" id="{410EE75D-90B2-4A2A-863C-6612492D45C2}"/>
              </a:ext>
            </a:extLst>
          </p:cNvPr>
          <p:cNvSpPr>
            <a:spLocks noGrp="1"/>
          </p:cNvSpPr>
          <p:nvPr>
            <p:ph idx="1"/>
          </p:nvPr>
        </p:nvSpPr>
        <p:spPr>
          <a:xfrm>
            <a:off x="818712" y="2222287"/>
            <a:ext cx="10554574" cy="4030071"/>
          </a:xfrm>
        </p:spPr>
        <p:txBody>
          <a:bodyPr>
            <a:normAutofit/>
          </a:bodyPr>
          <a:lstStyle/>
          <a:p>
            <a:pPr marL="0" indent="0">
              <a:buNone/>
            </a:pPr>
            <a:endParaRPr lang="en-US" dirty="0"/>
          </a:p>
          <a:p>
            <a:r>
              <a:rPr lang="it-IT" dirty="0"/>
              <a:t>«È probabile che forzare la partecipazione sia controproducente, perché la risposta popolare è condannata a essere </a:t>
            </a:r>
            <a:r>
              <a:rPr lang="it-IT" dirty="0">
                <a:solidFill>
                  <a:srgbClr val="FF0000"/>
                </a:solidFill>
              </a:rPr>
              <a:t>ignorante, irrilevante e ideologica</a:t>
            </a:r>
            <a:r>
              <a:rPr lang="it-IT" dirty="0"/>
              <a:t>. </a:t>
            </a:r>
          </a:p>
          <a:p>
            <a:r>
              <a:rPr lang="it-IT" dirty="0">
                <a:solidFill>
                  <a:srgbClr val="FF0000"/>
                </a:solidFill>
              </a:rPr>
              <a:t>Ignorante</a:t>
            </a:r>
            <a:r>
              <a:rPr lang="it-IT" dirty="0"/>
              <a:t> perché gli individui non hanno alcun incentivo ad informarsi per promuovere politicamente i propri interessi. </a:t>
            </a:r>
          </a:p>
          <a:p>
            <a:r>
              <a:rPr lang="it-IT" dirty="0">
                <a:solidFill>
                  <a:srgbClr val="FF0000"/>
                </a:solidFill>
              </a:rPr>
              <a:t>Irrilevante</a:t>
            </a:r>
            <a:r>
              <a:rPr lang="it-IT" dirty="0"/>
              <a:t> perché il pubblico reagisce agli sforzi di stimolare il dibattito su questioni che non li interessano "importando" questioni nazionali e locali che più li interessano, ma che hanno poco a che fare con la politica dell'UE. </a:t>
            </a:r>
          </a:p>
          <a:p>
            <a:r>
              <a:rPr lang="it-IT" dirty="0">
                <a:solidFill>
                  <a:srgbClr val="FF0000"/>
                </a:solidFill>
              </a:rPr>
              <a:t>Ideologico</a:t>
            </a:r>
            <a:r>
              <a:rPr lang="it-IT" dirty="0"/>
              <a:t> perché intensi sforzi per stimolare la partecipazione elettorale tendono a incoraggiare la politica simbolica piuttosto che quella sostanziale.</a:t>
            </a:r>
          </a:p>
        </p:txBody>
      </p:sp>
    </p:spTree>
    <p:extLst>
      <p:ext uri="{BB962C8B-B14F-4D97-AF65-F5344CB8AC3E}">
        <p14:creationId xmlns:p14="http://schemas.microsoft.com/office/powerpoint/2010/main" val="18098821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947811-32D0-4E02-A22A-4D9C868E7947}"/>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FEFEFE"/>
                </a:solidFill>
                <a:effectLst/>
                <a:uLnTx/>
                <a:uFillTx/>
                <a:latin typeface="Century Gothic" panose="020B0502020202020204"/>
                <a:ea typeface="+mj-ea"/>
                <a:cs typeface="+mj-cs"/>
              </a:rPr>
              <a:t>Fritz </a:t>
            </a:r>
            <a:r>
              <a:rPr kumimoji="0" lang="en-US" sz="3600" b="1" i="0" u="none" strike="noStrike" kern="1200" cap="none" spc="0" normalizeH="0" baseline="0" noProof="0" dirty="0" err="1">
                <a:ln>
                  <a:noFill/>
                </a:ln>
                <a:solidFill>
                  <a:srgbClr val="FEFEFE"/>
                </a:solidFill>
                <a:effectLst/>
                <a:uLnTx/>
                <a:uFillTx/>
                <a:latin typeface="Century Gothic" panose="020B0502020202020204"/>
                <a:ea typeface="+mj-ea"/>
                <a:cs typeface="+mj-cs"/>
              </a:rPr>
              <a:t>Scharpf</a:t>
            </a:r>
            <a:r>
              <a:rPr kumimoji="0" lang="en-US" sz="3600" b="1" i="0" u="none" strike="noStrike" kern="1200" cap="none" spc="0" normalizeH="0" baseline="0" noProof="0" dirty="0">
                <a:ln>
                  <a:noFill/>
                </a:ln>
                <a:solidFill>
                  <a:srgbClr val="FEFEFE"/>
                </a:solidFill>
                <a:effectLst/>
                <a:uLnTx/>
                <a:uFillTx/>
                <a:latin typeface="Century Gothic" panose="020B0502020202020204"/>
                <a:ea typeface="+mj-ea"/>
                <a:cs typeface="+mj-cs"/>
              </a:rPr>
              <a:t>, </a:t>
            </a:r>
            <a:r>
              <a:rPr kumimoji="0" lang="en-US" sz="3600" b="1" i="1" u="none" strike="noStrike" kern="1200" cap="none" spc="0" normalizeH="0" baseline="0" noProof="0" dirty="0">
                <a:ln>
                  <a:noFill/>
                </a:ln>
                <a:solidFill>
                  <a:srgbClr val="FEFEFE"/>
                </a:solidFill>
                <a:effectLst/>
                <a:uLnTx/>
                <a:uFillTx/>
                <a:latin typeface="Century Gothic" panose="020B0502020202020204"/>
                <a:ea typeface="+mj-ea"/>
                <a:cs typeface="+mj-cs"/>
              </a:rPr>
              <a:t>Problem-solving effectiveness and democratic accountability in the EU</a:t>
            </a:r>
            <a:r>
              <a:rPr kumimoji="0" lang="en-US" sz="3600" b="1" i="0" u="none" strike="noStrike" kern="1200" cap="none" spc="0" normalizeH="0" baseline="0" noProof="0" dirty="0">
                <a:ln>
                  <a:noFill/>
                </a:ln>
                <a:solidFill>
                  <a:srgbClr val="FEFEFE"/>
                </a:solidFill>
                <a:effectLst/>
                <a:uLnTx/>
                <a:uFillTx/>
                <a:latin typeface="Century Gothic" panose="020B0502020202020204"/>
                <a:ea typeface="+mj-ea"/>
                <a:cs typeface="+mj-cs"/>
              </a:rPr>
              <a:t>, 2003</a:t>
            </a:r>
            <a:endParaRPr lang="it-IT" dirty="0"/>
          </a:p>
        </p:txBody>
      </p:sp>
      <p:graphicFrame>
        <p:nvGraphicFramePr>
          <p:cNvPr id="4" name="Segnaposto contenuto 3">
            <a:extLst>
              <a:ext uri="{FF2B5EF4-FFF2-40B4-BE49-F238E27FC236}">
                <a16:creationId xmlns:a16="http://schemas.microsoft.com/office/drawing/2014/main" id="{9C250B1F-CF3A-4F63-AE07-D3A87C74356D}"/>
              </a:ext>
            </a:extLst>
          </p:cNvPr>
          <p:cNvGraphicFramePr>
            <a:graphicFrameLocks noGrp="1"/>
          </p:cNvGraphicFramePr>
          <p:nvPr>
            <p:ph idx="1"/>
            <p:extLst>
              <p:ext uri="{D42A27DB-BD31-4B8C-83A1-F6EECF244321}">
                <p14:modId xmlns:p14="http://schemas.microsoft.com/office/powerpoint/2010/main" val="3907621536"/>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57997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6C5556-4194-4994-B442-9EFE6CF0EFD2}"/>
              </a:ext>
            </a:extLst>
          </p:cNvPr>
          <p:cNvSpPr>
            <a:spLocks noGrp="1"/>
          </p:cNvSpPr>
          <p:nvPr>
            <p:ph type="title"/>
          </p:nvPr>
        </p:nvSpPr>
        <p:spPr/>
        <p:txBody>
          <a:bodyPr/>
          <a:lstStyle/>
          <a:p>
            <a:r>
              <a:rPr lang="it-IT" dirty="0"/>
              <a:t>L’impossibilità del consenso generale</a:t>
            </a:r>
          </a:p>
        </p:txBody>
      </p:sp>
      <p:sp>
        <p:nvSpPr>
          <p:cNvPr id="3" name="Segnaposto contenuto 2">
            <a:extLst>
              <a:ext uri="{FF2B5EF4-FFF2-40B4-BE49-F238E27FC236}">
                <a16:creationId xmlns:a16="http://schemas.microsoft.com/office/drawing/2014/main" id="{5DB5EAF4-86F8-4448-B4F3-F1BDEE2A26A7}"/>
              </a:ext>
            </a:extLst>
          </p:cNvPr>
          <p:cNvSpPr>
            <a:spLocks noGrp="1"/>
          </p:cNvSpPr>
          <p:nvPr>
            <p:ph idx="1"/>
          </p:nvPr>
        </p:nvSpPr>
        <p:spPr/>
        <p:txBody>
          <a:bodyPr/>
          <a:lstStyle/>
          <a:p>
            <a:pPr marL="0" indent="0">
              <a:buClr>
                <a:srgbClr val="00C6BB"/>
              </a:buClr>
              <a:buNone/>
              <a:defRPr/>
            </a:pPr>
            <a:r>
              <a:rPr lang="it-IT" dirty="0" err="1">
                <a:solidFill>
                  <a:prstClr val="white"/>
                </a:solidFill>
              </a:rPr>
              <a:t>Scharpf</a:t>
            </a:r>
            <a:r>
              <a:rPr lang="it-IT" dirty="0">
                <a:solidFill>
                  <a:prstClr val="white"/>
                </a:solidFill>
              </a:rPr>
              <a:t>: Qualsiasi regolamentazione delle pratiche competitive genera vincitori e perdenti tra i concorrenti coinvolti:</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L'integrazione economica aumenta le libertà degli esportatori e degli importatori, ma interferisce con i diritti di proprietà dei produttori finora protetti;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lang="it-IT" dirty="0">
                <a:solidFill>
                  <a:prstClr val="white"/>
                </a:solidFill>
                <a:latin typeface="Century Gothic" panose="020B0502020202020204"/>
              </a:rPr>
              <a:t>L</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a liberalizzazione dei servizi di monopolio potrebbe aver giovato ai consumatori (nelle telecomunicazioni più che nel caso delle ferrovie), ma ha anche distrutto centinaia di migliaia di posti di lavoro… </a:t>
            </a:r>
          </a:p>
        </p:txBody>
      </p:sp>
    </p:spTree>
    <p:extLst>
      <p:ext uri="{BB962C8B-B14F-4D97-AF65-F5344CB8AC3E}">
        <p14:creationId xmlns:p14="http://schemas.microsoft.com/office/powerpoint/2010/main" val="40583120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ED2385-76AB-45F5-A9F4-51A80F90CB22}"/>
              </a:ext>
            </a:extLst>
          </p:cNvPr>
          <p:cNvSpPr>
            <a:spLocks noGrp="1"/>
          </p:cNvSpPr>
          <p:nvPr>
            <p:ph type="title"/>
          </p:nvPr>
        </p:nvSpPr>
        <p:spPr/>
        <p:txBody>
          <a:bodyPr/>
          <a:lstStyle/>
          <a:p>
            <a:r>
              <a:rPr lang="it-IT" dirty="0"/>
              <a:t>Interessi nazionali in competizione</a:t>
            </a:r>
          </a:p>
        </p:txBody>
      </p:sp>
      <p:sp>
        <p:nvSpPr>
          <p:cNvPr id="3" name="Segnaposto contenuto 2"/>
          <p:cNvSpPr>
            <a:spLocks noGrp="1"/>
          </p:cNvSpPr>
          <p:nvPr>
            <p:ph idx="1"/>
          </p:nvPr>
        </p:nvSpPr>
        <p:spPr/>
        <p:txBody>
          <a:bodyPr>
            <a:normAutofit/>
          </a:bodyPr>
          <a:lstStyle/>
          <a:p>
            <a:pPr marL="0" indent="0">
              <a:buNone/>
            </a:pPr>
            <a:r>
              <a:rPr lang="it-IT" sz="1900" dirty="0" err="1"/>
              <a:t>Scharpf</a:t>
            </a:r>
            <a:r>
              <a:rPr lang="it-IT" sz="1900" dirty="0"/>
              <a:t>: UE deve affrontare questioni estremamente importanti di politica interna degli stati membri:</a:t>
            </a:r>
          </a:p>
          <a:p>
            <a:r>
              <a:rPr lang="it-IT" sz="1900" dirty="0"/>
              <a:t>Protezione dell'ambiente, la sicurezza sul lavoro e la tutela dei consumatori creano conflitti di interessi tra gli stati membri; </a:t>
            </a:r>
          </a:p>
          <a:p>
            <a:r>
              <a:rPr lang="it-IT" sz="1900" dirty="0"/>
              <a:t>L'integrazione economica e monetaria e la crescente mobilità hanno effetti "spillover"  sulla sicurezza interna ed esterna degli stati;</a:t>
            </a:r>
          </a:p>
          <a:p>
            <a:r>
              <a:rPr lang="it-IT" sz="1900" dirty="0"/>
              <a:t>Il raggiungimento della maggiore efficienza dell’economia UE ha dei costi, che devono coprire gli stati membri con le loro politiche occupazionali e la politica sociale.</a:t>
            </a:r>
          </a:p>
        </p:txBody>
      </p:sp>
    </p:spTree>
    <p:extLst>
      <p:ext uri="{BB962C8B-B14F-4D97-AF65-F5344CB8AC3E}">
        <p14:creationId xmlns:p14="http://schemas.microsoft.com/office/powerpoint/2010/main" val="35401025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21863F-6412-6288-4B6E-C82F1E80AB8D}"/>
              </a:ext>
            </a:extLst>
          </p:cNvPr>
          <p:cNvSpPr>
            <a:spLocks noGrp="1"/>
          </p:cNvSpPr>
          <p:nvPr>
            <p:ph type="title"/>
          </p:nvPr>
        </p:nvSpPr>
        <p:spPr>
          <a:xfrm>
            <a:off x="1073151" y="446087"/>
            <a:ext cx="3547533" cy="1715221"/>
          </a:xfrm>
        </p:spPr>
        <p:txBody>
          <a:bodyPr/>
          <a:lstStyle/>
          <a:p>
            <a:r>
              <a:rPr lang="it-IT" sz="2800" dirty="0"/>
              <a:t>Commissione UE contro capitalismo nazionale 2005-2017</a:t>
            </a:r>
          </a:p>
        </p:txBody>
      </p:sp>
      <p:pic>
        <p:nvPicPr>
          <p:cNvPr id="7" name="Segnaposto contenuto 6">
            <a:extLst>
              <a:ext uri="{FF2B5EF4-FFF2-40B4-BE49-F238E27FC236}">
                <a16:creationId xmlns:a16="http://schemas.microsoft.com/office/drawing/2014/main" id="{5BDC4FB5-2680-F8A9-75A1-964B816C4D9A}"/>
              </a:ext>
            </a:extLst>
          </p:cNvPr>
          <p:cNvPicPr>
            <a:picLocks noGrp="1" noChangeAspect="1"/>
          </p:cNvPicPr>
          <p:nvPr>
            <p:ph idx="1"/>
          </p:nvPr>
        </p:nvPicPr>
        <p:blipFill>
          <a:blip r:embed="rId2"/>
          <a:stretch>
            <a:fillRect/>
          </a:stretch>
        </p:blipFill>
        <p:spPr>
          <a:xfrm>
            <a:off x="4714691" y="2260737"/>
            <a:ext cx="7440687" cy="3600311"/>
          </a:xfrm>
        </p:spPr>
      </p:pic>
      <p:sp>
        <p:nvSpPr>
          <p:cNvPr id="5" name="Segnaposto testo 4">
            <a:extLst>
              <a:ext uri="{FF2B5EF4-FFF2-40B4-BE49-F238E27FC236}">
                <a16:creationId xmlns:a16="http://schemas.microsoft.com/office/drawing/2014/main" id="{66AE6E84-339D-0002-25AA-146223C18A1F}"/>
              </a:ext>
            </a:extLst>
          </p:cNvPr>
          <p:cNvSpPr>
            <a:spLocks noGrp="1"/>
          </p:cNvSpPr>
          <p:nvPr>
            <p:ph type="body" sz="half" idx="2"/>
          </p:nvPr>
        </p:nvSpPr>
        <p:spPr/>
        <p:txBody>
          <a:bodyPr>
            <a:noAutofit/>
          </a:bodyPr>
          <a:lstStyle/>
          <a:p>
            <a:r>
              <a:rPr lang="it-IT" sz="2000" dirty="0"/>
              <a:t>Tentativi di aiuti di stato impediti dalla Commissione Europea – giudicati come inammissibili in quanto diretti a favorire aziende nazionali (sono ammissibili gli aiuti di stato che promuovono ricerca e sviluppo, PMI, sviluppo locale, riqualificazione ecc.)</a:t>
            </a:r>
          </a:p>
        </p:txBody>
      </p:sp>
    </p:spTree>
    <p:extLst>
      <p:ext uri="{BB962C8B-B14F-4D97-AF65-F5344CB8AC3E}">
        <p14:creationId xmlns:p14="http://schemas.microsoft.com/office/powerpoint/2010/main" val="29768960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«Good governance»</a:t>
            </a:r>
          </a:p>
        </p:txBody>
      </p:sp>
      <p:sp>
        <p:nvSpPr>
          <p:cNvPr id="5" name="Segnaposto contenuto 4"/>
          <p:cNvSpPr>
            <a:spLocks noGrp="1"/>
          </p:cNvSpPr>
          <p:nvPr>
            <p:ph sz="half" idx="1"/>
          </p:nvPr>
        </p:nvSpPr>
        <p:spPr>
          <a:xfrm>
            <a:off x="818712" y="2222287"/>
            <a:ext cx="6992877" cy="4411069"/>
          </a:xfrm>
        </p:spPr>
        <p:txBody>
          <a:bodyPr>
            <a:normAutofit/>
          </a:bodyPr>
          <a:lstStyle/>
          <a:p>
            <a:r>
              <a:rPr lang="en-GB" dirty="0" err="1"/>
              <a:t>Henk</a:t>
            </a:r>
            <a:r>
              <a:rPr lang="en-GB" dirty="0"/>
              <a:t> </a:t>
            </a:r>
            <a:r>
              <a:rPr lang="en-GB" dirty="0" err="1"/>
              <a:t>Addink</a:t>
            </a:r>
            <a:r>
              <a:rPr lang="it-IT" dirty="0"/>
              <a:t>, </a:t>
            </a:r>
            <a:r>
              <a:rPr lang="en-GB" i="1" dirty="0"/>
              <a:t>Good governance. Concept and context</a:t>
            </a:r>
            <a:r>
              <a:rPr lang="it-IT" dirty="0"/>
              <a:t>, </a:t>
            </a:r>
            <a:r>
              <a:rPr lang="en-GB" dirty="0"/>
              <a:t>Oxford University Press, 2019</a:t>
            </a:r>
          </a:p>
          <a:p>
            <a:pPr marL="0" indent="0">
              <a:buNone/>
            </a:pPr>
            <a:r>
              <a:rPr lang="it-IT" dirty="0"/>
              <a:t>Il concetto giuridico di good governance è adottato: </a:t>
            </a:r>
          </a:p>
          <a:p>
            <a:r>
              <a:rPr lang="it-IT" dirty="0"/>
              <a:t>nel diritto amministrativo dei vari stati UE , </a:t>
            </a:r>
          </a:p>
          <a:p>
            <a:r>
              <a:rPr lang="it-IT" dirty="0"/>
              <a:t>nella giurisprudenza delle alte corti, </a:t>
            </a:r>
          </a:p>
          <a:p>
            <a:r>
              <a:rPr lang="it-IT" dirty="0"/>
              <a:t>da organizzazioni internazionali come la Banca Mondiale e il Fondo Monetario Internazionale quale criterio comparativo di efficienza dei governi nazionali bisognosi di prestiti</a:t>
            </a:r>
          </a:p>
          <a:p>
            <a:endParaRPr lang="en-GB" dirty="0"/>
          </a:p>
        </p:txBody>
      </p:sp>
      <p:pic>
        <p:nvPicPr>
          <p:cNvPr id="7" name="Segnaposto contenuto 6"/>
          <p:cNvPicPr>
            <a:picLocks noGrp="1" noChangeAspect="1"/>
          </p:cNvPicPr>
          <p:nvPr>
            <p:ph sz="half" idx="2"/>
          </p:nvPr>
        </p:nvPicPr>
        <p:blipFill>
          <a:blip r:embed="rId2"/>
          <a:stretch>
            <a:fillRect/>
          </a:stretch>
        </p:blipFill>
        <p:spPr>
          <a:xfrm>
            <a:off x="7999412" y="2087104"/>
            <a:ext cx="3012577" cy="4546252"/>
          </a:xfrm>
          <a:prstGeom prst="rect">
            <a:avLst/>
          </a:prstGeom>
        </p:spPr>
      </p:pic>
    </p:spTree>
    <p:extLst>
      <p:ext uri="{BB962C8B-B14F-4D97-AF65-F5344CB8AC3E}">
        <p14:creationId xmlns:p14="http://schemas.microsoft.com/office/powerpoint/2010/main" val="24120984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F925ECA5-936F-4D37-A0CF-EEA6E67C5702}"/>
              </a:ext>
            </a:extLst>
          </p:cNvPr>
          <p:cNvSpPr>
            <a:spLocks noGrp="1"/>
          </p:cNvSpPr>
          <p:nvPr>
            <p:ph type="title"/>
          </p:nvPr>
        </p:nvSpPr>
        <p:spPr/>
        <p:txBody>
          <a:bodyPr/>
          <a:lstStyle/>
          <a:p>
            <a:r>
              <a:rPr lang="it-IT" dirty="0"/>
              <a:t>Democrazia vs principi fondanti</a:t>
            </a:r>
          </a:p>
        </p:txBody>
      </p:sp>
      <p:sp>
        <p:nvSpPr>
          <p:cNvPr id="6" name="Segnaposto contenuto 5">
            <a:extLst>
              <a:ext uri="{FF2B5EF4-FFF2-40B4-BE49-F238E27FC236}">
                <a16:creationId xmlns:a16="http://schemas.microsoft.com/office/drawing/2014/main" id="{349A98FD-6329-49B5-8D52-AF9143C7720B}"/>
              </a:ext>
            </a:extLst>
          </p:cNvPr>
          <p:cNvSpPr>
            <a:spLocks noGrp="1"/>
          </p:cNvSpPr>
          <p:nvPr>
            <p:ph idx="1"/>
          </p:nvPr>
        </p:nvSpPr>
        <p:spPr/>
        <p:txBody>
          <a:bodyPr>
            <a:normAutofit lnSpcReduction="10000"/>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Dalla legittimità democratica del potere, l’accento si sposta su «un esercizio buono e leale del potere» in base «a sei principi fondanti» interpretati da organi non eletti: </a:t>
            </a:r>
          </a:p>
          <a:p>
            <a:pPr marL="457200" marR="0" lvl="0" indent="-457200" algn="l" defTabSz="457200" rtl="0" eaLnBrk="1" fontAlgn="auto" latinLnBrk="0" hangingPunct="1">
              <a:lnSpc>
                <a:spcPct val="100000"/>
              </a:lnSpc>
              <a:spcBef>
                <a:spcPct val="20000"/>
              </a:spcBef>
              <a:spcAft>
                <a:spcPts val="600"/>
              </a:spcAft>
              <a:buClr>
                <a:srgbClr val="00C6BB"/>
              </a:buClr>
              <a:buSzTx/>
              <a:buAutoNum type="arabicParen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appropriatezza, </a:t>
            </a:r>
          </a:p>
          <a:p>
            <a:pPr marL="457200" marR="0" lvl="0" indent="-457200" algn="l" defTabSz="457200" rtl="0" eaLnBrk="1" fontAlgn="auto" latinLnBrk="0" hangingPunct="1">
              <a:lnSpc>
                <a:spcPct val="100000"/>
              </a:lnSpc>
              <a:spcBef>
                <a:spcPct val="20000"/>
              </a:spcBef>
              <a:spcAft>
                <a:spcPts val="600"/>
              </a:spcAft>
              <a:buClr>
                <a:srgbClr val="00C6BB"/>
              </a:buClr>
              <a:buSzTx/>
              <a:buAutoNum type="arabicParen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trasparenza, </a:t>
            </a:r>
          </a:p>
          <a:p>
            <a:pPr marL="457200" marR="0" lvl="0" indent="-457200" algn="l" defTabSz="457200" rtl="0" eaLnBrk="1" fontAlgn="auto" latinLnBrk="0" hangingPunct="1">
              <a:lnSpc>
                <a:spcPct val="100000"/>
              </a:lnSpc>
              <a:spcBef>
                <a:spcPct val="20000"/>
              </a:spcBef>
              <a:spcAft>
                <a:spcPts val="600"/>
              </a:spcAft>
              <a:buClr>
                <a:srgbClr val="00C6BB"/>
              </a:buClr>
              <a:buSzTx/>
              <a:buAutoNum type="arabicParen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partecipazione, </a:t>
            </a:r>
          </a:p>
          <a:p>
            <a:pPr marL="457200" marR="0" lvl="0" indent="-457200" algn="l" defTabSz="457200" rtl="0" eaLnBrk="1" fontAlgn="auto" latinLnBrk="0" hangingPunct="1">
              <a:lnSpc>
                <a:spcPct val="100000"/>
              </a:lnSpc>
              <a:spcBef>
                <a:spcPct val="20000"/>
              </a:spcBef>
              <a:spcAft>
                <a:spcPts val="600"/>
              </a:spcAft>
              <a:buClr>
                <a:srgbClr val="00C6BB"/>
              </a:buClr>
              <a:buSzTx/>
              <a:buAutoNum type="arabicParen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efficacia, </a:t>
            </a:r>
          </a:p>
          <a:p>
            <a:pPr marL="457200" marR="0" lvl="0" indent="-457200" algn="l" defTabSz="457200" rtl="0" eaLnBrk="1" fontAlgn="auto" latinLnBrk="0" hangingPunct="1">
              <a:lnSpc>
                <a:spcPct val="100000"/>
              </a:lnSpc>
              <a:spcBef>
                <a:spcPct val="20000"/>
              </a:spcBef>
              <a:spcAft>
                <a:spcPts val="600"/>
              </a:spcAft>
              <a:buClr>
                <a:srgbClr val="00C6BB"/>
              </a:buClr>
              <a:buSzTx/>
              <a:buAutoNum type="arabicParen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Responsabilità, </a:t>
            </a:r>
          </a:p>
          <a:p>
            <a:pPr marL="457200" marR="0" lvl="0" indent="-457200" algn="l" defTabSz="457200" rtl="0" eaLnBrk="1" fontAlgn="auto" latinLnBrk="0" hangingPunct="1">
              <a:lnSpc>
                <a:spcPct val="100000"/>
              </a:lnSpc>
              <a:spcBef>
                <a:spcPct val="20000"/>
              </a:spcBef>
              <a:spcAft>
                <a:spcPts val="600"/>
              </a:spcAft>
              <a:buClr>
                <a:srgbClr val="00C6BB"/>
              </a:buClr>
              <a:buSzTx/>
              <a:buAutoNum type="arabicParen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rispetto dei diritti umani.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Toglie concretezza alle dinamiche politiche, poiché presume l’esistenza di una chiara, univoca e costante volontà popolare.</a:t>
            </a:r>
          </a:p>
        </p:txBody>
      </p:sp>
    </p:spTree>
    <p:extLst>
      <p:ext uri="{BB962C8B-B14F-4D97-AF65-F5344CB8AC3E}">
        <p14:creationId xmlns:p14="http://schemas.microsoft.com/office/powerpoint/2010/main" val="11688154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Politicizzazione della UE</a:t>
            </a:r>
          </a:p>
        </p:txBody>
      </p:sp>
      <p:sp>
        <p:nvSpPr>
          <p:cNvPr id="3" name="Segnaposto contenuto 2"/>
          <p:cNvSpPr>
            <a:spLocks noGrp="1"/>
          </p:cNvSpPr>
          <p:nvPr>
            <p:ph idx="1"/>
          </p:nvPr>
        </p:nvSpPr>
        <p:spPr>
          <a:xfrm>
            <a:off x="818712" y="2222287"/>
            <a:ext cx="10554574" cy="4322204"/>
          </a:xfrm>
        </p:spPr>
        <p:txBody>
          <a:bodyPr>
            <a:normAutofit/>
          </a:bodyPr>
          <a:lstStyle/>
          <a:p>
            <a:r>
              <a:rPr lang="it-IT" sz="1900" dirty="0"/>
              <a:t>Dalle «politiche UE senza politica» alle «politica contro politiche UE», a causa di conflitti:</a:t>
            </a:r>
          </a:p>
          <a:p>
            <a:pPr marL="0" indent="0">
              <a:buNone/>
            </a:pPr>
            <a:r>
              <a:rPr lang="it-IT" sz="1900" dirty="0"/>
              <a:t>1) </a:t>
            </a:r>
            <a:r>
              <a:rPr lang="it-IT" sz="1900" dirty="0" err="1"/>
              <a:t>ideazionali</a:t>
            </a:r>
            <a:r>
              <a:rPr lang="it-IT" sz="1900" dirty="0"/>
              <a:t>: differenza di idee politiche ed economiche, cosa fare?</a:t>
            </a:r>
          </a:p>
          <a:p>
            <a:pPr marL="0" indent="0">
              <a:buNone/>
            </a:pPr>
            <a:r>
              <a:rPr lang="it-IT" sz="1900" dirty="0"/>
              <a:t>2) istituzionali: conflitti nella struttura sia verticale sia orizzontale; chi fa cosa?</a:t>
            </a:r>
          </a:p>
          <a:p>
            <a:pPr marL="0" indent="0">
              <a:buNone/>
            </a:pPr>
            <a:r>
              <a:rPr lang="it-IT" sz="1900" dirty="0"/>
              <a:t>3) Coercitivi: chi impone i costi delle decisioni a chi? </a:t>
            </a:r>
          </a:p>
          <a:p>
            <a:pPr marL="0" indent="0">
              <a:buNone/>
            </a:pPr>
            <a:r>
              <a:rPr lang="it-IT" sz="1900" dirty="0"/>
              <a:t>Chi decide cosa fare, perché, come e dove: organi EU (solo quelli democratici o tutti?) o stati membri, o insieme?</a:t>
            </a:r>
          </a:p>
          <a:p>
            <a:pPr marL="0" indent="0">
              <a:buNone/>
            </a:pPr>
            <a:r>
              <a:rPr lang="it-IT" sz="1900" dirty="0"/>
              <a:t>Le decisioni devono servire gli interessi nazionali, accontentare elettori nazionali o fornire politiche di beneficio generale?</a:t>
            </a:r>
          </a:p>
        </p:txBody>
      </p:sp>
    </p:spTree>
    <p:extLst>
      <p:ext uri="{BB962C8B-B14F-4D97-AF65-F5344CB8AC3E}">
        <p14:creationId xmlns:p14="http://schemas.microsoft.com/office/powerpoint/2010/main" val="11778795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F6ADE11-085A-B65C-43D0-E5C5367FB57B}"/>
              </a:ext>
            </a:extLst>
          </p:cNvPr>
          <p:cNvSpPr>
            <a:spLocks noGrp="1"/>
          </p:cNvSpPr>
          <p:nvPr>
            <p:ph type="title"/>
          </p:nvPr>
        </p:nvSpPr>
        <p:spPr/>
        <p:txBody>
          <a:bodyPr/>
          <a:lstStyle/>
          <a:p>
            <a:r>
              <a:rPr lang="it-IT" dirty="0"/>
              <a:t>Istituzioni UE</a:t>
            </a:r>
          </a:p>
        </p:txBody>
      </p:sp>
      <p:sp>
        <p:nvSpPr>
          <p:cNvPr id="5" name="Segnaposto contenuto 4">
            <a:extLst>
              <a:ext uri="{FF2B5EF4-FFF2-40B4-BE49-F238E27FC236}">
                <a16:creationId xmlns:a16="http://schemas.microsoft.com/office/drawing/2014/main" id="{436CD59F-BB3D-C520-F66D-C5F16B1D9DF9}"/>
              </a:ext>
            </a:extLst>
          </p:cNvPr>
          <p:cNvSpPr>
            <a:spLocks noGrp="1"/>
          </p:cNvSpPr>
          <p:nvPr>
            <p:ph sz="half" idx="1"/>
          </p:nvPr>
        </p:nvSpPr>
        <p:spPr>
          <a:xfrm>
            <a:off x="818712" y="2222287"/>
            <a:ext cx="5185873" cy="4188524"/>
          </a:xfrm>
        </p:spPr>
        <p:txBody>
          <a:bodyPr>
            <a:normAutofit/>
          </a:bodyPr>
          <a:lstStyle/>
          <a:p>
            <a:pPr marL="0" indent="0">
              <a:buNone/>
            </a:pPr>
            <a:r>
              <a:rPr lang="it-IT" dirty="0"/>
              <a:t>Parlamento Europeo:</a:t>
            </a:r>
          </a:p>
          <a:p>
            <a:r>
              <a:rPr lang="it-IT" dirty="0"/>
              <a:t>Codecide la legislazione dell'UE, insieme al Consiglio dell'UE, sulla base delle proposte della Commissione europea</a:t>
            </a:r>
          </a:p>
          <a:p>
            <a:r>
              <a:rPr lang="it-IT" dirty="0"/>
              <a:t>elegge il presidente della Commissione e la sua composizione. Può votare una mozione di censura, obbligando la Commissione a dimettersi</a:t>
            </a:r>
          </a:p>
          <a:p>
            <a:r>
              <a:rPr lang="it-IT" dirty="0"/>
              <a:t>discute la politica monetaria della BCE</a:t>
            </a:r>
          </a:p>
          <a:p>
            <a:r>
              <a:rPr lang="it-IT" dirty="0"/>
              <a:t>elabora il bilancio dell’Unione europea, insieme al Consiglio</a:t>
            </a:r>
          </a:p>
          <a:p>
            <a:endParaRPr lang="it-IT" dirty="0"/>
          </a:p>
        </p:txBody>
      </p:sp>
      <p:sp>
        <p:nvSpPr>
          <p:cNvPr id="6" name="Segnaposto contenuto 5">
            <a:extLst>
              <a:ext uri="{FF2B5EF4-FFF2-40B4-BE49-F238E27FC236}">
                <a16:creationId xmlns:a16="http://schemas.microsoft.com/office/drawing/2014/main" id="{651C663C-8A23-A49B-9EAB-2A5D9000F79B}"/>
              </a:ext>
            </a:extLst>
          </p:cNvPr>
          <p:cNvSpPr>
            <a:spLocks noGrp="1"/>
          </p:cNvSpPr>
          <p:nvPr>
            <p:ph sz="half" idx="2"/>
          </p:nvPr>
        </p:nvSpPr>
        <p:spPr>
          <a:xfrm>
            <a:off x="6187415" y="2222286"/>
            <a:ext cx="5194583" cy="4188525"/>
          </a:xfrm>
        </p:spPr>
        <p:txBody>
          <a:bodyPr>
            <a:normAutofit/>
          </a:bodyPr>
          <a:lstStyle/>
          <a:p>
            <a:endParaRPr lang="it-IT" dirty="0"/>
          </a:p>
        </p:txBody>
      </p:sp>
      <p:sp>
        <p:nvSpPr>
          <p:cNvPr id="7" name="Rettangolo 6">
            <a:extLst>
              <a:ext uri="{FF2B5EF4-FFF2-40B4-BE49-F238E27FC236}">
                <a16:creationId xmlns:a16="http://schemas.microsoft.com/office/drawing/2014/main" id="{796619D0-7C60-BD0D-A2EA-6D3406922444}"/>
              </a:ext>
            </a:extLst>
          </p:cNvPr>
          <p:cNvSpPr/>
          <p:nvPr/>
        </p:nvSpPr>
        <p:spPr>
          <a:xfrm>
            <a:off x="7421672" y="2222287"/>
            <a:ext cx="2880986" cy="56475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Consiglio Europeo (capi di governo</a:t>
            </a:r>
          </a:p>
        </p:txBody>
      </p:sp>
      <p:sp>
        <p:nvSpPr>
          <p:cNvPr id="8" name="Rettangolo 7">
            <a:extLst>
              <a:ext uri="{FF2B5EF4-FFF2-40B4-BE49-F238E27FC236}">
                <a16:creationId xmlns:a16="http://schemas.microsoft.com/office/drawing/2014/main" id="{7DF77435-BA6C-4B33-1C9B-245C672F218B}"/>
              </a:ext>
            </a:extLst>
          </p:cNvPr>
          <p:cNvSpPr/>
          <p:nvPr/>
        </p:nvSpPr>
        <p:spPr>
          <a:xfrm>
            <a:off x="7891397" y="3192737"/>
            <a:ext cx="1778696" cy="564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Commissione Europea</a:t>
            </a:r>
          </a:p>
        </p:txBody>
      </p:sp>
      <p:sp>
        <p:nvSpPr>
          <p:cNvPr id="9" name="Rettangolo 8">
            <a:extLst>
              <a:ext uri="{FF2B5EF4-FFF2-40B4-BE49-F238E27FC236}">
                <a16:creationId xmlns:a16="http://schemas.microsoft.com/office/drawing/2014/main" id="{BD2C9898-6F83-DF59-9409-B6EE826E563F}"/>
              </a:ext>
            </a:extLst>
          </p:cNvPr>
          <p:cNvSpPr/>
          <p:nvPr/>
        </p:nvSpPr>
        <p:spPr>
          <a:xfrm>
            <a:off x="6344433" y="3920647"/>
            <a:ext cx="1903956" cy="7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Parlamento Europeo</a:t>
            </a:r>
          </a:p>
        </p:txBody>
      </p:sp>
      <p:sp>
        <p:nvSpPr>
          <p:cNvPr id="10" name="Rettangolo 9">
            <a:extLst>
              <a:ext uri="{FF2B5EF4-FFF2-40B4-BE49-F238E27FC236}">
                <a16:creationId xmlns:a16="http://schemas.microsoft.com/office/drawing/2014/main" id="{CA366CF6-90EB-34C5-592B-188D45517C00}"/>
              </a:ext>
            </a:extLst>
          </p:cNvPr>
          <p:cNvSpPr/>
          <p:nvPr/>
        </p:nvSpPr>
        <p:spPr>
          <a:xfrm>
            <a:off x="9519780" y="3964488"/>
            <a:ext cx="1862217" cy="851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Consiglio dei ministri di stati membri</a:t>
            </a:r>
          </a:p>
        </p:txBody>
      </p:sp>
      <p:sp>
        <p:nvSpPr>
          <p:cNvPr id="11" name="Rettangolo 10">
            <a:extLst>
              <a:ext uri="{FF2B5EF4-FFF2-40B4-BE49-F238E27FC236}">
                <a16:creationId xmlns:a16="http://schemas.microsoft.com/office/drawing/2014/main" id="{5445725C-9FDF-B394-91A4-FCB54F83D606}"/>
              </a:ext>
            </a:extLst>
          </p:cNvPr>
          <p:cNvSpPr/>
          <p:nvPr/>
        </p:nvSpPr>
        <p:spPr>
          <a:xfrm>
            <a:off x="8085550" y="5473643"/>
            <a:ext cx="1578279" cy="663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Diritto UE e bilancio</a:t>
            </a:r>
          </a:p>
        </p:txBody>
      </p:sp>
      <p:sp>
        <p:nvSpPr>
          <p:cNvPr id="12" name="Freccia in giù 11">
            <a:extLst>
              <a:ext uri="{FF2B5EF4-FFF2-40B4-BE49-F238E27FC236}">
                <a16:creationId xmlns:a16="http://schemas.microsoft.com/office/drawing/2014/main" id="{D0AE23F6-721B-033B-DCB3-7A056404A35F}"/>
              </a:ext>
            </a:extLst>
          </p:cNvPr>
          <p:cNvSpPr/>
          <p:nvPr/>
        </p:nvSpPr>
        <p:spPr>
          <a:xfrm>
            <a:off x="8749430" y="2787041"/>
            <a:ext cx="162838" cy="3444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llout: freccia a destra 12">
            <a:extLst>
              <a:ext uri="{FF2B5EF4-FFF2-40B4-BE49-F238E27FC236}">
                <a16:creationId xmlns:a16="http://schemas.microsoft.com/office/drawing/2014/main" id="{0D350BA7-5968-0CAE-23EB-21146D37B656}"/>
              </a:ext>
            </a:extLst>
          </p:cNvPr>
          <p:cNvSpPr/>
          <p:nvPr/>
        </p:nvSpPr>
        <p:spPr>
          <a:xfrm>
            <a:off x="6187415" y="2950197"/>
            <a:ext cx="1701452" cy="76525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Nomina e scrutina</a:t>
            </a:r>
          </a:p>
        </p:txBody>
      </p:sp>
      <p:sp>
        <p:nvSpPr>
          <p:cNvPr id="14" name="Callout: freccia a sinistra 13">
            <a:extLst>
              <a:ext uri="{FF2B5EF4-FFF2-40B4-BE49-F238E27FC236}">
                <a16:creationId xmlns:a16="http://schemas.microsoft.com/office/drawing/2014/main" id="{E126EFC6-DE7F-B9D5-A633-BF0B6E8F6007}"/>
              </a:ext>
            </a:extLst>
          </p:cNvPr>
          <p:cNvSpPr/>
          <p:nvPr/>
        </p:nvSpPr>
        <p:spPr>
          <a:xfrm>
            <a:off x="9782827" y="2993640"/>
            <a:ext cx="1599170" cy="765252"/>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nomina</a:t>
            </a:r>
          </a:p>
        </p:txBody>
      </p:sp>
      <p:sp>
        <p:nvSpPr>
          <p:cNvPr id="15" name="Callout: freccia in giù 14">
            <a:extLst>
              <a:ext uri="{FF2B5EF4-FFF2-40B4-BE49-F238E27FC236}">
                <a16:creationId xmlns:a16="http://schemas.microsoft.com/office/drawing/2014/main" id="{754AE52B-101D-921A-76B0-BCD48485755C}"/>
              </a:ext>
            </a:extLst>
          </p:cNvPr>
          <p:cNvSpPr/>
          <p:nvPr/>
        </p:nvSpPr>
        <p:spPr>
          <a:xfrm>
            <a:off x="7612693" y="4929395"/>
            <a:ext cx="2273474" cy="54191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codecidono</a:t>
            </a:r>
          </a:p>
        </p:txBody>
      </p:sp>
    </p:spTree>
    <p:extLst>
      <p:ext uri="{BB962C8B-B14F-4D97-AF65-F5344CB8AC3E}">
        <p14:creationId xmlns:p14="http://schemas.microsoft.com/office/powerpoint/2010/main" val="2643345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p:cNvSpPr>
            <a:spLocks noGrp="1"/>
          </p:cNvSpPr>
          <p:nvPr>
            <p:ph type="title"/>
          </p:nvPr>
        </p:nvSpPr>
        <p:spPr/>
        <p:txBody>
          <a:bodyPr/>
          <a:lstStyle/>
          <a:p>
            <a:r>
              <a:rPr lang="it-IT" altLang="it-IT" dirty="0"/>
              <a:t>Modello centro-periferia</a:t>
            </a:r>
          </a:p>
        </p:txBody>
      </p:sp>
      <p:graphicFrame>
        <p:nvGraphicFramePr>
          <p:cNvPr id="8" name="Segnaposto contenuto 7"/>
          <p:cNvGraphicFramePr>
            <a:graphicFrameLocks noGrp="1"/>
          </p:cNvGraphicFramePr>
          <p:nvPr>
            <p:ph idx="1"/>
            <p:extLst>
              <p:ext uri="{D42A27DB-BD31-4B8C-83A1-F6EECF244321}">
                <p14:modId xmlns:p14="http://schemas.microsoft.com/office/powerpoint/2010/main" val="2684198507"/>
              </p:ext>
            </p:extLst>
          </p:nvPr>
        </p:nvGraphicFramePr>
        <p:xfrm>
          <a:off x="819150" y="2222500"/>
          <a:ext cx="10553700" cy="3905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18003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err="1"/>
              <a:t>Parlamento</a:t>
            </a:r>
            <a:r>
              <a:rPr lang="en-GB" dirty="0"/>
              <a:t> </a:t>
            </a:r>
            <a:r>
              <a:rPr lang="en-GB" dirty="0" err="1"/>
              <a:t>Europeo</a:t>
            </a:r>
            <a:endParaRPr lang="en-GB" dirty="0"/>
          </a:p>
        </p:txBody>
      </p:sp>
      <p:sp>
        <p:nvSpPr>
          <p:cNvPr id="5" name="Segnaposto contenuto 4"/>
          <p:cNvSpPr>
            <a:spLocks noGrp="1"/>
          </p:cNvSpPr>
          <p:nvPr>
            <p:ph sz="half" idx="1"/>
          </p:nvPr>
        </p:nvSpPr>
        <p:spPr>
          <a:xfrm>
            <a:off x="339634" y="2130845"/>
            <a:ext cx="5497088" cy="4478959"/>
          </a:xfrm>
        </p:spPr>
        <p:txBody>
          <a:bodyPr>
            <a:normAutofit/>
          </a:bodyPr>
          <a:lstStyle/>
          <a:p>
            <a:r>
              <a:rPr lang="it-IT" dirty="0"/>
              <a:t>Il Parlamento Europeo è stretto tra la tecnocrazia UE e il nazionalismo degli stati  membri, </a:t>
            </a:r>
          </a:p>
          <a:p>
            <a:r>
              <a:rPr lang="it-IT" dirty="0"/>
              <a:t>cerca il proprio spazio politico nella maggiore influenza sulle istituzioni non democratiche dell’UE (Commissione, BCE…), </a:t>
            </a:r>
          </a:p>
          <a:p>
            <a:r>
              <a:rPr lang="it-IT" dirty="0"/>
              <a:t>ma non ha l’iniziativa legislativa che invece esercita COREPER (Comitato dei rappresentanti permanenti) come organo preparativo del Consiglio UE.</a:t>
            </a:r>
          </a:p>
        </p:txBody>
      </p:sp>
      <p:pic>
        <p:nvPicPr>
          <p:cNvPr id="7" name="Segnaposto contenuto 6"/>
          <p:cNvPicPr>
            <a:picLocks noGrp="1" noChangeAspect="1"/>
          </p:cNvPicPr>
          <p:nvPr>
            <p:ph sz="half" idx="2"/>
          </p:nvPr>
        </p:nvPicPr>
        <p:blipFill>
          <a:blip r:embed="rId2"/>
          <a:stretch>
            <a:fillRect/>
          </a:stretch>
        </p:blipFill>
        <p:spPr>
          <a:xfrm>
            <a:off x="5919849" y="1920240"/>
            <a:ext cx="6163297" cy="4897859"/>
          </a:xfrm>
          <a:prstGeom prst="rect">
            <a:avLst/>
          </a:prstGeom>
        </p:spPr>
      </p:pic>
    </p:spTree>
    <p:extLst>
      <p:ext uri="{BB962C8B-B14F-4D97-AF65-F5344CB8AC3E}">
        <p14:creationId xmlns:p14="http://schemas.microsoft.com/office/powerpoint/2010/main" val="17147757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D59A6AE-E7F1-4AC1-BB79-103422AEE58D}"/>
              </a:ext>
            </a:extLst>
          </p:cNvPr>
          <p:cNvSpPr>
            <a:spLocks noGrp="1"/>
          </p:cNvSpPr>
          <p:nvPr>
            <p:ph type="title"/>
          </p:nvPr>
        </p:nvSpPr>
        <p:spPr/>
        <p:txBody>
          <a:bodyPr/>
          <a:lstStyle/>
          <a:p>
            <a:r>
              <a:rPr lang="it-IT" dirty="0"/>
              <a:t>Chi è il legislatore europeo?</a:t>
            </a:r>
          </a:p>
        </p:txBody>
      </p:sp>
      <p:sp>
        <p:nvSpPr>
          <p:cNvPr id="6" name="Segnaposto contenuto 5">
            <a:extLst>
              <a:ext uri="{FF2B5EF4-FFF2-40B4-BE49-F238E27FC236}">
                <a16:creationId xmlns:a16="http://schemas.microsoft.com/office/drawing/2014/main" id="{78D83A9C-E306-4FE7-A342-6AF27ADCB6A5}"/>
              </a:ext>
            </a:extLst>
          </p:cNvPr>
          <p:cNvSpPr>
            <a:spLocks noGrp="1"/>
          </p:cNvSpPr>
          <p:nvPr>
            <p:ph idx="1"/>
          </p:nvPr>
        </p:nvSpPr>
        <p:spPr/>
        <p:txBody>
          <a:bodyPr>
            <a:normAutofit/>
          </a:bodyPr>
          <a:lstStyle/>
          <a:p>
            <a:r>
              <a:rPr lang="it-IT" dirty="0"/>
              <a:t>La Corte costituzionale tedesca ha dichiarato nella decisione del 2011 sulla soglia del 5% che EP non funziona come un vero parlamento visto che non ha l’iniziativa legislativa e che non è l’unico legislatore:</a:t>
            </a:r>
          </a:p>
          <a:p>
            <a:pPr marL="0" indent="0">
              <a:buNone/>
            </a:pPr>
            <a:r>
              <a:rPr lang="it-IT" dirty="0"/>
              <a:t>«Un interesse alla stabilità governativa non esiste a livello europeo. EP non elegge il governo europeo dipendente dal suo continuo supporto. Né la legislazione UE dipende dalla solidità di una maggioranza nel EP, formata da una coalizione stabile tra gruppi politici e contrapposta ad un’opposizione».</a:t>
            </a:r>
          </a:p>
        </p:txBody>
      </p:sp>
    </p:spTree>
    <p:extLst>
      <p:ext uri="{BB962C8B-B14F-4D97-AF65-F5344CB8AC3E}">
        <p14:creationId xmlns:p14="http://schemas.microsoft.com/office/powerpoint/2010/main" val="34457430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9F80AC-D121-EC27-A8E5-72F545432F45}"/>
              </a:ext>
            </a:extLst>
          </p:cNvPr>
          <p:cNvSpPr>
            <a:spLocks noGrp="1"/>
          </p:cNvSpPr>
          <p:nvPr>
            <p:ph type="title"/>
          </p:nvPr>
        </p:nvSpPr>
        <p:spPr/>
        <p:txBody>
          <a:bodyPr/>
          <a:lstStyle/>
          <a:p>
            <a:r>
              <a:rPr lang="it-IT" sz="4000" dirty="0"/>
              <a:t>Carattere del legislatore UE</a:t>
            </a:r>
          </a:p>
        </p:txBody>
      </p:sp>
      <p:graphicFrame>
        <p:nvGraphicFramePr>
          <p:cNvPr id="6" name="Segnaposto contenuto 5">
            <a:extLst>
              <a:ext uri="{FF2B5EF4-FFF2-40B4-BE49-F238E27FC236}">
                <a16:creationId xmlns:a16="http://schemas.microsoft.com/office/drawing/2014/main" id="{C2CA39D1-E7B6-CCA7-36FB-F3E3488D3564}"/>
              </a:ext>
            </a:extLst>
          </p:cNvPr>
          <p:cNvGraphicFramePr>
            <a:graphicFrameLocks noGrp="1"/>
          </p:cNvGraphicFramePr>
          <p:nvPr>
            <p:ph idx="1"/>
            <p:extLst>
              <p:ext uri="{D42A27DB-BD31-4B8C-83A1-F6EECF244321}">
                <p14:modId xmlns:p14="http://schemas.microsoft.com/office/powerpoint/2010/main" val="3272096710"/>
              </p:ext>
            </p:extLst>
          </p:nvPr>
        </p:nvGraphicFramePr>
        <p:xfrm>
          <a:off x="4856163" y="446088"/>
          <a:ext cx="6251575" cy="5414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testo 3">
            <a:extLst>
              <a:ext uri="{FF2B5EF4-FFF2-40B4-BE49-F238E27FC236}">
                <a16:creationId xmlns:a16="http://schemas.microsoft.com/office/drawing/2014/main" id="{8BE5143D-775F-6A11-5176-636BF4387BDE}"/>
              </a:ext>
            </a:extLst>
          </p:cNvPr>
          <p:cNvSpPr>
            <a:spLocks noGrp="1"/>
          </p:cNvSpPr>
          <p:nvPr>
            <p:ph type="body" sz="half" idx="2"/>
          </p:nvPr>
        </p:nvSpPr>
        <p:spPr/>
        <p:txBody>
          <a:bodyPr>
            <a:normAutofit/>
          </a:bodyPr>
          <a:lstStyle/>
          <a:p>
            <a:r>
              <a:rPr lang="it-IT" sz="2000" dirty="0"/>
              <a:t>Quali livelli garantiscono:</a:t>
            </a:r>
          </a:p>
          <a:p>
            <a:pPr marL="285750" indent="-285750">
              <a:buFont typeface="Arial" panose="020B0604020202020204" pitchFamily="34" charset="0"/>
              <a:buChar char="•"/>
            </a:pPr>
            <a:r>
              <a:rPr lang="it-IT" sz="2000" dirty="0"/>
              <a:t>La trasparenza</a:t>
            </a:r>
          </a:p>
          <a:p>
            <a:pPr marL="285750" indent="-285750">
              <a:buFont typeface="Arial" panose="020B0604020202020204" pitchFamily="34" charset="0"/>
              <a:buChar char="•"/>
            </a:pPr>
            <a:r>
              <a:rPr lang="it-IT" sz="2000" dirty="0"/>
              <a:t>Il pluralismo</a:t>
            </a:r>
          </a:p>
          <a:p>
            <a:pPr marL="285750" indent="-285750">
              <a:buFont typeface="Arial" panose="020B0604020202020204" pitchFamily="34" charset="0"/>
              <a:buChar char="•"/>
            </a:pPr>
            <a:r>
              <a:rPr lang="it-IT" sz="2000" dirty="0"/>
              <a:t>La separazione dei poteri</a:t>
            </a:r>
          </a:p>
          <a:p>
            <a:pPr marL="285750" indent="-285750">
              <a:buFont typeface="Arial" panose="020B0604020202020204" pitchFamily="34" charset="0"/>
              <a:buChar char="•"/>
            </a:pPr>
            <a:r>
              <a:rPr lang="it-IT" sz="2000" dirty="0"/>
              <a:t>La protezione giudiziaria?</a:t>
            </a:r>
          </a:p>
        </p:txBody>
      </p:sp>
    </p:spTree>
    <p:extLst>
      <p:ext uri="{BB962C8B-B14F-4D97-AF65-F5344CB8AC3E}">
        <p14:creationId xmlns:p14="http://schemas.microsoft.com/office/powerpoint/2010/main" val="32694905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97D27-E184-49E0-A886-73778DAB9A45}"/>
              </a:ext>
            </a:extLst>
          </p:cNvPr>
          <p:cNvSpPr>
            <a:spLocks noGrp="1"/>
          </p:cNvSpPr>
          <p:nvPr>
            <p:ph type="title"/>
          </p:nvPr>
        </p:nvSpPr>
        <p:spPr/>
        <p:txBody>
          <a:bodyPr/>
          <a:lstStyle/>
          <a:p>
            <a:r>
              <a:rPr lang="it-IT" dirty="0"/>
              <a:t>UE ha un sistema bicamerale?</a:t>
            </a:r>
          </a:p>
        </p:txBody>
      </p:sp>
      <p:sp>
        <p:nvSpPr>
          <p:cNvPr id="3" name="Segnaposto contenuto 2">
            <a:extLst>
              <a:ext uri="{FF2B5EF4-FFF2-40B4-BE49-F238E27FC236}">
                <a16:creationId xmlns:a16="http://schemas.microsoft.com/office/drawing/2014/main" id="{43F6400D-3177-4A97-A319-BA17B64B70FF}"/>
              </a:ext>
            </a:extLst>
          </p:cNvPr>
          <p:cNvSpPr>
            <a:spLocks noGrp="1"/>
          </p:cNvSpPr>
          <p:nvPr>
            <p:ph idx="1"/>
          </p:nvPr>
        </p:nvSpPr>
        <p:spPr/>
        <p:txBody>
          <a:bodyPr/>
          <a:lstStyle/>
          <a:p>
            <a:r>
              <a:rPr lang="it-IT" dirty="0"/>
              <a:t>Nei negoziati con WTO, UE è rappresentata dalla Commissione e dal Consiglio, ma non dal EP.</a:t>
            </a:r>
          </a:p>
          <a:p>
            <a:r>
              <a:rPr lang="it-IT" dirty="0"/>
              <a:t>Il EP co-decide il bilancio europeo, ma questo è limitato alla somma consegnata dagli stati membri; </a:t>
            </a:r>
          </a:p>
          <a:p>
            <a:r>
              <a:rPr lang="it-IT" dirty="0"/>
              <a:t>Gli stati contribuiscono in misura diversa in proporzione al PIL, ma EP decide a maggioranza – problema di legittimità democratica;</a:t>
            </a:r>
          </a:p>
          <a:p>
            <a:r>
              <a:rPr lang="it-IT" dirty="0"/>
              <a:t>L’interazione tra EP e il Consiglio non opera come nei sistemi bicamerali federali: </a:t>
            </a:r>
          </a:p>
          <a:p>
            <a:pPr marL="0" indent="0">
              <a:buNone/>
            </a:pPr>
            <a:r>
              <a:rPr lang="it-IT" dirty="0"/>
              <a:t>I membri del Consiglio UE sono vincolati al mandato imperativo dei propri governi, come nelle organizzazioni internazionali.</a:t>
            </a:r>
          </a:p>
          <a:p>
            <a:endParaRPr lang="it-IT" dirty="0"/>
          </a:p>
        </p:txBody>
      </p:sp>
    </p:spTree>
    <p:extLst>
      <p:ext uri="{BB962C8B-B14F-4D97-AF65-F5344CB8AC3E}">
        <p14:creationId xmlns:p14="http://schemas.microsoft.com/office/powerpoint/2010/main" val="1844274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BB3E08C1-C56E-4150-92A6-4C7514C68840}"/>
              </a:ext>
            </a:extLst>
          </p:cNvPr>
          <p:cNvSpPr>
            <a:spLocks noGrp="1"/>
          </p:cNvSpPr>
          <p:nvPr>
            <p:ph type="title"/>
          </p:nvPr>
        </p:nvSpPr>
        <p:spPr/>
        <p:txBody>
          <a:bodyPr/>
          <a:lstStyle/>
          <a:p>
            <a:r>
              <a:rPr lang="it-IT" dirty="0"/>
              <a:t>Gruppi politici del Parlamento Europeo</a:t>
            </a:r>
          </a:p>
        </p:txBody>
      </p:sp>
      <p:sp>
        <p:nvSpPr>
          <p:cNvPr id="6" name="Segnaposto contenuto 5">
            <a:extLst>
              <a:ext uri="{FF2B5EF4-FFF2-40B4-BE49-F238E27FC236}">
                <a16:creationId xmlns:a16="http://schemas.microsoft.com/office/drawing/2014/main" id="{D8AF0DA6-624D-4D40-8EC8-B3E5714C26BC}"/>
              </a:ext>
            </a:extLst>
          </p:cNvPr>
          <p:cNvSpPr>
            <a:spLocks noGrp="1"/>
          </p:cNvSpPr>
          <p:nvPr>
            <p:ph idx="1"/>
          </p:nvPr>
        </p:nvSpPr>
        <p:spPr/>
        <p:txBody>
          <a:bodyPr>
            <a:normAutofit/>
          </a:bodyPr>
          <a:lstStyle/>
          <a:p>
            <a:r>
              <a:rPr lang="it-IT" dirty="0"/>
              <a:t>La rappresentatività dei gruppi politici PE è debole, il che genera astensionismo tra gli elettori. </a:t>
            </a:r>
          </a:p>
          <a:p>
            <a:r>
              <a:rPr lang="it-IT" dirty="0"/>
              <a:t>Le posizioni degli elettori e dei partiti sulle 3 questioni chiave – destra/sinistra, identità culturale, atteggiamento verso UE – non sono correlate in modo congruo, in particolare in Est Europa – «confusione cognitiva».</a:t>
            </a:r>
          </a:p>
          <a:p>
            <a:r>
              <a:rPr lang="it-IT" dirty="0"/>
              <a:t>L’incoerenza programmatica è causa ed effetto della debolezza del Parlamento Europeo.</a:t>
            </a:r>
          </a:p>
          <a:p>
            <a:r>
              <a:rPr lang="it-IT" dirty="0">
                <a:hlinkClick r:id="rId2"/>
              </a:rPr>
              <a:t>https://www.fes.de/strategy-debates-global/strategy-debates-social-democratic-parties-in-europe/strategy-debates-european-election-2019</a:t>
            </a:r>
            <a:r>
              <a:rPr lang="it-IT" dirty="0"/>
              <a:t>  </a:t>
            </a:r>
            <a:endParaRPr lang="en-GB" dirty="0"/>
          </a:p>
          <a:p>
            <a:endParaRPr lang="it-IT" dirty="0"/>
          </a:p>
        </p:txBody>
      </p:sp>
    </p:spTree>
    <p:extLst>
      <p:ext uri="{BB962C8B-B14F-4D97-AF65-F5344CB8AC3E}">
        <p14:creationId xmlns:p14="http://schemas.microsoft.com/office/powerpoint/2010/main" val="42686700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1A79-459D-48D7-8673-0E239BAA1DC3}"/>
              </a:ext>
            </a:extLst>
          </p:cNvPr>
          <p:cNvSpPr>
            <a:spLocks noGrp="1"/>
          </p:cNvSpPr>
          <p:nvPr>
            <p:ph type="title"/>
          </p:nvPr>
        </p:nvSpPr>
        <p:spPr/>
        <p:txBody>
          <a:bodyPr/>
          <a:lstStyle/>
          <a:p>
            <a:r>
              <a:rPr lang="it-IT" dirty="0"/>
              <a:t>Internet governance</a:t>
            </a:r>
          </a:p>
        </p:txBody>
      </p:sp>
      <p:sp>
        <p:nvSpPr>
          <p:cNvPr id="3" name="Segnaposto contenuto 2">
            <a:extLst>
              <a:ext uri="{FF2B5EF4-FFF2-40B4-BE49-F238E27FC236}">
                <a16:creationId xmlns:a16="http://schemas.microsoft.com/office/drawing/2014/main" id="{2D004642-48A4-49B9-BCDC-6A9979CA0C49}"/>
              </a:ext>
            </a:extLst>
          </p:cNvPr>
          <p:cNvSpPr>
            <a:spLocks noGrp="1"/>
          </p:cNvSpPr>
          <p:nvPr>
            <p:ph idx="1"/>
          </p:nvPr>
        </p:nvSpPr>
        <p:spPr/>
        <p:txBody>
          <a:bodyPr>
            <a:normAutofit fontScale="92500" lnSpcReduction="20000"/>
          </a:bodyPr>
          <a:lstStyle/>
          <a:p>
            <a:r>
              <a:rPr lang="it-IT" dirty="0"/>
              <a:t>Negli ultimi 20 anni da questione tecnica si è trasformata in un tema costituzionale;</a:t>
            </a:r>
          </a:p>
          <a:p>
            <a:r>
              <a:rPr lang="it-IT" dirty="0"/>
              <a:t>Non è chiaro: </a:t>
            </a:r>
          </a:p>
          <a:p>
            <a:pPr>
              <a:buFontTx/>
              <a:buChar char="-"/>
            </a:pPr>
            <a:r>
              <a:rPr lang="it-IT" dirty="0"/>
              <a:t>come si sviluppano e affermano le sue regole? </a:t>
            </a:r>
          </a:p>
          <a:p>
            <a:pPr>
              <a:buFontTx/>
              <a:buChar char="-"/>
            </a:pPr>
            <a:r>
              <a:rPr lang="it-IT" dirty="0"/>
              <a:t>gli stati possono influenzarle in base al loro interesse?</a:t>
            </a:r>
          </a:p>
          <a:p>
            <a:pPr>
              <a:buFontTx/>
              <a:buChar char="-"/>
            </a:pPr>
            <a:r>
              <a:rPr lang="it-IT" dirty="0"/>
              <a:t>Come si coordina l’interesse pubblico e quello privato?</a:t>
            </a:r>
          </a:p>
          <a:p>
            <a:pPr>
              <a:buFont typeface="Courier New" panose="02070309020205020404" pitchFamily="49" charset="0"/>
              <a:buChar char="o"/>
            </a:pPr>
            <a:r>
              <a:rPr lang="it-IT" dirty="0"/>
              <a:t>ICANN: </a:t>
            </a:r>
            <a:r>
              <a:rPr lang="en-US" dirty="0"/>
              <a:t>Internet Corporation for Assigned Names and Numbers </a:t>
            </a:r>
            <a:r>
              <a:rPr lang="en-US" dirty="0" err="1"/>
              <a:t>fondata</a:t>
            </a:r>
            <a:r>
              <a:rPr lang="en-US" dirty="0"/>
              <a:t> </a:t>
            </a:r>
            <a:r>
              <a:rPr lang="en-US" dirty="0" err="1"/>
              <a:t>nel</a:t>
            </a:r>
            <a:r>
              <a:rPr lang="en-US" dirty="0"/>
              <a:t> 1998 dal </a:t>
            </a:r>
            <a:r>
              <a:rPr lang="en-US" dirty="0" err="1"/>
              <a:t>ministero</a:t>
            </a:r>
            <a:r>
              <a:rPr lang="en-US" dirty="0"/>
              <a:t> del </a:t>
            </a:r>
            <a:r>
              <a:rPr lang="en-US" dirty="0" err="1"/>
              <a:t>Commercio</a:t>
            </a:r>
            <a:r>
              <a:rPr lang="en-US" dirty="0"/>
              <a:t> USA come </a:t>
            </a:r>
            <a:r>
              <a:rPr lang="en-US" dirty="0" err="1"/>
              <a:t>consorzio</a:t>
            </a:r>
            <a:r>
              <a:rPr lang="en-US" dirty="0"/>
              <a:t> </a:t>
            </a:r>
            <a:r>
              <a:rPr lang="en-US" dirty="0" err="1"/>
              <a:t>pubblico-privato</a:t>
            </a:r>
            <a:r>
              <a:rPr lang="en-US" dirty="0"/>
              <a:t> no profit, </a:t>
            </a:r>
            <a:r>
              <a:rPr lang="en-US" dirty="0" err="1"/>
              <a:t>detiene</a:t>
            </a:r>
            <a:r>
              <a:rPr lang="en-US" dirty="0"/>
              <a:t> la </a:t>
            </a:r>
            <a:r>
              <a:rPr lang="en-US" dirty="0" err="1"/>
              <a:t>proprietà</a:t>
            </a:r>
            <a:r>
              <a:rPr lang="en-US" dirty="0"/>
              <a:t> </a:t>
            </a:r>
            <a:r>
              <a:rPr lang="en-US" dirty="0" err="1"/>
              <a:t>delle</a:t>
            </a:r>
            <a:r>
              <a:rPr lang="en-US" dirty="0"/>
              <a:t> </a:t>
            </a:r>
            <a:r>
              <a:rPr lang="en-US" dirty="0" err="1"/>
              <a:t>risorse</a:t>
            </a:r>
            <a:r>
              <a:rPr lang="en-US" dirty="0"/>
              <a:t> </a:t>
            </a:r>
            <a:r>
              <a:rPr lang="en-US" dirty="0" err="1"/>
              <a:t>cruciali</a:t>
            </a:r>
            <a:r>
              <a:rPr lang="en-US" dirty="0"/>
              <a:t>, Internet Assigned Numbers Authority (IANA), Internet registrars e regional Internet registries (RIRs).</a:t>
            </a:r>
          </a:p>
          <a:p>
            <a:pPr>
              <a:buFont typeface="Courier New" panose="02070309020205020404" pitchFamily="49" charset="0"/>
              <a:buChar char="o"/>
            </a:pPr>
            <a:r>
              <a:rPr lang="en-US" dirty="0" err="1"/>
              <a:t>Controllo</a:t>
            </a:r>
            <a:r>
              <a:rPr lang="en-US" dirty="0"/>
              <a:t> </a:t>
            </a:r>
            <a:r>
              <a:rPr lang="en-US" dirty="0" err="1"/>
              <a:t>degli</a:t>
            </a:r>
            <a:r>
              <a:rPr lang="en-US" dirty="0"/>
              <a:t> standard: World Wide Web Consortium (W3C), Internet Engineering Task Force (IETF), International Telecommunication Union (ITU),  Institute of Electrical and Electronics Engineers (IEEE). </a:t>
            </a:r>
            <a:endParaRPr lang="it-IT" dirty="0"/>
          </a:p>
        </p:txBody>
      </p:sp>
    </p:spTree>
    <p:extLst>
      <p:ext uri="{BB962C8B-B14F-4D97-AF65-F5344CB8AC3E}">
        <p14:creationId xmlns:p14="http://schemas.microsoft.com/office/powerpoint/2010/main" val="12184933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488955-75C3-81A5-5020-622C964701EF}"/>
              </a:ext>
            </a:extLst>
          </p:cNvPr>
          <p:cNvSpPr>
            <a:spLocks noGrp="1"/>
          </p:cNvSpPr>
          <p:nvPr>
            <p:ph type="title"/>
          </p:nvPr>
        </p:nvSpPr>
        <p:spPr/>
        <p:txBody>
          <a:bodyPr/>
          <a:lstStyle/>
          <a:p>
            <a:r>
              <a:rPr lang="it-IT" dirty="0"/>
              <a:t>Posizionamento ibrido</a:t>
            </a:r>
          </a:p>
        </p:txBody>
      </p:sp>
      <p:sp>
        <p:nvSpPr>
          <p:cNvPr id="3" name="Segnaposto contenuto 2">
            <a:extLst>
              <a:ext uri="{FF2B5EF4-FFF2-40B4-BE49-F238E27FC236}">
                <a16:creationId xmlns:a16="http://schemas.microsoft.com/office/drawing/2014/main" id="{6C108BF9-BBE3-ED6A-0AF6-2E35BA50C8F6}"/>
              </a:ext>
            </a:extLst>
          </p:cNvPr>
          <p:cNvSpPr>
            <a:spLocks noGrp="1"/>
          </p:cNvSpPr>
          <p:nvPr>
            <p:ph idx="1"/>
          </p:nvPr>
        </p:nvSpPr>
        <p:spPr/>
        <p:txBody>
          <a:bodyPr>
            <a:normAutofit/>
          </a:bodyPr>
          <a:lstStyle/>
          <a:p>
            <a:r>
              <a:rPr lang="it-IT" dirty="0"/>
              <a:t>Le ditte ‘big tech’ oscillano di proposto in una posizione liminale sia per la loro funzionalità sia per lo status dei loro operatori:</a:t>
            </a:r>
          </a:p>
          <a:p>
            <a:r>
              <a:rPr lang="it-IT" dirty="0"/>
              <a:t> </a:t>
            </a:r>
            <a:r>
              <a:rPr lang="it-IT" dirty="0">
                <a:hlinkClick r:id="rId2"/>
              </a:rPr>
              <a:t>https://www.bbc.com/news/business-53416206</a:t>
            </a:r>
            <a:endParaRPr lang="it-IT" dirty="0"/>
          </a:p>
          <a:p>
            <a:r>
              <a:rPr lang="it-IT" dirty="0">
                <a:hlinkClick r:id="rId3"/>
              </a:rPr>
              <a:t>https://www.bbc.com/news/technology-53050716</a:t>
            </a:r>
            <a:r>
              <a:rPr lang="it-IT" dirty="0"/>
              <a:t> </a:t>
            </a:r>
          </a:p>
          <a:p>
            <a:r>
              <a:rPr lang="it-IT" dirty="0"/>
              <a:t>le loro piattaforme oscillano tra settori e infrastrutture, tra mercati e non mercati, tra interessi privati ​​e pubblici, tra un mercato di beni e servizi e un mercato di idee, adottando le caratteristiche di entrambi. </a:t>
            </a:r>
          </a:p>
          <a:p>
            <a:r>
              <a:rPr lang="it-IT" dirty="0"/>
              <a:t>Tale posizionamento ibrido li rende liberi dai legislatori, che devono regolamentare separatamente diversi settori (ad es. diritto della concorrenza, diritto della privacy, diritto antitrust, diritti umani), infrastrutture (ad es. banche, media o istruzione) o quadri giuridici (ad es. servizi pubblici vs infrastrutture private)</a:t>
            </a:r>
          </a:p>
        </p:txBody>
      </p:sp>
    </p:spTree>
    <p:extLst>
      <p:ext uri="{BB962C8B-B14F-4D97-AF65-F5344CB8AC3E}">
        <p14:creationId xmlns:p14="http://schemas.microsoft.com/office/powerpoint/2010/main" val="18451863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Problemi preesistenti ampliati dalla digitalizzazione</a:t>
            </a:r>
          </a:p>
        </p:txBody>
      </p:sp>
      <p:sp>
        <p:nvSpPr>
          <p:cNvPr id="3" name="Segnaposto contenuto 2"/>
          <p:cNvSpPr>
            <a:spLocks noGrp="1"/>
          </p:cNvSpPr>
          <p:nvPr>
            <p:ph idx="1"/>
          </p:nvPr>
        </p:nvSpPr>
        <p:spPr/>
        <p:txBody>
          <a:bodyPr/>
          <a:lstStyle/>
          <a:p>
            <a:pPr>
              <a:buFontTx/>
              <a:buChar char="-"/>
            </a:pPr>
            <a:r>
              <a:rPr lang="it-IT" dirty="0"/>
              <a:t>Separazione della sfera pubblica dalla privata (ICANN), </a:t>
            </a:r>
          </a:p>
          <a:p>
            <a:pPr>
              <a:buFontTx/>
              <a:buChar char="-"/>
            </a:pPr>
            <a:r>
              <a:rPr lang="it-IT" dirty="0"/>
              <a:t>Bilanciamento tra democrazia rappresentativa (divieto di mandato imperativo) e democrazia diretta (e-democracy), </a:t>
            </a:r>
          </a:p>
          <a:p>
            <a:pPr>
              <a:buFontTx/>
              <a:buChar char="-"/>
            </a:pPr>
            <a:r>
              <a:rPr lang="it-IT" dirty="0"/>
              <a:t>Eliminazione dell’influenza indebita del potere economico nella politica,</a:t>
            </a:r>
          </a:p>
          <a:p>
            <a:pPr>
              <a:buFontTx/>
              <a:buChar char="-"/>
            </a:pPr>
            <a:r>
              <a:rPr lang="it-IT" dirty="0"/>
              <a:t>Eliminazione di posizioni dominanti nella sfera comunicativa.</a:t>
            </a:r>
          </a:p>
          <a:p>
            <a:r>
              <a:rPr lang="it-IT" dirty="0"/>
              <a:t>Rapporto ambivalente democrazia/internet – Robert Dahl: «quanto capitalismo può sopportare la democrazia? La sfida del XXI secolo: preservare i vantaggi dell’economia di mercato e al contempo limitare i costi dell’ineguaglianza politica dovuta al mercato»</a:t>
            </a:r>
          </a:p>
        </p:txBody>
      </p:sp>
    </p:spTree>
    <p:extLst>
      <p:ext uri="{BB962C8B-B14F-4D97-AF65-F5344CB8AC3E}">
        <p14:creationId xmlns:p14="http://schemas.microsoft.com/office/powerpoint/2010/main" val="41322235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a:t>3) Cosa? (output): «Performance </a:t>
            </a:r>
            <a:r>
              <a:rPr lang="it-IT" dirty="0" err="1"/>
              <a:t>legitimacy</a:t>
            </a:r>
            <a:r>
              <a:rPr lang="it-IT" dirty="0"/>
              <a:t>»</a:t>
            </a:r>
          </a:p>
        </p:txBody>
      </p:sp>
      <p:graphicFrame>
        <p:nvGraphicFramePr>
          <p:cNvPr id="9" name="Segnaposto contenuto 8"/>
          <p:cNvGraphicFramePr>
            <a:graphicFrameLocks noGrp="1"/>
          </p:cNvGraphicFramePr>
          <p:nvPr>
            <p:ph idx="1"/>
            <p:extLst>
              <p:ext uri="{D42A27DB-BD31-4B8C-83A1-F6EECF244321}">
                <p14:modId xmlns:p14="http://schemas.microsoft.com/office/powerpoint/2010/main" val="1742359351"/>
              </p:ext>
            </p:extLst>
          </p:nvPr>
        </p:nvGraphicFramePr>
        <p:xfrm>
          <a:off x="2959100" y="1985554"/>
          <a:ext cx="7499350" cy="4262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piè di pagina 4"/>
          <p:cNvSpPr>
            <a:spLocks noGrp="1"/>
          </p:cNvSpPr>
          <p:nvPr>
            <p:ph type="ftr" sz="quarter" idx="11"/>
          </p:nvPr>
        </p:nvSpPr>
        <p:spPr/>
        <p:txBody>
          <a:bodyPr/>
          <a:lstStyle/>
          <a:p>
            <a:endParaRPr lang="it-IT" dirty="0">
              <a:solidFill>
                <a:srgbClr val="E7DEC9">
                  <a:shade val="50000"/>
                  <a:satMod val="200000"/>
                </a:srgbClr>
              </a:solidFill>
            </a:endParaRPr>
          </a:p>
        </p:txBody>
      </p:sp>
    </p:spTree>
    <p:extLst>
      <p:ext uri="{BB962C8B-B14F-4D97-AF65-F5344CB8AC3E}">
        <p14:creationId xmlns:p14="http://schemas.microsoft.com/office/powerpoint/2010/main" val="20426900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Nostalgia della caverna?</a:t>
            </a:r>
          </a:p>
        </p:txBody>
      </p:sp>
      <p:sp>
        <p:nvSpPr>
          <p:cNvPr id="6" name="Segnaposto contenuto 5"/>
          <p:cNvSpPr>
            <a:spLocks noGrp="1"/>
          </p:cNvSpPr>
          <p:nvPr>
            <p:ph sz="half" idx="1"/>
          </p:nvPr>
        </p:nvSpPr>
        <p:spPr>
          <a:xfrm>
            <a:off x="451514" y="1699838"/>
            <a:ext cx="6652598" cy="5589240"/>
          </a:xfrm>
        </p:spPr>
        <p:txBody>
          <a:bodyPr>
            <a:noAutofit/>
          </a:bodyPr>
          <a:lstStyle/>
          <a:p>
            <a:r>
              <a:rPr lang="it-IT" dirty="0" err="1"/>
              <a:t>Mattias</a:t>
            </a:r>
            <a:r>
              <a:rPr lang="it-IT" dirty="0"/>
              <a:t> </a:t>
            </a:r>
            <a:r>
              <a:rPr lang="it-IT" dirty="0" err="1"/>
              <a:t>Kumm</a:t>
            </a:r>
            <a:r>
              <a:rPr lang="it-IT" dirty="0"/>
              <a:t>, </a:t>
            </a:r>
            <a:r>
              <a:rPr lang="it-IT" i="1" dirty="0"/>
              <a:t>The Best of Times and the </a:t>
            </a:r>
            <a:r>
              <a:rPr lang="it-IT" i="1" dirty="0" err="1"/>
              <a:t>Worst</a:t>
            </a:r>
            <a:r>
              <a:rPr lang="it-IT" i="1" dirty="0"/>
              <a:t> of Times. </a:t>
            </a:r>
            <a:r>
              <a:rPr lang="en-US" i="1" dirty="0"/>
              <a:t>Between Constitutional Triumphalism and Nostalgia</a:t>
            </a:r>
            <a:r>
              <a:rPr lang="it-IT" dirty="0"/>
              <a:t>, 2010: </a:t>
            </a:r>
          </a:p>
          <a:p>
            <a:pPr marL="0" indent="0">
              <a:buNone/>
            </a:pPr>
            <a:r>
              <a:rPr lang="it-IT" dirty="0"/>
              <a:t>«C’è una diffusa tendenza, direttamente attribuibile ai pregiudizi associati alla tradizione statalista, di adottare una prosa idealizzante quando si pensa alla prassi costituzionale domestica, mentre si insiste su un vocabolario a muso duro, realista, quando si descrive il mondo degli affari internazionali». </a:t>
            </a:r>
          </a:p>
          <a:p>
            <a:endParaRPr lang="it-IT" dirty="0"/>
          </a:p>
        </p:txBody>
      </p:sp>
      <p:sp>
        <p:nvSpPr>
          <p:cNvPr id="4" name="Segnaposto piè di pagina 3"/>
          <p:cNvSpPr>
            <a:spLocks noGrp="1"/>
          </p:cNvSpPr>
          <p:nvPr>
            <p:ph type="ftr" sz="quarter" idx="11"/>
          </p:nvPr>
        </p:nvSpPr>
        <p:spPr/>
        <p:txBody>
          <a:bodyPr/>
          <a:lstStyle/>
          <a:p>
            <a:endParaRPr lang="it-IT" dirty="0">
              <a:solidFill>
                <a:srgbClr val="E7DEC9">
                  <a:shade val="50000"/>
                  <a:satMod val="200000"/>
                </a:srgbClr>
              </a:solidFill>
            </a:endParaRPr>
          </a:p>
        </p:txBody>
      </p:sp>
      <p:pic>
        <p:nvPicPr>
          <p:cNvPr id="3" name="Segnaposto contenuto 2"/>
          <p:cNvPicPr>
            <a:picLocks noGrp="1" noChangeAspect="1"/>
          </p:cNvPicPr>
          <p:nvPr>
            <p:ph sz="half" idx="2"/>
          </p:nvPr>
        </p:nvPicPr>
        <p:blipFill>
          <a:blip r:embed="rId2"/>
          <a:stretch>
            <a:fillRect/>
          </a:stretch>
        </p:blipFill>
        <p:spPr>
          <a:xfrm>
            <a:off x="7314113" y="2222500"/>
            <a:ext cx="3554184" cy="4395342"/>
          </a:xfrm>
          <a:prstGeom prst="rect">
            <a:avLst/>
          </a:prstGeom>
        </p:spPr>
      </p:pic>
    </p:spTree>
    <p:extLst>
      <p:ext uri="{BB962C8B-B14F-4D97-AF65-F5344CB8AC3E}">
        <p14:creationId xmlns:p14="http://schemas.microsoft.com/office/powerpoint/2010/main" val="2861053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Adattare le istituzioni alla nuova realtà sociale </a:t>
            </a:r>
          </a:p>
        </p:txBody>
      </p:sp>
      <p:sp>
        <p:nvSpPr>
          <p:cNvPr id="3" name="Segnaposto contenuto 2"/>
          <p:cNvSpPr>
            <a:spLocks noGrp="1"/>
          </p:cNvSpPr>
          <p:nvPr>
            <p:ph idx="1"/>
          </p:nvPr>
        </p:nvSpPr>
        <p:spPr>
          <a:xfrm>
            <a:off x="818712" y="2222287"/>
            <a:ext cx="10554574" cy="3819075"/>
          </a:xfrm>
        </p:spPr>
        <p:txBody>
          <a:bodyPr>
            <a:normAutofit fontScale="92500" lnSpcReduction="10000"/>
          </a:bodyPr>
          <a:lstStyle/>
          <a:p>
            <a:pPr marL="82296" indent="0">
              <a:buNone/>
            </a:pPr>
            <a:r>
              <a:rPr lang="it-IT" sz="1900" dirty="0"/>
              <a:t>Da rivedere alla luce di 3 processi che stanno cancellando gli elementi fondanti delle democrazie nazionali:  </a:t>
            </a:r>
          </a:p>
          <a:p>
            <a:pPr marL="82296" indent="0">
              <a:buNone/>
            </a:pPr>
            <a:r>
              <a:rPr lang="it-IT" sz="1900" dirty="0"/>
              <a:t>1) De-socializzazione dell’individuo – il venir meno del </a:t>
            </a:r>
            <a:r>
              <a:rPr lang="it-IT" sz="1900" b="1" dirty="0">
                <a:solidFill>
                  <a:srgbClr val="FF0000"/>
                </a:solidFill>
              </a:rPr>
              <a:t>soggetto collettivo singolare</a:t>
            </a:r>
            <a:r>
              <a:rPr lang="it-IT" sz="1900" dirty="0"/>
              <a:t> –  il «popolo» </a:t>
            </a:r>
            <a:r>
              <a:rPr lang="it-IT" sz="1900" i="1" dirty="0" err="1"/>
              <a:t>We</a:t>
            </a:r>
            <a:r>
              <a:rPr lang="it-IT" sz="1900" i="1" dirty="0"/>
              <a:t> the </a:t>
            </a:r>
            <a:r>
              <a:rPr lang="it-IT" sz="1900" i="1" dirty="0" err="1"/>
              <a:t>people</a:t>
            </a:r>
            <a:r>
              <a:rPr lang="it-IT" sz="1900" i="1" dirty="0"/>
              <a:t> </a:t>
            </a:r>
            <a:r>
              <a:rPr lang="it-IT" sz="1900" dirty="0"/>
              <a:t>è sostituito da «io </a:t>
            </a:r>
            <a:r>
              <a:rPr lang="it-IT" sz="1900" dirty="0" err="1"/>
              <a:t>s.p.a.</a:t>
            </a:r>
            <a:r>
              <a:rPr lang="it-IT" sz="1900" dirty="0"/>
              <a:t>» - per incrementare il proprio capitale sociale sul mercato globale, l’individuo non vuole essere vincolato dall’appartenenza;</a:t>
            </a:r>
          </a:p>
          <a:p>
            <a:pPr marL="82296" indent="0">
              <a:buNone/>
            </a:pPr>
            <a:r>
              <a:rPr lang="it-IT" sz="1900" dirty="0"/>
              <a:t>2) Digitalizzazione e de-materializzazione - il venir meno del </a:t>
            </a:r>
            <a:r>
              <a:rPr lang="it-IT" sz="1900" b="1" dirty="0">
                <a:solidFill>
                  <a:srgbClr val="FF0000"/>
                </a:solidFill>
              </a:rPr>
              <a:t>complemento dentro-fuori</a:t>
            </a:r>
            <a:r>
              <a:rPr lang="it-IT" sz="1900" dirty="0"/>
              <a:t> - ovunque e da nessuna parte – individui e enti hanno la possibilità di evitare i costi di un’appartenenza trasferendo le proprie interazioni nella sfera digitale – «l’eterno altrove»; </a:t>
            </a:r>
          </a:p>
          <a:p>
            <a:pPr marL="82296" indent="0">
              <a:buNone/>
            </a:pPr>
            <a:r>
              <a:rPr lang="it-IT" sz="1900" dirty="0">
                <a:hlinkClick r:id="rId2"/>
              </a:rPr>
              <a:t>https://www.theguardian.com/technology/2023/jun/01/amazon-uk-services-main-division-pay-no-corporation-tax-for-second-year-in-row-tax-credit-government-super-deduction-scheme?CMP=share_btn_link</a:t>
            </a:r>
            <a:endParaRPr lang="it-IT" sz="1900" dirty="0"/>
          </a:p>
          <a:p>
            <a:pPr marL="82296" indent="0">
              <a:buNone/>
            </a:pPr>
            <a:r>
              <a:rPr lang="it-IT" dirty="0">
                <a:hlinkClick r:id="rId3"/>
              </a:rPr>
              <a:t>https://www.theguardian.com/world/article/2024/sep/09/top-eu-courts-ruling-on-apple-tax-case-could-have-wider-effect-on-multinationals?CMP=share_btn_url</a:t>
            </a:r>
            <a:r>
              <a:rPr lang="it-IT" dirty="0"/>
              <a:t> </a:t>
            </a:r>
          </a:p>
        </p:txBody>
      </p:sp>
      <p:sp>
        <p:nvSpPr>
          <p:cNvPr id="4" name="Segnaposto piè di pagina 3"/>
          <p:cNvSpPr>
            <a:spLocks noGrp="1"/>
          </p:cNvSpPr>
          <p:nvPr>
            <p:ph type="ftr" sz="quarter" idx="11"/>
          </p:nvPr>
        </p:nvSpPr>
        <p:spPr/>
        <p:txBody>
          <a:bodyPr/>
          <a:lstStyle/>
          <a:p>
            <a:endParaRPr lang="it-IT" dirty="0">
              <a:solidFill>
                <a:srgbClr val="E7DEC9">
                  <a:shade val="50000"/>
                  <a:satMod val="200000"/>
                </a:srgbClr>
              </a:solidFill>
            </a:endParaRPr>
          </a:p>
        </p:txBody>
      </p:sp>
    </p:spTree>
    <p:extLst>
      <p:ext uri="{BB962C8B-B14F-4D97-AF65-F5344CB8AC3E}">
        <p14:creationId xmlns:p14="http://schemas.microsoft.com/office/powerpoint/2010/main" val="37561271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Costituzionalismo nazionale – regno di ombre?</a:t>
            </a:r>
          </a:p>
        </p:txBody>
      </p:sp>
      <p:sp>
        <p:nvSpPr>
          <p:cNvPr id="3" name="Segnaposto contenuto 2"/>
          <p:cNvSpPr>
            <a:spLocks noGrp="1"/>
          </p:cNvSpPr>
          <p:nvPr>
            <p:ph sz="half" idx="1"/>
          </p:nvPr>
        </p:nvSpPr>
        <p:spPr>
          <a:xfrm>
            <a:off x="823552" y="1524000"/>
            <a:ext cx="4140334" cy="4663440"/>
          </a:xfrm>
        </p:spPr>
        <p:txBody>
          <a:bodyPr>
            <a:normAutofit/>
          </a:bodyPr>
          <a:lstStyle/>
          <a:p>
            <a:r>
              <a:rPr lang="it-IT" dirty="0"/>
              <a:t>Chiusi nei limiti del costituzionalismo nazionale, vediamo le ombre della “volontà popolare” che decide in un mitico “momento costituente” – 1786, 1789, 1848, 1948 …</a:t>
            </a:r>
          </a:p>
          <a:p>
            <a:r>
              <a:rPr lang="it-IT" dirty="0"/>
              <a:t>Sovranità, stato, demos, potere costituente – non sono che costruzioni adottate per la loro efficienza e attrattività.</a:t>
            </a:r>
          </a:p>
        </p:txBody>
      </p:sp>
      <p:sp>
        <p:nvSpPr>
          <p:cNvPr id="5" name="Segnaposto piè di pagina 4"/>
          <p:cNvSpPr>
            <a:spLocks noGrp="1"/>
          </p:cNvSpPr>
          <p:nvPr>
            <p:ph type="ftr" sz="quarter" idx="11"/>
          </p:nvPr>
        </p:nvSpPr>
        <p:spPr/>
        <p:txBody>
          <a:bodyPr/>
          <a:lstStyle/>
          <a:p>
            <a:endParaRPr lang="it-IT" dirty="0">
              <a:solidFill>
                <a:srgbClr val="E7DEC9">
                  <a:shade val="50000"/>
                  <a:satMod val="200000"/>
                </a:srgbClr>
              </a:solidFill>
            </a:endParaRP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68008" y="1981179"/>
            <a:ext cx="4948483" cy="477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2426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CBD24EB0-0864-4EB9-994B-85BC87317059}"/>
              </a:ext>
            </a:extLst>
          </p:cNvPr>
          <p:cNvSpPr>
            <a:spLocks noGrp="1"/>
          </p:cNvSpPr>
          <p:nvPr>
            <p:ph type="title"/>
          </p:nvPr>
        </p:nvSpPr>
        <p:spPr/>
        <p:txBody>
          <a:bodyPr/>
          <a:lstStyle/>
          <a:p>
            <a:r>
              <a:rPr lang="it-IT" dirty="0"/>
              <a:t>Il paradigma dello «statalismo democratico»</a:t>
            </a:r>
          </a:p>
        </p:txBody>
      </p:sp>
      <p:sp>
        <p:nvSpPr>
          <p:cNvPr id="6" name="Segnaposto contenuto 5">
            <a:extLst>
              <a:ext uri="{FF2B5EF4-FFF2-40B4-BE49-F238E27FC236}">
                <a16:creationId xmlns:a16="http://schemas.microsoft.com/office/drawing/2014/main" id="{44C36C1C-D0AE-4905-A19B-3DE0FB970AF2}"/>
              </a:ext>
            </a:extLst>
          </p:cNvPr>
          <p:cNvSpPr>
            <a:spLocks noGrp="1"/>
          </p:cNvSpPr>
          <p:nvPr>
            <p:ph sz="half" idx="1"/>
          </p:nvPr>
        </p:nvSpPr>
        <p:spPr>
          <a:xfrm>
            <a:off x="818712" y="2222287"/>
            <a:ext cx="5185873" cy="4095173"/>
          </a:xfrm>
        </p:spPr>
        <p:txBody>
          <a:bodyPr>
            <a:normAutofit lnSpcReduction="10000"/>
          </a:bodyPr>
          <a:lstStyle/>
          <a:p>
            <a:r>
              <a:rPr lang="it-IT" sz="1900" dirty="0"/>
              <a:t>Esempio di dipendenza dal percorso - </a:t>
            </a:r>
            <a:r>
              <a:rPr lang="it-IT" sz="1900" i="1" dirty="0" err="1"/>
              <a:t>path</a:t>
            </a:r>
            <a:r>
              <a:rPr lang="it-IT" sz="1900" i="1" dirty="0"/>
              <a:t> </a:t>
            </a:r>
            <a:r>
              <a:rPr lang="it-IT" sz="1900" i="1" dirty="0" err="1"/>
              <a:t>dependence</a:t>
            </a:r>
            <a:r>
              <a:rPr lang="it-IT" sz="1900" dirty="0"/>
              <a:t>: «Statalismo democratico» fu indispensabile al momento della nascita del costituzionalismo moderno, per connettere: </a:t>
            </a:r>
          </a:p>
          <a:p>
            <a:r>
              <a:rPr lang="it-IT" sz="1900" dirty="0"/>
              <a:t>gli ideali di libertà e uguaglianza delle rivoluzioni americana e francese con </a:t>
            </a:r>
          </a:p>
          <a:p>
            <a:r>
              <a:rPr lang="it-IT" sz="1900" dirty="0"/>
              <a:t>le preesistenti concezioni sullo stato e sulla sovranità. </a:t>
            </a:r>
          </a:p>
          <a:p>
            <a:r>
              <a:rPr lang="it-IT" sz="1900" dirty="0"/>
              <a:t>Tale nesso non può oltrepassare i confini dello stato nazionale, pena la perdita della vita democratica.</a:t>
            </a:r>
          </a:p>
        </p:txBody>
      </p:sp>
      <p:graphicFrame>
        <p:nvGraphicFramePr>
          <p:cNvPr id="8" name="Segnaposto contenuto 7">
            <a:extLst>
              <a:ext uri="{FF2B5EF4-FFF2-40B4-BE49-F238E27FC236}">
                <a16:creationId xmlns:a16="http://schemas.microsoft.com/office/drawing/2014/main" id="{D9999D36-C13D-4990-8FD8-967E2A528EA7}"/>
              </a:ext>
            </a:extLst>
          </p:cNvPr>
          <p:cNvGraphicFramePr>
            <a:graphicFrameLocks noGrp="1"/>
          </p:cNvGraphicFramePr>
          <p:nvPr>
            <p:ph sz="half" idx="2"/>
            <p:extLst>
              <p:ext uri="{D42A27DB-BD31-4B8C-83A1-F6EECF244321}">
                <p14:modId xmlns:p14="http://schemas.microsoft.com/office/powerpoint/2010/main" val="4131685881"/>
              </p:ext>
            </p:extLst>
          </p:nvPr>
        </p:nvGraphicFramePr>
        <p:xfrm>
          <a:off x="6188075" y="2222499"/>
          <a:ext cx="5194300" cy="4095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11473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91BDFE21-18AD-4E3E-BB37-DCE1736DC8C7}"/>
              </a:ext>
            </a:extLst>
          </p:cNvPr>
          <p:cNvSpPr>
            <a:spLocks noGrp="1"/>
          </p:cNvSpPr>
          <p:nvPr>
            <p:ph type="title"/>
          </p:nvPr>
        </p:nvSpPr>
        <p:spPr/>
        <p:txBody>
          <a:bodyPr/>
          <a:lstStyle/>
          <a:p>
            <a:r>
              <a:rPr lang="it-IT" dirty="0"/>
              <a:t>I 3 pilastri dello statalismo democratico</a:t>
            </a:r>
          </a:p>
        </p:txBody>
      </p:sp>
      <p:graphicFrame>
        <p:nvGraphicFramePr>
          <p:cNvPr id="8" name="Segnaposto contenuto 7">
            <a:extLst>
              <a:ext uri="{FF2B5EF4-FFF2-40B4-BE49-F238E27FC236}">
                <a16:creationId xmlns:a16="http://schemas.microsoft.com/office/drawing/2014/main" id="{519E6F7E-5D66-407C-9EAF-E19FD6199DCC}"/>
              </a:ext>
            </a:extLst>
          </p:cNvPr>
          <p:cNvGraphicFramePr>
            <a:graphicFrameLocks noGrp="1"/>
          </p:cNvGraphicFramePr>
          <p:nvPr>
            <p:ph sz="half" idx="1"/>
            <p:extLst>
              <p:ext uri="{D42A27DB-BD31-4B8C-83A1-F6EECF244321}">
                <p14:modId xmlns:p14="http://schemas.microsoft.com/office/powerpoint/2010/main" val="1934126863"/>
              </p:ext>
            </p:extLst>
          </p:nvPr>
        </p:nvGraphicFramePr>
        <p:xfrm>
          <a:off x="819150" y="2222500"/>
          <a:ext cx="5184775" cy="3638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Segnaposto contenuto 9">
            <a:extLst>
              <a:ext uri="{FF2B5EF4-FFF2-40B4-BE49-F238E27FC236}">
                <a16:creationId xmlns:a16="http://schemas.microsoft.com/office/drawing/2014/main" id="{6B459E39-4A37-4D4A-8BDC-78848DD7476E}"/>
              </a:ext>
            </a:extLst>
          </p:cNvPr>
          <p:cNvPicPr>
            <a:picLocks noGrp="1" noChangeAspect="1"/>
          </p:cNvPicPr>
          <p:nvPr>
            <p:ph sz="half" idx="2"/>
          </p:nvPr>
        </p:nvPicPr>
        <p:blipFill>
          <a:blip r:embed="rId7"/>
          <a:stretch>
            <a:fillRect/>
          </a:stretch>
        </p:blipFill>
        <p:spPr>
          <a:xfrm>
            <a:off x="6351284" y="2090057"/>
            <a:ext cx="5738658" cy="4601687"/>
          </a:xfrm>
          <a:prstGeom prst="rect">
            <a:avLst/>
          </a:prstGeom>
        </p:spPr>
      </p:pic>
    </p:spTree>
    <p:extLst>
      <p:ext uri="{BB962C8B-B14F-4D97-AF65-F5344CB8AC3E}">
        <p14:creationId xmlns:p14="http://schemas.microsoft.com/office/powerpoint/2010/main" val="8476967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E153C23-B860-48DB-8FEB-AE6F183A7F9A}"/>
              </a:ext>
            </a:extLst>
          </p:cNvPr>
          <p:cNvSpPr>
            <a:spLocks noGrp="1"/>
          </p:cNvSpPr>
          <p:nvPr>
            <p:ph type="title"/>
          </p:nvPr>
        </p:nvSpPr>
        <p:spPr/>
        <p:txBody>
          <a:bodyPr/>
          <a:lstStyle/>
          <a:p>
            <a:r>
              <a:rPr lang="it-IT" dirty="0"/>
              <a:t>Nazionalismo costituzionale</a:t>
            </a:r>
          </a:p>
        </p:txBody>
      </p:sp>
      <p:graphicFrame>
        <p:nvGraphicFramePr>
          <p:cNvPr id="8" name="Segnaposto contenuto 7">
            <a:extLst>
              <a:ext uri="{FF2B5EF4-FFF2-40B4-BE49-F238E27FC236}">
                <a16:creationId xmlns:a16="http://schemas.microsoft.com/office/drawing/2014/main" id="{0243C2F3-C1BE-49B7-9DA1-DEF47B2F4F5F}"/>
              </a:ext>
            </a:extLst>
          </p:cNvPr>
          <p:cNvGraphicFramePr>
            <a:graphicFrameLocks noGrp="1"/>
          </p:cNvGraphicFramePr>
          <p:nvPr>
            <p:ph idx="1"/>
            <p:extLst>
              <p:ext uri="{D42A27DB-BD31-4B8C-83A1-F6EECF244321}">
                <p14:modId xmlns:p14="http://schemas.microsoft.com/office/powerpoint/2010/main" val="1816697777"/>
              </p:ext>
            </p:extLst>
          </p:nvPr>
        </p:nvGraphicFramePr>
        <p:xfrm>
          <a:off x="828298" y="2275939"/>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74914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E08121-7396-425F-9CA1-111B8FCDF78F}"/>
              </a:ext>
            </a:extLst>
          </p:cNvPr>
          <p:cNvSpPr>
            <a:spLocks noGrp="1"/>
          </p:cNvSpPr>
          <p:nvPr>
            <p:ph type="title"/>
          </p:nvPr>
        </p:nvSpPr>
        <p:spPr/>
        <p:txBody>
          <a:bodyPr/>
          <a:lstStyle/>
          <a:p>
            <a:r>
              <a:rPr lang="it-IT" dirty="0"/>
              <a:t>Svolta cosmopolitica</a:t>
            </a:r>
          </a:p>
        </p:txBody>
      </p:sp>
      <p:sp>
        <p:nvSpPr>
          <p:cNvPr id="3" name="Segnaposto contenuto 2">
            <a:extLst>
              <a:ext uri="{FF2B5EF4-FFF2-40B4-BE49-F238E27FC236}">
                <a16:creationId xmlns:a16="http://schemas.microsoft.com/office/drawing/2014/main" id="{FA68271C-E841-4B8F-A479-6FEB877DCAF7}"/>
              </a:ext>
            </a:extLst>
          </p:cNvPr>
          <p:cNvSpPr>
            <a:spLocks noGrp="1"/>
          </p:cNvSpPr>
          <p:nvPr>
            <p:ph idx="1"/>
          </p:nvPr>
        </p:nvSpPr>
        <p:spPr/>
        <p:txBody>
          <a:bodyPr>
            <a:normAutofit/>
          </a:bodyPr>
          <a:lstStyle/>
          <a:p>
            <a:r>
              <a:rPr lang="it-IT" sz="1900" dirty="0" err="1"/>
              <a:t>Kumm</a:t>
            </a:r>
            <a:r>
              <a:rPr lang="it-IT" sz="1900" dirty="0"/>
              <a:t>: «Non esiste alcuna procedura che in sé e per sé sia necessaria o sufficiente per fondare l’autorità legittima della costituzione».</a:t>
            </a:r>
          </a:p>
          <a:p>
            <a:r>
              <a:rPr lang="it-IT" sz="1900" dirty="0"/>
              <a:t>Di conseguenza, non esiste:</a:t>
            </a:r>
          </a:p>
          <a:p>
            <a:pPr>
              <a:buFontTx/>
              <a:buChar char="-"/>
            </a:pPr>
            <a:r>
              <a:rPr lang="it-IT" sz="1900" dirty="0"/>
              <a:t>Un popolo o nazione come soggetto unitario;</a:t>
            </a:r>
          </a:p>
          <a:p>
            <a:pPr>
              <a:buFontTx/>
              <a:buChar char="-"/>
            </a:pPr>
            <a:r>
              <a:rPr lang="it-IT" sz="1900" dirty="0"/>
              <a:t>Un potere costituente che gli debba appartenere;</a:t>
            </a:r>
          </a:p>
          <a:p>
            <a:pPr>
              <a:buFontTx/>
              <a:buChar char="-"/>
            </a:pPr>
            <a:r>
              <a:rPr lang="it-IT" sz="1900" dirty="0"/>
              <a:t>Un momento costituente di particolare significato;</a:t>
            </a:r>
          </a:p>
          <a:p>
            <a:pPr>
              <a:buFontTx/>
              <a:buChar char="-"/>
            </a:pPr>
            <a:r>
              <a:rPr lang="it-IT" sz="1900" dirty="0"/>
              <a:t>Una procedura costituente che conferisca un’autorità speciale.</a:t>
            </a:r>
          </a:p>
        </p:txBody>
      </p:sp>
    </p:spTree>
    <p:extLst>
      <p:ext uri="{BB962C8B-B14F-4D97-AF65-F5344CB8AC3E}">
        <p14:creationId xmlns:p14="http://schemas.microsoft.com/office/powerpoint/2010/main" val="22686522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83EBAC-008F-4444-B599-9B9548EEC305}"/>
              </a:ext>
            </a:extLst>
          </p:cNvPr>
          <p:cNvSpPr>
            <a:spLocks noGrp="1"/>
          </p:cNvSpPr>
          <p:nvPr>
            <p:ph type="title"/>
          </p:nvPr>
        </p:nvSpPr>
        <p:spPr/>
        <p:txBody>
          <a:bodyPr/>
          <a:lstStyle/>
          <a:p>
            <a:r>
              <a:rPr lang="it-IT" dirty="0"/>
              <a:t>«</a:t>
            </a:r>
            <a:r>
              <a:rPr lang="it-IT" dirty="0" err="1"/>
              <a:t>We</a:t>
            </a:r>
            <a:r>
              <a:rPr lang="it-IT" dirty="0"/>
              <a:t> the people»?</a:t>
            </a:r>
          </a:p>
        </p:txBody>
      </p:sp>
      <p:sp>
        <p:nvSpPr>
          <p:cNvPr id="3" name="Segnaposto contenuto 2">
            <a:extLst>
              <a:ext uri="{FF2B5EF4-FFF2-40B4-BE49-F238E27FC236}">
                <a16:creationId xmlns:a16="http://schemas.microsoft.com/office/drawing/2014/main" id="{B0330D68-6694-4978-8167-A2BDE417F734}"/>
              </a:ext>
            </a:extLst>
          </p:cNvPr>
          <p:cNvSpPr>
            <a:spLocks noGrp="1"/>
          </p:cNvSpPr>
          <p:nvPr>
            <p:ph sz="half" idx="1"/>
          </p:nvPr>
        </p:nvSpPr>
        <p:spPr>
          <a:xfrm>
            <a:off x="818712" y="2222287"/>
            <a:ext cx="5789906" cy="4059547"/>
          </a:xfrm>
        </p:spPr>
        <p:txBody>
          <a:bodyPr>
            <a:normAutofit/>
          </a:bodyPr>
          <a:lstStyle/>
          <a:p>
            <a:r>
              <a:rPr lang="it-IT" sz="1900" dirty="0"/>
              <a:t>il fondamento ideale dello statalismo democratico – </a:t>
            </a:r>
            <a:r>
              <a:rPr lang="it-IT" sz="1900" i="1" dirty="0" err="1"/>
              <a:t>We</a:t>
            </a:r>
            <a:r>
              <a:rPr lang="it-IT" sz="1900" i="1" dirty="0"/>
              <a:t> the People </a:t>
            </a:r>
            <a:r>
              <a:rPr lang="it-IT" sz="1900" dirty="0"/>
              <a:t>– è sempre stato «oscuro e non plausibile».</a:t>
            </a:r>
          </a:p>
          <a:p>
            <a:r>
              <a:rPr lang="it-IT" sz="1900" dirty="0"/>
              <a:t>Come può il popolo dare vita alla costituzione dichiarando la propria volontà, e con lo stesso atto diventare popolo in virtù di tale costituzione?</a:t>
            </a:r>
          </a:p>
          <a:p>
            <a:r>
              <a:rPr lang="it-IT" sz="1900" dirty="0"/>
              <a:t>«È semplicemente incoerente costituire l’elettorato tramite il voto di elettori che saranno legittimati a decidere proprio in virtù di quello stesso voto».</a:t>
            </a:r>
          </a:p>
        </p:txBody>
      </p:sp>
      <p:pic>
        <p:nvPicPr>
          <p:cNvPr id="5" name="Segnaposto contenuto 4">
            <a:extLst>
              <a:ext uri="{FF2B5EF4-FFF2-40B4-BE49-F238E27FC236}">
                <a16:creationId xmlns:a16="http://schemas.microsoft.com/office/drawing/2014/main" id="{EEB87C35-BE15-45D3-929A-4A4D81BD478F}"/>
              </a:ext>
            </a:extLst>
          </p:cNvPr>
          <p:cNvPicPr>
            <a:picLocks noGrp="1" noChangeAspect="1"/>
          </p:cNvPicPr>
          <p:nvPr>
            <p:ph sz="half" idx="2"/>
          </p:nvPr>
        </p:nvPicPr>
        <p:blipFill>
          <a:blip r:embed="rId2"/>
          <a:stretch>
            <a:fillRect/>
          </a:stretch>
        </p:blipFill>
        <p:spPr>
          <a:xfrm>
            <a:off x="6746887" y="2222499"/>
            <a:ext cx="5396326" cy="4059547"/>
          </a:xfrm>
          <a:prstGeom prst="rect">
            <a:avLst/>
          </a:prstGeom>
        </p:spPr>
      </p:pic>
    </p:spTree>
    <p:extLst>
      <p:ext uri="{BB962C8B-B14F-4D97-AF65-F5344CB8AC3E}">
        <p14:creationId xmlns:p14="http://schemas.microsoft.com/office/powerpoint/2010/main" val="23717302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597A9CE1-EF2D-4D7A-ACB0-173A30D7B11E}"/>
              </a:ext>
            </a:extLst>
          </p:cNvPr>
          <p:cNvSpPr>
            <a:spLocks noGrp="1"/>
          </p:cNvSpPr>
          <p:nvPr>
            <p:ph type="title"/>
          </p:nvPr>
        </p:nvSpPr>
        <p:spPr/>
        <p:txBody>
          <a:bodyPr/>
          <a:lstStyle/>
          <a:p>
            <a:r>
              <a:rPr lang="it-IT" dirty="0"/>
              <a:t>Inconsistenza storica</a:t>
            </a:r>
          </a:p>
        </p:txBody>
      </p:sp>
      <p:sp>
        <p:nvSpPr>
          <p:cNvPr id="8" name="Segnaposto contenuto 7">
            <a:extLst>
              <a:ext uri="{FF2B5EF4-FFF2-40B4-BE49-F238E27FC236}">
                <a16:creationId xmlns:a16="http://schemas.microsoft.com/office/drawing/2014/main" id="{E47D65D5-CB97-4C5B-B5AD-95E877443DE8}"/>
              </a:ext>
            </a:extLst>
          </p:cNvPr>
          <p:cNvSpPr>
            <a:spLocks noGrp="1"/>
          </p:cNvSpPr>
          <p:nvPr>
            <p:ph sz="half" idx="1"/>
          </p:nvPr>
        </p:nvSpPr>
        <p:spPr>
          <a:xfrm>
            <a:off x="818712" y="2317290"/>
            <a:ext cx="5185873" cy="3638763"/>
          </a:xfrm>
        </p:spPr>
        <p:txBody>
          <a:bodyPr>
            <a:noAutofit/>
          </a:bodyPr>
          <a:lstStyle/>
          <a:p>
            <a:r>
              <a:rPr lang="it-IT" sz="1900" dirty="0"/>
              <a:t>Può la costituzione degli Stati Uniti del 1787 fondare l’autorità sul </a:t>
            </a:r>
            <a:r>
              <a:rPr lang="it-IT" sz="1900" i="1" dirty="0" err="1"/>
              <a:t>We</a:t>
            </a:r>
            <a:r>
              <a:rPr lang="it-IT" sz="1900" i="1" dirty="0"/>
              <a:t> the People</a:t>
            </a:r>
            <a:r>
              <a:rPr lang="it-IT" sz="1900" dirty="0"/>
              <a:t>? </a:t>
            </a:r>
          </a:p>
          <a:p>
            <a:r>
              <a:rPr lang="it-IT" sz="1900" dirty="0"/>
              <a:t>La procedura di ratifica escludeva 4/5 della popolazione adulta: </a:t>
            </a:r>
          </a:p>
          <a:p>
            <a:pPr>
              <a:buFontTx/>
              <a:buChar char="-"/>
            </a:pPr>
            <a:r>
              <a:rPr lang="it-IT" sz="1900" dirty="0"/>
              <a:t>donne, </a:t>
            </a:r>
          </a:p>
          <a:p>
            <a:pPr>
              <a:buFontTx/>
              <a:buChar char="-"/>
            </a:pPr>
            <a:r>
              <a:rPr lang="it-IT" sz="1900" dirty="0"/>
              <a:t>neri, indifferentemente se schiavi o liberi</a:t>
            </a:r>
          </a:p>
          <a:p>
            <a:pPr>
              <a:buFontTx/>
              <a:buChar char="-"/>
            </a:pPr>
            <a:r>
              <a:rPr lang="it-IT" sz="1900" dirty="0"/>
              <a:t>nativi americani, </a:t>
            </a:r>
          </a:p>
          <a:p>
            <a:pPr>
              <a:buFontTx/>
              <a:buChar char="-"/>
            </a:pPr>
            <a:r>
              <a:rPr lang="it-IT" sz="1900" dirty="0"/>
              <a:t>maschi bianchi privi di proprietà o che non parlavano inglese.</a:t>
            </a:r>
          </a:p>
        </p:txBody>
      </p:sp>
      <p:pic>
        <p:nvPicPr>
          <p:cNvPr id="10" name="Segnaposto contenuto 9">
            <a:extLst>
              <a:ext uri="{FF2B5EF4-FFF2-40B4-BE49-F238E27FC236}">
                <a16:creationId xmlns:a16="http://schemas.microsoft.com/office/drawing/2014/main" id="{A4C5988B-E02F-4FD1-A409-4A7D6121DF92}"/>
              </a:ext>
            </a:extLst>
          </p:cNvPr>
          <p:cNvPicPr>
            <a:picLocks noGrp="1" noChangeAspect="1"/>
          </p:cNvPicPr>
          <p:nvPr>
            <p:ph sz="half" idx="2"/>
          </p:nvPr>
        </p:nvPicPr>
        <p:blipFill>
          <a:blip r:embed="rId2"/>
          <a:stretch>
            <a:fillRect/>
          </a:stretch>
        </p:blipFill>
        <p:spPr>
          <a:xfrm>
            <a:off x="6429264" y="2222499"/>
            <a:ext cx="5529188" cy="4269643"/>
          </a:xfrm>
          <a:prstGeom prst="rect">
            <a:avLst/>
          </a:prstGeom>
        </p:spPr>
      </p:pic>
    </p:spTree>
    <p:extLst>
      <p:ext uri="{BB962C8B-B14F-4D97-AF65-F5344CB8AC3E}">
        <p14:creationId xmlns:p14="http://schemas.microsoft.com/office/powerpoint/2010/main" val="40286690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86EB2A54-2929-4589-A078-758CEF362300}"/>
              </a:ext>
            </a:extLst>
          </p:cNvPr>
          <p:cNvSpPr>
            <a:spLocks noGrp="1"/>
          </p:cNvSpPr>
          <p:nvPr>
            <p:ph type="title"/>
          </p:nvPr>
        </p:nvSpPr>
        <p:spPr/>
        <p:txBody>
          <a:bodyPr/>
          <a:lstStyle/>
          <a:p>
            <a:r>
              <a:rPr lang="it-IT" dirty="0"/>
              <a:t>Legge fondamentale tedesca</a:t>
            </a:r>
          </a:p>
        </p:txBody>
      </p:sp>
      <p:sp>
        <p:nvSpPr>
          <p:cNvPr id="6" name="Segnaposto contenuto 5">
            <a:extLst>
              <a:ext uri="{FF2B5EF4-FFF2-40B4-BE49-F238E27FC236}">
                <a16:creationId xmlns:a16="http://schemas.microsoft.com/office/drawing/2014/main" id="{B2F7CC0B-4EBB-4282-B801-EFC3E433D379}"/>
              </a:ext>
            </a:extLst>
          </p:cNvPr>
          <p:cNvSpPr>
            <a:spLocks noGrp="1"/>
          </p:cNvSpPr>
          <p:nvPr>
            <p:ph sz="half" idx="1"/>
          </p:nvPr>
        </p:nvSpPr>
        <p:spPr>
          <a:xfrm>
            <a:off x="685756" y="2222287"/>
            <a:ext cx="5584415" cy="4188312"/>
          </a:xfrm>
        </p:spPr>
        <p:txBody>
          <a:bodyPr>
            <a:normAutofit/>
          </a:bodyPr>
          <a:lstStyle/>
          <a:p>
            <a:r>
              <a:rPr lang="it-IT" sz="1900" dirty="0"/>
              <a:t>Sarebbe «altamente artificioso localizzare l’autorità della costituzione tedesca in un atto costitutivo originario», visto l’articolo 146: </a:t>
            </a:r>
          </a:p>
          <a:p>
            <a:pPr marL="0" indent="0">
              <a:buNone/>
            </a:pPr>
            <a:r>
              <a:rPr lang="it-IT" sz="1900" dirty="0"/>
              <a:t>«La presente Legge fondamentale cesserà di aver vigore il giorno in cui subentrerà una Costituzione approvata con libera deliberazione dal popolo tedesco».</a:t>
            </a:r>
          </a:p>
          <a:p>
            <a:r>
              <a:rPr lang="it-IT" sz="1900" dirty="0"/>
              <a:t>Il processo costituente del 1949 non era né libero, né aperto a tutti i cittadini tedeschi, ma al momento della riunificazione nel 1990 non si è seguito l’art. 146.</a:t>
            </a:r>
          </a:p>
        </p:txBody>
      </p:sp>
      <p:pic>
        <p:nvPicPr>
          <p:cNvPr id="8" name="Segnaposto contenuto 7">
            <a:extLst>
              <a:ext uri="{FF2B5EF4-FFF2-40B4-BE49-F238E27FC236}">
                <a16:creationId xmlns:a16="http://schemas.microsoft.com/office/drawing/2014/main" id="{828A2D90-229F-44E8-91FF-2C2506F4E558}"/>
              </a:ext>
            </a:extLst>
          </p:cNvPr>
          <p:cNvPicPr>
            <a:picLocks noGrp="1" noChangeAspect="1"/>
          </p:cNvPicPr>
          <p:nvPr>
            <p:ph sz="half" idx="2"/>
          </p:nvPr>
        </p:nvPicPr>
        <p:blipFill>
          <a:blip r:embed="rId2"/>
          <a:stretch>
            <a:fillRect/>
          </a:stretch>
        </p:blipFill>
        <p:spPr>
          <a:xfrm>
            <a:off x="6448591" y="2222500"/>
            <a:ext cx="5584416" cy="4188312"/>
          </a:xfrm>
          <a:prstGeom prst="rect">
            <a:avLst/>
          </a:prstGeom>
        </p:spPr>
      </p:pic>
    </p:spTree>
    <p:extLst>
      <p:ext uri="{BB962C8B-B14F-4D97-AF65-F5344CB8AC3E}">
        <p14:creationId xmlns:p14="http://schemas.microsoft.com/office/powerpoint/2010/main" val="24516117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24DA53A5-7A54-424D-B609-EDB1817F734D}"/>
              </a:ext>
            </a:extLst>
          </p:cNvPr>
          <p:cNvSpPr>
            <a:spLocks noGrp="1"/>
          </p:cNvSpPr>
          <p:nvPr>
            <p:ph type="title"/>
          </p:nvPr>
        </p:nvSpPr>
        <p:spPr/>
        <p:txBody>
          <a:bodyPr/>
          <a:lstStyle/>
          <a:p>
            <a:r>
              <a:rPr lang="it-IT" dirty="0"/>
              <a:t>«Cosa», non «chi» o «come»</a:t>
            </a:r>
          </a:p>
        </p:txBody>
      </p:sp>
      <p:sp>
        <p:nvSpPr>
          <p:cNvPr id="6" name="Segnaposto contenuto 5">
            <a:extLst>
              <a:ext uri="{FF2B5EF4-FFF2-40B4-BE49-F238E27FC236}">
                <a16:creationId xmlns:a16="http://schemas.microsoft.com/office/drawing/2014/main" id="{48AEBC1D-821A-4D15-AFF9-AC6EA56A233D}"/>
              </a:ext>
            </a:extLst>
          </p:cNvPr>
          <p:cNvSpPr>
            <a:spLocks noGrp="1"/>
          </p:cNvSpPr>
          <p:nvPr>
            <p:ph idx="1"/>
          </p:nvPr>
        </p:nvSpPr>
        <p:spPr>
          <a:xfrm>
            <a:off x="818712" y="2364796"/>
            <a:ext cx="10554574" cy="3636511"/>
          </a:xfrm>
        </p:spPr>
        <p:txBody>
          <a:bodyPr>
            <a:normAutofit/>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900" b="0" i="0" u="none" strike="noStrike" kern="1200" cap="none" spc="0" normalizeH="0" baseline="0" noProof="0" dirty="0" err="1">
                <a:ln>
                  <a:noFill/>
                </a:ln>
                <a:solidFill>
                  <a:prstClr val="white"/>
                </a:solidFill>
                <a:effectLst/>
                <a:uLnTx/>
                <a:uFillTx/>
                <a:latin typeface="Century Gothic" panose="020B0502020202020204"/>
                <a:ea typeface="+mn-ea"/>
                <a:cs typeface="+mn-cs"/>
              </a:rPr>
              <a:t>Kumm</a:t>
            </a: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 «Se la Legge fondamentale afferma nel preambolo che deriva da “</a:t>
            </a:r>
            <a:r>
              <a:rPr kumimoji="0" lang="it-IT" sz="1900" b="0" i="0" u="none" strike="noStrike" kern="1200" cap="none" spc="0" normalizeH="0" baseline="0" noProof="0" dirty="0" err="1">
                <a:ln>
                  <a:noFill/>
                </a:ln>
                <a:solidFill>
                  <a:prstClr val="white"/>
                </a:solidFill>
                <a:effectLst/>
                <a:uLnTx/>
                <a:uFillTx/>
                <a:latin typeface="Century Gothic" panose="020B0502020202020204"/>
                <a:ea typeface="+mn-ea"/>
                <a:cs typeface="+mn-cs"/>
              </a:rPr>
              <a:t>We</a:t>
            </a: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 the People”, ciò significa che i cittadini tedeschi, liberi ed uguali, hanno buone ragioni per autorizzarla, indifferentemente dalla procedura realmente adoperata per crearla».</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endPar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lang="it-IT" sz="1900" dirty="0">
                <a:solidFill>
                  <a:prstClr val="white"/>
                </a:solidFill>
                <a:latin typeface="Century Gothic" panose="020B0502020202020204"/>
              </a:rPr>
              <a:t>N</a:t>
            </a: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on importa con quale procedura legale o politica né in nome di chi viene istituita una costituzione,</a:t>
            </a:r>
          </a:p>
          <a:p>
            <a:pPr marL="0" marR="0" lvl="0" indent="0" algn="l" defTabSz="457200" rtl="0" eaLnBrk="1" fontAlgn="auto" latinLnBrk="0" hangingPunct="1">
              <a:lnSpc>
                <a:spcPct val="100000"/>
              </a:lnSpc>
              <a:spcBef>
                <a:spcPct val="20000"/>
              </a:spcBef>
              <a:spcAft>
                <a:spcPts val="600"/>
              </a:spcAft>
              <a:buClr>
                <a:srgbClr val="00C6BB"/>
              </a:buClr>
              <a:buSzTx/>
              <a:buNone/>
              <a:tabLst/>
              <a:defRPr/>
            </a:pPr>
            <a:endPar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lang="it-IT" sz="1900" dirty="0">
                <a:solidFill>
                  <a:prstClr val="white"/>
                </a:solidFill>
                <a:latin typeface="Century Gothic" panose="020B0502020202020204"/>
              </a:rPr>
              <a:t>Importa che i cittadini possano riconoscere nel suo contenuto quel tipo di regole a cui potrebbero acconsentire degli individui liberi ed uguali.</a:t>
            </a:r>
            <a:endPar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endPar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Freccia in giù 6">
            <a:extLst>
              <a:ext uri="{FF2B5EF4-FFF2-40B4-BE49-F238E27FC236}">
                <a16:creationId xmlns:a16="http://schemas.microsoft.com/office/drawing/2014/main" id="{12078F5C-882B-458C-AC59-285F7B6A1DD8}"/>
              </a:ext>
            </a:extLst>
          </p:cNvPr>
          <p:cNvSpPr/>
          <p:nvPr/>
        </p:nvSpPr>
        <p:spPr>
          <a:xfrm>
            <a:off x="5599216" y="3182587"/>
            <a:ext cx="308758" cy="6947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a:extLst>
              <a:ext uri="{FF2B5EF4-FFF2-40B4-BE49-F238E27FC236}">
                <a16:creationId xmlns:a16="http://schemas.microsoft.com/office/drawing/2014/main" id="{E24BB860-EFE6-4FAC-BE43-60C870F6783F}"/>
              </a:ext>
            </a:extLst>
          </p:cNvPr>
          <p:cNvSpPr/>
          <p:nvPr/>
        </p:nvSpPr>
        <p:spPr>
          <a:xfrm>
            <a:off x="5611088" y="4376057"/>
            <a:ext cx="318655" cy="7778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55829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22F4B5-CA5E-449B-844C-D00C0CED6AF3}"/>
              </a:ext>
            </a:extLst>
          </p:cNvPr>
          <p:cNvSpPr>
            <a:spLocks noGrp="1"/>
          </p:cNvSpPr>
          <p:nvPr>
            <p:ph type="title"/>
          </p:nvPr>
        </p:nvSpPr>
        <p:spPr/>
        <p:txBody>
          <a:bodyPr/>
          <a:lstStyle/>
          <a:p>
            <a:r>
              <a:rPr lang="it-IT" dirty="0"/>
              <a:t>Vero contenuto costituzionale</a:t>
            </a:r>
          </a:p>
        </p:txBody>
      </p:sp>
      <p:sp>
        <p:nvSpPr>
          <p:cNvPr id="3" name="Segnaposto contenuto 2">
            <a:extLst>
              <a:ext uri="{FF2B5EF4-FFF2-40B4-BE49-F238E27FC236}">
                <a16:creationId xmlns:a16="http://schemas.microsoft.com/office/drawing/2014/main" id="{9974F233-A584-4299-B670-00CCFDB20246}"/>
              </a:ext>
            </a:extLst>
          </p:cNvPr>
          <p:cNvSpPr>
            <a:spLocks noGrp="1"/>
          </p:cNvSpPr>
          <p:nvPr>
            <p:ph idx="1"/>
          </p:nvPr>
        </p:nvSpPr>
        <p:spPr/>
        <p:txBody>
          <a:bodyPr>
            <a:normAutofit/>
          </a:bodyPr>
          <a:lstStyle/>
          <a:p>
            <a:r>
              <a:rPr lang="it-IT" sz="1900" dirty="0"/>
              <a:t>I veri principi costituzionali hanno valore universale, quindi creano un diritto pubblico internazionale che ha un’autorità superiore alle costituzioni dei singoli stati e impone loro: </a:t>
            </a:r>
          </a:p>
          <a:p>
            <a:pPr>
              <a:buFontTx/>
              <a:buChar char="-"/>
            </a:pPr>
            <a:r>
              <a:rPr lang="it-IT" sz="1900" dirty="0"/>
              <a:t>la loro forma di governo interna di tipo liberal-democratico;</a:t>
            </a:r>
          </a:p>
          <a:p>
            <a:pPr>
              <a:buFontTx/>
              <a:buChar char="-"/>
            </a:pPr>
            <a:r>
              <a:rPr lang="it-IT" sz="1900" dirty="0"/>
              <a:t>Il rispetto dei diritti umani;</a:t>
            </a:r>
          </a:p>
          <a:p>
            <a:pPr>
              <a:buFontTx/>
              <a:buChar char="-"/>
            </a:pPr>
            <a:r>
              <a:rPr lang="it-IT" sz="1900" dirty="0"/>
              <a:t>Il modo in cui coordinarsi e cooperare con gli altri stati.</a:t>
            </a:r>
          </a:p>
          <a:p>
            <a:r>
              <a:rPr lang="it-IT" sz="1900" dirty="0"/>
              <a:t>Nell’odierno diritto internazionale i principi dello </a:t>
            </a:r>
            <a:r>
              <a:rPr lang="it-IT" sz="1900" i="1" dirty="0"/>
              <a:t>ius </a:t>
            </a:r>
            <a:r>
              <a:rPr lang="it-IT" sz="1900" i="1" dirty="0" err="1"/>
              <a:t>cogens</a:t>
            </a:r>
            <a:r>
              <a:rPr lang="it-IT" sz="1900" i="1" dirty="0"/>
              <a:t> </a:t>
            </a:r>
            <a:r>
              <a:rPr lang="it-IT" sz="1900" dirty="0"/>
              <a:t>e gli obblighi </a:t>
            </a:r>
            <a:r>
              <a:rPr lang="it-IT" sz="1900" i="1" dirty="0"/>
              <a:t>erga omnes</a:t>
            </a:r>
            <a:r>
              <a:rPr lang="it-IT" sz="1900" dirty="0"/>
              <a:t> riguardano questioni che accomunano l’intera umanità e sono sempre più considerati il suo nucleo fondante.</a:t>
            </a:r>
          </a:p>
        </p:txBody>
      </p:sp>
    </p:spTree>
    <p:extLst>
      <p:ext uri="{BB962C8B-B14F-4D97-AF65-F5344CB8AC3E}">
        <p14:creationId xmlns:p14="http://schemas.microsoft.com/office/powerpoint/2010/main" val="1036728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B15BD7-7C93-4913-99BE-6058AFF21238}"/>
              </a:ext>
            </a:extLst>
          </p:cNvPr>
          <p:cNvSpPr>
            <a:spLocks noGrp="1"/>
          </p:cNvSpPr>
          <p:nvPr>
            <p:ph type="title"/>
          </p:nvPr>
        </p:nvSpPr>
        <p:spPr/>
        <p:txBody>
          <a:bodyPr/>
          <a:lstStyle/>
          <a:p>
            <a:r>
              <a:rPr lang="it-IT" dirty="0"/>
              <a:t>3) Privatizzazione della governance </a:t>
            </a:r>
          </a:p>
        </p:txBody>
      </p:sp>
      <p:sp>
        <p:nvSpPr>
          <p:cNvPr id="3" name="Segnaposto contenuto 2">
            <a:extLst>
              <a:ext uri="{FF2B5EF4-FFF2-40B4-BE49-F238E27FC236}">
                <a16:creationId xmlns:a16="http://schemas.microsoft.com/office/drawing/2014/main" id="{95EA4871-6B16-4AD2-B1AB-0360FF3B753F}"/>
              </a:ext>
            </a:extLst>
          </p:cNvPr>
          <p:cNvSpPr>
            <a:spLocks noGrp="1"/>
          </p:cNvSpPr>
          <p:nvPr>
            <p:ph idx="1"/>
          </p:nvPr>
        </p:nvSpPr>
        <p:spPr/>
        <p:txBody>
          <a:bodyPr/>
          <a:lstStyle/>
          <a:p>
            <a:r>
              <a:rPr lang="it-IT" dirty="0"/>
              <a:t>Il venir meno del complemento </a:t>
            </a:r>
            <a:r>
              <a:rPr lang="it-IT" b="1" dirty="0">
                <a:solidFill>
                  <a:srgbClr val="FF0000"/>
                </a:solidFill>
              </a:rPr>
              <a:t>pubblico-privato</a:t>
            </a:r>
            <a:r>
              <a:rPr lang="it-IT" dirty="0"/>
              <a:t>: </a:t>
            </a:r>
          </a:p>
          <a:p>
            <a:pPr>
              <a:buFont typeface="+mj-lt"/>
              <a:buAutoNum type="arabicPeriod"/>
            </a:pPr>
            <a:r>
              <a:rPr lang="it-IT" dirty="0"/>
              <a:t>autorità pubbliche competono con privati in </a:t>
            </a:r>
            <a:r>
              <a:rPr lang="it-IT" dirty="0" err="1"/>
              <a:t>problem</a:t>
            </a:r>
            <a:r>
              <a:rPr lang="it-IT" dirty="0"/>
              <a:t>-solving, </a:t>
            </a:r>
          </a:p>
          <a:p>
            <a:pPr>
              <a:buFont typeface="+mj-lt"/>
              <a:buAutoNum type="arabicPeriod"/>
            </a:pPr>
            <a:r>
              <a:rPr lang="it-IT" dirty="0"/>
              <a:t>oppure lo tralasciano ai privati mantenendo solo la finzione di poter riappropriarsi delle loro funzioni in qualsiasi momento – in realtà non sono più in grado di controllarle. </a:t>
            </a:r>
          </a:p>
          <a:p>
            <a:pPr>
              <a:buFont typeface="+mj-lt"/>
              <a:buAutoNum type="arabicPeriod"/>
            </a:pPr>
            <a:r>
              <a:rPr lang="it-IT" dirty="0"/>
              <a:t>Esempio: agenzie di rating che valutano la solvibilità non solo di società private, ma anche di stati sovrani che emettono titoli sul mercato finanziario, </a:t>
            </a:r>
            <a:r>
              <a:rPr lang="it-IT"/>
              <a:t>internet governance (ICANN), </a:t>
            </a:r>
            <a:r>
              <a:rPr lang="it-IT" dirty="0"/>
              <a:t>ricerca scientifica (vaccino COVID-19)…</a:t>
            </a:r>
          </a:p>
          <a:p>
            <a:endParaRPr lang="it-IT" dirty="0"/>
          </a:p>
        </p:txBody>
      </p:sp>
    </p:spTree>
    <p:extLst>
      <p:ext uri="{BB962C8B-B14F-4D97-AF65-F5344CB8AC3E}">
        <p14:creationId xmlns:p14="http://schemas.microsoft.com/office/powerpoint/2010/main" val="27522534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err="1"/>
              <a:t>Trasformare</a:t>
            </a:r>
            <a:r>
              <a:rPr lang="en-GB" dirty="0"/>
              <a:t> </a:t>
            </a:r>
            <a:r>
              <a:rPr lang="en-GB" dirty="0" err="1"/>
              <a:t>il</a:t>
            </a:r>
            <a:r>
              <a:rPr lang="en-GB" dirty="0"/>
              <a:t> </a:t>
            </a:r>
            <a:r>
              <a:rPr lang="en-GB" dirty="0" err="1"/>
              <a:t>diritto</a:t>
            </a:r>
            <a:r>
              <a:rPr lang="en-GB" dirty="0"/>
              <a:t> </a:t>
            </a:r>
            <a:r>
              <a:rPr lang="en-GB" dirty="0" err="1"/>
              <a:t>internazionale</a:t>
            </a:r>
            <a:r>
              <a:rPr lang="en-GB" dirty="0"/>
              <a:t> in</a:t>
            </a:r>
            <a:r>
              <a:rPr lang="it-IT" dirty="0"/>
              <a:t> una </a:t>
            </a:r>
            <a:r>
              <a:rPr lang="it-IT" i="1" dirty="0"/>
              <a:t>costituzione </a:t>
            </a:r>
            <a:r>
              <a:rPr lang="it-IT" dirty="0"/>
              <a:t>sovranazionale?</a:t>
            </a:r>
            <a:endParaRPr lang="en-GB" dirty="0"/>
          </a:p>
        </p:txBody>
      </p:sp>
      <p:sp>
        <p:nvSpPr>
          <p:cNvPr id="6" name="Segnaposto contenuto 5"/>
          <p:cNvSpPr>
            <a:spLocks noGrp="1"/>
          </p:cNvSpPr>
          <p:nvPr>
            <p:ph idx="1"/>
          </p:nvPr>
        </p:nvSpPr>
        <p:spPr/>
        <p:txBody>
          <a:bodyPr>
            <a:normAutofit/>
          </a:bodyPr>
          <a:lstStyle/>
          <a:p>
            <a:r>
              <a:rPr lang="it-IT" sz="1900" dirty="0"/>
              <a:t>La progressiva ramificazione di </a:t>
            </a:r>
            <a:r>
              <a:rPr lang="it-IT" sz="1900" i="1" dirty="0"/>
              <a:t>ius </a:t>
            </a:r>
            <a:r>
              <a:rPr lang="it-IT" sz="1900" i="1" dirty="0" err="1"/>
              <a:t>cogens</a:t>
            </a:r>
            <a:r>
              <a:rPr lang="it-IT" sz="1900" i="1" dirty="0"/>
              <a:t> </a:t>
            </a:r>
            <a:r>
              <a:rPr lang="it-IT" sz="1900" dirty="0"/>
              <a:t>e obblighi </a:t>
            </a:r>
            <a:r>
              <a:rPr lang="it-IT" sz="1900" i="1" dirty="0"/>
              <a:t>erga omnes </a:t>
            </a:r>
            <a:r>
              <a:rPr lang="it-IT" sz="1900" dirty="0"/>
              <a:t>può condurre a un sistema completo di leggi fondamentali, indipendenti dal consenso dei singoli Stati</a:t>
            </a:r>
            <a:r>
              <a:rPr lang="en-GB" sz="1900" dirty="0"/>
              <a:t>;</a:t>
            </a:r>
          </a:p>
          <a:p>
            <a:r>
              <a:rPr lang="en-GB" sz="1900" dirty="0"/>
              <a:t>Il </a:t>
            </a:r>
            <a:r>
              <a:rPr lang="en-GB" sz="1900" dirty="0" err="1"/>
              <a:t>contenuto</a:t>
            </a:r>
            <a:r>
              <a:rPr lang="en-GB" sz="1900" dirty="0"/>
              <a:t> di </a:t>
            </a:r>
            <a:r>
              <a:rPr lang="it-IT" sz="1900" dirty="0"/>
              <a:t>questa </a:t>
            </a:r>
            <a:r>
              <a:rPr lang="it-IT" sz="1900" i="1" dirty="0"/>
              <a:t>costituzione </a:t>
            </a:r>
            <a:r>
              <a:rPr lang="it-IT" sz="1900" dirty="0"/>
              <a:t>globale dipenderebbe dalla sua graduale affermazione nella giurisprudenza delle corti internazionali e nel dibattito dottrinale e accademico;</a:t>
            </a:r>
          </a:p>
          <a:p>
            <a:r>
              <a:rPr lang="it-IT" sz="1900" dirty="0"/>
              <a:t>La pressione dell’opinione pubblica obbligherebbe i protagonisti della </a:t>
            </a:r>
            <a:r>
              <a:rPr lang="it-IT" sz="1900" i="1" dirty="0"/>
              <a:t>global governance </a:t>
            </a:r>
            <a:r>
              <a:rPr lang="it-IT" sz="1900" dirty="0"/>
              <a:t>a conformarsi ad esso</a:t>
            </a:r>
          </a:p>
          <a:p>
            <a:r>
              <a:rPr lang="it-IT" sz="1900" dirty="0"/>
              <a:t>Potrebbe compensare l’erosione di legittimità costituzionale a livello nazionale causata dalla globalizzazione.</a:t>
            </a:r>
          </a:p>
        </p:txBody>
      </p:sp>
    </p:spTree>
    <p:extLst>
      <p:ext uri="{BB962C8B-B14F-4D97-AF65-F5344CB8AC3E}">
        <p14:creationId xmlns:p14="http://schemas.microsoft.com/office/powerpoint/2010/main" val="39523270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E100F4-B79A-21F9-7B2B-BF76E8C01361}"/>
              </a:ext>
            </a:extLst>
          </p:cNvPr>
          <p:cNvSpPr>
            <a:spLocks noGrp="1"/>
          </p:cNvSpPr>
          <p:nvPr>
            <p:ph type="title"/>
          </p:nvPr>
        </p:nvSpPr>
        <p:spPr/>
        <p:txBody>
          <a:bodyPr/>
          <a:lstStyle/>
          <a:p>
            <a:r>
              <a:rPr lang="it-IT" dirty="0"/>
              <a:t>Caso </a:t>
            </a:r>
            <a:r>
              <a:rPr lang="it-IT" dirty="0" err="1"/>
              <a:t>Kadi</a:t>
            </a:r>
            <a:r>
              <a:rPr lang="it-IT" dirty="0"/>
              <a:t> 2008</a:t>
            </a:r>
          </a:p>
        </p:txBody>
      </p:sp>
      <p:graphicFrame>
        <p:nvGraphicFramePr>
          <p:cNvPr id="4" name="Segnaposto contenuto 3">
            <a:extLst>
              <a:ext uri="{FF2B5EF4-FFF2-40B4-BE49-F238E27FC236}">
                <a16:creationId xmlns:a16="http://schemas.microsoft.com/office/drawing/2014/main" id="{9F6987CB-1EC4-FBBF-8585-756D111DAD02}"/>
              </a:ext>
            </a:extLst>
          </p:cNvPr>
          <p:cNvGraphicFramePr>
            <a:graphicFrameLocks noGrp="1"/>
          </p:cNvGraphicFramePr>
          <p:nvPr>
            <p:ph idx="1"/>
            <p:extLst>
              <p:ext uri="{D42A27DB-BD31-4B8C-83A1-F6EECF244321}">
                <p14:modId xmlns:p14="http://schemas.microsoft.com/office/powerpoint/2010/main" val="3483113138"/>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7261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5FC229-0FF8-7DB8-C730-B4498FF1A5F5}"/>
              </a:ext>
            </a:extLst>
          </p:cNvPr>
          <p:cNvSpPr>
            <a:spLocks noGrp="1"/>
          </p:cNvSpPr>
          <p:nvPr>
            <p:ph type="title"/>
          </p:nvPr>
        </p:nvSpPr>
        <p:spPr/>
        <p:txBody>
          <a:bodyPr/>
          <a:lstStyle/>
          <a:p>
            <a:r>
              <a:rPr lang="it-IT" dirty="0"/>
              <a:t>Sentenza CGUE </a:t>
            </a:r>
            <a:r>
              <a:rPr lang="it-IT" dirty="0" err="1"/>
              <a:t>Kadi</a:t>
            </a:r>
            <a:r>
              <a:rPr lang="it-IT" dirty="0"/>
              <a:t> – precedente per il costituzionalismo globale</a:t>
            </a:r>
          </a:p>
        </p:txBody>
      </p:sp>
      <p:sp>
        <p:nvSpPr>
          <p:cNvPr id="3" name="Segnaposto contenuto 2">
            <a:extLst>
              <a:ext uri="{FF2B5EF4-FFF2-40B4-BE49-F238E27FC236}">
                <a16:creationId xmlns:a16="http://schemas.microsoft.com/office/drawing/2014/main" id="{D7083CAE-6506-B526-8C52-91B4931E2EF7}"/>
              </a:ext>
            </a:extLst>
          </p:cNvPr>
          <p:cNvSpPr>
            <a:spLocks noGrp="1"/>
          </p:cNvSpPr>
          <p:nvPr>
            <p:ph idx="1"/>
          </p:nvPr>
        </p:nvSpPr>
        <p:spPr/>
        <p:txBody>
          <a:bodyPr/>
          <a:lstStyle/>
          <a:p>
            <a:r>
              <a:rPr lang="it-IT" dirty="0"/>
              <a:t>Sentenza CGUE invalida la risoluzione del Consiglio di Sicurezza ONU;</a:t>
            </a:r>
          </a:p>
          <a:p>
            <a:r>
              <a:rPr lang="it-IT" dirty="0"/>
              <a:t>Nega la validità del classico diritto internazionale fondato sul rapporto gerarchico (chi);</a:t>
            </a:r>
          </a:p>
          <a:p>
            <a:r>
              <a:rPr lang="it-IT" dirty="0"/>
              <a:t>Afferma l’esistenza di un nuovo diritto internazionale ancora in evoluzione fondato sui principi costituzionali (cosa): </a:t>
            </a:r>
          </a:p>
          <a:p>
            <a:pPr marL="0" indent="0">
              <a:buNone/>
            </a:pPr>
            <a:r>
              <a:rPr lang="it-IT" dirty="0"/>
              <a:t>1)democrazia, </a:t>
            </a:r>
          </a:p>
          <a:p>
            <a:pPr marL="0" indent="0">
              <a:buNone/>
            </a:pPr>
            <a:r>
              <a:rPr lang="it-IT" dirty="0"/>
              <a:t>2)rule of </a:t>
            </a:r>
            <a:r>
              <a:rPr lang="it-IT" dirty="0" err="1"/>
              <a:t>law</a:t>
            </a:r>
            <a:r>
              <a:rPr lang="it-IT" dirty="0"/>
              <a:t>, </a:t>
            </a:r>
          </a:p>
          <a:p>
            <a:pPr marL="0" indent="0">
              <a:buNone/>
            </a:pPr>
            <a:r>
              <a:rPr lang="it-IT" dirty="0"/>
              <a:t>3)diritti umani.</a:t>
            </a:r>
          </a:p>
          <a:p>
            <a:pPr marL="0" indent="0">
              <a:buNone/>
            </a:pPr>
            <a:endParaRPr lang="it-IT" dirty="0"/>
          </a:p>
        </p:txBody>
      </p:sp>
    </p:spTree>
    <p:extLst>
      <p:ext uri="{BB962C8B-B14F-4D97-AF65-F5344CB8AC3E}">
        <p14:creationId xmlns:p14="http://schemas.microsoft.com/office/powerpoint/2010/main" val="37478059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B36AA5-7674-4640-2FEE-A9D0CD56D9AD}"/>
              </a:ext>
            </a:extLst>
          </p:cNvPr>
          <p:cNvSpPr>
            <a:spLocks noGrp="1"/>
          </p:cNvSpPr>
          <p:nvPr>
            <p:ph type="title"/>
          </p:nvPr>
        </p:nvSpPr>
        <p:spPr/>
        <p:txBody>
          <a:bodyPr/>
          <a:lstStyle/>
          <a:p>
            <a:r>
              <a:rPr lang="it-IT" dirty="0"/>
              <a:t>Nuovo approccio alle fonti di diritto </a:t>
            </a:r>
          </a:p>
        </p:txBody>
      </p:sp>
      <p:sp>
        <p:nvSpPr>
          <p:cNvPr id="3" name="Segnaposto contenuto 2">
            <a:extLst>
              <a:ext uri="{FF2B5EF4-FFF2-40B4-BE49-F238E27FC236}">
                <a16:creationId xmlns:a16="http://schemas.microsoft.com/office/drawing/2014/main" id="{4447DF51-1582-1D0A-DB4F-74D57F1FD65E}"/>
              </a:ext>
            </a:extLst>
          </p:cNvPr>
          <p:cNvSpPr>
            <a:spLocks noGrp="1"/>
          </p:cNvSpPr>
          <p:nvPr>
            <p:ph idx="1"/>
          </p:nvPr>
        </p:nvSpPr>
        <p:spPr/>
        <p:txBody>
          <a:bodyPr/>
          <a:lstStyle/>
          <a:p>
            <a:r>
              <a:rPr lang="it-IT" dirty="0"/>
              <a:t>Quindi, quando diversi contesti legali e politici interagiscono o vengono in contrasto (diritto pubblico internazionale vs principi generali del diritto UE), </a:t>
            </a:r>
          </a:p>
          <a:p>
            <a:r>
              <a:rPr lang="it-IT" dirty="0"/>
              <a:t>non si decide secondo l’ordine gerarchico, bensì secondo i principi costituzionali che emergono al di fuori degli stati e dei trattati internazionali stipulati da essi.</a:t>
            </a:r>
          </a:p>
          <a:p>
            <a:r>
              <a:rPr lang="it-IT" dirty="0"/>
              <a:t>Gli stati sono sempre meno i creatori e custodi di questi principi – chi li deve sostituire?</a:t>
            </a:r>
          </a:p>
          <a:p>
            <a:r>
              <a:rPr lang="it-IT" dirty="0"/>
              <a:t>Approccio tradizionale – </a:t>
            </a:r>
            <a:r>
              <a:rPr lang="it-IT" i="1" dirty="0"/>
              <a:t>rex </a:t>
            </a:r>
            <a:r>
              <a:rPr lang="it-IT" i="1" dirty="0" err="1"/>
              <a:t>facit</a:t>
            </a:r>
            <a:r>
              <a:rPr lang="it-IT" i="1" dirty="0"/>
              <a:t> </a:t>
            </a:r>
            <a:r>
              <a:rPr lang="it-IT" i="1" dirty="0" err="1"/>
              <a:t>legem</a:t>
            </a:r>
            <a:endParaRPr lang="it-IT" i="1" dirty="0"/>
          </a:p>
          <a:p>
            <a:r>
              <a:rPr lang="it-IT" dirty="0"/>
              <a:t>Nuovo approccio – </a:t>
            </a:r>
            <a:r>
              <a:rPr lang="it-IT" i="1" dirty="0" err="1"/>
              <a:t>problem</a:t>
            </a:r>
            <a:r>
              <a:rPr lang="it-IT" i="1" dirty="0"/>
              <a:t> solving </a:t>
            </a:r>
            <a:r>
              <a:rPr lang="it-IT" i="1" dirty="0" err="1"/>
              <a:t>oriented</a:t>
            </a:r>
            <a:r>
              <a:rPr lang="it-IT" i="1" dirty="0"/>
              <a:t> </a:t>
            </a:r>
          </a:p>
        </p:txBody>
      </p:sp>
    </p:spTree>
    <p:extLst>
      <p:ext uri="{BB962C8B-B14F-4D97-AF65-F5344CB8AC3E}">
        <p14:creationId xmlns:p14="http://schemas.microsoft.com/office/powerpoint/2010/main" val="29830449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4400" dirty="0"/>
              <a:t>Costituzionalismo multilivello</a:t>
            </a:r>
          </a:p>
        </p:txBody>
      </p:sp>
      <p:graphicFrame>
        <p:nvGraphicFramePr>
          <p:cNvPr id="6" name="Segnaposto contenuto 5"/>
          <p:cNvGraphicFramePr>
            <a:graphicFrameLocks noGrp="1"/>
          </p:cNvGraphicFramePr>
          <p:nvPr>
            <p:ph sz="half" idx="1"/>
            <p:extLst>
              <p:ext uri="{D42A27DB-BD31-4B8C-83A1-F6EECF244321}">
                <p14:modId xmlns:p14="http://schemas.microsoft.com/office/powerpoint/2010/main" val="1914119523"/>
              </p:ext>
            </p:extLst>
          </p:nvPr>
        </p:nvGraphicFramePr>
        <p:xfrm>
          <a:off x="819150" y="2222499"/>
          <a:ext cx="5368265" cy="4183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a:spLocks noGrp="1"/>
          </p:cNvSpPr>
          <p:nvPr>
            <p:ph sz="half" idx="2"/>
          </p:nvPr>
        </p:nvSpPr>
        <p:spPr/>
        <p:txBody>
          <a:bodyPr>
            <a:normAutofit/>
          </a:bodyPr>
          <a:lstStyle/>
          <a:p>
            <a:pPr>
              <a:buFontTx/>
              <a:buChar char="-"/>
            </a:pPr>
            <a:r>
              <a:rPr lang="it-IT" sz="1900" dirty="0"/>
              <a:t>Implica l’abbandono della prospettiva </a:t>
            </a:r>
            <a:r>
              <a:rPr lang="it-IT" sz="1900" dirty="0" err="1"/>
              <a:t>statocentrica</a:t>
            </a:r>
            <a:r>
              <a:rPr lang="it-IT" sz="1900" dirty="0"/>
              <a:t> nell’interpretazione del diritto internazionale. </a:t>
            </a:r>
          </a:p>
          <a:p>
            <a:pPr>
              <a:buFontTx/>
              <a:buChar char="-"/>
            </a:pPr>
            <a:r>
              <a:rPr lang="it-IT" sz="1900" dirty="0"/>
              <a:t>A decidere il contenuto dei trattati non sarebbe più la “volontà contrattuale” delle parti (cioè degli stati nazionali), bensì la comunità internazionale. </a:t>
            </a:r>
          </a:p>
          <a:p>
            <a:pPr>
              <a:buFontTx/>
              <a:buChar char="-"/>
            </a:pPr>
            <a:r>
              <a:rPr lang="it-IT" sz="1900" dirty="0"/>
              <a:t>Questa esprime un interesse generale, sovrapposto agli interessi particolari degli Stati.</a:t>
            </a:r>
          </a:p>
          <a:p>
            <a:pPr marL="0" indent="0">
              <a:buNone/>
            </a:pPr>
            <a:endParaRPr lang="it-IT" dirty="0"/>
          </a:p>
        </p:txBody>
      </p:sp>
      <p:sp>
        <p:nvSpPr>
          <p:cNvPr id="4" name="Segnaposto piè di pagina 3"/>
          <p:cNvSpPr>
            <a:spLocks noGrp="1"/>
          </p:cNvSpPr>
          <p:nvPr>
            <p:ph type="ftr" sz="quarter" idx="11"/>
          </p:nvPr>
        </p:nvSpPr>
        <p:spPr/>
        <p:txBody>
          <a:bodyPr/>
          <a:lstStyle/>
          <a:p>
            <a:endParaRPr lang="it-IT" dirty="0">
              <a:solidFill>
                <a:srgbClr val="E7DEC9">
                  <a:shade val="50000"/>
                  <a:satMod val="200000"/>
                </a:srgbClr>
              </a:solidFill>
            </a:endParaRPr>
          </a:p>
        </p:txBody>
      </p:sp>
    </p:spTree>
    <p:extLst>
      <p:ext uri="{BB962C8B-B14F-4D97-AF65-F5344CB8AC3E}">
        <p14:creationId xmlns:p14="http://schemas.microsoft.com/office/powerpoint/2010/main" val="16299001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Verso una comunità internazionale fondata su valori comuni?</a:t>
            </a:r>
          </a:p>
        </p:txBody>
      </p:sp>
      <p:graphicFrame>
        <p:nvGraphicFramePr>
          <p:cNvPr id="5" name="Segnaposto contenuto 4">
            <a:extLst>
              <a:ext uri="{FF2B5EF4-FFF2-40B4-BE49-F238E27FC236}">
                <a16:creationId xmlns:a16="http://schemas.microsoft.com/office/drawing/2014/main" id="{FD36204D-8260-40E1-B129-891BD8B548E1}"/>
              </a:ext>
            </a:extLst>
          </p:cNvPr>
          <p:cNvGraphicFramePr>
            <a:graphicFrameLocks noGrp="1"/>
          </p:cNvGraphicFramePr>
          <p:nvPr>
            <p:ph idx="1"/>
            <p:extLst>
              <p:ext uri="{D42A27DB-BD31-4B8C-83A1-F6EECF244321}">
                <p14:modId xmlns:p14="http://schemas.microsoft.com/office/powerpoint/2010/main" val="2767835573"/>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55810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DB083A-B7B5-4539-95C8-089C391FE149}"/>
              </a:ext>
            </a:extLst>
          </p:cNvPr>
          <p:cNvSpPr>
            <a:spLocks noGrp="1"/>
          </p:cNvSpPr>
          <p:nvPr>
            <p:ph type="title"/>
          </p:nvPr>
        </p:nvSpPr>
        <p:spPr/>
        <p:txBody>
          <a:bodyPr/>
          <a:lstStyle/>
          <a:p>
            <a:r>
              <a:rPr lang="it-IT" dirty="0"/>
              <a:t>Il demos illimitato</a:t>
            </a:r>
          </a:p>
        </p:txBody>
      </p:sp>
      <p:sp>
        <p:nvSpPr>
          <p:cNvPr id="3" name="Segnaposto contenuto 2">
            <a:extLst>
              <a:ext uri="{FF2B5EF4-FFF2-40B4-BE49-F238E27FC236}">
                <a16:creationId xmlns:a16="http://schemas.microsoft.com/office/drawing/2014/main" id="{763E9C39-1D28-4E73-8A33-AF15945410FB}"/>
              </a:ext>
            </a:extLst>
          </p:cNvPr>
          <p:cNvSpPr>
            <a:spLocks noGrp="1"/>
          </p:cNvSpPr>
          <p:nvPr>
            <p:ph idx="1"/>
          </p:nvPr>
        </p:nvSpPr>
        <p:spPr/>
        <p:txBody>
          <a:bodyPr/>
          <a:lstStyle/>
          <a:p>
            <a:r>
              <a:rPr lang="it-IT" sz="1900" dirty="0"/>
              <a:t>Il soggetto costituente – il demos – non sarà più limitato territorialmente, ma includerà tutti coloro che si identificano in una comunità di valori.</a:t>
            </a:r>
          </a:p>
          <a:p>
            <a:r>
              <a:rPr lang="it-IT" sz="1900" dirty="0"/>
              <a:t>Nicolao </a:t>
            </a:r>
            <a:r>
              <a:rPr lang="it-IT" sz="1900" dirty="0" err="1"/>
              <a:t>Merker</a:t>
            </a:r>
            <a:r>
              <a:rPr lang="it-IT" sz="1900" dirty="0"/>
              <a:t>: </a:t>
            </a:r>
          </a:p>
          <a:p>
            <a:pPr marL="0" indent="0">
              <a:buNone/>
            </a:pPr>
            <a:r>
              <a:rPr lang="it-IT" sz="1900" dirty="0"/>
              <a:t>«Il popolo è un’identità ideologica. Una massa di gente diventa “popolo” quando acquista una macro-identità, cioè si riferisce a sé stessa come a un’entità di cui si possono elencare connotati unitari e stabili, percepiti come valori diffusi e condivisi».</a:t>
            </a:r>
          </a:p>
          <a:p>
            <a:endParaRPr lang="it-IT" dirty="0"/>
          </a:p>
        </p:txBody>
      </p:sp>
    </p:spTree>
    <p:extLst>
      <p:ext uri="{BB962C8B-B14F-4D97-AF65-F5344CB8AC3E}">
        <p14:creationId xmlns:p14="http://schemas.microsoft.com/office/powerpoint/2010/main" val="23235778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05E0BEC-4666-4F66-BD1C-4412E4146C16}"/>
              </a:ext>
            </a:extLst>
          </p:cNvPr>
          <p:cNvSpPr>
            <a:spLocks noGrp="1"/>
          </p:cNvSpPr>
          <p:nvPr>
            <p:ph type="title"/>
          </p:nvPr>
        </p:nvSpPr>
        <p:spPr/>
        <p:txBody>
          <a:bodyPr/>
          <a:lstStyle/>
          <a:p>
            <a:r>
              <a:rPr lang="it-IT" dirty="0"/>
              <a:t>Meccanismi per lo sviluppo di un costituzionalismo sovranazionale</a:t>
            </a:r>
          </a:p>
        </p:txBody>
      </p:sp>
      <p:sp>
        <p:nvSpPr>
          <p:cNvPr id="6" name="Segnaposto contenuto 5">
            <a:extLst>
              <a:ext uri="{FF2B5EF4-FFF2-40B4-BE49-F238E27FC236}">
                <a16:creationId xmlns:a16="http://schemas.microsoft.com/office/drawing/2014/main" id="{180C7020-0B97-40D5-A051-7840598729FE}"/>
              </a:ext>
            </a:extLst>
          </p:cNvPr>
          <p:cNvSpPr>
            <a:spLocks noGrp="1"/>
          </p:cNvSpPr>
          <p:nvPr>
            <p:ph idx="1"/>
          </p:nvPr>
        </p:nvSpPr>
        <p:spPr/>
        <p:txBody>
          <a:bodyPr>
            <a:normAutofit/>
          </a:bodyPr>
          <a:lstStyle/>
          <a:p>
            <a:r>
              <a:rPr lang="it-IT" sz="1900" dirty="0"/>
              <a:t>La prassi dell’UE ha sviluppato il principio di sussidiarietà:  </a:t>
            </a:r>
          </a:p>
          <a:p>
            <a:r>
              <a:rPr lang="it-IT" sz="1900" dirty="0"/>
              <a:t>Permette di scegliere l’autorità competente per una determinata materia in base alla presunta efficienza ottimale e non in base al criterio di competenze nazionali.</a:t>
            </a:r>
          </a:p>
          <a:p>
            <a:r>
              <a:rPr lang="it-IT" sz="1900" dirty="0"/>
              <a:t>Pluralismo costituzionale o rivendicazioni sovrapposte? In caso di conflitto, decide CGUE. </a:t>
            </a:r>
          </a:p>
          <a:p>
            <a:r>
              <a:rPr lang="it-IT" sz="1900" dirty="0"/>
              <a:t>È giusto che un organo giudiziario decida una questione politica?</a:t>
            </a:r>
          </a:p>
        </p:txBody>
      </p:sp>
    </p:spTree>
    <p:extLst>
      <p:ext uri="{BB962C8B-B14F-4D97-AF65-F5344CB8AC3E}">
        <p14:creationId xmlns:p14="http://schemas.microsoft.com/office/powerpoint/2010/main" val="10646556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Principio di proporzionalità</a:t>
            </a:r>
          </a:p>
        </p:txBody>
      </p:sp>
      <p:sp>
        <p:nvSpPr>
          <p:cNvPr id="3" name="Segnaposto contenuto 2"/>
          <p:cNvSpPr>
            <a:spLocks noGrp="1"/>
          </p:cNvSpPr>
          <p:nvPr>
            <p:ph idx="1"/>
          </p:nvPr>
        </p:nvSpPr>
        <p:spPr/>
        <p:txBody>
          <a:bodyPr>
            <a:normAutofit/>
          </a:bodyPr>
          <a:lstStyle/>
          <a:p>
            <a:pPr marL="82296" indent="0">
              <a:buNone/>
            </a:pPr>
            <a:r>
              <a:rPr lang="it-IT" sz="1900" dirty="0"/>
              <a:t>Articolo 5 TUE:</a:t>
            </a:r>
          </a:p>
          <a:p>
            <a:r>
              <a:rPr lang="it-IT" sz="1900" dirty="0"/>
              <a:t>4. In virtù del principio di proporzionalità, il contenuto e la forma dell'azione dell'Unione si limitano a quanto necessario per il conseguimento degli obiettivi dei trattati.</a:t>
            </a:r>
          </a:p>
          <a:p>
            <a:pPr marL="82296" indent="0">
              <a:buNone/>
            </a:pPr>
            <a:r>
              <a:rPr lang="it-IT" sz="1900" dirty="0"/>
              <a:t>La CGUE ha interpretato l’art. 4 TUE seguendo l’esempio della giurisprudenza della Corte Federale tedesca (dal 1970):</a:t>
            </a:r>
          </a:p>
          <a:p>
            <a:r>
              <a:rPr lang="it-IT" sz="1900" dirty="0"/>
              <a:t>Idoneità e efficacia a realizzare l’obiettivo;</a:t>
            </a:r>
          </a:p>
          <a:p>
            <a:r>
              <a:rPr lang="it-IT" sz="1900" dirty="0"/>
              <a:t>Necessità (non vi sono alternative meno invasive);</a:t>
            </a:r>
          </a:p>
          <a:p>
            <a:r>
              <a:rPr lang="it-IT" sz="1900" dirty="0"/>
              <a:t>Proporzionalità (gli effetti adeguati allo scopo).</a:t>
            </a:r>
          </a:p>
        </p:txBody>
      </p:sp>
      <p:sp>
        <p:nvSpPr>
          <p:cNvPr id="4" name="Segnaposto piè di pagina 3"/>
          <p:cNvSpPr>
            <a:spLocks noGrp="1"/>
          </p:cNvSpPr>
          <p:nvPr>
            <p:ph type="ftr" sz="quarter" idx="11"/>
          </p:nvPr>
        </p:nvSpPr>
        <p:spPr/>
        <p:txBody>
          <a:bodyPr/>
          <a:lstStyle/>
          <a:p>
            <a:endParaRPr lang="it-IT" dirty="0">
              <a:solidFill>
                <a:srgbClr val="E7DEC9">
                  <a:shade val="50000"/>
                  <a:satMod val="200000"/>
                </a:srgbClr>
              </a:solidFill>
            </a:endParaRPr>
          </a:p>
        </p:txBody>
      </p:sp>
    </p:spTree>
    <p:extLst>
      <p:ext uri="{BB962C8B-B14F-4D97-AF65-F5344CB8AC3E}">
        <p14:creationId xmlns:p14="http://schemas.microsoft.com/office/powerpoint/2010/main" val="508788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720E3B-EB32-461F-9433-47B7B99D7781}"/>
              </a:ext>
            </a:extLst>
          </p:cNvPr>
          <p:cNvSpPr>
            <a:spLocks noGrp="1"/>
          </p:cNvSpPr>
          <p:nvPr>
            <p:ph type="title"/>
          </p:nvPr>
        </p:nvSpPr>
        <p:spPr/>
        <p:txBody>
          <a:bodyPr/>
          <a:lstStyle/>
          <a:p>
            <a:r>
              <a:rPr lang="it-IT" dirty="0"/>
              <a:t>Affermazione del principio</a:t>
            </a:r>
          </a:p>
        </p:txBody>
      </p:sp>
      <p:sp>
        <p:nvSpPr>
          <p:cNvPr id="3" name="Segnaposto contenuto 2">
            <a:extLst>
              <a:ext uri="{FF2B5EF4-FFF2-40B4-BE49-F238E27FC236}">
                <a16:creationId xmlns:a16="http://schemas.microsoft.com/office/drawing/2014/main" id="{231B92DB-71C3-4EF4-A096-34A4C8F50DF1}"/>
              </a:ext>
            </a:extLst>
          </p:cNvPr>
          <p:cNvSpPr>
            <a:spLocks noGrp="1"/>
          </p:cNvSpPr>
          <p:nvPr>
            <p:ph idx="1"/>
          </p:nvPr>
        </p:nvSpPr>
        <p:spPr/>
        <p:txBody>
          <a:bodyPr>
            <a:normAutofit fontScale="92500" lnSpcReduction="20000"/>
          </a:bodyPr>
          <a:lstStyle/>
          <a:p>
            <a:r>
              <a:rPr lang="it-IT" sz="2100" dirty="0"/>
              <a:t>«Proporzionalità» inventata dal giurista Carl Gottlieb </a:t>
            </a:r>
            <a:r>
              <a:rPr lang="it-IT" sz="2100" dirty="0" err="1"/>
              <a:t>Svarez</a:t>
            </a:r>
            <a:r>
              <a:rPr lang="it-IT" sz="2100" dirty="0"/>
              <a:t> per il codice generale prussiano del 1794 con cui Federico II voleva uniformare il vecchio diritto cetuale e regionale;</a:t>
            </a:r>
          </a:p>
          <a:p>
            <a:r>
              <a:rPr lang="it-IT" sz="2100" dirty="0"/>
              <a:t>Affermato nella prassi della Alta Corte Amministrativa prussiana da 1880’;</a:t>
            </a:r>
          </a:p>
          <a:p>
            <a:r>
              <a:rPr lang="it-IT" sz="2100" dirty="0"/>
              <a:t>Oggi inserito tra i principi nelle costituzioni dell’ultima generazione:</a:t>
            </a:r>
          </a:p>
          <a:p>
            <a:pPr>
              <a:buFontTx/>
              <a:buChar char="-"/>
            </a:pPr>
            <a:r>
              <a:rPr lang="it-IT" sz="2100" dirty="0"/>
              <a:t>Paesi ex-socialisti,</a:t>
            </a:r>
          </a:p>
          <a:p>
            <a:pPr>
              <a:buFontTx/>
              <a:buChar char="-"/>
            </a:pPr>
            <a:r>
              <a:rPr lang="it-IT" sz="2100" dirty="0"/>
              <a:t>Sud Africa,</a:t>
            </a:r>
          </a:p>
          <a:p>
            <a:pPr>
              <a:buFontTx/>
              <a:buChar char="-"/>
            </a:pPr>
            <a:r>
              <a:rPr lang="it-IT" sz="2100" dirty="0"/>
              <a:t>Israele,</a:t>
            </a:r>
          </a:p>
          <a:p>
            <a:pPr>
              <a:buFontTx/>
              <a:buChar char="-"/>
            </a:pPr>
            <a:r>
              <a:rPr lang="it-IT" sz="2100" dirty="0"/>
              <a:t>Australia e Nuova Zelanda,</a:t>
            </a:r>
          </a:p>
          <a:p>
            <a:pPr>
              <a:buFontTx/>
              <a:buChar char="-"/>
            </a:pPr>
            <a:r>
              <a:rPr lang="it-IT" sz="2100" dirty="0"/>
              <a:t>Ex dittature in Sud America…</a:t>
            </a:r>
          </a:p>
          <a:p>
            <a:endParaRPr lang="it-IT" dirty="0"/>
          </a:p>
        </p:txBody>
      </p:sp>
    </p:spTree>
    <p:extLst>
      <p:ext uri="{BB962C8B-B14F-4D97-AF65-F5344CB8AC3E}">
        <p14:creationId xmlns:p14="http://schemas.microsoft.com/office/powerpoint/2010/main" val="383162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p:cNvSpPr>
            <a:spLocks noGrp="1"/>
          </p:cNvSpPr>
          <p:nvPr>
            <p:ph type="title"/>
          </p:nvPr>
        </p:nvSpPr>
        <p:spPr/>
        <p:txBody>
          <a:bodyPr/>
          <a:lstStyle/>
          <a:p>
            <a:r>
              <a:rPr lang="it-IT" altLang="it-IT" dirty="0"/>
              <a:t> 3 domande chiave</a:t>
            </a:r>
            <a:endParaRPr lang="en-GB" altLang="it-IT" dirty="0"/>
          </a:p>
        </p:txBody>
      </p:sp>
      <p:sp>
        <p:nvSpPr>
          <p:cNvPr id="3" name="Segnaposto contenuto 2"/>
          <p:cNvSpPr>
            <a:spLocks noGrp="1"/>
          </p:cNvSpPr>
          <p:nvPr>
            <p:ph idx="1"/>
          </p:nvPr>
        </p:nvSpPr>
        <p:spPr>
          <a:xfrm>
            <a:off x="810001" y="2155373"/>
            <a:ext cx="10633066" cy="4493623"/>
          </a:xfrm>
        </p:spPr>
        <p:txBody>
          <a:bodyPr>
            <a:normAutofit/>
          </a:bodyPr>
          <a:lstStyle/>
          <a:p>
            <a:pPr>
              <a:defRPr/>
            </a:pPr>
            <a:r>
              <a:rPr lang="it-IT" sz="2087" dirty="0">
                <a:latin typeface="+mj-lt"/>
              </a:rPr>
              <a:t>Dal XVIII secolo le istituzioni politiche cercano di adattarsi al nuovo criterio della legittimità popolare “aggiustando” il modo in cui rispondono a 3 tipi di aspettative popolari:</a:t>
            </a:r>
          </a:p>
          <a:p>
            <a:pPr marL="457200" indent="-457200">
              <a:buFont typeface="+mj-lt"/>
              <a:buAutoNum type="arabicParenR"/>
              <a:defRPr/>
            </a:pPr>
            <a:r>
              <a:rPr lang="it-IT" sz="2087" b="1" dirty="0">
                <a:solidFill>
                  <a:srgbClr val="FF0000"/>
                </a:solidFill>
                <a:latin typeface="+mj-lt"/>
              </a:rPr>
              <a:t>Chi (input)? </a:t>
            </a:r>
            <a:endParaRPr lang="it-IT" sz="2087" dirty="0">
              <a:latin typeface="+mj-lt"/>
            </a:endParaRPr>
          </a:p>
          <a:p>
            <a:pPr marL="0" indent="0">
              <a:buNone/>
              <a:defRPr/>
            </a:pPr>
            <a:r>
              <a:rPr lang="it-IT" sz="2087" dirty="0">
                <a:latin typeface="+mj-lt"/>
              </a:rPr>
              <a:t>Chi fa parte della nuova comunità politica (il nuovo </a:t>
            </a:r>
            <a:r>
              <a:rPr lang="it-IT" sz="2087" i="1" dirty="0">
                <a:latin typeface="+mj-lt"/>
              </a:rPr>
              <a:t>demos</a:t>
            </a:r>
            <a:r>
              <a:rPr lang="it-IT" sz="2087" dirty="0">
                <a:latin typeface="+mj-lt"/>
              </a:rPr>
              <a:t>)?</a:t>
            </a:r>
          </a:p>
          <a:p>
            <a:pPr marL="0" indent="0">
              <a:buNone/>
              <a:defRPr/>
            </a:pPr>
            <a:r>
              <a:rPr lang="it-IT" sz="2087" dirty="0">
                <a:latin typeface="+mj-lt"/>
              </a:rPr>
              <a:t>chi può eleggere i rappresentanti? </a:t>
            </a:r>
          </a:p>
          <a:p>
            <a:pPr marL="0" indent="0">
              <a:buNone/>
              <a:defRPr/>
            </a:pPr>
            <a:r>
              <a:rPr lang="it-IT" sz="2087" dirty="0">
                <a:latin typeface="+mj-lt"/>
              </a:rPr>
              <a:t>chi può essere eletto?</a:t>
            </a:r>
          </a:p>
          <a:p>
            <a:pPr marL="0" indent="0">
              <a:buNone/>
              <a:defRPr/>
            </a:pPr>
            <a:r>
              <a:rPr lang="it-IT" sz="2087" dirty="0">
                <a:latin typeface="+mj-lt"/>
              </a:rPr>
              <a:t>Il «nuovo cittadino» va inteso come membro di una nuova comunità o come individuo autonomo?</a:t>
            </a:r>
          </a:p>
          <a:p>
            <a:pPr marL="0" indent="0">
              <a:buNone/>
              <a:defRPr/>
            </a:pPr>
            <a:endParaRPr lang="en-GB" dirty="0"/>
          </a:p>
        </p:txBody>
      </p:sp>
    </p:spTree>
    <p:extLst>
      <p:ext uri="{BB962C8B-B14F-4D97-AF65-F5344CB8AC3E}">
        <p14:creationId xmlns:p14="http://schemas.microsoft.com/office/powerpoint/2010/main" val="15753053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42C73AAF-3720-400B-B238-D40A19FE3D33}"/>
              </a:ext>
            </a:extLst>
          </p:cNvPr>
          <p:cNvSpPr>
            <a:spLocks noGrp="1"/>
          </p:cNvSpPr>
          <p:nvPr>
            <p:ph type="title"/>
          </p:nvPr>
        </p:nvSpPr>
        <p:spPr/>
        <p:txBody>
          <a:bodyPr/>
          <a:lstStyle/>
          <a:p>
            <a:r>
              <a:rPr lang="it-IT" dirty="0"/>
              <a:t>Versione «diagonale» del principio</a:t>
            </a:r>
          </a:p>
        </p:txBody>
      </p:sp>
      <p:sp>
        <p:nvSpPr>
          <p:cNvPr id="8" name="Segnaposto contenuto 7">
            <a:extLst>
              <a:ext uri="{FF2B5EF4-FFF2-40B4-BE49-F238E27FC236}">
                <a16:creationId xmlns:a16="http://schemas.microsoft.com/office/drawing/2014/main" id="{2B01FCD9-E75A-495B-9A65-EF6BD6966300}"/>
              </a:ext>
            </a:extLst>
          </p:cNvPr>
          <p:cNvSpPr>
            <a:spLocks noGrp="1"/>
          </p:cNvSpPr>
          <p:nvPr>
            <p:ph idx="1"/>
          </p:nvPr>
        </p:nvSpPr>
        <p:spPr/>
        <p:txBody>
          <a:bodyPr>
            <a:normAutofit/>
          </a:bodyPr>
          <a:lstStyle/>
          <a:p>
            <a:r>
              <a:rPr lang="it-IT" sz="1900" dirty="0"/>
              <a:t>Bilanciamento (o riconciliazione) tra un interesse pubblico nazionale (verticale) e l’interesse privato individuale (orizzontale). Esempi: </a:t>
            </a:r>
          </a:p>
          <a:p>
            <a:pPr>
              <a:buFontTx/>
              <a:buChar char="-"/>
            </a:pPr>
            <a:r>
              <a:rPr lang="it-IT" sz="1900" dirty="0"/>
              <a:t>misure anti-terrorismo (o anti-COVID) nazionali contro il diritto umanitario individuale (fossero o no suoi cittadini);</a:t>
            </a:r>
          </a:p>
          <a:p>
            <a:pPr>
              <a:buFontTx/>
              <a:buChar char="-"/>
            </a:pPr>
            <a:r>
              <a:rPr lang="it-IT" sz="1900" dirty="0"/>
              <a:t>Interesse pubblico per la protezione dell’ambiente o per la protezione dei diritti economico-sociali contro il diritto dell’investitore privato;</a:t>
            </a:r>
          </a:p>
          <a:p>
            <a:pPr marL="0" indent="0">
              <a:buNone/>
            </a:pPr>
            <a:r>
              <a:rPr lang="it-IT" sz="1900">
                <a:hlinkClick r:id="rId2"/>
              </a:rPr>
              <a:t>https://www.bundesverfassungsgericht.de/SharedDocs/Entscheidungen/EN/2006/02/rs20060215_1bvr035705en.html</a:t>
            </a:r>
            <a:r>
              <a:rPr lang="it-IT" sz="1900"/>
              <a:t> </a:t>
            </a:r>
            <a:endParaRPr lang="it-IT" sz="1900" dirty="0"/>
          </a:p>
        </p:txBody>
      </p:sp>
    </p:spTree>
    <p:extLst>
      <p:ext uri="{BB962C8B-B14F-4D97-AF65-F5344CB8AC3E}">
        <p14:creationId xmlns:p14="http://schemas.microsoft.com/office/powerpoint/2010/main" val="974348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D4D9B48F-3F64-4D11-AA14-0F7A58345777}"/>
              </a:ext>
            </a:extLst>
          </p:cNvPr>
          <p:cNvSpPr>
            <a:spLocks noGrp="1"/>
          </p:cNvSpPr>
          <p:nvPr>
            <p:ph type="title"/>
          </p:nvPr>
        </p:nvSpPr>
        <p:spPr/>
        <p:txBody>
          <a:bodyPr/>
          <a:lstStyle/>
          <a:p>
            <a:r>
              <a:rPr lang="it-IT" dirty="0"/>
              <a:t>L’ottica globale (diagonale) rovescia il punto di vista</a:t>
            </a:r>
          </a:p>
        </p:txBody>
      </p:sp>
      <p:sp>
        <p:nvSpPr>
          <p:cNvPr id="5" name="Segnaposto contenuto 4">
            <a:extLst>
              <a:ext uri="{FF2B5EF4-FFF2-40B4-BE49-F238E27FC236}">
                <a16:creationId xmlns:a16="http://schemas.microsoft.com/office/drawing/2014/main" id="{3BA2F221-A31B-4D71-93BD-EDD5A41D4BFD}"/>
              </a:ext>
            </a:extLst>
          </p:cNvPr>
          <p:cNvSpPr>
            <a:spLocks noGrp="1"/>
          </p:cNvSpPr>
          <p:nvPr>
            <p:ph sz="half" idx="1"/>
          </p:nvPr>
        </p:nvSpPr>
        <p:spPr/>
        <p:txBody>
          <a:bodyPr/>
          <a:lstStyle/>
          <a:p>
            <a:r>
              <a:rPr lang="it-IT" sz="1900" dirty="0"/>
              <a:t>La tutela dei diritti umani e la tutela del commercio e degli investimenti internazionali sono considerati come interessi pubblici globali, contrapposti agli interessi particolari del singolo stato a proteggere il suo ambiente o la sua sicurezza!</a:t>
            </a:r>
          </a:p>
          <a:p>
            <a:pPr>
              <a:buFontTx/>
              <a:buChar char="-"/>
            </a:pPr>
            <a:r>
              <a:rPr lang="it-IT" sz="1900" dirty="0"/>
              <a:t>Quindi l’interesse particolare dell’individuo si fa forte di una giustificazione universale.</a:t>
            </a:r>
          </a:p>
          <a:p>
            <a:endParaRPr lang="it-IT" dirty="0"/>
          </a:p>
        </p:txBody>
      </p:sp>
      <p:sp>
        <p:nvSpPr>
          <p:cNvPr id="6" name="Segnaposto contenuto 5">
            <a:extLst>
              <a:ext uri="{FF2B5EF4-FFF2-40B4-BE49-F238E27FC236}">
                <a16:creationId xmlns:a16="http://schemas.microsoft.com/office/drawing/2014/main" id="{58C00191-475B-40AC-882E-7407166F09DA}"/>
              </a:ext>
            </a:extLst>
          </p:cNvPr>
          <p:cNvSpPr>
            <a:spLocks noGrp="1"/>
          </p:cNvSpPr>
          <p:nvPr>
            <p:ph sz="half" idx="2"/>
          </p:nvPr>
        </p:nvSpPr>
        <p:spPr>
          <a:xfrm>
            <a:off x="6096001" y="2222287"/>
            <a:ext cx="5285998" cy="3638764"/>
          </a:xfrm>
        </p:spPr>
        <p:txBody>
          <a:bodyPr/>
          <a:lstStyle/>
          <a:p>
            <a:r>
              <a:rPr lang="it-IT" dirty="0"/>
              <a:t>Rapporto verticale tra interessi generali e particolari </a:t>
            </a:r>
          </a:p>
        </p:txBody>
      </p:sp>
      <p:sp>
        <p:nvSpPr>
          <p:cNvPr id="7" name="Freccia a destra 6">
            <a:extLst>
              <a:ext uri="{FF2B5EF4-FFF2-40B4-BE49-F238E27FC236}">
                <a16:creationId xmlns:a16="http://schemas.microsoft.com/office/drawing/2014/main" id="{D97EEA38-B8A2-403A-BA83-FC36000E889C}"/>
              </a:ext>
            </a:extLst>
          </p:cNvPr>
          <p:cNvSpPr/>
          <p:nvPr/>
        </p:nvSpPr>
        <p:spPr>
          <a:xfrm>
            <a:off x="6359236" y="5379522"/>
            <a:ext cx="4946073" cy="481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Rapporto orizzontale tra pari – individui o stati</a:t>
            </a:r>
          </a:p>
        </p:txBody>
      </p:sp>
      <p:sp>
        <p:nvSpPr>
          <p:cNvPr id="8" name="Freccia in su 7">
            <a:extLst>
              <a:ext uri="{FF2B5EF4-FFF2-40B4-BE49-F238E27FC236}">
                <a16:creationId xmlns:a16="http://schemas.microsoft.com/office/drawing/2014/main" id="{BC448E3C-736E-491C-A685-38880489594F}"/>
              </a:ext>
            </a:extLst>
          </p:cNvPr>
          <p:cNvSpPr/>
          <p:nvPr/>
        </p:nvSpPr>
        <p:spPr>
          <a:xfrm>
            <a:off x="6092038" y="2291938"/>
            <a:ext cx="475013" cy="30935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a:t>
            </a:r>
          </a:p>
        </p:txBody>
      </p:sp>
      <p:cxnSp>
        <p:nvCxnSpPr>
          <p:cNvPr id="10" name="Connettore 2 9">
            <a:extLst>
              <a:ext uri="{FF2B5EF4-FFF2-40B4-BE49-F238E27FC236}">
                <a16:creationId xmlns:a16="http://schemas.microsoft.com/office/drawing/2014/main" id="{92F54F27-6512-4299-B80F-A10F5542FDA6}"/>
              </a:ext>
            </a:extLst>
          </p:cNvPr>
          <p:cNvCxnSpPr>
            <a:cxnSpLocks/>
          </p:cNvCxnSpPr>
          <p:nvPr/>
        </p:nvCxnSpPr>
        <p:spPr>
          <a:xfrm flipV="1">
            <a:off x="6586840" y="2476004"/>
            <a:ext cx="4601691" cy="2903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D6F94748-F2A2-48BC-987F-E8F15913919B}"/>
              </a:ext>
            </a:extLst>
          </p:cNvPr>
          <p:cNvSpPr txBox="1"/>
          <p:nvPr/>
        </p:nvSpPr>
        <p:spPr>
          <a:xfrm rot="19842553">
            <a:off x="9915163" y="2856558"/>
            <a:ext cx="1873043" cy="369332"/>
          </a:xfrm>
          <a:prstGeom prst="rect">
            <a:avLst/>
          </a:prstGeom>
          <a:noFill/>
        </p:spPr>
        <p:txBody>
          <a:bodyPr wrap="square" rtlCol="0">
            <a:spAutoFit/>
          </a:bodyPr>
          <a:lstStyle/>
          <a:p>
            <a:r>
              <a:rPr lang="it-IT" dirty="0">
                <a:solidFill>
                  <a:srgbClr val="FF0000"/>
                </a:solidFill>
              </a:rPr>
              <a:t>Ottica globale</a:t>
            </a:r>
          </a:p>
        </p:txBody>
      </p:sp>
    </p:spTree>
    <p:extLst>
      <p:ext uri="{BB962C8B-B14F-4D97-AF65-F5344CB8AC3E}">
        <p14:creationId xmlns:p14="http://schemas.microsoft.com/office/powerpoint/2010/main" val="9240401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B0A551-EA47-426A-ADEF-0DC38377494C}"/>
              </a:ext>
            </a:extLst>
          </p:cNvPr>
          <p:cNvSpPr>
            <a:spLocks noGrp="1"/>
          </p:cNvSpPr>
          <p:nvPr>
            <p:ph type="title"/>
          </p:nvPr>
        </p:nvSpPr>
        <p:spPr/>
        <p:txBody>
          <a:bodyPr/>
          <a:lstStyle/>
          <a:p>
            <a:r>
              <a:rPr lang="it-IT" dirty="0"/>
              <a:t>Valenza costituzionale della proporzionalità </a:t>
            </a:r>
          </a:p>
        </p:txBody>
      </p:sp>
      <p:sp>
        <p:nvSpPr>
          <p:cNvPr id="3" name="Segnaposto contenuto 2">
            <a:extLst>
              <a:ext uri="{FF2B5EF4-FFF2-40B4-BE49-F238E27FC236}">
                <a16:creationId xmlns:a16="http://schemas.microsoft.com/office/drawing/2014/main" id="{1B14DFD4-E342-4F59-B44D-F129DB8173BA}"/>
              </a:ext>
            </a:extLst>
          </p:cNvPr>
          <p:cNvSpPr>
            <a:spLocks noGrp="1"/>
          </p:cNvSpPr>
          <p:nvPr>
            <p:ph idx="1"/>
          </p:nvPr>
        </p:nvSpPr>
        <p:spPr/>
        <p:txBody>
          <a:bodyPr>
            <a:normAutofit lnSpcReduction="10000"/>
          </a:bodyPr>
          <a:lstStyle/>
          <a:p>
            <a:pPr marL="0" indent="0">
              <a:buNone/>
            </a:pPr>
            <a:r>
              <a:rPr lang="it-IT" sz="1900" dirty="0"/>
              <a:t>La proporzionalità è importante per:</a:t>
            </a:r>
          </a:p>
          <a:p>
            <a:pPr>
              <a:buFont typeface="+mj-lt"/>
              <a:buAutoNum type="arabicParenR"/>
            </a:pPr>
            <a:r>
              <a:rPr lang="it-IT" sz="1900" dirty="0"/>
              <a:t>Il contenuto che tratta – questioni di importanza fondamentale quindi costituzionale;</a:t>
            </a:r>
          </a:p>
          <a:p>
            <a:pPr>
              <a:buFont typeface="+mj-lt"/>
              <a:buAutoNum type="arabicParenR"/>
            </a:pPr>
            <a:r>
              <a:rPr lang="it-IT" sz="1900" dirty="0"/>
              <a:t>Poiché le decisioni modificano in profondità l’ordine internazionale, che reagisce riallineandosi in modo dinamico;</a:t>
            </a:r>
          </a:p>
          <a:p>
            <a:pPr>
              <a:buFont typeface="+mj-lt"/>
              <a:buAutoNum type="arabicParenR"/>
            </a:pPr>
            <a:r>
              <a:rPr lang="it-IT" sz="1900" dirty="0"/>
              <a:t>Poiché applica alle decisioni di tribunali arbitrali come quello di WTO il linguaggio costituzionale del bilanciamento tra interessi particolari e generali («il bene comune») – quindi promuove la cultura dei diritti in settori dominati dalla forza economica o militare;</a:t>
            </a:r>
          </a:p>
          <a:p>
            <a:pPr>
              <a:buFont typeface="+mj-lt"/>
              <a:buAutoNum type="arabicParenR"/>
            </a:pPr>
            <a:r>
              <a:rPr lang="it-IT" sz="1900" dirty="0"/>
              <a:t>Riduce la frammentarietà dell’ordine globale – la logica della proporzionalità si diffonde da un settore all’altro – gradualmente diventerà (?) il principio di unità che armonizzerà le prassi nei diversi settori della società globale.   </a:t>
            </a:r>
          </a:p>
          <a:p>
            <a:pPr marL="0" indent="0">
              <a:buNone/>
            </a:pPr>
            <a:endParaRPr lang="it-IT" dirty="0"/>
          </a:p>
        </p:txBody>
      </p:sp>
    </p:spTree>
    <p:extLst>
      <p:ext uri="{BB962C8B-B14F-4D97-AF65-F5344CB8AC3E}">
        <p14:creationId xmlns:p14="http://schemas.microsoft.com/office/powerpoint/2010/main" val="28447107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 Il governo di «Giudice Ercole»</a:t>
            </a:r>
          </a:p>
        </p:txBody>
      </p:sp>
      <p:sp>
        <p:nvSpPr>
          <p:cNvPr id="3" name="Segnaposto contenuto 2"/>
          <p:cNvSpPr>
            <a:spLocks noGrp="1"/>
          </p:cNvSpPr>
          <p:nvPr>
            <p:ph idx="1"/>
          </p:nvPr>
        </p:nvSpPr>
        <p:spPr/>
        <p:txBody>
          <a:bodyPr>
            <a:normAutofit/>
          </a:bodyPr>
          <a:lstStyle/>
          <a:p>
            <a:r>
              <a:rPr lang="it-IT" sz="1900" dirty="0"/>
              <a:t>Il principio di proporzionalità riduce sempre più lo spazio di manovra dei legislatori nazionali in nome di un sistema di valori universali;</a:t>
            </a:r>
          </a:p>
          <a:p>
            <a:r>
              <a:rPr lang="it-IT" sz="1900" dirty="0"/>
              <a:t>Costituisce la giustificazione teorica della espansione del potere giudiziario che sta avvenendo dagli anni 1990’;</a:t>
            </a:r>
          </a:p>
          <a:p>
            <a:r>
              <a:rPr lang="it-IT" sz="1900" dirty="0"/>
              <a:t>il giudice dovrebbe seguire l’«argomento morale» secondo la «best </a:t>
            </a:r>
            <a:r>
              <a:rPr lang="it-IT" sz="1900" dirty="0" err="1"/>
              <a:t>fit</a:t>
            </a:r>
            <a:r>
              <a:rPr lang="it-IT" sz="1900" dirty="0"/>
              <a:t> formula» di Ronald </a:t>
            </a:r>
            <a:r>
              <a:rPr lang="it-IT" sz="1900" dirty="0" err="1"/>
              <a:t>Dworkin</a:t>
            </a:r>
            <a:r>
              <a:rPr lang="it-IT" sz="1900" dirty="0"/>
              <a:t> – implica un giudice ideale a cui conferisce un immenso potere discrezionale (il «giudice Ercole»); </a:t>
            </a:r>
          </a:p>
          <a:p>
            <a:r>
              <a:rPr lang="it-IT" sz="1900" dirty="0"/>
              <a:t>Elimina la linea di divisione tra il potere giudiziario e il potere esecutivo: decisioni politiche prendono la forma di decisioni delle corti. </a:t>
            </a:r>
          </a:p>
        </p:txBody>
      </p:sp>
      <p:sp>
        <p:nvSpPr>
          <p:cNvPr id="4" name="Segnaposto piè di pagina 3"/>
          <p:cNvSpPr>
            <a:spLocks noGrp="1"/>
          </p:cNvSpPr>
          <p:nvPr>
            <p:ph type="ftr" sz="quarter" idx="11"/>
          </p:nvPr>
        </p:nvSpPr>
        <p:spPr/>
        <p:txBody>
          <a:bodyPr/>
          <a:lstStyle/>
          <a:p>
            <a:endParaRPr lang="it-IT" dirty="0">
              <a:solidFill>
                <a:srgbClr val="E7DEC9">
                  <a:shade val="50000"/>
                  <a:satMod val="200000"/>
                </a:srgbClr>
              </a:solidFill>
            </a:endParaRPr>
          </a:p>
        </p:txBody>
      </p:sp>
    </p:spTree>
    <p:extLst>
      <p:ext uri="{BB962C8B-B14F-4D97-AF65-F5344CB8AC3E}">
        <p14:creationId xmlns:p14="http://schemas.microsoft.com/office/powerpoint/2010/main" val="12896454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dirty="0"/>
              <a:t>Rapporto parassitico</a:t>
            </a:r>
          </a:p>
        </p:txBody>
      </p:sp>
      <p:sp>
        <p:nvSpPr>
          <p:cNvPr id="9" name="Segnaposto contenuto 8"/>
          <p:cNvSpPr>
            <a:spLocks noGrp="1"/>
          </p:cNvSpPr>
          <p:nvPr>
            <p:ph sz="half" idx="1"/>
          </p:nvPr>
        </p:nvSpPr>
        <p:spPr>
          <a:xfrm>
            <a:off x="818712" y="2269790"/>
            <a:ext cx="5185873" cy="3638763"/>
          </a:xfrm>
        </p:spPr>
        <p:txBody>
          <a:bodyPr>
            <a:normAutofit/>
          </a:bodyPr>
          <a:lstStyle/>
          <a:p>
            <a:r>
              <a:rPr lang="it-IT" sz="1900" dirty="0"/>
              <a:t>Il costituzionalismo globale di </a:t>
            </a:r>
            <a:r>
              <a:rPr lang="it-IT" sz="1900" dirty="0" err="1"/>
              <a:t>Kumm</a:t>
            </a:r>
            <a:r>
              <a:rPr lang="it-IT" sz="1900" dirty="0"/>
              <a:t> si appoggia sul costituzionalismo nazionale, lo erode, ma non è in grado di sviluppare autonomamente i suoi elementi centrali:</a:t>
            </a:r>
          </a:p>
          <a:p>
            <a:pPr>
              <a:buFontTx/>
              <a:buChar char="-"/>
            </a:pPr>
            <a:r>
              <a:rPr lang="it-IT" sz="1900" dirty="0"/>
              <a:t>democrazia,</a:t>
            </a:r>
          </a:p>
          <a:p>
            <a:pPr>
              <a:buFontTx/>
              <a:buChar char="-"/>
            </a:pPr>
            <a:r>
              <a:rPr lang="it-IT" sz="1900" dirty="0"/>
              <a:t>solidarietà,</a:t>
            </a:r>
          </a:p>
          <a:p>
            <a:pPr>
              <a:buFontTx/>
              <a:buChar char="-"/>
            </a:pPr>
            <a:r>
              <a:rPr lang="it-IT" sz="1900" dirty="0"/>
              <a:t>azione governativa che garantisca l’esecuzione delle decisioni.</a:t>
            </a:r>
          </a:p>
          <a:p>
            <a:endParaRPr lang="it-IT" dirty="0"/>
          </a:p>
        </p:txBody>
      </p:sp>
      <p:pic>
        <p:nvPicPr>
          <p:cNvPr id="11" name="Segnaposto contenuto 10"/>
          <p:cNvPicPr>
            <a:picLocks noGrp="1" noChangeAspect="1"/>
          </p:cNvPicPr>
          <p:nvPr>
            <p:ph sz="half" idx="2"/>
          </p:nvPr>
        </p:nvPicPr>
        <p:blipFill>
          <a:blip r:embed="rId2"/>
          <a:srcRect t="7494" b="7494"/>
          <a:stretch>
            <a:fillRect/>
          </a:stretch>
        </p:blipFill>
        <p:spPr/>
      </p:pic>
      <p:sp>
        <p:nvSpPr>
          <p:cNvPr id="7" name="Segnaposto piè di pagina 6"/>
          <p:cNvSpPr>
            <a:spLocks noGrp="1"/>
          </p:cNvSpPr>
          <p:nvPr>
            <p:ph type="ftr" sz="quarter" idx="11"/>
          </p:nvPr>
        </p:nvSpPr>
        <p:spPr/>
        <p:txBody>
          <a:bodyPr/>
          <a:lstStyle/>
          <a:p>
            <a:endParaRPr lang="it-IT" dirty="0">
              <a:solidFill>
                <a:srgbClr val="E7DEC9">
                  <a:shade val="50000"/>
                  <a:satMod val="200000"/>
                </a:srgbClr>
              </a:solidFill>
            </a:endParaRPr>
          </a:p>
        </p:txBody>
      </p:sp>
    </p:spTree>
    <p:extLst>
      <p:ext uri="{BB962C8B-B14F-4D97-AF65-F5344CB8AC3E}">
        <p14:creationId xmlns:p14="http://schemas.microsoft.com/office/powerpoint/2010/main" val="39425000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C838E8F-E9B2-41DC-9185-FECA9CEF3B54}"/>
              </a:ext>
            </a:extLst>
          </p:cNvPr>
          <p:cNvSpPr>
            <a:spLocks noGrp="1"/>
          </p:cNvSpPr>
          <p:nvPr>
            <p:ph type="title"/>
          </p:nvPr>
        </p:nvSpPr>
        <p:spPr/>
        <p:txBody>
          <a:bodyPr/>
          <a:lstStyle/>
          <a:p>
            <a:r>
              <a:rPr lang="it-IT" dirty="0"/>
              <a:t>«</a:t>
            </a:r>
            <a:r>
              <a:rPr lang="it-IT" dirty="0" err="1"/>
              <a:t>Pouvoir</a:t>
            </a:r>
            <a:r>
              <a:rPr lang="it-IT" dirty="0"/>
              <a:t> </a:t>
            </a:r>
            <a:r>
              <a:rPr lang="it-IT" dirty="0" err="1"/>
              <a:t>irritant</a:t>
            </a:r>
            <a:r>
              <a:rPr lang="it-IT" dirty="0"/>
              <a:t>»</a:t>
            </a:r>
          </a:p>
        </p:txBody>
      </p:sp>
      <p:sp>
        <p:nvSpPr>
          <p:cNvPr id="6" name="Segnaposto contenuto 5">
            <a:extLst>
              <a:ext uri="{FF2B5EF4-FFF2-40B4-BE49-F238E27FC236}">
                <a16:creationId xmlns:a16="http://schemas.microsoft.com/office/drawing/2014/main" id="{3F8D641F-FD69-4529-9808-F5F55326251F}"/>
              </a:ext>
            </a:extLst>
          </p:cNvPr>
          <p:cNvSpPr>
            <a:spLocks noGrp="1"/>
          </p:cNvSpPr>
          <p:nvPr>
            <p:ph idx="1"/>
          </p:nvPr>
        </p:nvSpPr>
        <p:spPr/>
        <p:txBody>
          <a:bodyPr>
            <a:normAutofit/>
          </a:bodyPr>
          <a:lstStyle/>
          <a:p>
            <a:r>
              <a:rPr lang="it-IT" sz="1900" dirty="0"/>
              <a:t>Nico </a:t>
            </a:r>
            <a:r>
              <a:rPr lang="it-IT" sz="1900" dirty="0" err="1"/>
              <a:t>Krisch</a:t>
            </a:r>
            <a:r>
              <a:rPr lang="it-IT" sz="1900" dirty="0"/>
              <a:t>, 2016:</a:t>
            </a:r>
          </a:p>
          <a:p>
            <a:pPr>
              <a:buFontTx/>
              <a:buChar char="-"/>
            </a:pPr>
            <a:r>
              <a:rPr lang="it-IT" sz="1900" dirty="0"/>
              <a:t>Potere costituente è un concetto politico ancorato nel contesto sociale ed ideologico dell'illuminismo; </a:t>
            </a:r>
          </a:p>
          <a:p>
            <a:pPr>
              <a:buFontTx/>
              <a:buChar char="-"/>
            </a:pPr>
            <a:r>
              <a:rPr lang="it-IT" sz="1900" dirty="0"/>
              <a:t>esprime quella che fu la speranza modernista nella ragione e nella rigenerazione del mondo.</a:t>
            </a:r>
          </a:p>
          <a:p>
            <a:pPr>
              <a:buFontTx/>
              <a:buChar char="-"/>
            </a:pPr>
            <a:r>
              <a:rPr lang="it-IT" sz="1900" dirty="0"/>
              <a:t>Pertanto la sua carica ideologica non è ricreabile nel mondo post-moderno, post-nazionale e frammentato della globalizzazione.</a:t>
            </a:r>
          </a:p>
          <a:p>
            <a:pPr>
              <a:buFontTx/>
              <a:buChar char="-"/>
            </a:pPr>
            <a:r>
              <a:rPr lang="it-IT" sz="1900" dirty="0"/>
              <a:t>Manca un soggetto unitario (il «popolo») che funga da fonte unica del nuovo ordine.</a:t>
            </a:r>
          </a:p>
        </p:txBody>
      </p:sp>
    </p:spTree>
    <p:extLst>
      <p:ext uri="{BB962C8B-B14F-4D97-AF65-F5344CB8AC3E}">
        <p14:creationId xmlns:p14="http://schemas.microsoft.com/office/powerpoint/2010/main" val="113933736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DB9B6B-AAA5-4D7B-9B37-39694933A5C7}"/>
              </a:ext>
            </a:extLst>
          </p:cNvPr>
          <p:cNvSpPr>
            <a:spLocks noGrp="1"/>
          </p:cNvSpPr>
          <p:nvPr>
            <p:ph type="title"/>
          </p:nvPr>
        </p:nvSpPr>
        <p:spPr/>
        <p:txBody>
          <a:bodyPr/>
          <a:lstStyle/>
          <a:p>
            <a:r>
              <a:rPr lang="it-IT" dirty="0"/>
              <a:t>Potere di critica dell’ordine esistente</a:t>
            </a:r>
          </a:p>
        </p:txBody>
      </p:sp>
      <p:sp>
        <p:nvSpPr>
          <p:cNvPr id="3" name="Segnaposto contenuto 2">
            <a:extLst>
              <a:ext uri="{FF2B5EF4-FFF2-40B4-BE49-F238E27FC236}">
                <a16:creationId xmlns:a16="http://schemas.microsoft.com/office/drawing/2014/main" id="{A41F0E05-6939-42EC-BCA8-0D479616DE01}"/>
              </a:ext>
            </a:extLst>
          </p:cNvPr>
          <p:cNvSpPr>
            <a:spLocks noGrp="1"/>
          </p:cNvSpPr>
          <p:nvPr>
            <p:ph idx="1"/>
          </p:nvPr>
        </p:nvSpPr>
        <p:spPr/>
        <p:txBody>
          <a:bodyPr/>
          <a:lstStyle/>
          <a:p>
            <a:r>
              <a:rPr lang="it-IT" sz="1900" dirty="0"/>
              <a:t>Movimenti di opposizione invocano il potere costituente per rendere più plausibile la loro irritazione nei confronti di alcuni aspetti dell’odierno ordine globale, come </a:t>
            </a:r>
          </a:p>
          <a:p>
            <a:pPr>
              <a:buFontTx/>
              <a:buChar char="-"/>
            </a:pPr>
            <a:r>
              <a:rPr lang="it-IT" sz="1900" dirty="0"/>
              <a:t>la tecnocrazia, </a:t>
            </a:r>
          </a:p>
          <a:p>
            <a:pPr>
              <a:buFontTx/>
              <a:buChar char="-"/>
            </a:pPr>
            <a:r>
              <a:rPr lang="it-IT" sz="1900" dirty="0"/>
              <a:t>dominio economico dei privati sui «beni comuni», </a:t>
            </a:r>
          </a:p>
          <a:p>
            <a:pPr>
              <a:buFontTx/>
              <a:buChar char="-"/>
            </a:pPr>
            <a:r>
              <a:rPr lang="it-IT" sz="1900" dirty="0"/>
              <a:t>neoliberalismo</a:t>
            </a:r>
          </a:p>
          <a:p>
            <a:r>
              <a:rPr lang="it-IT" sz="1900" dirty="0"/>
              <a:t>Questi però sono atti di resistenza, la contestazione del sistema esistente non mira a sostituirlo con un ordine nuovo, ma ad aggiustare alcuni aspetti di quello esistente.</a:t>
            </a:r>
          </a:p>
          <a:p>
            <a:endParaRPr lang="it-IT" dirty="0"/>
          </a:p>
        </p:txBody>
      </p:sp>
    </p:spTree>
    <p:extLst>
      <p:ext uri="{BB962C8B-B14F-4D97-AF65-F5344CB8AC3E}">
        <p14:creationId xmlns:p14="http://schemas.microsoft.com/office/powerpoint/2010/main" val="4830315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Illusorietà della «comunità internazionale di valori»</a:t>
            </a:r>
          </a:p>
        </p:txBody>
      </p:sp>
      <p:sp>
        <p:nvSpPr>
          <p:cNvPr id="3" name="Segnaposto contenuto 2"/>
          <p:cNvSpPr>
            <a:spLocks noGrp="1"/>
          </p:cNvSpPr>
          <p:nvPr>
            <p:ph idx="1"/>
          </p:nvPr>
        </p:nvSpPr>
        <p:spPr/>
        <p:txBody>
          <a:bodyPr>
            <a:normAutofit/>
          </a:bodyPr>
          <a:lstStyle/>
          <a:p>
            <a:r>
              <a:rPr lang="it-IT" sz="1900" dirty="0"/>
              <a:t>Nel diritto internazionale attualmente esistente, il richiamo alla «comunità internazionale» non implica alcun obbligo legale da parte degli stati singoli (se non come </a:t>
            </a:r>
            <a:r>
              <a:rPr lang="it-IT" sz="1900" i="1" dirty="0"/>
              <a:t>soft law </a:t>
            </a:r>
            <a:r>
              <a:rPr lang="it-IT" sz="1900" dirty="0"/>
              <a:t>– un auspicio per un’adozione futura di obblighi legali);</a:t>
            </a:r>
          </a:p>
          <a:p>
            <a:r>
              <a:rPr lang="it-IT" sz="1900" dirty="0"/>
              <a:t>Si tratta per lo più di appelli ai governi nazionali per qualche prestazione volontaria in base alla solidarietà umana (una questione di coscienza, né giuridica né politica).</a:t>
            </a:r>
          </a:p>
          <a:p>
            <a:r>
              <a:rPr lang="it-IT" sz="1900" dirty="0"/>
              <a:t>La «comunità internazionale» esiste concretamente solo come rete informale di alte corti nazionali ed internazionali.</a:t>
            </a:r>
          </a:p>
        </p:txBody>
      </p:sp>
    </p:spTree>
    <p:extLst>
      <p:ext uri="{BB962C8B-B14F-4D97-AF65-F5344CB8AC3E}">
        <p14:creationId xmlns:p14="http://schemas.microsoft.com/office/powerpoint/2010/main" val="19479732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8D0E27-C1D3-44CA-B6B2-527F2AAC65F7}"/>
              </a:ext>
            </a:extLst>
          </p:cNvPr>
          <p:cNvSpPr>
            <a:spLocks noGrp="1"/>
          </p:cNvSpPr>
          <p:nvPr>
            <p:ph type="title"/>
          </p:nvPr>
        </p:nvSpPr>
        <p:spPr/>
        <p:txBody>
          <a:bodyPr/>
          <a:lstStyle/>
          <a:p>
            <a:r>
              <a:rPr lang="it-IT" dirty="0"/>
              <a:t>Comunità globale di giuristi</a:t>
            </a:r>
          </a:p>
        </p:txBody>
      </p:sp>
      <p:sp>
        <p:nvSpPr>
          <p:cNvPr id="3" name="Segnaposto contenuto 2">
            <a:extLst>
              <a:ext uri="{FF2B5EF4-FFF2-40B4-BE49-F238E27FC236}">
                <a16:creationId xmlns:a16="http://schemas.microsoft.com/office/drawing/2014/main" id="{6F52F267-F760-4C28-9E0D-8EB9EE7EA9C3}"/>
              </a:ext>
            </a:extLst>
          </p:cNvPr>
          <p:cNvSpPr>
            <a:spLocks noGrp="1"/>
          </p:cNvSpPr>
          <p:nvPr>
            <p:ph idx="1"/>
          </p:nvPr>
        </p:nvSpPr>
        <p:spPr/>
        <p:txBody>
          <a:bodyPr>
            <a:normAutofit/>
          </a:bodyPr>
          <a:lstStyle/>
          <a:p>
            <a:r>
              <a:rPr lang="it-IT" sz="1900" dirty="0"/>
              <a:t>Giudici e giuristi coinvolti nelle problematiche globali hanno gradualmente sviluppato un «senso comune»: </a:t>
            </a:r>
          </a:p>
          <a:p>
            <a:r>
              <a:rPr lang="it-IT" sz="1900" dirty="0"/>
              <a:t>si vedono come una forza coesa che cerca di promuovere un «bene comune globale» contro i governi e le opinioni pubbliche nazionali.</a:t>
            </a:r>
          </a:p>
          <a:p>
            <a:r>
              <a:rPr lang="it-IT" sz="1900" dirty="0"/>
              <a:t>Andreas </a:t>
            </a:r>
            <a:r>
              <a:rPr lang="it-IT" sz="1900" dirty="0" err="1"/>
              <a:t>Paulus</a:t>
            </a:r>
            <a:r>
              <a:rPr lang="it-IT" sz="1900" dirty="0"/>
              <a:t>: «le “reti trans-giudiziarie” di giudici e giuristi giocano un ruolo crescente nell’autoconsapevolezza delle corti e dei tribunali di tutto il mondo. Giuristi provenienti da Stati liberali diversi hanno altrettanto, se non di più in comune tra di loro che non con gli esponenti degli altri rami dei loro governi nazionali».</a:t>
            </a:r>
          </a:p>
          <a:p>
            <a:endParaRPr lang="it-IT" dirty="0"/>
          </a:p>
        </p:txBody>
      </p:sp>
    </p:spTree>
    <p:extLst>
      <p:ext uri="{BB962C8B-B14F-4D97-AF65-F5344CB8AC3E}">
        <p14:creationId xmlns:p14="http://schemas.microsoft.com/office/powerpoint/2010/main" val="23442994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1360D5-188D-4E55-B29E-70EB2717A2AB}"/>
              </a:ext>
            </a:extLst>
          </p:cNvPr>
          <p:cNvSpPr>
            <a:spLocks noGrp="1"/>
          </p:cNvSpPr>
          <p:nvPr>
            <p:ph type="title"/>
          </p:nvPr>
        </p:nvSpPr>
        <p:spPr/>
        <p:txBody>
          <a:bodyPr/>
          <a:lstStyle/>
          <a:p>
            <a:r>
              <a:rPr lang="it-IT" dirty="0"/>
              <a:t>«Cross-</a:t>
            </a:r>
            <a:r>
              <a:rPr lang="it-IT" dirty="0" err="1"/>
              <a:t>fertilization</a:t>
            </a:r>
            <a:r>
              <a:rPr lang="it-IT" dirty="0"/>
              <a:t>»</a:t>
            </a:r>
          </a:p>
        </p:txBody>
      </p:sp>
      <p:sp>
        <p:nvSpPr>
          <p:cNvPr id="3" name="Segnaposto contenuto 2">
            <a:extLst>
              <a:ext uri="{FF2B5EF4-FFF2-40B4-BE49-F238E27FC236}">
                <a16:creationId xmlns:a16="http://schemas.microsoft.com/office/drawing/2014/main" id="{ECEC9347-859F-4150-9420-A4BB6A22B0F8}"/>
              </a:ext>
            </a:extLst>
          </p:cNvPr>
          <p:cNvSpPr>
            <a:spLocks noGrp="1"/>
          </p:cNvSpPr>
          <p:nvPr>
            <p:ph idx="1"/>
          </p:nvPr>
        </p:nvSpPr>
        <p:spPr/>
        <p:txBody>
          <a:bodyPr>
            <a:normAutofit/>
          </a:bodyPr>
          <a:lstStyle/>
          <a:p>
            <a:r>
              <a:rPr lang="it-IT" sz="1900" dirty="0"/>
              <a:t>Non esiste ancora un unico sistema giuridico globale, persiste ancora il dualismo tra il diritto internazionale e i diritti nazionali;</a:t>
            </a:r>
          </a:p>
          <a:p>
            <a:r>
              <a:rPr lang="it-IT" sz="1900" dirty="0"/>
              <a:t>Ma, i giudici non si vedono più distinti tra nazionali e internazionali: la loro identità professionale è mutata verso una comunità globale;</a:t>
            </a:r>
          </a:p>
          <a:p>
            <a:r>
              <a:rPr lang="it-IT" sz="1900" dirty="0"/>
              <a:t>Hanno frequenti incontri, corsi di formazione e seminari e esperienze lavorative in comune;</a:t>
            </a:r>
          </a:p>
          <a:p>
            <a:r>
              <a:rPr lang="it-IT" sz="1900" dirty="0"/>
              <a:t>Citano e discutono le rispettive opinioni e decisioni, che usano nell’applicare norme sia nazionali, sia internazionali, sia combinazioni delle due – si sta consolidando una giurisprudenza globale.     </a:t>
            </a:r>
          </a:p>
        </p:txBody>
      </p:sp>
    </p:spTree>
    <p:extLst>
      <p:ext uri="{BB962C8B-B14F-4D97-AF65-F5344CB8AC3E}">
        <p14:creationId xmlns:p14="http://schemas.microsoft.com/office/powerpoint/2010/main" val="3635481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FD2D73-4F37-45A1-80A4-B83334933D1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85191D68-6887-4E17-A4C7-7F3BB6D48848}"/>
              </a:ext>
            </a:extLst>
          </p:cNvPr>
          <p:cNvSpPr>
            <a:spLocks noGrp="1"/>
          </p:cNvSpPr>
          <p:nvPr>
            <p:ph idx="1"/>
          </p:nvPr>
        </p:nvSpPr>
        <p:spPr>
          <a:xfrm>
            <a:off x="818712" y="2226623"/>
            <a:ext cx="10554574" cy="3911247"/>
          </a:xfrm>
        </p:spPr>
        <p:txBody>
          <a:bodyPr>
            <a:normAutofit lnSpcReduction="10000"/>
          </a:bodyPr>
          <a:lstStyle/>
          <a:p>
            <a:pPr marL="0" marR="0" lvl="0" indent="0" algn="l" defTabSz="457200" rtl="0" eaLnBrk="1" fontAlgn="auto" latinLnBrk="0" hangingPunct="1">
              <a:lnSpc>
                <a:spcPct val="100000"/>
              </a:lnSpc>
              <a:spcBef>
                <a:spcPct val="20000"/>
              </a:spcBef>
              <a:spcAft>
                <a:spcPts val="600"/>
              </a:spcAft>
              <a:buClr>
                <a:srgbClr val="00C6BB"/>
              </a:buClr>
              <a:buSzTx/>
              <a:buNone/>
              <a:tabLst/>
              <a:defRPr/>
            </a:pPr>
            <a:r>
              <a:rPr kumimoji="0" lang="it-IT" b="1" i="0" u="none" strike="noStrike" kern="1200" cap="none" spc="0" normalizeH="0" baseline="0" noProof="0" dirty="0">
                <a:ln>
                  <a:noFill/>
                </a:ln>
                <a:solidFill>
                  <a:srgbClr val="FF0000"/>
                </a:solidFill>
                <a:effectLst/>
                <a:uLnTx/>
                <a:uFillTx/>
                <a:latin typeface="Century Gothic" panose="020B0502020202020204"/>
                <a:ea typeface="+mn-ea"/>
                <a:cs typeface="+mn-cs"/>
              </a:rPr>
              <a:t>2) Come (throughput)? </a:t>
            </a:r>
            <a:endParaRPr kumimoji="0" lang="it-IT"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b="0" i="0" u="none" strike="noStrike" kern="1200" cap="none" spc="0" normalizeH="0" baseline="0" noProof="0" dirty="0">
                <a:ln>
                  <a:noFill/>
                </a:ln>
                <a:solidFill>
                  <a:prstClr val="white"/>
                </a:solidFill>
                <a:effectLst/>
                <a:uLnTx/>
                <a:uFillTx/>
                <a:latin typeface="Century Gothic" panose="020B0502020202020204"/>
                <a:ea typeface="+mn-ea"/>
                <a:cs typeface="+mn-cs"/>
              </a:rPr>
              <a:t>come si forma l’opinione pubblica? </a:t>
            </a: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b="0" i="0" u="none" strike="noStrike" kern="1200" cap="none" spc="0" normalizeH="0" baseline="0" noProof="0" dirty="0">
                <a:ln>
                  <a:noFill/>
                </a:ln>
                <a:solidFill>
                  <a:prstClr val="white"/>
                </a:solidFill>
                <a:effectLst/>
                <a:uLnTx/>
                <a:uFillTx/>
                <a:latin typeface="Century Gothic" panose="020B0502020202020204"/>
                <a:ea typeface="+mn-ea"/>
                <a:cs typeface="+mn-cs"/>
              </a:rPr>
              <a:t>come si organizzano le persone in partiti e altri tipi di associazioni per partecipare efficacemente nella vita pubblica? </a:t>
            </a: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b="0" i="0" u="none" strike="noStrike" kern="1200" cap="none" spc="0" normalizeH="0" baseline="0" noProof="0" dirty="0">
                <a:ln>
                  <a:noFill/>
                </a:ln>
                <a:solidFill>
                  <a:prstClr val="white"/>
                </a:solidFill>
                <a:effectLst/>
                <a:uLnTx/>
                <a:uFillTx/>
                <a:latin typeface="Century Gothic" panose="020B0502020202020204"/>
                <a:ea typeface="+mn-ea"/>
                <a:cs typeface="+mn-cs"/>
              </a:rPr>
              <a:t>come si svolgono le elezioni? </a:t>
            </a: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b="0" i="0" u="none" strike="noStrike" kern="1200" cap="none" spc="0" normalizeH="0" baseline="0" noProof="0" dirty="0">
                <a:ln>
                  <a:noFill/>
                </a:ln>
                <a:solidFill>
                  <a:prstClr val="white"/>
                </a:solidFill>
                <a:effectLst/>
                <a:uLnTx/>
                <a:uFillTx/>
                <a:latin typeface="Century Gothic" panose="020B0502020202020204"/>
                <a:ea typeface="+mn-ea"/>
                <a:cs typeface="+mn-cs"/>
              </a:rPr>
              <a:t>come interagiscono le istituzioni pubbliche con le associazioni sociali?</a:t>
            </a: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b="0" i="0" u="none" strike="noStrike" kern="1200" cap="none" spc="0" normalizeH="0" baseline="0" noProof="0" dirty="0">
                <a:ln>
                  <a:noFill/>
                </a:ln>
                <a:solidFill>
                  <a:prstClr val="white"/>
                </a:solidFill>
                <a:effectLst/>
                <a:uLnTx/>
                <a:uFillTx/>
                <a:latin typeface="Century Gothic" panose="020B0502020202020204"/>
                <a:ea typeface="+mn-ea"/>
                <a:cs typeface="+mn-cs"/>
              </a:rPr>
              <a:t>come i detentori del potere pubblico adottano le decisioni? </a:t>
            </a: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b="0" i="0" u="none" strike="noStrike" kern="1200" cap="none" spc="0" normalizeH="0" baseline="0" noProof="0" dirty="0">
                <a:ln>
                  <a:noFill/>
                </a:ln>
                <a:solidFill>
                  <a:prstClr val="white"/>
                </a:solidFill>
                <a:effectLst/>
                <a:uLnTx/>
                <a:uFillTx/>
                <a:latin typeface="Century Gothic" panose="020B0502020202020204"/>
                <a:ea typeface="+mn-ea"/>
                <a:cs typeface="+mn-cs"/>
              </a:rPr>
              <a:t>come ne rendono conto agli elettori?</a:t>
            </a: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b="1" i="0" u="none" strike="noStrike" kern="1200" cap="none" spc="0" normalizeH="0" baseline="0" noProof="0" dirty="0">
                <a:ln>
                  <a:noFill/>
                </a:ln>
                <a:solidFill>
                  <a:srgbClr val="FF0000"/>
                </a:solidFill>
                <a:effectLst/>
                <a:uLnTx/>
                <a:uFillTx/>
                <a:latin typeface="Century Gothic" panose="020B0502020202020204"/>
                <a:ea typeface="+mn-ea"/>
                <a:cs typeface="+mn-cs"/>
              </a:rPr>
              <a:t>3) Cosa (output)? </a:t>
            </a:r>
            <a:endParaRPr lang="it-IT" dirty="0">
              <a:solidFill>
                <a:prstClr val="white"/>
              </a:solidFill>
              <a:latin typeface="Century Gothic" panose="020B0502020202020204"/>
            </a:endParaRP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b="0" i="0" u="none" strike="noStrike" kern="1200" cap="none" spc="0" normalizeH="0" baseline="0" noProof="0" dirty="0">
                <a:ln>
                  <a:noFill/>
                </a:ln>
                <a:solidFill>
                  <a:prstClr val="white"/>
                </a:solidFill>
                <a:effectLst/>
                <a:uLnTx/>
                <a:uFillTx/>
                <a:latin typeface="Century Gothic" panose="020B0502020202020204"/>
                <a:ea typeface="+mn-ea"/>
                <a:cs typeface="+mn-cs"/>
              </a:rPr>
              <a:t>cosa possono pretendere i cittadini dal governo?</a:t>
            </a:r>
          </a:p>
          <a:p>
            <a:endParaRPr lang="it-IT" dirty="0"/>
          </a:p>
        </p:txBody>
      </p:sp>
    </p:spTree>
    <p:extLst>
      <p:ext uri="{BB962C8B-B14F-4D97-AF65-F5344CB8AC3E}">
        <p14:creationId xmlns:p14="http://schemas.microsoft.com/office/powerpoint/2010/main" val="38994463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D29AA8-AB02-4C40-8159-DEB0285B0070}"/>
              </a:ext>
            </a:extLst>
          </p:cNvPr>
          <p:cNvSpPr>
            <a:spLocks noGrp="1"/>
          </p:cNvSpPr>
          <p:nvPr>
            <p:ph type="title"/>
          </p:nvPr>
        </p:nvSpPr>
        <p:spPr/>
        <p:txBody>
          <a:bodyPr/>
          <a:lstStyle/>
          <a:p>
            <a:r>
              <a:rPr lang="it-IT" dirty="0"/>
              <a:t>Indicazioni dall’alto per le corti minori e gli avvocati</a:t>
            </a:r>
          </a:p>
        </p:txBody>
      </p:sp>
      <p:sp>
        <p:nvSpPr>
          <p:cNvPr id="3" name="Segnaposto contenuto 2">
            <a:extLst>
              <a:ext uri="{FF2B5EF4-FFF2-40B4-BE49-F238E27FC236}">
                <a16:creationId xmlns:a16="http://schemas.microsoft.com/office/drawing/2014/main" id="{F35D7055-9EF7-49DA-8ACC-C0110407A7A7}"/>
              </a:ext>
            </a:extLst>
          </p:cNvPr>
          <p:cNvSpPr>
            <a:spLocks noGrp="1"/>
          </p:cNvSpPr>
          <p:nvPr>
            <p:ph idx="1"/>
          </p:nvPr>
        </p:nvSpPr>
        <p:spPr/>
        <p:txBody>
          <a:bodyPr>
            <a:normAutofit/>
          </a:bodyPr>
          <a:lstStyle/>
          <a:p>
            <a:r>
              <a:rPr lang="it-IT" sz="1900" dirty="0"/>
              <a:t>Claire L'</a:t>
            </a:r>
            <a:r>
              <a:rPr lang="it-IT" sz="1900" dirty="0" err="1"/>
              <a:t>Heureux-Dubé</a:t>
            </a:r>
            <a:r>
              <a:rPr lang="it-IT" sz="1900" dirty="0"/>
              <a:t>, giudice della Corte suprema del Canada, 1998:</a:t>
            </a:r>
          </a:p>
          <a:p>
            <a:pPr marL="0" indent="0">
              <a:buNone/>
            </a:pPr>
            <a:r>
              <a:rPr lang="it-IT" sz="1900" dirty="0"/>
              <a:t>«Un crescente numero di corti, in particolare nel mondo del </a:t>
            </a:r>
            <a:r>
              <a:rPr lang="it-IT" sz="1900" i="1" dirty="0" err="1"/>
              <a:t>commonn</a:t>
            </a:r>
            <a:r>
              <a:rPr lang="it-IT" sz="1900" i="1" dirty="0"/>
              <a:t> </a:t>
            </a:r>
            <a:r>
              <a:rPr lang="it-IT" sz="1900" i="1" dirty="0" err="1"/>
              <a:t>law</a:t>
            </a:r>
            <a:r>
              <a:rPr lang="it-IT" sz="1900" dirty="0"/>
              <a:t>, guarda alle decisioni di altre giurisdizioni, in particolare per decidere cause su diritti umani. Tra le alte corti si promuove il mutuo rispetto e dialogo». </a:t>
            </a:r>
          </a:p>
          <a:p>
            <a:r>
              <a:rPr lang="it-IT" sz="1900" dirty="0"/>
              <a:t>Carsten Smith, presidente della Corte suprema norvegese, in </a:t>
            </a:r>
            <a:r>
              <a:rPr lang="en-US" sz="1900" i="1" dirty="0"/>
              <a:t>The Supreme Court in Present-day Society</a:t>
            </a:r>
            <a:r>
              <a:rPr lang="en-US" sz="1900" dirty="0"/>
              <a:t>, 1998: </a:t>
            </a:r>
          </a:p>
          <a:p>
            <a:pPr marL="0" indent="0">
              <a:buNone/>
            </a:pPr>
            <a:r>
              <a:rPr lang="it-IT" sz="1900" dirty="0"/>
              <a:t>«La Corte Suprema partecipa in misura crescente nella collaborazione internazionale tra le alte corti. È un obbligo naturale partecipare nel dibattito europeo e internazionale e nella mutua interazione, specialmente riguardo ai diritti umani».</a:t>
            </a:r>
          </a:p>
        </p:txBody>
      </p:sp>
    </p:spTree>
    <p:extLst>
      <p:ext uri="{BB962C8B-B14F-4D97-AF65-F5344CB8AC3E}">
        <p14:creationId xmlns:p14="http://schemas.microsoft.com/office/powerpoint/2010/main" val="28806997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BDA54C-E26E-49CE-B1E8-D1F1CA129C81}"/>
              </a:ext>
            </a:extLst>
          </p:cNvPr>
          <p:cNvSpPr>
            <a:spLocks noGrp="1"/>
          </p:cNvSpPr>
          <p:nvPr>
            <p:ph type="title"/>
          </p:nvPr>
        </p:nvSpPr>
        <p:spPr/>
        <p:txBody>
          <a:bodyPr/>
          <a:lstStyle/>
          <a:p>
            <a:r>
              <a:rPr lang="it-IT" dirty="0"/>
              <a:t>Influenze globali</a:t>
            </a:r>
          </a:p>
        </p:txBody>
      </p:sp>
      <p:sp>
        <p:nvSpPr>
          <p:cNvPr id="3" name="Segnaposto contenuto 2">
            <a:extLst>
              <a:ext uri="{FF2B5EF4-FFF2-40B4-BE49-F238E27FC236}">
                <a16:creationId xmlns:a16="http://schemas.microsoft.com/office/drawing/2014/main" id="{64713C33-171D-44D0-873B-D0E25FC20388}"/>
              </a:ext>
            </a:extLst>
          </p:cNvPr>
          <p:cNvSpPr>
            <a:spLocks noGrp="1"/>
          </p:cNvSpPr>
          <p:nvPr>
            <p:ph idx="1"/>
          </p:nvPr>
        </p:nvSpPr>
        <p:spPr/>
        <p:txBody>
          <a:bodyPr>
            <a:normAutofit/>
          </a:bodyPr>
          <a:lstStyle/>
          <a:p>
            <a:r>
              <a:rPr lang="it-IT" sz="1900" dirty="0"/>
              <a:t>Più una corte nazionale è aperta alla giurisprudenza globale, più le sue decisioni saranno recepite e influenti presso corti internazionali e quelle di altri paesi – corti più citate: Canada, Sud Africa, mentre diminuisce l’influenza di Stati Uniti.</a:t>
            </a:r>
          </a:p>
          <a:p>
            <a:r>
              <a:rPr lang="it-IT" sz="1900" dirty="0"/>
              <a:t>I «giudici giudicano l’operato di altri giudici»: le decisioni acquistano autorevolezza se altri giudici si persuadono che queste sono più efficaci nel risolvere situazioni di crisi.</a:t>
            </a:r>
          </a:p>
          <a:p>
            <a:r>
              <a:rPr lang="it-IT" sz="1900" dirty="0"/>
              <a:t>Più che recepire concetti stranieri, spesso i giudici li reinventano in base ai propri obiettivi.</a:t>
            </a:r>
          </a:p>
          <a:p>
            <a:r>
              <a:rPr lang="it-IT" sz="1900" dirty="0"/>
              <a:t>Si tende a privilegiare la giurisprudenza dei paesi con culture giuridiche simili: area UE, area Commonwealth…  </a:t>
            </a:r>
          </a:p>
        </p:txBody>
      </p:sp>
    </p:spTree>
    <p:extLst>
      <p:ext uri="{BB962C8B-B14F-4D97-AF65-F5344CB8AC3E}">
        <p14:creationId xmlns:p14="http://schemas.microsoft.com/office/powerpoint/2010/main" val="285675900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1A52D6-7403-4FF3-8779-8D5BE74B8F42}"/>
              </a:ext>
            </a:extLst>
          </p:cNvPr>
          <p:cNvSpPr>
            <a:spLocks noGrp="1"/>
          </p:cNvSpPr>
          <p:nvPr>
            <p:ph type="title"/>
          </p:nvPr>
        </p:nvSpPr>
        <p:spPr/>
        <p:txBody>
          <a:bodyPr/>
          <a:lstStyle/>
          <a:p>
            <a:r>
              <a:rPr lang="it-IT" dirty="0"/>
              <a:t>Preminenza del giudiziario</a:t>
            </a:r>
          </a:p>
        </p:txBody>
      </p:sp>
      <p:pic>
        <p:nvPicPr>
          <p:cNvPr id="6" name="Segnaposto contenuto 5">
            <a:extLst>
              <a:ext uri="{FF2B5EF4-FFF2-40B4-BE49-F238E27FC236}">
                <a16:creationId xmlns:a16="http://schemas.microsoft.com/office/drawing/2014/main" id="{8AECECC5-CC59-4428-A744-E72406DE6475}"/>
              </a:ext>
            </a:extLst>
          </p:cNvPr>
          <p:cNvPicPr>
            <a:picLocks noGrp="1" noChangeAspect="1"/>
          </p:cNvPicPr>
          <p:nvPr>
            <p:ph sz="half" idx="1"/>
          </p:nvPr>
        </p:nvPicPr>
        <p:blipFill>
          <a:blip r:embed="rId2"/>
          <a:stretch>
            <a:fillRect/>
          </a:stretch>
        </p:blipFill>
        <p:spPr>
          <a:xfrm>
            <a:off x="765959" y="2222499"/>
            <a:ext cx="4667002" cy="4103495"/>
          </a:xfrm>
        </p:spPr>
      </p:pic>
      <p:sp>
        <p:nvSpPr>
          <p:cNvPr id="4" name="Segnaposto contenuto 3">
            <a:extLst>
              <a:ext uri="{FF2B5EF4-FFF2-40B4-BE49-F238E27FC236}">
                <a16:creationId xmlns:a16="http://schemas.microsoft.com/office/drawing/2014/main" id="{E15E2A1A-1A64-47E0-B8C7-72FB54860C27}"/>
              </a:ext>
            </a:extLst>
          </p:cNvPr>
          <p:cNvSpPr>
            <a:spLocks noGrp="1"/>
          </p:cNvSpPr>
          <p:nvPr>
            <p:ph sz="half" idx="2"/>
          </p:nvPr>
        </p:nvSpPr>
        <p:spPr/>
        <p:txBody>
          <a:bodyPr>
            <a:normAutofit/>
          </a:bodyPr>
          <a:lstStyle/>
          <a:p>
            <a:r>
              <a:rPr lang="it-IT" sz="1900" dirty="0"/>
              <a:t>Dagli anni 1980’ raddoppia il numero di stati in cui le corti supreme possono invalidare le decisioni del legislatore nazionale tramite la </a:t>
            </a:r>
            <a:r>
              <a:rPr lang="it-IT" sz="1900" i="1" dirty="0" err="1"/>
              <a:t>Judicial</a:t>
            </a:r>
            <a:r>
              <a:rPr lang="it-IT" sz="1900" i="1" dirty="0"/>
              <a:t> Review</a:t>
            </a:r>
            <a:r>
              <a:rPr lang="it-IT" sz="1900" dirty="0"/>
              <a:t>.</a:t>
            </a:r>
          </a:p>
          <a:p>
            <a:r>
              <a:rPr lang="it-IT" sz="1900" dirty="0"/>
              <a:t>Anche nei sistemi che non si basano sul </a:t>
            </a:r>
            <a:r>
              <a:rPr lang="it-IT" sz="1900" i="1" dirty="0"/>
              <a:t>common </a:t>
            </a:r>
            <a:r>
              <a:rPr lang="it-IT" sz="1900" i="1" dirty="0" err="1"/>
              <a:t>law</a:t>
            </a:r>
            <a:r>
              <a:rPr lang="it-IT" sz="1900" i="1" dirty="0"/>
              <a:t> </a:t>
            </a:r>
            <a:r>
              <a:rPr lang="it-IT" sz="1900" dirty="0"/>
              <a:t>si rafforza il valore del precedente.</a:t>
            </a:r>
          </a:p>
        </p:txBody>
      </p:sp>
    </p:spTree>
    <p:extLst>
      <p:ext uri="{BB962C8B-B14F-4D97-AF65-F5344CB8AC3E}">
        <p14:creationId xmlns:p14="http://schemas.microsoft.com/office/powerpoint/2010/main" val="20099100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Secondo quali criteri le alte corti selezionano i casi da affrontare?</a:t>
            </a:r>
          </a:p>
        </p:txBody>
      </p:sp>
      <p:sp>
        <p:nvSpPr>
          <p:cNvPr id="5" name="Segnaposto contenuto 4"/>
          <p:cNvSpPr>
            <a:spLocks noGrp="1"/>
          </p:cNvSpPr>
          <p:nvPr>
            <p:ph sz="half" idx="1"/>
          </p:nvPr>
        </p:nvSpPr>
        <p:spPr>
          <a:xfrm>
            <a:off x="587830" y="2156620"/>
            <a:ext cx="7368638" cy="4327306"/>
          </a:xfrm>
        </p:spPr>
        <p:txBody>
          <a:bodyPr>
            <a:noAutofit/>
          </a:bodyPr>
          <a:lstStyle/>
          <a:p>
            <a:pPr marL="0" indent="0">
              <a:buNone/>
            </a:pPr>
            <a:r>
              <a:rPr lang="en-US" sz="1900" dirty="0"/>
              <a:t>Benjamin Alarie - Andrew J. Green</a:t>
            </a:r>
            <a:r>
              <a:rPr lang="en-GB" sz="1900" dirty="0"/>
              <a:t>, </a:t>
            </a:r>
            <a:r>
              <a:rPr lang="en-US" sz="1900" i="1" dirty="0"/>
              <a:t>Commitment and Cooperation on High Courts. A Cross-Country Examination of Institutional Constraints on Judges</a:t>
            </a:r>
            <a:r>
              <a:rPr lang="en-US" sz="1900" dirty="0"/>
              <a:t>, 2017: </a:t>
            </a:r>
          </a:p>
          <a:p>
            <a:r>
              <a:rPr lang="it-IT" sz="1900" dirty="0"/>
              <a:t>le alte corti gestiscono il sovraccarico di casi che vengono loro sottoposti riducendo il tasso di quelli che accettano di  giudicare</a:t>
            </a:r>
            <a:r>
              <a:rPr lang="en-US" sz="1900" dirty="0"/>
              <a:t>. </a:t>
            </a:r>
            <a:r>
              <a:rPr lang="en-GB" sz="1900" dirty="0"/>
              <a:t> </a:t>
            </a:r>
          </a:p>
          <a:p>
            <a:r>
              <a:rPr lang="en-GB" sz="1900" dirty="0"/>
              <a:t>In </a:t>
            </a:r>
            <a:r>
              <a:rPr lang="it-IT" sz="1900" dirty="0"/>
              <a:t>generale è più probabile che vengano ammessi appelli promossi </a:t>
            </a:r>
            <a:r>
              <a:rPr lang="en-GB" sz="1900" dirty="0"/>
              <a:t>da:</a:t>
            </a:r>
          </a:p>
          <a:p>
            <a:pPr marL="457200" indent="-457200">
              <a:buFont typeface="+mj-lt"/>
              <a:buAutoNum type="arabicPeriod"/>
            </a:pPr>
            <a:r>
              <a:rPr lang="it-IT" sz="1900" dirty="0"/>
              <a:t>Istanze governative</a:t>
            </a:r>
            <a:r>
              <a:rPr lang="en-GB" sz="1900" dirty="0"/>
              <a:t>;</a:t>
            </a:r>
          </a:p>
          <a:p>
            <a:pPr marL="457200" indent="-457200">
              <a:buFont typeface="+mj-lt"/>
              <a:buAutoNum type="arabicPeriod"/>
            </a:pPr>
            <a:r>
              <a:rPr lang="it-IT" sz="1900" dirty="0"/>
              <a:t>Studi legali che operano usualmente presso le alte corti</a:t>
            </a:r>
            <a:r>
              <a:rPr lang="en-GB" sz="1900" dirty="0"/>
              <a:t>;</a:t>
            </a:r>
          </a:p>
          <a:p>
            <a:pPr marL="457200" indent="-457200">
              <a:buFont typeface="+mj-lt"/>
              <a:buAutoNum type="arabicPeriod"/>
            </a:pPr>
            <a:r>
              <a:rPr lang="it-IT" sz="1900" dirty="0"/>
              <a:t>Parti in causa che dispongono di grandi risorse finanziarie </a:t>
            </a:r>
          </a:p>
        </p:txBody>
      </p:sp>
      <p:graphicFrame>
        <p:nvGraphicFramePr>
          <p:cNvPr id="19" name="Segnaposto contenuto 18"/>
          <p:cNvGraphicFramePr>
            <a:graphicFrameLocks noGrp="1"/>
          </p:cNvGraphicFramePr>
          <p:nvPr>
            <p:ph sz="half" idx="2"/>
            <p:extLst>
              <p:ext uri="{D42A27DB-BD31-4B8C-83A1-F6EECF244321}">
                <p14:modId xmlns:p14="http://schemas.microsoft.com/office/powerpoint/2010/main" val="2280892752"/>
              </p:ext>
            </p:extLst>
          </p:nvPr>
        </p:nvGraphicFramePr>
        <p:xfrm>
          <a:off x="8098971" y="1965365"/>
          <a:ext cx="4009246" cy="4518561"/>
        </p:xfrm>
        <a:graphic>
          <a:graphicData uri="http://schemas.openxmlformats.org/drawingml/2006/table">
            <a:tbl>
              <a:tblPr firstRow="1" bandRow="1">
                <a:tableStyleId>{5C22544A-7EE6-4342-B048-85BDC9FD1C3A}</a:tableStyleId>
              </a:tblPr>
              <a:tblGrid>
                <a:gridCol w="2004623">
                  <a:extLst>
                    <a:ext uri="{9D8B030D-6E8A-4147-A177-3AD203B41FA5}">
                      <a16:colId xmlns:a16="http://schemas.microsoft.com/office/drawing/2014/main" val="849690629"/>
                    </a:ext>
                  </a:extLst>
                </a:gridCol>
                <a:gridCol w="2004623">
                  <a:extLst>
                    <a:ext uri="{9D8B030D-6E8A-4147-A177-3AD203B41FA5}">
                      <a16:colId xmlns:a16="http://schemas.microsoft.com/office/drawing/2014/main" val="348474764"/>
                    </a:ext>
                  </a:extLst>
                </a:gridCol>
              </a:tblGrid>
              <a:tr h="1362053">
                <a:tc>
                  <a:txBody>
                    <a:bodyPr/>
                    <a:lstStyle/>
                    <a:p>
                      <a:r>
                        <a:rPr lang="en-GB" sz="1900" dirty="0"/>
                        <a:t>Supreme</a:t>
                      </a:r>
                      <a:r>
                        <a:rPr lang="en-GB" sz="1900" baseline="0" dirty="0"/>
                        <a:t> </a:t>
                      </a:r>
                      <a:r>
                        <a:rPr lang="en-GB" sz="1900" baseline="0" dirty="0" err="1"/>
                        <a:t>corti</a:t>
                      </a:r>
                      <a:endParaRPr lang="en-GB" sz="1900" dirty="0"/>
                    </a:p>
                    <a:p>
                      <a:r>
                        <a:rPr lang="en-GB" sz="1900" dirty="0"/>
                        <a:t>2010-2015</a:t>
                      </a:r>
                    </a:p>
                  </a:txBody>
                  <a:tcPr/>
                </a:tc>
                <a:tc>
                  <a:txBody>
                    <a:bodyPr/>
                    <a:lstStyle/>
                    <a:p>
                      <a:r>
                        <a:rPr lang="en-GB" sz="1900" dirty="0"/>
                        <a:t>Tasso di </a:t>
                      </a:r>
                      <a:r>
                        <a:rPr lang="it-IT" sz="1900" noProof="0" dirty="0"/>
                        <a:t>accettazione</a:t>
                      </a:r>
                      <a:r>
                        <a:rPr lang="en-GB" sz="1900" dirty="0"/>
                        <a:t> (circa)</a:t>
                      </a:r>
                    </a:p>
                  </a:txBody>
                  <a:tcPr/>
                </a:tc>
                <a:extLst>
                  <a:ext uri="{0D108BD9-81ED-4DB2-BD59-A6C34878D82A}">
                    <a16:rowId xmlns:a16="http://schemas.microsoft.com/office/drawing/2014/main" val="118337914"/>
                  </a:ext>
                </a:extLst>
              </a:tr>
              <a:tr h="789127">
                <a:tc>
                  <a:txBody>
                    <a:bodyPr/>
                    <a:lstStyle/>
                    <a:p>
                      <a:r>
                        <a:rPr lang="en-GB" sz="1900" dirty="0"/>
                        <a:t>US</a:t>
                      </a:r>
                    </a:p>
                  </a:txBody>
                  <a:tcPr/>
                </a:tc>
                <a:tc>
                  <a:txBody>
                    <a:bodyPr/>
                    <a:lstStyle/>
                    <a:p>
                      <a:r>
                        <a:rPr lang="en-GB" sz="1900" dirty="0"/>
                        <a:t>1%</a:t>
                      </a:r>
                    </a:p>
                  </a:txBody>
                  <a:tcPr/>
                </a:tc>
                <a:extLst>
                  <a:ext uri="{0D108BD9-81ED-4DB2-BD59-A6C34878D82A}">
                    <a16:rowId xmlns:a16="http://schemas.microsoft.com/office/drawing/2014/main" val="3555869185"/>
                  </a:ext>
                </a:extLst>
              </a:tr>
              <a:tr h="789127">
                <a:tc>
                  <a:txBody>
                    <a:bodyPr/>
                    <a:lstStyle/>
                    <a:p>
                      <a:r>
                        <a:rPr lang="en-GB" sz="1900" dirty="0"/>
                        <a:t>Canada</a:t>
                      </a:r>
                    </a:p>
                  </a:txBody>
                  <a:tcPr/>
                </a:tc>
                <a:tc>
                  <a:txBody>
                    <a:bodyPr/>
                    <a:lstStyle/>
                    <a:p>
                      <a:r>
                        <a:rPr lang="en-GB" sz="1900" dirty="0"/>
                        <a:t>10%</a:t>
                      </a:r>
                    </a:p>
                  </a:txBody>
                  <a:tcPr/>
                </a:tc>
                <a:extLst>
                  <a:ext uri="{0D108BD9-81ED-4DB2-BD59-A6C34878D82A}">
                    <a16:rowId xmlns:a16="http://schemas.microsoft.com/office/drawing/2014/main" val="2032860620"/>
                  </a:ext>
                </a:extLst>
              </a:tr>
              <a:tr h="789127">
                <a:tc>
                  <a:txBody>
                    <a:bodyPr/>
                    <a:lstStyle/>
                    <a:p>
                      <a:r>
                        <a:rPr lang="en-GB" sz="1900" dirty="0"/>
                        <a:t>India</a:t>
                      </a:r>
                    </a:p>
                  </a:txBody>
                  <a:tcPr/>
                </a:tc>
                <a:tc>
                  <a:txBody>
                    <a:bodyPr/>
                    <a:lstStyle/>
                    <a:p>
                      <a:r>
                        <a:rPr lang="en-GB" sz="1900" dirty="0"/>
                        <a:t>20%</a:t>
                      </a:r>
                    </a:p>
                  </a:txBody>
                  <a:tcPr/>
                </a:tc>
                <a:extLst>
                  <a:ext uri="{0D108BD9-81ED-4DB2-BD59-A6C34878D82A}">
                    <a16:rowId xmlns:a16="http://schemas.microsoft.com/office/drawing/2014/main" val="205090864"/>
                  </a:ext>
                </a:extLst>
              </a:tr>
              <a:tr h="789127">
                <a:tc>
                  <a:txBody>
                    <a:bodyPr/>
                    <a:lstStyle/>
                    <a:p>
                      <a:r>
                        <a:rPr lang="en-GB" sz="1900" dirty="0"/>
                        <a:t>UK</a:t>
                      </a:r>
                    </a:p>
                  </a:txBody>
                  <a:tcPr/>
                </a:tc>
                <a:tc>
                  <a:txBody>
                    <a:bodyPr/>
                    <a:lstStyle/>
                    <a:p>
                      <a:r>
                        <a:rPr lang="en-GB" sz="1900" dirty="0"/>
                        <a:t>30%</a:t>
                      </a:r>
                    </a:p>
                  </a:txBody>
                  <a:tcPr/>
                </a:tc>
                <a:extLst>
                  <a:ext uri="{0D108BD9-81ED-4DB2-BD59-A6C34878D82A}">
                    <a16:rowId xmlns:a16="http://schemas.microsoft.com/office/drawing/2014/main" val="3351501616"/>
                  </a:ext>
                </a:extLst>
              </a:tr>
            </a:tbl>
          </a:graphicData>
        </a:graphic>
      </p:graphicFrame>
    </p:spTree>
    <p:extLst>
      <p:ext uri="{BB962C8B-B14F-4D97-AF65-F5344CB8AC3E}">
        <p14:creationId xmlns:p14="http://schemas.microsoft.com/office/powerpoint/2010/main" val="367071510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671E93BE-4026-4A89-ADCB-EDB87341E1E6}"/>
              </a:ext>
            </a:extLst>
          </p:cNvPr>
          <p:cNvSpPr>
            <a:spLocks noGrp="1"/>
          </p:cNvSpPr>
          <p:nvPr>
            <p:ph type="title"/>
          </p:nvPr>
        </p:nvSpPr>
        <p:spPr/>
        <p:txBody>
          <a:bodyPr/>
          <a:lstStyle/>
          <a:p>
            <a:r>
              <a:rPr lang="it-IT" dirty="0"/>
              <a:t>Aumento delle impugnazioni presso CGUE </a:t>
            </a:r>
          </a:p>
        </p:txBody>
      </p:sp>
      <p:pic>
        <p:nvPicPr>
          <p:cNvPr id="8" name="Segnaposto contenuto 7">
            <a:extLst>
              <a:ext uri="{FF2B5EF4-FFF2-40B4-BE49-F238E27FC236}">
                <a16:creationId xmlns:a16="http://schemas.microsoft.com/office/drawing/2014/main" id="{B8C44F80-3FBB-4238-9BE1-4116E93BAABC}"/>
              </a:ext>
            </a:extLst>
          </p:cNvPr>
          <p:cNvPicPr>
            <a:picLocks noGrp="1" noChangeAspect="1"/>
          </p:cNvPicPr>
          <p:nvPr>
            <p:ph sz="half" idx="1"/>
          </p:nvPr>
        </p:nvPicPr>
        <p:blipFill>
          <a:blip r:embed="rId2"/>
          <a:stretch>
            <a:fillRect/>
          </a:stretch>
        </p:blipFill>
        <p:spPr>
          <a:xfrm>
            <a:off x="201162" y="2222287"/>
            <a:ext cx="5802764" cy="3638763"/>
          </a:xfrm>
        </p:spPr>
      </p:pic>
      <p:pic>
        <p:nvPicPr>
          <p:cNvPr id="18" name="Segnaposto contenuto 17">
            <a:extLst>
              <a:ext uri="{FF2B5EF4-FFF2-40B4-BE49-F238E27FC236}">
                <a16:creationId xmlns:a16="http://schemas.microsoft.com/office/drawing/2014/main" id="{742922DB-6A32-4274-BFD8-3448D0099327}"/>
              </a:ext>
            </a:extLst>
          </p:cNvPr>
          <p:cNvPicPr>
            <a:picLocks noGrp="1" noChangeAspect="1"/>
          </p:cNvPicPr>
          <p:nvPr>
            <p:ph sz="half" idx="2"/>
          </p:nvPr>
        </p:nvPicPr>
        <p:blipFill>
          <a:blip r:embed="rId3"/>
          <a:stretch>
            <a:fillRect/>
          </a:stretch>
        </p:blipFill>
        <p:spPr>
          <a:xfrm>
            <a:off x="6188075" y="2222287"/>
            <a:ext cx="5437868" cy="3638763"/>
          </a:xfrm>
        </p:spPr>
      </p:pic>
    </p:spTree>
    <p:extLst>
      <p:ext uri="{BB962C8B-B14F-4D97-AF65-F5344CB8AC3E}">
        <p14:creationId xmlns:p14="http://schemas.microsoft.com/office/powerpoint/2010/main" val="22378292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34CEA7-8E12-4C42-9E13-B7C041983617}"/>
              </a:ext>
            </a:extLst>
          </p:cNvPr>
          <p:cNvSpPr>
            <a:spLocks noGrp="1"/>
          </p:cNvSpPr>
          <p:nvPr>
            <p:ph type="title"/>
          </p:nvPr>
        </p:nvSpPr>
        <p:spPr/>
        <p:txBody>
          <a:bodyPr/>
          <a:lstStyle/>
          <a:p>
            <a:r>
              <a:rPr lang="it-IT" dirty="0"/>
              <a:t>CGUE: nesso tra sovraccarico e rigetto per questioni pregiudiziali </a:t>
            </a:r>
          </a:p>
        </p:txBody>
      </p:sp>
      <p:pic>
        <p:nvPicPr>
          <p:cNvPr id="6" name="Segnaposto contenuto 5">
            <a:extLst>
              <a:ext uri="{FF2B5EF4-FFF2-40B4-BE49-F238E27FC236}">
                <a16:creationId xmlns:a16="http://schemas.microsoft.com/office/drawing/2014/main" id="{AD352174-7740-4F9A-8E87-6E7CE1CB1A50}"/>
              </a:ext>
            </a:extLst>
          </p:cNvPr>
          <p:cNvPicPr>
            <a:picLocks noGrp="1" noChangeAspect="1"/>
          </p:cNvPicPr>
          <p:nvPr>
            <p:ph sz="half" idx="1"/>
          </p:nvPr>
        </p:nvPicPr>
        <p:blipFill>
          <a:blip r:embed="rId2"/>
          <a:stretch>
            <a:fillRect/>
          </a:stretch>
        </p:blipFill>
        <p:spPr>
          <a:xfrm>
            <a:off x="344384" y="2222500"/>
            <a:ext cx="5198027" cy="4437916"/>
          </a:xfrm>
        </p:spPr>
      </p:pic>
      <p:pic>
        <p:nvPicPr>
          <p:cNvPr id="12" name="Segnaposto contenuto 11">
            <a:extLst>
              <a:ext uri="{FF2B5EF4-FFF2-40B4-BE49-F238E27FC236}">
                <a16:creationId xmlns:a16="http://schemas.microsoft.com/office/drawing/2014/main" id="{CB54086E-6CB6-46C7-8A13-EB55E43FB872}"/>
              </a:ext>
            </a:extLst>
          </p:cNvPr>
          <p:cNvPicPr>
            <a:picLocks noGrp="1" noChangeAspect="1"/>
          </p:cNvPicPr>
          <p:nvPr>
            <p:ph sz="half" idx="2"/>
          </p:nvPr>
        </p:nvPicPr>
        <p:blipFill>
          <a:blip r:embed="rId3"/>
          <a:stretch>
            <a:fillRect/>
          </a:stretch>
        </p:blipFill>
        <p:spPr>
          <a:xfrm>
            <a:off x="6706990" y="2222500"/>
            <a:ext cx="5069618" cy="4437916"/>
          </a:xfrm>
        </p:spPr>
      </p:pic>
    </p:spTree>
    <p:extLst>
      <p:ext uri="{BB962C8B-B14F-4D97-AF65-F5344CB8AC3E}">
        <p14:creationId xmlns:p14="http://schemas.microsoft.com/office/powerpoint/2010/main" val="19411425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1513" y="274320"/>
            <a:ext cx="10442909" cy="1143000"/>
          </a:xfrm>
        </p:spPr>
        <p:txBody>
          <a:bodyPr>
            <a:noAutofit/>
          </a:bodyPr>
          <a:lstStyle/>
          <a:p>
            <a:r>
              <a:rPr lang="it-IT" sz="3600" dirty="0"/>
              <a:t>Critica del costituzionalismo globale: Richard Bellamy, </a:t>
            </a:r>
            <a:r>
              <a:rPr lang="it-IT" sz="3600" i="1" dirty="0" err="1"/>
              <a:t>Political</a:t>
            </a:r>
            <a:r>
              <a:rPr lang="it-IT" sz="3600" i="1" dirty="0"/>
              <a:t> </a:t>
            </a:r>
            <a:r>
              <a:rPr lang="it-IT" sz="3600" i="1" dirty="0" err="1"/>
              <a:t>constitutionalism</a:t>
            </a:r>
            <a:r>
              <a:rPr lang="it-IT" sz="3600" dirty="0"/>
              <a:t>,  2007</a:t>
            </a:r>
          </a:p>
        </p:txBody>
      </p:sp>
      <p:sp>
        <p:nvSpPr>
          <p:cNvPr id="5" name="Segnaposto contenuto 4"/>
          <p:cNvSpPr>
            <a:spLocks noGrp="1"/>
          </p:cNvSpPr>
          <p:nvPr>
            <p:ph sz="half" idx="1"/>
          </p:nvPr>
        </p:nvSpPr>
        <p:spPr>
          <a:xfrm>
            <a:off x="818712" y="2222287"/>
            <a:ext cx="5718654" cy="3638763"/>
          </a:xfrm>
        </p:spPr>
        <p:txBody>
          <a:bodyPr>
            <a:normAutofit/>
          </a:bodyPr>
          <a:lstStyle/>
          <a:p>
            <a:pPr marL="82296" indent="0">
              <a:buNone/>
            </a:pPr>
            <a:r>
              <a:rPr lang="it-IT" sz="1900" dirty="0"/>
              <a:t>Effetti distorsivi delle deliberazioni dei giudici sulle questioni politiche: </a:t>
            </a:r>
          </a:p>
          <a:p>
            <a:r>
              <a:rPr lang="it-IT" sz="1900" dirty="0"/>
              <a:t>Le decisioni giudiziarie celano le conseguenze sociali  e promuovono una mentalità individualistica e </a:t>
            </a:r>
            <a:r>
              <a:rPr lang="it-IT" sz="1900" dirty="0" err="1"/>
              <a:t>desocializzazata</a:t>
            </a:r>
            <a:r>
              <a:rPr lang="it-IT" sz="1900" dirty="0"/>
              <a:t>;</a:t>
            </a:r>
          </a:p>
          <a:p>
            <a:r>
              <a:rPr lang="it-IT" sz="1900" dirty="0"/>
              <a:t>Il processo decisionale non è né inclusivo né trasparente;</a:t>
            </a:r>
          </a:p>
          <a:p>
            <a:r>
              <a:rPr lang="it-IT" sz="1900" dirty="0"/>
              <a:t>Disabitua i cittadini alla partecipazione e all’identificazione con una comunità politica.</a:t>
            </a:r>
          </a:p>
        </p:txBody>
      </p:sp>
      <p:sp>
        <p:nvSpPr>
          <p:cNvPr id="4" name="Segnaposto piè di pagina 3"/>
          <p:cNvSpPr>
            <a:spLocks noGrp="1"/>
          </p:cNvSpPr>
          <p:nvPr>
            <p:ph type="ftr" sz="quarter" idx="11"/>
          </p:nvPr>
        </p:nvSpPr>
        <p:spPr/>
        <p:txBody>
          <a:bodyPr/>
          <a:lstStyle/>
          <a:p>
            <a:endParaRPr lang="it-IT" dirty="0">
              <a:solidFill>
                <a:srgbClr val="E7DEC9">
                  <a:shade val="50000"/>
                  <a:satMod val="200000"/>
                </a:srgbClr>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8137" y="1902149"/>
            <a:ext cx="2422337" cy="322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73402" y="2458900"/>
            <a:ext cx="2488609" cy="3729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14971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Ran</a:t>
            </a:r>
            <a:r>
              <a:rPr lang="it-IT" dirty="0"/>
              <a:t> </a:t>
            </a:r>
            <a:r>
              <a:rPr lang="it-IT" dirty="0" err="1"/>
              <a:t>Hirschl</a:t>
            </a:r>
            <a:r>
              <a:rPr lang="it-IT" dirty="0"/>
              <a:t>, </a:t>
            </a:r>
            <a:r>
              <a:rPr lang="it-IT" i="1" dirty="0" err="1"/>
              <a:t>Juristocracy</a:t>
            </a:r>
            <a:r>
              <a:rPr lang="it-IT" dirty="0"/>
              <a:t>, 2004</a:t>
            </a:r>
          </a:p>
        </p:txBody>
      </p:sp>
      <p:sp>
        <p:nvSpPr>
          <p:cNvPr id="3" name="Segnaposto contenuto 2"/>
          <p:cNvSpPr>
            <a:spLocks noGrp="1"/>
          </p:cNvSpPr>
          <p:nvPr>
            <p:ph sz="half" idx="1"/>
          </p:nvPr>
        </p:nvSpPr>
        <p:spPr>
          <a:xfrm>
            <a:off x="471178" y="1797133"/>
            <a:ext cx="5624821" cy="4663440"/>
          </a:xfrm>
        </p:spPr>
        <p:txBody>
          <a:bodyPr>
            <a:normAutofit/>
          </a:bodyPr>
          <a:lstStyle/>
          <a:p>
            <a:r>
              <a:rPr lang="it-IT" sz="1900" dirty="0"/>
              <a:t>L’affermazione globale della </a:t>
            </a:r>
            <a:r>
              <a:rPr lang="it-IT" sz="1900" i="1" dirty="0" err="1"/>
              <a:t>judicial</a:t>
            </a:r>
            <a:r>
              <a:rPr lang="it-IT" sz="1900" i="1" dirty="0"/>
              <a:t> review </a:t>
            </a:r>
            <a:r>
              <a:rPr lang="it-IT" sz="1900" dirty="0"/>
              <a:t>non è dovuta né all’adesione genuina alla democrazia e diritti umani, né a un “aggiustamento sistemico”.</a:t>
            </a:r>
          </a:p>
          <a:p>
            <a:r>
              <a:rPr lang="it-IT" sz="1900" dirty="0"/>
              <a:t>È un processo politico di spostamento del potere decisionale dalle istanze democraticamente responsabili a quelle irresponsabili. </a:t>
            </a:r>
          </a:p>
          <a:p>
            <a:r>
              <a:rPr lang="it-IT" sz="1900" dirty="0"/>
              <a:t>«il diritto costituzionale non è che la continuazione della politica con altri mezzi».</a:t>
            </a:r>
          </a:p>
        </p:txBody>
      </p:sp>
      <p:sp>
        <p:nvSpPr>
          <p:cNvPr id="5" name="Segnaposto piè di pagina 4"/>
          <p:cNvSpPr>
            <a:spLocks noGrp="1"/>
          </p:cNvSpPr>
          <p:nvPr>
            <p:ph type="ftr" sz="quarter" idx="11"/>
          </p:nvPr>
        </p:nvSpPr>
        <p:spPr/>
        <p:txBody>
          <a:bodyPr/>
          <a:lstStyle/>
          <a:p>
            <a:endParaRPr lang="it-IT" dirty="0">
              <a:solidFill>
                <a:srgbClr val="E7DEC9">
                  <a:shade val="50000"/>
                  <a:satMod val="200000"/>
                </a:srgbClr>
              </a:solidFill>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995104" y="1919613"/>
            <a:ext cx="2291205" cy="3229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154" y="2610307"/>
            <a:ext cx="2468651" cy="343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21525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Hirschl</a:t>
            </a:r>
            <a:r>
              <a:rPr lang="it-IT" dirty="0"/>
              <a:t>: costituzionalismo globale come strumento per «preservare l’egemonia»</a:t>
            </a:r>
          </a:p>
        </p:txBody>
      </p:sp>
      <p:sp>
        <p:nvSpPr>
          <p:cNvPr id="4" name="Segnaposto contenuto 3"/>
          <p:cNvSpPr>
            <a:spLocks noGrp="1"/>
          </p:cNvSpPr>
          <p:nvPr>
            <p:ph idx="1"/>
          </p:nvPr>
        </p:nvSpPr>
        <p:spPr/>
        <p:txBody>
          <a:bodyPr>
            <a:noAutofit/>
          </a:bodyPr>
          <a:lstStyle/>
          <a:p>
            <a:pPr marL="0" lvl="0" indent="0">
              <a:buClr>
                <a:srgbClr val="00C6BB"/>
              </a:buClr>
              <a:buNone/>
            </a:pPr>
            <a:r>
              <a:rPr lang="it-IT" sz="1900" dirty="0">
                <a:solidFill>
                  <a:prstClr val="white"/>
                </a:solidFill>
              </a:rPr>
              <a:t>Nuove sfide all’egemonia dei gruppi sociali dominanti:</a:t>
            </a:r>
            <a:endParaRPr lang="it-IT" sz="1900" dirty="0"/>
          </a:p>
          <a:p>
            <a:r>
              <a:rPr lang="it-IT" sz="1900" dirty="0"/>
              <a:t>Declino globale della discriminazione basata sulle differenze di reddito, genere, o a fattori culturali, religiosi, etnico-razziali;</a:t>
            </a:r>
          </a:p>
          <a:p>
            <a:r>
              <a:rPr lang="it-IT" sz="1900" dirty="0"/>
              <a:t>Rapido incremento del livello generale di istruzione e di consapevolezza politica; </a:t>
            </a:r>
          </a:p>
          <a:p>
            <a:r>
              <a:rPr lang="it-IT" sz="1900" dirty="0"/>
              <a:t>Afflusso senza precedenti di immigrati che modifica il quadro demografico dei paesi occidentali. </a:t>
            </a:r>
          </a:p>
        </p:txBody>
      </p:sp>
      <p:sp>
        <p:nvSpPr>
          <p:cNvPr id="3" name="Segnaposto contenuto 2"/>
          <p:cNvSpPr>
            <a:spLocks noGrp="1"/>
          </p:cNvSpPr>
          <p:nvPr>
            <p:ph type="body" idx="4294967295"/>
          </p:nvPr>
        </p:nvSpPr>
        <p:spPr>
          <a:xfrm>
            <a:off x="0" y="2174875"/>
            <a:ext cx="5189538" cy="576263"/>
          </a:xfrm>
        </p:spPr>
        <p:txBody>
          <a:bodyPr>
            <a:noAutofit/>
          </a:bodyPr>
          <a:lstStyle/>
          <a:p>
            <a:pPr marL="0" indent="0">
              <a:buNone/>
            </a:pPr>
            <a:endParaRPr lang="it-IT" sz="1800" dirty="0"/>
          </a:p>
        </p:txBody>
      </p:sp>
    </p:spTree>
    <p:extLst>
      <p:ext uri="{BB962C8B-B14F-4D97-AF65-F5344CB8AC3E}">
        <p14:creationId xmlns:p14="http://schemas.microsoft.com/office/powerpoint/2010/main" val="15531973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7">
            <a:extLst>
              <a:ext uri="{FF2B5EF4-FFF2-40B4-BE49-F238E27FC236}">
                <a16:creationId xmlns:a16="http://schemas.microsoft.com/office/drawing/2014/main" id="{EB951658-87C2-4F70-8917-E634EABB2E24}"/>
              </a:ext>
            </a:extLst>
          </p:cNvPr>
          <p:cNvSpPr>
            <a:spLocks noGrp="1"/>
          </p:cNvSpPr>
          <p:nvPr>
            <p:ph idx="1"/>
          </p:nvPr>
        </p:nvSpPr>
        <p:spPr/>
        <p:txBody>
          <a:bodyPr/>
          <a:lstStyle/>
          <a:p>
            <a:r>
              <a:rPr lang="it-IT" dirty="0"/>
              <a:t>Le istituzioni democratiche sono costrette ad operare in un contesto sempre più esigente, con un elettorato che minaccia gli interessi costituiti, le ideologie e i rapporti di potere;</a:t>
            </a:r>
          </a:p>
          <a:p>
            <a:r>
              <a:rPr lang="it-IT" dirty="0"/>
              <a:t>Tale minaccia è ridotta spostando il potere di formulare e promuovere le politiche pubbliche verso le agenzie semi-autonome:  </a:t>
            </a:r>
          </a:p>
          <a:p>
            <a:pPr>
              <a:buFontTx/>
              <a:buChar char="-"/>
            </a:pPr>
            <a:r>
              <a:rPr lang="it-IT" dirty="0"/>
              <a:t>corti sovranazionali,</a:t>
            </a:r>
          </a:p>
          <a:p>
            <a:pPr>
              <a:buFontTx/>
              <a:buChar char="-"/>
            </a:pPr>
            <a:r>
              <a:rPr lang="it-IT" dirty="0"/>
              <a:t>corti costituzionali con il potere di </a:t>
            </a:r>
            <a:r>
              <a:rPr lang="it-IT" dirty="0" err="1"/>
              <a:t>Judicial</a:t>
            </a:r>
            <a:r>
              <a:rPr lang="it-IT" dirty="0"/>
              <a:t> Review, </a:t>
            </a:r>
          </a:p>
          <a:p>
            <a:pPr>
              <a:buFontTx/>
              <a:buChar char="-"/>
            </a:pPr>
            <a:r>
              <a:rPr lang="it-IT" dirty="0"/>
              <a:t>agenzie private, </a:t>
            </a:r>
          </a:p>
          <a:p>
            <a:pPr>
              <a:buFontTx/>
              <a:buChar char="-"/>
            </a:pPr>
            <a:r>
              <a:rPr lang="it-IT" dirty="0"/>
              <a:t>meccanismi arbitrali…</a:t>
            </a:r>
            <a:endParaRPr lang="en-GB" dirty="0"/>
          </a:p>
        </p:txBody>
      </p:sp>
      <p:sp>
        <p:nvSpPr>
          <p:cNvPr id="9" name="Segnaposto testo 4">
            <a:extLst>
              <a:ext uri="{FF2B5EF4-FFF2-40B4-BE49-F238E27FC236}">
                <a16:creationId xmlns:a16="http://schemas.microsoft.com/office/drawing/2014/main" id="{CACAE716-FAAC-4C13-9016-8C8BAF7674C8}"/>
              </a:ext>
            </a:extLst>
          </p:cNvPr>
          <p:cNvSpPr>
            <a:spLocks noGrp="1"/>
          </p:cNvSpPr>
          <p:nvPr>
            <p:ph type="title"/>
          </p:nvPr>
        </p:nvSpPr>
        <p:spPr>
          <a:xfrm>
            <a:off x="809625" y="447675"/>
            <a:ext cx="10572750" cy="969963"/>
          </a:xfrm>
        </p:spPr>
        <p:txBody>
          <a:bodyPr/>
          <a:lstStyle/>
          <a:p>
            <a:r>
              <a:rPr lang="it-IT" dirty="0"/>
              <a:t>Reazione del sistema politico</a:t>
            </a:r>
          </a:p>
        </p:txBody>
      </p:sp>
    </p:spTree>
    <p:extLst>
      <p:ext uri="{BB962C8B-B14F-4D97-AF65-F5344CB8AC3E}">
        <p14:creationId xmlns:p14="http://schemas.microsoft.com/office/powerpoint/2010/main" val="2702222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1) Chi? (input)</a:t>
            </a:r>
          </a:p>
        </p:txBody>
      </p:sp>
      <p:graphicFrame>
        <p:nvGraphicFramePr>
          <p:cNvPr id="6" name="Segnaposto contenuto 6"/>
          <p:cNvGraphicFramePr>
            <a:graphicFrameLocks noGrp="1"/>
          </p:cNvGraphicFramePr>
          <p:nvPr>
            <p:ph idx="1"/>
            <p:extLst>
              <p:ext uri="{D42A27DB-BD31-4B8C-83A1-F6EECF244321}">
                <p14:modId xmlns:p14="http://schemas.microsoft.com/office/powerpoint/2010/main" val="3290390647"/>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85086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Il giudizio «realpolitik»</a:t>
            </a:r>
          </a:p>
        </p:txBody>
      </p:sp>
      <p:sp>
        <p:nvSpPr>
          <p:cNvPr id="6" name="Segnaposto contenuto 5"/>
          <p:cNvSpPr>
            <a:spLocks noGrp="1"/>
          </p:cNvSpPr>
          <p:nvPr>
            <p:ph idx="1"/>
          </p:nvPr>
        </p:nvSpPr>
        <p:spPr/>
        <p:txBody>
          <a:bodyPr>
            <a:normAutofit/>
          </a:bodyPr>
          <a:lstStyle/>
          <a:p>
            <a:r>
              <a:rPr lang="it-IT" sz="1900" dirty="0" err="1"/>
              <a:t>Hirschl</a:t>
            </a:r>
            <a:r>
              <a:rPr lang="it-IT" sz="1900" dirty="0"/>
              <a:t>: «Tale tendenza non è guidata da un impegno genuino nei confronti della democrazia, della giustizia sociale e dei diritti fondamentali. Piuttosto, va intesa come il prodotto di manovre strategiche coordinate tra le varie élite minacciate – la élite politica, gli influenti stakeholder economici e i vertici giudiziari»</a:t>
            </a:r>
            <a:r>
              <a:rPr lang="en-US" sz="1900" dirty="0"/>
              <a:t>.  </a:t>
            </a:r>
          </a:p>
          <a:p>
            <a:r>
              <a:rPr lang="it-IT" sz="1900" dirty="0"/>
              <a:t>La tendenza globale verso la </a:t>
            </a:r>
            <a:r>
              <a:rPr lang="it-IT" sz="1900" dirty="0" err="1"/>
              <a:t>giuristocrazia</a:t>
            </a:r>
            <a:r>
              <a:rPr lang="it-IT" sz="1900" dirty="0"/>
              <a:t> è parte di un processo più ampio, in cui le élite politiche ed economiche omaggiano a parole la democrazia, mentre in realtà cercano di isolare l’effettiva gestione della politica dal controllo democratico</a:t>
            </a:r>
            <a:r>
              <a:rPr lang="en-US" sz="1900" dirty="0"/>
              <a:t>. </a:t>
            </a:r>
          </a:p>
        </p:txBody>
      </p:sp>
    </p:spTree>
    <p:extLst>
      <p:ext uri="{BB962C8B-B14F-4D97-AF65-F5344CB8AC3E}">
        <p14:creationId xmlns:p14="http://schemas.microsoft.com/office/powerpoint/2010/main" val="37256152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C0A94F-3E8B-4CEB-B8BE-5E2AB770E96C}"/>
              </a:ext>
            </a:extLst>
          </p:cNvPr>
          <p:cNvSpPr>
            <a:spLocks noGrp="1"/>
          </p:cNvSpPr>
          <p:nvPr>
            <p:ph type="title"/>
          </p:nvPr>
        </p:nvSpPr>
        <p:spPr/>
        <p:txBody>
          <a:bodyPr/>
          <a:lstStyle/>
          <a:p>
            <a:r>
              <a:rPr lang="it-IT" dirty="0"/>
              <a:t>Rischio populismo</a:t>
            </a:r>
          </a:p>
        </p:txBody>
      </p:sp>
      <p:sp>
        <p:nvSpPr>
          <p:cNvPr id="3" name="Segnaposto contenuto 2">
            <a:extLst>
              <a:ext uri="{FF2B5EF4-FFF2-40B4-BE49-F238E27FC236}">
                <a16:creationId xmlns:a16="http://schemas.microsoft.com/office/drawing/2014/main" id="{8DF0EFE3-981B-4F8D-AA6F-3A07A12B17FC}"/>
              </a:ext>
            </a:extLst>
          </p:cNvPr>
          <p:cNvSpPr>
            <a:spLocks noGrp="1"/>
          </p:cNvSpPr>
          <p:nvPr>
            <p:ph idx="1"/>
          </p:nvPr>
        </p:nvSpPr>
        <p:spPr/>
        <p:txBody>
          <a:bodyPr>
            <a:normAutofit/>
          </a:bodyPr>
          <a:lstStyle/>
          <a:p>
            <a:r>
              <a:rPr lang="en-US" sz="1900" dirty="0"/>
              <a:t>I </a:t>
            </a:r>
            <a:r>
              <a:rPr lang="it-IT" sz="1900" dirty="0"/>
              <a:t>tribunali possono al massimo alleviare le diseguaglianze esistenti e solo a condizione che vi sia una struttura di supporto per l’azione legale che permetta agli individui e ai gruppi più vulnerabili di affrontare un processo di fronte alle alte corti</a:t>
            </a:r>
            <a:r>
              <a:rPr lang="en-US" sz="1900" dirty="0"/>
              <a:t>. </a:t>
            </a:r>
          </a:p>
          <a:p>
            <a:r>
              <a:rPr lang="it-IT" sz="1900" dirty="0"/>
              <a:t>Senza i canali appropriati di democrazia politica ed economica, l’obiettivo di introdurre dei meccanismi strutturali pervasivi di intervento globale non è raggiungibile</a:t>
            </a:r>
            <a:r>
              <a:rPr lang="en-US" sz="1900" dirty="0"/>
              <a:t>.</a:t>
            </a:r>
          </a:p>
          <a:p>
            <a:r>
              <a:rPr lang="it-IT" sz="1900" dirty="0"/>
              <a:t>Le eccessive aspettative dei cittadini nei confronti dell’azione delle alte corti tende a tramutare in delusione e delegittimazione del sistema democratico – populismo. </a:t>
            </a:r>
          </a:p>
        </p:txBody>
      </p:sp>
    </p:spTree>
    <p:extLst>
      <p:ext uri="{BB962C8B-B14F-4D97-AF65-F5344CB8AC3E}">
        <p14:creationId xmlns:p14="http://schemas.microsoft.com/office/powerpoint/2010/main" val="965848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52E547-2221-44C0-AA58-E474AD8122AD}"/>
              </a:ext>
            </a:extLst>
          </p:cNvPr>
          <p:cNvSpPr>
            <a:spLocks noGrp="1"/>
          </p:cNvSpPr>
          <p:nvPr>
            <p:ph type="title"/>
          </p:nvPr>
        </p:nvSpPr>
        <p:spPr/>
        <p:txBody>
          <a:bodyPr/>
          <a:lstStyle/>
          <a:p>
            <a:r>
              <a:rPr lang="en-US" dirty="0"/>
              <a:t>Christine </a:t>
            </a:r>
            <a:r>
              <a:rPr lang="en-US" dirty="0" err="1"/>
              <a:t>Schwöbel</a:t>
            </a:r>
            <a:r>
              <a:rPr lang="en-US" dirty="0"/>
              <a:t>-Patel, </a:t>
            </a:r>
            <a:r>
              <a:rPr lang="en-US" i="1" dirty="0"/>
              <a:t>The political economy of global constitutionalism</a:t>
            </a:r>
            <a:r>
              <a:rPr lang="en-US" dirty="0"/>
              <a:t>, 2017</a:t>
            </a:r>
            <a:endParaRPr lang="it-IT" dirty="0"/>
          </a:p>
        </p:txBody>
      </p:sp>
      <p:sp>
        <p:nvSpPr>
          <p:cNvPr id="3" name="Segnaposto contenuto 2">
            <a:extLst>
              <a:ext uri="{FF2B5EF4-FFF2-40B4-BE49-F238E27FC236}">
                <a16:creationId xmlns:a16="http://schemas.microsoft.com/office/drawing/2014/main" id="{72090CCD-0FF4-4F5B-9D4F-AD6EA0D17D73}"/>
              </a:ext>
            </a:extLst>
          </p:cNvPr>
          <p:cNvSpPr>
            <a:spLocks noGrp="1"/>
          </p:cNvSpPr>
          <p:nvPr>
            <p:ph idx="1"/>
          </p:nvPr>
        </p:nvSpPr>
        <p:spPr/>
        <p:txBody>
          <a:bodyPr>
            <a:normAutofit/>
          </a:bodyPr>
          <a:lstStyle/>
          <a:p>
            <a:pPr marL="0" indent="0">
              <a:buNone/>
            </a:pPr>
            <a:endParaRPr lang="en-US" sz="1900" dirty="0"/>
          </a:p>
          <a:p>
            <a:r>
              <a:rPr lang="it-IT" sz="1900" dirty="0"/>
              <a:t>I discorsi sul costituzionalismo globale pretendono di essere imparziali nei confronti dei conflitti economici:</a:t>
            </a:r>
          </a:p>
          <a:p>
            <a:pPr marL="457200" indent="-457200">
              <a:buFont typeface="+mj-lt"/>
              <a:buAutoNum type="arabicParenR"/>
            </a:pPr>
            <a:r>
              <a:rPr lang="it-IT" sz="1900" dirty="0"/>
              <a:t>Rapporto tra stato e mercato;</a:t>
            </a:r>
          </a:p>
          <a:p>
            <a:pPr marL="457200" indent="-457200">
              <a:buFont typeface="+mj-lt"/>
              <a:buAutoNum type="arabicParenR"/>
            </a:pPr>
            <a:r>
              <a:rPr lang="it-IT" sz="1900" dirty="0"/>
              <a:t>La distribuzione del reddito;</a:t>
            </a:r>
          </a:p>
          <a:p>
            <a:pPr marL="457200" indent="-457200">
              <a:buFont typeface="+mj-lt"/>
              <a:buAutoNum type="arabicParenR"/>
            </a:pPr>
            <a:r>
              <a:rPr lang="it-IT" sz="1900" dirty="0"/>
              <a:t>Rapporto tra interessi commerciali e altri tipi di interessi (sociali, culturali ecc.).</a:t>
            </a:r>
          </a:p>
          <a:p>
            <a:r>
              <a:rPr lang="it-IT" sz="1900" dirty="0"/>
              <a:t>Pertanto temi come il valore costituzionale della WTO sono trattati solo come questioni tecnico-giuridiche.</a:t>
            </a:r>
          </a:p>
        </p:txBody>
      </p:sp>
    </p:spTree>
    <p:extLst>
      <p:ext uri="{BB962C8B-B14F-4D97-AF65-F5344CB8AC3E}">
        <p14:creationId xmlns:p14="http://schemas.microsoft.com/office/powerpoint/2010/main" val="32087232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D99D39-7DCD-4A78-AE11-C9A9856F682F}"/>
              </a:ext>
            </a:extLst>
          </p:cNvPr>
          <p:cNvSpPr>
            <a:spLocks noGrp="1"/>
          </p:cNvSpPr>
          <p:nvPr>
            <p:ph type="title"/>
          </p:nvPr>
        </p:nvSpPr>
        <p:spPr/>
        <p:txBody>
          <a:bodyPr/>
          <a:lstStyle/>
          <a:p>
            <a:r>
              <a:rPr lang="it-IT" dirty="0"/>
              <a:t>Separazione del pubblico dal privato</a:t>
            </a:r>
          </a:p>
        </p:txBody>
      </p:sp>
      <p:sp>
        <p:nvSpPr>
          <p:cNvPr id="3" name="Segnaposto contenuto 2">
            <a:extLst>
              <a:ext uri="{FF2B5EF4-FFF2-40B4-BE49-F238E27FC236}">
                <a16:creationId xmlns:a16="http://schemas.microsoft.com/office/drawing/2014/main" id="{ACC700BA-10C9-4265-9501-D73BC0FF48C5}"/>
              </a:ext>
            </a:extLst>
          </p:cNvPr>
          <p:cNvSpPr>
            <a:spLocks noGrp="1"/>
          </p:cNvSpPr>
          <p:nvPr>
            <p:ph idx="1"/>
          </p:nvPr>
        </p:nvSpPr>
        <p:spPr/>
        <p:txBody>
          <a:bodyPr>
            <a:normAutofit/>
          </a:bodyPr>
          <a:lstStyle/>
          <a:p>
            <a:r>
              <a:rPr lang="it-IT" sz="1900" dirty="0"/>
              <a:t>Il costituzionalismo globale «non vede» il problema politico nelle istituzioni che regolano l’economia globalizzata;</a:t>
            </a:r>
          </a:p>
          <a:p>
            <a:r>
              <a:rPr lang="it-IT" sz="1900" dirty="0"/>
              <a:t>L’economia è considerata come questione che riguarda la sfera personale dell’individuo, quindi al riparo dalla sfera politica che si occupa solo di questioni pubbliche;</a:t>
            </a:r>
          </a:p>
          <a:p>
            <a:r>
              <a:rPr lang="it-IT" sz="1900" dirty="0"/>
              <a:t>Il dogma sulla «a-politicità» dell’economia è ripreso dal pensiero liberale classico (Montesquieu ecc.), su cui si fondavano le costituzioni nazionali dell’Europa occidentale nel XIX secolo.</a:t>
            </a:r>
          </a:p>
        </p:txBody>
      </p:sp>
    </p:spTree>
    <p:extLst>
      <p:ext uri="{BB962C8B-B14F-4D97-AF65-F5344CB8AC3E}">
        <p14:creationId xmlns:p14="http://schemas.microsoft.com/office/powerpoint/2010/main" val="389171243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B5565E-609A-49E6-9738-FC217A259B83}"/>
              </a:ext>
            </a:extLst>
          </p:cNvPr>
          <p:cNvSpPr>
            <a:spLocks noGrp="1"/>
          </p:cNvSpPr>
          <p:nvPr>
            <p:ph type="title"/>
          </p:nvPr>
        </p:nvSpPr>
        <p:spPr/>
        <p:txBody>
          <a:bodyPr/>
          <a:lstStyle/>
          <a:p>
            <a:r>
              <a:rPr lang="it-IT" dirty="0"/>
              <a:t>Imposizione di politiche neoliberali?</a:t>
            </a:r>
          </a:p>
        </p:txBody>
      </p:sp>
      <p:sp>
        <p:nvSpPr>
          <p:cNvPr id="3" name="Segnaposto contenuto 2">
            <a:extLst>
              <a:ext uri="{FF2B5EF4-FFF2-40B4-BE49-F238E27FC236}">
                <a16:creationId xmlns:a16="http://schemas.microsoft.com/office/drawing/2014/main" id="{E872A9B6-C1E8-4C57-AEB5-CBB2327BD45F}"/>
              </a:ext>
            </a:extLst>
          </p:cNvPr>
          <p:cNvSpPr>
            <a:spLocks noGrp="1"/>
          </p:cNvSpPr>
          <p:nvPr>
            <p:ph idx="1"/>
          </p:nvPr>
        </p:nvSpPr>
        <p:spPr/>
        <p:txBody>
          <a:bodyPr>
            <a:normAutofit/>
          </a:bodyPr>
          <a:lstStyle/>
          <a:p>
            <a:r>
              <a:rPr lang="it-IT" sz="1900" dirty="0"/>
              <a:t>Il dogma sulla a-politicità della sfera economica è applicato per leggere le dinamiche costituzionali globali del XXI secolo, </a:t>
            </a:r>
          </a:p>
          <a:p>
            <a:r>
              <a:rPr lang="it-IT" sz="1900" dirty="0"/>
              <a:t>Ciò impedisce di comprendere il nesso tra il divario economico tra il mondo ricco e povero e le istituzioni politiche;</a:t>
            </a:r>
          </a:p>
          <a:p>
            <a:r>
              <a:rPr lang="it-IT" sz="1900" dirty="0"/>
              <a:t>La «governance globale» mantiene tale divario imponendo a tutti i paesi le regole dell’economia neoliberale;</a:t>
            </a:r>
          </a:p>
          <a:p>
            <a:r>
              <a:rPr lang="it-IT" sz="1900" dirty="0"/>
              <a:t>La dipendenza economica del sud globale nei confronti del nord globale non viene discussa come problema politico e quindi appare «naturale». </a:t>
            </a:r>
          </a:p>
          <a:p>
            <a:r>
              <a:rPr lang="it-IT" sz="1900" dirty="0"/>
              <a:t>Anne Peters</a:t>
            </a:r>
            <a:r>
              <a:rPr lang="it-IT" sz="1900"/>
              <a:t>: </a:t>
            </a:r>
            <a:r>
              <a:rPr lang="it-IT" sz="1900">
                <a:hlinkClick r:id="rId2"/>
              </a:rPr>
              <a:t>https://youtu.be/iTcigNlOWRo?t=602</a:t>
            </a:r>
            <a:r>
              <a:rPr lang="it-IT" sz="1900"/>
              <a:t> </a:t>
            </a:r>
            <a:endParaRPr lang="it-IT" sz="1900" dirty="0"/>
          </a:p>
        </p:txBody>
      </p:sp>
    </p:spTree>
    <p:extLst>
      <p:ext uri="{BB962C8B-B14F-4D97-AF65-F5344CB8AC3E}">
        <p14:creationId xmlns:p14="http://schemas.microsoft.com/office/powerpoint/2010/main" val="2194114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1A09C532-265C-4611-8775-709D04CD0F4D}"/>
              </a:ext>
            </a:extLst>
          </p:cNvPr>
          <p:cNvSpPr>
            <a:spLocks noGrp="1"/>
          </p:cNvSpPr>
          <p:nvPr>
            <p:ph type="title"/>
          </p:nvPr>
        </p:nvSpPr>
        <p:spPr/>
        <p:txBody>
          <a:bodyPr/>
          <a:lstStyle/>
          <a:p>
            <a:r>
              <a:rPr kumimoji="0" lang="en-GB" sz="4000" b="1" i="0" u="none" strike="noStrike" kern="1200" cap="none" spc="0" normalizeH="0" baseline="0" noProof="0" dirty="0">
                <a:ln>
                  <a:noFill/>
                </a:ln>
                <a:solidFill>
                  <a:srgbClr val="FEFEFE"/>
                </a:solidFill>
                <a:effectLst/>
                <a:uLnTx/>
                <a:uFillTx/>
                <a:latin typeface="Century Gothic" panose="020B0502020202020204"/>
                <a:ea typeface="+mj-ea"/>
                <a:cs typeface="+mj-cs"/>
              </a:rPr>
              <a:t>La </a:t>
            </a:r>
            <a:r>
              <a:rPr kumimoji="0" lang="en-GB" sz="4000" b="1" i="0" u="none" strike="noStrike" kern="1200" cap="none" spc="0" normalizeH="0" baseline="0" noProof="0" dirty="0" err="1">
                <a:ln>
                  <a:noFill/>
                </a:ln>
                <a:solidFill>
                  <a:srgbClr val="FEFEFE"/>
                </a:solidFill>
                <a:effectLst/>
                <a:uLnTx/>
                <a:uFillTx/>
                <a:latin typeface="Century Gothic" panose="020B0502020202020204"/>
                <a:ea typeface="+mj-ea"/>
                <a:cs typeface="+mj-cs"/>
              </a:rPr>
              <a:t>cittadinanza</a:t>
            </a:r>
            <a:r>
              <a:rPr kumimoji="0" lang="en-GB" sz="4000" b="1" i="0" u="none" strike="noStrike" kern="1200" cap="none" spc="0" normalizeH="0" baseline="0" noProof="0" dirty="0">
                <a:ln>
                  <a:noFill/>
                </a:ln>
                <a:solidFill>
                  <a:srgbClr val="FEFEFE"/>
                </a:solidFill>
                <a:effectLst/>
                <a:uLnTx/>
                <a:uFillTx/>
                <a:latin typeface="Century Gothic" panose="020B0502020202020204"/>
                <a:ea typeface="+mj-ea"/>
                <a:cs typeface="+mj-cs"/>
              </a:rPr>
              <a:t> come perpetuo </a:t>
            </a:r>
            <a:r>
              <a:rPr kumimoji="0" lang="en-GB" sz="4000" b="1" i="0" u="none" strike="noStrike" kern="1200" cap="none" spc="0" normalizeH="0" baseline="0" noProof="0" dirty="0" err="1">
                <a:ln>
                  <a:noFill/>
                </a:ln>
                <a:solidFill>
                  <a:srgbClr val="FEFEFE"/>
                </a:solidFill>
                <a:effectLst/>
                <a:uLnTx/>
                <a:uFillTx/>
                <a:latin typeface="Century Gothic" panose="020B0502020202020204"/>
                <a:ea typeface="+mj-ea"/>
                <a:cs typeface="+mj-cs"/>
              </a:rPr>
              <a:t>bilanciamento</a:t>
            </a:r>
            <a:endParaRPr lang="it-IT" dirty="0"/>
          </a:p>
        </p:txBody>
      </p:sp>
      <p:sp>
        <p:nvSpPr>
          <p:cNvPr id="6" name="Segnaposto contenuto 5">
            <a:extLst>
              <a:ext uri="{FF2B5EF4-FFF2-40B4-BE49-F238E27FC236}">
                <a16:creationId xmlns:a16="http://schemas.microsoft.com/office/drawing/2014/main" id="{2CFC2040-1A04-451C-A71E-A86BA4B652D5}"/>
              </a:ext>
            </a:extLst>
          </p:cNvPr>
          <p:cNvSpPr>
            <a:spLocks noGrp="1"/>
          </p:cNvSpPr>
          <p:nvPr>
            <p:ph idx="1"/>
          </p:nvPr>
        </p:nvSpPr>
        <p:spPr/>
        <p:txBody>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Coercizione (imposizione dall’alto): l’appartenenza del singolo cittadino allo stato è decisa senza il suo consenso e impone l’obbedienza al governo.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Identificazione (accettazione dal basso): l’appartenenza è spontaneamente accettata dal singolo;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lang="it-IT" dirty="0">
                <a:solidFill>
                  <a:prstClr val="white"/>
                </a:solidFill>
                <a:latin typeface="Century Gothic" panose="020B0502020202020204"/>
              </a:rPr>
              <a:t>Il </a:t>
            </a:r>
            <a:r>
              <a:rPr lang="it-IT" dirty="0" err="1">
                <a:solidFill>
                  <a:prstClr val="white"/>
                </a:solidFill>
                <a:latin typeface="Century Gothic" panose="020B0502020202020204"/>
              </a:rPr>
              <a:t>cittadono</a:t>
            </a:r>
            <a:r>
              <a:rPr lang="it-IT" dirty="0">
                <a:solidFill>
                  <a:prstClr val="white"/>
                </a:solidFill>
                <a:latin typeface="Century Gothic" panose="020B0502020202020204"/>
              </a:rPr>
              <a:t>/a </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si sente parte di una comune identità e moralmente obbligato verso i suoi simili – membri di una comunità - con cui condividere con compassione e responsabilità un “destino comune” nel bene e nel male.  </a:t>
            </a:r>
          </a:p>
        </p:txBody>
      </p:sp>
    </p:spTree>
    <p:extLst>
      <p:ext uri="{BB962C8B-B14F-4D97-AF65-F5344CB8AC3E}">
        <p14:creationId xmlns:p14="http://schemas.microsoft.com/office/powerpoint/2010/main" val="605015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FA93B3-3654-4F02-ACBF-6C4099756104}"/>
              </a:ext>
            </a:extLst>
          </p:cNvPr>
          <p:cNvSpPr>
            <a:spLocks noGrp="1"/>
          </p:cNvSpPr>
          <p:nvPr>
            <p:ph type="title"/>
          </p:nvPr>
        </p:nvSpPr>
        <p:spPr/>
        <p:txBody>
          <a:bodyPr/>
          <a:lstStyle/>
          <a:p>
            <a:r>
              <a:rPr lang="it-IT" dirty="0"/>
              <a:t>Diritti e territorio</a:t>
            </a:r>
          </a:p>
        </p:txBody>
      </p:sp>
      <p:sp>
        <p:nvSpPr>
          <p:cNvPr id="3" name="Segnaposto contenuto 2">
            <a:extLst>
              <a:ext uri="{FF2B5EF4-FFF2-40B4-BE49-F238E27FC236}">
                <a16:creationId xmlns:a16="http://schemas.microsoft.com/office/drawing/2014/main" id="{ECA520F8-4320-462C-BC26-E3DE78D5883C}"/>
              </a:ext>
            </a:extLst>
          </p:cNvPr>
          <p:cNvSpPr>
            <a:spLocks noGrp="1"/>
          </p:cNvSpPr>
          <p:nvPr>
            <p:ph idx="1"/>
          </p:nvPr>
        </p:nvSpPr>
        <p:spPr/>
        <p:txBody>
          <a:bodyPr/>
          <a:lstStyle/>
          <a:p>
            <a:r>
              <a:rPr lang="it-IT" dirty="0"/>
              <a:t>Nella storia la cittadinanza si è sempre adattata al tipo di organizzazione territoriale che meglio si prestava alle necessità della comunità e si è modificata con il mutare di queste, ma: </a:t>
            </a:r>
          </a:p>
          <a:p>
            <a:r>
              <a:rPr lang="it-IT" dirty="0"/>
              <a:t>Non c’è mai stata una congruenza perfetta tra l’estensione della cittadinanza, il territorio della concreta vita sociale e l’idea della sovranità.</a:t>
            </a:r>
          </a:p>
          <a:p>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Cittadinanza: «diritto di avere diritti» o «discriminazione legalizzata»?</a:t>
            </a:r>
            <a:r>
              <a:rPr lang="it-IT" dirty="0"/>
              <a:t> </a:t>
            </a:r>
          </a:p>
          <a:p>
            <a:endParaRPr lang="it-IT" dirty="0"/>
          </a:p>
        </p:txBody>
      </p:sp>
    </p:spTree>
    <p:extLst>
      <p:ext uri="{BB962C8B-B14F-4D97-AF65-F5344CB8AC3E}">
        <p14:creationId xmlns:p14="http://schemas.microsoft.com/office/powerpoint/2010/main" val="1545430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Testi</a:t>
            </a:r>
            <a:r>
              <a:rPr lang="en-GB" dirty="0"/>
              <a:t> </a:t>
            </a:r>
            <a:r>
              <a:rPr lang="en-GB" dirty="0" err="1"/>
              <a:t>d’esame</a:t>
            </a:r>
            <a:r>
              <a:rPr lang="en-GB" dirty="0"/>
              <a:t> per </a:t>
            </a:r>
            <a:r>
              <a:rPr lang="en-GB" dirty="0" err="1"/>
              <a:t>frequentanti</a:t>
            </a:r>
            <a:r>
              <a:rPr lang="en-GB" dirty="0"/>
              <a:t> e non</a:t>
            </a:r>
          </a:p>
        </p:txBody>
      </p:sp>
      <p:sp>
        <p:nvSpPr>
          <p:cNvPr id="3" name="Segnaposto contenuto 2"/>
          <p:cNvSpPr>
            <a:spLocks noGrp="1"/>
          </p:cNvSpPr>
          <p:nvPr>
            <p:ph idx="1"/>
          </p:nvPr>
        </p:nvSpPr>
        <p:spPr/>
        <p:txBody>
          <a:bodyPr/>
          <a:lstStyle/>
          <a:p>
            <a:pPr marL="0" indent="0">
              <a:buNone/>
            </a:pPr>
            <a:r>
              <a:rPr lang="en-GB" dirty="0" err="1"/>
              <a:t>Programma</a:t>
            </a:r>
            <a:r>
              <a:rPr lang="en-GB" dirty="0"/>
              <a:t> da 8 </a:t>
            </a:r>
            <a:r>
              <a:rPr lang="en-GB" dirty="0" err="1"/>
              <a:t>cfu</a:t>
            </a:r>
            <a:r>
              <a:rPr lang="en-GB" dirty="0"/>
              <a:t> per </a:t>
            </a:r>
            <a:r>
              <a:rPr lang="en-GB" dirty="0" err="1"/>
              <a:t>frequentanti</a:t>
            </a:r>
            <a:r>
              <a:rPr lang="en-GB" dirty="0"/>
              <a:t>:</a:t>
            </a:r>
          </a:p>
          <a:p>
            <a:pPr marL="0" indent="0">
              <a:buNone/>
            </a:pPr>
            <a:r>
              <a:rPr lang="it-IT" dirty="0"/>
              <a:t>1) Omar Caramaschi, </a:t>
            </a:r>
            <a:r>
              <a:rPr lang="it-IT" i="1" dirty="0"/>
              <a:t>Il costituzionalismo globale: teorie e prospettive</a:t>
            </a:r>
            <a:r>
              <a:rPr lang="it-IT" dirty="0"/>
              <a:t>, </a:t>
            </a:r>
            <a:r>
              <a:rPr lang="it-IT" dirty="0" err="1"/>
              <a:t>Giappicchelli</a:t>
            </a:r>
            <a:r>
              <a:rPr lang="it-IT" dirty="0"/>
              <a:t>, Torino, 2022</a:t>
            </a:r>
          </a:p>
          <a:p>
            <a:pPr marL="0" indent="0">
              <a:buNone/>
            </a:pPr>
            <a:r>
              <a:rPr lang="en-GB" dirty="0" err="1"/>
              <a:t>Programma</a:t>
            </a:r>
            <a:r>
              <a:rPr lang="en-GB" dirty="0"/>
              <a:t> da 8 </a:t>
            </a:r>
            <a:r>
              <a:rPr lang="en-GB" dirty="0" err="1"/>
              <a:t>cfu</a:t>
            </a:r>
            <a:r>
              <a:rPr lang="en-GB" dirty="0"/>
              <a:t> per non </a:t>
            </a:r>
            <a:r>
              <a:rPr lang="en-GB" dirty="0" err="1"/>
              <a:t>frequentanti</a:t>
            </a:r>
            <a:r>
              <a:rPr lang="en-GB" dirty="0"/>
              <a:t>:</a:t>
            </a:r>
          </a:p>
          <a:p>
            <a:pPr marL="0" indent="0">
              <a:buNone/>
            </a:pPr>
            <a:r>
              <a:rPr lang="it-IT" dirty="0"/>
              <a:t>1) Omar Caramaschi, Il costituzionalismo globale: teorie e prospettive, </a:t>
            </a:r>
            <a:r>
              <a:rPr lang="it-IT" dirty="0" err="1"/>
              <a:t>Giappicchelli</a:t>
            </a:r>
            <a:r>
              <a:rPr lang="it-IT" dirty="0"/>
              <a:t>, Torino, 2022;</a:t>
            </a:r>
            <a:br>
              <a:rPr lang="it-IT" dirty="0"/>
            </a:br>
            <a:r>
              <a:rPr lang="it-IT" dirty="0"/>
              <a:t>2) AA.VV., «Giornale di Storia Costituzionale» n.32 </a:t>
            </a:r>
            <a:r>
              <a:rPr lang="it-IT" i="1" dirty="0"/>
              <a:t>Ripensare il costituzionalismo nell'era globale</a:t>
            </a:r>
            <a:r>
              <a:rPr lang="it-IT" dirty="0"/>
              <a:t>, EUM, 2016, pp. 5-70; 131-155; 183-239;</a:t>
            </a:r>
          </a:p>
          <a:p>
            <a:pPr marL="0" indent="0">
              <a:buNone/>
            </a:pPr>
            <a:r>
              <a:rPr lang="it-IT" dirty="0"/>
              <a:t>3) Sabino Cassese, Chi governa il mondo?, il mulino, Bologna, 2013.</a:t>
            </a:r>
            <a:endParaRPr lang="en-GB" dirty="0"/>
          </a:p>
        </p:txBody>
      </p:sp>
    </p:spTree>
    <p:extLst>
      <p:ext uri="{BB962C8B-B14F-4D97-AF65-F5344CB8AC3E}">
        <p14:creationId xmlns:p14="http://schemas.microsoft.com/office/powerpoint/2010/main" val="2583708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Concezioni</a:t>
            </a:r>
            <a:r>
              <a:rPr lang="en-GB" dirty="0"/>
              <a:t> di </a:t>
            </a:r>
            <a:r>
              <a:rPr lang="en-GB" dirty="0" err="1"/>
              <a:t>cittadinanza</a:t>
            </a:r>
            <a:r>
              <a:rPr lang="en-GB" dirty="0"/>
              <a:t> </a:t>
            </a:r>
          </a:p>
        </p:txBody>
      </p:sp>
      <p:sp>
        <p:nvSpPr>
          <p:cNvPr id="3" name="Segnaposto contenuto 2"/>
          <p:cNvSpPr>
            <a:spLocks noGrp="1"/>
          </p:cNvSpPr>
          <p:nvPr>
            <p:ph idx="1"/>
          </p:nvPr>
        </p:nvSpPr>
        <p:spPr>
          <a:xfrm>
            <a:off x="818712" y="2248413"/>
            <a:ext cx="10554574" cy="3636511"/>
          </a:xfrm>
        </p:spPr>
        <p:txBody>
          <a:bodyPr>
            <a:noAutofit/>
          </a:bodyPr>
          <a:lstStyle/>
          <a:p>
            <a:r>
              <a:rPr lang="it-IT" sz="1900" dirty="0"/>
              <a:t>La forma dello stato-nazione riflette solo un memento particolare nella storia di una limitata parte del mondo – L’Europa dal XVIII secolo ad oggi – nell’ottica più ampia costituisce piuttosto un’eccezione. </a:t>
            </a:r>
          </a:p>
          <a:p>
            <a:r>
              <a:rPr lang="it-IT" sz="1900" dirty="0"/>
              <a:t>In ogni epoca la visione dominante (come stato-nazione o impero) è stata contestata da concezioni alternative: </a:t>
            </a:r>
          </a:p>
          <a:p>
            <a:pPr>
              <a:buFontTx/>
              <a:buChar char="-"/>
            </a:pPr>
            <a:r>
              <a:rPr lang="it-IT" sz="1900" dirty="0"/>
              <a:t>nomadiche, </a:t>
            </a:r>
          </a:p>
          <a:p>
            <a:pPr>
              <a:buFontTx/>
              <a:buChar char="-"/>
            </a:pPr>
            <a:r>
              <a:rPr lang="it-IT" sz="1900" dirty="0"/>
              <a:t>regionaliste, </a:t>
            </a:r>
          </a:p>
          <a:p>
            <a:pPr>
              <a:buFontTx/>
              <a:buChar char="-"/>
            </a:pPr>
            <a:r>
              <a:rPr lang="it-IT" sz="1900" dirty="0"/>
              <a:t>cosmopolitiche </a:t>
            </a:r>
          </a:p>
          <a:p>
            <a:pPr>
              <a:buFontTx/>
              <a:buChar char="-"/>
            </a:pPr>
            <a:r>
              <a:rPr lang="it-IT" sz="1900" dirty="0"/>
              <a:t>e dall’instabilità delle frontiere nel tempo (sia le persone sia le frontiere si spostano).</a:t>
            </a:r>
          </a:p>
        </p:txBody>
      </p:sp>
      <p:sp>
        <p:nvSpPr>
          <p:cNvPr id="5" name="Segnaposto piè di pagina 4"/>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3551769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Nascita della cittadinanza politica</a:t>
            </a:r>
          </a:p>
        </p:txBody>
      </p:sp>
      <p:sp>
        <p:nvSpPr>
          <p:cNvPr id="6" name="Segnaposto contenuto 5"/>
          <p:cNvSpPr>
            <a:spLocks noGrp="1"/>
          </p:cNvSpPr>
          <p:nvPr>
            <p:ph idx="1"/>
          </p:nvPr>
        </p:nvSpPr>
        <p:spPr>
          <a:xfrm>
            <a:off x="818712" y="2065531"/>
            <a:ext cx="10554574" cy="4184200"/>
          </a:xfrm>
        </p:spPr>
        <p:txBody>
          <a:bodyPr>
            <a:normAutofit/>
          </a:bodyPr>
          <a:lstStyle/>
          <a:p>
            <a:r>
              <a:rPr lang="it-IT" dirty="0"/>
              <a:t>Rivoluzione agricola - circa 10,000 a.C. – induce la trasformazione delle comunità da nomadi a sedentarie e l’amministrazione durevole del territorio (piccoli stati locali o </a:t>
            </a:r>
            <a:r>
              <a:rPr lang="it-IT" i="1" dirty="0" err="1"/>
              <a:t>Poleis</a:t>
            </a:r>
            <a:r>
              <a:rPr lang="it-IT" dirty="0"/>
              <a:t>);</a:t>
            </a:r>
          </a:p>
          <a:p>
            <a:r>
              <a:rPr lang="it-IT" dirty="0"/>
              <a:t>Nuova forma di appartenenza: alla parentela si aggiunge la residenza.</a:t>
            </a:r>
          </a:p>
          <a:p>
            <a:r>
              <a:rPr lang="it-IT" dirty="0"/>
              <a:t>Aristotele – l’uomo può raggiungere il valore supremo del «vivere bene» solo come cittadino virtuoso = i </a:t>
            </a:r>
            <a:r>
              <a:rPr lang="it-IT" i="1" dirty="0" err="1"/>
              <a:t>polites</a:t>
            </a:r>
            <a:r>
              <a:rPr lang="it-IT" dirty="0"/>
              <a:t>: coloro che si impegnano nelle funzioni pubbliche, motivati dall’appartenenza alla struttura politica (</a:t>
            </a:r>
            <a:r>
              <a:rPr lang="it-IT" i="1" dirty="0" err="1"/>
              <a:t>politeia</a:t>
            </a:r>
            <a:r>
              <a:rPr lang="it-IT" dirty="0"/>
              <a:t>), mentre i meteci (immigrati) hanno solo diritti giuridici.   </a:t>
            </a:r>
          </a:p>
        </p:txBody>
      </p:sp>
      <p:sp>
        <p:nvSpPr>
          <p:cNvPr id="3" name="Segnaposto piè di pagina 2"/>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212410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392A66-3BFE-B2C3-5616-FE6F5618749E}"/>
              </a:ext>
            </a:extLst>
          </p:cNvPr>
          <p:cNvSpPr>
            <a:spLocks noGrp="1"/>
          </p:cNvSpPr>
          <p:nvPr>
            <p:ph type="title"/>
          </p:nvPr>
        </p:nvSpPr>
        <p:spPr/>
        <p:txBody>
          <a:bodyPr/>
          <a:lstStyle/>
          <a:p>
            <a:r>
              <a:rPr lang="it-IT" dirty="0">
                <a:latin typeface="Century Gothic" panose="020B0502020202020204"/>
              </a:rPr>
              <a:t>L</a:t>
            </a:r>
            <a:r>
              <a:rPr kumimoji="0" lang="it-IT" sz="4000" b="1" i="0" u="none" strike="noStrike" kern="1200" cap="none" spc="0" normalizeH="0" baseline="0" noProof="0" dirty="0">
                <a:ln>
                  <a:noFill/>
                </a:ln>
                <a:solidFill>
                  <a:srgbClr val="FEFEFE"/>
                </a:solidFill>
                <a:effectLst/>
                <a:uLnTx/>
                <a:uFillTx/>
                <a:latin typeface="Century Gothic" panose="020B0502020202020204"/>
                <a:ea typeface="+mj-ea"/>
                <a:cs typeface="+mj-cs"/>
              </a:rPr>
              <a:t>’idea dell’Impero</a:t>
            </a:r>
            <a:endParaRPr lang="it-IT" dirty="0"/>
          </a:p>
        </p:txBody>
      </p:sp>
      <p:sp>
        <p:nvSpPr>
          <p:cNvPr id="3" name="Segnaposto contenuto 2">
            <a:extLst>
              <a:ext uri="{FF2B5EF4-FFF2-40B4-BE49-F238E27FC236}">
                <a16:creationId xmlns:a16="http://schemas.microsoft.com/office/drawing/2014/main" id="{CEA49DE9-31B0-CDC1-355F-612BADD0EF46}"/>
              </a:ext>
            </a:extLst>
          </p:cNvPr>
          <p:cNvSpPr>
            <a:spLocks noGrp="1"/>
          </p:cNvSpPr>
          <p:nvPr>
            <p:ph idx="1"/>
          </p:nvPr>
        </p:nvSpPr>
        <p:spPr/>
        <p:txBody>
          <a:bodyPr/>
          <a:lstStyle/>
          <a:p>
            <a:r>
              <a:rPr lang="it-IT" dirty="0"/>
              <a:t>Pluralità di città-stato (nuclei urbani che controllano le risorse agricole circostanti) cercano di sottomettersi a vicenda; </a:t>
            </a:r>
          </a:p>
          <a:p>
            <a:r>
              <a:rPr lang="it-IT" dirty="0"/>
              <a:t>i più aggressivi creano imperi (dal primo – sumero (2500 a.C.) a quello romano) in cui l’élite dominante si identifica con l’etnia della città-stato originaria, ma la cittadinanza è multietnica per via dell’assimilazione delle popolazioni sottomesse sotto il medesimo sistema di valori etico-religiosi.</a:t>
            </a:r>
          </a:p>
          <a:p>
            <a:r>
              <a:rPr lang="it-IT" dirty="0"/>
              <a:t>Gli imperi rivendicano l’unicità della loro sovranità universale (affermazione del monoteismo) e al contempo tracciano una divisione netta con gli «altri» – il limes romano, la muraglia cinese. </a:t>
            </a:r>
          </a:p>
          <a:p>
            <a:endParaRPr lang="it-IT" dirty="0"/>
          </a:p>
        </p:txBody>
      </p:sp>
    </p:spTree>
    <p:extLst>
      <p:ext uri="{BB962C8B-B14F-4D97-AF65-F5344CB8AC3E}">
        <p14:creationId xmlns:p14="http://schemas.microsoft.com/office/powerpoint/2010/main" val="3151300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i="1" dirty="0" err="1"/>
              <a:t>Civis</a:t>
            </a:r>
            <a:r>
              <a:rPr lang="en-GB" i="1" dirty="0"/>
              <a:t> </a:t>
            </a:r>
            <a:r>
              <a:rPr lang="en-GB" i="1" dirty="0" err="1"/>
              <a:t>romanus</a:t>
            </a:r>
            <a:r>
              <a:rPr lang="en-GB" i="1" dirty="0"/>
              <a:t> sum</a:t>
            </a:r>
          </a:p>
        </p:txBody>
      </p:sp>
      <p:sp>
        <p:nvSpPr>
          <p:cNvPr id="3" name="Segnaposto contenuto 2"/>
          <p:cNvSpPr>
            <a:spLocks noGrp="1"/>
          </p:cNvSpPr>
          <p:nvPr>
            <p:ph idx="1"/>
          </p:nvPr>
        </p:nvSpPr>
        <p:spPr>
          <a:xfrm>
            <a:off x="680321" y="2336873"/>
            <a:ext cx="9613861" cy="3802670"/>
          </a:xfrm>
        </p:spPr>
        <p:txBody>
          <a:bodyPr>
            <a:normAutofit/>
          </a:bodyPr>
          <a:lstStyle/>
          <a:p>
            <a:r>
              <a:rPr lang="it-IT" dirty="0"/>
              <a:t>L’Impero romano introduce l’idea della cittadinanza come status giuridico dell’individuo espresso dai suoi diritti.</a:t>
            </a:r>
          </a:p>
          <a:p>
            <a:r>
              <a:rPr lang="it-IT" dirty="0"/>
              <a:t>Il cittadino è il capo famiglia che può difendere in tribunale la libertà e proprietà della famiglia. </a:t>
            </a:r>
          </a:p>
          <a:p>
            <a:r>
              <a:rPr lang="it-IT" dirty="0"/>
              <a:t>La qualità diversa dei «diritti» mostra la distanza che separa ciascun individuo dalla fonte del potere politico: dalla cittadinanza «optima» fino alla obbedienza priva di alcun diritto. </a:t>
            </a:r>
          </a:p>
        </p:txBody>
      </p:sp>
      <p:sp>
        <p:nvSpPr>
          <p:cNvPr id="5" name="Segnaposto piè di pagina 4"/>
          <p:cNvSpPr>
            <a:spLocks noGrp="1"/>
          </p:cNvSpPr>
          <p:nvPr>
            <p:ph type="ftr" sz="quarter" idx="11"/>
          </p:nvPr>
        </p:nvSpPr>
        <p:spPr/>
        <p:txBody>
          <a:bodyPr/>
          <a:lstStyle/>
          <a:p>
            <a:r>
              <a:rPr lang="en-GB"/>
              <a:t>© Ronald Car UNIMC</a:t>
            </a:r>
          </a:p>
        </p:txBody>
      </p:sp>
    </p:spTree>
    <p:extLst>
      <p:ext uri="{BB962C8B-B14F-4D97-AF65-F5344CB8AC3E}">
        <p14:creationId xmlns:p14="http://schemas.microsoft.com/office/powerpoint/2010/main" val="2331129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Cittadinanza come misura del capitale politico di ciascun individuo</a:t>
            </a:r>
          </a:p>
        </p:txBody>
      </p:sp>
      <p:graphicFrame>
        <p:nvGraphicFramePr>
          <p:cNvPr id="4" name="Segnaposto contenuto 3"/>
          <p:cNvGraphicFramePr>
            <a:graphicFrameLocks noGrp="1"/>
          </p:cNvGraphicFramePr>
          <p:nvPr>
            <p:ph sz="half" idx="1"/>
            <p:extLst>
              <p:ext uri="{D42A27DB-BD31-4B8C-83A1-F6EECF244321}">
                <p14:modId xmlns:p14="http://schemas.microsoft.com/office/powerpoint/2010/main" val="3039025770"/>
              </p:ext>
            </p:extLst>
          </p:nvPr>
        </p:nvGraphicFramePr>
        <p:xfrm>
          <a:off x="681038" y="2336800"/>
          <a:ext cx="4697412"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egnaposto contenuto 5"/>
          <p:cNvSpPr>
            <a:spLocks noGrp="1"/>
          </p:cNvSpPr>
          <p:nvPr>
            <p:ph sz="half" idx="2"/>
          </p:nvPr>
        </p:nvSpPr>
        <p:spPr>
          <a:xfrm>
            <a:off x="5594123" y="2336873"/>
            <a:ext cx="4700058" cy="4076990"/>
          </a:xfrm>
        </p:spPr>
        <p:txBody>
          <a:bodyPr>
            <a:normAutofit fontScale="92500" lnSpcReduction="20000"/>
          </a:bodyPr>
          <a:lstStyle/>
          <a:p>
            <a:r>
              <a:rPr lang="en-US" dirty="0" err="1">
                <a:solidFill>
                  <a:srgbClr val="FF0000"/>
                </a:solidFill>
              </a:rPr>
              <a:t>Cives</a:t>
            </a:r>
            <a:r>
              <a:rPr lang="en-US" dirty="0">
                <a:solidFill>
                  <a:srgbClr val="FF0000"/>
                </a:solidFill>
              </a:rPr>
              <a:t> </a:t>
            </a:r>
            <a:r>
              <a:rPr lang="en-US" dirty="0" err="1">
                <a:solidFill>
                  <a:srgbClr val="FF0000"/>
                </a:solidFill>
              </a:rPr>
              <a:t>romanus</a:t>
            </a:r>
            <a:r>
              <a:rPr lang="en-US" dirty="0">
                <a:solidFill>
                  <a:srgbClr val="FF0000"/>
                </a:solidFill>
              </a:rPr>
              <a:t> </a:t>
            </a:r>
            <a:r>
              <a:rPr lang="en-US" dirty="0" err="1">
                <a:solidFill>
                  <a:srgbClr val="FF0000"/>
                </a:solidFill>
              </a:rPr>
              <a:t>optimo</a:t>
            </a:r>
            <a:r>
              <a:rPr lang="en-US" dirty="0">
                <a:solidFill>
                  <a:srgbClr val="FF0000"/>
                </a:solidFill>
              </a:rPr>
              <a:t> </a:t>
            </a:r>
            <a:r>
              <a:rPr lang="en-US" dirty="0" err="1">
                <a:solidFill>
                  <a:srgbClr val="FF0000"/>
                </a:solidFill>
              </a:rPr>
              <a:t>iure</a:t>
            </a:r>
            <a:r>
              <a:rPr lang="en-US" dirty="0">
                <a:solidFill>
                  <a:srgbClr val="FF0000"/>
                </a:solidFill>
              </a:rPr>
              <a:t> </a:t>
            </a:r>
            <a:r>
              <a:rPr lang="en-US" dirty="0"/>
              <a:t>– </a:t>
            </a:r>
            <a:r>
              <a:rPr lang="it-IT" dirty="0"/>
              <a:t>piena protezione dei diritti di proprietà e di matrimonio secondo le leggi romane e partecipazione politica – diritto di voto e di assumere cariche pubbliche</a:t>
            </a:r>
          </a:p>
          <a:p>
            <a:r>
              <a:rPr lang="en-GB" dirty="0" err="1">
                <a:solidFill>
                  <a:srgbClr val="FF0000"/>
                </a:solidFill>
              </a:rPr>
              <a:t>Cives</a:t>
            </a:r>
            <a:r>
              <a:rPr lang="en-GB" dirty="0">
                <a:solidFill>
                  <a:srgbClr val="FF0000"/>
                </a:solidFill>
              </a:rPr>
              <a:t> </a:t>
            </a:r>
            <a:r>
              <a:rPr lang="en-GB" dirty="0" err="1">
                <a:solidFill>
                  <a:srgbClr val="FF0000"/>
                </a:solidFill>
              </a:rPr>
              <a:t>romanus</a:t>
            </a:r>
            <a:r>
              <a:rPr lang="en-GB" dirty="0">
                <a:solidFill>
                  <a:srgbClr val="FF0000"/>
                </a:solidFill>
              </a:rPr>
              <a:t> non </a:t>
            </a:r>
            <a:r>
              <a:rPr lang="en-GB" dirty="0" err="1">
                <a:solidFill>
                  <a:srgbClr val="FF0000"/>
                </a:solidFill>
              </a:rPr>
              <a:t>optimo</a:t>
            </a:r>
            <a:r>
              <a:rPr lang="en-GB" dirty="0">
                <a:solidFill>
                  <a:srgbClr val="FF0000"/>
                </a:solidFill>
              </a:rPr>
              <a:t> </a:t>
            </a:r>
            <a:r>
              <a:rPr lang="en-GB" dirty="0" err="1">
                <a:solidFill>
                  <a:srgbClr val="FF0000"/>
                </a:solidFill>
              </a:rPr>
              <a:t>iure</a:t>
            </a:r>
            <a:r>
              <a:rPr lang="en-GB" dirty="0">
                <a:solidFill>
                  <a:srgbClr val="FF0000"/>
                </a:solidFill>
              </a:rPr>
              <a:t> </a:t>
            </a:r>
            <a:r>
              <a:rPr lang="en-GB" dirty="0"/>
              <a:t>– </a:t>
            </a:r>
            <a:r>
              <a:rPr lang="it-IT" dirty="0"/>
              <a:t>esclusa la partecipazione politica</a:t>
            </a:r>
          </a:p>
          <a:p>
            <a:r>
              <a:rPr lang="en-GB" dirty="0" err="1">
                <a:solidFill>
                  <a:srgbClr val="FF0000"/>
                </a:solidFill>
              </a:rPr>
              <a:t>Latini</a:t>
            </a:r>
            <a:r>
              <a:rPr lang="en-GB" dirty="0"/>
              <a:t> – </a:t>
            </a:r>
            <a:r>
              <a:rPr lang="it-IT" dirty="0"/>
              <a:t>esclusa la partecipazione politica e I diritti di matrimonio</a:t>
            </a:r>
          </a:p>
          <a:p>
            <a:r>
              <a:rPr lang="en-US" dirty="0" err="1">
                <a:solidFill>
                  <a:srgbClr val="FF0000"/>
                </a:solidFill>
              </a:rPr>
              <a:t>Socii</a:t>
            </a:r>
            <a:r>
              <a:rPr lang="en-US" dirty="0">
                <a:solidFill>
                  <a:srgbClr val="FF0000"/>
                </a:solidFill>
              </a:rPr>
              <a:t> or </a:t>
            </a:r>
            <a:r>
              <a:rPr lang="en-US" dirty="0" err="1">
                <a:solidFill>
                  <a:srgbClr val="FF0000"/>
                </a:solidFill>
              </a:rPr>
              <a:t>federati</a:t>
            </a:r>
            <a:r>
              <a:rPr lang="en-US" dirty="0">
                <a:solidFill>
                  <a:srgbClr val="FF0000"/>
                </a:solidFill>
              </a:rPr>
              <a:t> </a:t>
            </a:r>
            <a:r>
              <a:rPr lang="en-US" dirty="0"/>
              <a:t>– </a:t>
            </a:r>
            <a:r>
              <a:rPr lang="it-IT" dirty="0"/>
              <a:t>alcuni diritti possono essere concessi come ricompensa per il servizio militare </a:t>
            </a:r>
          </a:p>
          <a:p>
            <a:r>
              <a:rPr lang="en-US" dirty="0" err="1">
                <a:solidFill>
                  <a:srgbClr val="FF0000"/>
                </a:solidFill>
              </a:rPr>
              <a:t>Provinciales</a:t>
            </a:r>
            <a:r>
              <a:rPr lang="en-US" dirty="0"/>
              <a:t> – </a:t>
            </a:r>
            <a:r>
              <a:rPr lang="it-IT" dirty="0"/>
              <a:t>devono obbedire all’</a:t>
            </a:r>
            <a:r>
              <a:rPr lang="it-IT" dirty="0" err="1"/>
              <a:t>autirotà</a:t>
            </a:r>
            <a:r>
              <a:rPr lang="it-IT" dirty="0"/>
              <a:t> romana, ma non hanno alcun diritto</a:t>
            </a:r>
          </a:p>
        </p:txBody>
      </p:sp>
      <p:sp>
        <p:nvSpPr>
          <p:cNvPr id="3" name="Segnaposto piè di pagina 2"/>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2112202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2E106C-2029-4B7B-90E9-88BFB403E0BD}"/>
              </a:ext>
            </a:extLst>
          </p:cNvPr>
          <p:cNvSpPr>
            <a:spLocks noGrp="1"/>
          </p:cNvSpPr>
          <p:nvPr>
            <p:ph type="title"/>
          </p:nvPr>
        </p:nvSpPr>
        <p:spPr/>
        <p:txBody>
          <a:bodyPr/>
          <a:lstStyle/>
          <a:p>
            <a:r>
              <a:rPr lang="it-IT" dirty="0"/>
              <a:t>Cittadini come «stakeholders»</a:t>
            </a:r>
          </a:p>
        </p:txBody>
      </p:sp>
      <p:sp>
        <p:nvSpPr>
          <p:cNvPr id="3" name="Segnaposto contenuto 2">
            <a:extLst>
              <a:ext uri="{FF2B5EF4-FFF2-40B4-BE49-F238E27FC236}">
                <a16:creationId xmlns:a16="http://schemas.microsoft.com/office/drawing/2014/main" id="{8DCC8D16-F1B1-4F2F-B075-8789ACEA2176}"/>
              </a:ext>
            </a:extLst>
          </p:cNvPr>
          <p:cNvSpPr>
            <a:spLocks noGrp="1"/>
          </p:cNvSpPr>
          <p:nvPr>
            <p:ph idx="1"/>
          </p:nvPr>
        </p:nvSpPr>
        <p:spPr/>
        <p:txBody>
          <a:bodyPr/>
          <a:lstStyle/>
          <a:p>
            <a:r>
              <a:rPr lang="it-IT" sz="2000" dirty="0"/>
              <a:t>Gli imperi si rafforzano e mantengono grazie alla promessa di promuovere lo status giuridico delle singole popolazioni – non solo l’antica Roma, ma anche gli imperi commerciali medievali e moderni (Venezia etc.) </a:t>
            </a:r>
          </a:p>
          <a:p>
            <a:r>
              <a:rPr lang="it-IT" sz="2000" dirty="0"/>
              <a:t>trasformando popolazioni oppresse in potenziali «stakeholders» dell’Impero, esso esercita su di loro il controllo politico – il disciplinamento dei sudditi meno privilegiati si ottiene grazie all’eterna promessa di migliorare il proprio status mostrando fedeltà all’impero (american dream etc.) </a:t>
            </a:r>
          </a:p>
          <a:p>
            <a:r>
              <a:rPr lang="it-IT" sz="2000" dirty="0"/>
              <a:t>nei secoli si sviluppa una scala di status diversi che si sovrappongono in modo poco chiaro.</a:t>
            </a:r>
            <a:endParaRPr lang="en-GB" sz="2000" dirty="0"/>
          </a:p>
          <a:p>
            <a:endParaRPr lang="it-IT" dirty="0"/>
          </a:p>
        </p:txBody>
      </p:sp>
    </p:spTree>
    <p:extLst>
      <p:ext uri="{BB962C8B-B14F-4D97-AF65-F5344CB8AC3E}">
        <p14:creationId xmlns:p14="http://schemas.microsoft.com/office/powerpoint/2010/main" val="1006349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Comunità</a:t>
            </a:r>
            <a:r>
              <a:rPr lang="en-GB" dirty="0"/>
              <a:t> </a:t>
            </a:r>
            <a:r>
              <a:rPr lang="en-GB" dirty="0" err="1"/>
              <a:t>apolide</a:t>
            </a:r>
            <a:endParaRPr lang="en-GB" dirty="0"/>
          </a:p>
        </p:txBody>
      </p:sp>
      <p:sp>
        <p:nvSpPr>
          <p:cNvPr id="3" name="Segnaposto contenuto 2"/>
          <p:cNvSpPr>
            <a:spLocks noGrp="1"/>
          </p:cNvSpPr>
          <p:nvPr>
            <p:ph idx="1"/>
          </p:nvPr>
        </p:nvSpPr>
        <p:spPr/>
        <p:txBody>
          <a:bodyPr>
            <a:normAutofit/>
          </a:bodyPr>
          <a:lstStyle/>
          <a:p>
            <a:r>
              <a:rPr lang="it-IT" dirty="0"/>
              <a:t>Fuori e dentro le città-stato e gli imperi, una moltitudine di appartenenze «apolide» costituisce la grande maggioranza della popolazione (cacciatori-raccoglitori, pastori…) che osserva un Sistema di valori alternative, derivante da: </a:t>
            </a:r>
          </a:p>
          <a:p>
            <a:r>
              <a:rPr lang="it-IT" dirty="0"/>
              <a:t>Legami di parentela, </a:t>
            </a:r>
          </a:p>
          <a:p>
            <a:r>
              <a:rPr lang="it-IT" dirty="0"/>
              <a:t>Giuramenti di lealtà, </a:t>
            </a:r>
          </a:p>
          <a:p>
            <a:r>
              <a:rPr lang="it-IT" dirty="0"/>
              <a:t>Etica guerriera ...</a:t>
            </a:r>
          </a:p>
          <a:p>
            <a:r>
              <a:rPr lang="it-IT" dirty="0"/>
              <a:t>Il loro impatto è ambivalente: sembrano «fuori dalla storia» e dalla «civiltà», ma in determinati momenti sconfiggono gli imperi svelando la loro fragilità e «artificiosità» (Unni contro Roma, Mongoli contro la Cina).</a:t>
            </a:r>
          </a:p>
          <a:p>
            <a:endParaRPr lang="en-GB" dirty="0"/>
          </a:p>
        </p:txBody>
      </p:sp>
      <p:sp>
        <p:nvSpPr>
          <p:cNvPr id="5" name="Segnaposto piè di pagina 4"/>
          <p:cNvSpPr>
            <a:spLocks noGrp="1"/>
          </p:cNvSpPr>
          <p:nvPr>
            <p:ph type="ftr" sz="quarter" idx="11"/>
          </p:nvPr>
        </p:nvSpPr>
        <p:spPr/>
        <p:txBody>
          <a:bodyPr/>
          <a:lstStyle/>
          <a:p>
            <a:r>
              <a:rPr lang="en-GB"/>
              <a:t>© Ronald Car UNIMC</a:t>
            </a:r>
          </a:p>
        </p:txBody>
      </p:sp>
    </p:spTree>
    <p:extLst>
      <p:ext uri="{BB962C8B-B14F-4D97-AF65-F5344CB8AC3E}">
        <p14:creationId xmlns:p14="http://schemas.microsoft.com/office/powerpoint/2010/main" val="1730045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Medioevo – pluralità caotica di rivendicazioni sovrapposte</a:t>
            </a:r>
          </a:p>
        </p:txBody>
      </p:sp>
      <p:graphicFrame>
        <p:nvGraphicFramePr>
          <p:cNvPr id="4" name="Segnaposto contenuto 3"/>
          <p:cNvGraphicFramePr>
            <a:graphicFrameLocks noGrp="1"/>
          </p:cNvGraphicFramePr>
          <p:nvPr>
            <p:ph sz="half" idx="1"/>
          </p:nvPr>
        </p:nvGraphicFramePr>
        <p:xfrm>
          <a:off x="339634" y="2336800"/>
          <a:ext cx="5038816" cy="4233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egnaposto contenuto 5"/>
          <p:cNvSpPr>
            <a:spLocks noGrp="1"/>
          </p:cNvSpPr>
          <p:nvPr>
            <p:ph sz="half" idx="2"/>
          </p:nvPr>
        </p:nvSpPr>
        <p:spPr>
          <a:xfrm>
            <a:off x="5594122" y="2284621"/>
            <a:ext cx="5679123" cy="4233744"/>
          </a:xfrm>
        </p:spPr>
        <p:txBody>
          <a:bodyPr>
            <a:normAutofit/>
          </a:bodyPr>
          <a:lstStyle/>
          <a:p>
            <a:r>
              <a:rPr lang="it-IT" dirty="0"/>
              <a:t>Gli imperatori tedeschi rivendicano la sovranità su tutta la cristianità quali successori legittimi dell’Impero romano;</a:t>
            </a:r>
          </a:p>
          <a:p>
            <a:r>
              <a:rPr lang="it-IT" dirty="0"/>
              <a:t>Il Papa rivendica la sovranità universale in base alla preminenza dell’autorità religiosa su quella mondana;</a:t>
            </a:r>
          </a:p>
          <a:p>
            <a:r>
              <a:rPr lang="it-IT" dirty="0"/>
              <a:t>I nobili locali fondano il proprio potere autonomo sulle terre circostanti in base agli accordi feudali di protezione e sottomissione;</a:t>
            </a:r>
          </a:p>
          <a:p>
            <a:r>
              <a:rPr lang="it-IT" dirty="0"/>
              <a:t>Capi delle corporazioni dei mestieri rivendicano il controllo sulla propria città e sui propri interessi economici. </a:t>
            </a:r>
          </a:p>
          <a:p>
            <a:endParaRPr lang="en-GB" dirty="0"/>
          </a:p>
        </p:txBody>
      </p:sp>
      <p:sp>
        <p:nvSpPr>
          <p:cNvPr id="3" name="Segnaposto piè di pagina 2"/>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496982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Dalla sovranità universale dell’Impero a quella nazionale </a:t>
            </a:r>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2831701139"/>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piè di pagina 4"/>
          <p:cNvSpPr>
            <a:spLocks noGrp="1"/>
          </p:cNvSpPr>
          <p:nvPr>
            <p:ph type="ftr" sz="quarter" idx="11"/>
          </p:nvPr>
        </p:nvSpPr>
        <p:spPr/>
        <p:txBody>
          <a:bodyPr/>
          <a:lstStyle/>
          <a:p>
            <a:r>
              <a:rPr lang="en-GB"/>
              <a:t>© Ronald Car UNIMC</a:t>
            </a:r>
          </a:p>
        </p:txBody>
      </p:sp>
    </p:spTree>
    <p:extLst>
      <p:ext uri="{BB962C8B-B14F-4D97-AF65-F5344CB8AC3E}">
        <p14:creationId xmlns:p14="http://schemas.microsoft.com/office/powerpoint/2010/main" val="3167635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CAB937E3-2743-4DF7-A453-B46EBB0D731C}"/>
              </a:ext>
            </a:extLst>
          </p:cNvPr>
          <p:cNvSpPr>
            <a:spLocks noGrp="1"/>
          </p:cNvSpPr>
          <p:nvPr>
            <p:ph type="title"/>
          </p:nvPr>
        </p:nvSpPr>
        <p:spPr/>
        <p:txBody>
          <a:bodyPr/>
          <a:lstStyle/>
          <a:p>
            <a:r>
              <a:rPr lang="it-IT" dirty="0"/>
              <a:t>«Cittadino» nell’epoca moderna</a:t>
            </a:r>
          </a:p>
        </p:txBody>
      </p:sp>
      <p:sp>
        <p:nvSpPr>
          <p:cNvPr id="6" name="Segnaposto contenuto 5">
            <a:extLst>
              <a:ext uri="{FF2B5EF4-FFF2-40B4-BE49-F238E27FC236}">
                <a16:creationId xmlns:a16="http://schemas.microsoft.com/office/drawing/2014/main" id="{A7FBE0AF-5FEE-4155-90EA-746D8326F2D2}"/>
              </a:ext>
            </a:extLst>
          </p:cNvPr>
          <p:cNvSpPr>
            <a:spLocks noGrp="1"/>
          </p:cNvSpPr>
          <p:nvPr>
            <p:ph idx="1"/>
          </p:nvPr>
        </p:nvSpPr>
        <p:spPr/>
        <p:txBody>
          <a:bodyPr/>
          <a:lstStyle/>
          <a:p>
            <a:r>
              <a:rPr lang="it-IT" dirty="0"/>
              <a:t>Dal tardo medioevo (1300…) all’Illuminismo (1700…) il concetto di «cittadino» come individuo emerge lentamente dalle comunità:</a:t>
            </a:r>
          </a:p>
          <a:p>
            <a:r>
              <a:rPr lang="it-IT" dirty="0"/>
              <a:t>Ogni persona detiene diritti nella misura che spetta alla sua comunità – famiglia (anche alleanze tra famiglie – clan, come a Genova), parrocchia, villaggio, contrada, rione, corporazione di mestiere; </a:t>
            </a:r>
          </a:p>
          <a:p>
            <a:r>
              <a:rPr lang="it-IT" dirty="0"/>
              <a:t>Nelle realtà pluralistiche (Venezia ecc.) le comunità minori sono riunite in quelle maggiori – nazioni e religioni (tedeschi, turchi, schiavoni, ebrei, greci…);</a:t>
            </a:r>
          </a:p>
          <a:p>
            <a:r>
              <a:rPr lang="it-IT" dirty="0"/>
              <a:t>I diritti della persona riflettono il rispetto dovuto alla sua comunità; la sua colpa personale disonora tutti i membri della sua comunità (per diverse generazioni);</a:t>
            </a:r>
          </a:p>
          <a:p>
            <a:r>
              <a:rPr lang="it-IT" dirty="0"/>
              <a:t>Un governo è considerato giusto se garantisce «a ciascuno il suo».</a:t>
            </a:r>
          </a:p>
        </p:txBody>
      </p:sp>
    </p:spTree>
    <p:extLst>
      <p:ext uri="{BB962C8B-B14F-4D97-AF65-F5344CB8AC3E}">
        <p14:creationId xmlns:p14="http://schemas.microsoft.com/office/powerpoint/2010/main" val="189990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Istituzioni politiche</a:t>
            </a:r>
          </a:p>
        </p:txBody>
      </p:sp>
      <p:graphicFrame>
        <p:nvGraphicFramePr>
          <p:cNvPr id="4" name="Segnaposto contenuto 3"/>
          <p:cNvGraphicFramePr>
            <a:graphicFrameLocks noGrp="1"/>
          </p:cNvGraphicFramePr>
          <p:nvPr>
            <p:ph sz="half" idx="1"/>
          </p:nvPr>
        </p:nvGraphicFramePr>
        <p:xfrm>
          <a:off x="391886" y="2222499"/>
          <a:ext cx="5612040" cy="4635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a:spLocks noGrp="1"/>
          </p:cNvSpPr>
          <p:nvPr>
            <p:ph sz="half" idx="2"/>
          </p:nvPr>
        </p:nvSpPr>
        <p:spPr>
          <a:xfrm>
            <a:off x="6187415" y="2222287"/>
            <a:ext cx="5194583" cy="4348330"/>
          </a:xfrm>
        </p:spPr>
        <p:txBody>
          <a:bodyPr>
            <a:normAutofit/>
          </a:bodyPr>
          <a:lstStyle/>
          <a:p>
            <a:r>
              <a:rPr lang="it-IT" dirty="0"/>
              <a:t>Le istituzioni politiche sono la cornice entro la quale si regolano i rapporti tra individui, e tra questi e la comunità; l’insieme delle decisioni plasma l’ordine sociale.</a:t>
            </a:r>
          </a:p>
          <a:p>
            <a:r>
              <a:rPr lang="it-IT" dirty="0"/>
              <a:t>Le istituzioni si trasformano nel tempo in base a: </a:t>
            </a:r>
          </a:p>
          <a:p>
            <a:r>
              <a:rPr lang="it-IT" dirty="0"/>
              <a:t>Le </a:t>
            </a:r>
            <a:r>
              <a:rPr lang="it-IT" dirty="0">
                <a:solidFill>
                  <a:srgbClr val="FF0000"/>
                </a:solidFill>
              </a:rPr>
              <a:t>decisioni</a:t>
            </a:r>
            <a:r>
              <a:rPr lang="it-IT" dirty="0"/>
              <a:t> di chi detiene la massima autorità (capi religiosi, re, capi carismatici, leader politici, cittadini democratici), </a:t>
            </a:r>
          </a:p>
          <a:p>
            <a:r>
              <a:rPr lang="it-IT" dirty="0"/>
              <a:t>Il </a:t>
            </a:r>
            <a:r>
              <a:rPr lang="it-IT" dirty="0">
                <a:solidFill>
                  <a:srgbClr val="FF0000"/>
                </a:solidFill>
              </a:rPr>
              <a:t>consenso</a:t>
            </a:r>
            <a:r>
              <a:rPr lang="it-IT" dirty="0"/>
              <a:t> - il modo in cui la società recepisce i cambiamenti.</a:t>
            </a:r>
          </a:p>
        </p:txBody>
      </p:sp>
    </p:spTree>
    <p:extLst>
      <p:ext uri="{BB962C8B-B14F-4D97-AF65-F5344CB8AC3E}">
        <p14:creationId xmlns:p14="http://schemas.microsoft.com/office/powerpoint/2010/main" val="972460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C1AE42-28D9-4FE1-AED3-A8517A83F6DF}"/>
              </a:ext>
            </a:extLst>
          </p:cNvPr>
          <p:cNvSpPr>
            <a:spLocks noGrp="1"/>
          </p:cNvSpPr>
          <p:nvPr>
            <p:ph type="title"/>
          </p:nvPr>
        </p:nvSpPr>
        <p:spPr/>
        <p:txBody>
          <a:bodyPr/>
          <a:lstStyle/>
          <a:p>
            <a:r>
              <a:rPr lang="it-IT" dirty="0"/>
              <a:t>Libertà/privilegio</a:t>
            </a:r>
          </a:p>
        </p:txBody>
      </p:sp>
      <p:sp>
        <p:nvSpPr>
          <p:cNvPr id="3" name="Segnaposto contenuto 2">
            <a:extLst>
              <a:ext uri="{FF2B5EF4-FFF2-40B4-BE49-F238E27FC236}">
                <a16:creationId xmlns:a16="http://schemas.microsoft.com/office/drawing/2014/main" id="{6FB99D1A-FB20-40B4-B058-8B60F1BADFAF}"/>
              </a:ext>
            </a:extLst>
          </p:cNvPr>
          <p:cNvSpPr>
            <a:spLocks noGrp="1"/>
          </p:cNvSpPr>
          <p:nvPr>
            <p:ph idx="1"/>
          </p:nvPr>
        </p:nvSpPr>
        <p:spPr/>
        <p:txBody>
          <a:bodyPr/>
          <a:lstStyle/>
          <a:p>
            <a:r>
              <a:rPr lang="it-IT" dirty="0"/>
              <a:t>Acquisizione della cittadinanza: </a:t>
            </a:r>
          </a:p>
          <a:p>
            <a:r>
              <a:rPr lang="it-IT" dirty="0"/>
              <a:t>Regola il processo di immigrazione dalle campagne - la città libera dal lavoro forzato nei campi;</a:t>
            </a:r>
          </a:p>
          <a:p>
            <a:r>
              <a:rPr lang="it-IT" dirty="0"/>
              <a:t>L’ammissione alla cittadinanza – garantisce la proprietà della famiglia, il diritto alla nomina agli uffici pubblici e quindi l’ascesa sociale (patriziato urbano);</a:t>
            </a:r>
          </a:p>
          <a:p>
            <a:r>
              <a:rPr lang="it-IT" dirty="0"/>
              <a:t>Max Weber, </a:t>
            </a:r>
            <a:r>
              <a:rPr lang="it-IT" i="1" dirty="0"/>
              <a:t>Economia e società</a:t>
            </a:r>
            <a:r>
              <a:rPr lang="it-IT" dirty="0"/>
              <a:t>, vol. V: </a:t>
            </a:r>
            <a:r>
              <a:rPr lang="it-IT" i="1" dirty="0"/>
              <a:t>La città </a:t>
            </a:r>
            <a:r>
              <a:rPr lang="it-IT" dirty="0"/>
              <a:t>(1921): </a:t>
            </a:r>
          </a:p>
          <a:p>
            <a:pPr marL="0" indent="0">
              <a:buNone/>
            </a:pPr>
            <a:r>
              <a:rPr lang="it-IT" dirty="0"/>
              <a:t>«All’interno delle città lo strato dei servi della gleba, la cui eredità diventava in tutto o in parte proprietà del signore, fu limitato, già nel primo periodo dello sviluppo cittadino, dal principio “l’aria della città rende liberi” […]la costituzione corporativa medievale deriva dal fatto di ignorare le differenze di ceto extracittadine».</a:t>
            </a:r>
          </a:p>
          <a:p>
            <a:pPr marL="0" indent="0">
              <a:buNone/>
            </a:pPr>
            <a:endParaRPr lang="it-IT" dirty="0"/>
          </a:p>
        </p:txBody>
      </p:sp>
    </p:spTree>
    <p:extLst>
      <p:ext uri="{BB962C8B-B14F-4D97-AF65-F5344CB8AC3E}">
        <p14:creationId xmlns:p14="http://schemas.microsoft.com/office/powerpoint/2010/main" val="686974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A4BA33-550D-46F1-AAF8-28B794E3A4A3}"/>
              </a:ext>
            </a:extLst>
          </p:cNvPr>
          <p:cNvSpPr>
            <a:spLocks noGrp="1"/>
          </p:cNvSpPr>
          <p:nvPr>
            <p:ph type="title"/>
          </p:nvPr>
        </p:nvSpPr>
        <p:spPr/>
        <p:txBody>
          <a:bodyPr/>
          <a:lstStyle/>
          <a:p>
            <a:r>
              <a:rPr lang="it-IT" dirty="0"/>
              <a:t>Autogoverno dei cittadini</a:t>
            </a:r>
          </a:p>
        </p:txBody>
      </p:sp>
      <p:sp>
        <p:nvSpPr>
          <p:cNvPr id="3" name="Segnaposto contenuto 2">
            <a:extLst>
              <a:ext uri="{FF2B5EF4-FFF2-40B4-BE49-F238E27FC236}">
                <a16:creationId xmlns:a16="http://schemas.microsoft.com/office/drawing/2014/main" id="{DACE1B3A-9408-4E3A-9224-0B747EBD68E7}"/>
              </a:ext>
            </a:extLst>
          </p:cNvPr>
          <p:cNvSpPr>
            <a:spLocks noGrp="1"/>
          </p:cNvSpPr>
          <p:nvPr>
            <p:ph idx="1"/>
          </p:nvPr>
        </p:nvSpPr>
        <p:spPr/>
        <p:txBody>
          <a:bodyPr/>
          <a:lstStyle/>
          <a:p>
            <a:r>
              <a:rPr lang="it-IT" dirty="0"/>
              <a:t>Max Weber, </a:t>
            </a:r>
            <a:r>
              <a:rPr lang="it-IT" i="1" dirty="0"/>
              <a:t>Storia economica. Linee di una storia universale dell’economia e della società</a:t>
            </a:r>
            <a:r>
              <a:rPr lang="it-IT" dirty="0"/>
              <a:t>, 1919-1920:</a:t>
            </a:r>
          </a:p>
          <a:p>
            <a:r>
              <a:rPr lang="it-IT" dirty="0"/>
              <a:t>«Fu la città a creare il partito ei demagoghi. Lotte tra fazioni le troviamo ovunque nella storia; mai però troviamo, se non nella città occidentale, il partito nel senso odierno del termine, e nemmeno il demagogo come capo del partito e aspirante ad una carica governativa».</a:t>
            </a:r>
          </a:p>
          <a:p>
            <a:r>
              <a:rPr lang="it-IT" dirty="0"/>
              <a:t>Cittadinanza come partecipazione dipende dal equilibrio tra costi/benefici – esempio: l’assenteismo tra cittadini fiorentini membri del Consiglio Maggiore: «Il tempo è pure cara cosa appresso a mercatanti e artefici».</a:t>
            </a:r>
          </a:p>
          <a:p>
            <a:r>
              <a:rPr lang="it-IT" dirty="0"/>
              <a:t>Forti analogie con i meccanismi della partecipazione nelle </a:t>
            </a:r>
            <a:r>
              <a:rPr lang="it-IT" dirty="0" err="1"/>
              <a:t>poleis</a:t>
            </a:r>
            <a:r>
              <a:rPr lang="it-IT" dirty="0"/>
              <a:t> antiche.</a:t>
            </a:r>
          </a:p>
          <a:p>
            <a:endParaRPr lang="it-IT" dirty="0"/>
          </a:p>
        </p:txBody>
      </p:sp>
    </p:spTree>
    <p:extLst>
      <p:ext uri="{BB962C8B-B14F-4D97-AF65-F5344CB8AC3E}">
        <p14:creationId xmlns:p14="http://schemas.microsoft.com/office/powerpoint/2010/main" val="4123153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5291A0-7754-4733-9B95-A9A47D6EB772}"/>
              </a:ext>
            </a:extLst>
          </p:cNvPr>
          <p:cNvSpPr>
            <a:spLocks noGrp="1"/>
          </p:cNvSpPr>
          <p:nvPr>
            <p:ph type="title"/>
          </p:nvPr>
        </p:nvSpPr>
        <p:spPr/>
        <p:txBody>
          <a:bodyPr/>
          <a:lstStyle/>
          <a:p>
            <a:r>
              <a:rPr lang="it-IT" dirty="0"/>
              <a:t>Cittadinanza a Venezia XIV-XVIII secolo</a:t>
            </a:r>
          </a:p>
        </p:txBody>
      </p:sp>
      <p:sp>
        <p:nvSpPr>
          <p:cNvPr id="3" name="Segnaposto contenuto 2">
            <a:extLst>
              <a:ext uri="{FF2B5EF4-FFF2-40B4-BE49-F238E27FC236}">
                <a16:creationId xmlns:a16="http://schemas.microsoft.com/office/drawing/2014/main" id="{EE5C19FF-DC4D-4325-AF98-513226A9D79E}"/>
              </a:ext>
            </a:extLst>
          </p:cNvPr>
          <p:cNvSpPr>
            <a:spLocks noGrp="1"/>
          </p:cNvSpPr>
          <p:nvPr>
            <p:ph sz="half" idx="1"/>
          </p:nvPr>
        </p:nvSpPr>
        <p:spPr>
          <a:xfrm>
            <a:off x="818712" y="2222287"/>
            <a:ext cx="5185873" cy="4136949"/>
          </a:xfrm>
        </p:spPr>
        <p:txBody>
          <a:bodyPr>
            <a:normAutofit fontScale="92500" lnSpcReduction="10000"/>
          </a:bodyPr>
          <a:lstStyle/>
          <a:p>
            <a:r>
              <a:rPr lang="it-IT" sz="1900" dirty="0" err="1"/>
              <a:t>Gentilhomini</a:t>
            </a:r>
            <a:r>
              <a:rPr lang="it-IT" sz="1900" dirty="0"/>
              <a:t> – governano la Repubblica avendo accesso al Maggior Consiglio</a:t>
            </a:r>
          </a:p>
          <a:p>
            <a:r>
              <a:rPr lang="it-IT" sz="1900" dirty="0"/>
              <a:t>Cittadini originari – tutti i diritti ma non eleggibili a cariche politiche (sì a cariche amministrative e a libere professioni)</a:t>
            </a:r>
          </a:p>
          <a:p>
            <a:r>
              <a:rPr lang="it-IT" sz="1900" dirty="0"/>
              <a:t>Cittadini </a:t>
            </a:r>
            <a:r>
              <a:rPr lang="it-IT" sz="1900" i="1" dirty="0"/>
              <a:t>de </a:t>
            </a:r>
            <a:r>
              <a:rPr lang="it-IT" sz="1900" i="1" dirty="0" err="1"/>
              <a:t>intus</a:t>
            </a:r>
            <a:r>
              <a:rPr lang="it-IT" sz="1900" i="1" dirty="0"/>
              <a:t> et extra </a:t>
            </a:r>
            <a:r>
              <a:rPr lang="it-IT" sz="1900" dirty="0"/>
              <a:t>– diritto di commerciare a Venezia e oltremare (i residenti oltremare sono ¼ della popolazione) </a:t>
            </a:r>
          </a:p>
          <a:p>
            <a:r>
              <a:rPr lang="it-IT" sz="1900" dirty="0"/>
              <a:t>Cittadini </a:t>
            </a:r>
            <a:r>
              <a:rPr lang="it-IT" sz="1900" i="1" dirty="0"/>
              <a:t>de </a:t>
            </a:r>
            <a:r>
              <a:rPr lang="it-IT" sz="1900" i="1" dirty="0" err="1"/>
              <a:t>intus</a:t>
            </a:r>
            <a:r>
              <a:rPr lang="it-IT" sz="1900" i="1" dirty="0"/>
              <a:t> </a:t>
            </a:r>
            <a:r>
              <a:rPr lang="it-IT" sz="1900" dirty="0"/>
              <a:t>– diritto di svolgere commercio e alcune arti a Venezia (popolazioni assoggettate nel XV secolo)</a:t>
            </a:r>
          </a:p>
          <a:p>
            <a:r>
              <a:rPr lang="it-IT" sz="1900" dirty="0"/>
              <a:t>Plebei – solo arti meccaniche</a:t>
            </a:r>
          </a:p>
        </p:txBody>
      </p:sp>
      <p:graphicFrame>
        <p:nvGraphicFramePr>
          <p:cNvPr id="5" name="Segnaposto contenuto 4">
            <a:extLst>
              <a:ext uri="{FF2B5EF4-FFF2-40B4-BE49-F238E27FC236}">
                <a16:creationId xmlns:a16="http://schemas.microsoft.com/office/drawing/2014/main" id="{387B8B49-82F6-4FF2-99F3-33198BFBF9DF}"/>
              </a:ext>
            </a:extLst>
          </p:cNvPr>
          <p:cNvGraphicFramePr>
            <a:graphicFrameLocks noGrp="1"/>
          </p:cNvGraphicFramePr>
          <p:nvPr>
            <p:ph sz="half" idx="2"/>
            <p:extLst>
              <p:ext uri="{D42A27DB-BD31-4B8C-83A1-F6EECF244321}">
                <p14:modId xmlns:p14="http://schemas.microsoft.com/office/powerpoint/2010/main" val="2802862415"/>
              </p:ext>
            </p:extLst>
          </p:nvPr>
        </p:nvGraphicFramePr>
        <p:xfrm>
          <a:off x="6188075" y="2222500"/>
          <a:ext cx="5194300" cy="418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8388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A451FF-03B0-43B4-BA47-11BE9F940E7D}"/>
              </a:ext>
            </a:extLst>
          </p:cNvPr>
          <p:cNvSpPr>
            <a:spLocks noGrp="1"/>
          </p:cNvSpPr>
          <p:nvPr>
            <p:ph type="title"/>
          </p:nvPr>
        </p:nvSpPr>
        <p:spPr/>
        <p:txBody>
          <a:bodyPr/>
          <a:lstStyle/>
          <a:p>
            <a:r>
              <a:rPr lang="it-IT" dirty="0"/>
              <a:t>Chi è cittadino?</a:t>
            </a:r>
          </a:p>
        </p:txBody>
      </p:sp>
      <p:sp>
        <p:nvSpPr>
          <p:cNvPr id="3" name="Segnaposto contenuto 2">
            <a:extLst>
              <a:ext uri="{FF2B5EF4-FFF2-40B4-BE49-F238E27FC236}">
                <a16:creationId xmlns:a16="http://schemas.microsoft.com/office/drawing/2014/main" id="{B70CEE6A-768D-4578-9C83-E0B23D1F552E}"/>
              </a:ext>
            </a:extLst>
          </p:cNvPr>
          <p:cNvSpPr>
            <a:spLocks noGrp="1"/>
          </p:cNvSpPr>
          <p:nvPr>
            <p:ph idx="1"/>
          </p:nvPr>
        </p:nvSpPr>
        <p:spPr/>
        <p:txBody>
          <a:bodyPr>
            <a:normAutofit lnSpcReduction="10000"/>
          </a:bodyPr>
          <a:lstStyle/>
          <a:p>
            <a:pPr marL="0" indent="0">
              <a:buNone/>
            </a:pPr>
            <a:r>
              <a:rPr lang="it-IT" sz="2000" dirty="0"/>
              <a:t>Luigi da Porto (Vicenza, 1520’):</a:t>
            </a:r>
          </a:p>
          <a:p>
            <a:pPr marL="0" indent="0">
              <a:buNone/>
            </a:pPr>
            <a:r>
              <a:rPr lang="it-IT" sz="2000" dirty="0"/>
              <a:t>«In </a:t>
            </a:r>
            <a:r>
              <a:rPr lang="it-IT" sz="2000" dirty="0" err="1"/>
              <a:t>Vinegia</a:t>
            </a:r>
            <a:r>
              <a:rPr lang="it-IT" sz="2000" dirty="0"/>
              <a:t>, come sapete, non </a:t>
            </a:r>
            <a:r>
              <a:rPr lang="it-IT" sz="2000" dirty="0" err="1"/>
              <a:t>é</a:t>
            </a:r>
            <a:r>
              <a:rPr lang="it-IT" sz="2000" dirty="0"/>
              <a:t> popolo da ciò; e da pochi cittadini in fuori, i quali in effetto odiano la nobiltà, ma sono di pochissimo ardire, </a:t>
            </a:r>
            <a:r>
              <a:rPr lang="it-IT" sz="2000" dirty="0" err="1"/>
              <a:t>tut</a:t>
            </a:r>
            <a:r>
              <a:rPr lang="it-IT" sz="2000" dirty="0"/>
              <a:t> l’resto </a:t>
            </a:r>
            <a:r>
              <a:rPr lang="it-IT" sz="2000" dirty="0" err="1"/>
              <a:t>é</a:t>
            </a:r>
            <a:r>
              <a:rPr lang="it-IT" sz="2000" dirty="0"/>
              <a:t> gente si nuova, che pochissimi sono ch’abbiano il padre nato in </a:t>
            </a:r>
            <a:r>
              <a:rPr lang="it-IT" sz="2000" dirty="0" err="1"/>
              <a:t>Vinegia</a:t>
            </a:r>
            <a:r>
              <a:rPr lang="it-IT" sz="2000" dirty="0"/>
              <a:t>; e sono Schiavoni, Greci, Albanesi, venuti a starvi altre volte per lo navigare, e per lo guadagno di diverse arti che vi sono, gli avanzi’ delle quali ve li han potuti fermare. E così pure, per essere fatto il detto popolo di tanti membri, non </a:t>
            </a:r>
            <a:r>
              <a:rPr lang="it-IT" sz="2000" dirty="0" err="1"/>
              <a:t>istimo</a:t>
            </a:r>
            <a:r>
              <a:rPr lang="it-IT" sz="2000" dirty="0"/>
              <a:t> che possa mai per alcun tempo o accidente tumultuare, </a:t>
            </a:r>
            <a:r>
              <a:rPr lang="it-IT" sz="2000" dirty="0" err="1"/>
              <a:t>comecché</a:t>
            </a:r>
            <a:r>
              <a:rPr lang="it-IT" sz="2000" dirty="0"/>
              <a:t> sia tanto, ch’empia ed occupi una cosi grande città».</a:t>
            </a:r>
          </a:p>
          <a:p>
            <a:pPr marL="0" indent="0">
              <a:buNone/>
            </a:pPr>
            <a:r>
              <a:rPr lang="it-IT" sz="2000" dirty="0"/>
              <a:t>Girolamo Priuli (futuro Doge), </a:t>
            </a:r>
            <a:r>
              <a:rPr lang="it-IT" sz="2000" i="1" dirty="0"/>
              <a:t>Diari</a:t>
            </a:r>
            <a:r>
              <a:rPr lang="it-IT" sz="2000" dirty="0"/>
              <a:t> 1499-1512: i nobili si occupano del governo, «tutto il resto </a:t>
            </a:r>
            <a:r>
              <a:rPr lang="it-IT" sz="2000" dirty="0" err="1"/>
              <a:t>herano</a:t>
            </a:r>
            <a:r>
              <a:rPr lang="it-IT" sz="2000" dirty="0"/>
              <a:t> forestieri et pochissimi </a:t>
            </a:r>
            <a:r>
              <a:rPr lang="it-IT" sz="2000" dirty="0" err="1"/>
              <a:t>venetiani</a:t>
            </a:r>
            <a:r>
              <a:rPr lang="it-IT" sz="2000" dirty="0"/>
              <a:t>».</a:t>
            </a:r>
          </a:p>
          <a:p>
            <a:endParaRPr lang="it-IT" dirty="0"/>
          </a:p>
        </p:txBody>
      </p:sp>
    </p:spTree>
    <p:extLst>
      <p:ext uri="{BB962C8B-B14F-4D97-AF65-F5344CB8AC3E}">
        <p14:creationId xmlns:p14="http://schemas.microsoft.com/office/powerpoint/2010/main" val="2152973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AA1722-B804-4F1F-9A52-0059E630BAFA}"/>
              </a:ext>
            </a:extLst>
          </p:cNvPr>
          <p:cNvSpPr>
            <a:spLocks noGrp="1"/>
          </p:cNvSpPr>
          <p:nvPr>
            <p:ph type="title"/>
          </p:nvPr>
        </p:nvSpPr>
        <p:spPr/>
        <p:txBody>
          <a:bodyPr/>
          <a:lstStyle/>
          <a:p>
            <a:r>
              <a:rPr lang="it-IT" dirty="0"/>
              <a:t>Cittadinanza a Firenze XIV – XV secolo </a:t>
            </a:r>
          </a:p>
        </p:txBody>
      </p:sp>
      <p:sp>
        <p:nvSpPr>
          <p:cNvPr id="3" name="Segnaposto contenuto 2">
            <a:extLst>
              <a:ext uri="{FF2B5EF4-FFF2-40B4-BE49-F238E27FC236}">
                <a16:creationId xmlns:a16="http://schemas.microsoft.com/office/drawing/2014/main" id="{75A8BE3E-D936-408D-81AA-CD3E9764B0A9}"/>
              </a:ext>
            </a:extLst>
          </p:cNvPr>
          <p:cNvSpPr>
            <a:spLocks noGrp="1"/>
          </p:cNvSpPr>
          <p:nvPr>
            <p:ph sz="half" idx="1"/>
          </p:nvPr>
        </p:nvSpPr>
        <p:spPr/>
        <p:txBody>
          <a:bodyPr>
            <a:normAutofit lnSpcReduction="10000"/>
          </a:bodyPr>
          <a:lstStyle/>
          <a:p>
            <a:r>
              <a:rPr lang="it-IT" dirty="0"/>
              <a:t>Cittadini beneficiati – membri delle Arti Maggiori, sorteggiabili anche alle cariche maggiori in quanto discendenti di Priori, Buonomini o Gonfalonieri;</a:t>
            </a:r>
          </a:p>
          <a:p>
            <a:r>
              <a:rPr lang="it-IT" dirty="0"/>
              <a:t>Cittadini statuali – membri delle Arti Minori, sorteggiabili solo a cariche minori (Machiavelli);</a:t>
            </a:r>
          </a:p>
          <a:p>
            <a:r>
              <a:rPr lang="it-IT" dirty="0"/>
              <a:t>Cittadini </a:t>
            </a:r>
            <a:r>
              <a:rPr lang="it-IT" dirty="0" err="1"/>
              <a:t>aggravezzati</a:t>
            </a:r>
            <a:r>
              <a:rPr lang="it-IT" dirty="0"/>
              <a:t> – pagano le tasse da meno di 30 anni, hanno determinati benefici e possono portare armi;</a:t>
            </a:r>
          </a:p>
          <a:p>
            <a:r>
              <a:rPr lang="it-IT" dirty="0"/>
              <a:t>Cittadini non </a:t>
            </a:r>
            <a:r>
              <a:rPr lang="it-IT" dirty="0" err="1"/>
              <a:t>aggravezzati</a:t>
            </a:r>
            <a:r>
              <a:rPr lang="it-IT" dirty="0"/>
              <a:t>;</a:t>
            </a:r>
          </a:p>
          <a:p>
            <a:r>
              <a:rPr lang="it-IT" dirty="0"/>
              <a:t>Abitanti del contado .</a:t>
            </a:r>
          </a:p>
        </p:txBody>
      </p:sp>
      <p:graphicFrame>
        <p:nvGraphicFramePr>
          <p:cNvPr id="6" name="Segnaposto contenuto 5">
            <a:extLst>
              <a:ext uri="{FF2B5EF4-FFF2-40B4-BE49-F238E27FC236}">
                <a16:creationId xmlns:a16="http://schemas.microsoft.com/office/drawing/2014/main" id="{E46ED8F1-F5FE-4A43-9C0B-1BDB17A44D33}"/>
              </a:ext>
            </a:extLst>
          </p:cNvPr>
          <p:cNvGraphicFramePr>
            <a:graphicFrameLocks noGrp="1"/>
          </p:cNvGraphicFramePr>
          <p:nvPr>
            <p:ph sz="half" idx="2"/>
            <p:extLst>
              <p:ext uri="{D42A27DB-BD31-4B8C-83A1-F6EECF244321}">
                <p14:modId xmlns:p14="http://schemas.microsoft.com/office/powerpoint/2010/main" val="168936983"/>
              </p:ext>
            </p:extLst>
          </p:nvPr>
        </p:nvGraphicFramePr>
        <p:xfrm>
          <a:off x="6188075" y="2222500"/>
          <a:ext cx="5194300" cy="3638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3199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5E07FF4-77B8-4BD9-A972-A3F960E1ED27}"/>
              </a:ext>
            </a:extLst>
          </p:cNvPr>
          <p:cNvSpPr>
            <a:spLocks noGrp="1"/>
          </p:cNvSpPr>
          <p:nvPr>
            <p:ph type="title"/>
          </p:nvPr>
        </p:nvSpPr>
        <p:spPr/>
        <p:txBody>
          <a:bodyPr/>
          <a:lstStyle/>
          <a:p>
            <a:r>
              <a:rPr lang="it-IT" dirty="0"/>
              <a:t>Riconoscimento della cittadinanza</a:t>
            </a:r>
          </a:p>
        </p:txBody>
      </p:sp>
      <p:sp>
        <p:nvSpPr>
          <p:cNvPr id="6" name="Segnaposto contenuto 5">
            <a:extLst>
              <a:ext uri="{FF2B5EF4-FFF2-40B4-BE49-F238E27FC236}">
                <a16:creationId xmlns:a16="http://schemas.microsoft.com/office/drawing/2014/main" id="{BC83FD32-2E90-476A-ACD2-E05AD90582BF}"/>
              </a:ext>
            </a:extLst>
          </p:cNvPr>
          <p:cNvSpPr>
            <a:spLocks noGrp="1"/>
          </p:cNvSpPr>
          <p:nvPr>
            <p:ph idx="1"/>
          </p:nvPr>
        </p:nvSpPr>
        <p:spPr/>
        <p:txBody>
          <a:bodyPr/>
          <a:lstStyle/>
          <a:p>
            <a:r>
              <a:rPr lang="it-IT" dirty="0"/>
              <a:t>Norme giuridiche ma anche riconoscimento sociale: discendenti del padre (ius sanguinis patrilineare) ma anche dal padrino esprimono l’affiliazione al capo clan.</a:t>
            </a:r>
          </a:p>
          <a:p>
            <a:r>
              <a:rPr lang="it-IT" dirty="0"/>
              <a:t>«investigare come </a:t>
            </a:r>
            <a:r>
              <a:rPr lang="it-IT" dirty="0" err="1"/>
              <a:t>andavelo</a:t>
            </a:r>
            <a:r>
              <a:rPr lang="it-IT" dirty="0"/>
              <a:t> </a:t>
            </a:r>
            <a:r>
              <a:rPr lang="it-IT" dirty="0" err="1"/>
              <a:t>vestido</a:t>
            </a:r>
            <a:r>
              <a:rPr lang="it-IT" dirty="0"/>
              <a:t>» per confermare lo status di cittadino originario;</a:t>
            </a:r>
          </a:p>
          <a:p>
            <a:r>
              <a:rPr lang="it-IT" dirty="0"/>
              <a:t>Baldo degli Ubaldi – norme sulla cittadinanza a Firenze «</a:t>
            </a:r>
            <a:r>
              <a:rPr lang="it-IT" dirty="0" err="1"/>
              <a:t>sint</a:t>
            </a:r>
            <a:r>
              <a:rPr lang="it-IT" dirty="0"/>
              <a:t> diffuse et inordinate».</a:t>
            </a:r>
          </a:p>
          <a:p>
            <a:r>
              <a:rPr lang="it-IT" dirty="0"/>
              <a:t>Paolo di Castro e Bartolo di Sassoferrato – il comune può con lo ius civile imitare la natura e con la </a:t>
            </a:r>
            <a:r>
              <a:rPr lang="it-IT" dirty="0" err="1"/>
              <a:t>fictio</a:t>
            </a:r>
            <a:r>
              <a:rPr lang="it-IT" dirty="0"/>
              <a:t> iuris creare cittadini originari</a:t>
            </a:r>
          </a:p>
          <a:p>
            <a:r>
              <a:rPr lang="it-IT" dirty="0"/>
              <a:t>Venezia – solo cittadini originari godono del regime di agevolazioni doganali</a:t>
            </a:r>
          </a:p>
          <a:p>
            <a:endParaRPr lang="it-IT" dirty="0"/>
          </a:p>
        </p:txBody>
      </p:sp>
    </p:spTree>
    <p:extLst>
      <p:ext uri="{BB962C8B-B14F-4D97-AF65-F5344CB8AC3E}">
        <p14:creationId xmlns:p14="http://schemas.microsoft.com/office/powerpoint/2010/main" val="318887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D22BD763-EDBF-4748-BB35-B8FB5399360E}"/>
              </a:ext>
            </a:extLst>
          </p:cNvPr>
          <p:cNvSpPr>
            <a:spLocks noGrp="1"/>
          </p:cNvSpPr>
          <p:nvPr>
            <p:ph type="title"/>
          </p:nvPr>
        </p:nvSpPr>
        <p:spPr/>
        <p:txBody>
          <a:bodyPr/>
          <a:lstStyle/>
          <a:p>
            <a:r>
              <a:rPr lang="it-IT" b="0" dirty="0">
                <a:solidFill>
                  <a:prstClr val="white"/>
                </a:solidFill>
                <a:ea typeface="+mn-ea"/>
                <a:cs typeface="+mn-cs"/>
              </a:rPr>
              <a:t>I trattati di Vestfalia del 1648 </a:t>
            </a:r>
            <a:endParaRPr lang="it-IT" dirty="0"/>
          </a:p>
        </p:txBody>
      </p:sp>
      <p:sp>
        <p:nvSpPr>
          <p:cNvPr id="6" name="Segnaposto contenuto 5">
            <a:extLst>
              <a:ext uri="{FF2B5EF4-FFF2-40B4-BE49-F238E27FC236}">
                <a16:creationId xmlns:a16="http://schemas.microsoft.com/office/drawing/2014/main" id="{5CD60AEB-21BD-4934-AFB7-701BF1F2A9CF}"/>
              </a:ext>
            </a:extLst>
          </p:cNvPr>
          <p:cNvSpPr>
            <a:spLocks noGrp="1"/>
          </p:cNvSpPr>
          <p:nvPr>
            <p:ph idx="1"/>
          </p:nvPr>
        </p:nvSpPr>
        <p:spPr/>
        <p:txBody>
          <a:bodyPr>
            <a:normAutofit/>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lang="it-IT" sz="1900" dirty="0">
                <a:solidFill>
                  <a:prstClr val="white"/>
                </a:solidFill>
                <a:latin typeface="Century Gothic" panose="020B0502020202020204"/>
              </a:rPr>
              <a:t>Il</a:t>
            </a: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 momento di riconoscimento formale di un nuovo modello di comunità politica – «stato» – alla fine di un lungo percorso storico di riorganizzazione territoriale del potere politico;</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Alcuni monarchi europei riescono a governare direttamente sui loro sudditi sconfiggendo il potere dei nobili locali e dichiarandosi indipendenti dal Papa e dall’Imperatore.</a:t>
            </a:r>
            <a:endParaRPr kumimoji="0" lang="en-GB" sz="1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Giustificano il loro potere affermando un nuovo concetto di sovranità. </a:t>
            </a:r>
          </a:p>
        </p:txBody>
      </p:sp>
    </p:spTree>
    <p:extLst>
      <p:ext uri="{BB962C8B-B14F-4D97-AF65-F5344CB8AC3E}">
        <p14:creationId xmlns:p14="http://schemas.microsoft.com/office/powerpoint/2010/main" val="2213554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Dalla sovranità nazionale a quella popolare </a:t>
            </a:r>
          </a:p>
        </p:txBody>
      </p:sp>
      <p:sp>
        <p:nvSpPr>
          <p:cNvPr id="3" name="Segnaposto contenuto 2"/>
          <p:cNvSpPr>
            <a:spLocks noGrp="1"/>
          </p:cNvSpPr>
          <p:nvPr>
            <p:ph idx="1"/>
          </p:nvPr>
        </p:nvSpPr>
        <p:spPr/>
        <p:txBody>
          <a:bodyPr>
            <a:normAutofit/>
          </a:bodyPr>
          <a:lstStyle/>
          <a:p>
            <a:r>
              <a:rPr lang="it-IT" sz="1900" dirty="0"/>
              <a:t>Svolta teorica da fine Seicento a fine Settecento: il «contratto sociale» tra individui:</a:t>
            </a:r>
          </a:p>
          <a:p>
            <a:r>
              <a:rPr lang="it-IT" sz="1900" dirty="0"/>
              <a:t>L’unità del popolo (vera o immaginata) conferisce ai cittadini il diritto di governarsi da sé secondo la «volontà generale». </a:t>
            </a:r>
          </a:p>
          <a:p>
            <a:r>
              <a:rPr lang="it-IT" sz="1900" dirty="0"/>
              <a:t>Svolta pratica1789: la rivoluzione francese afferma i diritti dei cittadini francesi che derivano dalla loro appartenenza ad una comunità omogenea (nazionale), che segna il limite tra dentro e fuori.</a:t>
            </a:r>
          </a:p>
          <a:p>
            <a:r>
              <a:rPr lang="it-IT" sz="1900" dirty="0"/>
              <a:t>A tal fine, le frontiere politiche dello stato devono corrispondere alle frontiere culturali e linguistiche della nazione – l’affermazione dello stato-nazione. </a:t>
            </a:r>
            <a:endParaRPr lang="en-GB" sz="1900" dirty="0"/>
          </a:p>
        </p:txBody>
      </p:sp>
    </p:spTree>
    <p:extLst>
      <p:ext uri="{BB962C8B-B14F-4D97-AF65-F5344CB8AC3E}">
        <p14:creationId xmlns:p14="http://schemas.microsoft.com/office/powerpoint/2010/main" val="211714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564CF9-0943-EBAC-32A2-400F35EBAB39}"/>
              </a:ext>
            </a:extLst>
          </p:cNvPr>
          <p:cNvSpPr>
            <a:spLocks noGrp="1"/>
          </p:cNvSpPr>
          <p:nvPr>
            <p:ph type="title"/>
          </p:nvPr>
        </p:nvSpPr>
        <p:spPr/>
        <p:txBody>
          <a:bodyPr/>
          <a:lstStyle/>
          <a:p>
            <a:r>
              <a:rPr lang="it-IT" dirty="0"/>
              <a:t>Costituzione francese 1791</a:t>
            </a:r>
          </a:p>
        </p:txBody>
      </p:sp>
      <p:sp>
        <p:nvSpPr>
          <p:cNvPr id="3" name="Segnaposto contenuto 2">
            <a:extLst>
              <a:ext uri="{FF2B5EF4-FFF2-40B4-BE49-F238E27FC236}">
                <a16:creationId xmlns:a16="http://schemas.microsoft.com/office/drawing/2014/main" id="{0AEACAA7-D457-1CEC-0AAD-C0357645A0B0}"/>
              </a:ext>
            </a:extLst>
          </p:cNvPr>
          <p:cNvSpPr>
            <a:spLocks noGrp="1"/>
          </p:cNvSpPr>
          <p:nvPr>
            <p:ph idx="1"/>
          </p:nvPr>
        </p:nvSpPr>
        <p:spPr>
          <a:xfrm>
            <a:off x="818712" y="2222287"/>
            <a:ext cx="10554574" cy="4273516"/>
          </a:xfrm>
        </p:spPr>
        <p:txBody>
          <a:bodyPr>
            <a:normAutofit fontScale="92500" lnSpcReduction="20000"/>
          </a:bodyPr>
          <a:lstStyle/>
          <a:p>
            <a:r>
              <a:rPr lang="it-IT" dirty="0"/>
              <a:t>Art. 2 – Sono cittadini francesi:</a:t>
            </a:r>
          </a:p>
          <a:p>
            <a:pPr marL="0" indent="0">
              <a:buNone/>
            </a:pPr>
            <a:r>
              <a:rPr lang="it-IT" dirty="0"/>
              <a:t>– coloro che sono nati in Francia da un padre francese;</a:t>
            </a:r>
          </a:p>
          <a:p>
            <a:pPr marL="0" indent="0">
              <a:buNone/>
            </a:pPr>
            <a:r>
              <a:rPr lang="it-IT" dirty="0"/>
              <a:t>– coloro che, nati in Francia da un padre straniero, hanno fissato la loro residenza nel regno;</a:t>
            </a:r>
          </a:p>
          <a:p>
            <a:pPr marL="0" indent="0">
              <a:buNone/>
            </a:pPr>
            <a:r>
              <a:rPr lang="it-IT" dirty="0"/>
              <a:t>– coloro che, nati in paese straniero da un padre francese, sono venuti a stabilirsi in Francia ed hanno prestato il giuramento civico;</a:t>
            </a:r>
          </a:p>
          <a:p>
            <a:pPr marL="0" indent="0">
              <a:buNone/>
            </a:pPr>
            <a:r>
              <a:rPr lang="it-IT" dirty="0"/>
              <a:t>– infine, coloro che, nati in paese straniero e discendendo, a qualunque grado, da un francese o da una francese espatriati per motivo di religione, vengano a dimorare in Francia e prestino il giuramento civico.</a:t>
            </a:r>
          </a:p>
          <a:p>
            <a:r>
              <a:rPr lang="it-IT" dirty="0"/>
              <a:t>Art. 3 – Coloro che, nati fuori del regno da genitori stranieri, risiedono in Francia, diventano cittadini francesi dopo cinque anni di domicilio continuo nel regno, se essi vi hanno inoltre acquistato degli immobili o sposato una francese o aperto un’azienda agricola o commerciale, e se hanno prestato il giuramento civico.</a:t>
            </a:r>
          </a:p>
          <a:p>
            <a:r>
              <a:rPr lang="it-IT" dirty="0"/>
              <a:t>Art. 4 – Il potere legislativo potrà, per delle considerazioni importanti, dare a uno straniero atto di naturalizzazione, con la semplice condizione che fissi il domicilio in Francia e vi presti il giuramento civico.</a:t>
            </a:r>
          </a:p>
        </p:txBody>
      </p:sp>
    </p:spTree>
    <p:extLst>
      <p:ext uri="{BB962C8B-B14F-4D97-AF65-F5344CB8AC3E}">
        <p14:creationId xmlns:p14="http://schemas.microsoft.com/office/powerpoint/2010/main" val="1264705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err="1"/>
              <a:t>Cittadinanza</a:t>
            </a:r>
            <a:r>
              <a:rPr lang="en-GB" dirty="0"/>
              <a:t> </a:t>
            </a:r>
            <a:r>
              <a:rPr lang="en-GB" dirty="0" err="1"/>
              <a:t>nazionale</a:t>
            </a:r>
            <a:endParaRPr lang="en-GB" dirty="0"/>
          </a:p>
        </p:txBody>
      </p:sp>
      <p:sp>
        <p:nvSpPr>
          <p:cNvPr id="5" name="Segnaposto contenuto 4"/>
          <p:cNvSpPr>
            <a:spLocks noGrp="1"/>
          </p:cNvSpPr>
          <p:nvPr>
            <p:ph sz="half" idx="1"/>
          </p:nvPr>
        </p:nvSpPr>
        <p:spPr>
          <a:xfrm>
            <a:off x="818712" y="1763486"/>
            <a:ext cx="5529837" cy="4872445"/>
          </a:xfrm>
        </p:spPr>
        <p:txBody>
          <a:bodyPr>
            <a:normAutofit lnSpcReduction="10000"/>
          </a:bodyPr>
          <a:lstStyle/>
          <a:p>
            <a:pPr marL="0" indent="0">
              <a:buNone/>
            </a:pPr>
            <a:endParaRPr lang="en-US" dirty="0"/>
          </a:p>
          <a:p>
            <a:pPr marL="0" indent="0">
              <a:buNone/>
            </a:pPr>
            <a:r>
              <a:rPr lang="it-IT" dirty="0"/>
              <a:t>L’integrazione di individui privi di una conoscenza diretta è guidata da un processo socio-cognitivo dall’alto tramite: </a:t>
            </a:r>
          </a:p>
          <a:p>
            <a:r>
              <a:rPr lang="it-IT" dirty="0"/>
              <a:t>Mappe politiche, simboli e miti</a:t>
            </a:r>
            <a:r>
              <a:rPr lang="en-US" dirty="0"/>
              <a:t>, </a:t>
            </a:r>
          </a:p>
          <a:p>
            <a:r>
              <a:rPr lang="it-IT" dirty="0"/>
              <a:t>Reti stradali e ferroviarie</a:t>
            </a:r>
            <a:r>
              <a:rPr lang="en-US" dirty="0"/>
              <a:t>,</a:t>
            </a:r>
          </a:p>
          <a:p>
            <a:r>
              <a:rPr lang="it-IT" dirty="0"/>
              <a:t>Valute nazionali</a:t>
            </a:r>
            <a:r>
              <a:rPr lang="en-US" dirty="0"/>
              <a:t>,</a:t>
            </a:r>
          </a:p>
          <a:p>
            <a:r>
              <a:rPr lang="it-IT" dirty="0"/>
              <a:t>Autarchia economica, </a:t>
            </a:r>
          </a:p>
          <a:p>
            <a:r>
              <a:rPr lang="it-IT" dirty="0"/>
              <a:t>Servizi postali</a:t>
            </a:r>
            <a:r>
              <a:rPr lang="en-US" dirty="0"/>
              <a:t>, </a:t>
            </a:r>
          </a:p>
          <a:p>
            <a:r>
              <a:rPr lang="it-IT" dirty="0"/>
              <a:t>Scuole pubbliche e servizi di </a:t>
            </a:r>
            <a:r>
              <a:rPr lang="en-US" dirty="0"/>
              <a:t>welfare, </a:t>
            </a:r>
          </a:p>
          <a:p>
            <a:r>
              <a:rPr lang="it-IT" dirty="0"/>
              <a:t>Eserciti stanziali</a:t>
            </a:r>
            <a:r>
              <a:rPr lang="en-US" dirty="0"/>
              <a:t>, </a:t>
            </a:r>
          </a:p>
          <a:p>
            <a:r>
              <a:rPr lang="en-US" dirty="0"/>
              <a:t>Mass media, </a:t>
            </a:r>
          </a:p>
          <a:p>
            <a:r>
              <a:rPr lang="it-IT" dirty="0"/>
              <a:t>Partiti e associazioni civiche</a:t>
            </a:r>
            <a:r>
              <a:rPr lang="en-US" dirty="0"/>
              <a:t>…</a:t>
            </a:r>
            <a:endParaRPr lang="en-GB" dirty="0"/>
          </a:p>
          <a:p>
            <a:endParaRPr lang="en-GB" dirty="0"/>
          </a:p>
        </p:txBody>
      </p:sp>
      <p:pic>
        <p:nvPicPr>
          <p:cNvPr id="3" name="Segnaposto contenuto 2"/>
          <p:cNvPicPr>
            <a:picLocks noGrp="1" noChangeAspect="1"/>
          </p:cNvPicPr>
          <p:nvPr>
            <p:ph sz="half" idx="2"/>
          </p:nvPr>
        </p:nvPicPr>
        <p:blipFill>
          <a:blip r:embed="rId2"/>
          <a:stretch>
            <a:fillRect/>
          </a:stretch>
        </p:blipFill>
        <p:spPr>
          <a:xfrm>
            <a:off x="6784975" y="2627312"/>
            <a:ext cx="5188464" cy="3668985"/>
          </a:xfrm>
          <a:prstGeom prst="rect">
            <a:avLst/>
          </a:prstGeom>
        </p:spPr>
      </p:pic>
    </p:spTree>
    <p:extLst>
      <p:ext uri="{BB962C8B-B14F-4D97-AF65-F5344CB8AC3E}">
        <p14:creationId xmlns:p14="http://schemas.microsoft.com/office/powerpoint/2010/main" val="3089481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3"/>
          <p:cNvSpPr>
            <a:spLocks noGrp="1"/>
          </p:cNvSpPr>
          <p:nvPr>
            <p:ph type="title"/>
          </p:nvPr>
        </p:nvSpPr>
        <p:spPr/>
        <p:txBody>
          <a:bodyPr/>
          <a:lstStyle/>
          <a:p>
            <a:r>
              <a:rPr lang="en-GB" altLang="it-IT" dirty="0" err="1"/>
              <a:t>Legittimità</a:t>
            </a:r>
            <a:endParaRPr lang="en-GB" altLang="it-IT" dirty="0"/>
          </a:p>
        </p:txBody>
      </p:sp>
      <p:graphicFrame>
        <p:nvGraphicFramePr>
          <p:cNvPr id="7" name="Segnaposto contenuto 6"/>
          <p:cNvGraphicFramePr>
            <a:graphicFrameLocks noGrp="1"/>
          </p:cNvGraphicFramePr>
          <p:nvPr>
            <p:ph sz="half" idx="1"/>
            <p:extLst>
              <p:ext uri="{D42A27DB-BD31-4B8C-83A1-F6EECF244321}">
                <p14:modId xmlns:p14="http://schemas.microsoft.com/office/powerpoint/2010/main" val="2704011647"/>
              </p:ext>
            </p:extLst>
          </p:nvPr>
        </p:nvGraphicFramePr>
        <p:xfrm>
          <a:off x="431074" y="2207623"/>
          <a:ext cx="4728755" cy="448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4" name="Segnaposto contenuto 5"/>
          <p:cNvSpPr>
            <a:spLocks noGrp="1"/>
          </p:cNvSpPr>
          <p:nvPr>
            <p:ph sz="half" idx="2"/>
          </p:nvPr>
        </p:nvSpPr>
        <p:spPr>
          <a:xfrm>
            <a:off x="6172328" y="2207623"/>
            <a:ext cx="4408586" cy="4323806"/>
          </a:xfrm>
        </p:spPr>
        <p:txBody>
          <a:bodyPr>
            <a:normAutofit/>
          </a:bodyPr>
          <a:lstStyle/>
          <a:p>
            <a:r>
              <a:rPr lang="it-IT" altLang="it-IT" sz="2087" dirty="0">
                <a:latin typeface="+mj-lt"/>
                <a:ea typeface="SimSun" panose="02010600030101010101" pitchFamily="2" charset="-122"/>
              </a:rPr>
              <a:t>Legittimità: rende possibile il governo fondato sull’autorità – Intesa come il diritto di comandare fondato sulla presunzione che le persone accettano liberamente di essere comandate - consenso.</a:t>
            </a:r>
          </a:p>
          <a:p>
            <a:r>
              <a:rPr lang="it-IT" altLang="it-IT" sz="2087" dirty="0">
                <a:latin typeface="+mj-lt"/>
                <a:ea typeface="SimSun" panose="02010600030101010101" pitchFamily="2" charset="-122"/>
              </a:rPr>
              <a:t>Democrazia rappresentativa – la forma di legittimità caratteristica dell’epoca moderna.</a:t>
            </a:r>
            <a:endParaRPr lang="it-IT" altLang="it-IT" sz="2177" dirty="0">
              <a:solidFill>
                <a:srgbClr val="000000"/>
              </a:solidFill>
              <a:latin typeface="+mj-lt"/>
              <a:ea typeface="SimSun" panose="02010600030101010101" pitchFamily="2" charset="-122"/>
            </a:endParaRPr>
          </a:p>
          <a:p>
            <a:endParaRPr lang="en-GB" altLang="it-IT" dirty="0"/>
          </a:p>
        </p:txBody>
      </p:sp>
    </p:spTree>
    <p:extLst>
      <p:ext uri="{BB962C8B-B14F-4D97-AF65-F5344CB8AC3E}">
        <p14:creationId xmlns:p14="http://schemas.microsoft.com/office/powerpoint/2010/main" val="334854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Benedict</a:t>
            </a:r>
            <a:r>
              <a:rPr lang="it-IT" dirty="0"/>
              <a:t> Anderson: comunità immaginate</a:t>
            </a:r>
          </a:p>
        </p:txBody>
      </p:sp>
      <p:sp>
        <p:nvSpPr>
          <p:cNvPr id="5" name="Segnaposto contenuto 4"/>
          <p:cNvSpPr>
            <a:spLocks noGrp="1"/>
          </p:cNvSpPr>
          <p:nvPr>
            <p:ph sz="half" idx="1"/>
          </p:nvPr>
        </p:nvSpPr>
        <p:spPr>
          <a:xfrm>
            <a:off x="261258" y="2222287"/>
            <a:ext cx="5743328" cy="4387519"/>
          </a:xfrm>
        </p:spPr>
        <p:txBody>
          <a:bodyPr>
            <a:normAutofit lnSpcReduction="10000"/>
          </a:bodyPr>
          <a:lstStyle/>
          <a:p>
            <a:r>
              <a:rPr lang="it-IT" dirty="0"/>
              <a:t>Nazione: una comunità politica immaginata come insieme limitata e sovrana in quanto:</a:t>
            </a:r>
          </a:p>
          <a:p>
            <a:pPr>
              <a:buAutoNum type="arabicParenR"/>
            </a:pPr>
            <a:r>
              <a:rPr lang="it-IT" dirty="0"/>
              <a:t>Gli abitanti non conosceranno mai la maggior parte dei loro compatrioti, eppure nella loro mente vive l’immagine del loro essere comunità;</a:t>
            </a:r>
          </a:p>
          <a:p>
            <a:pPr>
              <a:buAutoNum type="arabicParenR"/>
            </a:pPr>
            <a:r>
              <a:rPr lang="it-IT" dirty="0"/>
              <a:t>Limitata in quanto ha confini, oltre i quali si estendono altre nazioni;</a:t>
            </a:r>
          </a:p>
          <a:p>
            <a:pPr>
              <a:buAutoNum type="arabicParenR"/>
            </a:pPr>
            <a:r>
              <a:rPr lang="it-IT" dirty="0"/>
              <a:t>Sovrana in quanto è nata distruggendo la legittimità del regno dinastico di diritto divino;</a:t>
            </a:r>
          </a:p>
          <a:p>
            <a:pPr>
              <a:buAutoNum type="arabicParenR"/>
            </a:pPr>
            <a:r>
              <a:rPr lang="it-IT" dirty="0"/>
              <a:t>Comunità in quanto, malgrado le ineguaglianze e sfruttamenti di fatto, la nazione viene sempre concepita in termini di profondo cameratismo.</a:t>
            </a:r>
          </a:p>
          <a:p>
            <a:pPr>
              <a:buAutoNum type="arabicParenR"/>
            </a:pPr>
            <a:endParaRPr lang="it-IT" dirty="0"/>
          </a:p>
        </p:txBody>
      </p:sp>
      <p:pic>
        <p:nvPicPr>
          <p:cNvPr id="7" name="Segnaposto contenuto 6"/>
          <p:cNvPicPr>
            <a:picLocks noGrp="1" noChangeAspect="1"/>
          </p:cNvPicPr>
          <p:nvPr>
            <p:ph sz="half" idx="2"/>
          </p:nvPr>
        </p:nvPicPr>
        <p:blipFill>
          <a:blip r:embed="rId2"/>
          <a:stretch>
            <a:fillRect/>
          </a:stretch>
        </p:blipFill>
        <p:spPr>
          <a:xfrm>
            <a:off x="5886824" y="2116183"/>
            <a:ext cx="6331234" cy="4206239"/>
          </a:xfrm>
          <a:prstGeom prst="rect">
            <a:avLst/>
          </a:prstGeom>
        </p:spPr>
      </p:pic>
    </p:spTree>
    <p:extLst>
      <p:ext uri="{BB962C8B-B14F-4D97-AF65-F5344CB8AC3E}">
        <p14:creationId xmlns:p14="http://schemas.microsoft.com/office/powerpoint/2010/main" val="1749405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Nazionalismo/internazionalismo</a:t>
            </a:r>
          </a:p>
        </p:txBody>
      </p:sp>
      <p:sp>
        <p:nvSpPr>
          <p:cNvPr id="6" name="Segnaposto contenuto 5"/>
          <p:cNvSpPr>
            <a:spLocks noGrp="1"/>
          </p:cNvSpPr>
          <p:nvPr>
            <p:ph idx="1"/>
          </p:nvPr>
        </p:nvSpPr>
        <p:spPr/>
        <p:txBody>
          <a:bodyPr>
            <a:normAutofit/>
          </a:bodyPr>
          <a:lstStyle/>
          <a:p>
            <a:r>
              <a:rPr lang="it-IT" dirty="0"/>
              <a:t>Le guerre europee del XIX e XX secolo erano causate dalle rivendicazioni contrapposte degli stati-nazione, ciascuno rappresentandosi come l’espressione di un </a:t>
            </a:r>
            <a:r>
              <a:rPr lang="it-IT" dirty="0">
                <a:solidFill>
                  <a:srgbClr val="FF0000"/>
                </a:solidFill>
              </a:rPr>
              <a:t>ordine naturale</a:t>
            </a:r>
            <a:r>
              <a:rPr lang="it-IT" dirty="0"/>
              <a:t>. </a:t>
            </a:r>
          </a:p>
          <a:p>
            <a:r>
              <a:rPr lang="it-IT" dirty="0"/>
              <a:t>Tuttavia, anche nella sua epoca d’oro, l’idea che il capitale sociale della cittadinanza fosse riservato solo ai connazionali era:</a:t>
            </a:r>
          </a:p>
          <a:p>
            <a:pPr marL="457200" indent="-457200">
              <a:buAutoNum type="arabicParenR"/>
            </a:pPr>
            <a:r>
              <a:rPr lang="it-IT" dirty="0"/>
              <a:t>Contestato nella teoria – da liberali cosmopolitici (Kant, Per la pace perpetua), anarchici, marxisti ed altri internazionalisti,</a:t>
            </a:r>
          </a:p>
          <a:p>
            <a:pPr marL="457200" indent="-457200">
              <a:buAutoNum type="arabicParenR"/>
            </a:pPr>
            <a:r>
              <a:rPr lang="it-IT" dirty="0"/>
              <a:t>Sfidato dalle pratiche quotidiane (economiche, culturali, sociali) a livello sub-nazionale e trans-nazionale,</a:t>
            </a:r>
          </a:p>
          <a:p>
            <a:pPr marL="457200" indent="-457200">
              <a:buAutoNum type="arabicParenR"/>
            </a:pPr>
            <a:r>
              <a:rPr lang="it-IT" dirty="0"/>
              <a:t>Sconfessato dalle discriminazioni di genere, razza, religione, classe ecc. </a:t>
            </a:r>
          </a:p>
          <a:p>
            <a:endParaRPr lang="en-GB" dirty="0"/>
          </a:p>
        </p:txBody>
      </p:sp>
      <p:sp>
        <p:nvSpPr>
          <p:cNvPr id="3" name="Segnaposto piè di pagina 2"/>
          <p:cNvSpPr>
            <a:spLocks noGrp="1"/>
          </p:cNvSpPr>
          <p:nvPr>
            <p:ph type="ftr" sz="quarter" idx="11"/>
          </p:nvPr>
        </p:nvSpPr>
        <p:spPr/>
        <p:txBody>
          <a:bodyPr/>
          <a:lstStyle/>
          <a:p>
            <a:r>
              <a:rPr lang="en-GB"/>
              <a:t>© Ronald Car UNIMC</a:t>
            </a:r>
          </a:p>
        </p:txBody>
      </p:sp>
    </p:spTree>
    <p:extLst>
      <p:ext uri="{BB962C8B-B14F-4D97-AF65-F5344CB8AC3E}">
        <p14:creationId xmlns:p14="http://schemas.microsoft.com/office/powerpoint/2010/main" val="782072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0000" y="695385"/>
            <a:ext cx="10571998" cy="970450"/>
          </a:xfrm>
        </p:spPr>
        <p:txBody>
          <a:bodyPr>
            <a:normAutofit fontScale="90000"/>
          </a:bodyPr>
          <a:lstStyle/>
          <a:p>
            <a:r>
              <a:rPr lang="it-IT" dirty="0"/>
              <a:t>Come definire democraticamente i limiti del demos – chi è dentro, chi è fuori?</a:t>
            </a:r>
          </a:p>
        </p:txBody>
      </p:sp>
      <p:sp>
        <p:nvSpPr>
          <p:cNvPr id="3" name="Segnaposto contenuto 2"/>
          <p:cNvSpPr>
            <a:spLocks noGrp="1"/>
          </p:cNvSpPr>
          <p:nvPr>
            <p:ph idx="1"/>
          </p:nvPr>
        </p:nvSpPr>
        <p:spPr/>
        <p:txBody>
          <a:bodyPr>
            <a:normAutofit/>
          </a:bodyPr>
          <a:lstStyle/>
          <a:p>
            <a:r>
              <a:rPr lang="it-IT" dirty="0">
                <a:effectLst>
                  <a:outerShdw blurRad="38100" dist="38100" dir="2700000" algn="tl">
                    <a:srgbClr val="000000">
                      <a:alpha val="43137"/>
                    </a:srgbClr>
                  </a:outerShdw>
                </a:effectLst>
              </a:rPr>
              <a:t>Possono gli elettori decidere chi includere/escludere dal diritto di voto? Se il processo decisionale è puramente interno, può essere arbitrario e ingiusto; esempio: il referendum svizzero del 1959 sul voto femminile fu rigettato dal 67% di elettori esclusivamente maschi.</a:t>
            </a:r>
          </a:p>
          <a:p>
            <a:r>
              <a:rPr lang="it-IT" dirty="0">
                <a:effectLst>
                  <a:outerShdw blurRad="38100" dist="38100" dir="2700000" algn="tl">
                    <a:srgbClr val="000000">
                      <a:alpha val="43137"/>
                    </a:srgbClr>
                  </a:outerShdw>
                </a:effectLst>
              </a:rPr>
              <a:t>I limiti del demos sono in costante evoluzione: immigrati chiedono di essere inclusi, emigrati chiedono di non essere esclusi, legislazioni nazionali sono sempre più influenzate da fattori esterni causati dalla globalizzazione. </a:t>
            </a:r>
          </a:p>
        </p:txBody>
      </p:sp>
      <p:sp>
        <p:nvSpPr>
          <p:cNvPr id="5" name="Segnaposto piè di pagina 4"/>
          <p:cNvSpPr>
            <a:spLocks noGrp="1"/>
          </p:cNvSpPr>
          <p:nvPr>
            <p:ph type="ftr" sz="quarter" idx="11"/>
          </p:nvPr>
        </p:nvSpPr>
        <p:spPr/>
        <p:txBody>
          <a:bodyPr/>
          <a:lstStyle/>
          <a:p>
            <a:r>
              <a:rPr lang="en-GB"/>
              <a:t>© Ronald Car UNIMC</a:t>
            </a:r>
          </a:p>
        </p:txBody>
      </p:sp>
    </p:spTree>
    <p:extLst>
      <p:ext uri="{BB962C8B-B14F-4D97-AF65-F5344CB8AC3E}">
        <p14:creationId xmlns:p14="http://schemas.microsoft.com/office/powerpoint/2010/main" val="3555538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D334A0-CFC2-458F-8046-ED3D3CB7C3C1}"/>
              </a:ext>
            </a:extLst>
          </p:cNvPr>
          <p:cNvSpPr>
            <a:spLocks noGrp="1"/>
          </p:cNvSpPr>
          <p:nvPr>
            <p:ph type="title"/>
          </p:nvPr>
        </p:nvSpPr>
        <p:spPr/>
        <p:txBody>
          <a:bodyPr/>
          <a:lstStyle/>
          <a:p>
            <a:r>
              <a:rPr lang="it-IT" dirty="0"/>
              <a:t>Come si separa un demos?</a:t>
            </a:r>
          </a:p>
        </p:txBody>
      </p:sp>
      <p:sp>
        <p:nvSpPr>
          <p:cNvPr id="3" name="Segnaposto contenuto 2">
            <a:extLst>
              <a:ext uri="{FF2B5EF4-FFF2-40B4-BE49-F238E27FC236}">
                <a16:creationId xmlns:a16="http://schemas.microsoft.com/office/drawing/2014/main" id="{87CE3F94-9E24-49D5-BAB2-B91D0DEA144D}"/>
              </a:ext>
            </a:extLst>
          </p:cNvPr>
          <p:cNvSpPr>
            <a:spLocks noGrp="1"/>
          </p:cNvSpPr>
          <p:nvPr>
            <p:ph idx="1"/>
          </p:nvPr>
        </p:nvSpPr>
        <p:spPr/>
        <p:txBody>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I limiti possono essere contestati da istanze separatiste in un modo che esclude una parte dei residenti dalla decisione che li riguarda;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lang="it-IT" dirty="0">
                <a:solidFill>
                  <a:prstClr val="white"/>
                </a:solidFill>
                <a:effectLst>
                  <a:outerShdw blurRad="38100" dist="38100" dir="2700000" algn="tl">
                    <a:srgbClr val="000000">
                      <a:alpha val="43137"/>
                    </a:srgbClr>
                  </a:outerShdw>
                </a:effectLst>
                <a:latin typeface="Century Gothic" panose="020B0502020202020204"/>
              </a:rPr>
              <a:t>E</a:t>
            </a:r>
            <a:r>
              <a:rPr kumimoji="0" lang="it-IT"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sempio</a:t>
            </a:r>
            <a:r>
              <a:rPr kumimoji="0" lang="it-IT"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1: al referendum sul Brexit potevano votare I cittadini britannici non residenti in Regno Unito, ma non potevano votare i cittadini UE residenti nel Regno Unito. Quale gruppo ha maggiori interessi nella vita della comunità (principio dello stakeholder)?</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lang="it-IT" dirty="0">
                <a:solidFill>
                  <a:prstClr val="white"/>
                </a:solidFill>
                <a:effectLst>
                  <a:outerShdw blurRad="38100" dist="38100" dir="2700000" algn="tl">
                    <a:srgbClr val="000000">
                      <a:alpha val="43137"/>
                    </a:srgbClr>
                  </a:outerShdw>
                </a:effectLst>
                <a:latin typeface="Century Gothic" panose="020B0502020202020204"/>
              </a:rPr>
              <a:t>Esempio 2: al referendum sull’indipendenza catalana gli abitanti di Barcellona erano per il no, gli abitanti della provincia per il si. Quale gruppo rappresenta il demos?</a:t>
            </a:r>
            <a:endParaRPr kumimoji="0" lang="it-IT" sz="1800" b="0"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41630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problema dello stakeholder </a:t>
            </a:r>
          </a:p>
        </p:txBody>
      </p:sp>
      <p:sp>
        <p:nvSpPr>
          <p:cNvPr id="3" name="Segnaposto contenuto 2"/>
          <p:cNvSpPr>
            <a:spLocks noGrp="1"/>
          </p:cNvSpPr>
          <p:nvPr>
            <p:ph idx="1"/>
          </p:nvPr>
        </p:nvSpPr>
        <p:spPr/>
        <p:txBody>
          <a:bodyPr>
            <a:normAutofit/>
          </a:bodyPr>
          <a:lstStyle/>
          <a:p>
            <a:r>
              <a:rPr lang="it-IT" dirty="0"/>
              <a:t>Possono i membri di una comunità politica decidere quali questioni riguardano o meno I non membri? </a:t>
            </a:r>
          </a:p>
          <a:p>
            <a:r>
              <a:rPr lang="it-IT" dirty="0"/>
              <a:t>Risposta assoluta: «l’appartenenza al </a:t>
            </a:r>
            <a:r>
              <a:rPr lang="it-IT" dirty="0" err="1"/>
              <a:t>demos</a:t>
            </a:r>
            <a:r>
              <a:rPr lang="it-IT" dirty="0"/>
              <a:t> dovrebbe essere estesa ad ogni interesse che con una certa probabilità possa emergere da ogni possibile decisione» – ma ciò implicherebbe o un </a:t>
            </a:r>
            <a:r>
              <a:rPr lang="it-IT" dirty="0" err="1"/>
              <a:t>demos</a:t>
            </a:r>
            <a:r>
              <a:rPr lang="it-IT" dirty="0"/>
              <a:t> globale oppure la mancanza di limiti coerenti tra le comunità.</a:t>
            </a:r>
          </a:p>
          <a:p>
            <a:r>
              <a:rPr lang="it-IT" dirty="0"/>
              <a:t>Risposta di ripiego: il demos dovrebbe offrire una compensazione laddove la sua decisione lede degli interessi esterni – ma di solito ciò non succede.</a:t>
            </a:r>
            <a:endParaRPr lang="it-IT" dirty="0">
              <a:effectLst/>
            </a:endParaRPr>
          </a:p>
        </p:txBody>
      </p:sp>
      <p:sp>
        <p:nvSpPr>
          <p:cNvPr id="5" name="Segnaposto piè di pagina 4"/>
          <p:cNvSpPr>
            <a:spLocks noGrp="1"/>
          </p:cNvSpPr>
          <p:nvPr>
            <p:ph type="ftr" sz="quarter" idx="11"/>
          </p:nvPr>
        </p:nvSpPr>
        <p:spPr/>
        <p:txBody>
          <a:bodyPr/>
          <a:lstStyle/>
          <a:p>
            <a:r>
              <a:rPr lang="en-GB"/>
              <a:t>© Ronald Car UNIMC</a:t>
            </a:r>
          </a:p>
        </p:txBody>
      </p:sp>
    </p:spTree>
    <p:extLst>
      <p:ext uri="{BB962C8B-B14F-4D97-AF65-F5344CB8AC3E}">
        <p14:creationId xmlns:p14="http://schemas.microsoft.com/office/powerpoint/2010/main" val="2784392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Cittadinanza nazionale/democrazia/welfare</a:t>
            </a:r>
          </a:p>
        </p:txBody>
      </p:sp>
      <p:sp>
        <p:nvSpPr>
          <p:cNvPr id="3" name="Segnaposto contenuto 2"/>
          <p:cNvSpPr>
            <a:spLocks noGrp="1"/>
          </p:cNvSpPr>
          <p:nvPr>
            <p:ph idx="1"/>
          </p:nvPr>
        </p:nvSpPr>
        <p:spPr>
          <a:xfrm>
            <a:off x="680321" y="2336873"/>
            <a:ext cx="9613861" cy="3776544"/>
          </a:xfrm>
        </p:spPr>
        <p:txBody>
          <a:bodyPr>
            <a:noAutofit/>
          </a:bodyPr>
          <a:lstStyle/>
          <a:p>
            <a:r>
              <a:rPr lang="en-GB" sz="2000" dirty="0"/>
              <a:t>John Stuart Mill, </a:t>
            </a:r>
            <a:r>
              <a:rPr lang="en-GB" sz="2000" i="1" dirty="0"/>
              <a:t>On representative government</a:t>
            </a:r>
            <a:r>
              <a:rPr lang="en-GB" sz="2000" dirty="0"/>
              <a:t>, 1861: </a:t>
            </a:r>
          </a:p>
          <a:p>
            <a:r>
              <a:rPr lang="it-IT" sz="2000" dirty="0"/>
              <a:t>Le istituzioni libere sono quasi impossibili in un paese con più nazionalità. Persone che non sono legate da un sentire comune, specialmente se leggono e parlano in lingue diverse, non possono creare un’opinione pubblica unita, necessaria per l’operato di un governo rappresentativo</a:t>
            </a:r>
            <a:r>
              <a:rPr lang="en-GB" sz="2000" dirty="0"/>
              <a:t>. </a:t>
            </a:r>
          </a:p>
          <a:p>
            <a:r>
              <a:rPr lang="it-IT" sz="2000" dirty="0"/>
              <a:t>Ha lo stato il diritto di assimilare in un unitario «nazionalismo civico» le diverse identità etniche, religiose e culturali, anche usando la coercizione se necessario, per garantire i diritti politici e socio-economici? </a:t>
            </a:r>
          </a:p>
        </p:txBody>
      </p:sp>
      <p:sp>
        <p:nvSpPr>
          <p:cNvPr id="5" name="Segnaposto piè di pagina 4"/>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770248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Assimilazione</a:t>
            </a:r>
          </a:p>
        </p:txBody>
      </p:sp>
      <p:sp>
        <p:nvSpPr>
          <p:cNvPr id="3" name="Segnaposto contenuto 2"/>
          <p:cNvSpPr>
            <a:spLocks noGrp="1"/>
          </p:cNvSpPr>
          <p:nvPr>
            <p:ph idx="1"/>
          </p:nvPr>
        </p:nvSpPr>
        <p:spPr>
          <a:xfrm>
            <a:off x="680321" y="2336872"/>
            <a:ext cx="9613861" cy="3815733"/>
          </a:xfrm>
        </p:spPr>
        <p:txBody>
          <a:bodyPr>
            <a:noAutofit/>
          </a:bodyPr>
          <a:lstStyle/>
          <a:p>
            <a:r>
              <a:rPr lang="it-IT" dirty="0"/>
              <a:t>Se la forza morale dei principi di democrazia e solidarietà emergono dal sentimento di responsabilità e compassione tra i connazionali, allora una persona non può godere i diritti di cittadinanza se prima non diventa membro della nazione – deve adottare le regole della nuova comunità invece di quella vecchia. </a:t>
            </a:r>
          </a:p>
          <a:p>
            <a:r>
              <a:rPr lang="it-IT" dirty="0"/>
              <a:t>Tutti i membri della nuova comunità condividono le stesse regole? </a:t>
            </a:r>
          </a:p>
          <a:p>
            <a:r>
              <a:rPr lang="it-IT" dirty="0"/>
              <a:t>Chi, come e quando decide se le regole della comunità sono cambiate nel tempo a causa di trasformazioni culturali? </a:t>
            </a:r>
          </a:p>
        </p:txBody>
      </p:sp>
      <p:sp>
        <p:nvSpPr>
          <p:cNvPr id="5" name="Segnaposto piè di pagina 4"/>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416682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53B64E-EC1F-4A08-B91C-51DBF9228920}"/>
              </a:ext>
            </a:extLst>
          </p:cNvPr>
          <p:cNvSpPr>
            <a:spLocks noGrp="1"/>
          </p:cNvSpPr>
          <p:nvPr>
            <p:ph type="title"/>
          </p:nvPr>
        </p:nvSpPr>
        <p:spPr/>
        <p:txBody>
          <a:bodyPr/>
          <a:lstStyle/>
          <a:p>
            <a:r>
              <a:rPr lang="it-IT" dirty="0"/>
              <a:t>Omogeneità nazionale</a:t>
            </a:r>
          </a:p>
        </p:txBody>
      </p:sp>
      <p:sp>
        <p:nvSpPr>
          <p:cNvPr id="3" name="Segnaposto contenuto 2">
            <a:extLst>
              <a:ext uri="{FF2B5EF4-FFF2-40B4-BE49-F238E27FC236}">
                <a16:creationId xmlns:a16="http://schemas.microsoft.com/office/drawing/2014/main" id="{637BE3CC-716B-49CD-80F0-B3C434D4CFAD}"/>
              </a:ext>
            </a:extLst>
          </p:cNvPr>
          <p:cNvSpPr>
            <a:spLocks noGrp="1"/>
          </p:cNvSpPr>
          <p:nvPr>
            <p:ph idx="1"/>
          </p:nvPr>
        </p:nvSpPr>
        <p:spPr>
          <a:xfrm>
            <a:off x="818712" y="2257915"/>
            <a:ext cx="10554574" cy="3636511"/>
          </a:xfrm>
        </p:spPr>
        <p:txBody>
          <a:bodyPr>
            <a:noAutofit/>
          </a:bodyPr>
          <a:lstStyle/>
          <a:p>
            <a:r>
              <a:rPr lang="it-IT" sz="2000" dirty="0"/>
              <a:t>Carl Schmitt, </a:t>
            </a:r>
            <a:r>
              <a:rPr lang="it-IT" sz="2000" i="1" dirty="0"/>
              <a:t>Dottrina costituzionale</a:t>
            </a:r>
            <a:r>
              <a:rPr lang="it-IT" sz="2000" dirty="0"/>
              <a:t>, 1928:</a:t>
            </a:r>
          </a:p>
          <a:p>
            <a:pPr marL="0" indent="0">
              <a:buNone/>
            </a:pPr>
            <a:r>
              <a:rPr lang="it-IT" sz="2000" dirty="0"/>
              <a:t>L’omogeneità nazionale è un presupposto fondamentale per una democrazia efficiente, per cui se le minoranze nazionali non acconsentono in modo pacifico all’assimilazione, la nazione dominante può ricorrere a pressioni, espulsioni o altre misure radicali.</a:t>
            </a:r>
          </a:p>
          <a:p>
            <a:pPr marL="0" indent="0">
              <a:buNone/>
            </a:pPr>
            <a:r>
              <a:rPr lang="it-IT" sz="2000" dirty="0"/>
              <a:t>Esempio: trattato di Losanna del 1923 che sancisce il forzato «scambio di popolazioni» tra Grecia e Turchia (pulizia etnica).</a:t>
            </a:r>
          </a:p>
          <a:p>
            <a:pPr>
              <a:buFont typeface="Courier New" panose="02070309020205020404" pitchFamily="49" charset="0"/>
              <a:buChar char="o"/>
            </a:pPr>
            <a:r>
              <a:rPr lang="it-IT" sz="2000" dirty="0"/>
              <a:t>Carl Schmitt, </a:t>
            </a:r>
            <a:r>
              <a:rPr lang="it-IT" sz="2000" i="1" dirty="0"/>
              <a:t>Costituzione della libertà</a:t>
            </a:r>
            <a:r>
              <a:rPr lang="it-IT" sz="2000" dirty="0"/>
              <a:t>, 1935:</a:t>
            </a:r>
          </a:p>
          <a:p>
            <a:pPr marL="0" indent="0">
              <a:buNone/>
            </a:pPr>
            <a:r>
              <a:rPr lang="it-IT" sz="2000" dirty="0"/>
              <a:t>Invoca le leggi di Norimberga per espellere lo «spirito giudaico» dal popolo tedesco privando di cittadinanza quanti non appartengono al «concetto sostanziale-popolare di </a:t>
            </a:r>
            <a:r>
              <a:rPr lang="it-IT" sz="2000" dirty="0" err="1"/>
              <a:t>germanicità</a:t>
            </a:r>
            <a:r>
              <a:rPr lang="it-IT" sz="2000" dirty="0"/>
              <a:t>».</a:t>
            </a:r>
          </a:p>
        </p:txBody>
      </p:sp>
    </p:spTree>
    <p:extLst>
      <p:ext uri="{BB962C8B-B14F-4D97-AF65-F5344CB8AC3E}">
        <p14:creationId xmlns:p14="http://schemas.microsoft.com/office/powerpoint/2010/main" val="673428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C14D09-E125-400F-8CCD-6C4C31BDB17A}"/>
              </a:ext>
            </a:extLst>
          </p:cNvPr>
          <p:cNvSpPr>
            <a:spLocks noGrp="1"/>
          </p:cNvSpPr>
          <p:nvPr>
            <p:ph type="title"/>
          </p:nvPr>
        </p:nvSpPr>
        <p:spPr/>
        <p:txBody>
          <a:bodyPr/>
          <a:lstStyle/>
          <a:p>
            <a:r>
              <a:rPr lang="it-IT" dirty="0"/>
              <a:t>«</a:t>
            </a:r>
            <a:r>
              <a:rPr lang="it-IT" dirty="0" err="1"/>
              <a:t>Inforestierimento</a:t>
            </a:r>
            <a:r>
              <a:rPr lang="it-IT" dirty="0"/>
              <a:t>»</a:t>
            </a:r>
          </a:p>
        </p:txBody>
      </p:sp>
      <p:sp>
        <p:nvSpPr>
          <p:cNvPr id="3" name="Segnaposto contenuto 2">
            <a:extLst>
              <a:ext uri="{FF2B5EF4-FFF2-40B4-BE49-F238E27FC236}">
                <a16:creationId xmlns:a16="http://schemas.microsoft.com/office/drawing/2014/main" id="{2147883D-757E-4061-A7F2-B508A091865F}"/>
              </a:ext>
            </a:extLst>
          </p:cNvPr>
          <p:cNvSpPr>
            <a:spLocks noGrp="1"/>
          </p:cNvSpPr>
          <p:nvPr>
            <p:ph sz="half" idx="1"/>
          </p:nvPr>
        </p:nvSpPr>
        <p:spPr>
          <a:xfrm>
            <a:off x="818712" y="2222287"/>
            <a:ext cx="5185873" cy="4188525"/>
          </a:xfrm>
        </p:spPr>
        <p:txBody>
          <a:bodyPr>
            <a:normAutofit lnSpcReduction="10000"/>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Come affrontare I cambiamenti culturali dovuti ai mutamenti demografici?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Esempio: «</a:t>
            </a:r>
            <a:r>
              <a:rPr kumimoji="0" lang="it-IT"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Inforestierimento</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it-IT"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Überfremdung</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 o «</a:t>
            </a:r>
            <a:r>
              <a:rPr kumimoji="0" lang="it-IT"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surpopulation</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it-IT"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étrangère</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 termine utilizzato in Svizzera per indicare un aumento giudicato eccessivo della percentuale (quale?) di stranieri rispetto alla popolazione indigena.</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lang="it-IT" dirty="0">
                <a:solidFill>
                  <a:prstClr val="white"/>
                </a:solidFill>
                <a:latin typeface="Century Gothic" panose="020B0502020202020204"/>
              </a:rPr>
              <a:t>1971: referendum contro l’</a:t>
            </a:r>
            <a:r>
              <a:rPr lang="it-IT" dirty="0" err="1">
                <a:solidFill>
                  <a:prstClr val="white"/>
                </a:solidFill>
                <a:latin typeface="Century Gothic" panose="020B0502020202020204"/>
              </a:rPr>
              <a:t>inforestierimento</a:t>
            </a:r>
            <a:r>
              <a:rPr lang="it-IT" dirty="0">
                <a:solidFill>
                  <a:prstClr val="white"/>
                </a:solidFill>
                <a:latin typeface="Century Gothic" panose="020B0502020202020204"/>
              </a:rPr>
              <a:t> ottiene 46% di voti. </a:t>
            </a:r>
            <a:endPar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r>
              <a:rPr lang="it-IT" dirty="0"/>
              <a:t>https://www.swissinfo.ch/ger/wirtschaft/vor-50-jahren_das-erste-nein-gegen-schwarzenbachs--ueberfremdungs-initiative-/45782628</a:t>
            </a:r>
          </a:p>
        </p:txBody>
      </p:sp>
      <p:pic>
        <p:nvPicPr>
          <p:cNvPr id="5" name="Segnaposto contenuto 4">
            <a:extLst>
              <a:ext uri="{FF2B5EF4-FFF2-40B4-BE49-F238E27FC236}">
                <a16:creationId xmlns:a16="http://schemas.microsoft.com/office/drawing/2014/main" id="{0DA66ACB-B5A2-4E08-B294-01700CC06BEE}"/>
              </a:ext>
            </a:extLst>
          </p:cNvPr>
          <p:cNvPicPr>
            <a:picLocks noGrp="1" noChangeAspect="1"/>
          </p:cNvPicPr>
          <p:nvPr>
            <p:ph sz="half" idx="2"/>
          </p:nvPr>
        </p:nvPicPr>
        <p:blipFill>
          <a:blip r:embed="rId2"/>
          <a:stretch>
            <a:fillRect/>
          </a:stretch>
        </p:blipFill>
        <p:spPr>
          <a:xfrm>
            <a:off x="7573558" y="1910467"/>
            <a:ext cx="3262676" cy="4898799"/>
          </a:xfrm>
          <a:prstGeom prst="rect">
            <a:avLst/>
          </a:prstGeom>
        </p:spPr>
      </p:pic>
    </p:spTree>
    <p:extLst>
      <p:ext uri="{BB962C8B-B14F-4D97-AF65-F5344CB8AC3E}">
        <p14:creationId xmlns:p14="http://schemas.microsoft.com/office/powerpoint/2010/main" val="2822139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Doppia cittadinanza: immorale, innaturale? </a:t>
            </a:r>
          </a:p>
        </p:txBody>
      </p:sp>
      <p:sp>
        <p:nvSpPr>
          <p:cNvPr id="6" name="Segnaposto contenuto 5"/>
          <p:cNvSpPr>
            <a:spLocks noGrp="1"/>
          </p:cNvSpPr>
          <p:nvPr>
            <p:ph idx="1"/>
          </p:nvPr>
        </p:nvSpPr>
        <p:spPr>
          <a:xfrm>
            <a:off x="680321" y="2454440"/>
            <a:ext cx="10880308" cy="3599316"/>
          </a:xfrm>
        </p:spPr>
        <p:txBody>
          <a:bodyPr>
            <a:noAutofit/>
          </a:bodyPr>
          <a:lstStyle/>
          <a:p>
            <a:r>
              <a:rPr lang="it-IT" sz="1700" dirty="0"/>
              <a:t>Theodore Roosevelt, 1915: «La doppia cittadinanza è un’evidente assurdità». </a:t>
            </a:r>
          </a:p>
          <a:p>
            <a:r>
              <a:rPr lang="it-IT" sz="1700" dirty="0">
                <a:solidFill>
                  <a:srgbClr val="FF0000"/>
                </a:solidFill>
                <a:effectLst/>
              </a:rPr>
              <a:t>Convenzione su questioni relative ai conflitti tra leggi sulla nazionalità </a:t>
            </a:r>
            <a:r>
              <a:rPr lang="it-IT" sz="1700" dirty="0"/>
              <a:t>L’Aia, 1930 (ratificata da solo 20 stati):</a:t>
            </a:r>
          </a:p>
          <a:p>
            <a:pPr marL="0" indent="0">
              <a:buNone/>
            </a:pPr>
            <a:r>
              <a:rPr lang="it-IT" sz="1700" dirty="0"/>
              <a:t>«Convinti che sia interesse generale della comunità internazionale che tutti i suoi membri riconoscano che ogni persona debba avere una e solo una nazionalità; </a:t>
            </a:r>
          </a:p>
          <a:p>
            <a:pPr marL="0" indent="0">
              <a:buNone/>
            </a:pPr>
            <a:r>
              <a:rPr lang="it-IT" sz="1700" dirty="0"/>
              <a:t>Riconoscendo di conseguenza che l’umanità debba impegnarsi per tale ideale abolendo sia la condizione di apolidi sia di doppia nazionalità…» </a:t>
            </a:r>
          </a:p>
          <a:p>
            <a:r>
              <a:rPr lang="it-IT" sz="1700" dirty="0">
                <a:solidFill>
                  <a:srgbClr val="FF0000"/>
                </a:solidFill>
              </a:rPr>
              <a:t>Convenzione sulla diminuzione dei casi di doppia nazionalità e sugli obblighi militari in caso di doppia nazionalità</a:t>
            </a:r>
            <a:r>
              <a:rPr lang="it-IT" sz="1700" dirty="0"/>
              <a:t>, 1963 (ratificata da 12 stati):</a:t>
            </a:r>
          </a:p>
          <a:p>
            <a:pPr marL="0" indent="0">
              <a:buNone/>
            </a:pPr>
            <a:r>
              <a:rPr lang="it-IT" sz="1700" dirty="0"/>
              <a:t>«Considerando che i casi di nazionalità multipla possono creare difficoltà tra gli stati membri e che un’azione comune per ridurre quanto più possibile il numero di casi corrisponda agli obiettivi del Consiglio d’Europa…»</a:t>
            </a:r>
            <a:endParaRPr lang="en-GB" sz="1700" dirty="0"/>
          </a:p>
        </p:txBody>
      </p:sp>
      <p:sp>
        <p:nvSpPr>
          <p:cNvPr id="3" name="Segnaposto piè di pagina 2"/>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382985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3"/>
          <p:cNvSpPr>
            <a:spLocks noGrp="1"/>
          </p:cNvSpPr>
          <p:nvPr>
            <p:ph type="title"/>
          </p:nvPr>
        </p:nvSpPr>
        <p:spPr/>
        <p:txBody>
          <a:bodyPr/>
          <a:lstStyle/>
          <a:p>
            <a:r>
              <a:rPr lang="it-IT" altLang="it-IT" sz="4899" dirty="0"/>
              <a:t>Dalla sacralità dell’autorità alla legittimità moderna</a:t>
            </a:r>
          </a:p>
        </p:txBody>
      </p:sp>
      <p:sp>
        <p:nvSpPr>
          <p:cNvPr id="16387" name="Segnaposto contenuto 4"/>
          <p:cNvSpPr>
            <a:spLocks noGrp="1"/>
          </p:cNvSpPr>
          <p:nvPr>
            <p:ph sz="half" idx="1"/>
          </p:nvPr>
        </p:nvSpPr>
        <p:spPr>
          <a:xfrm>
            <a:off x="378182" y="2098348"/>
            <a:ext cx="4529275" cy="3930172"/>
          </a:xfrm>
        </p:spPr>
        <p:txBody>
          <a:bodyPr>
            <a:normAutofit/>
          </a:bodyPr>
          <a:lstStyle/>
          <a:p>
            <a:pPr marL="0" indent="0">
              <a:buNone/>
            </a:pPr>
            <a:r>
              <a:rPr lang="en-US" altLang="it-IT" sz="1814" dirty="0">
                <a:latin typeface="+mj-lt"/>
              </a:rPr>
              <a:t>Alexander Hamilton, «The Federalist», n#1, 1787:</a:t>
            </a:r>
          </a:p>
          <a:p>
            <a:pPr marL="0" indent="0">
              <a:buNone/>
            </a:pPr>
            <a:r>
              <a:rPr lang="it-IT" altLang="it-IT" sz="1814" dirty="0">
                <a:latin typeface="+mj-lt"/>
              </a:rPr>
              <a:t>«Sembra che sia stato riservato al popolo di questo paese di decidere, con la loro condotta e il loro esempio, l’importante questione: se le società umane sono veramente in grado o no di fondare un buon governo per via di riflessione e scelta, o se le loro costituzioni politiche dipenderanno sempre solo dal caso e dalla forza».</a:t>
            </a:r>
          </a:p>
        </p:txBody>
      </p:sp>
      <p:pic>
        <p:nvPicPr>
          <p:cNvPr id="1638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2080" y="2085289"/>
            <a:ext cx="2840560" cy="465595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7770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CBBF1F-1C90-E6C0-8D84-3F512EE9368B}"/>
              </a:ext>
            </a:extLst>
          </p:cNvPr>
          <p:cNvSpPr>
            <a:spLocks noGrp="1"/>
          </p:cNvSpPr>
          <p:nvPr>
            <p:ph type="title"/>
          </p:nvPr>
        </p:nvSpPr>
        <p:spPr/>
        <p:txBody>
          <a:bodyPr/>
          <a:lstStyle/>
          <a:p>
            <a:r>
              <a:rPr lang="it-IT" dirty="0"/>
              <a:t>«Principio </a:t>
            </a:r>
            <a:r>
              <a:rPr lang="it-IT" dirty="0" err="1"/>
              <a:t>Nottebohm</a:t>
            </a:r>
            <a:r>
              <a:rPr lang="it-IT" dirty="0"/>
              <a:t>»</a:t>
            </a:r>
          </a:p>
        </p:txBody>
      </p:sp>
      <p:sp>
        <p:nvSpPr>
          <p:cNvPr id="3" name="Segnaposto contenuto 2">
            <a:extLst>
              <a:ext uri="{FF2B5EF4-FFF2-40B4-BE49-F238E27FC236}">
                <a16:creationId xmlns:a16="http://schemas.microsoft.com/office/drawing/2014/main" id="{8D89D5B7-92A8-0F53-B715-B34BF01BC55D}"/>
              </a:ext>
            </a:extLst>
          </p:cNvPr>
          <p:cNvSpPr>
            <a:spLocks noGrp="1"/>
          </p:cNvSpPr>
          <p:nvPr>
            <p:ph idx="1"/>
          </p:nvPr>
        </p:nvSpPr>
        <p:spPr/>
        <p:txBody>
          <a:bodyPr>
            <a:normAutofit lnSpcReduction="10000"/>
          </a:bodyPr>
          <a:lstStyle/>
          <a:p>
            <a:r>
              <a:rPr lang="it-IT" dirty="0"/>
              <a:t>Sentenza </a:t>
            </a:r>
            <a:r>
              <a:rPr lang="it-IT" dirty="0" err="1"/>
              <a:t>Nottebohm</a:t>
            </a:r>
            <a:r>
              <a:rPr lang="it-IT" dirty="0"/>
              <a:t> della Corte Internazionale di Giustizia, 1955, applicata sia per determinare la genuinità della cittadinanza ottenuta sia per identificare quella preminente nei casi di doppia cittadinanza: </a:t>
            </a:r>
          </a:p>
          <a:p>
            <a:r>
              <a:rPr lang="it-IT" dirty="0"/>
              <a:t>«Al momento della sua naturalizzazione, si può dire che </a:t>
            </a:r>
            <a:r>
              <a:rPr lang="it-IT" dirty="0" err="1"/>
              <a:t>Nottebohm</a:t>
            </a:r>
            <a:r>
              <a:rPr lang="it-IT" dirty="0"/>
              <a:t> fosse stato più strettamente legato per tradizione, residenza, interessi, attività, legami familiari e le sue intenzioni per il prossimo futuro a Liechtenstein, più che a qualsiasi altro Stato? </a:t>
            </a:r>
          </a:p>
          <a:p>
            <a:r>
              <a:rPr lang="it-IT" dirty="0"/>
              <a:t>La naturalizzazione è stata chiesta non tanto allo scopo di ottenere il riconoscimento legale dell'appartenenza di </a:t>
            </a:r>
            <a:r>
              <a:rPr lang="it-IT" dirty="0" err="1"/>
              <a:t>Nottebohm</a:t>
            </a:r>
            <a:r>
              <a:rPr lang="it-IT" dirty="0"/>
              <a:t> alla popolazione del Liechtenstein, quanto per permettergli di sostituire il suo status di cittadino di uno Stato belligerante con quello di cittadino di uno Stato neutrale, con l'unico scopo di venire così sotto la protezione del Liechtenstein, ma non di adottare le sue tradizioni, i suoi interessi, il suo modo di vivere o di assumere obblighi, tranne quelli fiscali».</a:t>
            </a:r>
          </a:p>
          <a:p>
            <a:endParaRPr lang="it-IT" dirty="0"/>
          </a:p>
        </p:txBody>
      </p:sp>
    </p:spTree>
    <p:extLst>
      <p:ext uri="{BB962C8B-B14F-4D97-AF65-F5344CB8AC3E}">
        <p14:creationId xmlns:p14="http://schemas.microsoft.com/office/powerpoint/2010/main" val="3735516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Nuove forme di cittadinanza</a:t>
            </a:r>
          </a:p>
        </p:txBody>
      </p:sp>
      <p:sp>
        <p:nvSpPr>
          <p:cNvPr id="4" name="Segnaposto contenuto 3"/>
          <p:cNvSpPr>
            <a:spLocks noGrp="1"/>
          </p:cNvSpPr>
          <p:nvPr>
            <p:ph idx="1"/>
          </p:nvPr>
        </p:nvSpPr>
        <p:spPr/>
        <p:txBody>
          <a:bodyPr>
            <a:normAutofit/>
          </a:bodyPr>
          <a:lstStyle/>
          <a:p>
            <a:endParaRPr lang="it-IT" sz="2200" dirty="0"/>
          </a:p>
          <a:p>
            <a:pPr marL="0" indent="0">
              <a:buNone/>
            </a:pPr>
            <a:r>
              <a:rPr lang="it-IT" sz="2000" dirty="0"/>
              <a:t>Forme che richiedono l’integrazione sociale e culturale, definita come «veri ed effettivi legami col territorio» secondo il «principio </a:t>
            </a:r>
            <a:r>
              <a:rPr lang="it-IT" sz="2000" dirty="0" err="1"/>
              <a:t>Nottebohm</a:t>
            </a:r>
            <a:r>
              <a:rPr lang="it-IT" sz="2000" dirty="0"/>
              <a:t>»:</a:t>
            </a:r>
          </a:p>
          <a:p>
            <a:r>
              <a:rPr lang="it-IT" sz="2000" dirty="0"/>
              <a:t>Cittadinanza multipla (più di 90 stati) riconosce l’aumento di identità ibride, dovuta in genere allo sommarsi di ius soli e ius sanguinis e all’inclusione della discendenza matrilineare allo </a:t>
            </a:r>
            <a:r>
              <a:rPr lang="it-IT" sz="2000"/>
              <a:t>ius sanguinis; </a:t>
            </a:r>
            <a:endParaRPr lang="it-IT" sz="2000" dirty="0"/>
          </a:p>
          <a:p>
            <a:r>
              <a:rPr lang="it-IT" sz="2000" dirty="0"/>
              <a:t>Voto ai residenti non-cittadini (considerato come incoraggiamento o premio nel processo di integrazione).</a:t>
            </a:r>
          </a:p>
          <a:p>
            <a:endParaRPr lang="en-GB" dirty="0"/>
          </a:p>
        </p:txBody>
      </p:sp>
      <p:sp>
        <p:nvSpPr>
          <p:cNvPr id="8" name="Segnaposto piè di pagina 7"/>
          <p:cNvSpPr>
            <a:spLocks noGrp="1"/>
          </p:cNvSpPr>
          <p:nvPr>
            <p:ph type="ftr" sz="quarter" idx="11"/>
          </p:nvPr>
        </p:nvSpPr>
        <p:spPr/>
        <p:txBody>
          <a:bodyPr/>
          <a:lstStyle/>
          <a:p>
            <a:r>
              <a:rPr lang="en-GB" dirty="0"/>
              <a:t>© Ronald Car UNIMC</a:t>
            </a:r>
          </a:p>
        </p:txBody>
      </p:sp>
      <p:sp>
        <p:nvSpPr>
          <p:cNvPr id="3" name="Segnaposto contenuto 2"/>
          <p:cNvSpPr>
            <a:spLocks noGrp="1"/>
          </p:cNvSpPr>
          <p:nvPr>
            <p:ph type="body" idx="4294967295"/>
          </p:nvPr>
        </p:nvSpPr>
        <p:spPr>
          <a:xfrm>
            <a:off x="0" y="2062163"/>
            <a:ext cx="4471988" cy="1400175"/>
          </a:xfrm>
        </p:spPr>
        <p:txBody>
          <a:bodyPr>
            <a:normAutofit/>
          </a:bodyPr>
          <a:lstStyle/>
          <a:p>
            <a:pPr marL="0" indent="0">
              <a:buNone/>
            </a:pPr>
            <a:endParaRPr lang="it-IT" sz="2600" dirty="0">
              <a:solidFill>
                <a:srgbClr val="FF0000"/>
              </a:solidFill>
            </a:endParaRPr>
          </a:p>
          <a:p>
            <a:pPr marL="0" indent="0">
              <a:buNone/>
            </a:pPr>
            <a:endParaRPr lang="it-IT" sz="2600" dirty="0">
              <a:solidFill>
                <a:srgbClr val="FF0000"/>
              </a:solidFill>
            </a:endParaRPr>
          </a:p>
          <a:p>
            <a:pPr marL="0" indent="0">
              <a:buNone/>
            </a:pPr>
            <a:endParaRPr lang="it-IT" sz="2600" dirty="0">
              <a:solidFill>
                <a:srgbClr val="FF0000"/>
              </a:solidFill>
            </a:endParaRPr>
          </a:p>
        </p:txBody>
      </p:sp>
    </p:spTree>
    <p:extLst>
      <p:ext uri="{BB962C8B-B14F-4D97-AF65-F5344CB8AC3E}">
        <p14:creationId xmlns:p14="http://schemas.microsoft.com/office/powerpoint/2010/main" val="3904900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43E54A25-EBAE-4934-9146-84262AAA01E1}"/>
              </a:ext>
            </a:extLst>
          </p:cNvPr>
          <p:cNvSpPr>
            <a:spLocks noGrp="1"/>
          </p:cNvSpPr>
          <p:nvPr>
            <p:ph type="title"/>
          </p:nvPr>
        </p:nvSpPr>
        <p:spPr/>
        <p:txBody>
          <a:bodyPr/>
          <a:lstStyle/>
          <a:p>
            <a:r>
              <a:rPr lang="it-IT" dirty="0"/>
              <a:t>Forme che non richiedono l’integrazione</a:t>
            </a:r>
          </a:p>
        </p:txBody>
      </p:sp>
      <p:sp>
        <p:nvSpPr>
          <p:cNvPr id="8" name="Segnaposto contenuto 7">
            <a:extLst>
              <a:ext uri="{FF2B5EF4-FFF2-40B4-BE49-F238E27FC236}">
                <a16:creationId xmlns:a16="http://schemas.microsoft.com/office/drawing/2014/main" id="{0A59BDD2-8059-4665-80DA-6F371DC54A8D}"/>
              </a:ext>
            </a:extLst>
          </p:cNvPr>
          <p:cNvSpPr>
            <a:spLocks noGrp="1"/>
          </p:cNvSpPr>
          <p:nvPr>
            <p:ph idx="1"/>
          </p:nvPr>
        </p:nvSpPr>
        <p:spPr/>
        <p:txBody>
          <a:bodyPr>
            <a:normAutofit fontScale="92500" lnSpcReduction="10000"/>
          </a:bodyPr>
          <a:lstStyle/>
          <a:p>
            <a:r>
              <a:rPr lang="it-IT" dirty="0"/>
              <a:t>Cittadinanza per investimento, e-residenza e cittadinanza in vendita (in quanto </a:t>
            </a:r>
            <a:r>
              <a:rPr lang="it-IT"/>
              <a:t>seconda cittadinanza): </a:t>
            </a:r>
            <a:endParaRPr lang="it-IT" dirty="0"/>
          </a:p>
          <a:p>
            <a:pPr marL="0" indent="0">
              <a:buNone/>
            </a:pPr>
            <a:r>
              <a:rPr lang="it-IT" dirty="0"/>
              <a:t>programmi governativi che combinano la logica del vantaggio economico e il monopolio di stato sulla cittadinanza Intesa come merce. Il suo valore di mercato diventa l’unico criterio di appartenenza, il che aggrava le ineguaglianze tra connazionali e tra questi e stranieri.</a:t>
            </a:r>
          </a:p>
          <a:p>
            <a:r>
              <a:rPr lang="it-IT" dirty="0"/>
              <a:t>Regimi privilegiati: </a:t>
            </a:r>
          </a:p>
          <a:p>
            <a:pPr marL="0" indent="0">
              <a:buNone/>
            </a:pPr>
            <a:r>
              <a:rPr lang="it-IT" dirty="0"/>
              <a:t>governi nazionali concedono privilegi extraterritoriali a settori economici di loro preferenza: energia, informatica, finanza, media, e a operatori di loro preferenza: amministratori delegati, star globali nell’industria di intrattenimento, sport o ricerca scientifica.  </a:t>
            </a:r>
          </a:p>
          <a:p>
            <a:pPr marL="0" indent="0">
              <a:buNone/>
            </a:pPr>
            <a:r>
              <a:rPr lang="it-IT" dirty="0">
                <a:hlinkClick r:id="rId2"/>
              </a:rPr>
              <a:t>https://www.republicamendalerenda.net/copia-de-historia</a:t>
            </a:r>
            <a:r>
              <a:rPr lang="it-IT" dirty="0"/>
              <a:t> </a:t>
            </a:r>
          </a:p>
          <a:p>
            <a:pPr marL="0" indent="0">
              <a:buNone/>
            </a:pPr>
            <a:r>
              <a:rPr lang="it-IT" dirty="0">
                <a:hlinkClick r:id="rId3"/>
              </a:rPr>
              <a:t>https://www.theguardian.com/world/2022/mar/18/spanish-driver-hash-cakes-claims-diplomatic-immunity-menda-lerenda</a:t>
            </a:r>
            <a:r>
              <a:rPr lang="it-IT" dirty="0"/>
              <a:t> </a:t>
            </a:r>
          </a:p>
        </p:txBody>
      </p:sp>
    </p:spTree>
    <p:extLst>
      <p:ext uri="{BB962C8B-B14F-4D97-AF65-F5344CB8AC3E}">
        <p14:creationId xmlns:p14="http://schemas.microsoft.com/office/powerpoint/2010/main" val="4195829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Alla coercizione dall’alto corrisponde ancora la identificazione dal basso?</a:t>
            </a:r>
          </a:p>
        </p:txBody>
      </p:sp>
      <p:sp>
        <p:nvSpPr>
          <p:cNvPr id="3" name="Segnaposto contenuto 2"/>
          <p:cNvSpPr>
            <a:spLocks noGrp="1"/>
          </p:cNvSpPr>
          <p:nvPr>
            <p:ph idx="1"/>
          </p:nvPr>
        </p:nvSpPr>
        <p:spPr/>
        <p:txBody>
          <a:bodyPr>
            <a:normAutofit/>
          </a:bodyPr>
          <a:lstStyle/>
          <a:p>
            <a:r>
              <a:rPr lang="it-IT" dirty="0"/>
              <a:t>Anche le nuove forme di cittadinanza trans-nazionale sono attribuite dall’alto; in caso di identità ibride, non si riferiscono al modo in cui l’individuo percepisce la propria appartenenza. </a:t>
            </a:r>
          </a:p>
          <a:p>
            <a:r>
              <a:rPr lang="it-IT" dirty="0"/>
              <a:t>Di conseguenza, per un sempre maggiore numero di persone aumenta il divario tra – da un lato – i loro sentimenti di responsabilità e solidarietà, e dall’altro lato - il loro status ufficiale.  </a:t>
            </a:r>
          </a:p>
          <a:p>
            <a:r>
              <a:rPr lang="it-IT" dirty="0"/>
              <a:t>Secondo la World </a:t>
            </a:r>
            <a:r>
              <a:rPr lang="it-IT" dirty="0" err="1"/>
              <a:t>Values</a:t>
            </a:r>
            <a:r>
              <a:rPr lang="it-IT" dirty="0"/>
              <a:t> survey, 1/5 della popolazione mondiale si identifica con la comunità globale, ma 4/5 no, provocando conflitti tra cosiddetti </a:t>
            </a:r>
            <a:r>
              <a:rPr lang="it-IT" dirty="0" err="1">
                <a:solidFill>
                  <a:srgbClr val="FF0000"/>
                </a:solidFill>
              </a:rPr>
              <a:t>Anywheres</a:t>
            </a:r>
            <a:r>
              <a:rPr lang="it-IT" dirty="0"/>
              <a:t> e </a:t>
            </a:r>
            <a:r>
              <a:rPr lang="it-IT" dirty="0" err="1">
                <a:solidFill>
                  <a:srgbClr val="FF0000"/>
                </a:solidFill>
              </a:rPr>
              <a:t>Somewheres</a:t>
            </a:r>
            <a:r>
              <a:rPr lang="it-IT" dirty="0"/>
              <a:t> che la logica della democrazia nazionale non è in grado di risolvere. </a:t>
            </a:r>
          </a:p>
          <a:p>
            <a:r>
              <a:rPr lang="it-IT" dirty="0">
                <a:hlinkClick r:id="rId2"/>
              </a:rPr>
              <a:t>https://www.youtube.com/watch?v=jya7nThQp8I</a:t>
            </a:r>
            <a:r>
              <a:rPr lang="it-IT" dirty="0"/>
              <a:t> </a:t>
            </a:r>
          </a:p>
        </p:txBody>
      </p:sp>
      <p:sp>
        <p:nvSpPr>
          <p:cNvPr id="5" name="Segnaposto piè di pagina 4"/>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926383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Cittadinanza nazionale è fonte di crescenti difficoltà a causa di:</a:t>
            </a:r>
          </a:p>
        </p:txBody>
      </p:sp>
      <p:sp>
        <p:nvSpPr>
          <p:cNvPr id="4" name="Segnaposto contenuto 3"/>
          <p:cNvSpPr>
            <a:spLocks noGrp="1"/>
          </p:cNvSpPr>
          <p:nvPr>
            <p:ph idx="1"/>
          </p:nvPr>
        </p:nvSpPr>
        <p:spPr/>
        <p:txBody>
          <a:bodyPr>
            <a:normAutofit/>
          </a:bodyPr>
          <a:lstStyle/>
          <a:p>
            <a:pPr marL="0" indent="0">
              <a:buNone/>
            </a:pPr>
            <a:r>
              <a:rPr lang="it-IT" dirty="0"/>
              <a:t>1. Difficoltà di delimitare il demos;</a:t>
            </a:r>
          </a:p>
          <a:p>
            <a:pPr marL="0" indent="0">
              <a:buNone/>
            </a:pPr>
            <a:r>
              <a:rPr lang="it-IT" dirty="0"/>
              <a:t>2. Globalizzazione della vita socio-economica: </a:t>
            </a:r>
            <a:r>
              <a:rPr lang="it-IT" dirty="0">
                <a:hlinkClick r:id="rId2"/>
              </a:rPr>
              <a:t>https://www.goldenvisas.com/country</a:t>
            </a:r>
            <a:r>
              <a:rPr lang="it-IT" dirty="0"/>
              <a:t> </a:t>
            </a:r>
          </a:p>
          <a:p>
            <a:pPr marL="0" indent="0">
              <a:buNone/>
            </a:pPr>
            <a:r>
              <a:rPr lang="it-IT" dirty="0">
                <a:hlinkClick r:id="rId3"/>
              </a:rPr>
              <a:t>https://www.henleyglobal.com/citizenship-investment</a:t>
            </a:r>
            <a:r>
              <a:rPr lang="it-IT" dirty="0"/>
              <a:t> </a:t>
            </a:r>
          </a:p>
          <a:p>
            <a:pPr marL="0" indent="0">
              <a:buNone/>
            </a:pPr>
            <a:r>
              <a:rPr lang="it-IT" dirty="0">
                <a:hlinkClick r:id="rId4"/>
              </a:rPr>
              <a:t>https://www.businessinsider.com/countries-buy-citizenship-golden-passport-countries-list-2022-8?r=US&amp;IR=T</a:t>
            </a:r>
            <a:r>
              <a:rPr lang="it-IT" dirty="0"/>
              <a:t> </a:t>
            </a:r>
            <a:r>
              <a:rPr lang="it-IT" dirty="0">
                <a:hlinkClick r:id="rId5"/>
              </a:rPr>
              <a:t>https://www.theguardian.com/world/2023/oct/11/golden-passports-dominica-citizenship-by-investment-cbi-scheme</a:t>
            </a:r>
            <a:r>
              <a:rPr lang="it-IT" dirty="0"/>
              <a:t> </a:t>
            </a:r>
          </a:p>
          <a:p>
            <a:pPr marL="0" indent="0">
              <a:buNone/>
            </a:pPr>
            <a:r>
              <a:rPr lang="it-IT" dirty="0"/>
              <a:t>3. Valenza universale dei diritti umani;</a:t>
            </a:r>
          </a:p>
          <a:p>
            <a:pPr marL="0" indent="0">
              <a:buNone/>
            </a:pPr>
            <a:r>
              <a:rPr lang="it-IT" dirty="0"/>
              <a:t>4. Identità ibride – l’identità individuale è soggetta a una pluralità di appartenenze sovrapposte, non solo a quella nazionale.</a:t>
            </a:r>
          </a:p>
        </p:txBody>
      </p:sp>
      <p:sp>
        <p:nvSpPr>
          <p:cNvPr id="8" name="Segnaposto piè di pagina 7"/>
          <p:cNvSpPr>
            <a:spLocks noGrp="1"/>
          </p:cNvSpPr>
          <p:nvPr>
            <p:ph type="ftr" sz="quarter" idx="11"/>
          </p:nvPr>
        </p:nvSpPr>
        <p:spPr/>
        <p:txBody>
          <a:bodyPr/>
          <a:lstStyle/>
          <a:p>
            <a:r>
              <a:rPr lang="en-GB"/>
              <a:t>© Ronald Car UNIMC</a:t>
            </a:r>
          </a:p>
        </p:txBody>
      </p:sp>
      <p:sp>
        <p:nvSpPr>
          <p:cNvPr id="3" name="Segnaposto contenuto 2"/>
          <p:cNvSpPr>
            <a:spLocks noGrp="1"/>
          </p:cNvSpPr>
          <p:nvPr>
            <p:ph type="body" idx="4294967295"/>
          </p:nvPr>
        </p:nvSpPr>
        <p:spPr>
          <a:xfrm>
            <a:off x="0" y="2174875"/>
            <a:ext cx="5189538" cy="576263"/>
          </a:xfrm>
        </p:spPr>
        <p:txBody>
          <a:bodyPr>
            <a:normAutofit/>
          </a:bodyPr>
          <a:lstStyle/>
          <a:p>
            <a:pPr marL="0" indent="0">
              <a:buNone/>
            </a:pPr>
            <a:endParaRPr lang="it-IT" dirty="0"/>
          </a:p>
        </p:txBody>
      </p:sp>
    </p:spTree>
    <p:extLst>
      <p:ext uri="{BB962C8B-B14F-4D97-AF65-F5344CB8AC3E}">
        <p14:creationId xmlns:p14="http://schemas.microsoft.com/office/powerpoint/2010/main" val="3650660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991E21EB-A137-4EEC-A8C4-3CC4906F5657}"/>
              </a:ext>
            </a:extLst>
          </p:cNvPr>
          <p:cNvSpPr>
            <a:spLocks noGrp="1"/>
          </p:cNvSpPr>
          <p:nvPr>
            <p:ph type="title"/>
          </p:nvPr>
        </p:nvSpPr>
        <p:spPr/>
        <p:txBody>
          <a:bodyPr/>
          <a:lstStyle/>
          <a:p>
            <a:r>
              <a:rPr lang="it-IT" dirty="0"/>
              <a:t>Cittadinanza cosmopolitica si annuncia come:</a:t>
            </a:r>
          </a:p>
        </p:txBody>
      </p:sp>
      <p:sp>
        <p:nvSpPr>
          <p:cNvPr id="8" name="Segnaposto contenuto 7">
            <a:extLst>
              <a:ext uri="{FF2B5EF4-FFF2-40B4-BE49-F238E27FC236}">
                <a16:creationId xmlns:a16="http://schemas.microsoft.com/office/drawing/2014/main" id="{585A95B9-F2AA-449E-8185-617A7ACDA355}"/>
              </a:ext>
            </a:extLst>
          </p:cNvPr>
          <p:cNvSpPr>
            <a:spLocks noGrp="1"/>
          </p:cNvSpPr>
          <p:nvPr>
            <p:ph idx="1"/>
          </p:nvPr>
        </p:nvSpPr>
        <p:spPr/>
        <p:txBody>
          <a:bodyPr/>
          <a:lstStyle/>
          <a:p>
            <a:r>
              <a:rPr lang="it-IT" dirty="0"/>
              <a:t>Partecipazione ad una governance democratica globale tramite istituzioni trans-nazionali, in mancanza di uno stato globale (come le elezioni dirette per l’Assemblea Generale delle Nazioni Unite – possiamo immaginare una società civile globale fondata solo su valori comuni, ma priva di un linguaggio e un sentire comune?  </a:t>
            </a:r>
          </a:p>
          <a:p>
            <a:r>
              <a:rPr lang="it-IT" dirty="0"/>
              <a:t>Obblighi morali universali dell’individuo (giustizia globale);</a:t>
            </a:r>
          </a:p>
          <a:p>
            <a:r>
              <a:rPr lang="it-IT" dirty="0"/>
              <a:t>Sottomissione politico-legale ad uno stato globale.</a:t>
            </a:r>
          </a:p>
        </p:txBody>
      </p:sp>
    </p:spTree>
    <p:extLst>
      <p:ext uri="{BB962C8B-B14F-4D97-AF65-F5344CB8AC3E}">
        <p14:creationId xmlns:p14="http://schemas.microsoft.com/office/powerpoint/2010/main" val="4132150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Cittadinanza sopranazionale</a:t>
            </a:r>
          </a:p>
        </p:txBody>
      </p:sp>
      <p:sp>
        <p:nvSpPr>
          <p:cNvPr id="3" name="Segnaposto contenuto 2"/>
          <p:cNvSpPr>
            <a:spLocks noGrp="1"/>
          </p:cNvSpPr>
          <p:nvPr>
            <p:ph idx="1"/>
          </p:nvPr>
        </p:nvSpPr>
        <p:spPr/>
        <p:txBody>
          <a:bodyPr>
            <a:normAutofit lnSpcReduction="10000"/>
          </a:bodyPr>
          <a:lstStyle/>
          <a:p>
            <a:r>
              <a:rPr lang="it-IT" dirty="0"/>
              <a:t>Entità sopranazionali si presentano come progetti non-egemonici (non è un processo di </a:t>
            </a:r>
            <a:r>
              <a:rPr lang="it-IT" dirty="0" err="1"/>
              <a:t>nation</a:t>
            </a:r>
            <a:r>
              <a:rPr lang="it-IT" dirty="0"/>
              <a:t> building) che perseguono un obiettivo comune.</a:t>
            </a:r>
          </a:p>
          <a:p>
            <a:r>
              <a:rPr lang="it-IT" dirty="0"/>
              <a:t>Cittadinanza UE – la forma più concretamente sviluppata al mondo a partire dal trattato di Maastricht del 1992;</a:t>
            </a:r>
          </a:p>
          <a:p>
            <a:r>
              <a:rPr lang="it-IT" dirty="0"/>
              <a:t>Maastricht ha conferito ad ogni individuo il diritto di risiedere in ogni stato UE. Da allora è stato ulteriormente esteso dalla CGEU includendo il diritto all’equo trattamento con i cittadini nazionali nel riconoscimento di diritti e benefici. </a:t>
            </a:r>
          </a:p>
          <a:p>
            <a:r>
              <a:rPr lang="it-IT" dirty="0"/>
              <a:t>Sentenza CGEU </a:t>
            </a:r>
            <a:r>
              <a:rPr lang="it-IT" dirty="0" err="1"/>
              <a:t>Grzelczyk</a:t>
            </a:r>
            <a:r>
              <a:rPr lang="it-IT" dirty="0"/>
              <a:t>, 2001: cittadino francese che studia in Belgio ha diritto ai benefici sociali; «lo status di cittadino dell'Unione è destinato ad essere lo status fondamentale dei cittadini degli Stati membri che consente a chi tra di loro si trovi nella medesima situazione di ottenere, indipendentemente dalla cittadinanza, il medesimo trattamento giuridico».</a:t>
            </a:r>
          </a:p>
        </p:txBody>
      </p:sp>
      <p:sp>
        <p:nvSpPr>
          <p:cNvPr id="5" name="Segnaposto piè di pagina 4"/>
          <p:cNvSpPr>
            <a:spLocks noGrp="1"/>
          </p:cNvSpPr>
          <p:nvPr>
            <p:ph type="ftr" sz="quarter" idx="11"/>
          </p:nvPr>
        </p:nvSpPr>
        <p:spPr/>
        <p:txBody>
          <a:bodyPr/>
          <a:lstStyle/>
          <a:p>
            <a:r>
              <a:rPr lang="en-GB"/>
              <a:t>© Ronald Car UNIMC</a:t>
            </a:r>
          </a:p>
        </p:txBody>
      </p:sp>
    </p:spTree>
    <p:extLst>
      <p:ext uri="{BB962C8B-B14F-4D97-AF65-F5344CB8AC3E}">
        <p14:creationId xmlns:p14="http://schemas.microsoft.com/office/powerpoint/2010/main" val="4009003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573DF7-A7D4-4C05-8C16-6C880DA13790}"/>
              </a:ext>
            </a:extLst>
          </p:cNvPr>
          <p:cNvSpPr>
            <a:spLocks noGrp="1"/>
          </p:cNvSpPr>
          <p:nvPr>
            <p:ph type="title"/>
          </p:nvPr>
        </p:nvSpPr>
        <p:spPr/>
        <p:txBody>
          <a:bodyPr/>
          <a:lstStyle/>
          <a:p>
            <a:r>
              <a:rPr lang="it-IT" dirty="0"/>
              <a:t>Significato politico della cittadinanza UE</a:t>
            </a:r>
          </a:p>
        </p:txBody>
      </p:sp>
      <p:sp>
        <p:nvSpPr>
          <p:cNvPr id="3" name="Segnaposto contenuto 2">
            <a:extLst>
              <a:ext uri="{FF2B5EF4-FFF2-40B4-BE49-F238E27FC236}">
                <a16:creationId xmlns:a16="http://schemas.microsoft.com/office/drawing/2014/main" id="{1B5CC7AA-41F6-4131-946A-42BB9ED28726}"/>
              </a:ext>
            </a:extLst>
          </p:cNvPr>
          <p:cNvSpPr>
            <a:spLocks noGrp="1"/>
          </p:cNvSpPr>
          <p:nvPr>
            <p:ph idx="1"/>
          </p:nvPr>
        </p:nvSpPr>
        <p:spPr/>
        <p:txBody>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Direttiva 2004/38/CE del Parlamento europeo - diritto dei cittadini UE e dei loro familiari di circolare e di soggiornare liberamente nel territorio degli Stati membri: </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hlinkClick r:id="rId2"/>
              </a:rPr>
              <a:t>https://eur-lex.europa.eu/legal-content/IT/TXT/?uri=CELEX%3A02004L0038-20110616</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La sfera UE è sopranazionale solo per i cittadini UE, mentre mantiene i limiti tradizionali per i non UE. La cittadinanza nazionale rimane il criterio cardine – non è sminuita dalla cittadinanza UE ma si riconoscono a vicenda.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srgbClr val="FF0000"/>
                </a:solidFill>
                <a:effectLst/>
                <a:uLnTx/>
                <a:uFillTx/>
                <a:latin typeface="Century Gothic" panose="020B0502020202020204"/>
                <a:ea typeface="+mn-ea"/>
                <a:cs typeface="+mn-cs"/>
              </a:rPr>
              <a:t>Implica un impegnativo presupposto politico: comunità politiche diverse devono rispettare e mostrare mutua fiducia nei rispettivi principi e progetti politici, come anche nelle tradizioni e usi culturali. </a:t>
            </a:r>
          </a:p>
        </p:txBody>
      </p:sp>
    </p:spTree>
    <p:extLst>
      <p:ext uri="{BB962C8B-B14F-4D97-AF65-F5344CB8AC3E}">
        <p14:creationId xmlns:p14="http://schemas.microsoft.com/office/powerpoint/2010/main" val="782616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Contesto storico della cittadinanza UE</a:t>
            </a:r>
          </a:p>
        </p:txBody>
      </p:sp>
      <p:sp>
        <p:nvSpPr>
          <p:cNvPr id="3" name="Segnaposto contenuto 2"/>
          <p:cNvSpPr>
            <a:spLocks noGrp="1"/>
          </p:cNvSpPr>
          <p:nvPr>
            <p:ph idx="1"/>
          </p:nvPr>
        </p:nvSpPr>
        <p:spPr/>
        <p:txBody>
          <a:bodyPr>
            <a:normAutofit/>
          </a:bodyPr>
          <a:lstStyle/>
          <a:p>
            <a:r>
              <a:rPr lang="it-IT" dirty="0"/>
              <a:t>Tra le due guerre mondiali, le nuove democrazie nazionali si destabilizzavano a vicenda promuovendo politiche che esternalizzavano i costi sociali delle loro scelte. </a:t>
            </a:r>
          </a:p>
          <a:p>
            <a:r>
              <a:rPr lang="it-IT" dirty="0"/>
              <a:t>Dopo la Seconda Guerra Mondiale, la progressive cooperazione e integrazione economica dell’Europa occidentale era vista come garante della stabilità socio-politica minacciata dallo scontro ideologico con il comunismo.</a:t>
            </a:r>
          </a:p>
          <a:p>
            <a:r>
              <a:rPr lang="it-IT" dirty="0"/>
              <a:t>Quindi, l’integrazione era intesa a livello di: </a:t>
            </a:r>
          </a:p>
          <a:p>
            <a:pPr marL="457200" indent="-457200">
              <a:buFont typeface="+mj-lt"/>
              <a:buAutoNum type="arabicPeriod"/>
            </a:pPr>
            <a:r>
              <a:rPr lang="it-IT" dirty="0"/>
              <a:t>Istituzioni comuni per garantire i bisogni economici, </a:t>
            </a:r>
          </a:p>
          <a:p>
            <a:pPr marL="457200" indent="-457200">
              <a:buFont typeface="+mj-lt"/>
              <a:buAutoNum type="arabicPeriod"/>
            </a:pPr>
            <a:r>
              <a:rPr lang="it-IT" dirty="0"/>
              <a:t>Organi decisionali in grado di stabilizzare il mercato comune, </a:t>
            </a:r>
          </a:p>
          <a:p>
            <a:pPr marL="457200" indent="-457200">
              <a:buFont typeface="+mj-lt"/>
              <a:buAutoNum type="arabicPeriod"/>
            </a:pPr>
            <a:r>
              <a:rPr lang="it-IT" dirty="0"/>
              <a:t>Normative per definire in modo uniforme i diritti dei cittadini. </a:t>
            </a:r>
          </a:p>
        </p:txBody>
      </p:sp>
      <p:sp>
        <p:nvSpPr>
          <p:cNvPr id="5" name="Segnaposto piè di pagina 4"/>
          <p:cNvSpPr>
            <a:spLocks noGrp="1"/>
          </p:cNvSpPr>
          <p:nvPr>
            <p:ph type="ftr" sz="quarter" idx="11"/>
          </p:nvPr>
        </p:nvSpPr>
        <p:spPr/>
        <p:txBody>
          <a:bodyPr/>
          <a:lstStyle/>
          <a:p>
            <a:r>
              <a:rPr lang="en-GB"/>
              <a:t>© Ronald Car UNIMC</a:t>
            </a:r>
          </a:p>
        </p:txBody>
      </p:sp>
    </p:spTree>
    <p:extLst>
      <p:ext uri="{BB962C8B-B14F-4D97-AF65-F5344CB8AC3E}">
        <p14:creationId xmlns:p14="http://schemas.microsoft.com/office/powerpoint/2010/main" val="665421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Una cittadinanza creata dai giudici?</a:t>
            </a:r>
          </a:p>
        </p:txBody>
      </p:sp>
      <p:sp>
        <p:nvSpPr>
          <p:cNvPr id="3" name="Segnaposto contenuto 2"/>
          <p:cNvSpPr>
            <a:spLocks noGrp="1"/>
          </p:cNvSpPr>
          <p:nvPr>
            <p:ph idx="1"/>
          </p:nvPr>
        </p:nvSpPr>
        <p:spPr/>
        <p:txBody>
          <a:bodyPr>
            <a:normAutofit/>
          </a:bodyPr>
          <a:lstStyle/>
          <a:p>
            <a:r>
              <a:rPr lang="it-IT" dirty="0"/>
              <a:t>La mancata ratifica del Trattato per una costituzione europea nel 2005 impone il perseguimento di una via non politica verso la cittadinanza UE – ripiego come “</a:t>
            </a:r>
            <a:r>
              <a:rPr lang="it-IT" dirty="0" err="1"/>
              <a:t>second</a:t>
            </a:r>
            <a:r>
              <a:rPr lang="it-IT" dirty="0"/>
              <a:t>-best </a:t>
            </a:r>
            <a:r>
              <a:rPr lang="it-IT" dirty="0" err="1"/>
              <a:t>answer</a:t>
            </a:r>
            <a:r>
              <a:rPr lang="it-IT" dirty="0"/>
              <a:t>” – per via della casistica della CGEU. </a:t>
            </a:r>
          </a:p>
          <a:p>
            <a:r>
              <a:rPr lang="it-IT" dirty="0"/>
              <a:t>Ma la casistica della CGUE: </a:t>
            </a:r>
          </a:p>
          <a:p>
            <a:r>
              <a:rPr lang="it-IT" dirty="0"/>
              <a:t>Si riferisce solo ai bisogni degli </a:t>
            </a:r>
            <a:r>
              <a:rPr lang="it-IT" dirty="0" err="1"/>
              <a:t>anywheres</a:t>
            </a:r>
            <a:r>
              <a:rPr lang="it-IT" dirty="0"/>
              <a:t> che si rivolgono alla corte? </a:t>
            </a:r>
          </a:p>
          <a:p>
            <a:r>
              <a:rPr lang="it-IT" dirty="0"/>
              <a:t>Non essendo politicamente responsabile, può CGUE prendere in considerazione gli effetti sistemici delle proprie decisioni?</a:t>
            </a:r>
          </a:p>
          <a:p>
            <a:r>
              <a:rPr lang="it-IT" dirty="0"/>
              <a:t>Può disinteressarsi delle conseguenze indirette che le sue decisioni implicano per I </a:t>
            </a:r>
            <a:r>
              <a:rPr lang="it-IT" dirty="0" err="1"/>
              <a:t>somewheres</a:t>
            </a:r>
            <a:r>
              <a:rPr lang="it-IT" dirty="0"/>
              <a:t> che di solito non si rivolgono alla corte?</a:t>
            </a:r>
          </a:p>
          <a:p>
            <a:endParaRPr lang="en-GB" dirty="0"/>
          </a:p>
        </p:txBody>
      </p:sp>
      <p:sp>
        <p:nvSpPr>
          <p:cNvPr id="5" name="Segnaposto piè di pagina 4"/>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2003691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Persistenti difetti di legittimità della democrazia rappresentativa</a:t>
            </a:r>
          </a:p>
        </p:txBody>
      </p:sp>
      <p:sp>
        <p:nvSpPr>
          <p:cNvPr id="3" name="Segnaposto contenuto 2"/>
          <p:cNvSpPr>
            <a:spLocks noGrp="1"/>
          </p:cNvSpPr>
          <p:nvPr>
            <p:ph idx="1"/>
          </p:nvPr>
        </p:nvSpPr>
        <p:spPr>
          <a:xfrm>
            <a:off x="818712" y="2220686"/>
            <a:ext cx="10554574" cy="4075611"/>
          </a:xfrm>
        </p:spPr>
        <p:txBody>
          <a:bodyPr>
            <a:normAutofit fontScale="92500" lnSpcReduction="20000"/>
          </a:bodyPr>
          <a:lstStyle/>
          <a:p>
            <a:r>
              <a:rPr lang="it-IT" sz="1900" dirty="0"/>
              <a:t>La realtà è frustrante perché: </a:t>
            </a:r>
          </a:p>
          <a:p>
            <a:pPr>
              <a:buFont typeface="+mj-lt"/>
              <a:buAutoNum type="arabicPeriod"/>
            </a:pPr>
            <a:r>
              <a:rPr lang="it-IT" sz="1900" dirty="0"/>
              <a:t>si scontra con l’ideale della democrazia come auto-governo del popolo; in realtà, i cittadini possono solo scegliere i propri rappresentanti.</a:t>
            </a:r>
          </a:p>
          <a:p>
            <a:pPr>
              <a:buFont typeface="+mj-lt"/>
              <a:buAutoNum type="arabicPeriod"/>
            </a:pPr>
            <a:r>
              <a:rPr lang="it-IT" sz="1900" dirty="0"/>
              <a:t>Anche in questa limitata possibilità di scelta, i cittadini come singoli individui non possono competere con l’influenza di organizzazioni gestite in modo professionale, che sono più efficaci del cittadino nella promozione dei propri interessi.</a:t>
            </a:r>
          </a:p>
          <a:p>
            <a:pPr>
              <a:buFont typeface="+mj-lt"/>
              <a:buAutoNum type="arabicPeriod"/>
            </a:pPr>
            <a:r>
              <a:rPr lang="it-IT" sz="1900" dirty="0"/>
              <a:t>La rappresentanza dovrebbe essere un temporaneo «servizio per il pubblico» che può svolgere ciascun cittadino, ma in realtà è una professione permanente – si vive di politica, non per la politica. </a:t>
            </a:r>
          </a:p>
          <a:p>
            <a:pPr>
              <a:buFont typeface="+mj-lt"/>
              <a:buAutoNum type="arabicPeriod"/>
            </a:pPr>
            <a:r>
              <a:rPr lang="it-IT" sz="1900" dirty="0"/>
              <a:t>La democratizzazione è rimasta limitata solo ai luoghi del potere politico, non è mai riuscita a penetrare nei luoghi del potere economico, amministrativo e giudiziario.</a:t>
            </a:r>
          </a:p>
          <a:p>
            <a:pPr>
              <a:buFont typeface="+mj-lt"/>
              <a:buAutoNum type="arabicPeriod"/>
            </a:pPr>
            <a:r>
              <a:rPr lang="it-IT" sz="1900" dirty="0"/>
              <a:t>Le rapide trasformazioni del mondo moderno rendono presto obsolete le forme di rappresentanza escogitate in epoche precedenti – </a:t>
            </a:r>
            <a:r>
              <a:rPr lang="it-IT" sz="1900" b="1" u="sng" dirty="0">
                <a:solidFill>
                  <a:srgbClr val="FF0000"/>
                </a:solidFill>
              </a:rPr>
              <a:t>specialmente dal momento dell’accelerata globalizzazione della società e dell’economia.</a:t>
            </a:r>
            <a:endParaRPr lang="it-IT" dirty="0"/>
          </a:p>
          <a:p>
            <a:endParaRPr lang="it-IT" dirty="0"/>
          </a:p>
        </p:txBody>
      </p:sp>
    </p:spTree>
    <p:extLst>
      <p:ext uri="{BB962C8B-B14F-4D97-AF65-F5344CB8AC3E}">
        <p14:creationId xmlns:p14="http://schemas.microsoft.com/office/powerpoint/2010/main" val="4108428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12A8F4-2A48-4B0C-BDF6-79ED9B363EED}"/>
              </a:ext>
            </a:extLst>
          </p:cNvPr>
          <p:cNvSpPr>
            <a:spLocks noGrp="1"/>
          </p:cNvSpPr>
          <p:nvPr>
            <p:ph type="title"/>
          </p:nvPr>
        </p:nvSpPr>
        <p:spPr/>
        <p:txBody>
          <a:bodyPr/>
          <a:lstStyle/>
          <a:p>
            <a:r>
              <a:rPr lang="it-IT" dirty="0"/>
              <a:t>Ricaduta sulla legittimità politica di UE</a:t>
            </a:r>
          </a:p>
        </p:txBody>
      </p:sp>
      <p:sp>
        <p:nvSpPr>
          <p:cNvPr id="3" name="Segnaposto contenuto 2">
            <a:extLst>
              <a:ext uri="{FF2B5EF4-FFF2-40B4-BE49-F238E27FC236}">
                <a16:creationId xmlns:a16="http://schemas.microsoft.com/office/drawing/2014/main" id="{9C226257-1382-4B6A-BD07-D4DA16273218}"/>
              </a:ext>
            </a:extLst>
          </p:cNvPr>
          <p:cNvSpPr>
            <a:spLocks noGrp="1"/>
          </p:cNvSpPr>
          <p:nvPr>
            <p:ph idx="1"/>
          </p:nvPr>
        </p:nvSpPr>
        <p:spPr/>
        <p:txBody>
          <a:bodyPr>
            <a:normAutofit/>
          </a:bodyPr>
          <a:lstStyle/>
          <a:p>
            <a:r>
              <a:rPr lang="it-IT" dirty="0"/>
              <a:t>Può la CGUE nelle sue sentenze valutare l’effetto complessivo che hanno le sue decisioni per il significato generale della cittadinanza UE? </a:t>
            </a:r>
          </a:p>
          <a:p>
            <a:r>
              <a:rPr lang="it-IT" dirty="0"/>
              <a:t>Esempio: Viking case, 2007: diritto di stabilimento ex art. 49 TFEU contro diritto allo sciopero ex art. 28 Carta dei diritti fondamentali UE; </a:t>
            </a:r>
          </a:p>
          <a:p>
            <a:r>
              <a:rPr lang="it-IT" dirty="0"/>
              <a:t>Laval case, 2007: diritto di libera circolazione di servizi contro diritto allo sciopero.</a:t>
            </a:r>
          </a:p>
          <a:p>
            <a:r>
              <a:rPr lang="it-IT" dirty="0" err="1"/>
              <a:t>Temelin</a:t>
            </a:r>
            <a:r>
              <a:rPr lang="it-IT" dirty="0"/>
              <a:t> case, 2009: diritto all’ambiente contro promozione dell’energia atomica secondo il trattato EURATOM (1957) </a:t>
            </a:r>
          </a:p>
          <a:p>
            <a:pPr marL="0" indent="0">
              <a:buNone/>
            </a:pPr>
            <a:r>
              <a:rPr lang="it-IT" dirty="0"/>
              <a:t>I stati membri sono fortemente in disaccordo sul nucleare, per cui il Trattato EURATOM non è mai stato modificato nella sostanza – non sono mai stati rafforzati i poteri legislativi del Parlamento. EAEC è governata dal Consiglio (decisioni importanti) e dalla Commissione Europea (politica quotidiana).</a:t>
            </a:r>
          </a:p>
        </p:txBody>
      </p:sp>
    </p:spTree>
    <p:extLst>
      <p:ext uri="{BB962C8B-B14F-4D97-AF65-F5344CB8AC3E}">
        <p14:creationId xmlns:p14="http://schemas.microsoft.com/office/powerpoint/2010/main" val="1327821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8E18BA-F061-C845-0450-93EB1F4F6058}"/>
              </a:ext>
            </a:extLst>
          </p:cNvPr>
          <p:cNvSpPr>
            <a:spLocks noGrp="1"/>
          </p:cNvSpPr>
          <p:nvPr>
            <p:ph type="title"/>
          </p:nvPr>
        </p:nvSpPr>
        <p:spPr/>
        <p:txBody>
          <a:bodyPr/>
          <a:lstStyle/>
          <a:p>
            <a:r>
              <a:rPr lang="it-IT" dirty="0"/>
              <a:t>Mobilità infra UE</a:t>
            </a:r>
          </a:p>
        </p:txBody>
      </p:sp>
      <p:pic>
        <p:nvPicPr>
          <p:cNvPr id="5" name="Segnaposto contenuto 4">
            <a:extLst>
              <a:ext uri="{FF2B5EF4-FFF2-40B4-BE49-F238E27FC236}">
                <a16:creationId xmlns:a16="http://schemas.microsoft.com/office/drawing/2014/main" id="{44843821-124D-119A-704D-EAF1B091CEDE}"/>
              </a:ext>
            </a:extLst>
          </p:cNvPr>
          <p:cNvPicPr>
            <a:picLocks noGrp="1" noChangeAspect="1"/>
          </p:cNvPicPr>
          <p:nvPr>
            <p:ph sz="half" idx="1"/>
          </p:nvPr>
        </p:nvPicPr>
        <p:blipFill>
          <a:blip r:embed="rId2"/>
          <a:stretch>
            <a:fillRect/>
          </a:stretch>
        </p:blipFill>
        <p:spPr>
          <a:xfrm>
            <a:off x="149925" y="2454565"/>
            <a:ext cx="6084539" cy="3725305"/>
          </a:xfrm>
        </p:spPr>
      </p:pic>
      <p:sp>
        <p:nvSpPr>
          <p:cNvPr id="6" name="Segnaposto contenuto 5">
            <a:extLst>
              <a:ext uri="{FF2B5EF4-FFF2-40B4-BE49-F238E27FC236}">
                <a16:creationId xmlns:a16="http://schemas.microsoft.com/office/drawing/2014/main" id="{8F805F5B-5982-8807-A0C9-34415BD80EED}"/>
              </a:ext>
            </a:extLst>
          </p:cNvPr>
          <p:cNvSpPr>
            <a:spLocks noGrp="1"/>
          </p:cNvSpPr>
          <p:nvPr>
            <p:ph sz="half" idx="2"/>
          </p:nvPr>
        </p:nvSpPr>
        <p:spPr>
          <a:xfrm>
            <a:off x="6187415" y="2222286"/>
            <a:ext cx="5705922" cy="4393305"/>
          </a:xfrm>
        </p:spPr>
        <p:txBody>
          <a:bodyPr>
            <a:normAutofit/>
          </a:bodyPr>
          <a:lstStyle/>
          <a:p>
            <a:r>
              <a:rPr lang="it-IT" dirty="0"/>
              <a:t>Il gruppo più numeroso di cittadini dell'UE residenti in altri Stati membri dell'UE nel 2021 era costituito da cittadini rumeni (3,0 milioni o il 24,0 % di tutti i cittadini dell'UE che vivono in un altro paese dell'UE), seguiti da polacchi (1,5 milioni o 12,0 %), italiani (1,3 milioni o 10,6%) e cittadini portoghesi (928 mila o 7,5%).</a:t>
            </a:r>
          </a:p>
          <a:p>
            <a:endParaRPr lang="it-IT" dirty="0"/>
          </a:p>
        </p:txBody>
      </p:sp>
    </p:spTree>
    <p:extLst>
      <p:ext uri="{BB962C8B-B14F-4D97-AF65-F5344CB8AC3E}">
        <p14:creationId xmlns:p14="http://schemas.microsoft.com/office/powerpoint/2010/main" val="19794389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C9BB650-2B4A-D51A-F9AF-A38CF73AD072}"/>
              </a:ext>
            </a:extLst>
          </p:cNvPr>
          <p:cNvSpPr>
            <a:spLocks noGrp="1"/>
          </p:cNvSpPr>
          <p:nvPr>
            <p:ph type="title"/>
          </p:nvPr>
        </p:nvSpPr>
        <p:spPr/>
        <p:txBody>
          <a:bodyPr/>
          <a:lstStyle/>
          <a:p>
            <a:r>
              <a:rPr lang="it-IT" dirty="0"/>
              <a:t>Tendenze future</a:t>
            </a:r>
          </a:p>
        </p:txBody>
      </p:sp>
      <p:sp>
        <p:nvSpPr>
          <p:cNvPr id="6" name="Segnaposto contenuto 5">
            <a:extLst>
              <a:ext uri="{FF2B5EF4-FFF2-40B4-BE49-F238E27FC236}">
                <a16:creationId xmlns:a16="http://schemas.microsoft.com/office/drawing/2014/main" id="{D40B0627-AA8B-D31F-D913-A8B3DE054882}"/>
              </a:ext>
            </a:extLst>
          </p:cNvPr>
          <p:cNvSpPr>
            <a:spLocks noGrp="1"/>
          </p:cNvSpPr>
          <p:nvPr>
            <p:ph idx="1"/>
          </p:nvPr>
        </p:nvSpPr>
        <p:spPr/>
        <p:txBody>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700" b="0" i="0" u="none" strike="noStrike" kern="1200" cap="none" spc="0" normalizeH="0" baseline="0" noProof="0" dirty="0">
                <a:ln>
                  <a:noFill/>
                </a:ln>
                <a:solidFill>
                  <a:prstClr val="white"/>
                </a:solidFill>
                <a:effectLst/>
                <a:uLnTx/>
                <a:uFillTx/>
                <a:latin typeface="Century Gothic" panose="020B0502020202020204"/>
                <a:ea typeface="+mn-ea"/>
                <a:cs typeface="+mn-cs"/>
              </a:rPr>
              <a:t>Guardando al periodo dal 2017 al 2021, il numero di cittadini dell'UE che vivono in un altro Stato membro dell'UE è aumentato per 19 </a:t>
            </a:r>
            <a:r>
              <a:rPr lang="it-IT" sz="1700" dirty="0">
                <a:solidFill>
                  <a:prstClr val="white"/>
                </a:solidFill>
                <a:latin typeface="Century Gothic" panose="020B0502020202020204"/>
              </a:rPr>
              <a:t>stati</a:t>
            </a:r>
            <a:r>
              <a:rPr kumimoji="0" lang="it-IT" sz="1700" b="0" i="0" u="none" strike="noStrike" kern="1200" cap="none" spc="0" normalizeH="0" baseline="0" noProof="0" dirty="0">
                <a:ln>
                  <a:noFill/>
                </a:ln>
                <a:solidFill>
                  <a:prstClr val="white"/>
                </a:solidFill>
                <a:effectLst/>
                <a:uLnTx/>
                <a:uFillTx/>
                <a:latin typeface="Century Gothic" panose="020B0502020202020204"/>
                <a:ea typeface="+mn-ea"/>
                <a:cs typeface="+mn-cs"/>
              </a:rPr>
              <a:t> dell'UE, è diminuito per altri sette ed è rimasto stabile per i cittadini spagnoli. Il maggiore aumento relativo durante questo periodo può essere osservato per i cittadini croati (+24%), lituani e irlandesi (entrambi +15%) nonché sloveni e slovacchi (tutti +14%). </a:t>
            </a:r>
            <a:r>
              <a:rPr lang="it-IT" sz="1700" dirty="0">
                <a:solidFill>
                  <a:prstClr val="white"/>
                </a:solidFill>
                <a:latin typeface="Century Gothic" panose="020B0502020202020204"/>
              </a:rPr>
              <a:t>I</a:t>
            </a:r>
            <a:r>
              <a:rPr kumimoji="0" lang="it-IT" sz="1700" b="0" i="0" u="none" strike="noStrike" kern="1200" cap="none" spc="0" normalizeH="0" baseline="0" noProof="0" dirty="0">
                <a:ln>
                  <a:noFill/>
                </a:ln>
                <a:solidFill>
                  <a:prstClr val="white"/>
                </a:solidFill>
                <a:effectLst/>
                <a:uLnTx/>
                <a:uFillTx/>
                <a:latin typeface="Century Gothic" panose="020B0502020202020204"/>
                <a:ea typeface="+mn-ea"/>
                <a:cs typeface="+mn-cs"/>
              </a:rPr>
              <a:t> laureati si spostano più di quelli con il solo diploma. </a:t>
            </a:r>
          </a:p>
          <a:p>
            <a:r>
              <a:rPr lang="it-IT" dirty="0">
                <a:hlinkClick r:id="rId2"/>
              </a:rPr>
              <a:t>https://ec.europa.eu/eurostat/web/interactive-publications/demography-2023</a:t>
            </a:r>
            <a:r>
              <a:rPr lang="it-IT" dirty="0"/>
              <a:t> </a:t>
            </a:r>
          </a:p>
        </p:txBody>
      </p:sp>
    </p:spTree>
    <p:extLst>
      <p:ext uri="{BB962C8B-B14F-4D97-AF65-F5344CB8AC3E}">
        <p14:creationId xmlns:p14="http://schemas.microsoft.com/office/powerpoint/2010/main" val="1579545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Critica della cittadinanza UE</a:t>
            </a:r>
          </a:p>
        </p:txBody>
      </p:sp>
      <p:sp>
        <p:nvSpPr>
          <p:cNvPr id="3" name="Segnaposto contenuto 2"/>
          <p:cNvSpPr>
            <a:spLocks noGrp="1"/>
          </p:cNvSpPr>
          <p:nvPr>
            <p:ph idx="1"/>
          </p:nvPr>
        </p:nvSpPr>
        <p:spPr/>
        <p:txBody>
          <a:bodyPr>
            <a:normAutofit/>
          </a:bodyPr>
          <a:lstStyle/>
          <a:p>
            <a:r>
              <a:rPr lang="it-IT" sz="2000" dirty="0"/>
              <a:t>La cittadinanza UE è rilevante solo per una piccola minoranza di migranti intra-UE (circa 2%)? </a:t>
            </a:r>
          </a:p>
          <a:p>
            <a:r>
              <a:rPr lang="en-US" sz="2000">
                <a:hlinkClick r:id="rId2" action="ppaction://hlinkfile"/>
              </a:rPr>
              <a:t>file:///C:/Users/Utente/Downloads/Citizenship_democracy_fl_528_report_en.pdf</a:t>
            </a:r>
            <a:r>
              <a:rPr lang="en-US" sz="2000"/>
              <a:t> </a:t>
            </a:r>
            <a:endParaRPr lang="it-IT" sz="2000" dirty="0"/>
          </a:p>
          <a:p>
            <a:r>
              <a:rPr lang="it-IT" sz="2000" dirty="0"/>
              <a:t>Quali sono le ricadute sugli europei “statici”? </a:t>
            </a:r>
          </a:p>
          <a:p>
            <a:r>
              <a:rPr lang="it-IT" sz="2000" dirty="0"/>
              <a:t>Come affrontare gli effetti dello «free </a:t>
            </a:r>
            <a:r>
              <a:rPr lang="it-IT" sz="2000" dirty="0" err="1"/>
              <a:t>riding</a:t>
            </a:r>
            <a:r>
              <a:rPr lang="it-IT" sz="2000" dirty="0"/>
              <a:t>» o «welfare </a:t>
            </a:r>
            <a:r>
              <a:rPr lang="it-IT" sz="2000" dirty="0" err="1"/>
              <a:t>tourism</a:t>
            </a:r>
            <a:r>
              <a:rPr lang="it-IT" sz="2000" dirty="0"/>
              <a:t>» e della fuga dei cervelli? </a:t>
            </a:r>
          </a:p>
          <a:p>
            <a:r>
              <a:rPr lang="it-IT" sz="2000" dirty="0"/>
              <a:t>Promuovendo le libertà economiche trans-nazionali contro il welfare nazionale, la UE sta creando una cittadinanza di mercato alle spese della cittadinanza sociale?</a:t>
            </a:r>
          </a:p>
          <a:p>
            <a:endParaRPr lang="en-GB" dirty="0"/>
          </a:p>
        </p:txBody>
      </p:sp>
      <p:sp>
        <p:nvSpPr>
          <p:cNvPr id="6" name="Segnaposto piè di pagina 5"/>
          <p:cNvSpPr>
            <a:spLocks noGrp="1"/>
          </p:cNvSpPr>
          <p:nvPr>
            <p:ph type="ftr" sz="quarter" idx="11"/>
          </p:nvPr>
        </p:nvSpPr>
        <p:spPr/>
        <p:txBody>
          <a:bodyPr/>
          <a:lstStyle/>
          <a:p>
            <a:r>
              <a:rPr lang="en-GB"/>
              <a:t>© Ronald Car UNIMC</a:t>
            </a:r>
          </a:p>
        </p:txBody>
      </p:sp>
    </p:spTree>
    <p:extLst>
      <p:ext uri="{BB962C8B-B14F-4D97-AF65-F5344CB8AC3E}">
        <p14:creationId xmlns:p14="http://schemas.microsoft.com/office/powerpoint/2010/main" val="22348665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EF3F2B-D807-4038-82AC-526A2E9F4EB9}"/>
              </a:ext>
            </a:extLst>
          </p:cNvPr>
          <p:cNvSpPr>
            <a:spLocks noGrp="1"/>
          </p:cNvSpPr>
          <p:nvPr>
            <p:ph type="title"/>
          </p:nvPr>
        </p:nvSpPr>
        <p:spPr/>
        <p:txBody>
          <a:bodyPr/>
          <a:lstStyle/>
          <a:p>
            <a:r>
              <a:rPr lang="it-IT" dirty="0"/>
              <a:t>Paesi di immigrazione intra-UE</a:t>
            </a:r>
          </a:p>
        </p:txBody>
      </p:sp>
      <p:pic>
        <p:nvPicPr>
          <p:cNvPr id="4" name="Segnaposto contenuto 3">
            <a:extLst>
              <a:ext uri="{FF2B5EF4-FFF2-40B4-BE49-F238E27FC236}">
                <a16:creationId xmlns:a16="http://schemas.microsoft.com/office/drawing/2014/main" id="{B9CB46AB-CF80-43BA-92D7-4C7CE3CA5570}"/>
              </a:ext>
            </a:extLst>
          </p:cNvPr>
          <p:cNvPicPr>
            <a:picLocks noGrp="1" noChangeAspect="1"/>
          </p:cNvPicPr>
          <p:nvPr>
            <p:ph idx="1"/>
          </p:nvPr>
        </p:nvPicPr>
        <p:blipFill>
          <a:blip r:embed="rId2"/>
          <a:stretch>
            <a:fillRect/>
          </a:stretch>
        </p:blipFill>
        <p:spPr>
          <a:xfrm>
            <a:off x="1977242" y="2137869"/>
            <a:ext cx="6982690" cy="4640069"/>
          </a:xfrm>
          <a:prstGeom prst="rect">
            <a:avLst/>
          </a:prstGeom>
        </p:spPr>
      </p:pic>
    </p:spTree>
    <p:extLst>
      <p:ext uri="{BB962C8B-B14F-4D97-AF65-F5344CB8AC3E}">
        <p14:creationId xmlns:p14="http://schemas.microsoft.com/office/powerpoint/2010/main" val="2238110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Effetti della cittadinanza UE sulle comunità politiche</a:t>
            </a:r>
          </a:p>
        </p:txBody>
      </p:sp>
      <p:sp>
        <p:nvSpPr>
          <p:cNvPr id="3" name="Segnaposto contenuto 2"/>
          <p:cNvSpPr>
            <a:spLocks noGrp="1"/>
          </p:cNvSpPr>
          <p:nvPr>
            <p:ph idx="1"/>
          </p:nvPr>
        </p:nvSpPr>
        <p:spPr/>
        <p:txBody>
          <a:bodyPr>
            <a:normAutofit/>
          </a:bodyPr>
          <a:lstStyle/>
          <a:p>
            <a:r>
              <a:rPr lang="it-IT" sz="1900" dirty="0"/>
              <a:t>Può il potenziale democratico della UE e l’identità europea compensare la riduzione di significato delle democrazie nazionali e della solidarietà tra connazionali? </a:t>
            </a:r>
          </a:p>
          <a:p>
            <a:r>
              <a:rPr lang="it-IT" sz="1900" dirty="0"/>
              <a:t>L’UE dovrebbe essere un progetto non egemonico. Tuttavia: </a:t>
            </a:r>
          </a:p>
          <a:p>
            <a:r>
              <a:rPr lang="it-IT" sz="1900" dirty="0"/>
              <a:t>alcuni stati hanno </a:t>
            </a:r>
            <a:r>
              <a:rPr lang="it-IT" sz="1900" dirty="0">
                <a:solidFill>
                  <a:srgbClr val="FF0000"/>
                </a:solidFill>
              </a:rPr>
              <a:t>fondato</a:t>
            </a:r>
            <a:r>
              <a:rPr lang="it-IT" sz="1900" dirty="0"/>
              <a:t> o </a:t>
            </a:r>
            <a:r>
              <a:rPr lang="it-IT" sz="1900" dirty="0">
                <a:solidFill>
                  <a:srgbClr val="FF0000"/>
                </a:solidFill>
              </a:rPr>
              <a:t>accettato di aderire </a:t>
            </a:r>
            <a:r>
              <a:rPr lang="it-IT" sz="1900" dirty="0"/>
              <a:t>all’UE, altri sono stati </a:t>
            </a:r>
            <a:r>
              <a:rPr lang="it-IT" sz="1900" dirty="0">
                <a:solidFill>
                  <a:srgbClr val="FF0000"/>
                </a:solidFill>
              </a:rPr>
              <a:t>ammessi;</a:t>
            </a:r>
          </a:p>
          <a:p>
            <a:r>
              <a:rPr lang="it-IT" sz="1900" dirty="0"/>
              <a:t>Alcuni stati hanno </a:t>
            </a:r>
            <a:r>
              <a:rPr lang="it-IT" sz="1900" dirty="0">
                <a:solidFill>
                  <a:srgbClr val="FF0000"/>
                </a:solidFill>
              </a:rPr>
              <a:t>rifiutato</a:t>
            </a:r>
            <a:r>
              <a:rPr lang="it-IT" sz="1900" dirty="0"/>
              <a:t> l’accordo di Schengen, ad altri è </a:t>
            </a:r>
            <a:r>
              <a:rPr lang="it-IT" sz="1900" dirty="0">
                <a:solidFill>
                  <a:srgbClr val="FF0000"/>
                </a:solidFill>
              </a:rPr>
              <a:t>precluso</a:t>
            </a:r>
            <a:r>
              <a:rPr lang="it-IT" sz="1900" dirty="0"/>
              <a:t> accedervi anche se volessero (Romania, Bulgaria).</a:t>
            </a:r>
          </a:p>
        </p:txBody>
      </p:sp>
      <p:sp>
        <p:nvSpPr>
          <p:cNvPr id="5" name="Segnaposto piè di pagina 4"/>
          <p:cNvSpPr>
            <a:spLocks noGrp="1"/>
          </p:cNvSpPr>
          <p:nvPr>
            <p:ph type="ftr" sz="quarter" idx="11"/>
          </p:nvPr>
        </p:nvSpPr>
        <p:spPr/>
        <p:txBody>
          <a:bodyPr/>
          <a:lstStyle/>
          <a:p>
            <a:r>
              <a:rPr lang="en-GB"/>
              <a:t>© Ronald Car UNIMC</a:t>
            </a:r>
          </a:p>
        </p:txBody>
      </p:sp>
    </p:spTree>
    <p:extLst>
      <p:ext uri="{BB962C8B-B14F-4D97-AF65-F5344CB8AC3E}">
        <p14:creationId xmlns:p14="http://schemas.microsoft.com/office/powerpoint/2010/main" val="610163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257D6B-07D5-44BB-B928-B6A5A74D9C87}"/>
              </a:ext>
            </a:extLst>
          </p:cNvPr>
          <p:cNvSpPr>
            <a:spLocks noGrp="1"/>
          </p:cNvSpPr>
          <p:nvPr>
            <p:ph type="title"/>
          </p:nvPr>
        </p:nvSpPr>
        <p:spPr/>
        <p:txBody>
          <a:bodyPr/>
          <a:lstStyle/>
          <a:p>
            <a:r>
              <a:rPr lang="it-IT" dirty="0"/>
              <a:t>Differenziazione tra membri UE</a:t>
            </a:r>
          </a:p>
        </p:txBody>
      </p:sp>
      <p:sp>
        <p:nvSpPr>
          <p:cNvPr id="3" name="Segnaposto contenuto 2">
            <a:extLst>
              <a:ext uri="{FF2B5EF4-FFF2-40B4-BE49-F238E27FC236}">
                <a16:creationId xmlns:a16="http://schemas.microsoft.com/office/drawing/2014/main" id="{69AB45D4-DA44-47ED-B0D3-F584AE95B080}"/>
              </a:ext>
            </a:extLst>
          </p:cNvPr>
          <p:cNvSpPr>
            <a:spLocks noGrp="1"/>
          </p:cNvSpPr>
          <p:nvPr>
            <p:ph idx="1"/>
          </p:nvPr>
        </p:nvSpPr>
        <p:spPr/>
        <p:txBody>
          <a:bodyPr/>
          <a:lstStyle/>
          <a:p>
            <a:r>
              <a:rPr lang="it-IT" sz="1900" dirty="0"/>
              <a:t>L’eurozona comprende 19 stati su 27; per bilanciare le asimmetrie tra gli stati con moneta unica ma economie diverse, sono stati istituiti Meccanismo europeo di stabilità e il Patto di Bilancio europeo, ma non includono tutta l’UE;</a:t>
            </a:r>
          </a:p>
          <a:p>
            <a:r>
              <a:rPr lang="it-IT" sz="1900" dirty="0"/>
              <a:t>Mentre l’idea di cittadinanza dovrebbe esprimere uno status egualitario, tale situazione genera una gerarchia interna tra cittadini UE?</a:t>
            </a:r>
          </a:p>
          <a:p>
            <a:r>
              <a:rPr lang="it-IT" sz="1900" dirty="0"/>
              <a:t>Brexit, bassa partecipazione alle elezioni per il Parlamento Europeo e l’avanzata di partiti anti-UE rivelano la mancanza di mutua fiducia e riconoscimento tra  comunità politiche?</a:t>
            </a:r>
          </a:p>
          <a:p>
            <a:pPr marL="0" indent="0">
              <a:buNone/>
            </a:pPr>
            <a:endParaRPr lang="it-IT" dirty="0"/>
          </a:p>
        </p:txBody>
      </p:sp>
    </p:spTree>
    <p:extLst>
      <p:ext uri="{BB962C8B-B14F-4D97-AF65-F5344CB8AC3E}">
        <p14:creationId xmlns:p14="http://schemas.microsoft.com/office/powerpoint/2010/main" val="23130845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a:t>L’incongruente inclusività degli ordinamenti UE nei confronti dei non UE </a:t>
            </a:r>
          </a:p>
        </p:txBody>
      </p:sp>
      <p:sp>
        <p:nvSpPr>
          <p:cNvPr id="8" name="Segnaposto contenuto 7"/>
          <p:cNvSpPr>
            <a:spLocks noGrp="1"/>
          </p:cNvSpPr>
          <p:nvPr>
            <p:ph sz="half" idx="1"/>
          </p:nvPr>
        </p:nvSpPr>
        <p:spPr>
          <a:xfrm>
            <a:off x="418011" y="2088676"/>
            <a:ext cx="5094515" cy="4299058"/>
          </a:xfrm>
        </p:spPr>
        <p:txBody>
          <a:bodyPr>
            <a:normAutofit lnSpcReduction="10000"/>
          </a:bodyPr>
          <a:lstStyle/>
          <a:p>
            <a:r>
              <a:rPr lang="it-IT" sz="1900" dirty="0"/>
              <a:t>Ordinamenti inclusivi: 8 stati UE concedono la cittadinanza a residenti non UE e diritto di voto in elezioni locali ai non cittadini residenti</a:t>
            </a:r>
            <a:r>
              <a:rPr lang="en-GB" sz="1900" dirty="0"/>
              <a:t>. </a:t>
            </a:r>
            <a:endParaRPr lang="en-US" sz="1900" dirty="0"/>
          </a:p>
          <a:p>
            <a:r>
              <a:rPr lang="it-IT" sz="1900" dirty="0"/>
              <a:t>Ordinamenti esclusivi: 9 stati UE combinano regole restrittive per l’acquisizione della cittadinanza a residenti non UE e diritto di voto riservato a soli cittadini. </a:t>
            </a:r>
          </a:p>
          <a:p>
            <a:r>
              <a:rPr lang="it-IT" sz="1900" dirty="0"/>
              <a:t>Ordinamento «</a:t>
            </a:r>
            <a:r>
              <a:rPr lang="it-IT" sz="1900" dirty="0" err="1"/>
              <a:t>Denizen</a:t>
            </a:r>
            <a:r>
              <a:rPr lang="it-IT" sz="1900" dirty="0"/>
              <a:t>»: 5 stati UE combinano regole restrittive per l’acquisizione della cittadinanza con il riconoscimento del diritto di voto per residenti non UE.</a:t>
            </a:r>
          </a:p>
        </p:txBody>
      </p:sp>
      <p:pic>
        <p:nvPicPr>
          <p:cNvPr id="10" name="Segnaposto contenuto 9"/>
          <p:cNvPicPr>
            <a:picLocks noGrp="1" noChangeAspect="1"/>
          </p:cNvPicPr>
          <p:nvPr>
            <p:ph sz="half" idx="2"/>
          </p:nvPr>
        </p:nvPicPr>
        <p:blipFill>
          <a:blip r:embed="rId2"/>
          <a:stretch>
            <a:fillRect/>
          </a:stretch>
        </p:blipFill>
        <p:spPr>
          <a:xfrm>
            <a:off x="5755527" y="2063932"/>
            <a:ext cx="5771304" cy="4743952"/>
          </a:xfrm>
          <a:prstGeom prst="rect">
            <a:avLst/>
          </a:prstGeom>
        </p:spPr>
      </p:pic>
      <p:sp>
        <p:nvSpPr>
          <p:cNvPr id="3" name="Segnaposto piè di pagina 2"/>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41251116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a:t>Diritti politici dei residenti non UE: solo votare o anche esercitare ruoli pubblici?</a:t>
            </a:r>
          </a:p>
        </p:txBody>
      </p:sp>
      <p:sp>
        <p:nvSpPr>
          <p:cNvPr id="11" name="Segnaposto testo 10"/>
          <p:cNvSpPr>
            <a:spLocks noGrp="1"/>
          </p:cNvSpPr>
          <p:nvPr>
            <p:ph type="body" idx="1"/>
          </p:nvPr>
        </p:nvSpPr>
        <p:spPr/>
        <p:txBody>
          <a:bodyPr>
            <a:normAutofit fontScale="92500" lnSpcReduction="20000"/>
          </a:bodyPr>
          <a:lstStyle/>
          <a:p>
            <a:r>
              <a:rPr lang="it-IT" dirty="0"/>
              <a:t>Diritto di voto dei residenti non UE nelle elezioni locali</a:t>
            </a:r>
          </a:p>
        </p:txBody>
      </p:sp>
      <p:pic>
        <p:nvPicPr>
          <p:cNvPr id="10" name="Segnaposto contenuto 9"/>
          <p:cNvPicPr>
            <a:picLocks noGrp="1" noChangeAspect="1"/>
          </p:cNvPicPr>
          <p:nvPr>
            <p:ph sz="half" idx="2"/>
          </p:nvPr>
        </p:nvPicPr>
        <p:blipFill>
          <a:blip r:embed="rId2"/>
          <a:stretch>
            <a:fillRect/>
          </a:stretch>
        </p:blipFill>
        <p:spPr>
          <a:xfrm>
            <a:off x="104503" y="2793815"/>
            <a:ext cx="5874839" cy="3920493"/>
          </a:xfrm>
          <a:prstGeom prst="rect">
            <a:avLst/>
          </a:prstGeom>
        </p:spPr>
      </p:pic>
      <p:sp>
        <p:nvSpPr>
          <p:cNvPr id="12" name="Segnaposto testo 11"/>
          <p:cNvSpPr>
            <a:spLocks noGrp="1"/>
          </p:cNvSpPr>
          <p:nvPr>
            <p:ph type="body" sz="quarter" idx="3"/>
          </p:nvPr>
        </p:nvSpPr>
        <p:spPr>
          <a:xfrm>
            <a:off x="6355732" y="2101739"/>
            <a:ext cx="4474028" cy="692076"/>
          </a:xfrm>
        </p:spPr>
        <p:txBody>
          <a:bodyPr>
            <a:normAutofit lnSpcReduction="10000"/>
          </a:bodyPr>
          <a:lstStyle/>
          <a:p>
            <a:r>
              <a:rPr lang="it-IT" dirty="0"/>
              <a:t>Diritto di candidarsi a ruoli pubblici a livello locale dei residenti non UE</a:t>
            </a:r>
          </a:p>
        </p:txBody>
      </p:sp>
      <p:pic>
        <p:nvPicPr>
          <p:cNvPr id="14" name="Segnaposto contenuto 13"/>
          <p:cNvPicPr>
            <a:picLocks noGrp="1" noChangeAspect="1"/>
          </p:cNvPicPr>
          <p:nvPr>
            <p:ph sz="quarter" idx="4"/>
          </p:nvPr>
        </p:nvPicPr>
        <p:blipFill>
          <a:blip r:embed="rId3"/>
          <a:stretch>
            <a:fillRect/>
          </a:stretch>
        </p:blipFill>
        <p:spPr>
          <a:xfrm>
            <a:off x="6072607" y="2793816"/>
            <a:ext cx="5774559" cy="3920494"/>
          </a:xfrm>
          <a:prstGeom prst="rect">
            <a:avLst/>
          </a:prstGeom>
        </p:spPr>
      </p:pic>
      <p:sp>
        <p:nvSpPr>
          <p:cNvPr id="3" name="Segnaposto piè di pagina 2"/>
          <p:cNvSpPr>
            <a:spLocks noGrp="1"/>
          </p:cNvSpPr>
          <p:nvPr>
            <p:ph type="ftr" sz="quarter" idx="11"/>
          </p:nvPr>
        </p:nvSpPr>
        <p:spPr>
          <a:xfrm>
            <a:off x="210059" y="5936188"/>
            <a:ext cx="6870660" cy="365125"/>
          </a:xfrm>
        </p:spPr>
        <p:txBody>
          <a:bodyPr/>
          <a:lstStyle/>
          <a:p>
            <a:r>
              <a:rPr lang="en-GB" dirty="0"/>
              <a:t>© Ronald Car UNIMC</a:t>
            </a:r>
          </a:p>
        </p:txBody>
      </p:sp>
    </p:spTree>
    <p:extLst>
      <p:ext uri="{BB962C8B-B14F-4D97-AF65-F5344CB8AC3E}">
        <p14:creationId xmlns:p14="http://schemas.microsoft.com/office/powerpoint/2010/main" val="3930479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a:t>Cittadini non residenti</a:t>
            </a:r>
          </a:p>
        </p:txBody>
      </p:sp>
      <p:sp>
        <p:nvSpPr>
          <p:cNvPr id="8" name="Segnaposto contenuto 7"/>
          <p:cNvSpPr>
            <a:spLocks noGrp="1"/>
          </p:cNvSpPr>
          <p:nvPr>
            <p:ph sz="half" idx="1"/>
          </p:nvPr>
        </p:nvSpPr>
        <p:spPr>
          <a:xfrm>
            <a:off x="818712" y="2222287"/>
            <a:ext cx="5185873" cy="3982570"/>
          </a:xfrm>
        </p:spPr>
        <p:txBody>
          <a:bodyPr>
            <a:normAutofit/>
          </a:bodyPr>
          <a:lstStyle/>
          <a:p>
            <a:r>
              <a:rPr lang="it-IT" sz="2200" dirty="0">
                <a:solidFill>
                  <a:srgbClr val="FF0000"/>
                </a:solidFill>
                <a:effectLst/>
              </a:rPr>
              <a:t>Hanno il diritto di votare? Hanno il diritto di svolgere ruoli pubblici? </a:t>
            </a:r>
          </a:p>
          <a:p>
            <a:r>
              <a:rPr lang="it-IT" sz="2200" dirty="0">
                <a:effectLst>
                  <a:outerShdw blurRad="38100" dist="38100" dir="2700000" algn="tl">
                    <a:srgbClr val="000000">
                      <a:alpha val="43137"/>
                    </a:srgbClr>
                  </a:outerShdw>
                </a:effectLst>
              </a:rPr>
              <a:t>Più di 120 paesi permettono ai propri cittadini non residenti di votare alle elezioni nazionali, ma non in quelle locali.</a:t>
            </a:r>
          </a:p>
        </p:txBody>
      </p:sp>
      <p:graphicFrame>
        <p:nvGraphicFramePr>
          <p:cNvPr id="4" name="Segnaposto contenuto 3"/>
          <p:cNvGraphicFramePr>
            <a:graphicFrameLocks noGrp="1"/>
          </p:cNvGraphicFramePr>
          <p:nvPr>
            <p:ph sz="half" idx="2"/>
            <p:extLst>
              <p:ext uri="{D42A27DB-BD31-4B8C-83A1-F6EECF244321}">
                <p14:modId xmlns:p14="http://schemas.microsoft.com/office/powerpoint/2010/main" val="2067011035"/>
              </p:ext>
            </p:extLst>
          </p:nvPr>
        </p:nvGraphicFramePr>
        <p:xfrm>
          <a:off x="6188073" y="1935678"/>
          <a:ext cx="5829756" cy="4269176"/>
        </p:xfrm>
        <a:graphic>
          <a:graphicData uri="http://schemas.openxmlformats.org/drawingml/2006/table">
            <a:tbl>
              <a:tblPr firstRow="1" bandRow="1">
                <a:tableStyleId>{5C22544A-7EE6-4342-B048-85BDC9FD1C3A}</a:tableStyleId>
              </a:tblPr>
              <a:tblGrid>
                <a:gridCol w="1943252">
                  <a:extLst>
                    <a:ext uri="{9D8B030D-6E8A-4147-A177-3AD203B41FA5}">
                      <a16:colId xmlns:a16="http://schemas.microsoft.com/office/drawing/2014/main" val="729432678"/>
                    </a:ext>
                  </a:extLst>
                </a:gridCol>
                <a:gridCol w="1943252">
                  <a:extLst>
                    <a:ext uri="{9D8B030D-6E8A-4147-A177-3AD203B41FA5}">
                      <a16:colId xmlns:a16="http://schemas.microsoft.com/office/drawing/2014/main" val="60197864"/>
                    </a:ext>
                  </a:extLst>
                </a:gridCol>
                <a:gridCol w="1943252">
                  <a:extLst>
                    <a:ext uri="{9D8B030D-6E8A-4147-A177-3AD203B41FA5}">
                      <a16:colId xmlns:a16="http://schemas.microsoft.com/office/drawing/2014/main" val="1152551698"/>
                    </a:ext>
                  </a:extLst>
                </a:gridCol>
              </a:tblGrid>
              <a:tr h="1286880">
                <a:tc>
                  <a:txBody>
                    <a:bodyPr/>
                    <a:lstStyle/>
                    <a:p>
                      <a:r>
                        <a:rPr lang="it-IT" noProof="0" dirty="0"/>
                        <a:t>Voto</a:t>
                      </a:r>
                      <a:r>
                        <a:rPr lang="it-IT" baseline="0" noProof="0" dirty="0"/>
                        <a:t> italiani all’estero %</a:t>
                      </a:r>
                      <a:endParaRPr lang="it-IT" noProof="0" dirty="0"/>
                    </a:p>
                  </a:txBody>
                  <a:tcPr/>
                </a:tc>
                <a:tc>
                  <a:txBody>
                    <a:bodyPr/>
                    <a:lstStyle/>
                    <a:p>
                      <a:r>
                        <a:rPr lang="it-IT" noProof="0" dirty="0"/>
                        <a:t>Parlamento Europeo</a:t>
                      </a:r>
                    </a:p>
                  </a:txBody>
                  <a:tcPr/>
                </a:tc>
                <a:tc>
                  <a:txBody>
                    <a:bodyPr/>
                    <a:lstStyle/>
                    <a:p>
                      <a:r>
                        <a:rPr lang="it-IT" noProof="0" dirty="0"/>
                        <a:t>Camera dei deputati</a:t>
                      </a:r>
                    </a:p>
                  </a:txBody>
                  <a:tcPr/>
                </a:tc>
                <a:extLst>
                  <a:ext uri="{0D108BD9-81ED-4DB2-BD59-A6C34878D82A}">
                    <a16:rowId xmlns:a16="http://schemas.microsoft.com/office/drawing/2014/main" val="791826805"/>
                  </a:ext>
                </a:extLst>
              </a:tr>
              <a:tr h="745574">
                <a:tc>
                  <a:txBody>
                    <a:bodyPr/>
                    <a:lstStyle/>
                    <a:p>
                      <a:r>
                        <a:rPr lang="en-GB" dirty="0"/>
                        <a:t>2019/18</a:t>
                      </a:r>
                    </a:p>
                  </a:txBody>
                  <a:tcPr/>
                </a:tc>
                <a:tc>
                  <a:txBody>
                    <a:bodyPr/>
                    <a:lstStyle/>
                    <a:p>
                      <a:r>
                        <a:rPr lang="en-GB" dirty="0"/>
                        <a:t>7.64</a:t>
                      </a:r>
                    </a:p>
                  </a:txBody>
                  <a:tcPr/>
                </a:tc>
                <a:tc>
                  <a:txBody>
                    <a:bodyPr/>
                    <a:lstStyle/>
                    <a:p>
                      <a:r>
                        <a:rPr lang="en-GB" dirty="0"/>
                        <a:t>29,84</a:t>
                      </a:r>
                    </a:p>
                  </a:txBody>
                  <a:tcPr/>
                </a:tc>
                <a:extLst>
                  <a:ext uri="{0D108BD9-81ED-4DB2-BD59-A6C34878D82A}">
                    <a16:rowId xmlns:a16="http://schemas.microsoft.com/office/drawing/2014/main" val="3765509466"/>
                  </a:ext>
                </a:extLst>
              </a:tr>
              <a:tr h="745574">
                <a:tc>
                  <a:txBody>
                    <a:bodyPr/>
                    <a:lstStyle/>
                    <a:p>
                      <a:r>
                        <a:rPr lang="en-GB" dirty="0"/>
                        <a:t>2014/13</a:t>
                      </a:r>
                    </a:p>
                  </a:txBody>
                  <a:tcPr/>
                </a:tc>
                <a:tc>
                  <a:txBody>
                    <a:bodyPr/>
                    <a:lstStyle/>
                    <a:p>
                      <a:r>
                        <a:rPr lang="en-GB" dirty="0"/>
                        <a:t>5,92</a:t>
                      </a:r>
                    </a:p>
                  </a:txBody>
                  <a:tcPr/>
                </a:tc>
                <a:tc>
                  <a:txBody>
                    <a:bodyPr/>
                    <a:lstStyle/>
                    <a:p>
                      <a:r>
                        <a:rPr lang="en-GB" dirty="0"/>
                        <a:t>31,59</a:t>
                      </a:r>
                    </a:p>
                  </a:txBody>
                  <a:tcPr/>
                </a:tc>
                <a:extLst>
                  <a:ext uri="{0D108BD9-81ED-4DB2-BD59-A6C34878D82A}">
                    <a16:rowId xmlns:a16="http://schemas.microsoft.com/office/drawing/2014/main" val="768545481"/>
                  </a:ext>
                </a:extLst>
              </a:tr>
              <a:tr h="745574">
                <a:tc>
                  <a:txBody>
                    <a:bodyPr/>
                    <a:lstStyle/>
                    <a:p>
                      <a:r>
                        <a:rPr lang="en-GB" dirty="0"/>
                        <a:t>2009/08</a:t>
                      </a:r>
                    </a:p>
                  </a:txBody>
                  <a:tcPr/>
                </a:tc>
                <a:tc>
                  <a:txBody>
                    <a:bodyPr/>
                    <a:lstStyle/>
                    <a:p>
                      <a:r>
                        <a:rPr lang="en-GB" dirty="0"/>
                        <a:t>7,44</a:t>
                      </a:r>
                    </a:p>
                  </a:txBody>
                  <a:tcPr/>
                </a:tc>
                <a:tc>
                  <a:txBody>
                    <a:bodyPr/>
                    <a:lstStyle/>
                    <a:p>
                      <a:r>
                        <a:rPr lang="en-GB" dirty="0"/>
                        <a:t>39,51</a:t>
                      </a:r>
                    </a:p>
                  </a:txBody>
                  <a:tcPr/>
                </a:tc>
                <a:extLst>
                  <a:ext uri="{0D108BD9-81ED-4DB2-BD59-A6C34878D82A}">
                    <a16:rowId xmlns:a16="http://schemas.microsoft.com/office/drawing/2014/main" val="3653096732"/>
                  </a:ext>
                </a:extLst>
              </a:tr>
              <a:tr h="745574">
                <a:tc>
                  <a:txBody>
                    <a:bodyPr/>
                    <a:lstStyle/>
                    <a:p>
                      <a:r>
                        <a:rPr lang="en-GB" dirty="0"/>
                        <a:t>2005/06</a:t>
                      </a:r>
                    </a:p>
                  </a:txBody>
                  <a:tcPr/>
                </a:tc>
                <a:tc>
                  <a:txBody>
                    <a:bodyPr/>
                    <a:lstStyle/>
                    <a:p>
                      <a:r>
                        <a:rPr lang="en-GB" dirty="0"/>
                        <a:t>10,86</a:t>
                      </a:r>
                    </a:p>
                  </a:txBody>
                  <a:tcPr/>
                </a:tc>
                <a:tc>
                  <a:txBody>
                    <a:bodyPr/>
                    <a:lstStyle/>
                    <a:p>
                      <a:r>
                        <a:rPr lang="en-GB" dirty="0"/>
                        <a:t>38,93</a:t>
                      </a:r>
                    </a:p>
                  </a:txBody>
                  <a:tcPr/>
                </a:tc>
                <a:extLst>
                  <a:ext uri="{0D108BD9-81ED-4DB2-BD59-A6C34878D82A}">
                    <a16:rowId xmlns:a16="http://schemas.microsoft.com/office/drawing/2014/main" val="1111028710"/>
                  </a:ext>
                </a:extLst>
              </a:tr>
            </a:tbl>
          </a:graphicData>
        </a:graphic>
      </p:graphicFrame>
      <p:sp>
        <p:nvSpPr>
          <p:cNvPr id="3" name="Segnaposto piè di pagina 2"/>
          <p:cNvSpPr>
            <a:spLocks noGrp="1"/>
          </p:cNvSpPr>
          <p:nvPr>
            <p:ph type="ftr" sz="quarter" idx="11"/>
          </p:nvPr>
        </p:nvSpPr>
        <p:spPr/>
        <p:txBody>
          <a:bodyPr/>
          <a:lstStyle/>
          <a:p>
            <a:r>
              <a:rPr lang="en-GB" dirty="0"/>
              <a:t>© Ronald Car UNIMC</a:t>
            </a:r>
          </a:p>
        </p:txBody>
      </p:sp>
    </p:spTree>
    <p:extLst>
      <p:ext uri="{BB962C8B-B14F-4D97-AF65-F5344CB8AC3E}">
        <p14:creationId xmlns:p14="http://schemas.microsoft.com/office/powerpoint/2010/main" val="2506453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Globalizzazione dei rapporti sociali ed economici </a:t>
            </a:r>
          </a:p>
        </p:txBody>
      </p:sp>
      <p:sp>
        <p:nvSpPr>
          <p:cNvPr id="3" name="Segnaposto contenuto 2"/>
          <p:cNvSpPr>
            <a:spLocks noGrp="1"/>
          </p:cNvSpPr>
          <p:nvPr>
            <p:ph idx="1"/>
          </p:nvPr>
        </p:nvSpPr>
        <p:spPr>
          <a:xfrm>
            <a:off x="818712" y="2222287"/>
            <a:ext cx="10554574" cy="4178513"/>
          </a:xfrm>
        </p:spPr>
        <p:txBody>
          <a:bodyPr>
            <a:normAutofit/>
          </a:bodyPr>
          <a:lstStyle/>
          <a:p>
            <a:pPr marL="0" indent="0">
              <a:buNone/>
            </a:pPr>
            <a:r>
              <a:rPr lang="it-IT" dirty="0"/>
              <a:t>Modifica l’ordine sociale (effetto </a:t>
            </a:r>
            <a:r>
              <a:rPr lang="it-IT" dirty="0" err="1"/>
              <a:t>spillover</a:t>
            </a:r>
            <a:r>
              <a:rPr lang="it-IT" dirty="0"/>
              <a:t>):</a:t>
            </a:r>
          </a:p>
          <a:p>
            <a:pPr>
              <a:buAutoNum type="arabicParenR"/>
            </a:pPr>
            <a:r>
              <a:rPr lang="it-IT" dirty="0"/>
              <a:t>all’interno di singole comunità politiche;</a:t>
            </a:r>
          </a:p>
          <a:p>
            <a:pPr>
              <a:buAutoNum type="arabicParenR"/>
            </a:pPr>
            <a:r>
              <a:rPr lang="it-IT" dirty="0"/>
              <a:t>al di sopra del raggio d’azione delle singole comunità politiche.</a:t>
            </a:r>
          </a:p>
          <a:p>
            <a:pPr marL="0" indent="0">
              <a:buNone/>
            </a:pPr>
            <a:r>
              <a:rPr lang="it-IT"/>
              <a:t>https://www.theguardian.com/environment/2023/jul/26/northern-hemisphere-heatwaves-mediterranean-fires-croatia-portugal</a:t>
            </a:r>
            <a:endParaRPr lang="it-IT" dirty="0"/>
          </a:p>
          <a:p>
            <a:pPr marL="0" indent="0">
              <a:buNone/>
            </a:pPr>
            <a:r>
              <a:rPr lang="it-IT" dirty="0"/>
              <a:t>Quindi le istituzioni politiche delle singole comunità non riescono più a regolare: </a:t>
            </a:r>
          </a:p>
          <a:p>
            <a:pPr marL="0" indent="0">
              <a:buNone/>
            </a:pPr>
            <a:r>
              <a:rPr lang="it-IT" dirty="0">
                <a:solidFill>
                  <a:schemeClr val="accent1"/>
                </a:solidFill>
              </a:rPr>
              <a:t>1) </a:t>
            </a:r>
            <a:r>
              <a:rPr lang="it-IT" dirty="0"/>
              <a:t>i rapporti tra gli individui;</a:t>
            </a:r>
          </a:p>
          <a:p>
            <a:pPr marL="0" indent="0">
              <a:buNone/>
            </a:pPr>
            <a:r>
              <a:rPr lang="it-IT" dirty="0">
                <a:solidFill>
                  <a:schemeClr val="accent1"/>
                </a:solidFill>
              </a:rPr>
              <a:t>2) </a:t>
            </a:r>
            <a:r>
              <a:rPr lang="it-IT" dirty="0"/>
              <a:t>I rapporti tra il singolo individuo e la comunità;</a:t>
            </a:r>
          </a:p>
          <a:p>
            <a:pPr marL="0" indent="0">
              <a:buNone/>
            </a:pPr>
            <a:r>
              <a:rPr lang="it-IT" dirty="0">
                <a:solidFill>
                  <a:schemeClr val="accent1"/>
                </a:solidFill>
              </a:rPr>
              <a:t>3) </a:t>
            </a:r>
            <a:r>
              <a:rPr lang="it-IT" dirty="0"/>
              <a:t>l’evoluzione complessiva dell’ordine sociale.</a:t>
            </a:r>
          </a:p>
        </p:txBody>
      </p:sp>
    </p:spTree>
    <p:extLst>
      <p:ext uri="{BB962C8B-B14F-4D97-AF65-F5344CB8AC3E}">
        <p14:creationId xmlns:p14="http://schemas.microsoft.com/office/powerpoint/2010/main" val="20621658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A215BB-4CC1-4676-85C6-4F5EA27915F9}"/>
              </a:ext>
            </a:extLst>
          </p:cNvPr>
          <p:cNvSpPr>
            <a:spLocks noGrp="1"/>
          </p:cNvSpPr>
          <p:nvPr>
            <p:ph type="title"/>
          </p:nvPr>
        </p:nvSpPr>
        <p:spPr/>
        <p:txBody>
          <a:bodyPr/>
          <a:lstStyle/>
          <a:p>
            <a:r>
              <a:rPr lang="it-IT" dirty="0">
                <a:latin typeface="Century Gothic" panose="020B0502020202020204"/>
              </a:rPr>
              <a:t>R</a:t>
            </a:r>
            <a:r>
              <a:rPr kumimoji="0" lang="it-IT" sz="4000" b="1" i="0" u="none" strike="noStrike" kern="1200" cap="none" spc="0" normalizeH="0" baseline="0" noProof="0" dirty="0" err="1">
                <a:ln>
                  <a:noFill/>
                </a:ln>
                <a:solidFill>
                  <a:srgbClr val="FEFEFE"/>
                </a:solidFill>
                <a:effectLst/>
                <a:uLnTx/>
                <a:uFillTx/>
                <a:latin typeface="Century Gothic" panose="020B0502020202020204"/>
                <a:ea typeface="+mj-ea"/>
                <a:cs typeface="+mj-cs"/>
              </a:rPr>
              <a:t>esidenti</a:t>
            </a:r>
            <a:r>
              <a:rPr kumimoji="0" lang="it-IT" sz="4000" b="1" i="0" u="none" strike="noStrike" kern="1200" cap="none" spc="0" normalizeH="0" baseline="0" noProof="0" dirty="0">
                <a:ln>
                  <a:noFill/>
                </a:ln>
                <a:solidFill>
                  <a:srgbClr val="FEFEFE"/>
                </a:solidFill>
                <a:effectLst/>
                <a:uLnTx/>
                <a:uFillTx/>
                <a:latin typeface="Century Gothic" panose="020B0502020202020204"/>
                <a:ea typeface="+mj-ea"/>
                <a:cs typeface="+mj-cs"/>
              </a:rPr>
              <a:t> non cittadini</a:t>
            </a:r>
            <a:endParaRPr lang="it-IT" dirty="0"/>
          </a:p>
        </p:txBody>
      </p:sp>
      <p:pic>
        <p:nvPicPr>
          <p:cNvPr id="5" name="Segnaposto contenuto 4">
            <a:extLst>
              <a:ext uri="{FF2B5EF4-FFF2-40B4-BE49-F238E27FC236}">
                <a16:creationId xmlns:a16="http://schemas.microsoft.com/office/drawing/2014/main" id="{C01C6427-1A6D-42F6-8DFA-85D908094C85}"/>
              </a:ext>
            </a:extLst>
          </p:cNvPr>
          <p:cNvPicPr>
            <a:picLocks noGrp="1" noChangeAspect="1"/>
          </p:cNvPicPr>
          <p:nvPr>
            <p:ph sz="half" idx="1"/>
          </p:nvPr>
        </p:nvPicPr>
        <p:blipFill>
          <a:blip r:embed="rId2"/>
          <a:stretch>
            <a:fillRect/>
          </a:stretch>
        </p:blipFill>
        <p:spPr>
          <a:xfrm>
            <a:off x="61875" y="2499756"/>
            <a:ext cx="6082719" cy="3574473"/>
          </a:xfrm>
          <a:prstGeom prst="rect">
            <a:avLst/>
          </a:prstGeom>
        </p:spPr>
      </p:pic>
      <p:sp>
        <p:nvSpPr>
          <p:cNvPr id="4" name="Segnaposto contenuto 3">
            <a:extLst>
              <a:ext uri="{FF2B5EF4-FFF2-40B4-BE49-F238E27FC236}">
                <a16:creationId xmlns:a16="http://schemas.microsoft.com/office/drawing/2014/main" id="{73D2CF24-8B51-4FD2-94E1-16EEFF7FC49F}"/>
              </a:ext>
            </a:extLst>
          </p:cNvPr>
          <p:cNvSpPr>
            <a:spLocks noGrp="1"/>
          </p:cNvSpPr>
          <p:nvPr>
            <p:ph sz="half" idx="2"/>
          </p:nvPr>
        </p:nvSpPr>
        <p:spPr/>
        <p:txBody>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Più di 60 paesi permettono ai propri residenti non cittadini di votare in elezioni locali, 10 paesi anche in elezioni nazionali</a:t>
            </a:r>
            <a:r>
              <a:rPr kumimoji="0" lang="en-US" sz="1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9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In ciascun caso, l’affluenza alle urne è molto bassa. La cittadinanza post-nazionale non riesce ad inserirsi nei meccanismi di partecipazione democratica?</a:t>
            </a:r>
          </a:p>
          <a:p>
            <a:endParaRPr lang="it-IT" dirty="0"/>
          </a:p>
        </p:txBody>
      </p:sp>
    </p:spTree>
    <p:extLst>
      <p:ext uri="{BB962C8B-B14F-4D97-AF65-F5344CB8AC3E}">
        <p14:creationId xmlns:p14="http://schemas.microsoft.com/office/powerpoint/2010/main" val="15013503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err="1"/>
              <a:t>Impatto</a:t>
            </a:r>
            <a:r>
              <a:rPr lang="en-GB" dirty="0"/>
              <a:t> </a:t>
            </a:r>
            <a:r>
              <a:rPr lang="en-GB" dirty="0" err="1"/>
              <a:t>sul</a:t>
            </a:r>
            <a:r>
              <a:rPr lang="en-GB" dirty="0"/>
              <a:t> </a:t>
            </a:r>
            <a:r>
              <a:rPr lang="en-GB" dirty="0" err="1"/>
              <a:t>sistema</a:t>
            </a:r>
            <a:r>
              <a:rPr lang="en-GB" dirty="0"/>
              <a:t> politico</a:t>
            </a:r>
          </a:p>
        </p:txBody>
      </p:sp>
      <p:pic>
        <p:nvPicPr>
          <p:cNvPr id="6" name="Immagine 5"/>
          <p:cNvPicPr>
            <a:picLocks noChangeAspect="1"/>
          </p:cNvPicPr>
          <p:nvPr/>
        </p:nvPicPr>
        <p:blipFill>
          <a:blip r:embed="rId2"/>
          <a:stretch>
            <a:fillRect/>
          </a:stretch>
        </p:blipFill>
        <p:spPr>
          <a:xfrm>
            <a:off x="97421" y="2388601"/>
            <a:ext cx="5872305" cy="3752850"/>
          </a:xfrm>
          <a:prstGeom prst="rect">
            <a:avLst/>
          </a:prstGeom>
        </p:spPr>
      </p:pic>
      <p:pic>
        <p:nvPicPr>
          <p:cNvPr id="7" name="Immagine 6"/>
          <p:cNvPicPr>
            <a:picLocks noChangeAspect="1"/>
          </p:cNvPicPr>
          <p:nvPr/>
        </p:nvPicPr>
        <p:blipFill>
          <a:blip r:embed="rId3"/>
          <a:stretch>
            <a:fillRect/>
          </a:stretch>
        </p:blipFill>
        <p:spPr>
          <a:xfrm>
            <a:off x="5982790" y="2388600"/>
            <a:ext cx="6139552" cy="3752850"/>
          </a:xfrm>
          <a:prstGeom prst="rect">
            <a:avLst/>
          </a:prstGeom>
        </p:spPr>
      </p:pic>
    </p:spTree>
    <p:extLst>
      <p:ext uri="{BB962C8B-B14F-4D97-AF65-F5344CB8AC3E}">
        <p14:creationId xmlns:p14="http://schemas.microsoft.com/office/powerpoint/2010/main" val="958311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4FC22A-F92E-3316-673F-DEE2F825B0E9}"/>
              </a:ext>
            </a:extLst>
          </p:cNvPr>
          <p:cNvSpPr>
            <a:spLocks noGrp="1"/>
          </p:cNvSpPr>
          <p:nvPr>
            <p:ph type="title"/>
          </p:nvPr>
        </p:nvSpPr>
        <p:spPr/>
        <p:txBody>
          <a:bodyPr/>
          <a:lstStyle/>
          <a:p>
            <a:r>
              <a:rPr lang="it-IT" dirty="0"/>
              <a:t>Riassunto: cittadinanza/territorio</a:t>
            </a:r>
          </a:p>
        </p:txBody>
      </p:sp>
      <p:sp>
        <p:nvSpPr>
          <p:cNvPr id="3" name="Segnaposto contenuto 2">
            <a:extLst>
              <a:ext uri="{FF2B5EF4-FFF2-40B4-BE49-F238E27FC236}">
                <a16:creationId xmlns:a16="http://schemas.microsoft.com/office/drawing/2014/main" id="{22D94A79-E3F2-A027-BECD-F3224FA41054}"/>
              </a:ext>
            </a:extLst>
          </p:cNvPr>
          <p:cNvSpPr>
            <a:spLocks noGrp="1"/>
          </p:cNvSpPr>
          <p:nvPr>
            <p:ph idx="1"/>
          </p:nvPr>
        </p:nvSpPr>
        <p:spPr/>
        <p:txBody>
          <a:bodyPr/>
          <a:lstStyle/>
          <a:p>
            <a:r>
              <a:rPr lang="it-IT" dirty="0"/>
              <a:t>1) cittadinanza ristretta allo stato definito dal territorio – creata dalla Rivoluzione Francese  con obiettivi egualitari, produce marginalizzazione tra tutti i gruppi che non corrispondono al discrimine dentro/fuori;</a:t>
            </a:r>
          </a:p>
          <a:p>
            <a:r>
              <a:rPr lang="it-IT" dirty="0"/>
              <a:t>2) cittadinanza de-territorializzata – negli ultimi decenni il declino dello stato territoriale è indicato dalla sua perdita di autonomia: esso è sempre più interconnesso nell’ordine internazionale e il senso di appartenenza della popolazione è meno esclusivo, più ibrido. Però la sfera dei diritti segue ancora la logica territoriale.</a:t>
            </a:r>
          </a:p>
          <a:p>
            <a:r>
              <a:rPr lang="it-IT" dirty="0"/>
              <a:t>3) prospettiva futura – stato de-territorializzato (sull’esempio delle aziende multinazionali), cura i diritti dei propri cittadini ovunque si trovino?  </a:t>
            </a:r>
          </a:p>
          <a:p>
            <a:pPr marL="0" indent="0">
              <a:buNone/>
            </a:pPr>
            <a:r>
              <a:rPr lang="it-IT" dirty="0"/>
              <a:t> </a:t>
            </a:r>
          </a:p>
        </p:txBody>
      </p:sp>
    </p:spTree>
    <p:extLst>
      <p:ext uri="{BB962C8B-B14F-4D97-AF65-F5344CB8AC3E}">
        <p14:creationId xmlns:p14="http://schemas.microsoft.com/office/powerpoint/2010/main" val="26513205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Confronto cittadinanza nazionale/post-nazionale </a:t>
            </a:r>
          </a:p>
        </p:txBody>
      </p:sp>
      <p:sp>
        <p:nvSpPr>
          <p:cNvPr id="6" name="Segnaposto contenuto 5"/>
          <p:cNvSpPr>
            <a:spLocks noGrp="1"/>
          </p:cNvSpPr>
          <p:nvPr>
            <p:ph idx="1"/>
          </p:nvPr>
        </p:nvSpPr>
        <p:spPr/>
        <p:txBody>
          <a:bodyPr>
            <a:normAutofit/>
          </a:bodyPr>
          <a:lstStyle/>
          <a:p>
            <a:r>
              <a:rPr lang="it-IT" sz="2000" dirty="0"/>
              <a:t>L’appartenenza dipende dalla «lotteria della nascita»,</a:t>
            </a:r>
          </a:p>
          <a:p>
            <a:r>
              <a:rPr lang="it-IT" sz="2000" dirty="0"/>
              <a:t>Garantisce uno status legale comune entro confini riconosciuti,</a:t>
            </a:r>
          </a:p>
          <a:p>
            <a:r>
              <a:rPr lang="it-IT" sz="2000" dirty="0"/>
              <a:t>Si riferisce a interessi riconosciuti dal diritto e dalle istituzioni,</a:t>
            </a:r>
          </a:p>
          <a:p>
            <a:r>
              <a:rPr lang="it-IT" sz="2000" dirty="0"/>
              <a:t>I cittadini esprimono la volontà tramite rappresentanti riconoscibili sul mercato politico</a:t>
            </a:r>
            <a:r>
              <a:rPr lang="en-US" sz="2000" dirty="0"/>
              <a:t>.</a:t>
            </a:r>
          </a:p>
        </p:txBody>
      </p:sp>
      <p:sp>
        <p:nvSpPr>
          <p:cNvPr id="3" name="Segnaposto piè di pagina 2"/>
          <p:cNvSpPr>
            <a:spLocks noGrp="1"/>
          </p:cNvSpPr>
          <p:nvPr>
            <p:ph type="ftr" sz="quarter" idx="11"/>
          </p:nvPr>
        </p:nvSpPr>
        <p:spPr/>
        <p:txBody>
          <a:bodyPr/>
          <a:lstStyle/>
          <a:p>
            <a:r>
              <a:rPr lang="en-GB" dirty="0"/>
              <a:t>© Ronald Car UNIMC</a:t>
            </a:r>
          </a:p>
        </p:txBody>
      </p:sp>
      <p:sp>
        <p:nvSpPr>
          <p:cNvPr id="5" name="Segnaposto testo 4"/>
          <p:cNvSpPr>
            <a:spLocks noGrp="1"/>
          </p:cNvSpPr>
          <p:nvPr>
            <p:ph type="body" idx="4294967295"/>
          </p:nvPr>
        </p:nvSpPr>
        <p:spPr>
          <a:xfrm>
            <a:off x="878773" y="2344738"/>
            <a:ext cx="7125195" cy="576262"/>
          </a:xfrm>
        </p:spPr>
        <p:txBody>
          <a:bodyPr>
            <a:noAutofit/>
          </a:bodyPr>
          <a:lstStyle/>
          <a:p>
            <a:r>
              <a:rPr lang="it-IT" sz="2600" dirty="0"/>
              <a:t>Univocità della cittadinanza nazionale</a:t>
            </a:r>
            <a:r>
              <a:rPr lang="en-GB" sz="2600" dirty="0"/>
              <a:t>: </a:t>
            </a:r>
          </a:p>
        </p:txBody>
      </p:sp>
    </p:spTree>
    <p:extLst>
      <p:ext uri="{BB962C8B-B14F-4D97-AF65-F5344CB8AC3E}">
        <p14:creationId xmlns:p14="http://schemas.microsoft.com/office/powerpoint/2010/main" val="3866270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1251892-A60F-445A-9B76-985E5A5A8541}"/>
              </a:ext>
            </a:extLst>
          </p:cNvPr>
          <p:cNvSpPr>
            <a:spLocks noGrp="1"/>
          </p:cNvSpPr>
          <p:nvPr>
            <p:ph type="title"/>
          </p:nvPr>
        </p:nvSpPr>
        <p:spPr/>
        <p:txBody>
          <a:bodyPr/>
          <a:lstStyle/>
          <a:p>
            <a:r>
              <a:rPr lang="it-IT" dirty="0"/>
              <a:t>Ambiguità della cittadinanza post-nazionale</a:t>
            </a:r>
          </a:p>
        </p:txBody>
      </p:sp>
      <p:sp>
        <p:nvSpPr>
          <p:cNvPr id="8" name="Segnaposto contenuto 7">
            <a:extLst>
              <a:ext uri="{FF2B5EF4-FFF2-40B4-BE49-F238E27FC236}">
                <a16:creationId xmlns:a16="http://schemas.microsoft.com/office/drawing/2014/main" id="{1609E2FE-59EA-4074-8B50-E27FBF40DDD1}"/>
              </a:ext>
            </a:extLst>
          </p:cNvPr>
          <p:cNvSpPr>
            <a:spLocks noGrp="1"/>
          </p:cNvSpPr>
          <p:nvPr>
            <p:ph idx="1"/>
          </p:nvPr>
        </p:nvSpPr>
        <p:spPr/>
        <p:txBody>
          <a:bodyPr/>
          <a:lstStyle/>
          <a:p>
            <a:r>
              <a:rPr lang="it-IT" dirty="0"/>
              <a:t>L’appartenenza è questione di scelta individuale,</a:t>
            </a:r>
          </a:p>
          <a:p>
            <a:r>
              <a:rPr lang="it-IT" dirty="0"/>
              <a:t>Lo status legale e gli interessi possono essere diversi/incerti/contestati,</a:t>
            </a:r>
          </a:p>
          <a:p>
            <a:r>
              <a:rPr lang="it-IT" dirty="0"/>
              <a:t>Le esistenti leggi e istituzioni statali sono considerate insufficienti/incompatibili,</a:t>
            </a:r>
          </a:p>
          <a:p>
            <a:r>
              <a:rPr lang="it-IT" dirty="0"/>
              <a:t>L’esistente mercato di rappresentanza politica tende ad essere ignorato: ciò porta alla passività e marginalità socio-politica.</a:t>
            </a:r>
          </a:p>
        </p:txBody>
      </p:sp>
    </p:spTree>
    <p:extLst>
      <p:ext uri="{BB962C8B-B14F-4D97-AF65-F5344CB8AC3E}">
        <p14:creationId xmlns:p14="http://schemas.microsoft.com/office/powerpoint/2010/main" val="25369549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Educazione politica</a:t>
            </a:r>
          </a:p>
        </p:txBody>
      </p:sp>
      <p:sp>
        <p:nvSpPr>
          <p:cNvPr id="3" name="Segnaposto testo 2"/>
          <p:cNvSpPr>
            <a:spLocks noGrp="1"/>
          </p:cNvSpPr>
          <p:nvPr>
            <p:ph type="body" idx="1"/>
          </p:nvPr>
        </p:nvSpPr>
        <p:spPr/>
        <p:txBody>
          <a:bodyPr/>
          <a:lstStyle/>
          <a:p>
            <a:r>
              <a:rPr lang="it-IT" dirty="0"/>
              <a:t>Cittadinanza nazionale</a:t>
            </a:r>
          </a:p>
        </p:txBody>
      </p:sp>
      <p:sp>
        <p:nvSpPr>
          <p:cNvPr id="4" name="Segnaposto contenuto 3"/>
          <p:cNvSpPr>
            <a:spLocks noGrp="1"/>
          </p:cNvSpPr>
          <p:nvPr>
            <p:ph sz="half" idx="2"/>
          </p:nvPr>
        </p:nvSpPr>
        <p:spPr/>
        <p:txBody>
          <a:bodyPr/>
          <a:lstStyle/>
          <a:p>
            <a:r>
              <a:rPr lang="it-IT" dirty="0"/>
              <a:t>L’educazione politica dei cittadini si svolge attraverso un percorso omogeneo di inclusione nella società nazionale,</a:t>
            </a:r>
          </a:p>
          <a:p>
            <a:r>
              <a:rPr lang="it-IT" dirty="0"/>
              <a:t>Le competenze dell’elettore corrispondono al livello di complessità delle decisioni che riguardano i rapporti sociali e politici a livello nazionale</a:t>
            </a:r>
          </a:p>
          <a:p>
            <a:endParaRPr lang="en-GB" dirty="0"/>
          </a:p>
        </p:txBody>
      </p:sp>
      <p:sp>
        <p:nvSpPr>
          <p:cNvPr id="5" name="Segnaposto testo 4"/>
          <p:cNvSpPr>
            <a:spLocks noGrp="1"/>
          </p:cNvSpPr>
          <p:nvPr>
            <p:ph type="body" sz="quarter" idx="3"/>
          </p:nvPr>
        </p:nvSpPr>
        <p:spPr/>
        <p:txBody>
          <a:bodyPr/>
          <a:lstStyle/>
          <a:p>
            <a:r>
              <a:rPr lang="it-IT" dirty="0"/>
              <a:t>Cittadinanza post-nazionale</a:t>
            </a:r>
          </a:p>
        </p:txBody>
      </p:sp>
      <p:sp>
        <p:nvSpPr>
          <p:cNvPr id="6" name="Segnaposto contenuto 5"/>
          <p:cNvSpPr>
            <a:spLocks noGrp="1"/>
          </p:cNvSpPr>
          <p:nvPr>
            <p:ph sz="quarter" idx="4"/>
          </p:nvPr>
        </p:nvSpPr>
        <p:spPr/>
        <p:txBody>
          <a:bodyPr/>
          <a:lstStyle/>
          <a:p>
            <a:r>
              <a:rPr lang="it-IT" dirty="0"/>
              <a:t>L’educazione politica dei cittadini è frammentata tra diversi percorsi separati e spesso conflittuali, </a:t>
            </a:r>
          </a:p>
          <a:p>
            <a:r>
              <a:rPr lang="it-IT" dirty="0"/>
              <a:t>Conduce all’inclusione nella società che però rimane incerta e contestata </a:t>
            </a:r>
          </a:p>
          <a:p>
            <a:r>
              <a:rPr lang="it-IT" dirty="0"/>
              <a:t>La complessità delle decisioni che riguardano i rapporti sociali e politici a livello trans-nazionale richiede un livello di preparazione al di sopra della media</a:t>
            </a:r>
            <a:r>
              <a:rPr lang="en-US" dirty="0"/>
              <a:t>.</a:t>
            </a:r>
            <a:endParaRPr lang="en-GB" dirty="0"/>
          </a:p>
          <a:p>
            <a:endParaRPr lang="en-GB" dirty="0"/>
          </a:p>
        </p:txBody>
      </p:sp>
    </p:spTree>
    <p:extLst>
      <p:ext uri="{BB962C8B-B14F-4D97-AF65-F5344CB8AC3E}">
        <p14:creationId xmlns:p14="http://schemas.microsoft.com/office/powerpoint/2010/main" val="1543657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6D0C9912-8C25-4BEA-9EED-AC31E6DCD8F2}"/>
              </a:ext>
            </a:extLst>
          </p:cNvPr>
          <p:cNvSpPr>
            <a:spLocks noGrp="1"/>
          </p:cNvSpPr>
          <p:nvPr>
            <p:ph type="title"/>
          </p:nvPr>
        </p:nvSpPr>
        <p:spPr/>
        <p:txBody>
          <a:bodyPr/>
          <a:lstStyle/>
          <a:p>
            <a:r>
              <a:rPr lang="it-IT" dirty="0"/>
              <a:t>2) Come? (throughput)</a:t>
            </a:r>
          </a:p>
        </p:txBody>
      </p:sp>
      <p:sp>
        <p:nvSpPr>
          <p:cNvPr id="8" name="Segnaposto contenuto 7">
            <a:extLst>
              <a:ext uri="{FF2B5EF4-FFF2-40B4-BE49-F238E27FC236}">
                <a16:creationId xmlns:a16="http://schemas.microsoft.com/office/drawing/2014/main" id="{90FB6E77-A53B-4CB7-8612-8197B95052E8}"/>
              </a:ext>
            </a:extLst>
          </p:cNvPr>
          <p:cNvSpPr>
            <a:spLocks noGrp="1"/>
          </p:cNvSpPr>
          <p:nvPr>
            <p:ph idx="1"/>
          </p:nvPr>
        </p:nvSpPr>
        <p:spPr/>
        <p:txBody>
          <a:bodyPr>
            <a:normAutofit/>
          </a:bodyPr>
          <a:lstStyle/>
          <a:p>
            <a:r>
              <a:rPr lang="it-IT" sz="1900" dirty="0"/>
              <a:t>Si riferisce all’interazione tra il governo e la popolazione;</a:t>
            </a:r>
          </a:p>
          <a:p>
            <a:r>
              <a:rPr lang="it-IT" sz="1900" dirty="0"/>
              <a:t>La legittimità del «come» è misurabile in termini di:</a:t>
            </a:r>
          </a:p>
          <a:p>
            <a:pPr>
              <a:buFontTx/>
              <a:buChar char="-"/>
            </a:pPr>
            <a:r>
              <a:rPr lang="it-IT" sz="1900" dirty="0"/>
              <a:t>Efficacia dell’azione governativa,</a:t>
            </a:r>
          </a:p>
          <a:p>
            <a:pPr>
              <a:buFontTx/>
              <a:buChar char="-"/>
            </a:pPr>
            <a:r>
              <a:rPr lang="it-IT" sz="1900" dirty="0"/>
              <a:t>Responsabilità,</a:t>
            </a:r>
          </a:p>
          <a:p>
            <a:pPr>
              <a:buFontTx/>
              <a:buChar char="-"/>
            </a:pPr>
            <a:r>
              <a:rPr lang="it-IT" sz="1900" dirty="0"/>
              <a:t>Trasparenza,</a:t>
            </a:r>
          </a:p>
          <a:p>
            <a:pPr>
              <a:buFontTx/>
              <a:buChar char="-"/>
            </a:pPr>
            <a:r>
              <a:rPr lang="it-IT" sz="1900" dirty="0"/>
              <a:t>Inclusività,</a:t>
            </a:r>
          </a:p>
          <a:p>
            <a:pPr>
              <a:buFontTx/>
              <a:buChar char="-"/>
            </a:pPr>
            <a:r>
              <a:rPr lang="it-IT" sz="1900" dirty="0"/>
              <a:t>Apertura al dialogo con le parti sociali.</a:t>
            </a:r>
          </a:p>
          <a:p>
            <a:r>
              <a:rPr lang="it-IT" sz="1900" dirty="0"/>
              <a:t>Prassi governative oppressive, incompetenti, corrotte o inique riducono la legittimità democratica anche a livello di «chi» (input) e «cosa» (output).</a:t>
            </a:r>
          </a:p>
        </p:txBody>
      </p:sp>
    </p:spTree>
    <p:extLst>
      <p:ext uri="{BB962C8B-B14F-4D97-AF65-F5344CB8AC3E}">
        <p14:creationId xmlns:p14="http://schemas.microsoft.com/office/powerpoint/2010/main" val="4739775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Contenuto</a:t>
            </a:r>
            <a:r>
              <a:rPr lang="en-GB" dirty="0"/>
              <a:t> del “throughput”</a:t>
            </a:r>
          </a:p>
        </p:txBody>
      </p:sp>
      <p:sp>
        <p:nvSpPr>
          <p:cNvPr id="3" name="Segnaposto contenuto 2"/>
          <p:cNvSpPr>
            <a:spLocks noGrp="1"/>
          </p:cNvSpPr>
          <p:nvPr>
            <p:ph idx="1"/>
          </p:nvPr>
        </p:nvSpPr>
        <p:spPr/>
        <p:txBody>
          <a:bodyPr/>
          <a:lstStyle/>
          <a:p>
            <a:pPr marL="0" indent="0">
              <a:buNone/>
              <a:defRPr/>
            </a:pPr>
            <a:r>
              <a:rPr lang="it-IT" dirty="0"/>
              <a:t>1) Esiste un’opinione pubblica globale? </a:t>
            </a:r>
          </a:p>
          <a:p>
            <a:pPr marL="0" indent="0">
              <a:buNone/>
              <a:defRPr/>
            </a:pPr>
            <a:r>
              <a:rPr lang="it-IT" dirty="0"/>
              <a:t>2) Sono possibili partiti e altri tipi di associazioni in grado di affrontare efficacemente questioni globali? </a:t>
            </a:r>
          </a:p>
          <a:p>
            <a:pPr marL="0" indent="0">
              <a:buNone/>
              <a:defRPr/>
            </a:pPr>
            <a:r>
              <a:rPr lang="it-IT" dirty="0"/>
              <a:t>3) La democrazia rappresentativa può superare i confini nazionali? </a:t>
            </a:r>
          </a:p>
          <a:p>
            <a:pPr marL="0" indent="0">
              <a:buNone/>
              <a:defRPr/>
            </a:pPr>
            <a:r>
              <a:rPr lang="it-IT" dirty="0"/>
              <a:t>4) Come interagiscono le organizzazioni internazionali (UN, EU, WTO, IMF…) con le associazioni sociali e gruppi di pressione?</a:t>
            </a:r>
          </a:p>
          <a:p>
            <a:pPr marL="0" indent="0">
              <a:buNone/>
              <a:defRPr/>
            </a:pPr>
            <a:r>
              <a:rPr lang="it-IT" dirty="0"/>
              <a:t>5) Come decidono i detentori di potere nella sfera transnazionale? </a:t>
            </a:r>
          </a:p>
          <a:p>
            <a:pPr marL="0" indent="0">
              <a:buNone/>
              <a:defRPr/>
            </a:pPr>
            <a:r>
              <a:rPr lang="it-IT" dirty="0"/>
              <a:t>6) Ne rendono conto agli elettori nazionali?</a:t>
            </a:r>
          </a:p>
        </p:txBody>
      </p:sp>
    </p:spTree>
    <p:extLst>
      <p:ext uri="{BB962C8B-B14F-4D97-AF65-F5344CB8AC3E}">
        <p14:creationId xmlns:p14="http://schemas.microsoft.com/office/powerpoint/2010/main" val="2152593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Stato</a:t>
            </a:r>
            <a:r>
              <a:rPr lang="en-GB" dirty="0"/>
              <a:t> </a:t>
            </a:r>
            <a:r>
              <a:rPr lang="en-GB" dirty="0" err="1"/>
              <a:t>democratico</a:t>
            </a:r>
            <a:r>
              <a:rPr lang="en-GB" dirty="0"/>
              <a:t> </a:t>
            </a:r>
            <a:r>
              <a:rPr lang="en-GB" dirty="0" err="1"/>
              <a:t>costituzionale</a:t>
            </a:r>
            <a:endParaRPr lang="en-GB" dirty="0"/>
          </a:p>
        </p:txBody>
      </p:sp>
      <p:sp>
        <p:nvSpPr>
          <p:cNvPr id="3" name="Segnaposto contenuto 2"/>
          <p:cNvSpPr>
            <a:spLocks noGrp="1"/>
          </p:cNvSpPr>
          <p:nvPr>
            <p:ph idx="1"/>
          </p:nvPr>
        </p:nvSpPr>
        <p:spPr/>
        <p:txBody>
          <a:bodyPr>
            <a:normAutofit/>
          </a:bodyPr>
          <a:lstStyle/>
          <a:p>
            <a:r>
              <a:rPr lang="it-IT" dirty="0"/>
              <a:t>Nasce a fine XVIII come potere pubblico fondato sulla superiorità delle regole impersonali e generali su ogni forza privata;</a:t>
            </a:r>
          </a:p>
          <a:p>
            <a:r>
              <a:rPr lang="it-IT" dirty="0"/>
              <a:t>Le regole devono essere:</a:t>
            </a:r>
          </a:p>
          <a:p>
            <a:pPr>
              <a:buAutoNum type="arabicParenR"/>
            </a:pPr>
            <a:r>
              <a:rPr lang="it-IT" dirty="0"/>
              <a:t>Chiare e semplici (costituzione USA 1787 – sostanzialmente 6 articoli – 8 pagine; costituzione francese 1791 – 209 articoli - 22 pagine; Trattato di Lisbona – 271 pagine: </a:t>
            </a:r>
            <a:r>
              <a:rPr lang="it-IT" dirty="0">
                <a:hlinkClick r:id="rId2"/>
              </a:rPr>
              <a:t>https://eur-lex.europa.eu/legal-content/IT/TXT/PDF/?uri=OJ:C:2007:306:FULL&amp;from=IT</a:t>
            </a:r>
            <a:endParaRPr lang="it-IT" dirty="0"/>
          </a:p>
          <a:p>
            <a:pPr>
              <a:buAutoNum type="arabicParenR"/>
            </a:pPr>
            <a:r>
              <a:rPr lang="it-IT" dirty="0"/>
              <a:t>Non contraddittorie</a:t>
            </a:r>
          </a:p>
          <a:p>
            <a:pPr>
              <a:buAutoNum type="arabicParenR"/>
            </a:pPr>
            <a:r>
              <a:rPr lang="it-IT" dirty="0"/>
              <a:t>Estese a tutti i settori della vita dei cittadini</a:t>
            </a:r>
          </a:p>
          <a:p>
            <a:pPr>
              <a:buAutoNum type="arabicParenR"/>
            </a:pPr>
            <a:r>
              <a:rPr lang="it-IT" dirty="0"/>
              <a:t>Se ne deve presumere «l’onnipotenza» (sovranità e primato della politica)</a:t>
            </a:r>
          </a:p>
          <a:p>
            <a:pPr>
              <a:buAutoNum type="arabicParenR"/>
            </a:pPr>
            <a:r>
              <a:rPr lang="it-IT" dirty="0"/>
              <a:t>Il legame con la volontà popolare deve essere effettivo (esempio in negativo: EURATOM)</a:t>
            </a:r>
          </a:p>
        </p:txBody>
      </p:sp>
    </p:spTree>
    <p:extLst>
      <p:ext uri="{BB962C8B-B14F-4D97-AF65-F5344CB8AC3E}">
        <p14:creationId xmlns:p14="http://schemas.microsoft.com/office/powerpoint/2010/main" val="32978802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D131B1-2034-4CF9-9FEB-C8614B99D068}"/>
              </a:ext>
            </a:extLst>
          </p:cNvPr>
          <p:cNvSpPr>
            <a:spLocks noGrp="1"/>
          </p:cNvSpPr>
          <p:nvPr>
            <p:ph type="title"/>
          </p:nvPr>
        </p:nvSpPr>
        <p:spPr/>
        <p:txBody>
          <a:bodyPr/>
          <a:lstStyle/>
          <a:p>
            <a:r>
              <a:rPr lang="it-IT" dirty="0"/>
              <a:t>Costituzionalismo globale</a:t>
            </a:r>
          </a:p>
        </p:txBody>
      </p:sp>
      <p:sp>
        <p:nvSpPr>
          <p:cNvPr id="3" name="Segnaposto contenuto 2">
            <a:extLst>
              <a:ext uri="{FF2B5EF4-FFF2-40B4-BE49-F238E27FC236}">
                <a16:creationId xmlns:a16="http://schemas.microsoft.com/office/drawing/2014/main" id="{5F3026C4-264A-4A98-9C61-528FC21C0881}"/>
              </a:ext>
            </a:extLst>
          </p:cNvPr>
          <p:cNvSpPr>
            <a:spLocks noGrp="1"/>
          </p:cNvSpPr>
          <p:nvPr>
            <p:ph idx="1"/>
          </p:nvPr>
        </p:nvSpPr>
        <p:spPr/>
        <p:txBody>
          <a:bodyPr>
            <a:normAutofit/>
          </a:bodyPr>
          <a:lstStyle/>
          <a:p>
            <a:r>
              <a:rPr lang="it-IT" sz="1900" dirty="0"/>
              <a:t>Non un atto – «costituzione» – ma un processo – «costituzionalizzazione»;</a:t>
            </a:r>
          </a:p>
          <a:p>
            <a:r>
              <a:rPr lang="it-IT" sz="1900" dirty="0"/>
              <a:t>Una prassi che si sta diffondendo nella società globalizzata grazie alle comunità globali di giuristi, giudici delle alte corti e accademici; </a:t>
            </a:r>
          </a:p>
          <a:p>
            <a:r>
              <a:rPr lang="it-IT" sz="1900" dirty="0"/>
              <a:t>Con tale prassi si stanno gradualmente solidificando delle regole riconducibili ai principi costituzionali: </a:t>
            </a:r>
            <a:r>
              <a:rPr lang="it-IT" sz="1900" i="1" dirty="0"/>
              <a:t>rule of </a:t>
            </a:r>
            <a:r>
              <a:rPr lang="it-IT" sz="1900" i="1" dirty="0" err="1"/>
              <a:t>law</a:t>
            </a:r>
            <a:r>
              <a:rPr lang="it-IT" sz="1900" dirty="0"/>
              <a:t>, separazione (o bilanciamento) dei poteri, potere costituente;</a:t>
            </a:r>
          </a:p>
          <a:p>
            <a:r>
              <a:rPr lang="it-IT" sz="1900" dirty="0"/>
              <a:t>Gli attori globali - pubblici, privati o misti - stanno sempre più rispettando e attuando tali regole.</a:t>
            </a:r>
          </a:p>
        </p:txBody>
      </p:sp>
    </p:spTree>
    <p:extLst>
      <p:ext uri="{BB962C8B-B14F-4D97-AF65-F5344CB8AC3E}">
        <p14:creationId xmlns:p14="http://schemas.microsoft.com/office/powerpoint/2010/main" val="2581994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E804E0-BCE7-484F-B555-8EC1D30188DA}"/>
              </a:ext>
            </a:extLst>
          </p:cNvPr>
          <p:cNvSpPr>
            <a:spLocks noGrp="1"/>
          </p:cNvSpPr>
          <p:nvPr>
            <p:ph type="title"/>
          </p:nvPr>
        </p:nvSpPr>
        <p:spPr/>
        <p:txBody>
          <a:bodyPr/>
          <a:lstStyle/>
          <a:p>
            <a:r>
              <a:rPr lang="it-IT" dirty="0"/>
              <a:t>Montesquieu, </a:t>
            </a:r>
            <a:r>
              <a:rPr lang="it-IT" i="1" dirty="0"/>
              <a:t>Lo spirito delle leggi</a:t>
            </a:r>
            <a:r>
              <a:rPr lang="it-IT" dirty="0"/>
              <a:t>, 1748</a:t>
            </a:r>
          </a:p>
        </p:txBody>
      </p:sp>
      <p:sp>
        <p:nvSpPr>
          <p:cNvPr id="3" name="Segnaposto contenuto 2">
            <a:extLst>
              <a:ext uri="{FF2B5EF4-FFF2-40B4-BE49-F238E27FC236}">
                <a16:creationId xmlns:a16="http://schemas.microsoft.com/office/drawing/2014/main" id="{353C5C34-E197-4572-B051-DEEFB21054AC}"/>
              </a:ext>
            </a:extLst>
          </p:cNvPr>
          <p:cNvSpPr>
            <a:spLocks noGrp="1"/>
          </p:cNvSpPr>
          <p:nvPr>
            <p:ph idx="1"/>
          </p:nvPr>
        </p:nvSpPr>
        <p:spPr/>
        <p:txBody>
          <a:bodyPr>
            <a:normAutofit lnSpcReduction="10000"/>
          </a:bodyPr>
          <a:lstStyle/>
          <a:p>
            <a:r>
              <a:rPr lang="it-IT" dirty="0"/>
              <a:t>«Il commercio diffonde la conoscenza dei costumi di tutte le nazioni; questi vengono confrontati tra loro e da questo confronto derivano i maggiori vantaggi. Le leggi commerciali corrompono la morale più pura e al tempo stesso raffinano la barbarie.</a:t>
            </a:r>
          </a:p>
          <a:p>
            <a:r>
              <a:rPr lang="it-IT" dirty="0"/>
              <a:t>La pace è l'effetto naturale del commercio. Due nazioni che trafficano tra loro diventano reciprocamente dipendenti; perché se uno ha interesse a comprare, l'altro ha interesse a vendere; e così la loro unione è fondata sulle loro mutue necessità.</a:t>
            </a:r>
          </a:p>
          <a:p>
            <a:r>
              <a:rPr lang="it-IT" dirty="0"/>
              <a:t>Ma se lo spirito del commercio unisce le nazioni, non unisce allo stesso modo gli individui. Vediamo che in paesi dove le persone si muovono solo per spirito di commercio, fanno traffico di tutte le umane virtù.</a:t>
            </a:r>
          </a:p>
          <a:p>
            <a:r>
              <a:rPr lang="it-IT" dirty="0"/>
              <a:t>I valori mobili: denaro, cambiali, azioni societarie, navi e tutte le merci, appartengono al mondo intero, che a tale riguardo è composto da un solo stato, di cui sono membri tutte le società sulla terra».</a:t>
            </a:r>
          </a:p>
        </p:txBody>
      </p:sp>
    </p:spTree>
    <p:extLst>
      <p:ext uri="{BB962C8B-B14F-4D97-AF65-F5344CB8AC3E}">
        <p14:creationId xmlns:p14="http://schemas.microsoft.com/office/powerpoint/2010/main" val="3422278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31B1C-C8C5-4D32-A3D4-1DF46DE1909B}"/>
              </a:ext>
            </a:extLst>
          </p:cNvPr>
          <p:cNvSpPr>
            <a:spLocks noGrp="1"/>
          </p:cNvSpPr>
          <p:nvPr>
            <p:ph type="title"/>
          </p:nvPr>
        </p:nvSpPr>
        <p:spPr/>
        <p:txBody>
          <a:bodyPr/>
          <a:lstStyle/>
          <a:p>
            <a:r>
              <a:rPr lang="it-IT" dirty="0">
                <a:latin typeface="Century Gothic" panose="020B0502020202020204"/>
              </a:rPr>
              <a:t>S</a:t>
            </a:r>
            <a:r>
              <a:rPr kumimoji="0" lang="it-IT" sz="4000" b="1" i="0" u="none" strike="noStrike" kern="1200" cap="none" spc="0" normalizeH="0" baseline="0" noProof="0" dirty="0" err="1">
                <a:ln>
                  <a:noFill/>
                </a:ln>
                <a:solidFill>
                  <a:srgbClr val="FEFEFE"/>
                </a:solidFill>
                <a:effectLst/>
                <a:uLnTx/>
                <a:uFillTx/>
                <a:latin typeface="Century Gothic" panose="020B0502020202020204"/>
                <a:ea typeface="+mj-ea"/>
                <a:cs typeface="+mj-cs"/>
              </a:rPr>
              <a:t>piegazione</a:t>
            </a:r>
            <a:r>
              <a:rPr kumimoji="0" lang="it-IT" sz="4000" b="1" i="0" u="none" strike="noStrike" kern="1200" cap="none" spc="0" normalizeH="0" baseline="0" noProof="0" dirty="0">
                <a:ln>
                  <a:noFill/>
                </a:ln>
                <a:solidFill>
                  <a:srgbClr val="FEFEFE"/>
                </a:solidFill>
                <a:effectLst/>
                <a:uLnTx/>
                <a:uFillTx/>
                <a:latin typeface="Century Gothic" panose="020B0502020202020204"/>
                <a:ea typeface="+mj-ea"/>
                <a:cs typeface="+mj-cs"/>
              </a:rPr>
              <a:t> </a:t>
            </a:r>
            <a:r>
              <a:rPr kumimoji="0" lang="it-IT" sz="4000" b="1" i="0" u="none" strike="noStrike" kern="1200" cap="none" spc="0" normalizeH="0" baseline="0" noProof="0" dirty="0">
                <a:ln>
                  <a:noFill/>
                </a:ln>
                <a:solidFill>
                  <a:srgbClr val="FF0000"/>
                </a:solidFill>
                <a:effectLst/>
                <a:uLnTx/>
                <a:uFillTx/>
                <a:latin typeface="Century Gothic" panose="020B0502020202020204"/>
                <a:ea typeface="+mj-ea"/>
                <a:cs typeface="+mj-cs"/>
              </a:rPr>
              <a:t>costruttivista</a:t>
            </a:r>
            <a:endParaRPr lang="it-IT" dirty="0"/>
          </a:p>
        </p:txBody>
      </p:sp>
      <p:sp>
        <p:nvSpPr>
          <p:cNvPr id="3" name="Segnaposto contenuto 2">
            <a:extLst>
              <a:ext uri="{FF2B5EF4-FFF2-40B4-BE49-F238E27FC236}">
                <a16:creationId xmlns:a16="http://schemas.microsoft.com/office/drawing/2014/main" id="{B8F4AE28-D8DA-4E7E-AA72-28B5FDF4DF63}"/>
              </a:ext>
            </a:extLst>
          </p:cNvPr>
          <p:cNvSpPr>
            <a:spLocks noGrp="1"/>
          </p:cNvSpPr>
          <p:nvPr>
            <p:ph idx="1"/>
          </p:nvPr>
        </p:nvSpPr>
        <p:spPr/>
        <p:txBody>
          <a:bodyPr>
            <a:normAutofit/>
          </a:bodyPr>
          <a:lstStyle/>
          <a:p>
            <a:r>
              <a:rPr lang="it-IT" sz="1900" dirty="0"/>
              <a:t>Almeno così sostengono i giuristi che gestiscono tale prassi, ossia:</a:t>
            </a:r>
          </a:p>
          <a:p>
            <a:r>
              <a:rPr lang="it-IT" sz="1900" dirty="0"/>
              <a:t>Che grazie alla loro azione non si può più parlare di un’anarchia internazionale;</a:t>
            </a:r>
          </a:p>
          <a:p>
            <a:r>
              <a:rPr lang="it-IT" sz="1900" dirty="0"/>
              <a:t>Che i giuristi non inventano nulla, bensì obbediscono al diritto internazionale;</a:t>
            </a:r>
          </a:p>
          <a:p>
            <a:r>
              <a:rPr lang="it-IT" sz="1900" dirty="0"/>
              <a:t>Che tale diritto internazionale esiste indipendentemente dagli stati sovrani e che è superiore ad essi;</a:t>
            </a:r>
          </a:p>
          <a:p>
            <a:r>
              <a:rPr lang="it-IT" sz="1900" dirty="0"/>
              <a:t>Che ciò è un bene, per cui i giuristi hanno il dovere di promuoverlo ed estenderlo.  </a:t>
            </a:r>
          </a:p>
        </p:txBody>
      </p:sp>
    </p:spTree>
    <p:extLst>
      <p:ext uri="{BB962C8B-B14F-4D97-AF65-F5344CB8AC3E}">
        <p14:creationId xmlns:p14="http://schemas.microsoft.com/office/powerpoint/2010/main" val="519598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27432A-76F9-489F-812D-51F58DDE39E3}"/>
              </a:ext>
            </a:extLst>
          </p:cNvPr>
          <p:cNvSpPr>
            <a:spLocks noGrp="1"/>
          </p:cNvSpPr>
          <p:nvPr>
            <p:ph type="title"/>
          </p:nvPr>
        </p:nvSpPr>
        <p:spPr/>
        <p:txBody>
          <a:bodyPr/>
          <a:lstStyle/>
          <a:p>
            <a:r>
              <a:rPr lang="it-IT" dirty="0"/>
              <a:t>Atti chiave del costituzionalismo globale</a:t>
            </a:r>
          </a:p>
        </p:txBody>
      </p:sp>
      <p:sp>
        <p:nvSpPr>
          <p:cNvPr id="3" name="Segnaposto contenuto 2">
            <a:extLst>
              <a:ext uri="{FF2B5EF4-FFF2-40B4-BE49-F238E27FC236}">
                <a16:creationId xmlns:a16="http://schemas.microsoft.com/office/drawing/2014/main" id="{3608A87A-10F6-432B-9AF9-369D7689FA8D}"/>
              </a:ext>
            </a:extLst>
          </p:cNvPr>
          <p:cNvSpPr>
            <a:spLocks noGrp="1"/>
          </p:cNvSpPr>
          <p:nvPr>
            <p:ph idx="1"/>
          </p:nvPr>
        </p:nvSpPr>
        <p:spPr/>
        <p:txBody>
          <a:bodyPr>
            <a:normAutofit lnSpcReduction="10000"/>
          </a:bodyPr>
          <a:lstStyle/>
          <a:p>
            <a:pPr marL="0" indent="0">
              <a:buNone/>
            </a:pPr>
            <a:r>
              <a:rPr lang="it-IT" sz="1900" dirty="0"/>
              <a:t>Accordi internazionali con valenza immediata sul piano dei diritti delle persone – da quelli fondanti:</a:t>
            </a:r>
          </a:p>
          <a:p>
            <a:r>
              <a:rPr lang="it-IT" sz="1900" dirty="0"/>
              <a:t>Carta ONU,</a:t>
            </a:r>
          </a:p>
          <a:p>
            <a:r>
              <a:rPr lang="it-IT" sz="1900" dirty="0"/>
              <a:t>Dichiarazione Universale dei Diritti Umani,</a:t>
            </a:r>
          </a:p>
          <a:p>
            <a:r>
              <a:rPr lang="it-IT" sz="1900" dirty="0"/>
              <a:t>Convenzione internazionale sui diritti civili e politici,</a:t>
            </a:r>
          </a:p>
          <a:p>
            <a:r>
              <a:rPr lang="it-IT" sz="1900" dirty="0"/>
              <a:t>Convenzione internazionale sui diritti economici, sociali e culturali,</a:t>
            </a:r>
          </a:p>
          <a:p>
            <a:pPr marL="0" indent="0">
              <a:buNone/>
            </a:pPr>
            <a:r>
              <a:rPr lang="it-IT" sz="1900" dirty="0"/>
              <a:t>A quelli più recenti:</a:t>
            </a:r>
          </a:p>
          <a:p>
            <a:r>
              <a:rPr lang="it-IT" sz="1900" dirty="0"/>
              <a:t>Patto mondiale per una migrazione sicura, ordinata e regolare (2018),</a:t>
            </a:r>
          </a:p>
          <a:p>
            <a:r>
              <a:rPr lang="it-IT" sz="1900" dirty="0"/>
              <a:t>Agenda 2030 per lo Sviluppo Sostenibile (2015)…</a:t>
            </a:r>
          </a:p>
          <a:p>
            <a:endParaRPr lang="it-IT" dirty="0"/>
          </a:p>
        </p:txBody>
      </p:sp>
    </p:spTree>
    <p:extLst>
      <p:ext uri="{BB962C8B-B14F-4D97-AF65-F5344CB8AC3E}">
        <p14:creationId xmlns:p14="http://schemas.microsoft.com/office/powerpoint/2010/main" val="40805640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A5E5C35-D1BB-4AB1-AC34-A15B1C20DCC8}"/>
              </a:ext>
            </a:extLst>
          </p:cNvPr>
          <p:cNvSpPr>
            <a:spLocks noGrp="1"/>
          </p:cNvSpPr>
          <p:nvPr>
            <p:ph type="title"/>
          </p:nvPr>
        </p:nvSpPr>
        <p:spPr/>
        <p:txBody>
          <a:bodyPr/>
          <a:lstStyle/>
          <a:p>
            <a:r>
              <a:rPr lang="it-IT" dirty="0"/>
              <a:t>Diffusione dei diritti umani</a:t>
            </a:r>
          </a:p>
        </p:txBody>
      </p:sp>
      <p:pic>
        <p:nvPicPr>
          <p:cNvPr id="8" name="Segnaposto contenuto 7">
            <a:extLst>
              <a:ext uri="{FF2B5EF4-FFF2-40B4-BE49-F238E27FC236}">
                <a16:creationId xmlns:a16="http://schemas.microsoft.com/office/drawing/2014/main" id="{405F03BD-7902-4019-A661-9697F0A642A2}"/>
              </a:ext>
            </a:extLst>
          </p:cNvPr>
          <p:cNvPicPr>
            <a:picLocks noGrp="1" noChangeAspect="1"/>
          </p:cNvPicPr>
          <p:nvPr>
            <p:ph sz="half" idx="1"/>
          </p:nvPr>
        </p:nvPicPr>
        <p:blipFill>
          <a:blip r:embed="rId2"/>
          <a:stretch>
            <a:fillRect/>
          </a:stretch>
        </p:blipFill>
        <p:spPr>
          <a:xfrm>
            <a:off x="280418" y="2222286"/>
            <a:ext cx="4653779" cy="4536052"/>
          </a:xfrm>
        </p:spPr>
      </p:pic>
      <p:graphicFrame>
        <p:nvGraphicFramePr>
          <p:cNvPr id="9" name="Tabella 9">
            <a:extLst>
              <a:ext uri="{FF2B5EF4-FFF2-40B4-BE49-F238E27FC236}">
                <a16:creationId xmlns:a16="http://schemas.microsoft.com/office/drawing/2014/main" id="{44E7C81F-884C-4364-89D4-3F24A821CF45}"/>
              </a:ext>
            </a:extLst>
          </p:cNvPr>
          <p:cNvGraphicFramePr>
            <a:graphicFrameLocks noGrp="1"/>
          </p:cNvGraphicFramePr>
          <p:nvPr>
            <p:ph sz="half" idx="2"/>
            <p:extLst>
              <p:ext uri="{D42A27DB-BD31-4B8C-83A1-F6EECF244321}">
                <p14:modId xmlns:p14="http://schemas.microsoft.com/office/powerpoint/2010/main" val="3464852411"/>
              </p:ext>
            </p:extLst>
          </p:nvPr>
        </p:nvGraphicFramePr>
        <p:xfrm>
          <a:off x="5082640" y="2097802"/>
          <a:ext cx="6822375" cy="4638900"/>
        </p:xfrm>
        <a:graphic>
          <a:graphicData uri="http://schemas.openxmlformats.org/drawingml/2006/table">
            <a:tbl>
              <a:tblPr firstRow="1" bandRow="1">
                <a:tableStyleId>{5C22544A-7EE6-4342-B048-85BDC9FD1C3A}</a:tableStyleId>
              </a:tblPr>
              <a:tblGrid>
                <a:gridCol w="2274125">
                  <a:extLst>
                    <a:ext uri="{9D8B030D-6E8A-4147-A177-3AD203B41FA5}">
                      <a16:colId xmlns:a16="http://schemas.microsoft.com/office/drawing/2014/main" val="3678751294"/>
                    </a:ext>
                  </a:extLst>
                </a:gridCol>
                <a:gridCol w="2274125">
                  <a:extLst>
                    <a:ext uri="{9D8B030D-6E8A-4147-A177-3AD203B41FA5}">
                      <a16:colId xmlns:a16="http://schemas.microsoft.com/office/drawing/2014/main" val="1095919629"/>
                    </a:ext>
                  </a:extLst>
                </a:gridCol>
                <a:gridCol w="2274125">
                  <a:extLst>
                    <a:ext uri="{9D8B030D-6E8A-4147-A177-3AD203B41FA5}">
                      <a16:colId xmlns:a16="http://schemas.microsoft.com/office/drawing/2014/main" val="1252452917"/>
                    </a:ext>
                  </a:extLst>
                </a:gridCol>
              </a:tblGrid>
              <a:tr h="6928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700" dirty="0"/>
                        <a:t>Trattati sui diritti umani</a:t>
                      </a:r>
                    </a:p>
                  </a:txBody>
                  <a:tcPr/>
                </a:tc>
                <a:tc>
                  <a:txBody>
                    <a:bodyPr/>
                    <a:lstStyle/>
                    <a:p>
                      <a:r>
                        <a:rPr lang="it-IT" sz="1700" dirty="0"/>
                        <a:t>Anno di approvazione</a:t>
                      </a:r>
                    </a:p>
                  </a:txBody>
                  <a:tcPr/>
                </a:tc>
                <a:tc>
                  <a:txBody>
                    <a:bodyPr/>
                    <a:lstStyle/>
                    <a:p>
                      <a:r>
                        <a:rPr lang="it-IT" sz="1700" dirty="0"/>
                        <a:t>Numero di ratifiche entro il 2015</a:t>
                      </a:r>
                    </a:p>
                  </a:txBody>
                  <a:tcPr/>
                </a:tc>
                <a:extLst>
                  <a:ext uri="{0D108BD9-81ED-4DB2-BD59-A6C34878D82A}">
                    <a16:rowId xmlns:a16="http://schemas.microsoft.com/office/drawing/2014/main" val="2665491677"/>
                  </a:ext>
                </a:extLst>
              </a:tr>
              <a:tr h="5474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700" dirty="0"/>
                        <a:t>Diritti dell’infanzia </a:t>
                      </a:r>
                    </a:p>
                  </a:txBody>
                  <a:tcPr/>
                </a:tc>
                <a:tc>
                  <a:txBody>
                    <a:bodyPr/>
                    <a:lstStyle/>
                    <a:p>
                      <a:r>
                        <a:rPr lang="it-IT" sz="1700" dirty="0"/>
                        <a:t>1989</a:t>
                      </a:r>
                    </a:p>
                  </a:txBody>
                  <a:tcPr/>
                </a:tc>
                <a:tc>
                  <a:txBody>
                    <a:bodyPr/>
                    <a:lstStyle/>
                    <a:p>
                      <a:r>
                        <a:rPr lang="it-IT" sz="1700" dirty="0"/>
                        <a:t>193</a:t>
                      </a:r>
                    </a:p>
                  </a:txBody>
                  <a:tcPr/>
                </a:tc>
                <a:extLst>
                  <a:ext uri="{0D108BD9-81ED-4DB2-BD59-A6C34878D82A}">
                    <a16:rowId xmlns:a16="http://schemas.microsoft.com/office/drawing/2014/main" val="2086492977"/>
                  </a:ext>
                </a:extLst>
              </a:tr>
              <a:tr h="782126">
                <a:tc>
                  <a:txBody>
                    <a:bodyPr/>
                    <a:lstStyle/>
                    <a:p>
                      <a:r>
                        <a:rPr lang="it-IT" sz="1700" dirty="0"/>
                        <a:t>Eliminazione di discriminazione della donna</a:t>
                      </a:r>
                    </a:p>
                  </a:txBody>
                  <a:tcPr/>
                </a:tc>
                <a:tc>
                  <a:txBody>
                    <a:bodyPr/>
                    <a:lstStyle/>
                    <a:p>
                      <a:r>
                        <a:rPr lang="it-IT" sz="1700" dirty="0"/>
                        <a:t>1979</a:t>
                      </a:r>
                    </a:p>
                  </a:txBody>
                  <a:tcPr/>
                </a:tc>
                <a:tc>
                  <a:txBody>
                    <a:bodyPr/>
                    <a:lstStyle/>
                    <a:p>
                      <a:r>
                        <a:rPr lang="it-IT" sz="1700" dirty="0"/>
                        <a:t>189</a:t>
                      </a:r>
                    </a:p>
                  </a:txBody>
                  <a:tcPr/>
                </a:tc>
                <a:extLst>
                  <a:ext uri="{0D108BD9-81ED-4DB2-BD59-A6C34878D82A}">
                    <a16:rowId xmlns:a16="http://schemas.microsoft.com/office/drawing/2014/main" val="3847668194"/>
                  </a:ext>
                </a:extLst>
              </a:tr>
              <a:tr h="317196">
                <a:tc>
                  <a:txBody>
                    <a:bodyPr/>
                    <a:lstStyle/>
                    <a:p>
                      <a:r>
                        <a:rPr lang="it-IT" sz="1700" dirty="0"/>
                        <a:t>Eliminazione di discriminazione razziale</a:t>
                      </a:r>
                    </a:p>
                  </a:txBody>
                  <a:tcPr/>
                </a:tc>
                <a:tc>
                  <a:txBody>
                    <a:bodyPr/>
                    <a:lstStyle/>
                    <a:p>
                      <a:r>
                        <a:rPr lang="it-IT" sz="1700" dirty="0"/>
                        <a:t>1969</a:t>
                      </a:r>
                    </a:p>
                  </a:txBody>
                  <a:tcPr/>
                </a:tc>
                <a:tc>
                  <a:txBody>
                    <a:bodyPr/>
                    <a:lstStyle/>
                    <a:p>
                      <a:r>
                        <a:rPr lang="it-IT" sz="1700" dirty="0"/>
                        <a:t>176</a:t>
                      </a:r>
                    </a:p>
                  </a:txBody>
                  <a:tcPr/>
                </a:tc>
                <a:extLst>
                  <a:ext uri="{0D108BD9-81ED-4DB2-BD59-A6C34878D82A}">
                    <a16:rowId xmlns:a16="http://schemas.microsoft.com/office/drawing/2014/main" val="1567343605"/>
                  </a:ext>
                </a:extLst>
              </a:tr>
              <a:tr h="317196">
                <a:tc>
                  <a:txBody>
                    <a:bodyPr/>
                    <a:lstStyle/>
                    <a:p>
                      <a:r>
                        <a:rPr lang="it-IT" sz="1700" dirty="0"/>
                        <a:t>Diritti civili e politici</a:t>
                      </a:r>
                    </a:p>
                  </a:txBody>
                  <a:tcPr/>
                </a:tc>
                <a:tc>
                  <a:txBody>
                    <a:bodyPr/>
                    <a:lstStyle/>
                    <a:p>
                      <a:r>
                        <a:rPr lang="it-IT" sz="1700" dirty="0"/>
                        <a:t>1966</a:t>
                      </a:r>
                    </a:p>
                  </a:txBody>
                  <a:tcPr/>
                </a:tc>
                <a:tc>
                  <a:txBody>
                    <a:bodyPr/>
                    <a:lstStyle/>
                    <a:p>
                      <a:r>
                        <a:rPr lang="it-IT" sz="1700" dirty="0"/>
                        <a:t>168</a:t>
                      </a:r>
                    </a:p>
                  </a:txBody>
                  <a:tcPr/>
                </a:tc>
                <a:extLst>
                  <a:ext uri="{0D108BD9-81ED-4DB2-BD59-A6C34878D82A}">
                    <a16:rowId xmlns:a16="http://schemas.microsoft.com/office/drawing/2014/main" val="2298090858"/>
                  </a:ext>
                </a:extLst>
              </a:tr>
              <a:tr h="317196">
                <a:tc>
                  <a:txBody>
                    <a:bodyPr/>
                    <a:lstStyle/>
                    <a:p>
                      <a:r>
                        <a:rPr lang="it-IT" sz="1700" dirty="0"/>
                        <a:t>Diritti economici, sociali e culturali</a:t>
                      </a:r>
                    </a:p>
                  </a:txBody>
                  <a:tcPr/>
                </a:tc>
                <a:tc>
                  <a:txBody>
                    <a:bodyPr/>
                    <a:lstStyle/>
                    <a:p>
                      <a:r>
                        <a:rPr lang="it-IT" sz="1700" dirty="0"/>
                        <a:t>1966</a:t>
                      </a:r>
                    </a:p>
                  </a:txBody>
                  <a:tcPr/>
                </a:tc>
                <a:tc>
                  <a:txBody>
                    <a:bodyPr/>
                    <a:lstStyle/>
                    <a:p>
                      <a:r>
                        <a:rPr lang="it-IT" sz="1700" dirty="0"/>
                        <a:t>164</a:t>
                      </a:r>
                    </a:p>
                  </a:txBody>
                  <a:tcPr/>
                </a:tc>
                <a:extLst>
                  <a:ext uri="{0D108BD9-81ED-4DB2-BD59-A6C34878D82A}">
                    <a16:rowId xmlns:a16="http://schemas.microsoft.com/office/drawing/2014/main" val="2976917837"/>
                  </a:ext>
                </a:extLst>
              </a:tr>
              <a:tr h="317196">
                <a:tc>
                  <a:txBody>
                    <a:bodyPr/>
                    <a:lstStyle/>
                    <a:p>
                      <a:r>
                        <a:rPr lang="it-IT" sz="1700" dirty="0"/>
                        <a:t>Abolizione tortura</a:t>
                      </a:r>
                    </a:p>
                  </a:txBody>
                  <a:tcPr/>
                </a:tc>
                <a:tc>
                  <a:txBody>
                    <a:bodyPr/>
                    <a:lstStyle/>
                    <a:p>
                      <a:r>
                        <a:rPr lang="it-IT" sz="1700" dirty="0"/>
                        <a:t>1985</a:t>
                      </a:r>
                    </a:p>
                  </a:txBody>
                  <a:tcPr/>
                </a:tc>
                <a:tc>
                  <a:txBody>
                    <a:bodyPr/>
                    <a:lstStyle/>
                    <a:p>
                      <a:r>
                        <a:rPr lang="it-IT" sz="1700" dirty="0"/>
                        <a:t>157</a:t>
                      </a:r>
                    </a:p>
                  </a:txBody>
                  <a:tcPr/>
                </a:tc>
                <a:extLst>
                  <a:ext uri="{0D108BD9-81ED-4DB2-BD59-A6C34878D82A}">
                    <a16:rowId xmlns:a16="http://schemas.microsoft.com/office/drawing/2014/main" val="30897658"/>
                  </a:ext>
                </a:extLst>
              </a:tr>
              <a:tr h="317196">
                <a:tc>
                  <a:txBody>
                    <a:bodyPr/>
                    <a:lstStyle/>
                    <a:p>
                      <a:r>
                        <a:rPr lang="it-IT" sz="1700" dirty="0"/>
                        <a:t>Diritti dei disabili</a:t>
                      </a:r>
                    </a:p>
                  </a:txBody>
                  <a:tcPr/>
                </a:tc>
                <a:tc>
                  <a:txBody>
                    <a:bodyPr/>
                    <a:lstStyle/>
                    <a:p>
                      <a:r>
                        <a:rPr lang="it-IT" sz="1700" dirty="0"/>
                        <a:t>2007</a:t>
                      </a:r>
                    </a:p>
                  </a:txBody>
                  <a:tcPr/>
                </a:tc>
                <a:tc>
                  <a:txBody>
                    <a:bodyPr/>
                    <a:lstStyle/>
                    <a:p>
                      <a:r>
                        <a:rPr lang="it-IT" sz="1700" dirty="0"/>
                        <a:t>156</a:t>
                      </a:r>
                    </a:p>
                  </a:txBody>
                  <a:tcPr/>
                </a:tc>
                <a:extLst>
                  <a:ext uri="{0D108BD9-81ED-4DB2-BD59-A6C34878D82A}">
                    <a16:rowId xmlns:a16="http://schemas.microsoft.com/office/drawing/2014/main" val="904202927"/>
                  </a:ext>
                </a:extLst>
              </a:tr>
            </a:tbl>
          </a:graphicData>
        </a:graphic>
      </p:graphicFrame>
    </p:spTree>
    <p:extLst>
      <p:ext uri="{BB962C8B-B14F-4D97-AF65-F5344CB8AC3E}">
        <p14:creationId xmlns:p14="http://schemas.microsoft.com/office/powerpoint/2010/main" val="3402692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ECD4A16C-A9E7-440F-9E59-07BD55B08133}"/>
              </a:ext>
            </a:extLst>
          </p:cNvPr>
          <p:cNvSpPr>
            <a:spLocks noGrp="1"/>
          </p:cNvSpPr>
          <p:nvPr>
            <p:ph type="title"/>
          </p:nvPr>
        </p:nvSpPr>
        <p:spPr/>
        <p:txBody>
          <a:bodyPr/>
          <a:lstStyle/>
          <a:p>
            <a:r>
              <a:rPr lang="it-IT" dirty="0"/>
              <a:t>Democrazie nazionali e vincoli globali</a:t>
            </a:r>
          </a:p>
        </p:txBody>
      </p:sp>
      <p:sp>
        <p:nvSpPr>
          <p:cNvPr id="8" name="Segnaposto contenuto 7">
            <a:extLst>
              <a:ext uri="{FF2B5EF4-FFF2-40B4-BE49-F238E27FC236}">
                <a16:creationId xmlns:a16="http://schemas.microsoft.com/office/drawing/2014/main" id="{4E9631D6-0579-4FE0-A783-4648485B97E7}"/>
              </a:ext>
            </a:extLst>
          </p:cNvPr>
          <p:cNvSpPr>
            <a:spLocks noGrp="1"/>
          </p:cNvSpPr>
          <p:nvPr>
            <p:ph idx="1"/>
          </p:nvPr>
        </p:nvSpPr>
        <p:spPr/>
        <p:txBody>
          <a:bodyPr>
            <a:normAutofit/>
          </a:bodyPr>
          <a:lstStyle/>
          <a:p>
            <a:r>
              <a:rPr lang="it-IT" sz="1900" dirty="0"/>
              <a:t>In maggior parte dei paesi democratizzati dalla fine del XX secolo (Est Europa, Sud America ecc.) è stata determinante l’influenza degli attori globali; </a:t>
            </a:r>
          </a:p>
          <a:p>
            <a:r>
              <a:rPr lang="it-IT" sz="1900" dirty="0"/>
              <a:t>Gli attori globali - EU o corti internazionali - avanzano aspettative che vanno rispettate per potersi integrare in aree economiche più vantaggiose;</a:t>
            </a:r>
          </a:p>
          <a:p>
            <a:r>
              <a:rPr lang="it-IT" sz="1900" dirty="0"/>
              <a:t>Questi hanno imposto l’introduzione di diritto internazionale o di diritti umani nel diritto interno delle nuove democrazie, senza una volontà popolare nazionale in tal senso.</a:t>
            </a:r>
          </a:p>
          <a:p>
            <a:r>
              <a:rPr lang="it-IT" sz="1900" dirty="0"/>
              <a:t>Movimenti populisti evidenziano la distanza tra la democrazia globale e quella nazionale.    </a:t>
            </a:r>
          </a:p>
        </p:txBody>
      </p:sp>
    </p:spTree>
    <p:extLst>
      <p:ext uri="{BB962C8B-B14F-4D97-AF65-F5344CB8AC3E}">
        <p14:creationId xmlns:p14="http://schemas.microsoft.com/office/powerpoint/2010/main" val="28670731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44C27E7-3049-44CE-B7FA-AECE8E3B2345}"/>
              </a:ext>
            </a:extLst>
          </p:cNvPr>
          <p:cNvSpPr>
            <a:spLocks noGrp="1"/>
          </p:cNvSpPr>
          <p:nvPr>
            <p:ph type="title"/>
          </p:nvPr>
        </p:nvSpPr>
        <p:spPr/>
        <p:txBody>
          <a:bodyPr/>
          <a:lstStyle/>
          <a:p>
            <a:r>
              <a:rPr lang="it-IT" dirty="0"/>
              <a:t>Impatto sulle democrazie nazionali</a:t>
            </a:r>
          </a:p>
        </p:txBody>
      </p:sp>
      <p:pic>
        <p:nvPicPr>
          <p:cNvPr id="8" name="Segnaposto contenuto 7">
            <a:extLst>
              <a:ext uri="{FF2B5EF4-FFF2-40B4-BE49-F238E27FC236}">
                <a16:creationId xmlns:a16="http://schemas.microsoft.com/office/drawing/2014/main" id="{33118C0A-3C33-468E-8DA5-240DF64BEF73}"/>
              </a:ext>
            </a:extLst>
          </p:cNvPr>
          <p:cNvPicPr>
            <a:picLocks noGrp="1" noChangeAspect="1"/>
          </p:cNvPicPr>
          <p:nvPr>
            <p:ph sz="half" idx="1"/>
          </p:nvPr>
        </p:nvPicPr>
        <p:blipFill>
          <a:blip r:embed="rId2"/>
          <a:stretch>
            <a:fillRect/>
          </a:stretch>
        </p:blipFill>
        <p:spPr>
          <a:xfrm>
            <a:off x="175704" y="2229594"/>
            <a:ext cx="5920296" cy="4022765"/>
          </a:xfrm>
        </p:spPr>
      </p:pic>
      <p:sp>
        <p:nvSpPr>
          <p:cNvPr id="6" name="Segnaposto contenuto 5">
            <a:extLst>
              <a:ext uri="{FF2B5EF4-FFF2-40B4-BE49-F238E27FC236}">
                <a16:creationId xmlns:a16="http://schemas.microsoft.com/office/drawing/2014/main" id="{E99504E7-6E05-4A8D-9996-FCE86B42C5A1}"/>
              </a:ext>
            </a:extLst>
          </p:cNvPr>
          <p:cNvSpPr>
            <a:spLocks noGrp="1"/>
          </p:cNvSpPr>
          <p:nvPr>
            <p:ph sz="half" idx="2"/>
          </p:nvPr>
        </p:nvSpPr>
        <p:spPr/>
        <p:txBody>
          <a:bodyPr>
            <a:normAutofit/>
          </a:bodyPr>
          <a:lstStyle/>
          <a:p>
            <a:r>
              <a:rPr lang="it-IT" sz="1900" dirty="0"/>
              <a:t>Il numero di diritti contenuti nella Dichiarazione Universale sui Diritti Umani presenti nelle costituzioni nazionali aumenta da 10 a 30 nel periodo tra il 1975 e 2000.</a:t>
            </a:r>
          </a:p>
          <a:p>
            <a:r>
              <a:rPr lang="it-IT" sz="1900" dirty="0"/>
              <a:t>1975 – accordi di Helsinki sulla sicurezza e cooperazione in Europa – nel 1995 diventa OSCE.</a:t>
            </a:r>
          </a:p>
        </p:txBody>
      </p:sp>
    </p:spTree>
    <p:extLst>
      <p:ext uri="{BB962C8B-B14F-4D97-AF65-F5344CB8AC3E}">
        <p14:creationId xmlns:p14="http://schemas.microsoft.com/office/powerpoint/2010/main" val="40212780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FE8FF6-0E7D-4B5D-8983-20687C577C0F}"/>
              </a:ext>
            </a:extLst>
          </p:cNvPr>
          <p:cNvSpPr>
            <a:spLocks noGrp="1"/>
          </p:cNvSpPr>
          <p:nvPr>
            <p:ph type="title"/>
          </p:nvPr>
        </p:nvSpPr>
        <p:spPr/>
        <p:txBody>
          <a:bodyPr/>
          <a:lstStyle/>
          <a:p>
            <a:r>
              <a:rPr lang="it-IT" dirty="0"/>
              <a:t>Rapporto governo-cittadino</a:t>
            </a:r>
          </a:p>
        </p:txBody>
      </p:sp>
      <p:sp>
        <p:nvSpPr>
          <p:cNvPr id="5" name="Segnaposto testo 4">
            <a:extLst>
              <a:ext uri="{FF2B5EF4-FFF2-40B4-BE49-F238E27FC236}">
                <a16:creationId xmlns:a16="http://schemas.microsoft.com/office/drawing/2014/main" id="{6E5053AD-DC7B-494A-A051-53259EE81A9B}"/>
              </a:ext>
            </a:extLst>
          </p:cNvPr>
          <p:cNvSpPr>
            <a:spLocks noGrp="1"/>
          </p:cNvSpPr>
          <p:nvPr>
            <p:ph type="body" idx="1"/>
          </p:nvPr>
        </p:nvSpPr>
        <p:spPr/>
        <p:txBody>
          <a:bodyPr/>
          <a:lstStyle/>
          <a:p>
            <a:r>
              <a:rPr lang="it-IT" dirty="0"/>
              <a:t>Costituzioni rivoluzionarie di fine XVIII </a:t>
            </a:r>
          </a:p>
        </p:txBody>
      </p:sp>
      <p:sp>
        <p:nvSpPr>
          <p:cNvPr id="3" name="Segnaposto contenuto 2">
            <a:extLst>
              <a:ext uri="{FF2B5EF4-FFF2-40B4-BE49-F238E27FC236}">
                <a16:creationId xmlns:a16="http://schemas.microsoft.com/office/drawing/2014/main" id="{AE9A4260-7DDE-4554-B869-AA2D0DD0E2E5}"/>
              </a:ext>
            </a:extLst>
          </p:cNvPr>
          <p:cNvSpPr>
            <a:spLocks noGrp="1"/>
          </p:cNvSpPr>
          <p:nvPr>
            <p:ph sz="half" idx="2"/>
          </p:nvPr>
        </p:nvSpPr>
        <p:spPr/>
        <p:txBody>
          <a:bodyPr/>
          <a:lstStyle/>
          <a:p>
            <a:r>
              <a:rPr lang="it-IT" dirty="0"/>
              <a:t>Impongono una prassi costituzionale in cui il governo nazionale è responsabile per il riconoscimento e rispetto dei diritti dei cittadini.</a:t>
            </a:r>
          </a:p>
          <a:p>
            <a:r>
              <a:rPr lang="it-IT" dirty="0"/>
              <a:t>Dichiarano che sono i cittadini a fondare i governi per promuovere i propri diritti e che mantengono il diritto di dissolverlo in caso non li rispetti.</a:t>
            </a:r>
          </a:p>
          <a:p>
            <a:r>
              <a:rPr lang="it-IT" dirty="0"/>
              <a:t>Autorizzano i rappresentanti eletti dai cittadini a curarsi dei diritti.</a:t>
            </a:r>
          </a:p>
        </p:txBody>
      </p:sp>
      <p:sp>
        <p:nvSpPr>
          <p:cNvPr id="6" name="Segnaposto testo 5">
            <a:extLst>
              <a:ext uri="{FF2B5EF4-FFF2-40B4-BE49-F238E27FC236}">
                <a16:creationId xmlns:a16="http://schemas.microsoft.com/office/drawing/2014/main" id="{DF684EDA-998E-4443-82A9-E1A69CB8C6D8}"/>
              </a:ext>
            </a:extLst>
          </p:cNvPr>
          <p:cNvSpPr>
            <a:spLocks noGrp="1"/>
          </p:cNvSpPr>
          <p:nvPr>
            <p:ph type="body" sz="quarter" idx="3"/>
          </p:nvPr>
        </p:nvSpPr>
        <p:spPr/>
        <p:txBody>
          <a:bodyPr/>
          <a:lstStyle/>
          <a:p>
            <a:r>
              <a:rPr lang="it-IT" dirty="0"/>
              <a:t>Costituzionalismo globale</a:t>
            </a:r>
          </a:p>
        </p:txBody>
      </p:sp>
      <p:sp>
        <p:nvSpPr>
          <p:cNvPr id="7" name="Segnaposto contenuto 6">
            <a:extLst>
              <a:ext uri="{FF2B5EF4-FFF2-40B4-BE49-F238E27FC236}">
                <a16:creationId xmlns:a16="http://schemas.microsoft.com/office/drawing/2014/main" id="{46059691-987C-4C06-9CAB-966AFB9F51A0}"/>
              </a:ext>
            </a:extLst>
          </p:cNvPr>
          <p:cNvSpPr>
            <a:spLocks noGrp="1"/>
          </p:cNvSpPr>
          <p:nvPr>
            <p:ph sz="quarter" idx="4"/>
          </p:nvPr>
        </p:nvSpPr>
        <p:spPr/>
        <p:txBody>
          <a:bodyPr/>
          <a:lstStyle/>
          <a:p>
            <a:r>
              <a:rPr lang="it-IT" dirty="0"/>
              <a:t> Impongono una prassi costituzionale in cui i governi assegnano ai cittadini la responsabilità per il rispetto dei diritti.</a:t>
            </a:r>
          </a:p>
          <a:p>
            <a:r>
              <a:rPr lang="it-IT" dirty="0"/>
              <a:t>I governi stipulano che i cittadini devono osservare i diritti mentre accordano a sé stessi la possibilità di derogare.</a:t>
            </a:r>
          </a:p>
          <a:p>
            <a:r>
              <a:rPr lang="it-IT" dirty="0"/>
              <a:t>Gli esecutivi decidono e rendono noto ai cittadini il contenuto e i limiti dei diritti.</a:t>
            </a:r>
          </a:p>
        </p:txBody>
      </p:sp>
    </p:spTree>
    <p:extLst>
      <p:ext uri="{BB962C8B-B14F-4D97-AF65-F5344CB8AC3E}">
        <p14:creationId xmlns:p14="http://schemas.microsoft.com/office/powerpoint/2010/main" val="20593687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5CDC8869-EDAD-BF70-FB37-BFF0624028C5}"/>
              </a:ext>
            </a:extLst>
          </p:cNvPr>
          <p:cNvSpPr>
            <a:spLocks noGrp="1"/>
          </p:cNvSpPr>
          <p:nvPr>
            <p:ph type="title"/>
          </p:nvPr>
        </p:nvSpPr>
        <p:spPr/>
        <p:txBody>
          <a:bodyPr/>
          <a:lstStyle/>
          <a:p>
            <a:r>
              <a:rPr lang="it-IT" dirty="0"/>
              <a:t>«Diritto allo sviluppo»</a:t>
            </a:r>
          </a:p>
        </p:txBody>
      </p:sp>
      <p:sp>
        <p:nvSpPr>
          <p:cNvPr id="8" name="Segnaposto contenuto 7">
            <a:extLst>
              <a:ext uri="{FF2B5EF4-FFF2-40B4-BE49-F238E27FC236}">
                <a16:creationId xmlns:a16="http://schemas.microsoft.com/office/drawing/2014/main" id="{2CBF99E1-71B5-8FC9-1F6E-E642A5DE3C66}"/>
              </a:ext>
            </a:extLst>
          </p:cNvPr>
          <p:cNvSpPr>
            <a:spLocks noGrp="1"/>
          </p:cNvSpPr>
          <p:nvPr>
            <p:ph idx="1"/>
          </p:nvPr>
        </p:nvSpPr>
        <p:spPr/>
        <p:txBody>
          <a:bodyPr/>
          <a:lstStyle/>
          <a:p>
            <a:r>
              <a:rPr lang="it-IT" dirty="0"/>
              <a:t>Il diritto internazionale è stato sviluppato nel contesto storico del XIX-XX secolo segnato dall’imperialismo – ordine asimmetrico che contrappone potenze coloniali alle colonie;</a:t>
            </a:r>
          </a:p>
          <a:p>
            <a:r>
              <a:rPr lang="it-IT" dirty="0"/>
              <a:t>La decolonizzazione aveva per obiettivo un diritto internazionale genuinamente universale;</a:t>
            </a:r>
          </a:p>
          <a:p>
            <a:r>
              <a:rPr lang="it-IT" dirty="0"/>
              <a:t>Tramite il principio di uguaglianza sovrana sancito da ONU, le ex colonie hanno sperato di invertire gli effetti del colonialismo e creare un nuovo ordine economico internazionale;</a:t>
            </a:r>
          </a:p>
          <a:p>
            <a:r>
              <a:rPr lang="it-IT" dirty="0"/>
              <a:t>Richiamandosi al diritto umano internazionale, le ex colonie hanno elaborato il «diritto allo sviluppo», adottato dall’Assemblea Generale ONU nel 1986.</a:t>
            </a:r>
          </a:p>
        </p:txBody>
      </p:sp>
    </p:spTree>
    <p:extLst>
      <p:ext uri="{BB962C8B-B14F-4D97-AF65-F5344CB8AC3E}">
        <p14:creationId xmlns:p14="http://schemas.microsoft.com/office/powerpoint/2010/main" val="31974117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AAB22E-F83C-5AAF-2075-AA98A95D7936}"/>
              </a:ext>
            </a:extLst>
          </p:cNvPr>
          <p:cNvSpPr>
            <a:spLocks noGrp="1"/>
          </p:cNvSpPr>
          <p:nvPr>
            <p:ph type="title"/>
          </p:nvPr>
        </p:nvSpPr>
        <p:spPr/>
        <p:txBody>
          <a:bodyPr/>
          <a:lstStyle/>
          <a:p>
            <a:r>
              <a:rPr lang="it-IT" dirty="0"/>
              <a:t>Istituzionalizzazione dei diritti</a:t>
            </a:r>
          </a:p>
        </p:txBody>
      </p:sp>
      <p:sp>
        <p:nvSpPr>
          <p:cNvPr id="3" name="Segnaposto contenuto 2">
            <a:extLst>
              <a:ext uri="{FF2B5EF4-FFF2-40B4-BE49-F238E27FC236}">
                <a16:creationId xmlns:a16="http://schemas.microsoft.com/office/drawing/2014/main" id="{5ABCC75A-AEB9-A11A-DFAF-C51B85DAC39B}"/>
              </a:ext>
            </a:extLst>
          </p:cNvPr>
          <p:cNvSpPr>
            <a:spLocks noGrp="1"/>
          </p:cNvSpPr>
          <p:nvPr>
            <p:ph idx="1"/>
          </p:nvPr>
        </p:nvSpPr>
        <p:spPr/>
        <p:txBody>
          <a:bodyPr>
            <a:normAutofit/>
          </a:bodyPr>
          <a:lstStyle/>
          <a:p>
            <a:r>
              <a:rPr lang="it-IT" dirty="0"/>
              <a:t>Anche se ulteriormente elaborato da ONU, il diritto allo sviluppo è osteggiato in quanto:</a:t>
            </a:r>
          </a:p>
          <a:p>
            <a:pPr>
              <a:buAutoNum type="arabicParenR"/>
            </a:pPr>
            <a:r>
              <a:rPr lang="it-IT" dirty="0"/>
              <a:t>«diritto collettivo» non compatibile con l’orientamento individualistico dei diritti umani e</a:t>
            </a:r>
          </a:p>
          <a:p>
            <a:pPr>
              <a:buAutoNum type="arabicParenR"/>
            </a:pPr>
            <a:r>
              <a:rPr lang="it-IT" dirty="0"/>
              <a:t>Si afferma che sarebbe usato in modo lesivo dei diritti civili e politici.</a:t>
            </a:r>
          </a:p>
          <a:p>
            <a:pPr>
              <a:buAutoNum type="arabicParenR"/>
            </a:pPr>
            <a:r>
              <a:rPr lang="it-IT" dirty="0"/>
              <a:t>Ignorato dalle istituzioni chiave dell’ordine economico internazionale: OMC, Banca Mondiale e FMI.</a:t>
            </a:r>
          </a:p>
          <a:p>
            <a:r>
              <a:rPr lang="it-IT" dirty="0"/>
              <a:t>Il processo decisionale della Banca Mondiale e del FMI è fondato sulla divisione di quote di voti - </a:t>
            </a:r>
            <a:r>
              <a:rPr lang="it-IT" i="1" dirty="0"/>
              <a:t>Special </a:t>
            </a:r>
            <a:r>
              <a:rPr lang="it-IT" i="1" dirty="0" err="1"/>
              <a:t>Drawing</a:t>
            </a:r>
            <a:r>
              <a:rPr lang="it-IT" i="1" dirty="0"/>
              <a:t> </a:t>
            </a:r>
            <a:r>
              <a:rPr lang="it-IT" i="1" dirty="0" err="1"/>
              <a:t>Rights</a:t>
            </a:r>
            <a:r>
              <a:rPr lang="it-IT" i="1" dirty="0"/>
              <a:t> </a:t>
            </a:r>
            <a:r>
              <a:rPr lang="it-IT" dirty="0"/>
              <a:t>(</a:t>
            </a:r>
            <a:r>
              <a:rPr lang="it-IT" dirty="0" err="1"/>
              <a:t>SDRs</a:t>
            </a:r>
            <a:r>
              <a:rPr lang="it-IT" dirty="0"/>
              <a:t>) nel Consiglio dei governatori che rappresentano i governi nazionali </a:t>
            </a:r>
          </a:p>
          <a:p>
            <a:r>
              <a:rPr lang="it-IT" dirty="0"/>
              <a:t>I </a:t>
            </a:r>
            <a:r>
              <a:rPr lang="it-IT" dirty="0" err="1"/>
              <a:t>SDRs</a:t>
            </a:r>
            <a:r>
              <a:rPr lang="it-IT" dirty="0"/>
              <a:t> corrispondono alle quote di capitalizzazione assegnate a ciascun stato secondo la classifica economica globale.</a:t>
            </a:r>
          </a:p>
          <a:p>
            <a:pPr marL="0" indent="0">
              <a:buNone/>
            </a:pPr>
            <a:endParaRPr lang="it-IT" dirty="0"/>
          </a:p>
        </p:txBody>
      </p:sp>
    </p:spTree>
    <p:extLst>
      <p:ext uri="{BB962C8B-B14F-4D97-AF65-F5344CB8AC3E}">
        <p14:creationId xmlns:p14="http://schemas.microsoft.com/office/powerpoint/2010/main" val="17534234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BF27D0-875F-D5AE-FE09-69B34C328565}"/>
              </a:ext>
            </a:extLst>
          </p:cNvPr>
          <p:cNvSpPr>
            <a:spLocks noGrp="1"/>
          </p:cNvSpPr>
          <p:nvPr>
            <p:ph type="title"/>
          </p:nvPr>
        </p:nvSpPr>
        <p:spPr/>
        <p:txBody>
          <a:bodyPr/>
          <a:lstStyle/>
          <a:p>
            <a:r>
              <a:rPr lang="it-IT" dirty="0"/>
              <a:t>Multilateralismo «asimmetrico»</a:t>
            </a:r>
          </a:p>
        </p:txBody>
      </p:sp>
      <p:sp>
        <p:nvSpPr>
          <p:cNvPr id="3" name="Segnaposto contenuto 2">
            <a:extLst>
              <a:ext uri="{FF2B5EF4-FFF2-40B4-BE49-F238E27FC236}">
                <a16:creationId xmlns:a16="http://schemas.microsoft.com/office/drawing/2014/main" id="{92C69571-782E-6218-C6B8-331F4B251BC2}"/>
              </a:ext>
            </a:extLst>
          </p:cNvPr>
          <p:cNvSpPr>
            <a:spLocks noGrp="1"/>
          </p:cNvSpPr>
          <p:nvPr>
            <p:ph idx="1"/>
          </p:nvPr>
        </p:nvSpPr>
        <p:spPr/>
        <p:txBody>
          <a:bodyPr>
            <a:normAutofit/>
          </a:bodyPr>
          <a:lstStyle/>
          <a:p>
            <a:r>
              <a:rPr lang="it-IT" dirty="0"/>
              <a:t>Il divario in </a:t>
            </a:r>
            <a:r>
              <a:rPr lang="it-IT" dirty="0" err="1"/>
              <a:t>SDRs</a:t>
            </a:r>
            <a:r>
              <a:rPr lang="it-IT" dirty="0"/>
              <a:t> riafferma e istituzionalizza l’asimmetria tra le ex potenze coloniali e ex colonie: </a:t>
            </a:r>
          </a:p>
          <a:p>
            <a:pPr marL="0" indent="0">
              <a:buNone/>
            </a:pPr>
            <a:r>
              <a:rPr lang="it-IT" dirty="0"/>
              <a:t>Algeria = 10% dei </a:t>
            </a:r>
            <a:r>
              <a:rPr lang="it-IT" dirty="0" err="1"/>
              <a:t>SDRs</a:t>
            </a:r>
            <a:r>
              <a:rPr lang="it-IT" dirty="0"/>
              <a:t> della Francia, </a:t>
            </a:r>
          </a:p>
          <a:p>
            <a:pPr marL="0" indent="0">
              <a:buNone/>
            </a:pPr>
            <a:r>
              <a:rPr lang="it-IT" dirty="0"/>
              <a:t>Costa d’Avorio = 3% dei </a:t>
            </a:r>
            <a:r>
              <a:rPr lang="it-IT" dirty="0" err="1"/>
              <a:t>SDRs</a:t>
            </a:r>
            <a:r>
              <a:rPr lang="it-IT" dirty="0"/>
              <a:t> della Francia,</a:t>
            </a:r>
          </a:p>
          <a:p>
            <a:pPr marL="0" indent="0">
              <a:buNone/>
            </a:pPr>
            <a:r>
              <a:rPr lang="it-IT" dirty="0"/>
              <a:t>Kenya = 2% dei </a:t>
            </a:r>
            <a:r>
              <a:rPr lang="it-IT" dirty="0" err="1"/>
              <a:t>SDRs</a:t>
            </a:r>
            <a:r>
              <a:rPr lang="it-IT" dirty="0"/>
              <a:t> del Regno Unito</a:t>
            </a:r>
          </a:p>
          <a:p>
            <a:pPr marL="0" indent="0">
              <a:buNone/>
            </a:pPr>
            <a:r>
              <a:rPr lang="it-IT" dirty="0"/>
              <a:t>Uganda = 2% dei </a:t>
            </a:r>
            <a:r>
              <a:rPr lang="it-IT" dirty="0" err="1"/>
              <a:t>SDRs</a:t>
            </a:r>
            <a:r>
              <a:rPr lang="it-IT" dirty="0"/>
              <a:t> del Regno Unito</a:t>
            </a:r>
          </a:p>
          <a:p>
            <a:pPr marL="0" indent="0">
              <a:buNone/>
            </a:pPr>
            <a:r>
              <a:rPr lang="it-IT" dirty="0"/>
              <a:t>Cina = 6,08% dei voti, Germania = 5,31%, Italia = 3,02%, Russia = 2,59%, USA = 16,5%</a:t>
            </a:r>
          </a:p>
          <a:p>
            <a:pPr marL="0" indent="0">
              <a:buNone/>
            </a:pPr>
            <a:r>
              <a:rPr lang="it-IT" dirty="0">
                <a:hlinkClick r:id="rId2"/>
              </a:rPr>
              <a:t>https://www.imf.org/en/About/executive-board/members-quotas</a:t>
            </a:r>
            <a:r>
              <a:rPr lang="it-IT" dirty="0"/>
              <a:t> </a:t>
            </a:r>
          </a:p>
        </p:txBody>
      </p:sp>
    </p:spTree>
    <p:extLst>
      <p:ext uri="{BB962C8B-B14F-4D97-AF65-F5344CB8AC3E}">
        <p14:creationId xmlns:p14="http://schemas.microsoft.com/office/powerpoint/2010/main" val="1490973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Unione Europea come modello «più avanzato»</a:t>
            </a:r>
          </a:p>
        </p:txBody>
      </p:sp>
      <p:graphicFrame>
        <p:nvGraphicFramePr>
          <p:cNvPr id="8" name="Segnaposto contenuto 7"/>
          <p:cNvGraphicFramePr>
            <a:graphicFrameLocks noGrp="1"/>
          </p:cNvGraphicFramePr>
          <p:nvPr>
            <p:ph idx="1"/>
            <p:extLst>
              <p:ext uri="{D42A27DB-BD31-4B8C-83A1-F6EECF244321}">
                <p14:modId xmlns:p14="http://schemas.microsoft.com/office/powerpoint/2010/main" val="2814449742"/>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testo 3"/>
          <p:cNvSpPr>
            <a:spLocks noGrp="1"/>
          </p:cNvSpPr>
          <p:nvPr>
            <p:ph type="body" idx="4294967295"/>
          </p:nvPr>
        </p:nvSpPr>
        <p:spPr>
          <a:xfrm>
            <a:off x="0" y="2174875"/>
            <a:ext cx="5189538" cy="576263"/>
          </a:xfrm>
        </p:spPr>
        <p:txBody>
          <a:bodyPr/>
          <a:lstStyle/>
          <a:p>
            <a:r>
              <a:rPr lang="it-IT" dirty="0"/>
              <a:t>Interpretazione federalista</a:t>
            </a:r>
          </a:p>
        </p:txBody>
      </p:sp>
    </p:spTree>
    <p:extLst>
      <p:ext uri="{BB962C8B-B14F-4D97-AF65-F5344CB8AC3E}">
        <p14:creationId xmlns:p14="http://schemas.microsoft.com/office/powerpoint/2010/main" val="3185729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03A6D7-BADA-4ECF-BAAA-E24A5890D736}"/>
              </a:ext>
            </a:extLst>
          </p:cNvPr>
          <p:cNvSpPr>
            <a:spLocks noGrp="1"/>
          </p:cNvSpPr>
          <p:nvPr>
            <p:ph type="title"/>
          </p:nvPr>
        </p:nvSpPr>
        <p:spPr/>
        <p:txBody>
          <a:bodyPr/>
          <a:lstStyle/>
          <a:p>
            <a:r>
              <a:rPr lang="it-IT" dirty="0"/>
              <a:t>Delegittimazione della democrazia nazionale</a:t>
            </a:r>
          </a:p>
        </p:txBody>
      </p:sp>
      <p:sp>
        <p:nvSpPr>
          <p:cNvPr id="3" name="Segnaposto contenuto 2">
            <a:extLst>
              <a:ext uri="{FF2B5EF4-FFF2-40B4-BE49-F238E27FC236}">
                <a16:creationId xmlns:a16="http://schemas.microsoft.com/office/drawing/2014/main" id="{CC5E80C2-DDC0-45F8-9307-8FEF9E45422B}"/>
              </a:ext>
            </a:extLst>
          </p:cNvPr>
          <p:cNvSpPr>
            <a:spLocks noGrp="1"/>
          </p:cNvSpPr>
          <p:nvPr>
            <p:ph idx="1"/>
          </p:nvPr>
        </p:nvSpPr>
        <p:spPr/>
        <p:txBody>
          <a:bodyPr/>
          <a:lstStyle/>
          <a:p>
            <a:r>
              <a:rPr lang="it-IT" dirty="0"/>
              <a:t>Le decisioni delle massime autorità nazionali perdono di significato e quindi di autorevolezza;</a:t>
            </a:r>
          </a:p>
          <a:p>
            <a:pPr marL="0" indent="0">
              <a:buNone/>
            </a:pPr>
            <a:r>
              <a:rPr lang="it-IT" dirty="0"/>
              <a:t>Essendo queste fondate sul consenso democratico, perde di significato:</a:t>
            </a:r>
          </a:p>
          <a:p>
            <a:r>
              <a:rPr lang="it-IT" dirty="0"/>
              <a:t>la legittimazione democratica del potere e </a:t>
            </a:r>
          </a:p>
          <a:p>
            <a:r>
              <a:rPr lang="it-IT" dirty="0"/>
              <a:t>la sacralità del vincolo che unisce i cittadini di una comunità. </a:t>
            </a:r>
          </a:p>
        </p:txBody>
      </p:sp>
    </p:spTree>
    <p:extLst>
      <p:ext uri="{BB962C8B-B14F-4D97-AF65-F5344CB8AC3E}">
        <p14:creationId xmlns:p14="http://schemas.microsoft.com/office/powerpoint/2010/main" val="4170328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048DDA1-6848-4BA2-AC84-1766E62C9FDE}"/>
              </a:ext>
            </a:extLst>
          </p:cNvPr>
          <p:cNvSpPr>
            <a:spLocks noGrp="1"/>
          </p:cNvSpPr>
          <p:nvPr>
            <p:ph type="title"/>
          </p:nvPr>
        </p:nvSpPr>
        <p:spPr/>
        <p:txBody>
          <a:bodyPr/>
          <a:lstStyle/>
          <a:p>
            <a:r>
              <a:rPr lang="it-IT" dirty="0"/>
              <a:t>Interpretazione intergovernativa - Andrew </a:t>
            </a:r>
            <a:r>
              <a:rPr lang="it-IT" dirty="0" err="1"/>
              <a:t>Moravcsik</a:t>
            </a:r>
            <a:r>
              <a:rPr lang="it-IT" dirty="0"/>
              <a:t> (1993)</a:t>
            </a:r>
          </a:p>
        </p:txBody>
      </p:sp>
      <p:pic>
        <p:nvPicPr>
          <p:cNvPr id="9" name="Segnaposto contenuto 8">
            <a:extLst>
              <a:ext uri="{FF2B5EF4-FFF2-40B4-BE49-F238E27FC236}">
                <a16:creationId xmlns:a16="http://schemas.microsoft.com/office/drawing/2014/main" id="{449D8D95-DA68-4E89-8DEC-F3367ABDA936}"/>
              </a:ext>
            </a:extLst>
          </p:cNvPr>
          <p:cNvPicPr>
            <a:picLocks noGrp="1" noChangeAspect="1"/>
          </p:cNvPicPr>
          <p:nvPr>
            <p:ph idx="1"/>
          </p:nvPr>
        </p:nvPicPr>
        <p:blipFill>
          <a:blip r:embed="rId2"/>
          <a:stretch>
            <a:fillRect/>
          </a:stretch>
        </p:blipFill>
        <p:spPr>
          <a:xfrm>
            <a:off x="2428507" y="2008738"/>
            <a:ext cx="7244633" cy="4850286"/>
          </a:xfrm>
          <a:prstGeom prst="rect">
            <a:avLst/>
          </a:prstGeom>
        </p:spPr>
      </p:pic>
    </p:spTree>
    <p:extLst>
      <p:ext uri="{BB962C8B-B14F-4D97-AF65-F5344CB8AC3E}">
        <p14:creationId xmlns:p14="http://schemas.microsoft.com/office/powerpoint/2010/main" val="11107288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726B74-1D72-768F-E7D5-E9D0DFC30EFD}"/>
              </a:ext>
            </a:extLst>
          </p:cNvPr>
          <p:cNvSpPr>
            <a:spLocks noGrp="1"/>
          </p:cNvSpPr>
          <p:nvPr>
            <p:ph type="title"/>
          </p:nvPr>
        </p:nvSpPr>
        <p:spPr/>
        <p:txBody>
          <a:bodyPr/>
          <a:lstStyle/>
          <a:p>
            <a:r>
              <a:rPr lang="it-IT" dirty="0"/>
              <a:t>Origini ideologiche del progetto europeo</a:t>
            </a:r>
          </a:p>
        </p:txBody>
      </p:sp>
      <p:sp>
        <p:nvSpPr>
          <p:cNvPr id="3" name="Segnaposto contenuto 2">
            <a:extLst>
              <a:ext uri="{FF2B5EF4-FFF2-40B4-BE49-F238E27FC236}">
                <a16:creationId xmlns:a16="http://schemas.microsoft.com/office/drawing/2014/main" id="{6B66B4A9-2251-176C-62B3-CA368E250F29}"/>
              </a:ext>
            </a:extLst>
          </p:cNvPr>
          <p:cNvSpPr>
            <a:spLocks noGrp="1"/>
          </p:cNvSpPr>
          <p:nvPr>
            <p:ph idx="1"/>
          </p:nvPr>
        </p:nvSpPr>
        <p:spPr/>
        <p:txBody>
          <a:bodyPr/>
          <a:lstStyle/>
          <a:p>
            <a:r>
              <a:rPr lang="it-IT" dirty="0"/>
              <a:t>Dall’inizio della Guerra Fredda (1947) i partiti cristiano-democratici sono stabilmente al potere in tutti i paesi fondatori della CECA e CEE: Germania, Francia, Italia, Benelux.</a:t>
            </a:r>
          </a:p>
          <a:p>
            <a:r>
              <a:rPr lang="it-IT" dirty="0"/>
              <a:t>I partiti formano i canali di coordinamento trans-nazionale:</a:t>
            </a:r>
          </a:p>
          <a:p>
            <a:pPr>
              <a:buAutoNum type="arabicParenR"/>
            </a:pPr>
            <a:r>
              <a:rPr lang="it-IT" dirty="0"/>
              <a:t>Nouvelles Équipes </a:t>
            </a:r>
            <a:r>
              <a:rPr lang="it-IT" dirty="0" err="1"/>
              <a:t>internationales</a:t>
            </a:r>
            <a:r>
              <a:rPr lang="it-IT" dirty="0"/>
              <a:t> (NEI) – nasce nel maggio 1947, antesignano dell’odierno Partito Popolare Europeo;</a:t>
            </a:r>
          </a:p>
          <a:p>
            <a:pPr>
              <a:buAutoNum type="arabicParenR"/>
            </a:pPr>
            <a:r>
              <a:rPr lang="it-IT" dirty="0"/>
              <a:t>Il circolo di Ginevra – riunioni confidenziali tra i capi dei partiti DC tenutisi regolarmente dal 1947 al 1956.</a:t>
            </a:r>
          </a:p>
          <a:p>
            <a:pPr marL="0" indent="0">
              <a:buNone/>
            </a:pPr>
            <a:r>
              <a:rPr lang="it-IT" dirty="0"/>
              <a:t>Adenauer al meeting di Ginevra del dicembre 1948: battere sul tempo i progetti europei di matrice social-democratica (come il Manifesto di Ventotene). </a:t>
            </a:r>
          </a:p>
          <a:p>
            <a:pPr>
              <a:buAutoNum type="arabicParenR"/>
            </a:pPr>
            <a:endParaRPr lang="it-IT" dirty="0"/>
          </a:p>
        </p:txBody>
      </p:sp>
    </p:spTree>
    <p:extLst>
      <p:ext uri="{BB962C8B-B14F-4D97-AF65-F5344CB8AC3E}">
        <p14:creationId xmlns:p14="http://schemas.microsoft.com/office/powerpoint/2010/main" val="35041284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254F1-EA37-167C-2F26-F8FCF511B434}"/>
              </a:ext>
            </a:extLst>
          </p:cNvPr>
          <p:cNvSpPr>
            <a:spLocks noGrp="1"/>
          </p:cNvSpPr>
          <p:nvPr>
            <p:ph type="title"/>
          </p:nvPr>
        </p:nvSpPr>
        <p:spPr/>
        <p:txBody>
          <a:bodyPr/>
          <a:lstStyle/>
          <a:p>
            <a:r>
              <a:rPr lang="it-IT" dirty="0"/>
              <a:t>Creazione della «missione storica» dei partiti DC</a:t>
            </a:r>
          </a:p>
        </p:txBody>
      </p:sp>
      <p:sp>
        <p:nvSpPr>
          <p:cNvPr id="3" name="Segnaposto contenuto 2">
            <a:extLst>
              <a:ext uri="{FF2B5EF4-FFF2-40B4-BE49-F238E27FC236}">
                <a16:creationId xmlns:a16="http://schemas.microsoft.com/office/drawing/2014/main" id="{0CF9A5B1-28A4-B159-0805-60BD468495E8}"/>
              </a:ext>
            </a:extLst>
          </p:cNvPr>
          <p:cNvSpPr>
            <a:spLocks noGrp="1"/>
          </p:cNvSpPr>
          <p:nvPr>
            <p:ph idx="1"/>
          </p:nvPr>
        </p:nvSpPr>
        <p:spPr/>
        <p:txBody>
          <a:bodyPr/>
          <a:lstStyle/>
          <a:p>
            <a:pPr marL="0" indent="0">
              <a:buNone/>
            </a:pPr>
            <a:r>
              <a:rPr lang="it-IT" dirty="0"/>
              <a:t>Progetto europeo – non c’è consenso sulle modalità formali (federalismo o trattative tra governi), ma c’è la sintesi ideologica tra i partiti DC:</a:t>
            </a:r>
          </a:p>
          <a:p>
            <a:r>
              <a:rPr lang="it-IT" dirty="0"/>
              <a:t>Propaganda anticomunista e difesa militare dal blocco sovietico,</a:t>
            </a:r>
          </a:p>
          <a:p>
            <a:r>
              <a:rPr lang="it-IT" dirty="0"/>
              <a:t>Autonomia culturale e cooperazione militare con gli USA,</a:t>
            </a:r>
          </a:p>
          <a:p>
            <a:r>
              <a:rPr lang="it-IT" dirty="0"/>
              <a:t>Gestione comune del sostegno economico USA per un’economia di mercato e welfare non socialista;</a:t>
            </a:r>
          </a:p>
          <a:p>
            <a:r>
              <a:rPr lang="it-IT" dirty="0"/>
              <a:t>Contro i nazionalismi europei, materialismo USA e totalitarismo sovietico si invoca il cristianesimo trans-nazionale quale «autentica tradizione europea»,</a:t>
            </a:r>
          </a:p>
          <a:p>
            <a:r>
              <a:rPr lang="it-IT" dirty="0"/>
              <a:t>Raffigurazione simbolica come «l’Europa di Carlo Magno» fonda l’ideologia occidentalista che divide l’Europa dall’est.</a:t>
            </a:r>
          </a:p>
        </p:txBody>
      </p:sp>
    </p:spTree>
    <p:extLst>
      <p:ext uri="{BB962C8B-B14F-4D97-AF65-F5344CB8AC3E}">
        <p14:creationId xmlns:p14="http://schemas.microsoft.com/office/powerpoint/2010/main" val="25954671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70B4F19-C60B-2F30-D58A-35F825E90941}"/>
              </a:ext>
            </a:extLst>
          </p:cNvPr>
          <p:cNvSpPr>
            <a:spLocks noGrp="1"/>
          </p:cNvSpPr>
          <p:nvPr>
            <p:ph type="title"/>
          </p:nvPr>
        </p:nvSpPr>
        <p:spPr/>
        <p:txBody>
          <a:bodyPr/>
          <a:lstStyle/>
          <a:p>
            <a:r>
              <a:rPr lang="it-IT" dirty="0"/>
              <a:t>Europa militare </a:t>
            </a:r>
          </a:p>
        </p:txBody>
      </p:sp>
      <p:sp>
        <p:nvSpPr>
          <p:cNvPr id="5" name="Segnaposto contenuto 4">
            <a:extLst>
              <a:ext uri="{FF2B5EF4-FFF2-40B4-BE49-F238E27FC236}">
                <a16:creationId xmlns:a16="http://schemas.microsoft.com/office/drawing/2014/main" id="{58E12DDC-0E52-F875-A206-8CAEBE362563}"/>
              </a:ext>
            </a:extLst>
          </p:cNvPr>
          <p:cNvSpPr>
            <a:spLocks noGrp="1"/>
          </p:cNvSpPr>
          <p:nvPr>
            <p:ph sz="half" idx="1"/>
          </p:nvPr>
        </p:nvSpPr>
        <p:spPr>
          <a:xfrm>
            <a:off x="575954" y="2222287"/>
            <a:ext cx="7665522" cy="4188525"/>
          </a:xfrm>
        </p:spPr>
        <p:txBody>
          <a:bodyPr>
            <a:normAutofit/>
          </a:bodyPr>
          <a:lstStyle/>
          <a:p>
            <a:pPr lvl="0">
              <a:buClr>
                <a:srgbClr val="00C6BB"/>
              </a:buClr>
              <a:defRPr/>
            </a:pPr>
            <a:r>
              <a:rPr lang="it-IT" dirty="0">
                <a:solidFill>
                  <a:prstClr val="white"/>
                </a:solidFill>
                <a:latin typeface="Century Gothic" panose="020B0502020202020204"/>
              </a:rPr>
              <a:t>Per difendere l’Europa cristiana dal «nuovo Islam» (Georges </a:t>
            </a:r>
            <a:r>
              <a:rPr lang="it-IT" dirty="0" err="1">
                <a:solidFill>
                  <a:prstClr val="white"/>
                </a:solidFill>
                <a:latin typeface="Century Gothic" panose="020B0502020202020204"/>
              </a:rPr>
              <a:t>Bidault</a:t>
            </a:r>
            <a:r>
              <a:rPr lang="it-IT" dirty="0">
                <a:solidFill>
                  <a:prstClr val="white"/>
                </a:solidFill>
                <a:latin typeface="Century Gothic" panose="020B0502020202020204"/>
              </a:rPr>
              <a:t>, meeting di Ginevra, 1948): </a:t>
            </a:r>
          </a:p>
          <a:p>
            <a:pPr lvl="0">
              <a:buClr>
                <a:srgbClr val="00C6BB"/>
              </a:buClr>
              <a:defRPr/>
            </a:pPr>
            <a:r>
              <a:rPr lang="it-IT" dirty="0">
                <a:solidFill>
                  <a:prstClr val="white"/>
                </a:solidFill>
                <a:latin typeface="Century Gothic" panose="020B0502020202020204"/>
              </a:rPr>
              <a:t>17 m</a:t>
            </a:r>
            <a:r>
              <a:rPr kumimoji="0" lang="it-IT"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arzo</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 1948: trattato di Bruxelles tra Francia, Regno Unito e Benelux per la fondazione della Western Union (WU), base </a:t>
            </a:r>
            <a:r>
              <a:rPr lang="it-IT" dirty="0">
                <a:solidFill>
                  <a:prstClr val="white"/>
                </a:solidFill>
              </a:rPr>
              <a:t>per la Comunità Politica Europea (CPE).</a:t>
            </a:r>
            <a:endPar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1954: morte di De Gasperi e rifiuto dell’Assemblea Nazionale Francese di ratificare la Comunità Europea di Difesa (CED) creata come esercito della CPE fermano il progetto;</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lang="it-IT" dirty="0">
                <a:solidFill>
                  <a:prstClr val="white"/>
                </a:solidFill>
                <a:latin typeface="Century Gothic" panose="020B0502020202020204"/>
              </a:rPr>
              <a:t>WU diventa Western </a:t>
            </a:r>
            <a:r>
              <a:rPr lang="it-IT" dirty="0" err="1">
                <a:solidFill>
                  <a:prstClr val="white"/>
                </a:solidFill>
                <a:latin typeface="Century Gothic" panose="020B0502020202020204"/>
              </a:rPr>
              <a:t>European</a:t>
            </a:r>
            <a:r>
              <a:rPr lang="it-IT" dirty="0">
                <a:solidFill>
                  <a:prstClr val="white"/>
                </a:solidFill>
                <a:latin typeface="Century Gothic" panose="020B0502020202020204"/>
              </a:rPr>
              <a:t> Union, quale parte dei trattati europei che la legano alla NATO.</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lang="it-IT" dirty="0">
                <a:solidFill>
                  <a:prstClr val="white"/>
                </a:solidFill>
                <a:latin typeface="Century Gothic" panose="020B0502020202020204"/>
              </a:rPr>
              <a:t>2009: t</a:t>
            </a: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rattato di Lisbona trasferisce le funzioni di difesa all’EU e abolisce WEU</a:t>
            </a:r>
          </a:p>
        </p:txBody>
      </p:sp>
      <p:pic>
        <p:nvPicPr>
          <p:cNvPr id="7" name="Segnaposto contenuto 6">
            <a:extLst>
              <a:ext uri="{FF2B5EF4-FFF2-40B4-BE49-F238E27FC236}">
                <a16:creationId xmlns:a16="http://schemas.microsoft.com/office/drawing/2014/main" id="{F455F300-05DD-F9B1-A09E-B5EE0AA6741B}"/>
              </a:ext>
            </a:extLst>
          </p:cNvPr>
          <p:cNvPicPr>
            <a:picLocks noGrp="1" noChangeAspect="1"/>
          </p:cNvPicPr>
          <p:nvPr>
            <p:ph sz="half" idx="2"/>
          </p:nvPr>
        </p:nvPicPr>
        <p:blipFill>
          <a:blip r:embed="rId2"/>
          <a:stretch>
            <a:fillRect/>
          </a:stretch>
        </p:blipFill>
        <p:spPr>
          <a:xfrm>
            <a:off x="8461171" y="1969452"/>
            <a:ext cx="3236026" cy="4819438"/>
          </a:xfrm>
          <a:prstGeom prst="rect">
            <a:avLst/>
          </a:prstGeom>
        </p:spPr>
      </p:pic>
    </p:spTree>
    <p:extLst>
      <p:ext uri="{BB962C8B-B14F-4D97-AF65-F5344CB8AC3E}">
        <p14:creationId xmlns:p14="http://schemas.microsoft.com/office/powerpoint/2010/main" val="12132674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A17BEA-DDDB-491D-A4A9-D63E8B40C106}"/>
              </a:ext>
            </a:extLst>
          </p:cNvPr>
          <p:cNvSpPr>
            <a:spLocks noGrp="1"/>
          </p:cNvSpPr>
          <p:nvPr>
            <p:ph type="title"/>
          </p:nvPr>
        </p:nvSpPr>
        <p:spPr/>
        <p:txBody>
          <a:bodyPr/>
          <a:lstStyle/>
          <a:p>
            <a:r>
              <a:rPr lang="it-IT" dirty="0"/>
              <a:t>Inizi della costituzionalizzazione dell’UE</a:t>
            </a:r>
          </a:p>
        </p:txBody>
      </p:sp>
      <p:sp>
        <p:nvSpPr>
          <p:cNvPr id="3" name="Segnaposto contenuto 2">
            <a:extLst>
              <a:ext uri="{FF2B5EF4-FFF2-40B4-BE49-F238E27FC236}">
                <a16:creationId xmlns:a16="http://schemas.microsoft.com/office/drawing/2014/main" id="{F51E445B-0A5C-4503-9987-2A36E2E1EBB2}"/>
              </a:ext>
            </a:extLst>
          </p:cNvPr>
          <p:cNvSpPr>
            <a:spLocks noGrp="1"/>
          </p:cNvSpPr>
          <p:nvPr>
            <p:ph idx="1"/>
          </p:nvPr>
        </p:nvSpPr>
        <p:spPr/>
        <p:txBody>
          <a:bodyPr>
            <a:normAutofit/>
          </a:bodyPr>
          <a:lstStyle/>
          <a:p>
            <a:r>
              <a:rPr lang="it-IT" sz="1900" dirty="0"/>
              <a:t>Ciò che oggi leggiamo come «costituzionalizzazione» inizia negli anni 1960’ come promozione del «progetto di integrazione europea»:</a:t>
            </a:r>
          </a:p>
          <a:p>
            <a:r>
              <a:rPr lang="it-IT" sz="1900" dirty="0"/>
              <a:t>CGUE applica un’interpretazione molto creativa dei trattati invocando il fine supremo della «sempre più stretta unione tra i popoli d’Europa» del trattato di Roma del 1957:</a:t>
            </a:r>
          </a:p>
          <a:p>
            <a:pPr marL="0" indent="0">
              <a:buNone/>
            </a:pPr>
            <a:r>
              <a:rPr lang="it-IT" sz="1900" dirty="0"/>
              <a:t>- Sentenze come Van </a:t>
            </a:r>
            <a:r>
              <a:rPr lang="it-IT" sz="1900" dirty="0" err="1"/>
              <a:t>Gend</a:t>
            </a:r>
            <a:r>
              <a:rPr lang="it-IT" sz="1900" dirty="0"/>
              <a:t> en </a:t>
            </a:r>
            <a:r>
              <a:rPr lang="it-IT" sz="1900" dirty="0" err="1"/>
              <a:t>Loos</a:t>
            </a:r>
            <a:r>
              <a:rPr lang="it-IT" sz="1900" dirty="0"/>
              <a:t> e Costa vs Enel del 1963/64 introducono l’effetto e l’applicabilità diretta delle norme europee e la gerarchia delle norme – diritto europeo ha la precedenza su quello nazionale (ma non si parla di </a:t>
            </a:r>
            <a:r>
              <a:rPr lang="it-IT" sz="1900" i="1" dirty="0" err="1"/>
              <a:t>higher</a:t>
            </a:r>
            <a:r>
              <a:rPr lang="it-IT" sz="1900" i="1" dirty="0"/>
              <a:t> </a:t>
            </a:r>
            <a:r>
              <a:rPr lang="it-IT" sz="1900" i="1" dirty="0" err="1"/>
              <a:t>law</a:t>
            </a:r>
            <a:r>
              <a:rPr lang="it-IT" sz="1900" dirty="0"/>
              <a:t>) </a:t>
            </a:r>
          </a:p>
        </p:txBody>
      </p:sp>
    </p:spTree>
    <p:extLst>
      <p:ext uri="{BB962C8B-B14F-4D97-AF65-F5344CB8AC3E}">
        <p14:creationId xmlns:p14="http://schemas.microsoft.com/office/powerpoint/2010/main" val="438418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FC2ABA-34BB-49AA-BD1B-A4B6A9961409}"/>
              </a:ext>
            </a:extLst>
          </p:cNvPr>
          <p:cNvSpPr>
            <a:spLocks noGrp="1"/>
          </p:cNvSpPr>
          <p:nvPr>
            <p:ph type="title"/>
          </p:nvPr>
        </p:nvSpPr>
        <p:spPr/>
        <p:txBody>
          <a:bodyPr/>
          <a:lstStyle/>
          <a:p>
            <a:r>
              <a:rPr lang="it-IT" dirty="0"/>
              <a:t>Dall’integrazione al «carattere costituzionale»</a:t>
            </a:r>
          </a:p>
        </p:txBody>
      </p:sp>
      <p:sp>
        <p:nvSpPr>
          <p:cNvPr id="3" name="Segnaposto contenuto 2">
            <a:extLst>
              <a:ext uri="{FF2B5EF4-FFF2-40B4-BE49-F238E27FC236}">
                <a16:creationId xmlns:a16="http://schemas.microsoft.com/office/drawing/2014/main" id="{3A84DD18-6D80-4D17-8568-7A938D5A908E}"/>
              </a:ext>
            </a:extLst>
          </p:cNvPr>
          <p:cNvSpPr>
            <a:spLocks noGrp="1"/>
          </p:cNvSpPr>
          <p:nvPr>
            <p:ph idx="1"/>
          </p:nvPr>
        </p:nvSpPr>
        <p:spPr/>
        <p:txBody>
          <a:bodyPr>
            <a:normAutofit/>
          </a:bodyPr>
          <a:lstStyle/>
          <a:p>
            <a:r>
              <a:rPr lang="it-IT" sz="1900" dirty="0"/>
              <a:t>L’integrazione del sistema giuridico europeo promossa dalla CGUE trova uno «scopo» più incontestabile dell’efficienza economica nella difesa dei diritti umani:</a:t>
            </a:r>
          </a:p>
          <a:p>
            <a:r>
              <a:rPr lang="it-IT" sz="1900" dirty="0"/>
              <a:t>Benché non fossero menzionati nei trattati, CGUE si richiama al dovere di difendere i diritti umani dalla sentenza </a:t>
            </a:r>
            <a:r>
              <a:rPr lang="it-IT" sz="1900" dirty="0" err="1"/>
              <a:t>Hauer</a:t>
            </a:r>
            <a:r>
              <a:rPr lang="it-IT" sz="1900" dirty="0"/>
              <a:t> del 1979 </a:t>
            </a:r>
          </a:p>
          <a:p>
            <a:pPr marL="0" indent="0">
              <a:buNone/>
            </a:pPr>
            <a:r>
              <a:rPr lang="it-IT" sz="1900" dirty="0"/>
              <a:t>(nonostante la contrarietà delle corti costituzionali tedesca e italiana – sentenza Solange, 1987);</a:t>
            </a:r>
          </a:p>
          <a:p>
            <a:r>
              <a:rPr lang="it-IT" sz="1900" dirty="0"/>
              <a:t>Nella sentenza </a:t>
            </a:r>
            <a:r>
              <a:rPr lang="it-IT" sz="1900" dirty="0" err="1"/>
              <a:t>Les</a:t>
            </a:r>
            <a:r>
              <a:rPr lang="it-IT" sz="1900" dirty="0"/>
              <a:t> </a:t>
            </a:r>
            <a:r>
              <a:rPr lang="it-IT" sz="1900" dirty="0" err="1"/>
              <a:t>Verts</a:t>
            </a:r>
            <a:r>
              <a:rPr lang="it-IT" sz="1900" dirty="0"/>
              <a:t> vs </a:t>
            </a:r>
            <a:r>
              <a:rPr lang="it-IT" sz="1900" dirty="0" err="1"/>
              <a:t>European</a:t>
            </a:r>
            <a:r>
              <a:rPr lang="it-IT" sz="1900" dirty="0"/>
              <a:t> </a:t>
            </a:r>
            <a:r>
              <a:rPr lang="it-IT" sz="1900" dirty="0" err="1"/>
              <a:t>Parliament</a:t>
            </a:r>
            <a:r>
              <a:rPr lang="it-IT" sz="1900" dirty="0"/>
              <a:t> del 1986 CGUE dichiara che i trattati europei «hanno un carattere costituzionale» e che la sua </a:t>
            </a:r>
            <a:r>
              <a:rPr lang="it-IT" sz="1900" dirty="0" err="1"/>
              <a:t>judicial</a:t>
            </a:r>
            <a:r>
              <a:rPr lang="it-IT" sz="1900" dirty="0"/>
              <a:t> review definisce i «limiti sostanziali entro i quali agisce il governo democratico» per «colmare le </a:t>
            </a:r>
            <a:r>
              <a:rPr lang="it-IT" sz="1900"/>
              <a:t>lacune costituzionali».</a:t>
            </a:r>
            <a:endParaRPr lang="it-IT" sz="1900" dirty="0"/>
          </a:p>
        </p:txBody>
      </p:sp>
    </p:spTree>
    <p:extLst>
      <p:ext uri="{BB962C8B-B14F-4D97-AF65-F5344CB8AC3E}">
        <p14:creationId xmlns:p14="http://schemas.microsoft.com/office/powerpoint/2010/main" val="30058570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A7E07C-04EB-465A-BF9E-5176F1438A32}"/>
              </a:ext>
            </a:extLst>
          </p:cNvPr>
          <p:cNvSpPr>
            <a:spLocks noGrp="1"/>
          </p:cNvSpPr>
          <p:nvPr>
            <p:ph type="title"/>
          </p:nvPr>
        </p:nvSpPr>
        <p:spPr/>
        <p:txBody>
          <a:bodyPr/>
          <a:lstStyle/>
          <a:p>
            <a:r>
              <a:rPr lang="it-IT" dirty="0"/>
              <a:t>Dalla negativa alla positiva integrazione</a:t>
            </a:r>
          </a:p>
        </p:txBody>
      </p:sp>
      <p:sp>
        <p:nvSpPr>
          <p:cNvPr id="3" name="Segnaposto contenuto 2">
            <a:extLst>
              <a:ext uri="{FF2B5EF4-FFF2-40B4-BE49-F238E27FC236}">
                <a16:creationId xmlns:a16="http://schemas.microsoft.com/office/drawing/2014/main" id="{5150A545-A323-4E64-9E63-B8DC0122C657}"/>
              </a:ext>
            </a:extLst>
          </p:cNvPr>
          <p:cNvSpPr>
            <a:spLocks noGrp="1"/>
          </p:cNvSpPr>
          <p:nvPr>
            <p:ph idx="1"/>
          </p:nvPr>
        </p:nvSpPr>
        <p:spPr/>
        <p:txBody>
          <a:bodyPr>
            <a:normAutofit lnSpcReduction="10000"/>
          </a:bodyPr>
          <a:lstStyle/>
          <a:p>
            <a:r>
              <a:rPr lang="it-IT" sz="1900" dirty="0"/>
              <a:t>Fino agli 1980’ l’integrazione è esclusivamente negativa: divieto di barriere o restrizioni nazionali per le 4 libertà economiche, che risulta in un forte programma di liberalizzazione;</a:t>
            </a:r>
          </a:p>
          <a:p>
            <a:r>
              <a:rPr lang="it-IT" sz="1900" dirty="0"/>
              <a:t>Non bilanciato da un’integrazione positiva: una comune politica commerciale e monetaria, frontiere comuni e comuni diritti di cittadinanza.</a:t>
            </a:r>
          </a:p>
          <a:p>
            <a:r>
              <a:rPr lang="it-IT" sz="1900" dirty="0"/>
              <a:t>Max Weber, </a:t>
            </a:r>
            <a:r>
              <a:rPr lang="it-IT" sz="1900" i="1" dirty="0"/>
              <a:t>La futura forma di stato della Germania </a:t>
            </a:r>
            <a:r>
              <a:rPr lang="it-IT" sz="1900" dirty="0"/>
              <a:t>(1918):</a:t>
            </a:r>
          </a:p>
          <a:p>
            <a:pPr marL="0" indent="0">
              <a:buNone/>
            </a:pPr>
            <a:r>
              <a:rPr lang="it-IT" sz="1900" dirty="0"/>
              <a:t>«Un’organizzazione socialista esigerebbe per un economia unitaria anche una struttura politica unitaria… Invece ogni organizzazione di economia privata si può conciliare con il federalismo e può riunire in cartelli settori di economia anche oltre i limiti dei singoli stati, se solo sono regolati unitariamente il diritto, la moneta, la politica commerciale e le tasse di prodizione».</a:t>
            </a:r>
          </a:p>
        </p:txBody>
      </p:sp>
    </p:spTree>
    <p:extLst>
      <p:ext uri="{BB962C8B-B14F-4D97-AF65-F5344CB8AC3E}">
        <p14:creationId xmlns:p14="http://schemas.microsoft.com/office/powerpoint/2010/main" val="2355308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A26663-8302-4CCD-C2E3-8EA72657E038}"/>
              </a:ext>
            </a:extLst>
          </p:cNvPr>
          <p:cNvSpPr>
            <a:spLocks noGrp="1"/>
          </p:cNvSpPr>
          <p:nvPr>
            <p:ph type="title"/>
          </p:nvPr>
        </p:nvSpPr>
        <p:spPr/>
        <p:txBody>
          <a:bodyPr/>
          <a:lstStyle/>
          <a:p>
            <a:r>
              <a:rPr lang="it-IT" dirty="0"/>
              <a:t>Strumenti di coordinamento economico</a:t>
            </a:r>
          </a:p>
        </p:txBody>
      </p:sp>
      <p:sp>
        <p:nvSpPr>
          <p:cNvPr id="3" name="Segnaposto contenuto 2">
            <a:extLst>
              <a:ext uri="{FF2B5EF4-FFF2-40B4-BE49-F238E27FC236}">
                <a16:creationId xmlns:a16="http://schemas.microsoft.com/office/drawing/2014/main" id="{6B773686-11BE-6FDE-3156-BACC44FF4B5C}"/>
              </a:ext>
            </a:extLst>
          </p:cNvPr>
          <p:cNvSpPr>
            <a:spLocks noGrp="1"/>
          </p:cNvSpPr>
          <p:nvPr>
            <p:ph idx="1"/>
          </p:nvPr>
        </p:nvSpPr>
        <p:spPr>
          <a:xfrm>
            <a:off x="818712" y="2222287"/>
            <a:ext cx="10554574" cy="4188525"/>
          </a:xfrm>
        </p:spPr>
        <p:txBody>
          <a:bodyPr>
            <a:normAutofit/>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1986 – Single </a:t>
            </a:r>
            <a:r>
              <a:rPr kumimoji="0" lang="it-IT" sz="1900" b="0" i="0" u="none" strike="noStrike" kern="1200" cap="none" spc="0" normalizeH="0" baseline="0" noProof="0" dirty="0" err="1">
                <a:ln>
                  <a:noFill/>
                </a:ln>
                <a:solidFill>
                  <a:prstClr val="white"/>
                </a:solidFill>
                <a:effectLst/>
                <a:uLnTx/>
                <a:uFillTx/>
                <a:latin typeface="Century Gothic" panose="020B0502020202020204"/>
                <a:ea typeface="+mn-ea"/>
                <a:cs typeface="+mn-cs"/>
              </a:rPr>
              <a:t>European</a:t>
            </a:r>
            <a:r>
              <a:rPr kumimoji="0" lang="it-IT" sz="1900" b="0" i="0" u="none" strike="noStrike" kern="1200" cap="none" spc="0" normalizeH="0" baseline="0" noProof="0" dirty="0">
                <a:ln>
                  <a:noFill/>
                </a:ln>
                <a:solidFill>
                  <a:prstClr val="white"/>
                </a:solidFill>
                <a:effectLst/>
                <a:uLnTx/>
                <a:uFillTx/>
                <a:latin typeface="Century Gothic" panose="020B0502020202020204"/>
                <a:ea typeface="+mn-ea"/>
                <a:cs typeface="+mn-cs"/>
              </a:rPr>
              <a:t> Act (SEA) introduce il potere del Parlamento Europeo di compartecipare alla legislazione – apre al tema del bilanciamento dei poteri, estraneo alle organizzazioni internazionali.</a:t>
            </a:r>
            <a:endParaRPr lang="it-IT" dirty="0"/>
          </a:p>
          <a:p>
            <a:r>
              <a:rPr lang="it-IT" dirty="0"/>
              <a:t>1989: Adozione dell’agenda Jacques Delors (presidente della Commissione Europea) che prevede:</a:t>
            </a:r>
          </a:p>
          <a:p>
            <a:r>
              <a:rPr lang="it-IT" dirty="0"/>
              <a:t>1994 – Istituto Monetario Europeo – controllo sulle politiche monetarie nazionali</a:t>
            </a:r>
          </a:p>
        </p:txBody>
      </p:sp>
    </p:spTree>
    <p:extLst>
      <p:ext uri="{BB962C8B-B14F-4D97-AF65-F5344CB8AC3E}">
        <p14:creationId xmlns:p14="http://schemas.microsoft.com/office/powerpoint/2010/main" val="4555746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FECFE9-9282-9E67-D913-939E3E076896}"/>
              </a:ext>
            </a:extLst>
          </p:cNvPr>
          <p:cNvSpPr>
            <a:spLocks noGrp="1"/>
          </p:cNvSpPr>
          <p:nvPr>
            <p:ph type="title"/>
          </p:nvPr>
        </p:nvSpPr>
        <p:spPr/>
        <p:txBody>
          <a:bodyPr/>
          <a:lstStyle/>
          <a:p>
            <a:r>
              <a:rPr lang="it-IT" b="0" dirty="0">
                <a:solidFill>
                  <a:prstClr val="white"/>
                </a:solidFill>
                <a:ea typeface="+mn-ea"/>
                <a:cs typeface="+mn-cs"/>
              </a:rPr>
              <a:t>Banca Centrale Europea </a:t>
            </a:r>
            <a:endParaRPr lang="it-IT" dirty="0"/>
          </a:p>
        </p:txBody>
      </p:sp>
      <p:sp>
        <p:nvSpPr>
          <p:cNvPr id="3" name="Segnaposto contenuto 2">
            <a:extLst>
              <a:ext uri="{FF2B5EF4-FFF2-40B4-BE49-F238E27FC236}">
                <a16:creationId xmlns:a16="http://schemas.microsoft.com/office/drawing/2014/main" id="{9FB12FE2-C72D-49E9-ADBB-145FD2383C57}"/>
              </a:ext>
            </a:extLst>
          </p:cNvPr>
          <p:cNvSpPr>
            <a:spLocks noGrp="1"/>
          </p:cNvSpPr>
          <p:nvPr>
            <p:ph idx="1"/>
          </p:nvPr>
        </p:nvSpPr>
        <p:spPr/>
        <p:txBody>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1998 –– la politica monetaria deve tendere alla stabilità dei prezzi: art. 127.1 TFUE: </a:t>
            </a: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«L'obiettivo principale del Sistema europeo di banche centrali è il mantenimento della stabilità dei prezzi. Fatto salvo l'obiettivo della stabilità dei prezzi, il SEBC sostiene le politiche economiche generali nell'Unione al fine di contribuire alla realizzazione degli obiettivi dell'Unione definiti nell'articolo 3 del trattato sull'Unione europea». </a:t>
            </a:r>
          </a:p>
          <a:p>
            <a:pPr marL="0" marR="0" lvl="0" indent="0" algn="l"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rPr>
              <a:t>Art. 3 TUE: «UE si adopera per lo sviluppo sostenibile dell'Europa, basato su una crescita economica equilibrata e sulla stabilità dei prezzi, su un'economia sociale di mercato fortemente competitiva, che mira alla piena occupazione e al progresso sociale, e su un elevato livello di tutela e di miglioramento della qualità dell'ambiente». </a:t>
            </a:r>
          </a:p>
          <a:p>
            <a:endParaRPr lang="it-IT" dirty="0"/>
          </a:p>
        </p:txBody>
      </p:sp>
    </p:spTree>
    <p:extLst>
      <p:ext uri="{BB962C8B-B14F-4D97-AF65-F5344CB8AC3E}">
        <p14:creationId xmlns:p14="http://schemas.microsoft.com/office/powerpoint/2010/main" val="24361727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14DAAF-EC51-49A6-B6E4-601C81AB3D97}"/>
              </a:ext>
            </a:extLst>
          </p:cNvPr>
          <p:cNvSpPr>
            <a:spLocks noGrp="1"/>
          </p:cNvSpPr>
          <p:nvPr>
            <p:ph type="title"/>
          </p:nvPr>
        </p:nvSpPr>
        <p:spPr/>
        <p:txBody>
          <a:bodyPr/>
          <a:lstStyle/>
          <a:p>
            <a:r>
              <a:rPr lang="it-IT" dirty="0"/>
              <a:t>Maastricht </a:t>
            </a:r>
          </a:p>
        </p:txBody>
      </p:sp>
      <p:sp>
        <p:nvSpPr>
          <p:cNvPr id="3" name="Segnaposto contenuto 2">
            <a:extLst>
              <a:ext uri="{FF2B5EF4-FFF2-40B4-BE49-F238E27FC236}">
                <a16:creationId xmlns:a16="http://schemas.microsoft.com/office/drawing/2014/main" id="{2F28ECDE-24CF-4489-A32B-E223783C723D}"/>
              </a:ext>
            </a:extLst>
          </p:cNvPr>
          <p:cNvSpPr>
            <a:spLocks noGrp="1"/>
          </p:cNvSpPr>
          <p:nvPr>
            <p:ph idx="1"/>
          </p:nvPr>
        </p:nvSpPr>
        <p:spPr/>
        <p:txBody>
          <a:bodyPr>
            <a:normAutofit/>
          </a:bodyPr>
          <a:lstStyle/>
          <a:p>
            <a:r>
              <a:rPr lang="it-IT" sz="1900" dirty="0"/>
              <a:t>1993: il primo trattato che introduce:</a:t>
            </a:r>
          </a:p>
          <a:p>
            <a:pPr>
              <a:buFont typeface="+mj-lt"/>
              <a:buAutoNum type="arabicParenR"/>
            </a:pPr>
            <a:r>
              <a:rPr lang="it-IT" sz="1900" dirty="0"/>
              <a:t>La cittadinanza europea (fondata sulla cittadinanza nazionale, però introduce il principio di solidarietà trans-nazionale);</a:t>
            </a:r>
          </a:p>
          <a:p>
            <a:pPr>
              <a:buFont typeface="+mj-lt"/>
              <a:buAutoNum type="arabicParenR"/>
            </a:pPr>
            <a:r>
              <a:rPr lang="it-IT" sz="1900" dirty="0"/>
              <a:t>Il concetto di comunità (da cui deriva il «metodo comunitario» contrapposto al metodo intergovernativo);</a:t>
            </a:r>
          </a:p>
          <a:p>
            <a:pPr>
              <a:buFont typeface="+mj-lt"/>
              <a:buAutoNum type="arabicParenR"/>
            </a:pPr>
            <a:r>
              <a:rPr lang="it-IT" sz="1900" dirty="0"/>
              <a:t>Il principio di sussidiarietà (per regolare la questione di competenze senza affrontare la questione della struttura con- federale);</a:t>
            </a:r>
          </a:p>
          <a:p>
            <a:pPr>
              <a:buFont typeface="+mj-lt"/>
              <a:buAutoNum type="arabicParenR"/>
            </a:pPr>
            <a:r>
              <a:rPr lang="it-IT" sz="1900" dirty="0"/>
              <a:t>Rende possibile l’eliminazione delle frontiere interne (Schengen) e la moneta unica.  </a:t>
            </a:r>
          </a:p>
        </p:txBody>
      </p:sp>
    </p:spTree>
    <p:extLst>
      <p:ext uri="{BB962C8B-B14F-4D97-AF65-F5344CB8AC3E}">
        <p14:creationId xmlns:p14="http://schemas.microsoft.com/office/powerpoint/2010/main" val="2950819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zion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Citazione</Template>
  <TotalTime>6396</TotalTime>
  <Words>15218</Words>
  <Application>Microsoft Office PowerPoint</Application>
  <PresentationFormat>Widescreen</PresentationFormat>
  <Paragraphs>1049</Paragraphs>
  <Slides>174</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174</vt:i4>
      </vt:variant>
    </vt:vector>
  </HeadingPairs>
  <TitlesOfParts>
    <vt:vector size="180" baseType="lpstr">
      <vt:lpstr>Arial</vt:lpstr>
      <vt:lpstr>Calibri</vt:lpstr>
      <vt:lpstr>Century Gothic</vt:lpstr>
      <vt:lpstr>Courier New</vt:lpstr>
      <vt:lpstr>Wingdings 2</vt:lpstr>
      <vt:lpstr>Citazione</vt:lpstr>
      <vt:lpstr>Istituzioni politiche e globalizzazione</vt:lpstr>
      <vt:lpstr>Testi d’esame per frequentanti e non</vt:lpstr>
      <vt:lpstr>Istituzioni politiche</vt:lpstr>
      <vt:lpstr>Legittimità</vt:lpstr>
      <vt:lpstr>Dalla sacralità dell’autorità alla legittimità moderna</vt:lpstr>
      <vt:lpstr>Persistenti difetti di legittimità della democrazia rappresentativa</vt:lpstr>
      <vt:lpstr>Globalizzazione dei rapporti sociali ed economici </vt:lpstr>
      <vt:lpstr>Montesquieu, Lo spirito delle leggi, 1748</vt:lpstr>
      <vt:lpstr>Delegittimazione della democrazia nazionale</vt:lpstr>
      <vt:lpstr>Immanuel Wallerstein, The Modern World-System, 1974: </vt:lpstr>
      <vt:lpstr>Immanuel Wallerstein, The Modern World-System, 1974: </vt:lpstr>
      <vt:lpstr>Modello centro-periferia</vt:lpstr>
      <vt:lpstr>Adattare le istituzioni alla nuova realtà sociale </vt:lpstr>
      <vt:lpstr>3) Privatizzazione della governance </vt:lpstr>
      <vt:lpstr> 3 domande chiave</vt:lpstr>
      <vt:lpstr>Presentazione standard di PowerPoint</vt:lpstr>
      <vt:lpstr>1) Chi? (input)</vt:lpstr>
      <vt:lpstr>La cittadinanza come perpetuo bilanciamento</vt:lpstr>
      <vt:lpstr>Diritti e territorio</vt:lpstr>
      <vt:lpstr>Concezioni di cittadinanza </vt:lpstr>
      <vt:lpstr>Nascita della cittadinanza politica</vt:lpstr>
      <vt:lpstr>L’idea dell’Impero</vt:lpstr>
      <vt:lpstr>Civis romanus sum</vt:lpstr>
      <vt:lpstr>Cittadinanza come misura del capitale politico di ciascun individuo</vt:lpstr>
      <vt:lpstr>Cittadini come «stakeholders»</vt:lpstr>
      <vt:lpstr>Comunità apolide</vt:lpstr>
      <vt:lpstr>Medioevo – pluralità caotica di rivendicazioni sovrapposte</vt:lpstr>
      <vt:lpstr>Dalla sovranità universale dell’Impero a quella nazionale </vt:lpstr>
      <vt:lpstr>«Cittadino» nell’epoca moderna</vt:lpstr>
      <vt:lpstr>Libertà/privilegio</vt:lpstr>
      <vt:lpstr>Autogoverno dei cittadini</vt:lpstr>
      <vt:lpstr>Cittadinanza a Venezia XIV-XVIII secolo</vt:lpstr>
      <vt:lpstr>Chi è cittadino?</vt:lpstr>
      <vt:lpstr>Cittadinanza a Firenze XIV – XV secolo </vt:lpstr>
      <vt:lpstr>Riconoscimento della cittadinanza</vt:lpstr>
      <vt:lpstr>I trattati di Vestfalia del 1648 </vt:lpstr>
      <vt:lpstr>Dalla sovranità nazionale a quella popolare </vt:lpstr>
      <vt:lpstr>Costituzione francese 1791</vt:lpstr>
      <vt:lpstr>Cittadinanza nazionale</vt:lpstr>
      <vt:lpstr>Benedict Anderson: comunità immaginate</vt:lpstr>
      <vt:lpstr>Nazionalismo/internazionalismo</vt:lpstr>
      <vt:lpstr>Come definire democraticamente i limiti del demos – chi è dentro, chi è fuori?</vt:lpstr>
      <vt:lpstr>Come si separa un demos?</vt:lpstr>
      <vt:lpstr>Il problema dello stakeholder </vt:lpstr>
      <vt:lpstr>Cittadinanza nazionale/democrazia/welfare</vt:lpstr>
      <vt:lpstr>Assimilazione</vt:lpstr>
      <vt:lpstr>Omogeneità nazionale</vt:lpstr>
      <vt:lpstr>«Inforestierimento»</vt:lpstr>
      <vt:lpstr>Doppia cittadinanza: immorale, innaturale? </vt:lpstr>
      <vt:lpstr>«Principio Nottebohm»</vt:lpstr>
      <vt:lpstr>Nuove forme di cittadinanza</vt:lpstr>
      <vt:lpstr>Forme che non richiedono l’integrazione</vt:lpstr>
      <vt:lpstr>Alla coercizione dall’alto corrisponde ancora la identificazione dal basso?</vt:lpstr>
      <vt:lpstr>Cittadinanza nazionale è fonte di crescenti difficoltà a causa di:</vt:lpstr>
      <vt:lpstr>Cittadinanza cosmopolitica si annuncia come:</vt:lpstr>
      <vt:lpstr>Cittadinanza sopranazionale</vt:lpstr>
      <vt:lpstr>Significato politico della cittadinanza UE</vt:lpstr>
      <vt:lpstr>Contesto storico della cittadinanza UE</vt:lpstr>
      <vt:lpstr>Una cittadinanza creata dai giudici?</vt:lpstr>
      <vt:lpstr>Ricaduta sulla legittimità politica di UE</vt:lpstr>
      <vt:lpstr>Mobilità infra UE</vt:lpstr>
      <vt:lpstr>Tendenze future</vt:lpstr>
      <vt:lpstr>Critica della cittadinanza UE</vt:lpstr>
      <vt:lpstr>Paesi di immigrazione intra-UE</vt:lpstr>
      <vt:lpstr>Effetti della cittadinanza UE sulle comunità politiche</vt:lpstr>
      <vt:lpstr>Differenziazione tra membri UE</vt:lpstr>
      <vt:lpstr>L’incongruente inclusività degli ordinamenti UE nei confronti dei non UE </vt:lpstr>
      <vt:lpstr>Diritti politici dei residenti non UE: solo votare o anche esercitare ruoli pubblici?</vt:lpstr>
      <vt:lpstr>Cittadini non residenti</vt:lpstr>
      <vt:lpstr>Residenti non cittadini</vt:lpstr>
      <vt:lpstr>Impatto sul sistema politico</vt:lpstr>
      <vt:lpstr>Riassunto: cittadinanza/territorio</vt:lpstr>
      <vt:lpstr>Confronto cittadinanza nazionale/post-nazionale </vt:lpstr>
      <vt:lpstr>Ambiguità della cittadinanza post-nazionale</vt:lpstr>
      <vt:lpstr>Educazione politica</vt:lpstr>
      <vt:lpstr>2) Come? (throughput)</vt:lpstr>
      <vt:lpstr>Contenuto del “throughput”</vt:lpstr>
      <vt:lpstr>Stato democratico costituzionale</vt:lpstr>
      <vt:lpstr>Costituzionalismo globale</vt:lpstr>
      <vt:lpstr>Spiegazione costruttivista</vt:lpstr>
      <vt:lpstr>Atti chiave del costituzionalismo globale</vt:lpstr>
      <vt:lpstr>Diffusione dei diritti umani</vt:lpstr>
      <vt:lpstr>Democrazie nazionali e vincoli globali</vt:lpstr>
      <vt:lpstr>Impatto sulle democrazie nazionali</vt:lpstr>
      <vt:lpstr>Rapporto governo-cittadino</vt:lpstr>
      <vt:lpstr>«Diritto allo sviluppo»</vt:lpstr>
      <vt:lpstr>Istituzionalizzazione dei diritti</vt:lpstr>
      <vt:lpstr>Multilateralismo «asimmetrico»</vt:lpstr>
      <vt:lpstr>Unione Europea come modello «più avanzato»</vt:lpstr>
      <vt:lpstr>Interpretazione intergovernativa - Andrew Moravcsik (1993)</vt:lpstr>
      <vt:lpstr>Origini ideologiche del progetto europeo</vt:lpstr>
      <vt:lpstr>Creazione della «missione storica» dei partiti DC</vt:lpstr>
      <vt:lpstr>Europa militare </vt:lpstr>
      <vt:lpstr>Inizi della costituzionalizzazione dell’UE</vt:lpstr>
      <vt:lpstr>Dall’integrazione al «carattere costituzionale»</vt:lpstr>
      <vt:lpstr>Dalla negativa alla positiva integrazione</vt:lpstr>
      <vt:lpstr>Strumenti di coordinamento economico</vt:lpstr>
      <vt:lpstr>Banca Centrale Europea </vt:lpstr>
      <vt:lpstr>Maastricht </vt:lpstr>
      <vt:lpstr>Problema del consenso</vt:lpstr>
      <vt:lpstr>«Trattato che adotta una Costituzione per l'Europa»</vt:lpstr>
      <vt:lpstr>Fallimento della ratifica</vt:lpstr>
      <vt:lpstr>Trattato di Lisbona, 2009</vt:lpstr>
      <vt:lpstr>Narrazione sul «consenso permissivo»</vt:lpstr>
      <vt:lpstr>«Good governance»</vt:lpstr>
      <vt:lpstr>«nuovo intergovernativismo»</vt:lpstr>
      <vt:lpstr>Il deficit democratico della UE</vt:lpstr>
      <vt:lpstr>«Declino della rappresentanza»?</vt:lpstr>
      <vt:lpstr>«L’ignoranza del grande pubblico»</vt:lpstr>
      <vt:lpstr>Democrazia vs governo multilivello</vt:lpstr>
      <vt:lpstr>Andrew Moravcsik, What Can We Learn from the Collapse of the European Constitutional Project?, 2006</vt:lpstr>
      <vt:lpstr>Fritz Scharpf, Problem-solving effectiveness and democratic accountability in the EU, 2003</vt:lpstr>
      <vt:lpstr>L’impossibilità del consenso generale</vt:lpstr>
      <vt:lpstr>Interessi nazionali in competizione</vt:lpstr>
      <vt:lpstr>Commissione UE contro capitalismo nazionale 2005-2017</vt:lpstr>
      <vt:lpstr>«Good governance»</vt:lpstr>
      <vt:lpstr>Democrazia vs principi fondanti</vt:lpstr>
      <vt:lpstr>Politicizzazione della UE</vt:lpstr>
      <vt:lpstr>Istituzioni UE</vt:lpstr>
      <vt:lpstr>Parlamento Europeo</vt:lpstr>
      <vt:lpstr>Chi è il legislatore europeo?</vt:lpstr>
      <vt:lpstr>Carattere del legislatore UE</vt:lpstr>
      <vt:lpstr>UE ha un sistema bicamerale?</vt:lpstr>
      <vt:lpstr>Gruppi politici del Parlamento Europeo</vt:lpstr>
      <vt:lpstr>Internet governance</vt:lpstr>
      <vt:lpstr>Posizionamento ibrido</vt:lpstr>
      <vt:lpstr>Problemi preesistenti ampliati dalla digitalizzazione</vt:lpstr>
      <vt:lpstr>3) Cosa? (output): «Performance legitimacy»</vt:lpstr>
      <vt:lpstr>Nostalgia della caverna?</vt:lpstr>
      <vt:lpstr>Costituzionalismo nazionale – regno di ombre?</vt:lpstr>
      <vt:lpstr>Il paradigma dello «statalismo democratico»</vt:lpstr>
      <vt:lpstr>I 3 pilastri dello statalismo democratico</vt:lpstr>
      <vt:lpstr>Nazionalismo costituzionale</vt:lpstr>
      <vt:lpstr>Svolta cosmopolitica</vt:lpstr>
      <vt:lpstr>«We the people»?</vt:lpstr>
      <vt:lpstr>Inconsistenza storica</vt:lpstr>
      <vt:lpstr>Legge fondamentale tedesca</vt:lpstr>
      <vt:lpstr>«Cosa», non «chi» o «come»</vt:lpstr>
      <vt:lpstr>Vero contenuto costituzionale</vt:lpstr>
      <vt:lpstr>Trasformare il diritto internazionale in una costituzione sovranazionale?</vt:lpstr>
      <vt:lpstr>Caso Kadi 2008</vt:lpstr>
      <vt:lpstr>Sentenza CGUE Kadi – precedente per il costituzionalismo globale</vt:lpstr>
      <vt:lpstr>Nuovo approccio alle fonti di diritto </vt:lpstr>
      <vt:lpstr>Costituzionalismo multilivello</vt:lpstr>
      <vt:lpstr>Verso una comunità internazionale fondata su valori comuni?</vt:lpstr>
      <vt:lpstr>Il demos illimitato</vt:lpstr>
      <vt:lpstr>Meccanismi per lo sviluppo di un costituzionalismo sovranazionale</vt:lpstr>
      <vt:lpstr>Principio di proporzionalità</vt:lpstr>
      <vt:lpstr>Affermazione del principio</vt:lpstr>
      <vt:lpstr>Versione «diagonale» del principio</vt:lpstr>
      <vt:lpstr>L’ottica globale (diagonale) rovescia il punto di vista</vt:lpstr>
      <vt:lpstr>Valenza costituzionale della proporzionalità </vt:lpstr>
      <vt:lpstr> Il governo di «Giudice Ercole»</vt:lpstr>
      <vt:lpstr>Rapporto parassitico</vt:lpstr>
      <vt:lpstr>«Pouvoir irritant»</vt:lpstr>
      <vt:lpstr>Potere di critica dell’ordine esistente</vt:lpstr>
      <vt:lpstr>Illusorietà della «comunità internazionale di valori»</vt:lpstr>
      <vt:lpstr>Comunità globale di giuristi</vt:lpstr>
      <vt:lpstr>«Cross-fertilization»</vt:lpstr>
      <vt:lpstr>Indicazioni dall’alto per le corti minori e gli avvocati</vt:lpstr>
      <vt:lpstr>Influenze globali</vt:lpstr>
      <vt:lpstr>Preminenza del giudiziario</vt:lpstr>
      <vt:lpstr>Secondo quali criteri le alte corti selezionano i casi da affrontare?</vt:lpstr>
      <vt:lpstr>Aumento delle impugnazioni presso CGUE </vt:lpstr>
      <vt:lpstr>CGUE: nesso tra sovraccarico e rigetto per questioni pregiudiziali </vt:lpstr>
      <vt:lpstr>Critica del costituzionalismo globale: Richard Bellamy, Political constitutionalism,  2007</vt:lpstr>
      <vt:lpstr>Ran Hirschl, Juristocracy, 2004</vt:lpstr>
      <vt:lpstr>Hirschl: costituzionalismo globale come strumento per «preservare l’egemonia»</vt:lpstr>
      <vt:lpstr>Reazione del sistema politico</vt:lpstr>
      <vt:lpstr>Il giudizio «realpolitik»</vt:lpstr>
      <vt:lpstr>Rischio populismo</vt:lpstr>
      <vt:lpstr>Christine Schwöbel-Patel, The political economy of global constitutionalism, 2017</vt:lpstr>
      <vt:lpstr>Separazione del pubblico dal privato</vt:lpstr>
      <vt:lpstr>Imposizione di politiche neoliberali?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Istituzioni politiche e globalizzazione</dc:title>
  <dc:creator>utente</dc:creator>
  <cp:lastModifiedBy>ronald.car@unimc.it</cp:lastModifiedBy>
  <cp:revision>498</cp:revision>
  <dcterms:created xsi:type="dcterms:W3CDTF">2020-01-27T10:59:12Z</dcterms:created>
  <dcterms:modified xsi:type="dcterms:W3CDTF">2024-09-10T06:58:03Z</dcterms:modified>
</cp:coreProperties>
</file>