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5113000" cy="213741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gS6hiLt+AlaDMRldo+RcsFpakA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408" y="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4" Type="http://customschemas.google.com/relationships/presentationmetadata" Target="metadata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27324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81421" y="-814766"/>
            <a:ext cx="16516336" cy="6845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681421" y="5905645"/>
            <a:ext cx="16581703" cy="34544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42400" y="7067550"/>
            <a:ext cx="5385144" cy="1359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5">
            <a:alphaModFix/>
          </a:blip>
          <a:srcRect l="38307" t="10000" r="38308" b="10000"/>
          <a:stretch/>
        </p:blipFill>
        <p:spPr>
          <a:xfrm>
            <a:off x="9584267" y="15307733"/>
            <a:ext cx="4422283" cy="48947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6">
            <a:alphaModFix/>
          </a:blip>
          <a:srcRect l="19233" t="20694" r="10711" b="22727"/>
          <a:stretch/>
        </p:blipFill>
        <p:spPr>
          <a:xfrm>
            <a:off x="9638507" y="0"/>
            <a:ext cx="5481493" cy="590564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9" name="Google Shape;89;p1"/>
          <p:cNvGrpSpPr/>
          <p:nvPr/>
        </p:nvGrpSpPr>
        <p:grpSpPr>
          <a:xfrm>
            <a:off x="0" y="2389703"/>
            <a:ext cx="9593746" cy="3555530"/>
            <a:chOff x="0" y="-19050"/>
            <a:chExt cx="12791661" cy="5351716"/>
          </a:xfrm>
        </p:grpSpPr>
        <p:sp>
          <p:nvSpPr>
            <p:cNvPr id="90" name="Google Shape;90;p1"/>
            <p:cNvSpPr txBox="1"/>
            <p:nvPr/>
          </p:nvSpPr>
          <p:spPr>
            <a:xfrm>
              <a:off x="0" y="-19050"/>
              <a:ext cx="12782149" cy="7603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399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88" b="1" i="0" u="none" strike="noStrike" cap="none" dirty="0" err="1" smtClean="0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Università</a:t>
              </a:r>
              <a:r>
                <a:rPr lang="en-US" sz="3088" b="1" i="0" u="none" strike="noStrike" cap="none" dirty="0" smtClean="0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 </a:t>
              </a:r>
              <a:r>
                <a:rPr lang="en-US" sz="3088" b="1" i="0" u="none" strike="noStrike" cap="none" dirty="0" err="1" smtClean="0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degli</a:t>
              </a:r>
              <a:r>
                <a:rPr lang="en-US" sz="3088" b="1" i="0" u="none" strike="noStrike" cap="none" dirty="0" smtClean="0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 </a:t>
              </a:r>
              <a:r>
                <a:rPr lang="en-US" sz="3088" b="1" i="0" u="none" strike="noStrike" cap="none" dirty="0" err="1" smtClean="0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Studi</a:t>
              </a:r>
              <a:r>
                <a:rPr lang="en-US" sz="3088" b="1" i="0" u="none" strike="noStrike" cap="none" dirty="0" smtClean="0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 di </a:t>
              </a:r>
              <a:r>
                <a:rPr lang="en-US" sz="3088" b="1" i="0" u="none" strike="noStrike" cap="none" dirty="0" err="1" smtClean="0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Macerata</a:t>
              </a:r>
              <a:endParaRPr dirty="0"/>
            </a:p>
          </p:txBody>
        </p:sp>
        <p:sp>
          <p:nvSpPr>
            <p:cNvPr id="91" name="Google Shape;91;p1"/>
            <p:cNvSpPr txBox="1"/>
            <p:nvPr/>
          </p:nvSpPr>
          <p:spPr>
            <a:xfrm>
              <a:off x="0" y="1436641"/>
              <a:ext cx="12791661" cy="21006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4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3716" b="1" i="0" u="none" strike="noStrike" cap="none" dirty="0" smtClean="0">
                  <a:solidFill>
                    <a:srgbClr val="FF0000"/>
                  </a:solidFill>
                  <a:latin typeface="Spartan"/>
                  <a:ea typeface="Spartan"/>
                  <a:cs typeface="Spartan"/>
                  <a:sym typeface="Spartan"/>
                </a:rPr>
                <a:t>Inserire </a:t>
              </a:r>
              <a:r>
                <a:rPr lang="it-IT" sz="3716" b="1" dirty="0" smtClean="0">
                  <a:solidFill>
                    <a:srgbClr val="FF0000"/>
                  </a:solidFill>
                  <a:latin typeface="Spartan"/>
                  <a:ea typeface="Spartan"/>
                  <a:cs typeface="Spartan"/>
                  <a:sym typeface="Spartan"/>
                </a:rPr>
                <a:t>la parola chiave per analisi critica</a:t>
              </a:r>
              <a:endParaRPr dirty="0">
                <a:solidFill>
                  <a:srgbClr val="FF0000"/>
                </a:solidFill>
              </a:endParaRPr>
            </a:p>
            <a:p>
              <a:pPr marL="0" marR="0" lvl="0" indent="0" algn="ctr" rtl="0">
                <a:lnSpc>
                  <a:spcPct val="124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716" b="1" i="0" u="none" strike="noStrike" cap="none" dirty="0">
                  <a:solidFill>
                    <a:srgbClr val="FFFFFF"/>
                  </a:solidFill>
                  <a:latin typeface="Spartan"/>
                  <a:ea typeface="Spartan"/>
                  <a:cs typeface="Spartan"/>
                  <a:sym typeface="Spartan"/>
                </a:rPr>
                <a:t>L'ATTUALITÀ DI PAULO FREIRE</a:t>
              </a:r>
              <a:endParaRPr dirty="0"/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0" y="3836769"/>
              <a:ext cx="12782149" cy="1495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398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47" b="0" i="0" u="none" strike="noStrike" cap="none" dirty="0" smtClean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A </a:t>
              </a:r>
              <a:r>
                <a:rPr lang="en-US" sz="2647" b="0" i="0" u="none" strike="noStrike" cap="none" dirty="0" err="1" smtClean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cura</a:t>
              </a:r>
              <a:r>
                <a:rPr lang="en-US" sz="2647" b="0" i="0" u="none" strike="noStrike" cap="none" dirty="0" smtClean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di</a:t>
              </a:r>
              <a:r>
                <a:rPr lang="mr-IN" sz="2647" b="0" i="0" u="none" strike="noStrike" cap="none" dirty="0" smtClean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…</a:t>
              </a:r>
              <a:r>
                <a:rPr lang="it-IT" sz="2647" b="0" i="0" u="none" strike="noStrike" cap="none" dirty="0" smtClean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it-IT" sz="2647" b="0" i="0" u="none" strike="noStrike" cap="none" dirty="0" smtClean="0">
                  <a:solidFill>
                    <a:srgbClr val="FF0000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(inserire i </a:t>
              </a:r>
              <a:r>
                <a:rPr lang="it-IT" sz="2647" dirty="0" smtClean="0">
                  <a:solidFill>
                    <a:srgbClr val="FF0000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componenti del gruppo di lavoro  - massimo </a:t>
              </a:r>
              <a:r>
                <a:rPr lang="it-IT" sz="2647" dirty="0" smtClean="0">
                  <a:solidFill>
                    <a:srgbClr val="FF0000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4 </a:t>
              </a:r>
              <a:r>
                <a:rPr lang="it-IT" sz="2647" dirty="0" smtClean="0">
                  <a:solidFill>
                    <a:srgbClr val="FF0000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persone) </a:t>
              </a:r>
              <a:r>
                <a:rPr lang="it-IT" sz="2647" b="0" i="0" u="none" strike="noStrike" cap="none" dirty="0" smtClean="0">
                  <a:solidFill>
                    <a:srgbClr val="FF0000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3" name="Google Shape;93;p1"/>
          <p:cNvGrpSpPr/>
          <p:nvPr/>
        </p:nvGrpSpPr>
        <p:grpSpPr>
          <a:xfrm>
            <a:off x="753567" y="6995149"/>
            <a:ext cx="9003694" cy="1538918"/>
            <a:chOff x="0" y="-19050"/>
            <a:chExt cx="12004925" cy="2051890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0" y="-19050"/>
              <a:ext cx="12004925" cy="874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399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247" b="1" i="0" u="none" strike="noStrike" cap="none" dirty="0">
                  <a:solidFill>
                    <a:srgbClr val="0F3750"/>
                  </a:solidFill>
                  <a:latin typeface="Spartan"/>
                  <a:ea typeface="Spartan"/>
                  <a:cs typeface="Spartan"/>
                  <a:sym typeface="Spartan"/>
                </a:rPr>
                <a:t>INTRODUZIONE</a:t>
              </a:r>
              <a:endParaRPr dirty="0"/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0" y="1133315"/>
              <a:ext cx="12004800" cy="8995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405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796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Motivare la scelta della parola chiave e il processo di negoziazione </a:t>
              </a:r>
            </a:p>
            <a:p>
              <a:pPr marL="0" marR="0" lvl="0" indent="0" algn="l" rtl="0">
                <a:lnSpc>
                  <a:spcPct val="12405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796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E decisionale del gruppo </a:t>
              </a:r>
              <a:endParaRPr dirty="0"/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716400" y="14058848"/>
            <a:ext cx="8877346" cy="1643746"/>
            <a:chOff x="0" y="-9525"/>
            <a:chExt cx="11836461" cy="2191662"/>
          </a:xfrm>
        </p:grpSpPr>
        <p:sp>
          <p:nvSpPr>
            <p:cNvPr id="97" name="Google Shape;97;p1"/>
            <p:cNvSpPr txBox="1"/>
            <p:nvPr/>
          </p:nvSpPr>
          <p:spPr>
            <a:xfrm>
              <a:off x="0" y="-9525"/>
              <a:ext cx="11755273" cy="6878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4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58" b="1" i="0" u="none" strike="noStrike" cap="none">
                  <a:solidFill>
                    <a:srgbClr val="0F3750"/>
                  </a:solidFill>
                  <a:latin typeface="Spartan"/>
                  <a:ea typeface="Spartan"/>
                  <a:cs typeface="Spartan"/>
                  <a:sym typeface="Spartan"/>
                </a:rPr>
                <a:t>RIFERIMENTI STORICI</a:t>
              </a:r>
              <a:endParaRPr/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0" y="1131599"/>
              <a:ext cx="11836461" cy="10505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4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98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Storia</a:t>
              </a:r>
              <a:r>
                <a:rPr lang="en-US" sz="2098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della</a:t>
              </a:r>
              <a:r>
                <a:rPr lang="en-US" sz="2098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Pedagogia</a:t>
              </a:r>
              <a:r>
                <a:rPr lang="en-US" sz="2098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degli</a:t>
              </a:r>
              <a:r>
                <a:rPr lang="en-US" sz="2098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Oppressi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mr-IN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–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cenni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ed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elementi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di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contestualizzazione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endParaRPr dirty="0"/>
            </a:p>
          </p:txBody>
        </p:sp>
      </p:grpSp>
      <p:grpSp>
        <p:nvGrpSpPr>
          <p:cNvPr id="99" name="Google Shape;99;p1"/>
          <p:cNvGrpSpPr/>
          <p:nvPr/>
        </p:nvGrpSpPr>
        <p:grpSpPr>
          <a:xfrm>
            <a:off x="9381067" y="7472463"/>
            <a:ext cx="4774597" cy="2991529"/>
            <a:chOff x="0" y="-9525"/>
            <a:chExt cx="4445000" cy="3988705"/>
          </a:xfrm>
        </p:grpSpPr>
        <p:sp>
          <p:nvSpPr>
            <p:cNvPr id="100" name="Google Shape;100;p1"/>
            <p:cNvSpPr txBox="1"/>
            <p:nvPr/>
          </p:nvSpPr>
          <p:spPr>
            <a:xfrm>
              <a:off x="0" y="-9525"/>
              <a:ext cx="4445000" cy="6682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401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52" b="1" i="0" u="none" strike="noStrike" cap="none">
                  <a:solidFill>
                    <a:srgbClr val="00B3B9"/>
                  </a:solidFill>
                  <a:latin typeface="Spartan"/>
                  <a:ea typeface="Spartan"/>
                  <a:cs typeface="Spartan"/>
                  <a:sym typeface="Spartan"/>
                </a:rPr>
                <a:t>CONCLUSIONI</a:t>
              </a:r>
              <a:endParaRPr/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0" y="1005441"/>
              <a:ext cx="4445000" cy="29737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Riflessioni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contemporanee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a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partire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dalle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parole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chiave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.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Attualizzazione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dei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concetti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e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delle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prassi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freiriane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.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Descrizione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contesti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educativi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e </a:t>
              </a:r>
              <a:r>
                <a:rPr lang="en-US" sz="1910" b="0" i="0" u="none" strike="noStrike" cap="none" dirty="0" err="1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proposte</a:t>
              </a:r>
              <a:r>
                <a:rPr lang="en-US" sz="1910" b="0" i="0" u="none" strike="noStrike" cap="none" dirty="0">
                  <a:solidFill>
                    <a:srgbClr val="FFFFFF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.</a:t>
              </a:r>
              <a:endParaRPr dirty="0"/>
            </a:p>
          </p:txBody>
        </p:sp>
      </p:grpSp>
      <p:grpSp>
        <p:nvGrpSpPr>
          <p:cNvPr id="102" name="Google Shape;102;p1"/>
          <p:cNvGrpSpPr/>
          <p:nvPr/>
        </p:nvGrpSpPr>
        <p:grpSpPr>
          <a:xfrm>
            <a:off x="716400" y="18232900"/>
            <a:ext cx="9040861" cy="1643746"/>
            <a:chOff x="0" y="-9525"/>
            <a:chExt cx="12054482" cy="2191661"/>
          </a:xfrm>
        </p:grpSpPr>
        <p:sp>
          <p:nvSpPr>
            <p:cNvPr id="103" name="Google Shape;103;p1"/>
            <p:cNvSpPr txBox="1"/>
            <p:nvPr/>
          </p:nvSpPr>
          <p:spPr>
            <a:xfrm>
              <a:off x="0" y="-9525"/>
              <a:ext cx="11971799" cy="6878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4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358" b="1" i="0" u="none" strike="noStrike" cap="none">
                  <a:solidFill>
                    <a:srgbClr val="00B3B9"/>
                  </a:solidFill>
                  <a:latin typeface="Playfair Display"/>
                  <a:ea typeface="Playfair Display"/>
                  <a:cs typeface="Playfair Display"/>
                  <a:sym typeface="Playfair Display"/>
                </a:rPr>
                <a:t>RIFERIMENTI BIBLIOGRAFICI</a:t>
              </a:r>
              <a:endParaRPr/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0" y="1131599"/>
              <a:ext cx="12054482" cy="10505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4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A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partire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dal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testo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di Paulo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Freire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e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dalle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altre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pubblicazioni</a:t>
              </a:r>
              <a:r>
                <a:rPr lang="en-US" sz="2098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, </a:t>
              </a:r>
              <a:r>
                <a:rPr lang="en-US" sz="2098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riviste</a:t>
              </a:r>
              <a:r>
                <a:rPr lang="en-US" sz="2098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, </a:t>
              </a:r>
              <a:r>
                <a:rPr lang="en-US" sz="2098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siti</a:t>
              </a:r>
              <a:r>
                <a:rPr lang="en-US" sz="2098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internet </a:t>
              </a:r>
              <a:r>
                <a:rPr lang="en-US" sz="2098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accreditati</a:t>
              </a:r>
              <a:r>
                <a:rPr lang="en-US" sz="2098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che</a:t>
              </a:r>
              <a:r>
                <a:rPr lang="en-US" sz="2098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2098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consulterete</a:t>
              </a:r>
              <a:r>
                <a:rPr lang="en-US" sz="2098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per la </a:t>
              </a:r>
              <a:r>
                <a:rPr lang="en-US" sz="2098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redazione</a:t>
              </a:r>
              <a:r>
                <a:rPr lang="en-US" sz="2098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del </a:t>
              </a:r>
              <a:r>
                <a:rPr lang="en-US" sz="2098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lavoro</a:t>
              </a:r>
              <a:r>
                <a:rPr lang="en-US" sz="2098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. 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716400" y="10396702"/>
            <a:ext cx="9001125" cy="1538918"/>
            <a:chOff x="0" y="-19050"/>
            <a:chExt cx="12001501" cy="2051890"/>
          </a:xfrm>
        </p:grpSpPr>
        <p:sp>
          <p:nvSpPr>
            <p:cNvPr id="106" name="Google Shape;106;p1"/>
            <p:cNvSpPr txBox="1"/>
            <p:nvPr/>
          </p:nvSpPr>
          <p:spPr>
            <a:xfrm>
              <a:off x="0" y="-19050"/>
              <a:ext cx="12001501" cy="874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399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247" b="1" i="0" u="none" strike="noStrike" cap="none">
                  <a:solidFill>
                    <a:srgbClr val="0F3750"/>
                  </a:solidFill>
                  <a:latin typeface="Spartan"/>
                  <a:ea typeface="Spartan"/>
                  <a:cs typeface="Spartan"/>
                  <a:sym typeface="Spartan"/>
                </a:rPr>
                <a:t>PAROLE CHIAVE</a:t>
              </a:r>
              <a:endParaRPr/>
            </a:p>
          </p:txBody>
        </p:sp>
        <p:sp>
          <p:nvSpPr>
            <p:cNvPr id="107" name="Google Shape;107;p1"/>
            <p:cNvSpPr txBox="1"/>
            <p:nvPr/>
          </p:nvSpPr>
          <p:spPr>
            <a:xfrm>
              <a:off x="0" y="1133315"/>
              <a:ext cx="12001501" cy="8995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405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Definizione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delle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parole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chiave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con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citazioni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e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mappa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concettuale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796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(</a:t>
              </a:r>
              <a:r>
                <a:rPr lang="en-US" sz="1796" b="0" i="0" u="none" strike="noStrike" cap="none" dirty="0" err="1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realizzata</a:t>
              </a:r>
              <a:r>
                <a:rPr lang="en-US" sz="1796" b="0" i="0" u="none" strike="noStrike" cap="none" dirty="0" smtClean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con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infografica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o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disegno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manuale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o collage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fotografico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con </a:t>
              </a:r>
              <a:r>
                <a:rPr lang="en-US" sz="1796" b="0" i="0" u="none" strike="noStrike" cap="none" dirty="0" err="1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didascalie</a:t>
              </a:r>
              <a:r>
                <a:rPr lang="en-US" sz="1796" b="0" i="0" u="none" strike="noStrike" cap="none" dirty="0">
                  <a:solidFill>
                    <a:srgbClr val="383838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)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6675" y="126343"/>
            <a:ext cx="9460397" cy="2469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0" i="0" u="none" strike="noStrike" cap="none" dirty="0" err="1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Seminario</a:t>
            </a:r>
            <a:r>
              <a:rPr lang="en-US" sz="2900" b="0" i="0" u="none" strike="noStrike" cap="none" dirty="0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di </a:t>
            </a:r>
            <a:r>
              <a:rPr lang="en-US" sz="2900" b="0" i="0" u="none" strike="noStrike" cap="none" dirty="0" err="1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Pedagogia</a:t>
            </a:r>
            <a:r>
              <a:rPr lang="en-US" sz="2900" b="0" i="0" u="none" strike="noStrike" cap="none" dirty="0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di </a:t>
            </a:r>
            <a:r>
              <a:rPr lang="en-US" sz="2900" b="0" i="0" u="none" strike="noStrike" cap="none" dirty="0" err="1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Comunità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0" i="0" u="none" strike="noStrike" cap="none" dirty="0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Dai </a:t>
            </a:r>
            <a:r>
              <a:rPr lang="en-US" sz="2900" b="0" i="0" u="none" strike="noStrike" cap="none" dirty="0" err="1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temi</a:t>
            </a:r>
            <a:r>
              <a:rPr lang="en-US" sz="2900" b="0" i="0" u="none" strike="noStrike" cap="none" dirty="0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2900" b="0" i="0" u="none" strike="noStrike" cap="none" dirty="0" err="1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generatori</a:t>
            </a:r>
            <a:r>
              <a:rPr lang="en-US" sz="2900" b="0" i="0" u="none" strike="noStrike" cap="none" dirty="0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2900" b="0" i="0" u="none" strike="noStrike" cap="none" dirty="0" err="1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alle</a:t>
            </a:r>
            <a:r>
              <a:rPr lang="en-US" sz="2900" b="0" i="0" u="none" strike="noStrike" cap="none" dirty="0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2900" b="0" i="0" u="none" strike="noStrike" cap="none" dirty="0" err="1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logiche</a:t>
            </a:r>
            <a:r>
              <a:rPr lang="en-US" sz="2900" b="0" i="0" u="none" strike="noStrike" cap="none" dirty="0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di </a:t>
            </a:r>
            <a:r>
              <a:rPr lang="en-US" sz="2900" b="0" i="0" u="none" strike="noStrike" cap="none" dirty="0" err="1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comunità</a:t>
            </a:r>
            <a:r>
              <a:rPr lang="en-US" sz="2900" b="0" i="0" u="none" strike="noStrike" cap="none" dirty="0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. 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900" b="0" i="0" u="none" strike="noStrike" cap="none" dirty="0" smtClean="0">
                <a:solidFill>
                  <a:srgbClr val="00B3B9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Riflessioni, traiettorie e pratiche educative</a:t>
            </a:r>
            <a:endParaRPr dirty="0"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dirty="0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07 </a:t>
            </a:r>
            <a:r>
              <a:rPr lang="en-US" sz="2900" dirty="0" err="1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Dicembre</a:t>
            </a:r>
            <a:r>
              <a:rPr lang="en-US" sz="2900" dirty="0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2900" b="0" i="0" u="none" strike="noStrike" cap="none" dirty="0" smtClean="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2022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158</Words>
  <Application>Microsoft Macintosh PowerPoint</Application>
  <PresentationFormat>Personalizzato</PresentationFormat>
  <Paragraphs>19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Office Theme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cp:lastModifiedBy>Rosita</cp:lastModifiedBy>
  <cp:revision>5</cp:revision>
  <dcterms:created xsi:type="dcterms:W3CDTF">2006-08-16T00:00:00Z</dcterms:created>
  <dcterms:modified xsi:type="dcterms:W3CDTF">2022-10-27T05:30:26Z</dcterms:modified>
</cp:coreProperties>
</file>