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8" r:id="rId2"/>
    <p:sldId id="272" r:id="rId3"/>
    <p:sldId id="260" r:id="rId4"/>
    <p:sldId id="264" r:id="rId5"/>
    <p:sldId id="266" r:id="rId6"/>
    <p:sldId id="268" r:id="rId7"/>
    <p:sldId id="273" r:id="rId8"/>
    <p:sldId id="274" r:id="rId9"/>
    <p:sldId id="27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e Marchegiani" initials="DM" lastIdx="1" clrIdx="0">
    <p:extLst>
      <p:ext uri="{19B8F6BF-5375-455C-9EA6-DF929625EA0E}">
        <p15:presenceInfo xmlns:p15="http://schemas.microsoft.com/office/powerpoint/2012/main" userId="a5254cdf9a1f7d8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775" autoAdjust="0"/>
  </p:normalViewPr>
  <p:slideViewPr>
    <p:cSldViewPr snapToGrid="0">
      <p:cViewPr>
        <p:scale>
          <a:sx n="70" d="100"/>
          <a:sy n="70" d="100"/>
        </p:scale>
        <p:origin x="489"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2DF34A-C649-4C02-84B1-18C9CE5AC009}" type="datetimeFigureOut">
              <a:rPr lang="it-IT" smtClean="0"/>
              <a:t>21/04/2024</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4F8F66-3B38-4FC7-ABF7-2E7689191816}" type="slidenum">
              <a:rPr lang="it-IT" smtClean="0"/>
              <a:t>‹N›</a:t>
            </a:fld>
            <a:endParaRPr lang="it-IT"/>
          </a:p>
        </p:txBody>
      </p:sp>
    </p:spTree>
    <p:extLst>
      <p:ext uri="{BB962C8B-B14F-4D97-AF65-F5344CB8AC3E}">
        <p14:creationId xmlns:p14="http://schemas.microsoft.com/office/powerpoint/2010/main" val="1795123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intestazione 4"/>
          <p:cNvSpPr>
            <a:spLocks noGrp="1"/>
          </p:cNvSpPr>
          <p:nvPr>
            <p:ph type="hdr" sz="quarter" idx="10"/>
          </p:nvPr>
        </p:nvSpPr>
        <p:spPr/>
        <p:txBody>
          <a:bodyPr/>
          <a:lstStyle/>
          <a:p>
            <a:endParaRPr lang="it-IT"/>
          </a:p>
        </p:txBody>
      </p:sp>
    </p:spTree>
    <p:extLst>
      <p:ext uri="{BB962C8B-B14F-4D97-AF65-F5344CB8AC3E}">
        <p14:creationId xmlns:p14="http://schemas.microsoft.com/office/powerpoint/2010/main" val="28590741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intestazione 4"/>
          <p:cNvSpPr>
            <a:spLocks noGrp="1"/>
          </p:cNvSpPr>
          <p:nvPr>
            <p:ph type="hdr" sz="quarter" idx="10"/>
          </p:nvPr>
        </p:nvSpPr>
        <p:spPr/>
        <p:txBody>
          <a:bodyPr/>
          <a:lstStyle/>
          <a:p>
            <a:endParaRPr lang="it-IT"/>
          </a:p>
        </p:txBody>
      </p:sp>
    </p:spTree>
    <p:extLst>
      <p:ext uri="{BB962C8B-B14F-4D97-AF65-F5344CB8AC3E}">
        <p14:creationId xmlns:p14="http://schemas.microsoft.com/office/powerpoint/2010/main" val="2652852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intestazione 4"/>
          <p:cNvSpPr>
            <a:spLocks noGrp="1"/>
          </p:cNvSpPr>
          <p:nvPr>
            <p:ph type="hdr" sz="quarter" idx="10"/>
          </p:nvPr>
        </p:nvSpPr>
        <p:spPr/>
        <p:txBody>
          <a:bodyPr/>
          <a:lstStyle/>
          <a:p>
            <a:endParaRPr lang="it-IT"/>
          </a:p>
        </p:txBody>
      </p:sp>
    </p:spTree>
    <p:extLst>
      <p:ext uri="{BB962C8B-B14F-4D97-AF65-F5344CB8AC3E}">
        <p14:creationId xmlns:p14="http://schemas.microsoft.com/office/powerpoint/2010/main" val="26779096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5" name="Segnaposto intestazione 4"/>
          <p:cNvSpPr>
            <a:spLocks noGrp="1"/>
          </p:cNvSpPr>
          <p:nvPr>
            <p:ph type="hdr" sz="quarter" idx="10"/>
          </p:nvPr>
        </p:nvSpPr>
        <p:spPr/>
        <p:txBody>
          <a:bodyPr/>
          <a:lstStyle/>
          <a:p>
            <a:endParaRPr lang="it-IT"/>
          </a:p>
        </p:txBody>
      </p:sp>
    </p:spTree>
    <p:extLst>
      <p:ext uri="{BB962C8B-B14F-4D97-AF65-F5344CB8AC3E}">
        <p14:creationId xmlns:p14="http://schemas.microsoft.com/office/powerpoint/2010/main" val="26178175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1841828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852905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5339324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2796142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35776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4288088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1683954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282248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316186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1978A98-6617-4FCC-BB3D-3FD99269A754}" type="datetimeFigureOut">
              <a:rPr lang="it-IT" smtClean="0"/>
              <a:t>21/04/2024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4095005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1978A98-6617-4FCC-BB3D-3FD99269A754}" type="datetimeFigureOut">
              <a:rPr lang="it-IT" smtClean="0"/>
              <a:t>21/04/2024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11081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1978A98-6617-4FCC-BB3D-3FD99269A754}" type="datetimeFigureOut">
              <a:rPr lang="it-IT" smtClean="0"/>
              <a:t>21/04/2024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3916760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1978A98-6617-4FCC-BB3D-3FD99269A754}" type="datetimeFigureOut">
              <a:rPr lang="it-IT" smtClean="0"/>
              <a:t>21/04/2024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629810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978A98-6617-4FCC-BB3D-3FD99269A754}" type="datetimeFigureOut">
              <a:rPr lang="it-IT" smtClean="0"/>
              <a:t>21/04/2024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1803258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1978A98-6617-4FCC-BB3D-3FD99269A754}" type="datetimeFigureOut">
              <a:rPr lang="it-IT" smtClean="0"/>
              <a:t>21/04/2024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2970584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1978A98-6617-4FCC-BB3D-3FD99269A754}" type="datetimeFigureOut">
              <a:rPr lang="it-IT" smtClean="0"/>
              <a:t>21/04/2024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8C79BAE-BCF5-43EC-9BB0-5ACBB183B6DC}" type="slidenum">
              <a:rPr lang="it-IT" smtClean="0"/>
              <a:t>‹N›</a:t>
            </a:fld>
            <a:endParaRPr lang="it-IT"/>
          </a:p>
        </p:txBody>
      </p:sp>
    </p:spTree>
    <p:extLst>
      <p:ext uri="{BB962C8B-B14F-4D97-AF65-F5344CB8AC3E}">
        <p14:creationId xmlns:p14="http://schemas.microsoft.com/office/powerpoint/2010/main" val="642575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1978A98-6617-4FCC-BB3D-3FD99269A754}" type="datetimeFigureOut">
              <a:rPr lang="it-IT" smtClean="0"/>
              <a:t>21/04/2024</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8C79BAE-BCF5-43EC-9BB0-5ACBB183B6DC}" type="slidenum">
              <a:rPr lang="it-IT" smtClean="0"/>
              <a:t>‹N›</a:t>
            </a:fld>
            <a:endParaRPr lang="it-IT"/>
          </a:p>
        </p:txBody>
      </p:sp>
    </p:spTree>
    <p:extLst>
      <p:ext uri="{BB962C8B-B14F-4D97-AF65-F5344CB8AC3E}">
        <p14:creationId xmlns:p14="http://schemas.microsoft.com/office/powerpoint/2010/main" val="9334634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olo 5">
            <a:extLst>
              <a:ext uri="{FF2B5EF4-FFF2-40B4-BE49-F238E27FC236}">
                <a16:creationId xmlns:a16="http://schemas.microsoft.com/office/drawing/2014/main" id="{3243CA19-D13E-B985-ABB4-61D04764E350}"/>
              </a:ext>
            </a:extLst>
          </p:cNvPr>
          <p:cNvSpPr>
            <a:spLocks noGrp="1"/>
          </p:cNvSpPr>
          <p:nvPr>
            <p:ph type="ctrTitle"/>
          </p:nvPr>
        </p:nvSpPr>
        <p:spPr>
          <a:xfrm>
            <a:off x="458504" y="1329397"/>
            <a:ext cx="9383150" cy="3137095"/>
          </a:xfrm>
        </p:spPr>
        <p:txBody>
          <a:bodyPr/>
          <a:lstStyle/>
          <a:p>
            <a:pPr algn="ctr"/>
            <a:r>
              <a:rPr lang="it-IT" dirty="0">
                <a:latin typeface="Arial Black" panose="020B0A04020102020204" pitchFamily="34" charset="0"/>
              </a:rPr>
              <a:t>L’ACCOGLIENZA DEI MIGRANTI IN ITALIA</a:t>
            </a:r>
          </a:p>
        </p:txBody>
      </p:sp>
    </p:spTree>
    <p:extLst>
      <p:ext uri="{BB962C8B-B14F-4D97-AF65-F5344CB8AC3E}">
        <p14:creationId xmlns:p14="http://schemas.microsoft.com/office/powerpoint/2010/main" val="2316409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4">
            <a:extLst>
              <a:ext uri="{FF2B5EF4-FFF2-40B4-BE49-F238E27FC236}">
                <a16:creationId xmlns:a16="http://schemas.microsoft.com/office/drawing/2014/main" id="{E6FD7CE0-0ED6-123F-92C5-88D7304851FE}"/>
              </a:ext>
            </a:extLst>
          </p:cNvPr>
          <p:cNvSpPr txBox="1">
            <a:spLocks/>
          </p:cNvSpPr>
          <p:nvPr/>
        </p:nvSpPr>
        <p:spPr>
          <a:xfrm>
            <a:off x="576777" y="1410285"/>
            <a:ext cx="9026381" cy="4216791"/>
          </a:xfrm>
          <a:prstGeom prst="rect">
            <a:avLst/>
          </a:prstGeom>
        </p:spPr>
        <p:txBody>
          <a:bodyPr>
            <a:normAutofit fontScale="92500"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just">
              <a:spcBef>
                <a:spcPts val="0"/>
              </a:spcBef>
              <a:buFont typeface="Wingdings 3" charset="2"/>
              <a:buNone/>
            </a:pP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 cittadini stranieri soccorsi in mare o entrati in modo irregolare sul territorio nazionale vengono condotti in </a:t>
            </a:r>
            <a:r>
              <a:rPr lang="it-IT" i="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centri governativi</a:t>
            </a: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t>
            </a:r>
            <a:r>
              <a:rPr lang="it-IT" b="1"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hotspot</a:t>
            </a: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localizzati nei pressi delle aree di sbarco o di principale ingresso nel paese per la prima assistenza sanitaria, il foto-segnalamento e la </a:t>
            </a:r>
            <a:r>
              <a:rPr lang="it-IT" dirty="0" err="1">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pre</a:t>
            </a: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-identificazione. In questi centri avviene anche il primo scambio di informazioni sulle procedure per l’asilo: è qui che si differenziano i richiedenti asilo da coloro </a:t>
            </a:r>
            <a:r>
              <a:rPr lang="it-IT"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non intenzionati</a:t>
            </a: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 a presentare domanda di asilo in Italia. Quest’ultimi vengono inviati ai Centri di permanenza per il rimpatrio (CPR) in attesa del provvedimento esecutivo di espulsione dal Paese. </a:t>
            </a:r>
          </a:p>
          <a:p>
            <a:pPr marL="0" indent="0" algn="just">
              <a:spcBef>
                <a:spcPts val="0"/>
              </a:spcBef>
              <a:buFont typeface="Wingdings 3" charset="2"/>
              <a:buNone/>
            </a:pPr>
            <a:r>
              <a:rPr lang="it-IT"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Per chi, invece, manifesta la volontà di richiedere asilo in Italia viene trasferito presso i Centri di prima accoglienza (CAS o CARA), strutture di accoglienza di primo livello. Ad oggi, ai sensi del D.L. n. 20/2023, convertito in L. </a:t>
            </a:r>
            <a:r>
              <a:rPr lang="it-IT"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50/2023, i richiedenti asilo non possono più accedere al SAI, salvo quelli appartenenti a categorie vulnerabili. </a:t>
            </a:r>
          </a:p>
          <a:p>
            <a:pPr marL="0" indent="0" algn="just">
              <a:spcBef>
                <a:spcPts val="0"/>
              </a:spcBef>
              <a:buFont typeface="Wingdings 3" charset="2"/>
              <a:buNone/>
            </a:pPr>
            <a:r>
              <a:rPr lang="it-IT"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I </a:t>
            </a:r>
            <a:r>
              <a:rPr lang="it-IT" b="1"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CAS, </a:t>
            </a:r>
            <a:r>
              <a:rPr lang="it-IT" dirty="0">
                <a:solidFill>
                  <a:schemeClr val="tx1"/>
                </a:solidFill>
                <a:latin typeface="Century Gothic" panose="020B0502020202020204" pitchFamily="34" charset="0"/>
                <a:ea typeface="Calibri" panose="020F0502020204030204" pitchFamily="34" charset="0"/>
                <a:cs typeface="Times New Roman" panose="02020603050405020304" pitchFamily="18" charset="0"/>
              </a:rPr>
              <a:t>istituiti e disciplinati dal d.lgs. 142/2015, sono gestiti dalle Prefetture territoriali che affidano i servizi a soggetti del privato sociale mediante le procedure di affidamento dei contratti pubblici. All’interno di questi centri vengono garantiti esclusivamente servizi di primo livello quali: assistenza materiale, tutela socio-sanitaria, mediazione linguistica.</a:t>
            </a:r>
          </a:p>
          <a:p>
            <a:pPr marL="0" indent="0" algn="just">
              <a:spcBef>
                <a:spcPts val="0"/>
              </a:spcBef>
              <a:buFont typeface="Wingdings 3" charset="2"/>
              <a:buNone/>
            </a:pPr>
            <a:endParaRPr lang="it-IT" dirty="0">
              <a:solidFill>
                <a:schemeClr val="tx1"/>
              </a:solidFill>
              <a:latin typeface="Century Gothic" panose="020B0502020202020204" pitchFamily="34" charset="0"/>
              <a:ea typeface="Calibri" panose="020F0502020204030204" pitchFamily="34" charset="0"/>
              <a:cs typeface="Times New Roman" panose="02020603050405020304" pitchFamily="18" charset="0"/>
            </a:endParaRPr>
          </a:p>
          <a:p>
            <a:pPr marL="0" indent="0" algn="just">
              <a:spcBef>
                <a:spcPts val="0"/>
              </a:spcBef>
              <a:buFont typeface="Wingdings 3" charset="2"/>
              <a:buNone/>
            </a:pPr>
            <a:endParaRPr lang="it-IT"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626555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AB4C610F-D4F3-A5CA-CB58-F1C3B7C213D5}"/>
              </a:ext>
            </a:extLst>
          </p:cNvPr>
          <p:cNvSpPr>
            <a:spLocks noGrp="1"/>
          </p:cNvSpPr>
          <p:nvPr>
            <p:ph type="title"/>
          </p:nvPr>
        </p:nvSpPr>
        <p:spPr>
          <a:xfrm>
            <a:off x="119575" y="655338"/>
            <a:ext cx="9699674" cy="1280159"/>
          </a:xfrm>
        </p:spPr>
        <p:txBody>
          <a:bodyPr>
            <a:normAutofit fontScale="90000"/>
          </a:bodyPr>
          <a:lstStyle/>
          <a:p>
            <a:pPr algn="ctr"/>
            <a:r>
              <a:rPr lang="it-IT" sz="4400" dirty="0">
                <a:latin typeface="Bahnschrift SemiBold" panose="020B0502040204020203" pitchFamily="34" charset="0"/>
              </a:rPr>
              <a:t>IL SISTEMA DI ACCOGLIENZA E INTEGRAZIONE</a:t>
            </a:r>
          </a:p>
        </p:txBody>
      </p:sp>
      <p:sp>
        <p:nvSpPr>
          <p:cNvPr id="5" name="Segnaposto contenuto 4">
            <a:extLst>
              <a:ext uri="{FF2B5EF4-FFF2-40B4-BE49-F238E27FC236}">
                <a16:creationId xmlns:a16="http://schemas.microsoft.com/office/drawing/2014/main" id="{D3BEB918-3A3A-599D-F65C-BA23261B6B7C}"/>
              </a:ext>
            </a:extLst>
          </p:cNvPr>
          <p:cNvSpPr>
            <a:spLocks noGrp="1"/>
          </p:cNvSpPr>
          <p:nvPr>
            <p:ph idx="1"/>
          </p:nvPr>
        </p:nvSpPr>
        <p:spPr>
          <a:xfrm>
            <a:off x="597877" y="2310407"/>
            <a:ext cx="9026381" cy="4096080"/>
          </a:xfrm>
        </p:spPr>
        <p:txBody>
          <a:bodyPr>
            <a:normAutofit/>
          </a:bodyPr>
          <a:lstStyle/>
          <a:p>
            <a:pPr marL="0" indent="0" algn="just">
              <a:spcBef>
                <a:spcPts val="0"/>
              </a:spcBef>
              <a:buNone/>
            </a:pPr>
            <a:r>
              <a:rPr lang="it-IT" sz="1700" dirty="0">
                <a:solidFill>
                  <a:schemeClr val="tx1"/>
                </a:solidFill>
                <a:latin typeface="Century Gothic" panose="020B0502020202020204" pitchFamily="34" charset="0"/>
              </a:rPr>
              <a:t>Il </a:t>
            </a:r>
            <a:r>
              <a:rPr lang="it-IT" sz="1700" b="1" dirty="0">
                <a:solidFill>
                  <a:schemeClr val="tx1"/>
                </a:solidFill>
                <a:latin typeface="Century Gothic" panose="020B0502020202020204" pitchFamily="34" charset="0"/>
              </a:rPr>
              <a:t>Sistema di Accoglienza e Integrazione (SAI) </a:t>
            </a:r>
            <a:r>
              <a:rPr lang="it-IT" sz="1700" dirty="0">
                <a:solidFill>
                  <a:schemeClr val="tx1"/>
                </a:solidFill>
                <a:latin typeface="Century Gothic" panose="020B0502020202020204" pitchFamily="34" charset="0"/>
              </a:rPr>
              <a:t>è costituito dalla rete degli Enti Locali (Comuni, Unione dei Comuni, Province,…) che, per la realizzazione di progetti di accoglienza integrata, accedono, nei limiti delle risorse disponibili, al Fondo Nazionale per le Politiche e i Servizi dell’Asilo (FNPSA). </a:t>
            </a:r>
          </a:p>
          <a:p>
            <a:pPr marL="0" indent="0" algn="just">
              <a:spcBef>
                <a:spcPts val="0"/>
              </a:spcBef>
              <a:buNone/>
            </a:pPr>
            <a:r>
              <a:rPr lang="it-IT" sz="1700" dirty="0">
                <a:solidFill>
                  <a:schemeClr val="tx1"/>
                </a:solidFill>
                <a:latin typeface="Century Gothic" panose="020B0502020202020204" pitchFamily="34" charset="0"/>
              </a:rPr>
              <a:t>A livello territoriale gli Enti locali, con il supporto delle realtà del Terzo settore, garantiscono interventi di accoglienza integrata che, oltre ad assicurare servizi di vitto e alloggio, offrono contestualmente misure di informazione, accompagnamento, assistenza e orientamento. L’obiettivo principale dei progetti SAI è la (</a:t>
            </a:r>
            <a:r>
              <a:rPr lang="it-IT" sz="1700" dirty="0" err="1">
                <a:solidFill>
                  <a:schemeClr val="tx1"/>
                </a:solidFill>
                <a:latin typeface="Century Gothic" panose="020B0502020202020204" pitchFamily="34" charset="0"/>
              </a:rPr>
              <a:t>ri</a:t>
            </a:r>
            <a:r>
              <a:rPr lang="it-IT" sz="1700" dirty="0">
                <a:solidFill>
                  <a:schemeClr val="tx1"/>
                </a:solidFill>
                <a:latin typeface="Century Gothic" panose="020B0502020202020204" pitchFamily="34" charset="0"/>
              </a:rPr>
              <a:t>) conquista dell’autonomia individuale dei beneficiari accolti, attraverso la costruzione di percorsi personalizzati di inserimento socio-economico.</a:t>
            </a:r>
          </a:p>
          <a:p>
            <a:pPr marL="0" indent="0" algn="just">
              <a:spcBef>
                <a:spcPts val="0"/>
              </a:spcBef>
              <a:buNone/>
            </a:pPr>
            <a:r>
              <a:rPr lang="it-IT" sz="1700" dirty="0">
                <a:solidFill>
                  <a:schemeClr val="tx1"/>
                </a:solidFill>
                <a:latin typeface="Century Gothic" panose="020B0502020202020204" pitchFamily="34" charset="0"/>
              </a:rPr>
              <a:t>Il funzionamento complessivo del SAI è coordinato e supervisionato dal Servizio Centrale, attivato dal Ministero dell’Interno e affidato con convenzione ad ANCI.</a:t>
            </a:r>
          </a:p>
        </p:txBody>
      </p:sp>
      <p:sp>
        <p:nvSpPr>
          <p:cNvPr id="8" name="Segnaposto numero diapositiva 7"/>
          <p:cNvSpPr>
            <a:spLocks noGrp="1"/>
          </p:cNvSpPr>
          <p:nvPr>
            <p:ph type="sldNum" sz="quarter" idx="12"/>
          </p:nvPr>
        </p:nvSpPr>
        <p:spPr/>
        <p:txBody>
          <a:bodyPr/>
          <a:lstStyle/>
          <a:p>
            <a:fld id="{5756E8F4-9A0C-E843-94C5-49ECD61593B3}" type="slidenum">
              <a:rPr lang="it-IT" smtClean="0"/>
              <a:t>3</a:t>
            </a:fld>
            <a:endParaRPr lang="it-IT" dirty="0"/>
          </a:p>
        </p:txBody>
      </p:sp>
      <p:sp>
        <p:nvSpPr>
          <p:cNvPr id="6" name="CasellaDiTesto 5"/>
          <p:cNvSpPr txBox="1"/>
          <p:nvPr/>
        </p:nvSpPr>
        <p:spPr>
          <a:xfrm>
            <a:off x="6167102" y="926086"/>
            <a:ext cx="184666"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391859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a:extLst>
              <a:ext uri="{FF2B5EF4-FFF2-40B4-BE49-F238E27FC236}">
                <a16:creationId xmlns:a16="http://schemas.microsoft.com/office/drawing/2014/main" id="{D3BEB918-3A3A-599D-F65C-BA23261B6B7C}"/>
              </a:ext>
            </a:extLst>
          </p:cNvPr>
          <p:cNvSpPr>
            <a:spLocks noGrp="1"/>
          </p:cNvSpPr>
          <p:nvPr>
            <p:ph idx="1"/>
          </p:nvPr>
        </p:nvSpPr>
        <p:spPr>
          <a:xfrm>
            <a:off x="548641" y="1295418"/>
            <a:ext cx="9425353" cy="4458268"/>
          </a:xfrm>
        </p:spPr>
        <p:txBody>
          <a:bodyPr>
            <a:normAutofit/>
          </a:bodyPr>
          <a:lstStyle/>
          <a:p>
            <a:pPr marL="0" indent="0">
              <a:buNone/>
            </a:pPr>
            <a:r>
              <a:rPr lang="it-IT" sz="1700" dirty="0">
                <a:solidFill>
                  <a:schemeClr val="tx1"/>
                </a:solidFill>
                <a:latin typeface="Century Gothic" panose="020B0502020202020204" pitchFamily="34" charset="0"/>
              </a:rPr>
              <a:t>I servizi garantiti dal SAI sono molteplici, distribuiti non in maniera standardizzata e automatica ma seguendo un progetto personalizzato costruito con il beneficiario stesso, cercando di potenziare e riqualificare le risorse e aspirazioni individuali. </a:t>
            </a:r>
          </a:p>
          <a:p>
            <a:pPr marL="0" indent="0">
              <a:buNone/>
            </a:pPr>
            <a:r>
              <a:rPr lang="it-IT" sz="1700" dirty="0">
                <a:solidFill>
                  <a:schemeClr val="tx1"/>
                </a:solidFill>
                <a:latin typeface="Century Gothic" panose="020B0502020202020204" pitchFamily="34" charset="0"/>
              </a:rPr>
              <a:t>I principali servizi offerti riguardano: </a:t>
            </a: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Accoglienza materiale in appartamento;</a:t>
            </a: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Mediazione linguistico-culturale; </a:t>
            </a: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Orientamento e accesso ai servizi del territorio; </a:t>
            </a: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Insegnamento della lingua italiana e inserimento scolastico per i minori; </a:t>
            </a:r>
          </a:p>
          <a:p>
            <a:pPr marL="342900" marR="0" lvl="0" indent="-342900" algn="l" defTabSz="457200" rtl="0" eaLnBrk="1" fontAlgn="auto" latinLnBrk="0" hangingPunct="1">
              <a:lnSpc>
                <a:spcPct val="100000"/>
              </a:lnSpc>
              <a:spcBef>
                <a:spcPts val="0"/>
              </a:spcBef>
              <a:spcAft>
                <a:spcPts val="0"/>
              </a:spcAft>
              <a:buClr>
                <a:srgbClr val="90C226"/>
              </a:buClr>
              <a:buSzPct val="80000"/>
              <a:buFont typeface="Wingdings" panose="05000000000000000000" pitchFamily="2" charset="2"/>
              <a:buChar char="Ø"/>
              <a:tabLst/>
              <a:defRPr/>
            </a:pPr>
            <a:r>
              <a:rPr kumimoji="0" lang="it-IT" sz="1700" b="0" i="0" u="none" strike="noStrike" kern="1200" cap="none" spc="0" normalizeH="0" baseline="0" noProof="0" dirty="0">
                <a:ln>
                  <a:noFill/>
                </a:ln>
                <a:solidFill>
                  <a:prstClr val="black"/>
                </a:solidFill>
                <a:effectLst/>
                <a:uLnTx/>
                <a:uFillTx/>
                <a:latin typeface="Century Gothic" panose="020B0502020202020204" pitchFamily="34" charset="0"/>
              </a:rPr>
              <a:t>Orientamento e accompagnamento legale; </a:t>
            </a:r>
            <a:endParaRPr lang="it-IT" sz="1700" dirty="0">
              <a:solidFill>
                <a:schemeClr val="tx1"/>
              </a:solidFill>
              <a:latin typeface="Century Gothic" panose="020B0502020202020204" pitchFamily="34" charset="0"/>
            </a:endParaRPr>
          </a:p>
          <a:p>
            <a:pPr marL="342900" marR="0" lvl="0" indent="-342900" algn="l" defTabSz="457200" rtl="0" eaLnBrk="1" fontAlgn="auto" latinLnBrk="0" hangingPunct="1">
              <a:lnSpc>
                <a:spcPct val="100000"/>
              </a:lnSpc>
              <a:spcBef>
                <a:spcPts val="0"/>
              </a:spcBef>
              <a:spcAft>
                <a:spcPts val="0"/>
              </a:spcAft>
              <a:buClr>
                <a:srgbClr val="90C226"/>
              </a:buClr>
              <a:buSzPct val="80000"/>
              <a:buFont typeface="Wingdings" panose="05000000000000000000" pitchFamily="2" charset="2"/>
              <a:buChar char="Ø"/>
              <a:tabLst/>
              <a:defRPr/>
            </a:pPr>
            <a:r>
              <a:rPr kumimoji="0" lang="it-IT" sz="1700" b="0" i="0" u="none" strike="noStrike" kern="1200" cap="none" spc="0" normalizeH="0" baseline="0" noProof="0" dirty="0">
                <a:ln>
                  <a:noFill/>
                </a:ln>
                <a:solidFill>
                  <a:prstClr val="black"/>
                </a:solidFill>
                <a:effectLst/>
                <a:uLnTx/>
                <a:uFillTx/>
                <a:latin typeface="Century Gothic" panose="020B0502020202020204" pitchFamily="34" charset="0"/>
              </a:rPr>
              <a:t>Tutela psico-socio-sanitaria;</a:t>
            </a:r>
            <a:endParaRPr lang="it-IT" sz="1700" dirty="0">
              <a:solidFill>
                <a:schemeClr val="tx1"/>
              </a:solidFill>
              <a:latin typeface="Century Gothic" panose="020B0502020202020204" pitchFamily="34" charset="0"/>
            </a:endParaRP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Formazione e riqualificazione professionale; </a:t>
            </a:r>
          </a:p>
          <a:p>
            <a:pPr>
              <a:spcBef>
                <a:spcPts val="0"/>
              </a:spcBef>
              <a:buFont typeface="Wingdings" panose="05000000000000000000" pitchFamily="2" charset="2"/>
              <a:buChar char="Ø"/>
            </a:pPr>
            <a:r>
              <a:rPr lang="it-IT" sz="1700" dirty="0">
                <a:solidFill>
                  <a:schemeClr val="tx1"/>
                </a:solidFill>
                <a:latin typeface="Century Gothic" panose="020B0502020202020204" pitchFamily="34" charset="0"/>
              </a:rPr>
              <a:t>Orientamento e accompagnamento all'inserimento lavorativo, abitativo e sociale.</a:t>
            </a:r>
          </a:p>
          <a:p>
            <a:pPr marL="0" indent="0">
              <a:buNone/>
            </a:pPr>
            <a:r>
              <a:rPr lang="it-IT" sz="1700" dirty="0">
                <a:solidFill>
                  <a:schemeClr val="tx1"/>
                </a:solidFill>
                <a:latin typeface="Century Gothic" panose="020B0502020202020204" pitchFamily="34" charset="0"/>
              </a:rPr>
              <a:t>Ai sensi della L. 173/2020, i richiedenti asilo non possono beneficiare dei servizi di formazione e inserimento lavorativo.</a:t>
            </a:r>
          </a:p>
          <a:p>
            <a:pPr marL="0" indent="0">
              <a:buNone/>
            </a:pPr>
            <a:endParaRPr lang="it-IT" sz="1600" dirty="0"/>
          </a:p>
          <a:p>
            <a:pPr marL="0" indent="0">
              <a:buNone/>
            </a:pPr>
            <a:endParaRPr lang="it-IT" sz="1600" dirty="0">
              <a:solidFill>
                <a:schemeClr val="tx1"/>
              </a:solidFill>
              <a:latin typeface="+mj-lt"/>
            </a:endParaRPr>
          </a:p>
        </p:txBody>
      </p:sp>
      <p:sp>
        <p:nvSpPr>
          <p:cNvPr id="8" name="Segnaposto numero diapositiva 7"/>
          <p:cNvSpPr>
            <a:spLocks noGrp="1"/>
          </p:cNvSpPr>
          <p:nvPr>
            <p:ph type="sldNum" sz="quarter" idx="12"/>
          </p:nvPr>
        </p:nvSpPr>
        <p:spPr/>
        <p:txBody>
          <a:bodyPr/>
          <a:lstStyle/>
          <a:p>
            <a:fld id="{5756E8F4-9A0C-E843-94C5-49ECD61593B3}" type="slidenum">
              <a:rPr lang="it-IT" smtClean="0"/>
              <a:t>4</a:t>
            </a:fld>
            <a:endParaRPr lang="it-IT" dirty="0"/>
          </a:p>
        </p:txBody>
      </p:sp>
      <p:sp>
        <p:nvSpPr>
          <p:cNvPr id="6" name="CasellaDiTesto 5"/>
          <p:cNvSpPr txBox="1"/>
          <p:nvPr/>
        </p:nvSpPr>
        <p:spPr>
          <a:xfrm>
            <a:off x="6167102" y="926086"/>
            <a:ext cx="184666"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2918192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a:extLst>
              <a:ext uri="{FF2B5EF4-FFF2-40B4-BE49-F238E27FC236}">
                <a16:creationId xmlns:a16="http://schemas.microsoft.com/office/drawing/2014/main" id="{D3BEB918-3A3A-599D-F65C-BA23261B6B7C}"/>
              </a:ext>
            </a:extLst>
          </p:cNvPr>
          <p:cNvSpPr>
            <a:spLocks noGrp="1"/>
          </p:cNvSpPr>
          <p:nvPr>
            <p:ph idx="1"/>
          </p:nvPr>
        </p:nvSpPr>
        <p:spPr>
          <a:xfrm>
            <a:off x="773724" y="2451739"/>
            <a:ext cx="9026381" cy="3892791"/>
          </a:xfrm>
        </p:spPr>
        <p:txBody>
          <a:bodyPr>
            <a:normAutofit/>
          </a:bodyPr>
          <a:lstStyle/>
          <a:p>
            <a:pPr marL="0" indent="0">
              <a:buNone/>
            </a:pPr>
            <a:endParaRPr lang="it-IT" sz="1600" dirty="0"/>
          </a:p>
          <a:p>
            <a:pPr marL="0" indent="0">
              <a:buNone/>
            </a:pPr>
            <a:endParaRPr lang="it-IT" sz="1600" dirty="0"/>
          </a:p>
          <a:p>
            <a:pPr marL="0" indent="0">
              <a:buNone/>
            </a:pPr>
            <a:endParaRPr lang="it-IT" sz="1600" dirty="0">
              <a:solidFill>
                <a:schemeClr val="tx1"/>
              </a:solidFill>
              <a:latin typeface="+mj-lt"/>
            </a:endParaRPr>
          </a:p>
        </p:txBody>
      </p:sp>
      <p:sp>
        <p:nvSpPr>
          <p:cNvPr id="8" name="Segnaposto numero diapositiva 7"/>
          <p:cNvSpPr>
            <a:spLocks noGrp="1"/>
          </p:cNvSpPr>
          <p:nvPr>
            <p:ph type="sldNum" sz="quarter" idx="12"/>
          </p:nvPr>
        </p:nvSpPr>
        <p:spPr/>
        <p:txBody>
          <a:bodyPr/>
          <a:lstStyle/>
          <a:p>
            <a:fld id="{5756E8F4-9A0C-E843-94C5-49ECD61593B3}" type="slidenum">
              <a:rPr lang="it-IT" smtClean="0"/>
              <a:t>5</a:t>
            </a:fld>
            <a:endParaRPr lang="it-IT" dirty="0"/>
          </a:p>
        </p:txBody>
      </p:sp>
      <p:sp>
        <p:nvSpPr>
          <p:cNvPr id="6" name="CasellaDiTesto 5"/>
          <p:cNvSpPr txBox="1"/>
          <p:nvPr/>
        </p:nvSpPr>
        <p:spPr>
          <a:xfrm>
            <a:off x="6167102" y="926086"/>
            <a:ext cx="184666" cy="369332"/>
          </a:xfrm>
          <a:prstGeom prst="rect">
            <a:avLst/>
          </a:prstGeom>
          <a:noFill/>
        </p:spPr>
        <p:txBody>
          <a:bodyPr wrap="none" rtlCol="0">
            <a:spAutoFit/>
          </a:bodyPr>
          <a:lstStyle/>
          <a:p>
            <a:endParaRPr lang="it-IT"/>
          </a:p>
        </p:txBody>
      </p:sp>
      <p:sp>
        <p:nvSpPr>
          <p:cNvPr id="7" name="CasellaDiTesto 6">
            <a:extLst>
              <a:ext uri="{FF2B5EF4-FFF2-40B4-BE49-F238E27FC236}">
                <a16:creationId xmlns:a16="http://schemas.microsoft.com/office/drawing/2014/main" id="{591D3831-82A9-AAE8-040E-741A4DE459D5}"/>
              </a:ext>
            </a:extLst>
          </p:cNvPr>
          <p:cNvSpPr txBox="1"/>
          <p:nvPr/>
        </p:nvSpPr>
        <p:spPr>
          <a:xfrm>
            <a:off x="562708" y="1324744"/>
            <a:ext cx="8954085" cy="4262705"/>
          </a:xfrm>
          <a:prstGeom prst="rect">
            <a:avLst/>
          </a:prstGeom>
          <a:noFill/>
        </p:spPr>
        <p:txBody>
          <a:bodyPr wrap="square">
            <a:spAutoFit/>
          </a:bodyPr>
          <a:lstStyle/>
          <a:p>
            <a:pPr algn="just"/>
            <a:r>
              <a:rPr lang="it-IT" sz="1700" dirty="0">
                <a:latin typeface="Century Gothic" panose="020B0502020202020204" pitchFamily="34" charset="0"/>
              </a:rPr>
              <a:t>I beneficiari del SAI hanno diritto ad un periodo di accoglienza di sei mesi, prorogabili previa autorizzazione del Ministero dell'Interno per il tramite del Servizio Centrale, per ulteriori sei mesi, ovvero per maggiori periodi temporali, secondo le effettive esigenze personali e tenuto conto dell’aderenza agli obiettivi progettuali.</a:t>
            </a:r>
          </a:p>
          <a:p>
            <a:pPr algn="just"/>
            <a:endParaRPr lang="it-IT" sz="1700" dirty="0">
              <a:latin typeface="Century Gothic" panose="020B0502020202020204" pitchFamily="34" charset="0"/>
            </a:endParaRPr>
          </a:p>
          <a:p>
            <a:pPr algn="just"/>
            <a:r>
              <a:rPr lang="it-IT" sz="1700" dirty="0">
                <a:latin typeface="Century Gothic" panose="020B0502020202020204" pitchFamily="34" charset="0"/>
              </a:rPr>
              <a:t>L’accoglienza nel SAI può essere revocata nei seguenti casi:</a:t>
            </a:r>
          </a:p>
          <a:p>
            <a:pPr marL="342900" indent="-342900" algn="just">
              <a:buClr>
                <a:schemeClr val="accent1"/>
              </a:buClr>
              <a:buFont typeface="Wingdings" panose="05000000000000000000" pitchFamily="2" charset="2"/>
              <a:buChar char="Ø"/>
            </a:pPr>
            <a:r>
              <a:rPr lang="it-IT" sz="1700" dirty="0">
                <a:latin typeface="Century Gothic" panose="020B0502020202020204" pitchFamily="34" charset="0"/>
              </a:rPr>
              <a:t>Violazione grave o ripetuta del regolamento della struttura di accoglienza, ovvero in caso di comportamenti gravemente violenti verso persone o di danneggiamento doloso degli appartamenti;</a:t>
            </a:r>
          </a:p>
          <a:p>
            <a:pPr marL="342900" indent="-342900" algn="just">
              <a:buClr>
                <a:schemeClr val="accent1"/>
              </a:buClr>
              <a:buFont typeface="Wingdings" panose="05000000000000000000" pitchFamily="2" charset="2"/>
              <a:buChar char="Ø"/>
            </a:pPr>
            <a:r>
              <a:rPr lang="it-IT" sz="1700" dirty="0">
                <a:latin typeface="Century Gothic" panose="020B0502020202020204" pitchFamily="34" charset="0"/>
              </a:rPr>
              <a:t>Ingiustificato allontanamento del beneficiario dalla struttura superiore alle 72 ore, senza previa autorizzazione dell’Ente locale;</a:t>
            </a:r>
          </a:p>
          <a:p>
            <a:pPr marL="342900" indent="-342900" algn="just">
              <a:buClr>
                <a:schemeClr val="accent1"/>
              </a:buClr>
              <a:buFont typeface="Wingdings" panose="05000000000000000000" pitchFamily="2" charset="2"/>
              <a:buChar char="Ø"/>
            </a:pPr>
            <a:r>
              <a:rPr lang="it-IT" sz="1700" dirty="0">
                <a:latin typeface="Century Gothic" panose="020B0502020202020204" pitchFamily="34" charset="0"/>
              </a:rPr>
              <a:t>Violazione grave delle leggi dello Stato italiano.</a:t>
            </a:r>
          </a:p>
          <a:p>
            <a:endParaRPr lang="it-IT" sz="1700" dirty="0">
              <a:latin typeface="Century Gothic" panose="020B0502020202020204" pitchFamily="34" charset="0"/>
            </a:endParaRPr>
          </a:p>
          <a:p>
            <a:pPr algn="just"/>
            <a:r>
              <a:rPr lang="it-IT" sz="1700" dirty="0">
                <a:latin typeface="Century Gothic" panose="020B0502020202020204" pitchFamily="34" charset="0"/>
              </a:rPr>
              <a:t>La revoca delle misure di accoglienza è disposta con provvedimento adottato dall’ente locale, da comunicare tempestivamente al Servizio Centrale.  </a:t>
            </a:r>
          </a:p>
          <a:p>
            <a:endParaRPr lang="it-IT" sz="1600" dirty="0"/>
          </a:p>
        </p:txBody>
      </p:sp>
    </p:spTree>
    <p:extLst>
      <p:ext uri="{BB962C8B-B14F-4D97-AF65-F5344CB8AC3E}">
        <p14:creationId xmlns:p14="http://schemas.microsoft.com/office/powerpoint/2010/main" val="4012337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AB4C610F-D4F3-A5CA-CB58-F1C3B7C213D5}"/>
              </a:ext>
            </a:extLst>
          </p:cNvPr>
          <p:cNvSpPr>
            <a:spLocks noGrp="1"/>
          </p:cNvSpPr>
          <p:nvPr>
            <p:ph type="title"/>
          </p:nvPr>
        </p:nvSpPr>
        <p:spPr>
          <a:xfrm>
            <a:off x="132063" y="647114"/>
            <a:ext cx="9805181" cy="1111348"/>
          </a:xfrm>
        </p:spPr>
        <p:txBody>
          <a:bodyPr>
            <a:noAutofit/>
          </a:bodyPr>
          <a:lstStyle/>
          <a:p>
            <a:pPr algn="ctr"/>
            <a:r>
              <a:rPr lang="it-IT" dirty="0">
                <a:latin typeface="Bahnschrift SemiBold" panose="020B0502040204020203" pitchFamily="34" charset="0"/>
              </a:rPr>
              <a:t>I PROGETTI SAI PER MINORI STRANIERI NON ACCOMPAGNATI</a:t>
            </a:r>
          </a:p>
        </p:txBody>
      </p:sp>
      <p:sp>
        <p:nvSpPr>
          <p:cNvPr id="5" name="Segnaposto contenuto 4">
            <a:extLst>
              <a:ext uri="{FF2B5EF4-FFF2-40B4-BE49-F238E27FC236}">
                <a16:creationId xmlns:a16="http://schemas.microsoft.com/office/drawing/2014/main" id="{D3BEB918-3A3A-599D-F65C-BA23261B6B7C}"/>
              </a:ext>
            </a:extLst>
          </p:cNvPr>
          <p:cNvSpPr>
            <a:spLocks noGrp="1"/>
          </p:cNvSpPr>
          <p:nvPr>
            <p:ph idx="1"/>
          </p:nvPr>
        </p:nvSpPr>
        <p:spPr>
          <a:xfrm>
            <a:off x="773724" y="2451739"/>
            <a:ext cx="9026381" cy="3892791"/>
          </a:xfrm>
        </p:spPr>
        <p:txBody>
          <a:bodyPr>
            <a:normAutofit/>
          </a:bodyPr>
          <a:lstStyle/>
          <a:p>
            <a:pPr marL="0" indent="0">
              <a:buNone/>
            </a:pPr>
            <a:endParaRPr lang="it-IT" sz="1600" dirty="0"/>
          </a:p>
          <a:p>
            <a:pPr marL="0" indent="0">
              <a:buNone/>
            </a:pPr>
            <a:endParaRPr lang="it-IT" sz="1600" dirty="0"/>
          </a:p>
          <a:p>
            <a:pPr marL="0" indent="0">
              <a:buNone/>
            </a:pPr>
            <a:endParaRPr lang="it-IT" sz="1600" dirty="0">
              <a:solidFill>
                <a:schemeClr val="tx1"/>
              </a:solidFill>
              <a:latin typeface="+mj-lt"/>
            </a:endParaRPr>
          </a:p>
        </p:txBody>
      </p:sp>
      <p:sp>
        <p:nvSpPr>
          <p:cNvPr id="8" name="Segnaposto numero diapositiva 7"/>
          <p:cNvSpPr>
            <a:spLocks noGrp="1"/>
          </p:cNvSpPr>
          <p:nvPr>
            <p:ph type="sldNum" sz="quarter" idx="12"/>
          </p:nvPr>
        </p:nvSpPr>
        <p:spPr/>
        <p:txBody>
          <a:bodyPr/>
          <a:lstStyle/>
          <a:p>
            <a:fld id="{5756E8F4-9A0C-E843-94C5-49ECD61593B3}" type="slidenum">
              <a:rPr lang="it-IT" smtClean="0"/>
              <a:t>6</a:t>
            </a:fld>
            <a:endParaRPr lang="it-IT" dirty="0"/>
          </a:p>
        </p:txBody>
      </p:sp>
      <p:sp>
        <p:nvSpPr>
          <p:cNvPr id="6" name="CasellaDiTesto 5"/>
          <p:cNvSpPr txBox="1"/>
          <p:nvPr/>
        </p:nvSpPr>
        <p:spPr>
          <a:xfrm>
            <a:off x="6167102" y="926086"/>
            <a:ext cx="184666" cy="369332"/>
          </a:xfrm>
          <a:prstGeom prst="rect">
            <a:avLst/>
          </a:prstGeom>
          <a:noFill/>
        </p:spPr>
        <p:txBody>
          <a:bodyPr wrap="none" rtlCol="0">
            <a:spAutoFit/>
          </a:bodyPr>
          <a:lstStyle/>
          <a:p>
            <a:endParaRPr lang="it-IT"/>
          </a:p>
        </p:txBody>
      </p:sp>
      <p:sp>
        <p:nvSpPr>
          <p:cNvPr id="7" name="CasellaDiTesto 6">
            <a:extLst>
              <a:ext uri="{FF2B5EF4-FFF2-40B4-BE49-F238E27FC236}">
                <a16:creationId xmlns:a16="http://schemas.microsoft.com/office/drawing/2014/main" id="{591D3831-82A9-AAE8-040E-741A4DE459D5}"/>
              </a:ext>
            </a:extLst>
          </p:cNvPr>
          <p:cNvSpPr txBox="1"/>
          <p:nvPr/>
        </p:nvSpPr>
        <p:spPr>
          <a:xfrm>
            <a:off x="416321" y="2155294"/>
            <a:ext cx="9383784" cy="3493264"/>
          </a:xfrm>
          <a:prstGeom prst="rect">
            <a:avLst/>
          </a:prstGeom>
          <a:noFill/>
        </p:spPr>
        <p:txBody>
          <a:bodyPr wrap="square">
            <a:spAutoFit/>
          </a:bodyPr>
          <a:lstStyle/>
          <a:p>
            <a:pPr algn="just"/>
            <a:r>
              <a:rPr lang="it-IT" sz="1700" dirty="0">
                <a:latin typeface="Century Gothic" panose="020B0502020202020204" pitchFamily="34" charset="0"/>
              </a:rPr>
              <a:t>I MSNA vengono accolti nell’ambito del SAI in strutture per minori, regolarmente autorizzate (come comunità educative e centri governativi di seconda accoglienza), fino al compimento del diciottesimo anno di età. I beneficiari possono permanere nel SAI per MSNA per i sei mesi successivi al compimento della maggiore età, in base alla valutazione dell’équipe di progetto, senza necessità di richiedere una proroga. Al termine degli ulteriori sei mesi, i neomaggiorenni possono essere trasferiti in progetti SAI per adulti (se richiedenti o titolari di protezione oppure se neomaggiorenni in prosieguo amministrativo).  </a:t>
            </a:r>
          </a:p>
          <a:p>
            <a:pPr algn="just"/>
            <a:r>
              <a:rPr lang="it-IT" sz="1700" dirty="0">
                <a:latin typeface="Century Gothic" panose="020B0502020202020204" pitchFamily="34" charset="0"/>
              </a:rPr>
              <a:t>L’accoglienza dei MSNA ha come obiettivo prioritario la tutela del minore e, in aggiunta, la (</a:t>
            </a:r>
            <a:r>
              <a:rPr lang="it-IT" sz="1700" dirty="0" err="1">
                <a:latin typeface="Century Gothic" panose="020B0502020202020204" pitchFamily="34" charset="0"/>
              </a:rPr>
              <a:t>ri</a:t>
            </a:r>
            <a:r>
              <a:rPr lang="it-IT" sz="1700" dirty="0">
                <a:latin typeface="Century Gothic" panose="020B0502020202020204" pitchFamily="34" charset="0"/>
              </a:rPr>
              <a:t>)conquista dell’autonomia individuale dei beneficiari attraverso la costruzione di un Progetto Educativo Individualizzato (PEI), predisposto e condiviso dall’équipe multidisciplinare. I servizi offerti corrispondono a quelli garantiti dal SAI per adulti.</a:t>
            </a:r>
            <a:endParaRPr lang="it-IT" sz="1600" dirty="0"/>
          </a:p>
        </p:txBody>
      </p:sp>
    </p:spTree>
    <p:extLst>
      <p:ext uri="{BB962C8B-B14F-4D97-AF65-F5344CB8AC3E}">
        <p14:creationId xmlns:p14="http://schemas.microsoft.com/office/powerpoint/2010/main" val="50728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7F1FF1A-E6F7-DB9E-4419-A2D0CF179D53}"/>
              </a:ext>
            </a:extLst>
          </p:cNvPr>
          <p:cNvSpPr>
            <a:spLocks noGrp="1"/>
          </p:cNvSpPr>
          <p:nvPr>
            <p:ph type="title"/>
          </p:nvPr>
        </p:nvSpPr>
        <p:spPr>
          <a:xfrm>
            <a:off x="963636" y="609600"/>
            <a:ext cx="8310365" cy="783102"/>
          </a:xfrm>
        </p:spPr>
        <p:txBody>
          <a:bodyPr/>
          <a:lstStyle/>
          <a:p>
            <a:pPr algn="ctr"/>
            <a:r>
              <a:rPr lang="it-IT" dirty="0"/>
              <a:t>I NUMERI DELLA RETE SAI</a:t>
            </a:r>
          </a:p>
        </p:txBody>
      </p:sp>
      <p:sp>
        <p:nvSpPr>
          <p:cNvPr id="8" name="Segnaposto contenuto 7">
            <a:extLst>
              <a:ext uri="{FF2B5EF4-FFF2-40B4-BE49-F238E27FC236}">
                <a16:creationId xmlns:a16="http://schemas.microsoft.com/office/drawing/2014/main" id="{415984EE-222F-EEE5-26C4-662381DDE635}"/>
              </a:ext>
            </a:extLst>
          </p:cNvPr>
          <p:cNvSpPr>
            <a:spLocks noGrp="1"/>
          </p:cNvSpPr>
          <p:nvPr>
            <p:ph idx="1"/>
          </p:nvPr>
        </p:nvSpPr>
        <p:spPr>
          <a:xfrm>
            <a:off x="677334" y="1554481"/>
            <a:ext cx="8596668" cy="4486882"/>
          </a:xfrm>
        </p:spPr>
        <p:txBody>
          <a:bodyPr/>
          <a:lstStyle/>
          <a:p>
            <a:pPr marL="0" indent="0" algn="ctr">
              <a:buNone/>
            </a:pPr>
            <a:r>
              <a:rPr lang="it-IT" i="1" dirty="0">
                <a:solidFill>
                  <a:srgbClr val="92D050"/>
                </a:solidFill>
              </a:rPr>
              <a:t>DATI AGGIORNATI AL 31 MARZO 2024</a:t>
            </a:r>
          </a:p>
          <a:p>
            <a:pPr marL="0" indent="0" algn="ctr">
              <a:buNone/>
            </a:pPr>
            <a:endParaRPr lang="it-IT" i="1" dirty="0">
              <a:solidFill>
                <a:schemeClr val="tx1"/>
              </a:solidFill>
            </a:endParaRPr>
          </a:p>
        </p:txBody>
      </p:sp>
      <p:sp>
        <p:nvSpPr>
          <p:cNvPr id="9" name="Rettangolo 8">
            <a:extLst>
              <a:ext uri="{FF2B5EF4-FFF2-40B4-BE49-F238E27FC236}">
                <a16:creationId xmlns:a16="http://schemas.microsoft.com/office/drawing/2014/main" id="{75A18ED9-2E00-05E9-918C-192CF2EEDE10}"/>
              </a:ext>
            </a:extLst>
          </p:cNvPr>
          <p:cNvSpPr/>
          <p:nvPr/>
        </p:nvSpPr>
        <p:spPr>
          <a:xfrm>
            <a:off x="2257868" y="2381135"/>
            <a:ext cx="6035038" cy="914400"/>
          </a:xfrm>
          <a:prstGeom prst="rect">
            <a:avLst/>
          </a:prstGeom>
          <a:solidFill>
            <a:schemeClr val="accent1"/>
          </a:solidFill>
          <a:ln>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800" dirty="0"/>
              <a:t>PROGETTI RETE SAI</a:t>
            </a:r>
          </a:p>
          <a:p>
            <a:pPr algn="ctr"/>
            <a:r>
              <a:rPr lang="it-IT" sz="2800" dirty="0"/>
              <a:t>884</a:t>
            </a:r>
          </a:p>
        </p:txBody>
      </p:sp>
      <p:cxnSp>
        <p:nvCxnSpPr>
          <p:cNvPr id="11" name="Connettore 2 10">
            <a:extLst>
              <a:ext uri="{FF2B5EF4-FFF2-40B4-BE49-F238E27FC236}">
                <a16:creationId xmlns:a16="http://schemas.microsoft.com/office/drawing/2014/main" id="{B663269E-CE32-041F-FE4A-03DD33B70973}"/>
              </a:ext>
            </a:extLst>
          </p:cNvPr>
          <p:cNvCxnSpPr>
            <a:cxnSpLocks/>
          </p:cNvCxnSpPr>
          <p:nvPr/>
        </p:nvCxnSpPr>
        <p:spPr>
          <a:xfrm flipH="1">
            <a:off x="3270738" y="3405785"/>
            <a:ext cx="1125416" cy="7842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ttore 2 17">
            <a:extLst>
              <a:ext uri="{FF2B5EF4-FFF2-40B4-BE49-F238E27FC236}">
                <a16:creationId xmlns:a16="http://schemas.microsoft.com/office/drawing/2014/main" id="{A1D026DD-A651-5CC9-D28E-01784607DF53}"/>
              </a:ext>
            </a:extLst>
          </p:cNvPr>
          <p:cNvCxnSpPr>
            <a:cxnSpLocks/>
          </p:cNvCxnSpPr>
          <p:nvPr/>
        </p:nvCxnSpPr>
        <p:spPr>
          <a:xfrm>
            <a:off x="5268351" y="3429000"/>
            <a:ext cx="0" cy="10515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ttore 2 20">
            <a:extLst>
              <a:ext uri="{FF2B5EF4-FFF2-40B4-BE49-F238E27FC236}">
                <a16:creationId xmlns:a16="http://schemas.microsoft.com/office/drawing/2014/main" id="{A182A718-8213-A222-F416-A3232769AAF2}"/>
              </a:ext>
            </a:extLst>
          </p:cNvPr>
          <p:cNvCxnSpPr>
            <a:cxnSpLocks/>
          </p:cNvCxnSpPr>
          <p:nvPr/>
        </p:nvCxnSpPr>
        <p:spPr>
          <a:xfrm>
            <a:off x="6255435" y="3429000"/>
            <a:ext cx="968325" cy="8897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ttangolo 22">
            <a:extLst>
              <a:ext uri="{FF2B5EF4-FFF2-40B4-BE49-F238E27FC236}">
                <a16:creationId xmlns:a16="http://schemas.microsoft.com/office/drawing/2014/main" id="{C9CBA7BE-E47D-5ED8-3CAF-5780209E8D7A}"/>
              </a:ext>
            </a:extLst>
          </p:cNvPr>
          <p:cNvSpPr/>
          <p:nvPr/>
        </p:nvSpPr>
        <p:spPr>
          <a:xfrm>
            <a:off x="2221647" y="4389119"/>
            <a:ext cx="1392702" cy="914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636</a:t>
            </a:r>
          </a:p>
          <a:p>
            <a:pPr algn="ctr"/>
            <a:r>
              <a:rPr lang="it-IT" dirty="0"/>
              <a:t>Ordinari</a:t>
            </a:r>
          </a:p>
        </p:txBody>
      </p:sp>
      <p:sp>
        <p:nvSpPr>
          <p:cNvPr id="24" name="Rettangolo con angoli arrotondati 23">
            <a:extLst>
              <a:ext uri="{FF2B5EF4-FFF2-40B4-BE49-F238E27FC236}">
                <a16:creationId xmlns:a16="http://schemas.microsoft.com/office/drawing/2014/main" id="{F7FF6248-0E97-1601-CA94-489327159DE6}"/>
              </a:ext>
            </a:extLst>
          </p:cNvPr>
          <p:cNvSpPr/>
          <p:nvPr/>
        </p:nvSpPr>
        <p:spPr>
          <a:xfrm>
            <a:off x="4424290" y="4803761"/>
            <a:ext cx="1547446"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208 </a:t>
            </a:r>
          </a:p>
          <a:p>
            <a:pPr algn="ctr"/>
            <a:r>
              <a:rPr lang="it-IT" dirty="0"/>
              <a:t>MSNA</a:t>
            </a:r>
          </a:p>
        </p:txBody>
      </p:sp>
      <p:sp>
        <p:nvSpPr>
          <p:cNvPr id="25" name="Rettangolo con due angoli in diagonale arrotondati 24">
            <a:extLst>
              <a:ext uri="{FF2B5EF4-FFF2-40B4-BE49-F238E27FC236}">
                <a16:creationId xmlns:a16="http://schemas.microsoft.com/office/drawing/2014/main" id="{32039097-614F-6F7E-E7A5-12CF7BEBAA36}"/>
              </a:ext>
            </a:extLst>
          </p:cNvPr>
          <p:cNvSpPr/>
          <p:nvPr/>
        </p:nvSpPr>
        <p:spPr>
          <a:xfrm>
            <a:off x="6851367" y="4480560"/>
            <a:ext cx="1483742" cy="914400"/>
          </a:xfrm>
          <a:prstGeom prst="round2Diag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40</a:t>
            </a:r>
          </a:p>
          <a:p>
            <a:pPr algn="ctr"/>
            <a:r>
              <a:rPr lang="it-IT" dirty="0"/>
              <a:t>DM/DS</a:t>
            </a:r>
          </a:p>
        </p:txBody>
      </p:sp>
    </p:spTree>
    <p:extLst>
      <p:ext uri="{BB962C8B-B14F-4D97-AF65-F5344CB8AC3E}">
        <p14:creationId xmlns:p14="http://schemas.microsoft.com/office/powerpoint/2010/main" val="1563114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a:extLst>
              <a:ext uri="{FF2B5EF4-FFF2-40B4-BE49-F238E27FC236}">
                <a16:creationId xmlns:a16="http://schemas.microsoft.com/office/drawing/2014/main" id="{D960FE01-5CD3-3F58-BD31-01A9E03C64FA}"/>
              </a:ext>
            </a:extLst>
          </p:cNvPr>
          <p:cNvSpPr/>
          <p:nvPr/>
        </p:nvSpPr>
        <p:spPr>
          <a:xfrm>
            <a:off x="1222105" y="435680"/>
            <a:ext cx="7779432" cy="109728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2400" dirty="0"/>
              <a:t>POSTI ATTIVI </a:t>
            </a:r>
          </a:p>
          <a:p>
            <a:pPr algn="ctr"/>
            <a:r>
              <a:rPr lang="it-IT" sz="2400" dirty="0"/>
              <a:t>TOTALE COMPLESSIVO</a:t>
            </a:r>
          </a:p>
          <a:p>
            <a:pPr algn="ctr"/>
            <a:r>
              <a:rPr lang="it-IT" sz="2400" dirty="0"/>
              <a:t>38.089</a:t>
            </a:r>
          </a:p>
        </p:txBody>
      </p:sp>
      <p:sp>
        <p:nvSpPr>
          <p:cNvPr id="5" name="Rettangolo 4">
            <a:extLst>
              <a:ext uri="{FF2B5EF4-FFF2-40B4-BE49-F238E27FC236}">
                <a16:creationId xmlns:a16="http://schemas.microsoft.com/office/drawing/2014/main" id="{D2A30FA4-7189-3356-7766-16BAD848E109}"/>
              </a:ext>
            </a:extLst>
          </p:cNvPr>
          <p:cNvSpPr/>
          <p:nvPr/>
        </p:nvSpPr>
        <p:spPr>
          <a:xfrm>
            <a:off x="1222105" y="1674896"/>
            <a:ext cx="7779432" cy="497996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b="1" dirty="0">
              <a:solidFill>
                <a:schemeClr val="accent1"/>
              </a:solidFill>
            </a:endParaRPr>
          </a:p>
          <a:p>
            <a:pPr algn="ctr"/>
            <a:endParaRPr lang="it-IT" b="1" dirty="0">
              <a:solidFill>
                <a:schemeClr val="accent1"/>
              </a:solidFill>
            </a:endParaRPr>
          </a:p>
          <a:p>
            <a:pPr algn="ctr"/>
            <a:r>
              <a:rPr lang="it-IT" b="1" dirty="0">
                <a:solidFill>
                  <a:schemeClr val="accent1"/>
                </a:solidFill>
              </a:rPr>
              <a:t>POSTI ATTIVI PER REGIONE</a:t>
            </a:r>
          </a:p>
          <a:p>
            <a:pPr algn="ctr"/>
            <a:endParaRPr lang="it-IT" sz="1400" dirty="0">
              <a:solidFill>
                <a:schemeClr val="accent1"/>
              </a:solidFill>
            </a:endParaRPr>
          </a:p>
          <a:p>
            <a:pPr algn="ctr"/>
            <a:r>
              <a:rPr lang="it-IT" sz="1400" dirty="0">
                <a:solidFill>
                  <a:schemeClr val="accent1"/>
                </a:solidFill>
              </a:rPr>
              <a:t>SICILIA: </a:t>
            </a:r>
            <a:r>
              <a:rPr lang="it-IT" sz="1400" b="1" dirty="0">
                <a:solidFill>
                  <a:schemeClr val="accent1"/>
                </a:solidFill>
              </a:rPr>
              <a:t>6.320</a:t>
            </a:r>
          </a:p>
          <a:p>
            <a:pPr algn="ctr"/>
            <a:r>
              <a:rPr lang="it-IT" sz="1400" dirty="0">
                <a:solidFill>
                  <a:schemeClr val="accent1"/>
                </a:solidFill>
              </a:rPr>
              <a:t>CAMPANIA: </a:t>
            </a:r>
            <a:r>
              <a:rPr lang="it-IT" sz="1400" b="1" dirty="0">
                <a:solidFill>
                  <a:schemeClr val="accent1"/>
                </a:solidFill>
              </a:rPr>
              <a:t>4.028</a:t>
            </a:r>
          </a:p>
          <a:p>
            <a:pPr algn="ctr"/>
            <a:r>
              <a:rPr lang="it-IT" sz="1400" dirty="0">
                <a:solidFill>
                  <a:schemeClr val="accent1"/>
                </a:solidFill>
              </a:rPr>
              <a:t>PUGLIA: </a:t>
            </a:r>
            <a:r>
              <a:rPr lang="it-IT" sz="1400" b="1" dirty="0">
                <a:solidFill>
                  <a:schemeClr val="accent1"/>
                </a:solidFill>
              </a:rPr>
              <a:t>3.691</a:t>
            </a:r>
          </a:p>
          <a:p>
            <a:pPr algn="ctr"/>
            <a:r>
              <a:rPr lang="it-IT" sz="1400" dirty="0">
                <a:solidFill>
                  <a:schemeClr val="accent1"/>
                </a:solidFill>
              </a:rPr>
              <a:t>EMILIA ROMAGNA: </a:t>
            </a:r>
            <a:r>
              <a:rPr lang="it-IT" sz="1400" b="1" dirty="0">
                <a:solidFill>
                  <a:schemeClr val="accent1"/>
                </a:solidFill>
              </a:rPr>
              <a:t>3.441</a:t>
            </a:r>
          </a:p>
          <a:p>
            <a:pPr algn="ctr"/>
            <a:r>
              <a:rPr lang="it-IT" sz="1400" dirty="0">
                <a:solidFill>
                  <a:schemeClr val="accent1"/>
                </a:solidFill>
              </a:rPr>
              <a:t>CALABRIA: </a:t>
            </a:r>
            <a:r>
              <a:rPr lang="it-IT" sz="1400" b="1" dirty="0">
                <a:solidFill>
                  <a:schemeClr val="accent1"/>
                </a:solidFill>
              </a:rPr>
              <a:t>3.266</a:t>
            </a:r>
          </a:p>
          <a:p>
            <a:pPr algn="ctr"/>
            <a:r>
              <a:rPr lang="it-IT" sz="1400" dirty="0">
                <a:solidFill>
                  <a:schemeClr val="accent1"/>
                </a:solidFill>
              </a:rPr>
              <a:t>LOMBARDIA: </a:t>
            </a:r>
            <a:r>
              <a:rPr lang="it-IT" sz="1400" b="1" dirty="0">
                <a:solidFill>
                  <a:schemeClr val="accent1"/>
                </a:solidFill>
              </a:rPr>
              <a:t>3.178</a:t>
            </a:r>
          </a:p>
          <a:p>
            <a:pPr algn="ctr"/>
            <a:r>
              <a:rPr lang="it-IT" sz="1400" dirty="0">
                <a:solidFill>
                  <a:schemeClr val="accent1"/>
                </a:solidFill>
              </a:rPr>
              <a:t>LAZIO: </a:t>
            </a:r>
            <a:r>
              <a:rPr lang="it-IT" sz="1400" b="1" dirty="0">
                <a:solidFill>
                  <a:schemeClr val="accent1"/>
                </a:solidFill>
              </a:rPr>
              <a:t>2.595</a:t>
            </a:r>
          </a:p>
          <a:p>
            <a:pPr algn="ctr"/>
            <a:r>
              <a:rPr lang="it-IT" sz="1400" dirty="0">
                <a:solidFill>
                  <a:schemeClr val="accent1"/>
                </a:solidFill>
              </a:rPr>
              <a:t>PIEMONTE: </a:t>
            </a:r>
            <a:r>
              <a:rPr lang="it-IT" sz="1400" b="1" dirty="0">
                <a:solidFill>
                  <a:schemeClr val="accent1"/>
                </a:solidFill>
              </a:rPr>
              <a:t>2.418</a:t>
            </a:r>
          </a:p>
          <a:p>
            <a:pPr algn="ctr"/>
            <a:r>
              <a:rPr lang="it-IT" sz="1400" dirty="0">
                <a:solidFill>
                  <a:schemeClr val="accent1"/>
                </a:solidFill>
              </a:rPr>
              <a:t>TOSCANA: </a:t>
            </a:r>
            <a:r>
              <a:rPr lang="it-IT" sz="1400" b="1" dirty="0">
                <a:solidFill>
                  <a:schemeClr val="accent1"/>
                </a:solidFill>
              </a:rPr>
              <a:t>1.880</a:t>
            </a:r>
          </a:p>
          <a:p>
            <a:pPr algn="ctr"/>
            <a:r>
              <a:rPr lang="it-IT" sz="1400" u="sng" dirty="0">
                <a:solidFill>
                  <a:schemeClr val="accent1"/>
                </a:solidFill>
              </a:rPr>
              <a:t>MARCHE: </a:t>
            </a:r>
            <a:r>
              <a:rPr lang="it-IT" sz="1400" b="1" u="sng" dirty="0">
                <a:solidFill>
                  <a:schemeClr val="accent1"/>
                </a:solidFill>
              </a:rPr>
              <a:t>1.486</a:t>
            </a:r>
          </a:p>
          <a:p>
            <a:pPr algn="ctr"/>
            <a:r>
              <a:rPr lang="it-IT" sz="1400" dirty="0">
                <a:solidFill>
                  <a:schemeClr val="accent1"/>
                </a:solidFill>
              </a:rPr>
              <a:t>LIGURIA: </a:t>
            </a:r>
            <a:r>
              <a:rPr lang="it-IT" sz="1400" b="1" dirty="0">
                <a:solidFill>
                  <a:schemeClr val="accent1"/>
                </a:solidFill>
              </a:rPr>
              <a:t>1.060</a:t>
            </a:r>
          </a:p>
          <a:p>
            <a:pPr algn="ctr"/>
            <a:r>
              <a:rPr lang="it-IT" sz="1400" dirty="0">
                <a:solidFill>
                  <a:schemeClr val="accent1"/>
                </a:solidFill>
              </a:rPr>
              <a:t>ABRUZZO: </a:t>
            </a:r>
            <a:r>
              <a:rPr lang="it-IT" sz="1400" b="1" dirty="0">
                <a:solidFill>
                  <a:schemeClr val="accent1"/>
                </a:solidFill>
              </a:rPr>
              <a:t>924</a:t>
            </a:r>
          </a:p>
          <a:p>
            <a:pPr algn="ctr"/>
            <a:r>
              <a:rPr lang="it-IT" sz="1400" dirty="0">
                <a:solidFill>
                  <a:schemeClr val="accent1"/>
                </a:solidFill>
              </a:rPr>
              <a:t>MOLISE: </a:t>
            </a:r>
            <a:r>
              <a:rPr lang="it-IT" sz="1400" b="1" dirty="0">
                <a:solidFill>
                  <a:schemeClr val="accent1"/>
                </a:solidFill>
              </a:rPr>
              <a:t>918</a:t>
            </a:r>
          </a:p>
          <a:p>
            <a:pPr algn="ctr"/>
            <a:r>
              <a:rPr lang="it-IT" sz="1400" dirty="0">
                <a:solidFill>
                  <a:schemeClr val="accent1"/>
                </a:solidFill>
              </a:rPr>
              <a:t>BASILICATA: </a:t>
            </a:r>
            <a:r>
              <a:rPr lang="it-IT" sz="1400" b="1" dirty="0">
                <a:solidFill>
                  <a:schemeClr val="accent1"/>
                </a:solidFill>
              </a:rPr>
              <a:t>907</a:t>
            </a:r>
          </a:p>
          <a:p>
            <a:pPr algn="ctr"/>
            <a:r>
              <a:rPr lang="it-IT" sz="1400" dirty="0">
                <a:solidFill>
                  <a:schemeClr val="accent1"/>
                </a:solidFill>
              </a:rPr>
              <a:t>VENETO: </a:t>
            </a:r>
            <a:r>
              <a:rPr lang="it-IT" sz="1400" b="1" dirty="0">
                <a:solidFill>
                  <a:schemeClr val="accent1"/>
                </a:solidFill>
              </a:rPr>
              <a:t>789</a:t>
            </a:r>
          </a:p>
          <a:p>
            <a:pPr algn="ctr"/>
            <a:r>
              <a:rPr lang="it-IT" sz="1400" dirty="0">
                <a:solidFill>
                  <a:schemeClr val="accent1"/>
                </a:solidFill>
              </a:rPr>
              <a:t>UMBRIA: </a:t>
            </a:r>
            <a:r>
              <a:rPr lang="it-IT" sz="1400" b="1" dirty="0">
                <a:solidFill>
                  <a:schemeClr val="accent1"/>
                </a:solidFill>
              </a:rPr>
              <a:t>460</a:t>
            </a:r>
          </a:p>
          <a:p>
            <a:pPr algn="ctr"/>
            <a:r>
              <a:rPr lang="it-IT" sz="1400" dirty="0">
                <a:solidFill>
                  <a:schemeClr val="accent1"/>
                </a:solidFill>
              </a:rPr>
              <a:t>SARDEGNA: </a:t>
            </a:r>
            <a:r>
              <a:rPr lang="it-IT" sz="1400" b="1" dirty="0">
                <a:solidFill>
                  <a:schemeClr val="accent1"/>
                </a:solidFill>
              </a:rPr>
              <a:t>262</a:t>
            </a:r>
          </a:p>
          <a:p>
            <a:pPr algn="ctr"/>
            <a:r>
              <a:rPr lang="it-IT" sz="1400" dirty="0">
                <a:solidFill>
                  <a:schemeClr val="accent1"/>
                </a:solidFill>
              </a:rPr>
              <a:t>FRIULI VENEZIA GIULIA: </a:t>
            </a:r>
            <a:r>
              <a:rPr lang="it-IT" sz="1400" b="1" dirty="0">
                <a:solidFill>
                  <a:schemeClr val="accent1"/>
                </a:solidFill>
              </a:rPr>
              <a:t>236</a:t>
            </a:r>
          </a:p>
          <a:p>
            <a:pPr algn="ctr"/>
            <a:r>
              <a:rPr lang="it-IT" sz="1400" dirty="0">
                <a:solidFill>
                  <a:schemeClr val="accent1"/>
                </a:solidFill>
              </a:rPr>
              <a:t>TRENTINO ALTO ADIGE: </a:t>
            </a:r>
            <a:r>
              <a:rPr lang="it-IT" sz="1400" b="1" dirty="0">
                <a:solidFill>
                  <a:schemeClr val="accent1"/>
                </a:solidFill>
              </a:rPr>
              <a:t>193</a:t>
            </a:r>
          </a:p>
          <a:p>
            <a:pPr algn="ctr"/>
            <a:r>
              <a:rPr lang="it-IT" sz="1400" dirty="0">
                <a:solidFill>
                  <a:schemeClr val="accent1"/>
                </a:solidFill>
              </a:rPr>
              <a:t>VALLE D’AOSTA: </a:t>
            </a:r>
            <a:r>
              <a:rPr lang="it-IT" sz="1400" b="1" dirty="0">
                <a:solidFill>
                  <a:schemeClr val="accent1"/>
                </a:solidFill>
              </a:rPr>
              <a:t>37</a:t>
            </a:r>
          </a:p>
          <a:p>
            <a:pPr algn="just"/>
            <a:endParaRPr lang="it-IT" dirty="0">
              <a:solidFill>
                <a:schemeClr val="accent1"/>
              </a:solidFill>
            </a:endParaRPr>
          </a:p>
          <a:p>
            <a:pPr algn="ctr"/>
            <a:endParaRPr lang="it-IT" dirty="0">
              <a:solidFill>
                <a:schemeClr val="accent1"/>
              </a:solidFill>
            </a:endParaRPr>
          </a:p>
        </p:txBody>
      </p:sp>
    </p:spTree>
    <p:extLst>
      <p:ext uri="{BB962C8B-B14F-4D97-AF65-F5344CB8AC3E}">
        <p14:creationId xmlns:p14="http://schemas.microsoft.com/office/powerpoint/2010/main" val="506272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5BE3E625-C01E-E0A8-6FCE-EECFD37E9E28}"/>
              </a:ext>
            </a:extLst>
          </p:cNvPr>
          <p:cNvSpPr txBox="1"/>
          <p:nvPr/>
        </p:nvSpPr>
        <p:spPr>
          <a:xfrm>
            <a:off x="1555845" y="2387306"/>
            <a:ext cx="7738280" cy="1938992"/>
          </a:xfrm>
          <a:prstGeom prst="rect">
            <a:avLst/>
          </a:prstGeom>
          <a:noFill/>
        </p:spPr>
        <p:txBody>
          <a:bodyPr wrap="square">
            <a:spAutoFit/>
          </a:bodyPr>
          <a:lstStyle/>
          <a:p>
            <a:pPr algn="just"/>
            <a:r>
              <a:rPr lang="it-IT" sz="2000" dirty="0">
                <a:latin typeface="Century Gothic" panose="020B0502020202020204" pitchFamily="34" charset="0"/>
              </a:rPr>
              <a:t>Nelle Marche i progetti SAI attivi al 31.03.2024 sono </a:t>
            </a:r>
            <a:r>
              <a:rPr lang="it-IT" sz="2000" b="1" dirty="0">
                <a:solidFill>
                  <a:schemeClr val="accent1"/>
                </a:solidFill>
                <a:latin typeface="Century Gothic" panose="020B0502020202020204" pitchFamily="34" charset="0"/>
              </a:rPr>
              <a:t>25</a:t>
            </a:r>
            <a:r>
              <a:rPr lang="it-IT" sz="2000" dirty="0">
                <a:latin typeface="Century Gothic" panose="020B0502020202020204" pitchFamily="34" charset="0"/>
              </a:rPr>
              <a:t> di cui:</a:t>
            </a:r>
          </a:p>
          <a:p>
            <a:pPr algn="just"/>
            <a:endParaRPr lang="it-IT" sz="2000" dirty="0">
              <a:latin typeface="Century Gothic" panose="020B0502020202020204" pitchFamily="34" charset="0"/>
            </a:endParaRPr>
          </a:p>
          <a:p>
            <a:pPr marL="285750" indent="-285750" algn="just">
              <a:buFont typeface="Wingdings" panose="05000000000000000000" pitchFamily="2" charset="2"/>
              <a:buChar char="Ø"/>
            </a:pPr>
            <a:r>
              <a:rPr lang="it-IT" sz="2000" dirty="0">
                <a:latin typeface="Century Gothic" panose="020B0502020202020204" pitchFamily="34" charset="0"/>
              </a:rPr>
              <a:t>Ordinari: </a:t>
            </a:r>
            <a:r>
              <a:rPr lang="it-IT" sz="2000" b="1" dirty="0">
                <a:solidFill>
                  <a:schemeClr val="accent1"/>
                </a:solidFill>
                <a:latin typeface="Century Gothic" panose="020B0502020202020204" pitchFamily="34" charset="0"/>
              </a:rPr>
              <a:t>18</a:t>
            </a:r>
          </a:p>
          <a:p>
            <a:pPr marL="285750" indent="-285750" algn="just">
              <a:buFont typeface="Wingdings" panose="05000000000000000000" pitchFamily="2" charset="2"/>
              <a:buChar char="Ø"/>
            </a:pPr>
            <a:r>
              <a:rPr lang="it-IT" sz="2000" dirty="0">
                <a:latin typeface="Century Gothic" panose="020B0502020202020204" pitchFamily="34" charset="0"/>
              </a:rPr>
              <a:t>Minori stranieri non accompagnati: </a:t>
            </a:r>
            <a:r>
              <a:rPr lang="it-IT" sz="2000" b="1" dirty="0">
                <a:solidFill>
                  <a:schemeClr val="accent1"/>
                </a:solidFill>
                <a:latin typeface="Century Gothic" panose="020B0502020202020204" pitchFamily="34" charset="0"/>
              </a:rPr>
              <a:t>5</a:t>
            </a:r>
          </a:p>
          <a:p>
            <a:pPr marL="285750" indent="-285750" algn="just">
              <a:buFont typeface="Wingdings" panose="05000000000000000000" pitchFamily="2" charset="2"/>
              <a:buChar char="Ø"/>
            </a:pPr>
            <a:r>
              <a:rPr lang="it-IT" sz="2000" dirty="0">
                <a:latin typeface="Century Gothic" panose="020B0502020202020204" pitchFamily="34" charset="0"/>
              </a:rPr>
              <a:t>Disagio mentale o Disabilità: </a:t>
            </a:r>
            <a:r>
              <a:rPr lang="it-IT" sz="2000" b="1" dirty="0">
                <a:solidFill>
                  <a:schemeClr val="accent1"/>
                </a:solidFill>
                <a:latin typeface="Century Gothic" panose="020B0502020202020204" pitchFamily="34" charset="0"/>
              </a:rPr>
              <a:t>2</a:t>
            </a:r>
          </a:p>
          <a:p>
            <a:pPr algn="just"/>
            <a:r>
              <a:rPr lang="it-IT" sz="2000" dirty="0">
                <a:latin typeface="Century Gothic" panose="020B0502020202020204" pitchFamily="34" charset="0"/>
              </a:rPr>
              <a:t> </a:t>
            </a:r>
            <a:endParaRPr lang="it-IT" sz="2000" dirty="0"/>
          </a:p>
        </p:txBody>
      </p:sp>
    </p:spTree>
    <p:extLst>
      <p:ext uri="{BB962C8B-B14F-4D97-AF65-F5344CB8AC3E}">
        <p14:creationId xmlns:p14="http://schemas.microsoft.com/office/powerpoint/2010/main" val="668919208"/>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TM02900688[[fn=Sfaccettatura]]</Template>
  <TotalTime>834</TotalTime>
  <Words>937</Words>
  <Application>Microsoft Office PowerPoint</Application>
  <PresentationFormat>Widescreen</PresentationFormat>
  <Paragraphs>79</Paragraphs>
  <Slides>9</Slides>
  <Notes>4</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9</vt:i4>
      </vt:variant>
    </vt:vector>
  </HeadingPairs>
  <TitlesOfParts>
    <vt:vector size="18" baseType="lpstr">
      <vt:lpstr>Arial</vt:lpstr>
      <vt:lpstr>Arial Black</vt:lpstr>
      <vt:lpstr>Bahnschrift SemiBold</vt:lpstr>
      <vt:lpstr>Calibri</vt:lpstr>
      <vt:lpstr>Century Gothic</vt:lpstr>
      <vt:lpstr>Trebuchet MS</vt:lpstr>
      <vt:lpstr>Wingdings</vt:lpstr>
      <vt:lpstr>Wingdings 3</vt:lpstr>
      <vt:lpstr>Sfaccettatura</vt:lpstr>
      <vt:lpstr>L’ACCOGLIENZA DEI MIGRANTI IN ITALIA</vt:lpstr>
      <vt:lpstr>Presentazione standard di PowerPoint</vt:lpstr>
      <vt:lpstr>IL SISTEMA DI ACCOGLIENZA E INTEGRAZIONE</vt:lpstr>
      <vt:lpstr>Presentazione standard di PowerPoint</vt:lpstr>
      <vt:lpstr>Presentazione standard di PowerPoint</vt:lpstr>
      <vt:lpstr>I PROGETTI SAI PER MINORI STRANIERI NON ACCOMPAGNATI</vt:lpstr>
      <vt:lpstr>I NUMERI DELLA RETE SAI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TITOLO</dc:title>
  <dc:creator>CARBINI GALEASSI Eva</dc:creator>
  <cp:lastModifiedBy>Daniele Marchegiani</cp:lastModifiedBy>
  <cp:revision>39</cp:revision>
  <dcterms:created xsi:type="dcterms:W3CDTF">2023-03-16T16:38:23Z</dcterms:created>
  <dcterms:modified xsi:type="dcterms:W3CDTF">2024-04-21T08:44:17Z</dcterms:modified>
</cp:coreProperties>
</file>