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6" r:id="rId4"/>
    <p:sldId id="265" r:id="rId5"/>
    <p:sldId id="269" r:id="rId6"/>
    <p:sldId id="264" r:id="rId7"/>
    <p:sldId id="257" r:id="rId8"/>
    <p:sldId id="267" r:id="rId9"/>
    <p:sldId id="273" r:id="rId10"/>
    <p:sldId id="268" r:id="rId11"/>
    <p:sldId id="271" r:id="rId12"/>
    <p:sldId id="262" r:id="rId13"/>
    <p:sldId id="272" r:id="rId14"/>
    <p:sldId id="263" r:id="rId15"/>
    <p:sldId id="276" r:id="rId16"/>
    <p:sldId id="27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430C69-E57D-F3FC-7EDA-7AEEF70F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7679D0F-34BB-46CD-9EB8-6ED5ACEE3A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E9D825-EEE9-671B-6922-827FDC7DE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F14707-EBAF-9F2C-474F-C288FC646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B1213A-3944-AA67-2592-32FD52BB4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393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E4F75F-EB45-F97C-39D8-259A3E7EC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0BDD0FD-735E-FF17-860E-EF484F534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A65756-4F4B-6BA3-433E-41DF9BEC1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676DE8-10A2-3290-98EE-F89522F2D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A26068-481D-54B4-44ED-ACCCF6E9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25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BCF4320-4B0F-900B-2387-CE6CA6E36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A27E12C-27EA-BDAC-D380-914C20AF9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559EB5-19B0-EA56-DA69-3C5781425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851A33-9DB3-C16A-343B-70DE0F265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17C4E7-9AAB-B2A7-F6E0-2EC960160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69E29-01D6-5DAA-8C73-F4FE4C624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142B57-493E-2888-3E71-8CBAEAAB1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5C448F-31BF-D664-E632-320E90934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8D77B8-CE80-E685-7C07-F64D0942A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33E0CE-25FD-C57F-E09B-877BA5602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5673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8C4BB8-800A-60D7-FD0A-C3DAF7976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8567B0-5F4C-8843-8A84-8638DE44E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05D3CC-D97D-B387-9ACC-5491CCF9E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76038E-D28C-66CE-D127-844AB43D0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43EE3D-6114-FAC5-5FA2-E1BFD2C16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2297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16411A-F443-D3D5-23A7-696FCB6ED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9002E9-3881-2ACE-1161-9D3B92242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FDE1EF4-5482-AA0E-69D0-80B408F85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B3009B-D6CC-A0C4-421D-18D321EA9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E9721E9-8EDF-7C71-1515-3B87B132D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0191B10-091E-B2EF-1218-0FE4BE2D6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646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021244-18F0-17F7-0B78-8AB3D6B3D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6587AE-B203-FA30-7950-CF63E21C7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FC84F6-3BDD-7F4F-4B34-3EA6C4FA8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EA805C-1338-AC3E-E657-80408E2646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5FF2056-DB1E-325A-7D06-A46C9F5BAA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5350779-02A8-B5D0-96B2-FCBB92875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2F5010B-9B43-13C5-DBE7-6DF1C086A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EC787D8-C649-4130-29C6-CFF3C75B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771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EF50E6-7D79-90D1-08A2-1924E6096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88256DF-6AF6-E5F6-CCD4-0CCA6E364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D1F09DD-9C08-639D-0E9E-842859065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F5B7592-3BF9-F620-6089-16F65153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2845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986D4E0-F334-E188-4621-3DEE73FCE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E120733-519D-2756-2AE7-D6CF96E04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16BCE8F-3DFD-E36C-AB5C-D32B6855A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3677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CBF92F-EB22-BA9F-4A13-19F24A7A1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4FEDED-15DD-ACFC-E88D-609864D3A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81123AC-D7B7-60BF-B014-B5C280618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8B5746E-EA3B-BB0C-AD32-0D2DD0041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93FF92-9F29-1ACB-F184-55FD975FE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6803E9C-1F83-8CF6-94AA-1AB3B495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602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6B9D1D-3587-4BEA-4FB0-9FD524D12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3F459E7-A81E-DF45-E78D-5D8681C776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A8E5C48-6431-2B05-A40E-5E1CE1521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686B3E2-6446-1BC5-CF44-69BB59F19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C430D82-8CF4-1ADD-39D9-37FC2E19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C4A31FA-49DD-3553-7F28-BC2E4CFEB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0844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B851985-D876-61B2-4E10-9A472B0E8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C51D667-0F95-349E-E587-764C72CFE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23E7A8-B7EE-B10A-02B2-1D8DA0C3A8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5DBBE-B9AE-4340-B095-24594A2918FE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E04383-927D-F70B-C86E-42B2C378C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FEF47B-70BD-EEB5-C9B9-4E392397A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2B33E-4194-410A-A151-0DE84CD0A3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14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persona, uomo&#10;&#10;Descrizione generata automaticamente">
            <a:extLst>
              <a:ext uri="{FF2B5EF4-FFF2-40B4-BE49-F238E27FC236}">
                <a16:creationId xmlns:a16="http://schemas.microsoft.com/office/drawing/2014/main" id="{BB5293F7-2756-D05F-0ECB-48BAFE4205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31" r="-1" b="24169"/>
          <a:stretch/>
        </p:blipFill>
        <p:spPr>
          <a:xfrm>
            <a:off x="0" y="-1"/>
            <a:ext cx="1219198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89C4EBA-5F49-5FE9-92AD-E16E5F4C9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2703871"/>
            <a:ext cx="9810750" cy="2840908"/>
          </a:xfrm>
        </p:spPr>
        <p:txBody>
          <a:bodyPr>
            <a:normAutofit fontScale="90000"/>
          </a:bodyPr>
          <a:lstStyle/>
          <a:p>
            <a:r>
              <a:rPr lang="it-IT" sz="5100" b="1" i="1" dirty="0">
                <a:solidFill>
                  <a:srgbClr val="FFFFFF"/>
                </a:solidFill>
                <a:latin typeface="Amasis MT Pro" panose="02040504050005020304" pitchFamily="18" charset="0"/>
              </a:rPr>
              <a:t>Nuove reti globali di scambio: </a:t>
            </a:r>
            <a:br>
              <a:rPr lang="it-IT" sz="5100" b="1" i="1" dirty="0">
                <a:solidFill>
                  <a:srgbClr val="FFFFFF"/>
                </a:solidFill>
                <a:latin typeface="Amasis MT Pro" panose="02040504050005020304" pitchFamily="18" charset="0"/>
              </a:rPr>
            </a:br>
            <a:r>
              <a:rPr lang="it-IT" sz="5100" b="1" i="1" dirty="0">
                <a:solidFill>
                  <a:srgbClr val="FFFFFF"/>
                </a:solidFill>
                <a:latin typeface="Amasis MT Pro" panose="02040504050005020304" pitchFamily="18" charset="0"/>
              </a:rPr>
              <a:t>i rapporti con il continente asiatico</a:t>
            </a:r>
            <a:br>
              <a:rPr lang="it-IT" sz="5100" b="1" i="1" dirty="0">
                <a:solidFill>
                  <a:srgbClr val="FFFFFF"/>
                </a:solidFill>
                <a:latin typeface="Amasis MT Pro" panose="02040504050005020304" pitchFamily="18" charset="0"/>
              </a:rPr>
            </a:br>
            <a:r>
              <a:rPr lang="it-IT" sz="5100" b="1" i="1" dirty="0" err="1">
                <a:solidFill>
                  <a:srgbClr val="FFFFFF"/>
                </a:solidFill>
                <a:latin typeface="Amasis MT Pro" panose="02040504050005020304" pitchFamily="18" charset="0"/>
              </a:rPr>
              <a:t>Pt</a:t>
            </a:r>
            <a:r>
              <a:rPr lang="it-IT" sz="5100" b="1" i="1" dirty="0">
                <a:solidFill>
                  <a:srgbClr val="FFFFFF"/>
                </a:solidFill>
                <a:latin typeface="Amasis MT Pro" panose="02040504050005020304" pitchFamily="18" charset="0"/>
              </a:rPr>
              <a:t>. 2</a:t>
            </a:r>
            <a:br>
              <a:rPr lang="it-IT" sz="5100" b="1" i="1" dirty="0">
                <a:solidFill>
                  <a:srgbClr val="FFFFFF"/>
                </a:solidFill>
                <a:latin typeface="+mn-lt"/>
              </a:rPr>
            </a:br>
            <a:br>
              <a:rPr lang="it-IT" sz="5100" b="1" i="1" dirty="0">
                <a:solidFill>
                  <a:srgbClr val="FFFFFF"/>
                </a:solidFill>
                <a:latin typeface="+mn-lt"/>
              </a:rPr>
            </a:br>
            <a:br>
              <a:rPr lang="it-IT" sz="5100" b="1" i="1" dirty="0">
                <a:solidFill>
                  <a:srgbClr val="FFFFFF"/>
                </a:solidFill>
                <a:latin typeface="+mn-lt"/>
              </a:rPr>
            </a:br>
            <a:br>
              <a:rPr lang="it-IT" sz="5100" b="1" i="1" dirty="0">
                <a:solidFill>
                  <a:srgbClr val="FFFFFF"/>
                </a:solidFill>
                <a:latin typeface="+mn-lt"/>
              </a:rPr>
            </a:br>
            <a:br>
              <a:rPr lang="it-IT" sz="5100" dirty="0">
                <a:solidFill>
                  <a:srgbClr val="FFFFFF"/>
                </a:solidFill>
              </a:rPr>
            </a:br>
            <a:endParaRPr lang="it-IT" sz="5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56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788A98-C433-5BA8-0633-5544BBB30814}"/>
              </a:ext>
            </a:extLst>
          </p:cNvPr>
          <p:cNvSpPr txBox="1"/>
          <p:nvPr/>
        </p:nvSpPr>
        <p:spPr>
          <a:xfrm>
            <a:off x="2147887" y="1514654"/>
            <a:ext cx="789622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• Banda</a:t>
            </a:r>
          </a:p>
          <a:p>
            <a:pPr algn="just"/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• Molucche</a:t>
            </a:r>
          </a:p>
          <a:p>
            <a:pPr algn="just"/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• Capo di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Buona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Speranza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(Città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del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Capo: schiavi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cinesi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e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malesi)</a:t>
            </a:r>
          </a:p>
          <a:p>
            <a:pPr algn="just"/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• Giacarta</a:t>
            </a:r>
          </a:p>
          <a:p>
            <a:pPr algn="just"/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• Ceylon</a:t>
            </a:r>
            <a:r>
              <a:rPr lang="it-IT" sz="2000" dirty="0">
                <a:latin typeface="Amasis MT Pro" panose="02040504050005020304" pitchFamily="18" charset="0"/>
              </a:rPr>
              <a:t> (Sri Lanka)</a:t>
            </a:r>
            <a:endParaRPr lang="it-IT" sz="2000" b="0" i="0" u="none" strike="noStrike" baseline="0" dirty="0">
              <a:latin typeface="Amasis MT Pro" panose="02040504050005020304" pitchFamily="18" charset="0"/>
            </a:endParaRPr>
          </a:p>
          <a:p>
            <a:pPr algn="just"/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• alcune zone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del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 err="1">
                <a:latin typeface="Amasis MT Pro" panose="02040504050005020304" pitchFamily="18" charset="0"/>
              </a:rPr>
              <a:t>Coromandel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(costa dell’India)</a:t>
            </a:r>
          </a:p>
          <a:p>
            <a:pPr algn="just"/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• Malacca</a:t>
            </a:r>
          </a:p>
          <a:p>
            <a:pPr algn="just"/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• Difficile riconoscimento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da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parte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delle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popolazioni locali</a:t>
            </a:r>
          </a:p>
          <a:p>
            <a:pPr algn="just"/>
            <a:endParaRPr lang="it-IT" sz="2000" b="0" i="0" u="none" strike="noStrike" baseline="0" dirty="0">
              <a:latin typeface="Amasis MT Pro" panose="02040504050005020304" pitchFamily="18" charset="0"/>
            </a:endParaRPr>
          </a:p>
          <a:p>
            <a:pPr algn="just"/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•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Importanza degli archivi della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VOC: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Amsterdam, l’Aja, Jakarta, Colombo, Chennai, Città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del</a:t>
            </a:r>
            <a:r>
              <a:rPr lang="it-IT" sz="2000" dirty="0">
                <a:latin typeface="Amasis MT Pro" panose="02040504050005020304" pitchFamily="18" charset="0"/>
              </a:rPr>
              <a:t> </a:t>
            </a:r>
            <a:r>
              <a:rPr lang="it-IT" sz="2000" b="0" i="0" u="none" strike="noStrike" baseline="0" dirty="0">
                <a:latin typeface="Amasis MT Pro" panose="02040504050005020304" pitchFamily="18" charset="0"/>
              </a:rPr>
              <a:t>Capo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l"/>
            <a:endParaRPr lang="it-IT" sz="2000" dirty="0">
              <a:latin typeface="Amasis MT Pro" panose="020405040500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86BD7B1-5DC1-7E6F-7933-51B4694681A5}"/>
              </a:ext>
            </a:extLst>
          </p:cNvPr>
          <p:cNvSpPr txBox="1"/>
          <p:nvPr/>
        </p:nvSpPr>
        <p:spPr>
          <a:xfrm>
            <a:off x="2457450" y="314325"/>
            <a:ext cx="6067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u="none" strike="noStrike" baseline="0" dirty="0">
                <a:latin typeface="Amasis MT Pro" panose="02040504050005020304" pitchFamily="18" charset="0"/>
              </a:rPr>
              <a:t>Territori sotto</a:t>
            </a:r>
            <a:r>
              <a:rPr lang="it-IT" sz="3600" b="1" i="1" dirty="0">
                <a:latin typeface="Amasis MT Pro" panose="02040504050005020304" pitchFamily="18" charset="0"/>
              </a:rPr>
              <a:t> il controllo della </a:t>
            </a:r>
            <a:r>
              <a:rPr lang="it-IT" sz="3600" b="1" i="1" u="none" strike="noStrike" baseline="0" dirty="0">
                <a:latin typeface="Amasis MT Pro" panose="02040504050005020304" pitchFamily="18" charset="0"/>
              </a:rPr>
              <a:t>VOC</a:t>
            </a:r>
            <a:endParaRPr lang="it-IT" sz="3600" b="1" i="1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745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58308C-D50F-5377-7DB9-6D14618CE306}"/>
              </a:ext>
            </a:extLst>
          </p:cNvPr>
          <p:cNvSpPr txBox="1"/>
          <p:nvPr/>
        </p:nvSpPr>
        <p:spPr>
          <a:xfrm>
            <a:off x="2748280" y="568960"/>
            <a:ext cx="6695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i="1" dirty="0">
                <a:latin typeface="Amasis MT Pro" panose="02040504050005020304" pitchFamily="18" charset="0"/>
              </a:rPr>
              <a:t>Il potere territoriale della VOC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8BF9BC-7F53-A66C-2B75-1D7D1F0C90D0}"/>
              </a:ext>
            </a:extLst>
          </p:cNvPr>
          <p:cNvSpPr txBox="1"/>
          <p:nvPr/>
        </p:nvSpPr>
        <p:spPr>
          <a:xfrm>
            <a:off x="1722120" y="1878033"/>
            <a:ext cx="87477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Amasis MT Pro" panose="02040504050005020304" pitchFamily="18" charset="0"/>
              </a:rPr>
              <a:t>Come mantiene il controllo dei territori acquisiti?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Potere politico, in virtù del peso politico ed economico che esercita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Su alcune aree esercita vero e proprio controllo territoriale (conquistate militarmente o acquisite con trattati)</a:t>
            </a: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endParaRPr lang="it-IT" sz="2000" dirty="0">
              <a:latin typeface="Amasis MT Pro" panose="020405040500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A volte esercitato con uso della violenza (1621: il 90% della popolazione delle isole Banda è massacrato o deportato dalla VOC, con aiuto dei mercenari giapponesi)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EFB1EF26-CE38-2272-71C2-E9B6804ABCA5}"/>
              </a:ext>
            </a:extLst>
          </p:cNvPr>
          <p:cNvSpPr/>
          <p:nvPr/>
        </p:nvSpPr>
        <p:spPr>
          <a:xfrm>
            <a:off x="2143125" y="3876675"/>
            <a:ext cx="605155" cy="381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8059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A8F8774C-0649-4848-B311-430C66AF3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75" y="185327"/>
            <a:ext cx="10141235" cy="648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9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mappa, atlante&#10;&#10;Descrizione generata automaticamente">
            <a:extLst>
              <a:ext uri="{FF2B5EF4-FFF2-40B4-BE49-F238E27FC236}">
                <a16:creationId xmlns:a16="http://schemas.microsoft.com/office/drawing/2014/main" id="{01E38A12-0FAC-882C-93E8-2CBA7FDF37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1" r="9582" b="1480"/>
          <a:stretch/>
        </p:blipFill>
        <p:spPr>
          <a:xfrm>
            <a:off x="1906099" y="643467"/>
            <a:ext cx="837980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61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persona, uomo&#10;&#10;Descrizione generata automaticamente">
            <a:extLst>
              <a:ext uri="{FF2B5EF4-FFF2-40B4-BE49-F238E27FC236}">
                <a16:creationId xmlns:a16="http://schemas.microsoft.com/office/drawing/2014/main" id="{FD2F6A83-42BF-BCB1-94AC-3C0AEBAB9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813" y="716861"/>
            <a:ext cx="4352818" cy="49458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E26AE25-C114-3D8C-D93F-87E554286731}"/>
              </a:ext>
            </a:extLst>
          </p:cNvPr>
          <p:cNvSpPr txBox="1"/>
          <p:nvPr/>
        </p:nvSpPr>
        <p:spPr>
          <a:xfrm>
            <a:off x="6789505" y="5868773"/>
            <a:ext cx="5075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masis MT Pro" panose="02040504050005020304" pitchFamily="18" charset="0"/>
              </a:rPr>
              <a:t>Johannes Vermeer, </a:t>
            </a:r>
            <a:r>
              <a:rPr lang="en-GB" b="1" i="1" dirty="0" err="1">
                <a:latin typeface="Amasis MT Pro" panose="02040504050005020304" pitchFamily="18" charset="0"/>
              </a:rPr>
              <a:t>Astronomo</a:t>
            </a:r>
            <a:r>
              <a:rPr lang="en-GB" b="1" i="1" dirty="0">
                <a:latin typeface="Amasis MT Pro" panose="02040504050005020304" pitchFamily="18" charset="0"/>
              </a:rPr>
              <a:t> </a:t>
            </a:r>
            <a:r>
              <a:rPr lang="en-GB" dirty="0">
                <a:latin typeface="Amasis MT Pro" panose="02040504050005020304" pitchFamily="18" charset="0"/>
              </a:rPr>
              <a:t>(Museo del Louvre, 1688)</a:t>
            </a:r>
          </a:p>
        </p:txBody>
      </p:sp>
      <p:pic>
        <p:nvPicPr>
          <p:cNvPr id="5" name="Immagine 4" descr="Immagine che contiene interno, vestiti, dipinto, persona&#10;&#10;Descrizione generata automaticamente">
            <a:extLst>
              <a:ext uri="{FF2B5EF4-FFF2-40B4-BE49-F238E27FC236}">
                <a16:creationId xmlns:a16="http://schemas.microsoft.com/office/drawing/2014/main" id="{897FEE23-55AD-544E-A604-975D8CB89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69" y="716861"/>
            <a:ext cx="4411050" cy="49458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42CDAC6-C1D5-BA73-0007-B46B05C92F4C}"/>
              </a:ext>
            </a:extLst>
          </p:cNvPr>
          <p:cNvSpPr txBox="1"/>
          <p:nvPr/>
        </p:nvSpPr>
        <p:spPr>
          <a:xfrm>
            <a:off x="835745" y="5868772"/>
            <a:ext cx="5075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masis MT Pro" panose="02040504050005020304" pitchFamily="18" charset="0"/>
              </a:rPr>
              <a:t>Johannes Vermeer, </a:t>
            </a:r>
            <a:r>
              <a:rPr lang="en-GB" b="1" i="1" dirty="0" err="1">
                <a:latin typeface="Amasis MT Pro" panose="02040504050005020304" pitchFamily="18" charset="0"/>
              </a:rPr>
              <a:t>Geografo</a:t>
            </a:r>
            <a:r>
              <a:rPr lang="en-GB" b="1" i="1" dirty="0">
                <a:latin typeface="Amasis MT Pro" panose="02040504050005020304" pitchFamily="18" charset="0"/>
              </a:rPr>
              <a:t> </a:t>
            </a:r>
            <a:r>
              <a:rPr lang="en-GB" dirty="0">
                <a:latin typeface="Amasis MT Pro" panose="02040504050005020304" pitchFamily="18" charset="0"/>
              </a:rPr>
              <a:t>(</a:t>
            </a:r>
            <a:r>
              <a:rPr lang="en-GB" dirty="0" err="1">
                <a:latin typeface="Amasis MT Pro" panose="02040504050005020304" pitchFamily="18" charset="0"/>
              </a:rPr>
              <a:t>Städelsches</a:t>
            </a:r>
            <a:r>
              <a:rPr lang="en-GB" dirty="0">
                <a:latin typeface="Amasis MT Pro" panose="02040504050005020304" pitchFamily="18" charset="0"/>
              </a:rPr>
              <a:t> </a:t>
            </a:r>
            <a:r>
              <a:rPr lang="en-GB" dirty="0" err="1">
                <a:latin typeface="Amasis MT Pro" panose="02040504050005020304" pitchFamily="18" charset="0"/>
              </a:rPr>
              <a:t>Kunstinstitut</a:t>
            </a:r>
            <a:r>
              <a:rPr lang="en-GB" dirty="0">
                <a:latin typeface="Amasis MT Pro" panose="02040504050005020304" pitchFamily="18" charset="0"/>
              </a:rPr>
              <a:t>, Frankfurt, 1668-1669)</a:t>
            </a:r>
          </a:p>
        </p:txBody>
      </p:sp>
    </p:spTree>
    <p:extLst>
      <p:ext uri="{BB962C8B-B14F-4D97-AF65-F5344CB8AC3E}">
        <p14:creationId xmlns:p14="http://schemas.microsoft.com/office/powerpoint/2010/main" val="3045470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vestiti, dipinto, persona, umbrella&#10;&#10;Descrizione generata automaticamente">
            <a:extLst>
              <a:ext uri="{FF2B5EF4-FFF2-40B4-BE49-F238E27FC236}">
                <a16:creationId xmlns:a16="http://schemas.microsoft.com/office/drawing/2014/main" id="{A1B7EC50-A4C7-024F-B040-54022B9CA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" y="0"/>
            <a:ext cx="10382250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A8F81AC-CE35-DEFE-F0A8-F1A9BEE975BB}"/>
              </a:ext>
            </a:extLst>
          </p:cNvPr>
          <p:cNvSpPr txBox="1"/>
          <p:nvPr/>
        </p:nvSpPr>
        <p:spPr>
          <a:xfrm>
            <a:off x="1630017" y="6013174"/>
            <a:ext cx="8597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chemeClr val="bg1"/>
                </a:solidFill>
                <a:effectLst/>
                <a:latin typeface="Amasis MT Pro" panose="02040504050005020304" pitchFamily="18" charset="0"/>
              </a:rPr>
              <a:t>A Senior Merchant of the Dutch East India Company, presumably Jacob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masis MT Pro" panose="02040504050005020304" pitchFamily="18" charset="0"/>
              </a:rPr>
              <a:t>Mathieusen</a:t>
            </a:r>
            <a:r>
              <a:rPr lang="en-US" b="0" i="0" dirty="0">
                <a:solidFill>
                  <a:schemeClr val="bg1"/>
                </a:solidFill>
                <a:effectLst/>
                <a:latin typeface="Amasis MT Pro" panose="02040504050005020304" pitchFamily="18" charset="0"/>
              </a:rPr>
              <a:t>, and his wife; in the background the fleet in the roads </a:t>
            </a:r>
            <a:r>
              <a:rPr lang="en-US" b="0" i="0">
                <a:solidFill>
                  <a:schemeClr val="bg1"/>
                </a:solidFill>
                <a:effectLst/>
                <a:latin typeface="Amasis MT Pro" panose="02040504050005020304" pitchFamily="18" charset="0"/>
              </a:rPr>
              <a:t>of Batavia (1650ca)</a:t>
            </a:r>
            <a:endParaRPr lang="it-IT" dirty="0">
              <a:solidFill>
                <a:schemeClr val="bg1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445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pinto, Viso umano, vestiti, ritratto&#10;&#10;Descrizione generata automaticamente">
            <a:extLst>
              <a:ext uri="{FF2B5EF4-FFF2-40B4-BE49-F238E27FC236}">
                <a16:creationId xmlns:a16="http://schemas.microsoft.com/office/drawing/2014/main" id="{9FC125FF-9C89-5C48-51D7-877FE85C6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6" y="132080"/>
            <a:ext cx="4295047" cy="562864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6C22603-0A21-9CE6-C13E-8BD2C8F1D74F}"/>
              </a:ext>
            </a:extLst>
          </p:cNvPr>
          <p:cNvSpPr txBox="1"/>
          <p:nvPr/>
        </p:nvSpPr>
        <p:spPr>
          <a:xfrm>
            <a:off x="396239" y="5802590"/>
            <a:ext cx="5069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0" i="0" u="none" strike="noStrike" baseline="0" dirty="0">
                <a:latin typeface="Amasis MT Pro" panose="02040504050005020304" pitchFamily="18" charset="0"/>
              </a:rPr>
              <a:t>Caspar </a:t>
            </a:r>
            <a:r>
              <a:rPr lang="en-US" sz="1800" b="0" i="0" u="none" strike="noStrike" baseline="0" dirty="0" err="1">
                <a:latin typeface="Amasis MT Pro" panose="02040504050005020304" pitchFamily="18" charset="0"/>
              </a:rPr>
              <a:t>Netscher</a:t>
            </a:r>
            <a:r>
              <a:rPr lang="en-US" sz="1800" b="0" i="0" u="none" strike="noStrike" baseline="0" dirty="0">
                <a:latin typeface="Amasis MT Pro" panose="02040504050005020304" pitchFamily="18" charset="0"/>
              </a:rPr>
              <a:t>, </a:t>
            </a:r>
            <a:r>
              <a:rPr lang="en-US" sz="1800" i="1" u="none" strike="noStrike" baseline="0" dirty="0">
                <a:latin typeface="Amasis MT Pro" panose="02040504050005020304" pitchFamily="18" charset="0"/>
              </a:rPr>
              <a:t>Portrait of Christiaan Huygens</a:t>
            </a:r>
            <a:r>
              <a:rPr lang="en-US" sz="1800" b="0" i="0" u="none" strike="noStrike" baseline="0" dirty="0">
                <a:latin typeface="Amasis MT Pro" panose="02040504050005020304" pitchFamily="18" charset="0"/>
              </a:rPr>
              <a:t>, 1671, paper on panel, 113/4 x 91/2 inches. </a:t>
            </a:r>
            <a:r>
              <a:rPr lang="en-US" sz="1800" b="0" i="0" u="none" strike="noStrike" baseline="0" dirty="0" err="1">
                <a:latin typeface="Amasis MT Pro" panose="02040504050005020304" pitchFamily="18" charset="0"/>
              </a:rPr>
              <a:t>Gemeentemuseum</a:t>
            </a:r>
            <a:r>
              <a:rPr lang="en-US" sz="1800" b="0" i="0" u="none" strike="noStrike" baseline="0" dirty="0">
                <a:latin typeface="Amasis MT Pro" panose="02040504050005020304" pitchFamily="18" charset="0"/>
              </a:rPr>
              <a:t>, The Hague. </a:t>
            </a:r>
            <a:endParaRPr lang="it-IT" dirty="0">
              <a:latin typeface="Amasis MT Pro" panose="020405040500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DA25C44-F73D-4229-F72C-B0C036D19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426" y="132080"/>
            <a:ext cx="4652789" cy="562864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0E1AB61-3BF8-9C09-9710-38BAA20313F4}"/>
              </a:ext>
            </a:extLst>
          </p:cNvPr>
          <p:cNvSpPr txBox="1"/>
          <p:nvPr/>
        </p:nvSpPr>
        <p:spPr>
          <a:xfrm>
            <a:off x="6583680" y="5802590"/>
            <a:ext cx="4947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>
                <a:latin typeface="Amasis MT Pro" panose="02040504050005020304" pitchFamily="18" charset="0"/>
              </a:rPr>
              <a:t>Nicolaes</a:t>
            </a:r>
            <a:r>
              <a:rPr lang="it-IT" dirty="0">
                <a:latin typeface="Amasis MT Pro" panose="02040504050005020304" pitchFamily="18" charset="0"/>
              </a:rPr>
              <a:t> Maes, </a:t>
            </a:r>
            <a:r>
              <a:rPr lang="it-IT" i="1" dirty="0" err="1">
                <a:latin typeface="Amasis MT Pro" panose="02040504050005020304" pitchFamily="18" charset="0"/>
              </a:rPr>
              <a:t>Portrait</a:t>
            </a:r>
            <a:r>
              <a:rPr lang="it-IT" i="1" dirty="0">
                <a:latin typeface="Amasis MT Pro" panose="02040504050005020304" pitchFamily="18" charset="0"/>
              </a:rPr>
              <a:t> of Leonard </a:t>
            </a:r>
            <a:r>
              <a:rPr lang="it-IT" i="1" dirty="0" err="1">
                <a:latin typeface="Amasis MT Pro" panose="02040504050005020304" pitchFamily="18" charset="0"/>
              </a:rPr>
              <a:t>Verzijl</a:t>
            </a:r>
            <a:r>
              <a:rPr lang="it-IT" dirty="0">
                <a:latin typeface="Amasis MT Pro" panose="02040504050005020304" pitchFamily="18" charset="0"/>
              </a:rPr>
              <a:t>, 1683, oil on canvas, 453/8 x 37 inches. Frans </a:t>
            </a:r>
            <a:r>
              <a:rPr lang="it-IT" dirty="0" err="1">
                <a:latin typeface="Amasis MT Pro" panose="02040504050005020304" pitchFamily="18" charset="0"/>
              </a:rPr>
              <a:t>Halsmuseum</a:t>
            </a:r>
            <a:r>
              <a:rPr lang="it-IT" dirty="0">
                <a:latin typeface="Amasis MT Pro" panose="02040504050005020304" pitchFamily="18" charset="0"/>
              </a:rPr>
              <a:t>, Haarlem.</a:t>
            </a:r>
          </a:p>
        </p:txBody>
      </p:sp>
    </p:spTree>
    <p:extLst>
      <p:ext uri="{BB962C8B-B14F-4D97-AF65-F5344CB8AC3E}">
        <p14:creationId xmlns:p14="http://schemas.microsoft.com/office/powerpoint/2010/main" val="32342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4D5440-4B23-EA71-B3E4-D8A753EAD44B}"/>
              </a:ext>
            </a:extLst>
          </p:cNvPr>
          <p:cNvSpPr txBox="1"/>
          <p:nvPr/>
        </p:nvSpPr>
        <p:spPr>
          <a:xfrm>
            <a:off x="1924050" y="1400175"/>
            <a:ext cx="82772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dirty="0">
                <a:solidFill>
                  <a:srgbClr val="374151"/>
                </a:solidFill>
                <a:latin typeface="Amasis MT Pro" panose="02040504050005020304" pitchFamily="18" charset="0"/>
              </a:rPr>
              <a:t>Nella prima metà del XVII sec. i</a:t>
            </a:r>
            <a:r>
              <a:rPr lang="it-IT" sz="2000" b="0" i="0" dirty="0">
                <a:solidFill>
                  <a:srgbClr val="374151"/>
                </a:solidFill>
                <a:effectLst/>
                <a:latin typeface="Amasis MT Pro" panose="02040504050005020304" pitchFamily="18" charset="0"/>
              </a:rPr>
              <a:t>l sud e il centro dell'Europa attraversano grave crisi economica: crollo del mercato, dei prezzi e dei costi del lavoro. </a:t>
            </a:r>
            <a:r>
              <a:rPr lang="it-IT" sz="2000" dirty="0">
                <a:solidFill>
                  <a:srgbClr val="374151"/>
                </a:solidFill>
                <a:latin typeface="Amasis MT Pro" panose="02040504050005020304" pitchFamily="18" charset="0"/>
              </a:rPr>
              <a:t>P</a:t>
            </a:r>
            <a:r>
              <a:rPr lang="it-IT" sz="2000" b="0" i="0" dirty="0">
                <a:solidFill>
                  <a:srgbClr val="374151"/>
                </a:solidFill>
                <a:effectLst/>
                <a:latin typeface="Amasis MT Pro" panose="02040504050005020304" pitchFamily="18" charset="0"/>
              </a:rPr>
              <a:t>overtà e l'insicurezza alimentare sono aumentate rapidamente in tutta l'area.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it-IT" sz="2000" b="0" i="0" dirty="0">
              <a:solidFill>
                <a:srgbClr val="374151"/>
              </a:solidFill>
              <a:effectLst/>
              <a:latin typeface="Amasis MT Pro" panose="020405040500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dirty="0">
                <a:solidFill>
                  <a:srgbClr val="374151"/>
                </a:solidFill>
                <a:latin typeface="Amasis MT Pro" panose="02040504050005020304" pitchFamily="18" charset="0"/>
              </a:rPr>
              <a:t>Q</a:t>
            </a:r>
            <a:r>
              <a:rPr lang="it-IT" sz="2000" b="0" i="0" dirty="0">
                <a:solidFill>
                  <a:srgbClr val="374151"/>
                </a:solidFill>
                <a:effectLst/>
                <a:latin typeface="Amasis MT Pro" panose="02040504050005020304" pitchFamily="18" charset="0"/>
              </a:rPr>
              <a:t>uesta tendenza non è uniforme in tutto il continente: le </a:t>
            </a:r>
            <a:r>
              <a:rPr lang="it-IT" sz="2000" b="1" i="0" dirty="0">
                <a:solidFill>
                  <a:srgbClr val="374151"/>
                </a:solidFill>
                <a:effectLst/>
                <a:latin typeface="Amasis MT Pro" panose="02040504050005020304" pitchFamily="18" charset="0"/>
              </a:rPr>
              <a:t>regioni marittime del nord-ovest dell'Europa </a:t>
            </a:r>
            <a:r>
              <a:rPr lang="it-IT" sz="2000" b="0" i="0" dirty="0">
                <a:solidFill>
                  <a:srgbClr val="374151"/>
                </a:solidFill>
                <a:effectLst/>
                <a:latin typeface="Amasis MT Pro" panose="02040504050005020304" pitchFamily="18" charset="0"/>
              </a:rPr>
              <a:t>migliorano prestazioni commerciali e le rispettive economie continuano a crescere.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it-IT" sz="2000" b="0" i="0" dirty="0">
              <a:solidFill>
                <a:srgbClr val="374151"/>
              </a:solidFill>
              <a:effectLst/>
              <a:latin typeface="Amasis MT Pro" panose="020405040500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b="0" i="0" dirty="0">
                <a:solidFill>
                  <a:srgbClr val="374151"/>
                </a:solidFill>
                <a:effectLst/>
                <a:latin typeface="Amasis MT Pro" panose="02040504050005020304" pitchFamily="18" charset="0"/>
              </a:rPr>
              <a:t>Questo è stato il caso, ad esempio, della Repubblica Olandese (vale a dire, le Province Unite dei Paesi Bassi).</a:t>
            </a:r>
            <a:endParaRPr lang="it-IT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876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mappa, atlante, Carattere&#10;&#10;Descrizione generata automaticamente">
            <a:extLst>
              <a:ext uri="{FF2B5EF4-FFF2-40B4-BE49-F238E27FC236}">
                <a16:creationId xmlns:a16="http://schemas.microsoft.com/office/drawing/2014/main" id="{AC15F109-EC36-F830-1F06-8775C9C6E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33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0FB703-9673-D128-6636-2230BE507D59}"/>
              </a:ext>
            </a:extLst>
          </p:cNvPr>
          <p:cNvSpPr txBox="1"/>
          <p:nvPr/>
        </p:nvSpPr>
        <p:spPr>
          <a:xfrm>
            <a:off x="852167" y="151337"/>
            <a:ext cx="9665493" cy="8667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dirty="0" err="1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L’indipendenza</a:t>
            </a:r>
            <a:r>
              <a:rPr lang="en-US" sz="3600" b="1" i="1" dirty="0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 </a:t>
            </a:r>
            <a:r>
              <a:rPr lang="en-US" sz="3600" b="1" i="1" dirty="0" err="1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dalla</a:t>
            </a:r>
            <a:r>
              <a:rPr lang="en-US" sz="3600" b="1" i="1" dirty="0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 </a:t>
            </a:r>
            <a:r>
              <a:rPr lang="en-US" sz="3600" b="1" i="1" dirty="0" err="1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Spagna</a:t>
            </a:r>
            <a:r>
              <a:rPr lang="en-US" sz="3600" b="1" i="1" dirty="0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dirty="0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(</a:t>
            </a:r>
            <a:r>
              <a:rPr lang="en-US" sz="3600" b="1" i="1" dirty="0" err="1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dai</a:t>
            </a:r>
            <a:r>
              <a:rPr lang="en-US" sz="3600" b="1" i="1" dirty="0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 </a:t>
            </a:r>
            <a:r>
              <a:rPr lang="en-US" sz="3600" b="1" i="1" dirty="0" err="1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Paesi</a:t>
            </a:r>
            <a:r>
              <a:rPr lang="en-US" sz="3600" b="1" i="1" dirty="0">
                <a:solidFill>
                  <a:schemeClr val="tx2"/>
                </a:solidFill>
                <a:latin typeface="Amasis MT Pro" panose="02040504050005020304" pitchFamily="18" charset="0"/>
                <a:ea typeface="+mj-ea"/>
                <a:cs typeface="+mj-cs"/>
              </a:rPr>
              <a:t> Bassi alle province Unite) </a:t>
            </a:r>
          </a:p>
        </p:txBody>
      </p:sp>
      <p:pic>
        <p:nvPicPr>
          <p:cNvPr id="8" name="Immagine 7" descr="Immagine che contiene testo, mappa, atlante, Carattere&#10;&#10;Descrizione generata automaticamente">
            <a:extLst>
              <a:ext uri="{FF2B5EF4-FFF2-40B4-BE49-F238E27FC236}">
                <a16:creationId xmlns:a16="http://schemas.microsoft.com/office/drawing/2014/main" id="{1763D4E3-81D0-6330-4B3E-9B2C7EBAB9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r="3754" b="2"/>
          <a:stretch/>
        </p:blipFill>
        <p:spPr>
          <a:xfrm>
            <a:off x="586902" y="1325581"/>
            <a:ext cx="4475166" cy="5273022"/>
          </a:xfrm>
          <a:prstGeom prst="rect">
            <a:avLst/>
          </a:prstGeom>
        </p:spPr>
      </p:pic>
      <p:sp>
        <p:nvSpPr>
          <p:cNvPr id="28" name="Freeform: Shape 20">
            <a:extLst>
              <a:ext uri="{FF2B5EF4-FFF2-40B4-BE49-F238E27FC236}">
                <a16:creationId xmlns:a16="http://schemas.microsoft.com/office/drawing/2014/main" id="{D4420C61-30B9-D26F-6720-C32154CA3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465047" flipV="1">
            <a:off x="11636678" y="400406"/>
            <a:ext cx="413532" cy="368654"/>
          </a:xfrm>
          <a:custGeom>
            <a:avLst/>
            <a:gdLst>
              <a:gd name="connsiteX0" fmla="*/ 2531073 w 4828010"/>
              <a:gd name="connsiteY0" fmla="*/ 0 h 4873559"/>
              <a:gd name="connsiteX1" fmla="*/ 3937963 w 4828010"/>
              <a:gd name="connsiteY1" fmla="*/ 437433 h 4873559"/>
              <a:gd name="connsiteX2" fmla="*/ 4806231 w 4828010"/>
              <a:gd name="connsiteY2" fmla="*/ 1773180 h 4873559"/>
              <a:gd name="connsiteX3" fmla="*/ 4448644 w 4828010"/>
              <a:gd name="connsiteY3" fmla="*/ 3933235 h 4873559"/>
              <a:gd name="connsiteX4" fmla="*/ 3192542 w 4828010"/>
              <a:gd name="connsiteY4" fmla="*/ 4716168 h 4873559"/>
              <a:gd name="connsiteX5" fmla="*/ 937448 w 4828010"/>
              <a:gd name="connsiteY5" fmla="*/ 4547691 h 4873559"/>
              <a:gd name="connsiteX6" fmla="*/ 12348 w 4828010"/>
              <a:gd name="connsiteY6" fmla="*/ 3026750 h 4873559"/>
              <a:gd name="connsiteX7" fmla="*/ 553508 w 4828010"/>
              <a:gd name="connsiteY7" fmla="*/ 740383 h 4873559"/>
              <a:gd name="connsiteX8" fmla="*/ 2531073 w 4828010"/>
              <a:gd name="connsiteY8" fmla="*/ 0 h 4873559"/>
              <a:gd name="connsiteX0" fmla="*/ 2531073 w 4828010"/>
              <a:gd name="connsiteY0" fmla="*/ 0 h 4853896"/>
              <a:gd name="connsiteX1" fmla="*/ 3937963 w 4828010"/>
              <a:gd name="connsiteY1" fmla="*/ 437433 h 4853896"/>
              <a:gd name="connsiteX2" fmla="*/ 4806231 w 4828010"/>
              <a:gd name="connsiteY2" fmla="*/ 1773180 h 4853896"/>
              <a:gd name="connsiteX3" fmla="*/ 4448644 w 4828010"/>
              <a:gd name="connsiteY3" fmla="*/ 3933235 h 4853896"/>
              <a:gd name="connsiteX4" fmla="*/ 3192542 w 4828010"/>
              <a:gd name="connsiteY4" fmla="*/ 4716168 h 4853896"/>
              <a:gd name="connsiteX5" fmla="*/ 1075671 w 4828010"/>
              <a:gd name="connsiteY5" fmla="*/ 4473263 h 4853896"/>
              <a:gd name="connsiteX6" fmla="*/ 12348 w 4828010"/>
              <a:gd name="connsiteY6" fmla="*/ 3026750 h 4853896"/>
              <a:gd name="connsiteX7" fmla="*/ 553508 w 4828010"/>
              <a:gd name="connsiteY7" fmla="*/ 740383 h 4853896"/>
              <a:gd name="connsiteX8" fmla="*/ 2531073 w 4828010"/>
              <a:gd name="connsiteY8" fmla="*/ 0 h 4853896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84014 w 4780951"/>
              <a:gd name="connsiteY0" fmla="*/ 0 h 4850182"/>
              <a:gd name="connsiteX1" fmla="*/ 3890904 w 4780951"/>
              <a:gd name="connsiteY1" fmla="*/ 437433 h 4850182"/>
              <a:gd name="connsiteX2" fmla="*/ 4759172 w 4780951"/>
              <a:gd name="connsiteY2" fmla="*/ 1773180 h 4850182"/>
              <a:gd name="connsiteX3" fmla="*/ 4401585 w 4780951"/>
              <a:gd name="connsiteY3" fmla="*/ 3933235 h 4850182"/>
              <a:gd name="connsiteX4" fmla="*/ 3145483 w 4780951"/>
              <a:gd name="connsiteY4" fmla="*/ 4716168 h 4850182"/>
              <a:gd name="connsiteX5" fmla="*/ 1113673 w 4780951"/>
              <a:gd name="connsiteY5" fmla="*/ 4467947 h 4850182"/>
              <a:gd name="connsiteX6" fmla="*/ 39717 w 4780951"/>
              <a:gd name="connsiteY6" fmla="*/ 3101178 h 4850182"/>
              <a:gd name="connsiteX7" fmla="*/ 506449 w 4780951"/>
              <a:gd name="connsiteY7" fmla="*/ 740383 h 4850182"/>
              <a:gd name="connsiteX8" fmla="*/ 2484014 w 4780951"/>
              <a:gd name="connsiteY8" fmla="*/ 0 h 4850182"/>
              <a:gd name="connsiteX0" fmla="*/ 2484014 w 4780127"/>
              <a:gd name="connsiteY0" fmla="*/ 0 h 4850182"/>
              <a:gd name="connsiteX1" fmla="*/ 3890904 w 4780127"/>
              <a:gd name="connsiteY1" fmla="*/ 437433 h 4850182"/>
              <a:gd name="connsiteX2" fmla="*/ 4759172 w 4780127"/>
              <a:gd name="connsiteY2" fmla="*/ 1773180 h 4850182"/>
              <a:gd name="connsiteX3" fmla="*/ 4390953 w 4780127"/>
              <a:gd name="connsiteY3" fmla="*/ 3805644 h 4850182"/>
              <a:gd name="connsiteX4" fmla="*/ 3145483 w 4780127"/>
              <a:gd name="connsiteY4" fmla="*/ 4716168 h 4850182"/>
              <a:gd name="connsiteX5" fmla="*/ 1113673 w 4780127"/>
              <a:gd name="connsiteY5" fmla="*/ 4467947 h 4850182"/>
              <a:gd name="connsiteX6" fmla="*/ 39717 w 4780127"/>
              <a:gd name="connsiteY6" fmla="*/ 3101178 h 4850182"/>
              <a:gd name="connsiteX7" fmla="*/ 506449 w 4780127"/>
              <a:gd name="connsiteY7" fmla="*/ 740383 h 4850182"/>
              <a:gd name="connsiteX8" fmla="*/ 2484014 w 4780127"/>
              <a:gd name="connsiteY8" fmla="*/ 0 h 4850182"/>
              <a:gd name="connsiteX0" fmla="*/ 2484014 w 4778010"/>
              <a:gd name="connsiteY0" fmla="*/ 0 h 4846926"/>
              <a:gd name="connsiteX1" fmla="*/ 3890904 w 4778010"/>
              <a:gd name="connsiteY1" fmla="*/ 437433 h 4846926"/>
              <a:gd name="connsiteX2" fmla="*/ 4759172 w 4778010"/>
              <a:gd name="connsiteY2" fmla="*/ 1773180 h 4846926"/>
              <a:gd name="connsiteX3" fmla="*/ 4390953 w 4778010"/>
              <a:gd name="connsiteY3" fmla="*/ 3805644 h 4846926"/>
              <a:gd name="connsiteX4" fmla="*/ 3343914 w 4778010"/>
              <a:gd name="connsiteY4" fmla="*/ 4712128 h 4846926"/>
              <a:gd name="connsiteX5" fmla="*/ 1113673 w 4778010"/>
              <a:gd name="connsiteY5" fmla="*/ 4467947 h 4846926"/>
              <a:gd name="connsiteX6" fmla="*/ 39717 w 4778010"/>
              <a:gd name="connsiteY6" fmla="*/ 3101178 h 4846926"/>
              <a:gd name="connsiteX7" fmla="*/ 506449 w 4778010"/>
              <a:gd name="connsiteY7" fmla="*/ 740383 h 4846926"/>
              <a:gd name="connsiteX8" fmla="*/ 2484014 w 4778010"/>
              <a:gd name="connsiteY8" fmla="*/ 0 h 4846926"/>
              <a:gd name="connsiteX0" fmla="*/ 2484014 w 4782503"/>
              <a:gd name="connsiteY0" fmla="*/ 0 h 4846926"/>
              <a:gd name="connsiteX1" fmla="*/ 3890904 w 4782503"/>
              <a:gd name="connsiteY1" fmla="*/ 437433 h 4846926"/>
              <a:gd name="connsiteX2" fmla="*/ 4759172 w 4782503"/>
              <a:gd name="connsiteY2" fmla="*/ 1773180 h 4846926"/>
              <a:gd name="connsiteX3" fmla="*/ 4450482 w 4782503"/>
              <a:gd name="connsiteY3" fmla="*/ 3688481 h 4846926"/>
              <a:gd name="connsiteX4" fmla="*/ 3343914 w 4782503"/>
              <a:gd name="connsiteY4" fmla="*/ 4712128 h 4846926"/>
              <a:gd name="connsiteX5" fmla="*/ 1113673 w 4782503"/>
              <a:gd name="connsiteY5" fmla="*/ 4467947 h 4846926"/>
              <a:gd name="connsiteX6" fmla="*/ 39717 w 4782503"/>
              <a:gd name="connsiteY6" fmla="*/ 3101178 h 4846926"/>
              <a:gd name="connsiteX7" fmla="*/ 506449 w 4782503"/>
              <a:gd name="connsiteY7" fmla="*/ 740383 h 4846926"/>
              <a:gd name="connsiteX8" fmla="*/ 2484014 w 4782503"/>
              <a:gd name="connsiteY8" fmla="*/ 0 h 4846926"/>
              <a:gd name="connsiteX0" fmla="*/ 2484014 w 4784889"/>
              <a:gd name="connsiteY0" fmla="*/ 0 h 4846926"/>
              <a:gd name="connsiteX1" fmla="*/ 3890904 w 4784889"/>
              <a:gd name="connsiteY1" fmla="*/ 437433 h 4846926"/>
              <a:gd name="connsiteX2" fmla="*/ 4759172 w 4784889"/>
              <a:gd name="connsiteY2" fmla="*/ 1773180 h 4846926"/>
              <a:gd name="connsiteX3" fmla="*/ 4474294 w 4784889"/>
              <a:gd name="connsiteY3" fmla="*/ 3676361 h 4846926"/>
              <a:gd name="connsiteX4" fmla="*/ 3343914 w 4784889"/>
              <a:gd name="connsiteY4" fmla="*/ 4712128 h 4846926"/>
              <a:gd name="connsiteX5" fmla="*/ 1113673 w 4784889"/>
              <a:gd name="connsiteY5" fmla="*/ 4467947 h 4846926"/>
              <a:gd name="connsiteX6" fmla="*/ 39717 w 4784889"/>
              <a:gd name="connsiteY6" fmla="*/ 3101178 h 4846926"/>
              <a:gd name="connsiteX7" fmla="*/ 506449 w 4784889"/>
              <a:gd name="connsiteY7" fmla="*/ 740383 h 4846926"/>
              <a:gd name="connsiteX8" fmla="*/ 2484014 w 4784889"/>
              <a:gd name="connsiteY8" fmla="*/ 0 h 4846926"/>
              <a:gd name="connsiteX0" fmla="*/ 2484014 w 4784889"/>
              <a:gd name="connsiteY0" fmla="*/ 0 h 4860980"/>
              <a:gd name="connsiteX1" fmla="*/ 3890904 w 4784889"/>
              <a:gd name="connsiteY1" fmla="*/ 437433 h 4860980"/>
              <a:gd name="connsiteX2" fmla="*/ 4759172 w 4784889"/>
              <a:gd name="connsiteY2" fmla="*/ 1773180 h 4860980"/>
              <a:gd name="connsiteX3" fmla="*/ 4474294 w 4784889"/>
              <a:gd name="connsiteY3" fmla="*/ 3676361 h 4860980"/>
              <a:gd name="connsiteX4" fmla="*/ 3343914 w 4784889"/>
              <a:gd name="connsiteY4" fmla="*/ 4712128 h 4860980"/>
              <a:gd name="connsiteX5" fmla="*/ 1097799 w 4784889"/>
              <a:gd name="connsiteY5" fmla="*/ 4524510 h 4860980"/>
              <a:gd name="connsiteX6" fmla="*/ 39717 w 4784889"/>
              <a:gd name="connsiteY6" fmla="*/ 3101178 h 4860980"/>
              <a:gd name="connsiteX7" fmla="*/ 506449 w 4784889"/>
              <a:gd name="connsiteY7" fmla="*/ 740383 h 4860980"/>
              <a:gd name="connsiteX8" fmla="*/ 2484014 w 4784889"/>
              <a:gd name="connsiteY8" fmla="*/ 0 h 4860980"/>
              <a:gd name="connsiteX0" fmla="*/ 2484014 w 4783308"/>
              <a:gd name="connsiteY0" fmla="*/ 0 h 4860981"/>
              <a:gd name="connsiteX1" fmla="*/ 3890904 w 4783308"/>
              <a:gd name="connsiteY1" fmla="*/ 437433 h 4860981"/>
              <a:gd name="connsiteX2" fmla="*/ 4759172 w 4783308"/>
              <a:gd name="connsiteY2" fmla="*/ 1773180 h 4860981"/>
              <a:gd name="connsiteX3" fmla="*/ 4474294 w 4783308"/>
              <a:gd name="connsiteY3" fmla="*/ 3676361 h 4860981"/>
              <a:gd name="connsiteX4" fmla="*/ 3443129 w 4783308"/>
              <a:gd name="connsiteY4" fmla="*/ 4712129 h 4860981"/>
              <a:gd name="connsiteX5" fmla="*/ 1097799 w 4783308"/>
              <a:gd name="connsiteY5" fmla="*/ 4524510 h 4860981"/>
              <a:gd name="connsiteX6" fmla="*/ 39717 w 4783308"/>
              <a:gd name="connsiteY6" fmla="*/ 3101178 h 4860981"/>
              <a:gd name="connsiteX7" fmla="*/ 506449 w 4783308"/>
              <a:gd name="connsiteY7" fmla="*/ 740383 h 4860981"/>
              <a:gd name="connsiteX8" fmla="*/ 2484014 w 4783308"/>
              <a:gd name="connsiteY8" fmla="*/ 0 h 4860981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532073 w 4784141"/>
              <a:gd name="connsiteY0" fmla="*/ 0 h 4773425"/>
              <a:gd name="connsiteX1" fmla="*/ 3891737 w 4784141"/>
              <a:gd name="connsiteY1" fmla="*/ 389356 h 4773425"/>
              <a:gd name="connsiteX2" fmla="*/ 4760005 w 4784141"/>
              <a:gd name="connsiteY2" fmla="*/ 1725103 h 4773425"/>
              <a:gd name="connsiteX3" fmla="*/ 4475127 w 4784141"/>
              <a:gd name="connsiteY3" fmla="*/ 3628284 h 4773425"/>
              <a:gd name="connsiteX4" fmla="*/ 3443962 w 4784141"/>
              <a:gd name="connsiteY4" fmla="*/ 4664052 h 4773425"/>
              <a:gd name="connsiteX5" fmla="*/ 1098632 w 4784141"/>
              <a:gd name="connsiteY5" fmla="*/ 4476433 h 4773425"/>
              <a:gd name="connsiteX6" fmla="*/ 40550 w 4784141"/>
              <a:gd name="connsiteY6" fmla="*/ 3053101 h 4773425"/>
              <a:gd name="connsiteX7" fmla="*/ 507282 w 4784141"/>
              <a:gd name="connsiteY7" fmla="*/ 692306 h 4773425"/>
              <a:gd name="connsiteX8" fmla="*/ 2532073 w 4784141"/>
              <a:gd name="connsiteY8" fmla="*/ 0 h 4773425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58783 w 4784614"/>
              <a:gd name="connsiteY0" fmla="*/ 525 h 4757924"/>
              <a:gd name="connsiteX1" fmla="*/ 3892210 w 4784614"/>
              <a:gd name="connsiteY1" fmla="*/ 373855 h 4757924"/>
              <a:gd name="connsiteX2" fmla="*/ 4760478 w 4784614"/>
              <a:gd name="connsiteY2" fmla="*/ 1709602 h 4757924"/>
              <a:gd name="connsiteX3" fmla="*/ 4475600 w 4784614"/>
              <a:gd name="connsiteY3" fmla="*/ 3612783 h 4757924"/>
              <a:gd name="connsiteX4" fmla="*/ 3444435 w 4784614"/>
              <a:gd name="connsiteY4" fmla="*/ 4648551 h 4757924"/>
              <a:gd name="connsiteX5" fmla="*/ 1099105 w 4784614"/>
              <a:gd name="connsiteY5" fmla="*/ 4460932 h 4757924"/>
              <a:gd name="connsiteX6" fmla="*/ 41023 w 4784614"/>
              <a:gd name="connsiteY6" fmla="*/ 3037600 h 4757924"/>
              <a:gd name="connsiteX7" fmla="*/ 507755 w 4784614"/>
              <a:gd name="connsiteY7" fmla="*/ 676805 h 4757924"/>
              <a:gd name="connsiteX8" fmla="*/ 2558783 w 4784614"/>
              <a:gd name="connsiteY8" fmla="*/ 525 h 4757924"/>
              <a:gd name="connsiteX0" fmla="*/ 2558783 w 4784614"/>
              <a:gd name="connsiteY0" fmla="*/ 408 h 4757807"/>
              <a:gd name="connsiteX1" fmla="*/ 3907953 w 4784614"/>
              <a:gd name="connsiteY1" fmla="*/ 443183 h 4757807"/>
              <a:gd name="connsiteX2" fmla="*/ 4760478 w 4784614"/>
              <a:gd name="connsiteY2" fmla="*/ 1709485 h 4757807"/>
              <a:gd name="connsiteX3" fmla="*/ 4475600 w 4784614"/>
              <a:gd name="connsiteY3" fmla="*/ 3612666 h 4757807"/>
              <a:gd name="connsiteX4" fmla="*/ 3444435 w 4784614"/>
              <a:gd name="connsiteY4" fmla="*/ 4648434 h 4757807"/>
              <a:gd name="connsiteX5" fmla="*/ 1099105 w 4784614"/>
              <a:gd name="connsiteY5" fmla="*/ 4460815 h 4757807"/>
              <a:gd name="connsiteX6" fmla="*/ 41023 w 4784614"/>
              <a:gd name="connsiteY6" fmla="*/ 3037483 h 4757807"/>
              <a:gd name="connsiteX7" fmla="*/ 507755 w 4784614"/>
              <a:gd name="connsiteY7" fmla="*/ 676688 h 4757807"/>
              <a:gd name="connsiteX8" fmla="*/ 2558783 w 4784614"/>
              <a:gd name="connsiteY8" fmla="*/ 408 h 4757807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90 h 4954518"/>
              <a:gd name="connsiteX1" fmla="*/ 3910127 w 4786788"/>
              <a:gd name="connsiteY1" fmla="*/ 639894 h 4954518"/>
              <a:gd name="connsiteX2" fmla="*/ 4762652 w 4786788"/>
              <a:gd name="connsiteY2" fmla="*/ 1906196 h 4954518"/>
              <a:gd name="connsiteX3" fmla="*/ 4477774 w 4786788"/>
              <a:gd name="connsiteY3" fmla="*/ 3809377 h 4954518"/>
              <a:gd name="connsiteX4" fmla="*/ 3446609 w 4786788"/>
              <a:gd name="connsiteY4" fmla="*/ 4845145 h 4954518"/>
              <a:gd name="connsiteX5" fmla="*/ 1101279 w 4786788"/>
              <a:gd name="connsiteY5" fmla="*/ 4657526 h 4954518"/>
              <a:gd name="connsiteX6" fmla="*/ 43197 w 4786788"/>
              <a:gd name="connsiteY6" fmla="*/ 3234194 h 4954518"/>
              <a:gd name="connsiteX7" fmla="*/ 509929 w 4786788"/>
              <a:gd name="connsiteY7" fmla="*/ 873399 h 4954518"/>
              <a:gd name="connsiteX8" fmla="*/ 2675744 w 4786788"/>
              <a:gd name="connsiteY8" fmla="*/ 290 h 4954518"/>
              <a:gd name="connsiteX0" fmla="*/ 2675744 w 4786788"/>
              <a:gd name="connsiteY0" fmla="*/ 326 h 4954554"/>
              <a:gd name="connsiteX1" fmla="*/ 3990884 w 4786788"/>
              <a:gd name="connsiteY1" fmla="*/ 591130 h 4954554"/>
              <a:gd name="connsiteX2" fmla="*/ 4762652 w 4786788"/>
              <a:gd name="connsiteY2" fmla="*/ 1906232 h 4954554"/>
              <a:gd name="connsiteX3" fmla="*/ 4477774 w 4786788"/>
              <a:gd name="connsiteY3" fmla="*/ 3809413 h 4954554"/>
              <a:gd name="connsiteX4" fmla="*/ 3446609 w 4786788"/>
              <a:gd name="connsiteY4" fmla="*/ 4845181 h 4954554"/>
              <a:gd name="connsiteX5" fmla="*/ 1101279 w 4786788"/>
              <a:gd name="connsiteY5" fmla="*/ 4657562 h 4954554"/>
              <a:gd name="connsiteX6" fmla="*/ 43197 w 4786788"/>
              <a:gd name="connsiteY6" fmla="*/ 3234230 h 4954554"/>
              <a:gd name="connsiteX7" fmla="*/ 509929 w 4786788"/>
              <a:gd name="connsiteY7" fmla="*/ 873435 h 4954554"/>
              <a:gd name="connsiteX8" fmla="*/ 2675744 w 4786788"/>
              <a:gd name="connsiteY8" fmla="*/ 326 h 4954554"/>
              <a:gd name="connsiteX0" fmla="*/ 2662196 w 4773240"/>
              <a:gd name="connsiteY0" fmla="*/ 326 h 4954554"/>
              <a:gd name="connsiteX1" fmla="*/ 3977336 w 4773240"/>
              <a:gd name="connsiteY1" fmla="*/ 591130 h 4954554"/>
              <a:gd name="connsiteX2" fmla="*/ 4749104 w 4773240"/>
              <a:gd name="connsiteY2" fmla="*/ 1906232 h 4954554"/>
              <a:gd name="connsiteX3" fmla="*/ 4464226 w 4773240"/>
              <a:gd name="connsiteY3" fmla="*/ 3809413 h 4954554"/>
              <a:gd name="connsiteX4" fmla="*/ 3433061 w 4773240"/>
              <a:gd name="connsiteY4" fmla="*/ 4845181 h 4954554"/>
              <a:gd name="connsiteX5" fmla="*/ 1087731 w 4773240"/>
              <a:gd name="connsiteY5" fmla="*/ 4657562 h 4954554"/>
              <a:gd name="connsiteX6" fmla="*/ 29649 w 4773240"/>
              <a:gd name="connsiteY6" fmla="*/ 3234230 h 4954554"/>
              <a:gd name="connsiteX7" fmla="*/ 640977 w 4773240"/>
              <a:gd name="connsiteY7" fmla="*/ 730117 h 4954554"/>
              <a:gd name="connsiteX8" fmla="*/ 2662196 w 4773240"/>
              <a:gd name="connsiteY8" fmla="*/ 326 h 4954554"/>
              <a:gd name="connsiteX0" fmla="*/ 2664762 w 4775806"/>
              <a:gd name="connsiteY0" fmla="*/ 326 h 4954554"/>
              <a:gd name="connsiteX1" fmla="*/ 3979902 w 4775806"/>
              <a:gd name="connsiteY1" fmla="*/ 591130 h 4954554"/>
              <a:gd name="connsiteX2" fmla="*/ 4751670 w 4775806"/>
              <a:gd name="connsiteY2" fmla="*/ 1906232 h 4954554"/>
              <a:gd name="connsiteX3" fmla="*/ 4466792 w 4775806"/>
              <a:gd name="connsiteY3" fmla="*/ 3809413 h 4954554"/>
              <a:gd name="connsiteX4" fmla="*/ 3435627 w 4775806"/>
              <a:gd name="connsiteY4" fmla="*/ 4845181 h 4954554"/>
              <a:gd name="connsiteX5" fmla="*/ 1090297 w 4775806"/>
              <a:gd name="connsiteY5" fmla="*/ 4657562 h 4954554"/>
              <a:gd name="connsiteX6" fmla="*/ 32215 w 4775806"/>
              <a:gd name="connsiteY6" fmla="*/ 3234230 h 4954554"/>
              <a:gd name="connsiteX7" fmla="*/ 607899 w 4775806"/>
              <a:gd name="connsiteY7" fmla="*/ 806182 h 4954554"/>
              <a:gd name="connsiteX8" fmla="*/ 2664762 w 4775806"/>
              <a:gd name="connsiteY8" fmla="*/ 326 h 4954554"/>
              <a:gd name="connsiteX0" fmla="*/ 2673549 w 4784593"/>
              <a:gd name="connsiteY0" fmla="*/ 326 h 4954554"/>
              <a:gd name="connsiteX1" fmla="*/ 3988689 w 4784593"/>
              <a:gd name="connsiteY1" fmla="*/ 591130 h 4954554"/>
              <a:gd name="connsiteX2" fmla="*/ 4760457 w 4784593"/>
              <a:gd name="connsiteY2" fmla="*/ 1906232 h 4954554"/>
              <a:gd name="connsiteX3" fmla="*/ 4475579 w 4784593"/>
              <a:gd name="connsiteY3" fmla="*/ 3809413 h 4954554"/>
              <a:gd name="connsiteX4" fmla="*/ 3444414 w 4784593"/>
              <a:gd name="connsiteY4" fmla="*/ 4845181 h 4954554"/>
              <a:gd name="connsiteX5" fmla="*/ 1099084 w 4784593"/>
              <a:gd name="connsiteY5" fmla="*/ 4657562 h 4954554"/>
              <a:gd name="connsiteX6" fmla="*/ 41002 w 4784593"/>
              <a:gd name="connsiteY6" fmla="*/ 3234230 h 4954554"/>
              <a:gd name="connsiteX7" fmla="*/ 616686 w 4784593"/>
              <a:gd name="connsiteY7" fmla="*/ 806182 h 4954554"/>
              <a:gd name="connsiteX8" fmla="*/ 2673549 w 4784593"/>
              <a:gd name="connsiteY8" fmla="*/ 326 h 4954554"/>
              <a:gd name="connsiteX0" fmla="*/ 2649000 w 4760044"/>
              <a:gd name="connsiteY0" fmla="*/ 326 h 4964273"/>
              <a:gd name="connsiteX1" fmla="*/ 3964140 w 4760044"/>
              <a:gd name="connsiteY1" fmla="*/ 591130 h 4964273"/>
              <a:gd name="connsiteX2" fmla="*/ 4735908 w 4760044"/>
              <a:gd name="connsiteY2" fmla="*/ 1906232 h 4964273"/>
              <a:gd name="connsiteX3" fmla="*/ 4451030 w 4760044"/>
              <a:gd name="connsiteY3" fmla="*/ 3809413 h 4964273"/>
              <a:gd name="connsiteX4" fmla="*/ 3419865 w 4760044"/>
              <a:gd name="connsiteY4" fmla="*/ 4845181 h 4964273"/>
              <a:gd name="connsiteX5" fmla="*/ 1074535 w 4760044"/>
              <a:gd name="connsiteY5" fmla="*/ 4657562 h 4964273"/>
              <a:gd name="connsiteX6" fmla="*/ 33359 w 4760044"/>
              <a:gd name="connsiteY6" fmla="*/ 2995991 h 4964273"/>
              <a:gd name="connsiteX7" fmla="*/ 592137 w 4760044"/>
              <a:gd name="connsiteY7" fmla="*/ 806182 h 4964273"/>
              <a:gd name="connsiteX8" fmla="*/ 2649000 w 4760044"/>
              <a:gd name="connsiteY8" fmla="*/ 326 h 4964273"/>
              <a:gd name="connsiteX0" fmla="*/ 2649000 w 4760044"/>
              <a:gd name="connsiteY0" fmla="*/ 300 h 4964247"/>
              <a:gd name="connsiteX1" fmla="*/ 3813909 w 4760044"/>
              <a:gd name="connsiteY1" fmla="*/ 619239 h 4964247"/>
              <a:gd name="connsiteX2" fmla="*/ 4735908 w 4760044"/>
              <a:gd name="connsiteY2" fmla="*/ 1906206 h 4964247"/>
              <a:gd name="connsiteX3" fmla="*/ 4451030 w 4760044"/>
              <a:gd name="connsiteY3" fmla="*/ 3809387 h 4964247"/>
              <a:gd name="connsiteX4" fmla="*/ 3419865 w 4760044"/>
              <a:gd name="connsiteY4" fmla="*/ 4845155 h 4964247"/>
              <a:gd name="connsiteX5" fmla="*/ 1074535 w 4760044"/>
              <a:gd name="connsiteY5" fmla="*/ 4657536 h 4964247"/>
              <a:gd name="connsiteX6" fmla="*/ 33359 w 4760044"/>
              <a:gd name="connsiteY6" fmla="*/ 2995965 h 4964247"/>
              <a:gd name="connsiteX7" fmla="*/ 592137 w 4760044"/>
              <a:gd name="connsiteY7" fmla="*/ 806156 h 4964247"/>
              <a:gd name="connsiteX8" fmla="*/ 2649000 w 4760044"/>
              <a:gd name="connsiteY8" fmla="*/ 300 h 4964247"/>
              <a:gd name="connsiteX0" fmla="*/ 2649000 w 4849477"/>
              <a:gd name="connsiteY0" fmla="*/ -2 h 4963945"/>
              <a:gd name="connsiteX1" fmla="*/ 4735908 w 4849477"/>
              <a:gd name="connsiteY1" fmla="*/ 1905904 h 4963945"/>
              <a:gd name="connsiteX2" fmla="*/ 4451030 w 4849477"/>
              <a:gd name="connsiteY2" fmla="*/ 3809085 h 4963945"/>
              <a:gd name="connsiteX3" fmla="*/ 3419865 w 4849477"/>
              <a:gd name="connsiteY3" fmla="*/ 4844853 h 4963945"/>
              <a:gd name="connsiteX4" fmla="*/ 1074535 w 4849477"/>
              <a:gd name="connsiteY4" fmla="*/ 4657234 h 4963945"/>
              <a:gd name="connsiteX5" fmla="*/ 33359 w 4849477"/>
              <a:gd name="connsiteY5" fmla="*/ 2995663 h 4963945"/>
              <a:gd name="connsiteX6" fmla="*/ 592137 w 4849477"/>
              <a:gd name="connsiteY6" fmla="*/ 805854 h 4963945"/>
              <a:gd name="connsiteX7" fmla="*/ 2649000 w 4849477"/>
              <a:gd name="connsiteY7" fmla="*/ -2 h 4963945"/>
              <a:gd name="connsiteX0" fmla="*/ 2649000 w 4859466"/>
              <a:gd name="connsiteY0" fmla="*/ -2 h 5536260"/>
              <a:gd name="connsiteX1" fmla="*/ 4735908 w 4859466"/>
              <a:gd name="connsiteY1" fmla="*/ 1905904 h 5536260"/>
              <a:gd name="connsiteX2" fmla="*/ 4451030 w 4859466"/>
              <a:gd name="connsiteY2" fmla="*/ 3809085 h 5536260"/>
              <a:gd name="connsiteX3" fmla="*/ 3067466 w 4859466"/>
              <a:gd name="connsiteY3" fmla="*/ 5491001 h 5536260"/>
              <a:gd name="connsiteX4" fmla="*/ 1074535 w 4859466"/>
              <a:gd name="connsiteY4" fmla="*/ 4657234 h 5536260"/>
              <a:gd name="connsiteX5" fmla="*/ 33359 w 4859466"/>
              <a:gd name="connsiteY5" fmla="*/ 2995663 h 5536260"/>
              <a:gd name="connsiteX6" fmla="*/ 592137 w 4859466"/>
              <a:gd name="connsiteY6" fmla="*/ 805854 h 5536260"/>
              <a:gd name="connsiteX7" fmla="*/ 2649000 w 4859466"/>
              <a:gd name="connsiteY7" fmla="*/ -2 h 5536260"/>
              <a:gd name="connsiteX0" fmla="*/ 2780481 w 4861205"/>
              <a:gd name="connsiteY0" fmla="*/ -2 h 5864449"/>
              <a:gd name="connsiteX1" fmla="*/ 4737647 w 4861205"/>
              <a:gd name="connsiteY1" fmla="*/ 2234093 h 5864449"/>
              <a:gd name="connsiteX2" fmla="*/ 4452769 w 4861205"/>
              <a:gd name="connsiteY2" fmla="*/ 4137274 h 5864449"/>
              <a:gd name="connsiteX3" fmla="*/ 3069205 w 4861205"/>
              <a:gd name="connsiteY3" fmla="*/ 5819190 h 5864449"/>
              <a:gd name="connsiteX4" fmla="*/ 1076274 w 4861205"/>
              <a:gd name="connsiteY4" fmla="*/ 4985423 h 5864449"/>
              <a:gd name="connsiteX5" fmla="*/ 35098 w 4861205"/>
              <a:gd name="connsiteY5" fmla="*/ 3323852 h 5864449"/>
              <a:gd name="connsiteX6" fmla="*/ 593876 w 4861205"/>
              <a:gd name="connsiteY6" fmla="*/ 1134043 h 5864449"/>
              <a:gd name="connsiteX7" fmla="*/ 2780481 w 4861205"/>
              <a:gd name="connsiteY7" fmla="*/ -2 h 586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61205" h="5864449">
                <a:moveTo>
                  <a:pt x="2780481" y="-2"/>
                </a:moveTo>
                <a:cubicBezTo>
                  <a:pt x="3471109" y="183340"/>
                  <a:pt x="4437309" y="1599245"/>
                  <a:pt x="4737647" y="2234093"/>
                </a:cubicBezTo>
                <a:cubicBezTo>
                  <a:pt x="5037985" y="2868941"/>
                  <a:pt x="4730843" y="3539758"/>
                  <a:pt x="4452769" y="4137274"/>
                </a:cubicBezTo>
                <a:cubicBezTo>
                  <a:pt x="4174695" y="4734790"/>
                  <a:pt x="3382031" y="5704221"/>
                  <a:pt x="3069205" y="5819190"/>
                </a:cubicBezTo>
                <a:cubicBezTo>
                  <a:pt x="2358359" y="6040255"/>
                  <a:pt x="1581959" y="5401313"/>
                  <a:pt x="1076274" y="4985423"/>
                </a:cubicBezTo>
                <a:cubicBezTo>
                  <a:pt x="570590" y="4569533"/>
                  <a:pt x="146935" y="3953087"/>
                  <a:pt x="35098" y="3323852"/>
                </a:cubicBezTo>
                <a:cubicBezTo>
                  <a:pt x="-92687" y="2646770"/>
                  <a:pt x="136312" y="1688019"/>
                  <a:pt x="593876" y="1134043"/>
                </a:cubicBezTo>
                <a:cubicBezTo>
                  <a:pt x="1051440" y="580067"/>
                  <a:pt x="2127808" y="30746"/>
                  <a:pt x="2780481" y="-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2">
            <a:extLst>
              <a:ext uri="{FF2B5EF4-FFF2-40B4-BE49-F238E27FC236}">
                <a16:creationId xmlns:a16="http://schemas.microsoft.com/office/drawing/2014/main" id="{38505720-2558-A390-8612-99A55D48F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320892">
            <a:off x="11193220" y="1266534"/>
            <a:ext cx="1341234" cy="443910"/>
          </a:xfrm>
          <a:custGeom>
            <a:avLst/>
            <a:gdLst>
              <a:gd name="connsiteX0" fmla="*/ 0 w 1341234"/>
              <a:gd name="connsiteY0" fmla="*/ 254220 h 443910"/>
              <a:gd name="connsiteX1" fmla="*/ 406601 w 1341234"/>
              <a:gd name="connsiteY1" fmla="*/ 0 h 443910"/>
              <a:gd name="connsiteX2" fmla="*/ 457611 w 1341234"/>
              <a:gd name="connsiteY2" fmla="*/ 13676 h 443910"/>
              <a:gd name="connsiteX3" fmla="*/ 1341234 w 1341234"/>
              <a:gd name="connsiteY3" fmla="*/ 259580 h 443910"/>
              <a:gd name="connsiteX4" fmla="*/ 1301190 w 1341234"/>
              <a:gd name="connsiteY4" fmla="*/ 443736 h 443910"/>
              <a:gd name="connsiteX5" fmla="*/ 359344 w 1341234"/>
              <a:gd name="connsiteY5" fmla="*/ 311216 h 443910"/>
              <a:gd name="connsiteX6" fmla="*/ 47147 w 1341234"/>
              <a:gd name="connsiteY6" fmla="*/ 262014 h 44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34" h="443910">
                <a:moveTo>
                  <a:pt x="0" y="254220"/>
                </a:moveTo>
                <a:lnTo>
                  <a:pt x="406601" y="0"/>
                </a:lnTo>
                <a:lnTo>
                  <a:pt x="457611" y="13676"/>
                </a:lnTo>
                <a:cubicBezTo>
                  <a:pt x="858001" y="120586"/>
                  <a:pt x="1311317" y="239969"/>
                  <a:pt x="1341234" y="259580"/>
                </a:cubicBezTo>
                <a:cubicBezTo>
                  <a:pt x="1337155" y="299693"/>
                  <a:pt x="1315377" y="449736"/>
                  <a:pt x="1301190" y="443736"/>
                </a:cubicBezTo>
                <a:cubicBezTo>
                  <a:pt x="1267732" y="445553"/>
                  <a:pt x="557777" y="378967"/>
                  <a:pt x="359344" y="311216"/>
                </a:cubicBezTo>
                <a:cubicBezTo>
                  <a:pt x="245881" y="291075"/>
                  <a:pt x="140295" y="276238"/>
                  <a:pt x="47147" y="26201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24">
            <a:extLst>
              <a:ext uri="{FF2B5EF4-FFF2-40B4-BE49-F238E27FC236}">
                <a16:creationId xmlns:a16="http://schemas.microsoft.com/office/drawing/2014/main" id="{F720743B-9C97-37DF-D56A-D2A9E750B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320892">
            <a:off x="11193220" y="1266534"/>
            <a:ext cx="1341234" cy="443910"/>
          </a:xfrm>
          <a:custGeom>
            <a:avLst/>
            <a:gdLst>
              <a:gd name="connsiteX0" fmla="*/ 0 w 1341234"/>
              <a:gd name="connsiteY0" fmla="*/ 254220 h 443910"/>
              <a:gd name="connsiteX1" fmla="*/ 406601 w 1341234"/>
              <a:gd name="connsiteY1" fmla="*/ 0 h 443910"/>
              <a:gd name="connsiteX2" fmla="*/ 457611 w 1341234"/>
              <a:gd name="connsiteY2" fmla="*/ 13676 h 443910"/>
              <a:gd name="connsiteX3" fmla="*/ 1341234 w 1341234"/>
              <a:gd name="connsiteY3" fmla="*/ 259580 h 443910"/>
              <a:gd name="connsiteX4" fmla="*/ 1301190 w 1341234"/>
              <a:gd name="connsiteY4" fmla="*/ 443736 h 443910"/>
              <a:gd name="connsiteX5" fmla="*/ 359344 w 1341234"/>
              <a:gd name="connsiteY5" fmla="*/ 311216 h 443910"/>
              <a:gd name="connsiteX6" fmla="*/ 47147 w 1341234"/>
              <a:gd name="connsiteY6" fmla="*/ 262014 h 44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34" h="443910">
                <a:moveTo>
                  <a:pt x="0" y="254220"/>
                </a:moveTo>
                <a:lnTo>
                  <a:pt x="406601" y="0"/>
                </a:lnTo>
                <a:lnTo>
                  <a:pt x="457611" y="13676"/>
                </a:lnTo>
                <a:cubicBezTo>
                  <a:pt x="858001" y="120586"/>
                  <a:pt x="1311317" y="239969"/>
                  <a:pt x="1341234" y="259580"/>
                </a:cubicBezTo>
                <a:cubicBezTo>
                  <a:pt x="1337155" y="299693"/>
                  <a:pt x="1315377" y="449736"/>
                  <a:pt x="1301190" y="443736"/>
                </a:cubicBezTo>
                <a:cubicBezTo>
                  <a:pt x="1267732" y="445553"/>
                  <a:pt x="557777" y="378967"/>
                  <a:pt x="359344" y="311216"/>
                </a:cubicBezTo>
                <a:cubicBezTo>
                  <a:pt x="245881" y="291075"/>
                  <a:pt x="140295" y="276238"/>
                  <a:pt x="47147" y="26201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9C3539A-A126-556F-3B61-690C785C7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842612" flipH="1" flipV="1">
            <a:off x="10382778" y="58162"/>
            <a:ext cx="944833" cy="904406"/>
          </a:xfrm>
          <a:custGeom>
            <a:avLst/>
            <a:gdLst>
              <a:gd name="connsiteX0" fmla="*/ 886520 w 1083994"/>
              <a:gd name="connsiteY0" fmla="*/ 0 h 1037613"/>
              <a:gd name="connsiteX1" fmla="*/ 990233 w 1083994"/>
              <a:gd name="connsiteY1" fmla="*/ 29654 h 1037613"/>
              <a:gd name="connsiteX2" fmla="*/ 993535 w 1083994"/>
              <a:gd name="connsiteY2" fmla="*/ 43082 h 1037613"/>
              <a:gd name="connsiteX3" fmla="*/ 1051675 w 1083994"/>
              <a:gd name="connsiteY3" fmla="*/ 356973 h 1037613"/>
              <a:gd name="connsiteX4" fmla="*/ 1083975 w 1083994"/>
              <a:gd name="connsiteY4" fmla="*/ 602023 h 1037613"/>
              <a:gd name="connsiteX5" fmla="*/ 966613 w 1083994"/>
              <a:gd name="connsiteY5" fmla="*/ 901753 h 1037613"/>
              <a:gd name="connsiteX6" fmla="*/ 713135 w 1083994"/>
              <a:gd name="connsiteY6" fmla="*/ 1026319 h 1037613"/>
              <a:gd name="connsiteX7" fmla="*/ 318855 w 1083994"/>
              <a:gd name="connsiteY7" fmla="*/ 989106 h 1037613"/>
              <a:gd name="connsiteX8" fmla="*/ 128776 w 1083994"/>
              <a:gd name="connsiteY8" fmla="*/ 649273 h 1037613"/>
              <a:gd name="connsiteX9" fmla="*/ 0 w 1083994"/>
              <a:gd name="connsiteY9" fmla="*/ 49738 h 1037613"/>
              <a:gd name="connsiteX10" fmla="*/ 620956 w 1083994"/>
              <a:gd name="connsiteY10" fmla="*/ 642355 h 1037613"/>
              <a:gd name="connsiteX11" fmla="*/ 886064 w 1083994"/>
              <a:gd name="connsiteY11" fmla="*/ 1039 h 103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83994" h="1037613">
                <a:moveTo>
                  <a:pt x="886520" y="0"/>
                </a:moveTo>
                <a:lnTo>
                  <a:pt x="990233" y="29654"/>
                </a:lnTo>
                <a:lnTo>
                  <a:pt x="993535" y="43082"/>
                </a:lnTo>
                <a:cubicBezTo>
                  <a:pt x="1016489" y="140998"/>
                  <a:pt x="1041157" y="264776"/>
                  <a:pt x="1051675" y="356973"/>
                </a:cubicBezTo>
                <a:lnTo>
                  <a:pt x="1083975" y="602023"/>
                </a:lnTo>
                <a:cubicBezTo>
                  <a:pt x="1084789" y="765231"/>
                  <a:pt x="1059669" y="806637"/>
                  <a:pt x="966613" y="901753"/>
                </a:cubicBezTo>
                <a:cubicBezTo>
                  <a:pt x="910153" y="966250"/>
                  <a:pt x="821095" y="1011760"/>
                  <a:pt x="713135" y="1026319"/>
                </a:cubicBezTo>
                <a:cubicBezTo>
                  <a:pt x="605175" y="1040878"/>
                  <a:pt x="416248" y="1051946"/>
                  <a:pt x="318855" y="989106"/>
                </a:cubicBezTo>
                <a:cubicBezTo>
                  <a:pt x="221462" y="926265"/>
                  <a:pt x="147001" y="727446"/>
                  <a:pt x="128776" y="649273"/>
                </a:cubicBezTo>
                <a:cubicBezTo>
                  <a:pt x="93895" y="519198"/>
                  <a:pt x="28063" y="235695"/>
                  <a:pt x="0" y="49738"/>
                </a:cubicBezTo>
                <a:cubicBezTo>
                  <a:pt x="152500" y="20987"/>
                  <a:pt x="429040" y="429202"/>
                  <a:pt x="620956" y="642355"/>
                </a:cubicBezTo>
                <a:cubicBezTo>
                  <a:pt x="695371" y="468649"/>
                  <a:pt x="814439" y="166732"/>
                  <a:pt x="886064" y="1039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5089FB1-F28D-0DD0-436F-D094F3C82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842612" flipH="1" flipV="1">
            <a:off x="10382780" y="58161"/>
            <a:ext cx="944832" cy="904404"/>
          </a:xfrm>
          <a:custGeom>
            <a:avLst/>
            <a:gdLst>
              <a:gd name="connsiteX0" fmla="*/ 886519 w 1083994"/>
              <a:gd name="connsiteY0" fmla="*/ 0 h 1037611"/>
              <a:gd name="connsiteX1" fmla="*/ 990233 w 1083994"/>
              <a:gd name="connsiteY1" fmla="*/ 29654 h 1037611"/>
              <a:gd name="connsiteX2" fmla="*/ 993535 w 1083994"/>
              <a:gd name="connsiteY2" fmla="*/ 43080 h 1037611"/>
              <a:gd name="connsiteX3" fmla="*/ 1051675 w 1083994"/>
              <a:gd name="connsiteY3" fmla="*/ 356971 h 1037611"/>
              <a:gd name="connsiteX4" fmla="*/ 1083975 w 1083994"/>
              <a:gd name="connsiteY4" fmla="*/ 602021 h 1037611"/>
              <a:gd name="connsiteX5" fmla="*/ 966613 w 1083994"/>
              <a:gd name="connsiteY5" fmla="*/ 901751 h 1037611"/>
              <a:gd name="connsiteX6" fmla="*/ 713135 w 1083994"/>
              <a:gd name="connsiteY6" fmla="*/ 1026317 h 1037611"/>
              <a:gd name="connsiteX7" fmla="*/ 318855 w 1083994"/>
              <a:gd name="connsiteY7" fmla="*/ 989104 h 1037611"/>
              <a:gd name="connsiteX8" fmla="*/ 128776 w 1083994"/>
              <a:gd name="connsiteY8" fmla="*/ 649271 h 1037611"/>
              <a:gd name="connsiteX9" fmla="*/ 0 w 1083994"/>
              <a:gd name="connsiteY9" fmla="*/ 49736 h 1037611"/>
              <a:gd name="connsiteX10" fmla="*/ 620956 w 1083994"/>
              <a:gd name="connsiteY10" fmla="*/ 642353 h 1037611"/>
              <a:gd name="connsiteX11" fmla="*/ 886064 w 1083994"/>
              <a:gd name="connsiteY11" fmla="*/ 1037 h 103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83994" h="1037611">
                <a:moveTo>
                  <a:pt x="886519" y="0"/>
                </a:moveTo>
                <a:lnTo>
                  <a:pt x="990233" y="29654"/>
                </a:lnTo>
                <a:lnTo>
                  <a:pt x="993535" y="43080"/>
                </a:lnTo>
                <a:cubicBezTo>
                  <a:pt x="1016489" y="140996"/>
                  <a:pt x="1041157" y="264774"/>
                  <a:pt x="1051675" y="356971"/>
                </a:cubicBezTo>
                <a:lnTo>
                  <a:pt x="1083975" y="602021"/>
                </a:lnTo>
                <a:cubicBezTo>
                  <a:pt x="1084789" y="765229"/>
                  <a:pt x="1059669" y="806635"/>
                  <a:pt x="966613" y="901751"/>
                </a:cubicBezTo>
                <a:cubicBezTo>
                  <a:pt x="910153" y="966248"/>
                  <a:pt x="821095" y="1011758"/>
                  <a:pt x="713135" y="1026317"/>
                </a:cubicBezTo>
                <a:cubicBezTo>
                  <a:pt x="605175" y="1040876"/>
                  <a:pt x="416248" y="1051944"/>
                  <a:pt x="318855" y="989104"/>
                </a:cubicBezTo>
                <a:cubicBezTo>
                  <a:pt x="221462" y="926263"/>
                  <a:pt x="147001" y="727444"/>
                  <a:pt x="128776" y="649271"/>
                </a:cubicBezTo>
                <a:cubicBezTo>
                  <a:pt x="93895" y="519196"/>
                  <a:pt x="28063" y="235693"/>
                  <a:pt x="0" y="49736"/>
                </a:cubicBezTo>
                <a:cubicBezTo>
                  <a:pt x="152500" y="20985"/>
                  <a:pt x="429040" y="429200"/>
                  <a:pt x="620956" y="642353"/>
                </a:cubicBezTo>
                <a:cubicBezTo>
                  <a:pt x="695371" y="468647"/>
                  <a:pt x="814439" y="166730"/>
                  <a:pt x="886064" y="103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F57D41-9517-01EC-13E5-A28E1FE0C33A}"/>
              </a:ext>
            </a:extLst>
          </p:cNvPr>
          <p:cNvSpPr txBox="1"/>
          <p:nvPr/>
        </p:nvSpPr>
        <p:spPr>
          <a:xfrm>
            <a:off x="5575773" y="950323"/>
            <a:ext cx="6029325" cy="5648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1559: Filippo II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lascia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Bruxelles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lasciando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reggente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la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sorella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Margherita di Parma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Anni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Sessanta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: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si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rafforza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la propaganda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calvinista</a:t>
            </a: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1581: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Dichiarazione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d’indipendenza</a:t>
            </a: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1589: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repubblica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delle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Province Unite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Staathoulder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: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governatore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militare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: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dinastia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degli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Orange-Nassau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1609: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tregua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dei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12 anni con la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Spagna</a:t>
            </a: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1648: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riconoscimento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dell’iindipendenza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a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Westfalia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da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parte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della</a:t>
            </a:r>
            <a:r>
              <a:rPr lang="en-US" sz="1900" dirty="0">
                <a:solidFill>
                  <a:schemeClr val="tx2"/>
                </a:solidFill>
                <a:latin typeface="Amasis MT Pro" panose="02040504050005020304" pitchFamily="18" charset="0"/>
              </a:rPr>
              <a:t> </a:t>
            </a:r>
            <a:r>
              <a:rPr lang="en-US" sz="1900" dirty="0" err="1">
                <a:solidFill>
                  <a:schemeClr val="tx2"/>
                </a:solidFill>
                <a:latin typeface="Amasis MT Pro" panose="02040504050005020304" pitchFamily="18" charset="0"/>
              </a:rPr>
              <a:t>Spagna</a:t>
            </a:r>
            <a:endParaRPr lang="en-US" sz="1900" dirty="0">
              <a:solidFill>
                <a:schemeClr val="tx2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618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7B5032-C642-5B5D-79AE-D9F991A3D8B3}"/>
              </a:ext>
            </a:extLst>
          </p:cNvPr>
          <p:cNvSpPr txBox="1"/>
          <p:nvPr/>
        </p:nvSpPr>
        <p:spPr>
          <a:xfrm>
            <a:off x="959644" y="335845"/>
            <a:ext cx="1027271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latin typeface="Amasis MT Pro" panose="02040504050005020304" pitchFamily="18" charset="0"/>
              </a:rPr>
              <a:t>La dichiarazione d’indipendenza delle Province Unite (1581)</a:t>
            </a:r>
          </a:p>
          <a:p>
            <a:pPr algn="ctr"/>
            <a:endParaRPr lang="it-IT" sz="3600" b="1" i="1" dirty="0">
              <a:latin typeface="Amasis MT Pro" panose="02040504050005020304" pitchFamily="18" charset="0"/>
            </a:endParaRPr>
          </a:p>
          <a:p>
            <a:pPr algn="just"/>
            <a:r>
              <a:rPr lang="it-IT" dirty="0">
                <a:latin typeface="Amasis MT Pro" panose="02040504050005020304" pitchFamily="18" charset="0"/>
              </a:rPr>
              <a:t>E’ noto a ciascuno che il principe di un paese è stato istituito da Dio come sovrano e capo dei suoi sudditi, per difenderli e proteggerli da ogni insulto, oppressione e violenza, come un pastore è posto alla difesa e alla guardia del suo gregge; e che i sudditi non sono stati creati da Dio per esclusivo vantaggio del principe, cioè per essergli obbedienti in tutto ciò che egli comanda, che comandi una cosa giusta o sbagliata, pia o empia, e per servirlo come degli schiavi; ma è il principe che esiste in funzione dei sudditi, senza i quali non potrebbe esser principe, al fine di governare secondo diritto e ragione, sostentarli e amarli come un padre i suoi figli, o come un pastore il suo gregge, il quale mette il suo corpo e la sua vita in pericolo per difenderlo e proteggerlo. E quando non lo fa, e invece di difendere i suoi sudditi, cerca di schiacciarli, di togliergli i loro privilegi e antiche usanze [...] non deve più esser considerato un principe, ma un tiranno.[...]</a:t>
            </a:r>
          </a:p>
          <a:p>
            <a:pPr algn="just"/>
            <a:endParaRPr lang="it-IT" dirty="0">
              <a:latin typeface="Amasis MT Pro" panose="02040504050005020304" pitchFamily="18" charset="0"/>
            </a:endParaRPr>
          </a:p>
          <a:p>
            <a:pPr algn="just"/>
            <a:r>
              <a:rPr lang="it-IT" dirty="0">
                <a:latin typeface="Amasis MT Pro" panose="02040504050005020304" pitchFamily="18" charset="0"/>
              </a:rPr>
              <a:t>Rendiamo [perciò] noto che [...] dichiariamo [...] il re di Spagna decaduto, ipso </a:t>
            </a:r>
            <a:r>
              <a:rPr lang="it-IT" dirty="0" err="1">
                <a:latin typeface="Amasis MT Pro" panose="02040504050005020304" pitchFamily="18" charset="0"/>
              </a:rPr>
              <a:t>jure</a:t>
            </a:r>
            <a:r>
              <a:rPr lang="it-IT" dirty="0">
                <a:latin typeface="Amasis MT Pro" panose="02040504050005020304" pitchFamily="18" charset="0"/>
              </a:rPr>
              <a:t>, dalla sua sovranità, diritto ed eredità di questi Paesi Bassi e che noi non abbiamo più intenzione di riconoscerlo in alcunché che abbia pertinenza col suo principato, la sua sovranità, giurisdizione o dominio di questi Paesi Bassi [...] A seguito di ciò [...] [tutti gli abitanti di questo paese] sono d’ora in avanti sciolti dal giuramento che hanno prestato, in qualsiasi maniera, al re di Spagna in quanto già signore dei Paesi Bassi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50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3322BC4-AAB2-8AE1-51EB-B6698FE83E23}"/>
              </a:ext>
            </a:extLst>
          </p:cNvPr>
          <p:cNvSpPr txBox="1"/>
          <p:nvPr/>
        </p:nvSpPr>
        <p:spPr>
          <a:xfrm>
            <a:off x="1116806" y="949464"/>
            <a:ext cx="995838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Fondata nel 1602 attraverso un processo di aggregazione di altre compagnie (rimane in attività fino al 1799): moderna società per azioni - azioni cedibili ad altri investitori 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Acronimo di </a:t>
            </a:r>
            <a:r>
              <a:rPr lang="en-GB" sz="2000" i="1" dirty="0" err="1">
                <a:latin typeface="Amasis MT Pro" panose="02040504050005020304" pitchFamily="18" charset="0"/>
              </a:rPr>
              <a:t>Vereenigde</a:t>
            </a:r>
            <a:r>
              <a:rPr lang="en-GB" sz="2000" i="1" dirty="0">
                <a:latin typeface="Amasis MT Pro" panose="02040504050005020304" pitchFamily="18" charset="0"/>
              </a:rPr>
              <a:t> </a:t>
            </a:r>
            <a:r>
              <a:rPr lang="en-GB" sz="2000" i="1" dirty="0" err="1">
                <a:latin typeface="Amasis MT Pro" panose="02040504050005020304" pitchFamily="18" charset="0"/>
              </a:rPr>
              <a:t>Oostindische</a:t>
            </a:r>
            <a:r>
              <a:rPr lang="en-GB" sz="2000" i="1" dirty="0">
                <a:latin typeface="Amasis MT Pro" panose="02040504050005020304" pitchFamily="18" charset="0"/>
              </a:rPr>
              <a:t> Compagnie</a:t>
            </a:r>
            <a:endParaRPr lang="it-IT" sz="2000" dirty="0">
              <a:latin typeface="Amasis MT Pro" panose="020405040500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it-IT" sz="2000" dirty="0">
              <a:latin typeface="Amasis MT Pro" panose="020405040500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Separazione gestione amministrava- investitori:</a:t>
            </a: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-  non solo commercio ma anche produzione tessuti e raffinazione spezie</a:t>
            </a: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-  E’ la prima compagnia per azioni moderna </a:t>
            </a: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-  Ha il monopolio nei commerci dell’Oceano indiano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it-IT" sz="2000" dirty="0">
              <a:latin typeface="Amasis MT Pro" panose="020405040500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 Centrale coloniale a Batavia (odierna Giacarta, isola di Giava): le colonie appartengono alla Compagnia, NON allo stato. 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it-IT" sz="2000" dirty="0">
              <a:latin typeface="Amasis MT Pro" panose="020405040500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Arrivo di mercanti ebrei e protestanti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it-IT" sz="2000" dirty="0">
              <a:latin typeface="Amasis MT Pro" panose="020405040500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b="1" dirty="0">
                <a:latin typeface="Amasis MT Pro" panose="02040504050005020304" pitchFamily="18" charset="0"/>
              </a:rPr>
              <a:t>1613: Borsa di Amsterdam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it-IT" sz="2000" dirty="0">
              <a:latin typeface="Amasis MT Pro" panose="020405040500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Caratteristica del commercio olandese: commercio di intermediazione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4A44918-EE97-FD41-3724-7C07AF96AC95}"/>
              </a:ext>
            </a:extLst>
          </p:cNvPr>
          <p:cNvSpPr txBox="1"/>
          <p:nvPr/>
        </p:nvSpPr>
        <p:spPr>
          <a:xfrm>
            <a:off x="3467100" y="276225"/>
            <a:ext cx="401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latin typeface="Amasis MT Pro" panose="02040504050005020304" pitchFamily="18" charset="0"/>
              </a:rPr>
              <a:t>LA VOC</a:t>
            </a:r>
          </a:p>
        </p:txBody>
      </p:sp>
    </p:spTree>
    <p:extLst>
      <p:ext uri="{BB962C8B-B14F-4D97-AF65-F5344CB8AC3E}">
        <p14:creationId xmlns:p14="http://schemas.microsoft.com/office/powerpoint/2010/main" val="2178316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D229F08-0828-4E76-CB63-972B17E142AA}"/>
              </a:ext>
            </a:extLst>
          </p:cNvPr>
          <p:cNvSpPr txBox="1"/>
          <p:nvPr/>
        </p:nvSpPr>
        <p:spPr>
          <a:xfrm>
            <a:off x="1924050" y="1562101"/>
            <a:ext cx="890587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Amasis MT Pro" panose="02040504050005020304" pitchFamily="18" charset="0"/>
              </a:rPr>
              <a:t>CARATTERI CORPORATION: </a:t>
            </a: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1.personalità giuridica </a:t>
            </a: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2. responsabilità limitata </a:t>
            </a: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3. separazione management – investitori </a:t>
            </a: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4. commerciabilità azioni in borsa  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latin typeface="Amasis MT Pro" panose="02040504050005020304" pitchFamily="18" charset="0"/>
              </a:rPr>
              <a:t>Ma non sono caratteristiche che ha sin dall’inizio! Alcune di queste le acquisisce nel corso del tempo! 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Es. Tra il 1602 e il 1623 acquisisce capitale permanente e definisce responsabilità limitata dei suoi direttori  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VOC modello dal quale si sono originate le corporations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DFFFF7-794B-F317-0FD5-7063F36D2645}"/>
              </a:ext>
            </a:extLst>
          </p:cNvPr>
          <p:cNvSpPr txBox="1"/>
          <p:nvPr/>
        </p:nvSpPr>
        <p:spPr>
          <a:xfrm>
            <a:off x="2400300" y="509751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latin typeface="Calibri (corpo)"/>
              </a:rPr>
              <a:t>Le Corporations </a:t>
            </a:r>
          </a:p>
        </p:txBody>
      </p:sp>
    </p:spTree>
    <p:extLst>
      <p:ext uri="{BB962C8B-B14F-4D97-AF65-F5344CB8AC3E}">
        <p14:creationId xmlns:p14="http://schemas.microsoft.com/office/powerpoint/2010/main" val="1340008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26F037E-5944-7577-5FA5-DB556C6C3D71}"/>
              </a:ext>
            </a:extLst>
          </p:cNvPr>
          <p:cNvSpPr txBox="1"/>
          <p:nvPr/>
        </p:nvSpPr>
        <p:spPr>
          <a:xfrm>
            <a:off x="1609725" y="400050"/>
            <a:ext cx="954405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latin typeface="Amasis MT Pro" panose="02040504050005020304" pitchFamily="18" charset="0"/>
              </a:rPr>
              <a:t>VOC</a:t>
            </a:r>
          </a:p>
          <a:p>
            <a:pPr algn="ctr"/>
            <a:endParaRPr lang="it-IT" sz="3600" b="1" i="1" dirty="0">
              <a:latin typeface="Amasis MT Pro" panose="02040504050005020304" pitchFamily="18" charset="0"/>
            </a:endParaRP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1622: Conquista delle isole Banda (</a:t>
            </a:r>
            <a:r>
              <a:rPr lang="it-IT" sz="2000" b="1" dirty="0">
                <a:latin typeface="Amasis MT Pro" panose="02040504050005020304" pitchFamily="18" charset="0"/>
              </a:rPr>
              <a:t>noce moscata</a:t>
            </a:r>
            <a:r>
              <a:rPr lang="it-IT" sz="2000" dirty="0">
                <a:latin typeface="Amasis MT Pro" panose="02040504050005020304" pitchFamily="18" charset="0"/>
              </a:rPr>
              <a:t>)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1625:Inaugurazione della rotta del Capo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Seconda metà XVII sec.: Molucche (</a:t>
            </a:r>
            <a:r>
              <a:rPr lang="it-IT" sz="2000" b="1" dirty="0">
                <a:latin typeface="Amasis MT Pro" panose="02040504050005020304" pitchFamily="18" charset="0"/>
              </a:rPr>
              <a:t>chiodi di garofano</a:t>
            </a:r>
            <a:r>
              <a:rPr lang="it-IT" sz="2000" dirty="0">
                <a:latin typeface="Amasis MT Pro" panose="02040504050005020304" pitchFamily="18" charset="0"/>
              </a:rPr>
              <a:t>), Ceylon (</a:t>
            </a:r>
            <a:r>
              <a:rPr lang="it-IT" sz="2000" b="1" dirty="0">
                <a:latin typeface="Amasis MT Pro" panose="02040504050005020304" pitchFamily="18" charset="0"/>
              </a:rPr>
              <a:t>cannella</a:t>
            </a:r>
            <a:r>
              <a:rPr lang="it-IT" sz="2000" dirty="0">
                <a:latin typeface="Amasis MT Pro" panose="02040504050005020304" pitchFamily="18" charset="0"/>
              </a:rPr>
              <a:t>)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1728: il the si acquista in Cina direttamente (</a:t>
            </a:r>
            <a:r>
              <a:rPr lang="it-IT" sz="2000" dirty="0" err="1">
                <a:latin typeface="Amasis MT Pro" panose="02040504050005020304" pitchFamily="18" charset="0"/>
              </a:rPr>
              <a:t>Voc</a:t>
            </a:r>
            <a:r>
              <a:rPr lang="it-IT" sz="2000" dirty="0">
                <a:latin typeface="Amasis MT Pro" panose="02040504050005020304" pitchFamily="18" charset="0"/>
              </a:rPr>
              <a:t> non riesce a trarne i vantaggi determinanti)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1780: conflitto con l’Inghilterra, nel contesto della guerra di indipendenza americana (pesante sconfitta inflitta dalla flotta inglese determina crisi della Compagnia e dei suoi commerci)</a:t>
            </a:r>
          </a:p>
          <a:p>
            <a:pPr algn="just"/>
            <a:endParaRPr lang="it-IT" sz="2000" dirty="0"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latin typeface="Amasis MT Pro" panose="02040504050005020304" pitchFamily="18" charset="0"/>
              </a:rPr>
              <a:t>1795: fine della repubblica olandese, crisi definitiva</a:t>
            </a:r>
          </a:p>
        </p:txBody>
      </p:sp>
    </p:spTree>
    <p:extLst>
      <p:ext uri="{BB962C8B-B14F-4D97-AF65-F5344CB8AC3E}">
        <p14:creationId xmlns:p14="http://schemas.microsoft.com/office/powerpoint/2010/main" val="2107914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2E9C274-FB8B-71C0-8034-843986B8601E}"/>
              </a:ext>
            </a:extLst>
          </p:cNvPr>
          <p:cNvSpPr txBox="1"/>
          <p:nvPr/>
        </p:nvSpPr>
        <p:spPr>
          <a:xfrm>
            <a:off x="2714625" y="323850"/>
            <a:ext cx="6762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latin typeface="Amasis MT Pro" panose="02040504050005020304" pitchFamily="18" charset="0"/>
              </a:rPr>
              <a:t>Guerra Globale contro l’impero commerciale portoghese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F0F936-0090-E423-E949-4F23B131A062}"/>
              </a:ext>
            </a:extLst>
          </p:cNvPr>
          <p:cNvSpPr txBox="1"/>
          <p:nvPr/>
        </p:nvSpPr>
        <p:spPr>
          <a:xfrm>
            <a:off x="1776412" y="2333625"/>
            <a:ext cx="863917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Nel 1621 fondata la WIC (</a:t>
            </a:r>
            <a:r>
              <a:rPr lang="it-IT" sz="2000" i="1" dirty="0" err="1">
                <a:latin typeface="Amasis MT Pro" panose="02040504050005020304" pitchFamily="18" charset="0"/>
              </a:rPr>
              <a:t>Westindische</a:t>
            </a:r>
            <a:r>
              <a:rPr lang="it-IT" sz="2000" i="1" dirty="0">
                <a:latin typeface="Amasis MT Pro" panose="02040504050005020304" pitchFamily="18" charset="0"/>
              </a:rPr>
              <a:t> Compagnie</a:t>
            </a:r>
            <a:r>
              <a:rPr lang="it-IT" sz="2000" dirty="0">
                <a:latin typeface="Amasis MT Pro" panose="02040504050005020304" pitchFamily="18" charset="0"/>
              </a:rPr>
              <a:t>): relazioni commerciali con Indie occidentali (</a:t>
            </a:r>
            <a:r>
              <a:rPr lang="it-IT" sz="2000" b="1" dirty="0">
                <a:latin typeface="Amasis MT Pro" panose="02040504050005020304" pitchFamily="18" charset="0"/>
              </a:rPr>
              <a:t>conquista del Brasile, 1624-1637)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it-IT" sz="2000" b="1" dirty="0">
              <a:latin typeface="Amasis MT Pro" panose="020405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Olandesi prendono parte alla tratta atlantica (acquisizione dei porti africani)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it-IT" sz="2000" b="1" i="1" dirty="0">
              <a:latin typeface="Amasis MT Pro" panose="020405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Nel 1658 sottratte ai portoghesi posizioni sull’isola di Ceylon (noce moscata)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it-IT" sz="2000" dirty="0">
              <a:latin typeface="Amasis MT Pro" panose="020405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000" dirty="0">
                <a:latin typeface="Amasis MT Pro" panose="02040504050005020304" pitchFamily="18" charset="0"/>
              </a:rPr>
              <a:t>Nel 1663 è la volta della costa del Malabar (Cochin), ricchissime di pepe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15452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1077</Words>
  <Application>Microsoft Office PowerPoint</Application>
  <PresentationFormat>Widescreen</PresentationFormat>
  <Paragraphs>103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3" baseType="lpstr">
      <vt:lpstr>Amasis MT Pro</vt:lpstr>
      <vt:lpstr>Arial</vt:lpstr>
      <vt:lpstr>Calibri</vt:lpstr>
      <vt:lpstr>Calibri (corpo)</vt:lpstr>
      <vt:lpstr>Calibri Light</vt:lpstr>
      <vt:lpstr>Wingdings</vt:lpstr>
      <vt:lpstr>Tema di Office</vt:lpstr>
      <vt:lpstr>Nuove reti globali di scambio:  i rapporti con il continente asiatico Pt. 2 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s.notarfonso@unimc.it</dc:creator>
  <cp:lastModifiedBy>s.notarfonso@unimc.it</cp:lastModifiedBy>
  <cp:revision>20</cp:revision>
  <dcterms:created xsi:type="dcterms:W3CDTF">2023-11-12T18:53:56Z</dcterms:created>
  <dcterms:modified xsi:type="dcterms:W3CDTF">2023-11-15T11:31:08Z</dcterms:modified>
</cp:coreProperties>
</file>