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6" r:id="rId4"/>
    <p:sldId id="265" r:id="rId5"/>
    <p:sldId id="267" r:id="rId6"/>
    <p:sldId id="269" r:id="rId7"/>
    <p:sldId id="270" r:id="rId8"/>
    <p:sldId id="274" r:id="rId9"/>
    <p:sldId id="276" r:id="rId10"/>
    <p:sldId id="272" r:id="rId11"/>
    <p:sldId id="277" r:id="rId12"/>
    <p:sldId id="278" r:id="rId13"/>
    <p:sldId id="279" r:id="rId14"/>
    <p:sldId id="286" r:id="rId15"/>
    <p:sldId id="281" r:id="rId16"/>
    <p:sldId id="275" r:id="rId17"/>
    <p:sldId id="271" r:id="rId18"/>
    <p:sldId id="282" r:id="rId19"/>
    <p:sldId id="280" r:id="rId20"/>
    <p:sldId id="285" r:id="rId21"/>
    <p:sldId id="273" r:id="rId22"/>
    <p:sldId id="283" r:id="rId23"/>
    <p:sldId id="284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E50FCF-3189-1682-508B-33A7D8E06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D6F6572-4030-21C6-6696-56B38DA769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79F3B7-1E68-205B-D308-C5E57BB81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8EF81-07B0-449C-A23B-9C30BD62FF75}" type="datetimeFigureOut">
              <a:rPr lang="it-IT" smtClean="0"/>
              <a:t>13/11/2023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FDB9046-F727-4597-620B-F271E596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6899A4-E9E9-42A5-F02A-8730738F8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BF8E-917F-4610-B683-2BD36FA046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9812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6839B7-7B5D-0DA1-C333-CDBDCC21D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B4D096B-F151-A053-C6EA-85C671BCD5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27A7C6-B1F7-1A87-A068-C02717226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8EF81-07B0-449C-A23B-9C30BD62FF75}" type="datetimeFigureOut">
              <a:rPr lang="it-IT" smtClean="0"/>
              <a:t>13/11/2023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2FEE190-B7CB-E283-6CD8-4C869DA86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67CA4D-CD65-5F19-1A0B-27F83E4D4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BF8E-917F-4610-B683-2BD36FA046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6896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AD6517B-67FF-A7A2-8950-B1AA06C613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15FEF94-6329-EC0B-53A7-6AFC914855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33C944-17EC-5E8B-6209-7D784E422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8EF81-07B0-449C-A23B-9C30BD62FF75}" type="datetimeFigureOut">
              <a:rPr lang="it-IT" smtClean="0"/>
              <a:t>13/11/2023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0E7784-1232-A6D5-7411-BE7070168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432932A-1FB3-53C2-C7D0-AC6F3D086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BF8E-917F-4610-B683-2BD36FA046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3927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B7B8AB-F62B-ECB8-B499-36087F7BD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3A392A-111A-BE22-0C7D-C2D47EFF3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15177B8-2941-BEBD-6CC3-6E2963446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8EF81-07B0-449C-A23B-9C30BD62FF75}" type="datetimeFigureOut">
              <a:rPr lang="it-IT" smtClean="0"/>
              <a:t>13/11/2023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5A193E-1A95-B715-FFE4-8C11DD8F0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CFB356-C130-18E3-3526-3B68A06D4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BF8E-917F-4610-B683-2BD36FA046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8006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13B3C2-E810-CA79-C3ED-FD4803AFC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53FB4C6-D08D-116A-7F2B-30F5BCDED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9520D58-EAF2-2C90-ACEF-F27953124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8EF81-07B0-449C-A23B-9C30BD62FF75}" type="datetimeFigureOut">
              <a:rPr lang="it-IT" smtClean="0"/>
              <a:t>13/11/2023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EC5E6B6-327F-F082-56FE-80A75CD76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2A16EF-AEF4-3F85-3D2A-6BBF1A7A2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BF8E-917F-4610-B683-2BD36FA046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3381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305536-BA6B-352A-068F-4DC1D5289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E80F24-920F-D63A-F146-BA5206A989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4967264-F462-A72E-48CC-CA2B55E2D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3BBFB98-DBF8-B8AC-F550-99DF201DA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8EF81-07B0-449C-A23B-9C30BD62FF75}" type="datetimeFigureOut">
              <a:rPr lang="it-IT" smtClean="0"/>
              <a:t>13/11/2023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2E01FAD-667E-D68B-4F7E-576FCA0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71463A2-A55F-46F1-DC5B-133D59D6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BF8E-917F-4610-B683-2BD36FA046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2413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8ECF01-5002-CDBF-53DA-3806722F3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F90028-C5E8-6207-D145-1E0F5D2D7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2A72917-03B5-3864-3AD0-D9D9BDB8A5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3AB0135-9B13-609B-ED7D-39CB56513B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BB4B2DB-5342-949E-7C86-74888C23E2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978C829-D1C2-D78D-029A-C390D0337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8EF81-07B0-449C-A23B-9C30BD62FF75}" type="datetimeFigureOut">
              <a:rPr lang="it-IT" smtClean="0"/>
              <a:t>13/11/2023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4C7F84C-1164-2B24-85B9-480ABD423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1F67719-8422-6B4D-343E-A04DE36E3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BF8E-917F-4610-B683-2BD36FA046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814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DF80C4-4FE2-EE41-7863-C4B4428F3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3EBA193-BEE6-434E-4685-A3115A2E6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8EF81-07B0-449C-A23B-9C30BD62FF75}" type="datetimeFigureOut">
              <a:rPr lang="it-IT" smtClean="0"/>
              <a:t>13/11/2023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2ED4B20-C30C-353D-1920-C6C9B845F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8347E7B-8D62-1141-789C-185A4EA2C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BF8E-917F-4610-B683-2BD36FA046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6378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DC6F308-87C0-01AF-872F-EB5AAB6ED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8EF81-07B0-449C-A23B-9C30BD62FF75}" type="datetimeFigureOut">
              <a:rPr lang="it-IT" smtClean="0"/>
              <a:t>13/11/2023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05BC0DD-07DD-CD85-3D24-683EF1329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2E5A889-8B82-108E-5CFF-786C52FA5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BF8E-917F-4610-B683-2BD36FA046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4075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DAB1DE-8FF3-6AAF-55CB-881A49B3E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B4E3A0-47CC-CFE4-6E6B-8819FD2C6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E9E782E-6D9A-2B12-15AF-78ACE96FB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74FE176-5D65-81B2-414A-D1DDF308F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8EF81-07B0-449C-A23B-9C30BD62FF75}" type="datetimeFigureOut">
              <a:rPr lang="it-IT" smtClean="0"/>
              <a:t>13/11/2023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8038C5D-DF40-4CB8-D95B-74D0B3E10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611659B-8849-6582-B882-4AE95376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BF8E-917F-4610-B683-2BD36FA046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3189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083447-611F-0B16-C802-DAC1F5F08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3253FD0-6478-5FAB-6633-424F7468E0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3DEFAF0-C02F-51A8-558A-9D7C9FE403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E58687B-D038-9ED7-B959-0A2A9C1BE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8EF81-07B0-449C-A23B-9C30BD62FF75}" type="datetimeFigureOut">
              <a:rPr lang="it-IT" smtClean="0"/>
              <a:t>13/11/2023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4870F47-E065-C165-2668-0E67D84FD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29EDE44-C655-252A-2BAC-5B199F39B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BF8E-917F-4610-B683-2BD36FA046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3621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CD1C1EF-74C1-1668-14CC-37ED85D78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9785A52-5B5E-9A26-8CB2-297A5C68E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259A8E-13E5-71C7-59EB-C046176B3D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8EF81-07B0-449C-A23B-9C30BD62FF75}" type="datetimeFigureOut">
              <a:rPr lang="it-IT" smtClean="0"/>
              <a:t>13/11/2023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DECDA7-7D36-E6B6-07EC-0B2730DDE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B211D8-CE37-471A-21D3-434A83486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6BF8E-917F-4610-B683-2BD36FA046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9191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persona, uomo&#10;&#10;Descrizione generata automaticamente">
            <a:extLst>
              <a:ext uri="{FF2B5EF4-FFF2-40B4-BE49-F238E27FC236}">
                <a16:creationId xmlns:a16="http://schemas.microsoft.com/office/drawing/2014/main" id="{BB5293F7-2756-D05F-0ECB-48BAFE4205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1" r="-1" b="24169"/>
          <a:stretch/>
        </p:blipFill>
        <p:spPr>
          <a:xfrm>
            <a:off x="0" y="-1"/>
            <a:ext cx="1219198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89C4EBA-5F49-5FE9-92AD-E16E5F4C9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625" y="2008546"/>
            <a:ext cx="9810750" cy="2840908"/>
          </a:xfrm>
        </p:spPr>
        <p:txBody>
          <a:bodyPr>
            <a:normAutofit fontScale="90000"/>
          </a:bodyPr>
          <a:lstStyle/>
          <a:p>
            <a:r>
              <a:rPr lang="it-IT" sz="5100" b="1" i="1" dirty="0">
                <a:solidFill>
                  <a:srgbClr val="FFFFFF"/>
                </a:solidFill>
                <a:latin typeface="Amasis MT Pro" panose="02040504050005020304" pitchFamily="18" charset="0"/>
              </a:rPr>
              <a:t>Nuove reti globali di scambio: </a:t>
            </a:r>
            <a:br>
              <a:rPr lang="it-IT" sz="5100" b="1" i="1" dirty="0">
                <a:solidFill>
                  <a:srgbClr val="FFFFFF"/>
                </a:solidFill>
                <a:latin typeface="Amasis MT Pro" panose="02040504050005020304" pitchFamily="18" charset="0"/>
              </a:rPr>
            </a:br>
            <a:r>
              <a:rPr lang="it-IT" sz="5100" b="1" i="1" dirty="0">
                <a:solidFill>
                  <a:srgbClr val="FFFFFF"/>
                </a:solidFill>
                <a:latin typeface="Amasis MT Pro" panose="02040504050005020304" pitchFamily="18" charset="0"/>
              </a:rPr>
              <a:t>i rapporti con il continente asiatico</a:t>
            </a:r>
            <a:br>
              <a:rPr lang="it-IT" sz="5100" b="1" i="1" dirty="0">
                <a:solidFill>
                  <a:srgbClr val="FFFFFF"/>
                </a:solidFill>
                <a:latin typeface="+mn-lt"/>
              </a:rPr>
            </a:br>
            <a:br>
              <a:rPr lang="it-IT" sz="5100" b="1" i="1" dirty="0">
                <a:solidFill>
                  <a:srgbClr val="FFFFFF"/>
                </a:solidFill>
                <a:latin typeface="+mn-lt"/>
              </a:rPr>
            </a:br>
            <a:br>
              <a:rPr lang="it-IT" sz="5100" b="1" i="1" dirty="0">
                <a:solidFill>
                  <a:srgbClr val="FFFFFF"/>
                </a:solidFill>
                <a:latin typeface="+mn-lt"/>
              </a:rPr>
            </a:br>
            <a:br>
              <a:rPr lang="it-IT" sz="5100" b="1" i="1" dirty="0">
                <a:solidFill>
                  <a:srgbClr val="FFFFFF"/>
                </a:solidFill>
                <a:latin typeface="+mn-lt"/>
              </a:rPr>
            </a:br>
            <a:br>
              <a:rPr lang="it-IT" sz="5100" dirty="0">
                <a:solidFill>
                  <a:srgbClr val="FFFFFF"/>
                </a:solidFill>
              </a:rPr>
            </a:br>
            <a:endParaRPr lang="it-IT" sz="5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562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testo, mappa, atlante&#10;&#10;Descrizione generata automaticamente">
            <a:extLst>
              <a:ext uri="{FF2B5EF4-FFF2-40B4-BE49-F238E27FC236}">
                <a16:creationId xmlns:a16="http://schemas.microsoft.com/office/drawing/2014/main" id="{B1088ADD-9460-A2CA-425B-F877A3B178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1" r="9582" b="1480"/>
          <a:stretch/>
        </p:blipFill>
        <p:spPr>
          <a:xfrm>
            <a:off x="1906099" y="643467"/>
            <a:ext cx="837980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87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DBB5E8-5FF3-B197-1DBB-95BD37852FC8}"/>
              </a:ext>
            </a:extLst>
          </p:cNvPr>
          <p:cNvSpPr txBox="1"/>
          <p:nvPr/>
        </p:nvSpPr>
        <p:spPr>
          <a:xfrm>
            <a:off x="2333625" y="936010"/>
            <a:ext cx="817245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masis MT Pro" panose="02040504050005020304" pitchFamily="18" charset="0"/>
              </a:rPr>
              <a:t>Religioni diffuse in India (e sulla costa del Malabar) prima dell’arrivo dei portoghesi: religione hindu e Islam </a:t>
            </a:r>
          </a:p>
          <a:p>
            <a:endParaRPr lang="it-IT" sz="2000" dirty="0">
              <a:latin typeface="Amasis MT Pro" panose="02040504050005020304" pitchFamily="18" charset="0"/>
            </a:endParaRPr>
          </a:p>
          <a:p>
            <a:r>
              <a:rPr lang="it-IT" sz="2000" b="1" dirty="0" err="1">
                <a:latin typeface="Amasis MT Pro" panose="02040504050005020304" pitchFamily="18" charset="0"/>
              </a:rPr>
              <a:t>Padroado</a:t>
            </a:r>
            <a:r>
              <a:rPr lang="it-IT" sz="2000" b="1" dirty="0">
                <a:latin typeface="Amasis MT Pro" panose="02040504050005020304" pitchFamily="18" charset="0"/>
              </a:rPr>
              <a:t> </a:t>
            </a:r>
            <a:r>
              <a:rPr lang="it-IT" sz="2000" b="1" dirty="0" err="1">
                <a:latin typeface="Amasis MT Pro" panose="02040504050005020304" pitchFamily="18" charset="0"/>
              </a:rPr>
              <a:t>real</a:t>
            </a:r>
            <a:r>
              <a:rPr lang="it-IT" sz="2000" b="1" dirty="0">
                <a:latin typeface="Amasis MT Pro" panose="02040504050005020304" pitchFamily="18" charset="0"/>
              </a:rPr>
              <a:t> </a:t>
            </a:r>
            <a:r>
              <a:rPr lang="it-IT" sz="2000" dirty="0">
                <a:latin typeface="Amasis MT Pro" panose="02040504050005020304" pitchFamily="18" charset="0"/>
              </a:rPr>
              <a:t>(come nel caso spagnolo, diritto della corona di scegliere i vescovi locali)</a:t>
            </a:r>
          </a:p>
          <a:p>
            <a:endParaRPr lang="it-IT" sz="2000" dirty="0">
              <a:latin typeface="Amasis MT Pro" panose="02040504050005020304" pitchFamily="18" charset="0"/>
            </a:endParaRPr>
          </a:p>
          <a:p>
            <a:r>
              <a:rPr lang="it-IT" sz="2000" dirty="0">
                <a:latin typeface="Amasis MT Pro" panose="02040504050005020304" pitchFamily="18" charset="0"/>
              </a:rPr>
              <a:t>Dopo il 1563, tentativo di radicamento della mentalità tridentina a Goa e nell’</a:t>
            </a:r>
            <a:r>
              <a:rPr lang="it-IT" sz="2000" dirty="0" err="1">
                <a:latin typeface="Amasis MT Pro" panose="02040504050005020304" pitchFamily="18" charset="0"/>
              </a:rPr>
              <a:t>Estado</a:t>
            </a:r>
            <a:r>
              <a:rPr lang="it-IT" sz="2000" dirty="0">
                <a:latin typeface="Amasis MT Pro" panose="02040504050005020304" pitchFamily="18" charset="0"/>
              </a:rPr>
              <a:t> de India</a:t>
            </a:r>
          </a:p>
          <a:p>
            <a:endParaRPr lang="it-IT" sz="2000" dirty="0">
              <a:latin typeface="Amasis MT Pro" panose="02040504050005020304" pitchFamily="18" charset="0"/>
            </a:endParaRPr>
          </a:p>
          <a:p>
            <a:r>
              <a:rPr lang="it-IT" sz="2000" dirty="0">
                <a:latin typeface="Amasis MT Pro" panose="02040504050005020304" pitchFamily="18" charset="0"/>
              </a:rPr>
              <a:t>1567: primo Concilio di Goa (tutte che non siano il cattolicesimo le religioni dichiarate intrinsecamente erronee)</a:t>
            </a:r>
          </a:p>
          <a:p>
            <a:endParaRPr lang="it-IT" sz="2000" dirty="0">
              <a:latin typeface="Amasis MT Pro" panose="02040504050005020304" pitchFamily="18" charset="0"/>
            </a:endParaRPr>
          </a:p>
          <a:p>
            <a:r>
              <a:rPr lang="it-IT" sz="2000" dirty="0">
                <a:latin typeface="Amasis MT Pro" panose="02040504050005020304" pitchFamily="18" charset="0"/>
              </a:rPr>
              <a:t>Rapporto tra fede, gerarchie ecclesiastiche e corona portoghese (braccio secolare)</a:t>
            </a:r>
          </a:p>
          <a:p>
            <a:endParaRPr lang="it-IT" sz="2000" dirty="0">
              <a:latin typeface="Amasis MT Pro" panose="020405040500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4101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AF3DE05-FD00-E1C3-20A4-96F2381574A6}"/>
              </a:ext>
            </a:extLst>
          </p:cNvPr>
          <p:cNvSpPr txBox="1"/>
          <p:nvPr/>
        </p:nvSpPr>
        <p:spPr>
          <a:xfrm>
            <a:off x="1700212" y="685800"/>
            <a:ext cx="8620125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latin typeface="Amasis MT Pro" panose="02040504050005020304" pitchFamily="18" charset="0"/>
              </a:rPr>
              <a:t>Campagne di conversioni (anche forzate): nel 1600 presenti in India 175mila cristiani su una popolazione totale di 140 milioni di abitanti (a Goa il 25%)</a:t>
            </a:r>
          </a:p>
          <a:p>
            <a:pPr algn="just"/>
            <a:endParaRPr lang="it-IT" sz="2000" dirty="0">
              <a:latin typeface="Amasis MT Pro" panose="02040504050005020304" pitchFamily="18" charset="0"/>
            </a:endParaRPr>
          </a:p>
          <a:p>
            <a:pPr algn="just"/>
            <a:r>
              <a:rPr lang="it-IT" sz="2000" dirty="0">
                <a:latin typeface="Amasis MT Pro" panose="02040504050005020304" pitchFamily="18" charset="0"/>
              </a:rPr>
              <a:t>Ordini missionari presenti in asia al seguito dei portoghesi (molti sacerdoti raggiungono l’</a:t>
            </a:r>
            <a:r>
              <a:rPr lang="it-IT" sz="2000" dirty="0" err="1">
                <a:latin typeface="Amasis MT Pro" panose="02040504050005020304" pitchFamily="18" charset="0"/>
              </a:rPr>
              <a:t>Estado</a:t>
            </a:r>
            <a:r>
              <a:rPr lang="it-IT" sz="2000" dirty="0">
                <a:latin typeface="Amasis MT Pro" panose="02040504050005020304" pitchFamily="18" charset="0"/>
              </a:rPr>
              <a:t> con la </a:t>
            </a:r>
            <a:r>
              <a:rPr lang="it-IT" sz="2000" b="1" dirty="0" err="1">
                <a:latin typeface="Amasis MT Pro" panose="02040504050005020304" pitchFamily="18" charset="0"/>
              </a:rPr>
              <a:t>Carreira</a:t>
            </a:r>
            <a:r>
              <a:rPr lang="it-IT" sz="2000" b="1" dirty="0">
                <a:latin typeface="Amasis MT Pro" panose="02040504050005020304" pitchFamily="18" charset="0"/>
              </a:rPr>
              <a:t> de India</a:t>
            </a:r>
            <a:r>
              <a:rPr lang="it-IT" sz="2000" dirty="0">
                <a:latin typeface="Amasis MT Pro" panose="02040504050005020304" pitchFamily="18" charset="0"/>
              </a:rPr>
              <a:t>) </a:t>
            </a:r>
          </a:p>
          <a:p>
            <a:pPr algn="just"/>
            <a:endParaRPr lang="it-IT" sz="2000" dirty="0">
              <a:latin typeface="Amasis MT Pro" panose="02040504050005020304" pitchFamily="18" charset="0"/>
            </a:endParaRPr>
          </a:p>
          <a:p>
            <a:pPr algn="just"/>
            <a:r>
              <a:rPr lang="it-IT" sz="2000" dirty="0">
                <a:latin typeface="Amasis MT Pro" panose="02040504050005020304" pitchFamily="18" charset="0"/>
              </a:rPr>
              <a:t>Quali ordini? Francescani, domenicani, gesuiti </a:t>
            </a:r>
            <a:r>
              <a:rPr lang="it-IT" sz="2000" dirty="0">
                <a:latin typeface="Amasis MT Pro" panose="02040504050005020304" pitchFamily="18" charset="0"/>
                <a:sym typeface="Wingdings" panose="05000000000000000000" pitchFamily="2" charset="2"/>
              </a:rPr>
              <a:t> Francesco Saverio (</a:t>
            </a:r>
            <a:r>
              <a:rPr lang="it-IT" sz="2000" b="1" dirty="0">
                <a:latin typeface="Amasis MT Pro" panose="02040504050005020304" pitchFamily="18" charset="0"/>
                <a:sym typeface="Wingdings" panose="05000000000000000000" pitchFamily="2" charset="2"/>
              </a:rPr>
              <a:t>Francisco Xavier, 1506-1552</a:t>
            </a:r>
            <a:r>
              <a:rPr lang="it-IT" sz="2000" dirty="0">
                <a:latin typeface="Amasis MT Pro" panose="02040504050005020304" pitchFamily="18" charset="0"/>
                <a:sym typeface="Wingdings" panose="05000000000000000000" pitchFamily="2" charset="2"/>
              </a:rPr>
              <a:t>)</a:t>
            </a:r>
          </a:p>
          <a:p>
            <a:pPr algn="just"/>
            <a:endParaRPr lang="it-IT" sz="2000" dirty="0">
              <a:latin typeface="Amasis MT Pro" panose="020405040500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it-IT" sz="2000" dirty="0">
                <a:latin typeface="Amasis MT Pro" panose="02040504050005020304" pitchFamily="18" charset="0"/>
                <a:sym typeface="Wingdings" panose="05000000000000000000" pitchFamily="2" charset="2"/>
              </a:rPr>
              <a:t>Arriva da Lisbona </a:t>
            </a:r>
            <a:r>
              <a:rPr lang="it-IT" sz="2000" b="1" dirty="0">
                <a:latin typeface="Amasis MT Pro" panose="02040504050005020304" pitchFamily="18" charset="0"/>
                <a:sym typeface="Wingdings" panose="05000000000000000000" pitchFamily="2" charset="2"/>
              </a:rPr>
              <a:t>a Goa nel 1542 </a:t>
            </a:r>
            <a:r>
              <a:rPr lang="it-IT" sz="2000" dirty="0">
                <a:latin typeface="Amasis MT Pro" panose="02040504050005020304" pitchFamily="18" charset="0"/>
                <a:sym typeface="Wingdings" panose="05000000000000000000" pitchFamily="2" charset="2"/>
              </a:rPr>
              <a:t>(in un decennio si sposta anche a Cochin, Ceylon, Molucche, Malacca)</a:t>
            </a:r>
          </a:p>
          <a:p>
            <a:pPr algn="just"/>
            <a:endParaRPr lang="it-IT" sz="2000" dirty="0">
              <a:latin typeface="Amasis MT Pro" panose="020405040500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it-IT" sz="2000" dirty="0">
                <a:latin typeface="Amasis MT Pro" panose="02040504050005020304" pitchFamily="18" charset="0"/>
                <a:sym typeface="Wingdings" panose="05000000000000000000" pitchFamily="2" charset="2"/>
              </a:rPr>
              <a:t>Nel </a:t>
            </a:r>
            <a:r>
              <a:rPr lang="it-IT" sz="2000" b="1" dirty="0">
                <a:latin typeface="Amasis MT Pro" panose="02040504050005020304" pitchFamily="18" charset="0"/>
                <a:sym typeface="Wingdings" panose="05000000000000000000" pitchFamily="2" charset="2"/>
              </a:rPr>
              <a:t>1549</a:t>
            </a:r>
            <a:r>
              <a:rPr lang="it-IT" sz="2000" dirty="0">
                <a:latin typeface="Amasis MT Pro" panose="02040504050005020304" pitchFamily="18" charset="0"/>
                <a:sym typeface="Wingdings" panose="05000000000000000000" pitchFamily="2" charset="2"/>
              </a:rPr>
              <a:t> arriva anche in </a:t>
            </a:r>
            <a:r>
              <a:rPr lang="it-IT" sz="2000" b="1" dirty="0">
                <a:latin typeface="Amasis MT Pro" panose="02040504050005020304" pitchFamily="18" charset="0"/>
                <a:sym typeface="Wingdings" panose="05000000000000000000" pitchFamily="2" charset="2"/>
              </a:rPr>
              <a:t>Giappone</a:t>
            </a:r>
            <a:r>
              <a:rPr lang="it-IT" sz="2000" dirty="0">
                <a:latin typeface="Amasis MT Pro" panose="02040504050005020304" pitchFamily="18" charset="0"/>
                <a:sym typeface="Wingdings" panose="05000000000000000000" pitchFamily="2" charset="2"/>
              </a:rPr>
              <a:t> (Kagoshima), col sogno mai realizzato di stabilirsi in Cina</a:t>
            </a:r>
          </a:p>
          <a:p>
            <a:pPr algn="just"/>
            <a:endParaRPr lang="it-IT" sz="2000" dirty="0">
              <a:latin typeface="Amasis MT Pro" panose="020405040500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it-IT" sz="2000" dirty="0">
                <a:latin typeface="Amasis MT Pro" panose="02040504050005020304" pitchFamily="18" charset="0"/>
                <a:sym typeface="Wingdings" panose="05000000000000000000" pitchFamily="2" charset="2"/>
              </a:rPr>
              <a:t>Francesco Saverio propone la fondazione dell’Inquisizione a Goa (insediata nel 1560)</a:t>
            </a:r>
          </a:p>
          <a:p>
            <a:pPr algn="just"/>
            <a:endParaRPr lang="it-IT" sz="2000" dirty="0">
              <a:latin typeface="Amasis MT Pro" panose="02040504050005020304" pitchFamily="18" charset="0"/>
              <a:sym typeface="Wingdings" panose="05000000000000000000" pitchFamily="2" charset="2"/>
            </a:endParaRPr>
          </a:p>
          <a:p>
            <a:pPr algn="just"/>
            <a:endParaRPr lang="it-IT" sz="2000" dirty="0">
              <a:latin typeface="Amasis MT Pro" panose="02040504050005020304" pitchFamily="18" charset="0"/>
            </a:endParaRPr>
          </a:p>
          <a:p>
            <a:endParaRPr lang="it-IT" sz="2000" dirty="0">
              <a:latin typeface="Amasis MT Pro" panose="02040504050005020304" pitchFamily="18" charset="0"/>
            </a:endParaRPr>
          </a:p>
          <a:p>
            <a:endParaRPr lang="it-IT" sz="2000" dirty="0">
              <a:latin typeface="Amasis MT Pro" panose="02040504050005020304" pitchFamily="18" charset="0"/>
            </a:endParaRPr>
          </a:p>
          <a:p>
            <a:endParaRPr lang="it-IT" sz="2000" dirty="0"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111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dipinto, vestiti, donna, arte&#10;&#10;Descrizione generata automaticamente">
            <a:extLst>
              <a:ext uri="{FF2B5EF4-FFF2-40B4-BE49-F238E27FC236}">
                <a16:creationId xmlns:a16="http://schemas.microsoft.com/office/drawing/2014/main" id="{74E61F36-9FC1-8F1E-5617-19997738E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678" y="643467"/>
            <a:ext cx="9058643" cy="557106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45935C7-A426-F7A0-09D2-E80E638A5116}"/>
              </a:ext>
            </a:extLst>
          </p:cNvPr>
          <p:cNvSpPr txBox="1"/>
          <p:nvPr/>
        </p:nvSpPr>
        <p:spPr>
          <a:xfrm>
            <a:off x="1638300" y="5568202"/>
            <a:ext cx="8582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0" dirty="0">
                <a:solidFill>
                  <a:srgbClr val="FFFFFF"/>
                </a:solidFill>
                <a:effectLst/>
                <a:latin typeface="Amasis MT Pro" panose="02040504050005020304" pitchFamily="18" charset="0"/>
              </a:rPr>
              <a:t>André Reinoso, S. Francesco Saverio predica a Goa, 1619 circa, Santa Casa de Misericórdia, Lisbona</a:t>
            </a:r>
            <a:endParaRPr lang="it-IT" dirty="0"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449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aria aperta, albero, edificio, cielo&#10;&#10;Descrizione generata automaticamente">
            <a:extLst>
              <a:ext uri="{FF2B5EF4-FFF2-40B4-BE49-F238E27FC236}">
                <a16:creationId xmlns:a16="http://schemas.microsoft.com/office/drawing/2014/main" id="{02B231A2-7E7A-7F6B-6673-1ED274655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0A7BEF-B5CA-8ABD-0B94-3DE9A16243A9}"/>
              </a:ext>
            </a:extLst>
          </p:cNvPr>
          <p:cNvSpPr txBox="1"/>
          <p:nvPr/>
        </p:nvSpPr>
        <p:spPr>
          <a:xfrm>
            <a:off x="9966960" y="1747520"/>
            <a:ext cx="157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Amasis MT Pro" panose="02040504050005020304" pitchFamily="18" charset="0"/>
              </a:rPr>
              <a:t>Chiesa del </a:t>
            </a:r>
            <a:r>
              <a:rPr lang="it-IT" dirty="0" err="1">
                <a:latin typeface="Amasis MT Pro" panose="02040504050005020304" pitchFamily="18" charset="0"/>
              </a:rPr>
              <a:t>Bom</a:t>
            </a:r>
            <a:r>
              <a:rPr lang="it-IT" dirty="0">
                <a:latin typeface="Amasis MT Pro" panose="02040504050005020304" pitchFamily="18" charset="0"/>
              </a:rPr>
              <a:t> Jesus a Goa (1594-1605)</a:t>
            </a:r>
          </a:p>
        </p:txBody>
      </p:sp>
    </p:spTree>
    <p:extLst>
      <p:ext uri="{BB962C8B-B14F-4D97-AF65-F5344CB8AC3E}">
        <p14:creationId xmlns:p14="http://schemas.microsoft.com/office/powerpoint/2010/main" val="446400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dipinto, arte, persona, interno&#10;&#10;Descrizione generata automaticamente">
            <a:extLst>
              <a:ext uri="{FF2B5EF4-FFF2-40B4-BE49-F238E27FC236}">
                <a16:creationId xmlns:a16="http://schemas.microsoft.com/office/drawing/2014/main" id="{AC21C64C-8A1F-8EB9-1DEE-60C6102DDA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5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61AFF50-39C2-8583-7BEE-6A3C43422A36}"/>
              </a:ext>
            </a:extLst>
          </p:cNvPr>
          <p:cNvSpPr txBox="1"/>
          <p:nvPr/>
        </p:nvSpPr>
        <p:spPr>
          <a:xfrm>
            <a:off x="6115317" y="2743200"/>
            <a:ext cx="5247340" cy="3496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Amasis MT Pro" panose="02040504050005020304" pitchFamily="18" charset="0"/>
              </a:rPr>
              <a:t>“</a:t>
            </a:r>
            <a:r>
              <a:rPr lang="en-US" sz="2000" b="0" i="0" dirty="0" err="1">
                <a:effectLst/>
                <a:latin typeface="Amasis MT Pro" panose="02040504050005020304" pitchFamily="18" charset="0"/>
              </a:rPr>
              <a:t>Alegoría</a:t>
            </a:r>
            <a:r>
              <a:rPr lang="en-US" sz="2000" b="0" i="0" dirty="0">
                <a:effectLst/>
                <a:latin typeface="Amasis MT Pro" panose="02040504050005020304" pitchFamily="18" charset="0"/>
              </a:rPr>
              <a:t> de la </a:t>
            </a:r>
            <a:r>
              <a:rPr lang="en-US" sz="2000" b="0" i="0" dirty="0" err="1">
                <a:effectLst/>
                <a:latin typeface="Amasis MT Pro" panose="02040504050005020304" pitchFamily="18" charset="0"/>
              </a:rPr>
              <a:t>Compañía</a:t>
            </a:r>
            <a:r>
              <a:rPr lang="en-US" sz="2000" b="0" i="0" dirty="0">
                <a:effectLst/>
                <a:latin typeface="Amasis MT Pro" panose="02040504050005020304" pitchFamily="18" charset="0"/>
              </a:rPr>
              <a:t> de Jesús y </a:t>
            </a:r>
            <a:r>
              <a:rPr lang="en-US" sz="2000" b="0" i="0" dirty="0" err="1">
                <a:effectLst/>
                <a:latin typeface="Amasis MT Pro" panose="02040504050005020304" pitchFamily="18" charset="0"/>
              </a:rPr>
              <a:t>su</a:t>
            </a:r>
            <a:r>
              <a:rPr lang="en-US" sz="2000" b="0" i="0" dirty="0">
                <a:effectLst/>
                <a:latin typeface="Amasis MT Pro" panose="02040504050005020304" pitchFamily="18" charset="0"/>
              </a:rPr>
              <a:t> labor </a:t>
            </a:r>
            <a:r>
              <a:rPr lang="en-US" sz="2000" b="0" i="0" dirty="0" err="1">
                <a:effectLst/>
                <a:latin typeface="Amasis MT Pro" panose="02040504050005020304" pitchFamily="18" charset="0"/>
              </a:rPr>
              <a:t>misional</a:t>
            </a:r>
            <a:r>
              <a:rPr lang="en-US" sz="2000" b="0" i="0" dirty="0">
                <a:effectLst/>
                <a:latin typeface="Amasis MT Pro" panose="02040504050005020304" pitchFamily="18" charset="0"/>
              </a:rPr>
              <a:t> </a:t>
            </a:r>
            <a:r>
              <a:rPr lang="en-US" sz="2000" b="0" i="0" dirty="0" err="1">
                <a:effectLst/>
                <a:latin typeface="Amasis MT Pro" panose="02040504050005020304" pitchFamily="18" charset="0"/>
              </a:rPr>
              <a:t>en</a:t>
            </a:r>
            <a:r>
              <a:rPr lang="en-US" sz="2000" b="0" i="0" dirty="0">
                <a:effectLst/>
                <a:latin typeface="Amasis MT Pro" panose="02040504050005020304" pitchFamily="18" charset="0"/>
              </a:rPr>
              <a:t> </a:t>
            </a:r>
            <a:r>
              <a:rPr lang="en-US" sz="2000" b="0" i="0" dirty="0" err="1">
                <a:effectLst/>
                <a:latin typeface="Amasis MT Pro" panose="02040504050005020304" pitchFamily="18" charset="0"/>
              </a:rPr>
              <a:t>los</a:t>
            </a:r>
            <a:r>
              <a:rPr lang="en-US" sz="2000" b="0" i="0" dirty="0">
                <a:effectLst/>
                <a:latin typeface="Amasis MT Pro" panose="02040504050005020304" pitchFamily="18" charset="0"/>
              </a:rPr>
              <a:t> cuatro </a:t>
            </a:r>
            <a:r>
              <a:rPr lang="en-US" sz="2000" b="0" i="0" dirty="0" err="1">
                <a:effectLst/>
                <a:latin typeface="Amasis MT Pro" panose="02040504050005020304" pitchFamily="18" charset="0"/>
              </a:rPr>
              <a:t>continentes</a:t>
            </a:r>
            <a:r>
              <a:rPr lang="en-US" sz="2000" b="0" i="0" dirty="0">
                <a:effectLst/>
                <a:latin typeface="Amasis MT Pro" panose="02040504050005020304" pitchFamily="18" charset="0"/>
              </a:rPr>
              <a:t>” (</a:t>
            </a:r>
            <a:r>
              <a:rPr lang="en-US" sz="2000" b="0" i="0" dirty="0" err="1">
                <a:effectLst/>
                <a:latin typeface="Amasis MT Pro" panose="02040504050005020304" pitchFamily="18" charset="0"/>
              </a:rPr>
              <a:t>anonimo</a:t>
            </a:r>
            <a:r>
              <a:rPr lang="en-US" sz="2000" b="0" i="0" dirty="0">
                <a:effectLst/>
                <a:latin typeface="Amasis MT Pro" panose="02040504050005020304" pitchFamily="18" charset="0"/>
              </a:rPr>
              <a:t> del XVIII </a:t>
            </a:r>
            <a:r>
              <a:rPr lang="en-US" sz="2000" b="0" i="0" dirty="0" err="1">
                <a:effectLst/>
                <a:latin typeface="Amasis MT Pro" panose="02040504050005020304" pitchFamily="18" charset="0"/>
              </a:rPr>
              <a:t>secolo</a:t>
            </a:r>
            <a:r>
              <a:rPr lang="en-US" sz="2000" b="0" i="0" dirty="0">
                <a:effectLst/>
                <a:latin typeface="Amasis MT Pro" panose="02040504050005020304" pitchFamily="18" charset="0"/>
              </a:rPr>
              <a:t>, chiesa di San Pietro, Lima)</a:t>
            </a:r>
            <a:endParaRPr lang="en-US" sz="2000" dirty="0"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605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044857F-B174-91A4-BBB0-0F9D565B10CD}"/>
              </a:ext>
            </a:extLst>
          </p:cNvPr>
          <p:cNvSpPr txBox="1"/>
          <p:nvPr/>
        </p:nvSpPr>
        <p:spPr>
          <a:xfrm>
            <a:off x="2433637" y="314325"/>
            <a:ext cx="7324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>
                <a:latin typeface="Amasis MT Pro" panose="02040504050005020304" pitchFamily="18" charset="0"/>
              </a:rPr>
              <a:t>Forme di ibridazione religiosa: i riti malabarici, un caso di studio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E95AC9D-164F-CB5A-4604-023CDD5EE417}"/>
              </a:ext>
            </a:extLst>
          </p:cNvPr>
          <p:cNvSpPr txBox="1"/>
          <p:nvPr/>
        </p:nvSpPr>
        <p:spPr>
          <a:xfrm>
            <a:off x="2028825" y="1742361"/>
            <a:ext cx="877252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Amasis MT Pro" panose="02040504050005020304" pitchFamily="18" charset="0"/>
              </a:rPr>
              <a:t>Alcuni gesuiti in India adottano la strategia di conversione utilizzata da </a:t>
            </a:r>
            <a:r>
              <a:rPr lang="it-IT" b="1" dirty="0">
                <a:latin typeface="Amasis MT Pro" panose="02040504050005020304" pitchFamily="18" charset="0"/>
              </a:rPr>
              <a:t>Roberto de Nobili (1577-1656) - </a:t>
            </a:r>
            <a:r>
              <a:rPr lang="it-IT" dirty="0">
                <a:latin typeface="Amasis MT Pro" panose="02040504050005020304" pitchFamily="18" charset="0"/>
              </a:rPr>
              <a:t>in linea con la strategia dell’</a:t>
            </a:r>
            <a:r>
              <a:rPr lang="it-IT" i="1" dirty="0" err="1">
                <a:latin typeface="Amasis MT Pro" panose="02040504050005020304" pitchFamily="18" charset="0"/>
              </a:rPr>
              <a:t>accomodatio</a:t>
            </a:r>
            <a:r>
              <a:rPr lang="it-IT" dirty="0">
                <a:latin typeface="Amasis MT Pro" panose="02040504050005020304" pitchFamily="18" charset="0"/>
              </a:rPr>
              <a:t>: consentono ai neofiti di continuare a praticare alcuni riti caratteristici della precedente fede religiosa integrandoli nella nuova.</a:t>
            </a:r>
          </a:p>
          <a:p>
            <a:pPr algn="just"/>
            <a:endParaRPr lang="it-IT" dirty="0">
              <a:latin typeface="Amasis MT Pro" panose="02040504050005020304" pitchFamily="18" charset="0"/>
            </a:endParaRPr>
          </a:p>
          <a:p>
            <a:pPr algn="just"/>
            <a:r>
              <a:rPr lang="it-IT" dirty="0">
                <a:latin typeface="Amasis MT Pro" panose="02040504050005020304" pitchFamily="18" charset="0"/>
              </a:rPr>
              <a:t>Roberto de Nobili, apostolato nel Madurai per 40 anni (muore a Madras): adotta l’abbigliamento brahmanico, matura conoscenza del </a:t>
            </a:r>
            <a:r>
              <a:rPr lang="it-IT" b="1" dirty="0">
                <a:latin typeface="Amasis MT Pro" panose="02040504050005020304" pitchFamily="18" charset="0"/>
              </a:rPr>
              <a:t>tamil</a:t>
            </a:r>
            <a:r>
              <a:rPr lang="it-IT" dirty="0">
                <a:latin typeface="Amasis MT Pro" panose="02040504050005020304" pitchFamily="18" charset="0"/>
              </a:rPr>
              <a:t> e del </a:t>
            </a:r>
            <a:r>
              <a:rPr lang="it-IT" b="1" dirty="0" err="1">
                <a:latin typeface="Amasis MT Pro" panose="02040504050005020304" pitchFamily="18" charset="0"/>
              </a:rPr>
              <a:t>sancrito</a:t>
            </a:r>
            <a:endParaRPr lang="it-IT" b="1" dirty="0">
              <a:latin typeface="Amasis MT Pro" panose="02040504050005020304" pitchFamily="18" charset="0"/>
            </a:endParaRPr>
          </a:p>
          <a:p>
            <a:pPr algn="just"/>
            <a:endParaRPr lang="it-IT" b="1" dirty="0">
              <a:latin typeface="Amasis MT Pro" panose="02040504050005020304" pitchFamily="18" charset="0"/>
            </a:endParaRPr>
          </a:p>
          <a:p>
            <a:pPr algn="just"/>
            <a:r>
              <a:rPr lang="it-IT" b="1" dirty="0">
                <a:latin typeface="Amasis MT Pro" panose="02040504050005020304" pitchFamily="18" charset="0"/>
              </a:rPr>
              <a:t>Esempio: utilizzo del </a:t>
            </a:r>
            <a:r>
              <a:rPr lang="it-IT" b="1" dirty="0" err="1">
                <a:latin typeface="Amasis MT Pro" panose="02040504050005020304" pitchFamily="18" charset="0"/>
              </a:rPr>
              <a:t>talī</a:t>
            </a:r>
            <a:r>
              <a:rPr lang="it-IT" b="1" dirty="0">
                <a:latin typeface="Amasis MT Pro" panose="02040504050005020304" pitchFamily="18" charset="0"/>
              </a:rPr>
              <a:t> (o tally) nel corso della cerimonia nuziale</a:t>
            </a:r>
          </a:p>
          <a:p>
            <a:pPr algn="just"/>
            <a:endParaRPr lang="it-IT" b="1" dirty="0">
              <a:latin typeface="Amasis MT Pro" panose="02040504050005020304" pitchFamily="18" charset="0"/>
            </a:endParaRPr>
          </a:p>
          <a:p>
            <a:pPr algn="just"/>
            <a:r>
              <a:rPr lang="it-IT" dirty="0">
                <a:latin typeface="Amasis MT Pro" panose="02040504050005020304" pitchFamily="18" charset="0"/>
              </a:rPr>
              <a:t>Reazione delle gerarchie ecclesiastiche romane - a un’iniziale indulgenza fa seguito un netta proibizione nella prima metà del Settecento: Decreto di </a:t>
            </a:r>
            <a:r>
              <a:rPr lang="it-IT" dirty="0" err="1">
                <a:latin typeface="Amasis MT Pro" panose="02040504050005020304" pitchFamily="18" charset="0"/>
              </a:rPr>
              <a:t>Tournon</a:t>
            </a:r>
            <a:r>
              <a:rPr lang="it-IT" dirty="0">
                <a:latin typeface="Amasis MT Pro" panose="02040504050005020304" pitchFamily="18" charset="0"/>
              </a:rPr>
              <a:t> (1704)</a:t>
            </a:r>
          </a:p>
          <a:p>
            <a:pPr algn="just"/>
            <a:endParaRPr lang="it-IT" dirty="0">
              <a:latin typeface="Amasis MT Pro" panose="02040504050005020304" pitchFamily="18" charset="0"/>
            </a:endParaRPr>
          </a:p>
          <a:p>
            <a:pPr algn="just"/>
            <a:r>
              <a:rPr lang="it-IT" dirty="0">
                <a:latin typeface="Amasis MT Pro" panose="02040504050005020304" pitchFamily="18" charset="0"/>
              </a:rPr>
              <a:t>Attento esame del Sant’Uffizio si conclude con la bolla la bolla </a:t>
            </a:r>
            <a:r>
              <a:rPr lang="it-IT" i="1" dirty="0">
                <a:latin typeface="Amasis MT Pro" panose="02040504050005020304" pitchFamily="18" charset="0"/>
              </a:rPr>
              <a:t>Omnium </a:t>
            </a:r>
            <a:r>
              <a:rPr lang="it-IT" i="1" dirty="0" err="1">
                <a:latin typeface="Amasis MT Pro" panose="02040504050005020304" pitchFamily="18" charset="0"/>
              </a:rPr>
              <a:t>Sollicitudum</a:t>
            </a:r>
            <a:r>
              <a:rPr lang="it-IT" i="1" dirty="0">
                <a:latin typeface="Amasis MT Pro" panose="02040504050005020304" pitchFamily="18" charset="0"/>
              </a:rPr>
              <a:t> </a:t>
            </a:r>
            <a:r>
              <a:rPr lang="it-IT" dirty="0">
                <a:latin typeface="Amasis MT Pro" panose="02040504050005020304" pitchFamily="18" charset="0"/>
              </a:rPr>
              <a:t>(1744) emanata dal pontefice </a:t>
            </a:r>
            <a:r>
              <a:rPr lang="it-IT" b="1" dirty="0">
                <a:latin typeface="Amasis MT Pro" panose="02040504050005020304" pitchFamily="18" charset="0"/>
              </a:rPr>
              <a:t>Benedetto XIV</a:t>
            </a:r>
          </a:p>
          <a:p>
            <a:pPr algn="just"/>
            <a:endParaRPr lang="it-IT" dirty="0">
              <a:latin typeface="Amasis MT Pro" panose="02040504050005020304" pitchFamily="18" charset="0"/>
            </a:endParaRPr>
          </a:p>
          <a:p>
            <a:pPr algn="just"/>
            <a:endParaRPr lang="it-IT" dirty="0"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657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dipinto, arte, disegno, Arti visive&#10;&#10;Descrizione generata automaticamente">
            <a:extLst>
              <a:ext uri="{FF2B5EF4-FFF2-40B4-BE49-F238E27FC236}">
                <a16:creationId xmlns:a16="http://schemas.microsoft.com/office/drawing/2014/main" id="{4F7BC7C1-078C-C5D8-9037-5E34C911C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169" y="643466"/>
            <a:ext cx="3983312" cy="557106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 descr="Immagine che contiene scultura, statua, Artefatto, Intaglio&#10;&#10;Descrizione generata automaticamente">
            <a:extLst>
              <a:ext uri="{FF2B5EF4-FFF2-40B4-BE49-F238E27FC236}">
                <a16:creationId xmlns:a16="http://schemas.microsoft.com/office/drawing/2014/main" id="{0BD4FDDE-2D1E-00C5-EBBF-2A9DB5D79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059" y="643467"/>
            <a:ext cx="303623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61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nt">
            <a:extLst>
              <a:ext uri="{FF2B5EF4-FFF2-40B4-BE49-F238E27FC236}">
                <a16:creationId xmlns:a16="http://schemas.microsoft.com/office/drawing/2014/main" id="{D380959B-464C-9ED8-C9EB-AB6FC997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25448" y="8300"/>
            <a:ext cx="10966551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B83858-ED7D-57B6-6CAA-83168807C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5" cy="6858000"/>
          </a:xfrm>
          <a:prstGeom prst="rect">
            <a:avLst/>
          </a:prstGeom>
          <a:ln>
            <a:noFill/>
          </a:ln>
          <a:effectLst>
            <a:outerShdw blurRad="317500" dist="127000" dir="2400000" sx="95000" sy="95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97FFD4-A8B9-3D4D-1623-7BE467E46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139700" dir="300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Immagine che contiene testo, Viso umano, vestiti, lettera&#10;&#10;Descrizione generata automaticamente">
            <a:extLst>
              <a:ext uri="{FF2B5EF4-FFF2-40B4-BE49-F238E27FC236}">
                <a16:creationId xmlns:a16="http://schemas.microsoft.com/office/drawing/2014/main" id="{66B64A3E-1F26-B353-AA76-231AA1FCF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40" y="759126"/>
            <a:ext cx="3815721" cy="537425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DE8F99E-40BE-3690-4B4F-931C9035A5B2}"/>
              </a:ext>
            </a:extLst>
          </p:cNvPr>
          <p:cNvSpPr txBox="1"/>
          <p:nvPr/>
        </p:nvSpPr>
        <p:spPr>
          <a:xfrm>
            <a:off x="5324475" y="647700"/>
            <a:ext cx="5838825" cy="5992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34290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dirty="0" err="1">
                <a:latin typeface="Amasis MT Pro" panose="02040504050005020304" pitchFamily="18" charset="0"/>
              </a:rPr>
              <a:t>Gesuiti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inviati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dalla</a:t>
            </a:r>
            <a:r>
              <a:rPr lang="en-US" sz="2000" dirty="0">
                <a:latin typeface="Amasis MT Pro" panose="02040504050005020304" pitchFamily="18" charset="0"/>
              </a:rPr>
              <a:t> corona </a:t>
            </a:r>
            <a:r>
              <a:rPr lang="en-US" sz="2000" dirty="0" err="1">
                <a:latin typeface="Amasis MT Pro" panose="02040504050005020304" pitchFamily="18" charset="0"/>
              </a:rPr>
              <a:t>portoghese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arrivano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fino</a:t>
            </a:r>
            <a:r>
              <a:rPr lang="en-US" sz="2000" dirty="0">
                <a:latin typeface="Amasis MT Pro" panose="02040504050005020304" pitchFamily="18" charset="0"/>
              </a:rPr>
              <a:t> in </a:t>
            </a:r>
            <a:r>
              <a:rPr lang="en-US" sz="2000" b="1" dirty="0" err="1">
                <a:latin typeface="Amasis MT Pro" panose="02040504050005020304" pitchFamily="18" charset="0"/>
              </a:rPr>
              <a:t>Giappone</a:t>
            </a:r>
            <a:r>
              <a:rPr lang="en-US" sz="2000" dirty="0">
                <a:latin typeface="Amasis MT Pro" panose="02040504050005020304" pitchFamily="18" charset="0"/>
              </a:rPr>
              <a:t>: </a:t>
            </a:r>
          </a:p>
          <a:p>
            <a:pPr marL="11430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000" dirty="0">
              <a:latin typeface="Amasis MT Pro" panose="02040504050005020304" pitchFamily="18" charset="0"/>
            </a:endParaRPr>
          </a:p>
          <a:p>
            <a:pPr marL="40005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b="1" dirty="0">
                <a:latin typeface="Amasis MT Pro" panose="02040504050005020304" pitchFamily="18" charset="0"/>
              </a:rPr>
              <a:t>Francesco </a:t>
            </a:r>
            <a:r>
              <a:rPr lang="en-US" sz="2000" b="1" dirty="0" err="1">
                <a:latin typeface="Amasis MT Pro" panose="02040504050005020304" pitchFamily="18" charset="0"/>
              </a:rPr>
              <a:t>Saverio</a:t>
            </a:r>
            <a:r>
              <a:rPr lang="en-US" sz="2000" b="1" dirty="0">
                <a:latin typeface="Amasis MT Pro" panose="02040504050005020304" pitchFamily="18" charset="0"/>
              </a:rPr>
              <a:t>: </a:t>
            </a:r>
            <a:r>
              <a:rPr lang="en-US" sz="2000" dirty="0" err="1">
                <a:latin typeface="Amasis MT Pro" panose="02040504050005020304" pitchFamily="18" charset="0"/>
              </a:rPr>
              <a:t>nel</a:t>
            </a:r>
            <a:r>
              <a:rPr lang="en-US" sz="2000" dirty="0">
                <a:latin typeface="Amasis MT Pro" panose="02040504050005020304" pitchFamily="18" charset="0"/>
              </a:rPr>
              <a:t> 1545 </a:t>
            </a:r>
            <a:r>
              <a:rPr lang="en-US" sz="2000" dirty="0" err="1">
                <a:latin typeface="Amasis MT Pro" panose="02040504050005020304" pitchFamily="18" charset="0"/>
              </a:rPr>
              <a:t>raggiunge</a:t>
            </a:r>
            <a:r>
              <a:rPr lang="en-US" sz="2000" dirty="0">
                <a:latin typeface="Amasis MT Pro" panose="02040504050005020304" pitchFamily="18" charset="0"/>
              </a:rPr>
              <a:t> la </a:t>
            </a:r>
            <a:r>
              <a:rPr lang="en-US" sz="2000" dirty="0" err="1">
                <a:latin typeface="Amasis MT Pro" panose="02040504050005020304" pitchFamily="18" charset="0"/>
              </a:rPr>
              <a:t>penisola</a:t>
            </a:r>
            <a:r>
              <a:rPr lang="en-US" sz="2000" dirty="0">
                <a:latin typeface="Amasis MT Pro" panose="02040504050005020304" pitchFamily="18" charset="0"/>
              </a:rPr>
              <a:t> di Malacca, dove </a:t>
            </a:r>
            <a:r>
              <a:rPr lang="en-US" sz="2000" dirty="0" err="1">
                <a:latin typeface="Amasis MT Pro" panose="02040504050005020304" pitchFamily="18" charset="0"/>
              </a:rPr>
              <a:t>incontra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alcuni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giapponesi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che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gli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proposero</a:t>
            </a:r>
            <a:r>
              <a:rPr lang="en-US" sz="2000" dirty="0">
                <a:latin typeface="Amasis MT Pro" panose="02040504050005020304" pitchFamily="18" charset="0"/>
              </a:rPr>
              <a:t> di </a:t>
            </a:r>
            <a:r>
              <a:rPr lang="en-US" sz="2000" dirty="0" err="1">
                <a:latin typeface="Amasis MT Pro" panose="02040504050005020304" pitchFamily="18" charset="0"/>
              </a:rPr>
              <a:t>estendere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l'evangelizzazione</a:t>
            </a:r>
            <a:r>
              <a:rPr lang="en-US" sz="2000" dirty="0">
                <a:latin typeface="Amasis MT Pro" panose="02040504050005020304" pitchFamily="18" charset="0"/>
              </a:rPr>
              <a:t> al </a:t>
            </a:r>
            <a:r>
              <a:rPr lang="en-US" sz="2000" dirty="0" err="1">
                <a:latin typeface="Amasis MT Pro" panose="02040504050005020304" pitchFamily="18" charset="0"/>
              </a:rPr>
              <a:t>Giappone</a:t>
            </a:r>
            <a:r>
              <a:rPr lang="en-US" sz="2000" dirty="0">
                <a:latin typeface="Amasis MT Pro" panose="02040504050005020304" pitchFamily="18" charset="0"/>
              </a:rPr>
              <a:t>, dove </a:t>
            </a:r>
            <a:r>
              <a:rPr lang="en-US" sz="2000" dirty="0" err="1">
                <a:latin typeface="Amasis MT Pro" panose="02040504050005020304" pitchFamily="18" charset="0"/>
              </a:rPr>
              <a:t>si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reca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nell'agosto</a:t>
            </a:r>
            <a:r>
              <a:rPr lang="en-US" sz="2000" dirty="0">
                <a:latin typeface="Amasis MT Pro" panose="02040504050005020304" pitchFamily="18" charset="0"/>
              </a:rPr>
              <a:t> 1549.</a:t>
            </a:r>
          </a:p>
          <a:p>
            <a:pPr marL="40005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000" dirty="0">
              <a:latin typeface="Amasis MT Pro" panose="02040504050005020304" pitchFamily="18" charset="0"/>
            </a:endParaRPr>
          </a:p>
          <a:p>
            <a:pPr marL="40005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b="1" dirty="0">
                <a:latin typeface="Amasis MT Pro" panose="02040504050005020304" pitchFamily="18" charset="0"/>
              </a:rPr>
              <a:t>Alessandro </a:t>
            </a:r>
            <a:r>
              <a:rPr lang="en-US" sz="2000" b="1" dirty="0" err="1">
                <a:latin typeface="Amasis MT Pro" panose="02040504050005020304" pitchFamily="18" charset="0"/>
              </a:rPr>
              <a:t>Valignano</a:t>
            </a:r>
            <a:r>
              <a:rPr lang="en-US" sz="2000" b="1" dirty="0">
                <a:latin typeface="Amasis MT Pro" panose="02040504050005020304" pitchFamily="18" charset="0"/>
              </a:rPr>
              <a:t> </a:t>
            </a:r>
            <a:r>
              <a:rPr lang="en-US" sz="2000" dirty="0">
                <a:latin typeface="Amasis MT Pro" panose="02040504050005020304" pitchFamily="18" charset="0"/>
              </a:rPr>
              <a:t>(1539-1606): prima </a:t>
            </a:r>
            <a:r>
              <a:rPr lang="en-US" sz="2000" dirty="0" err="1">
                <a:latin typeface="Amasis MT Pro" panose="02040504050005020304" pitchFamily="18" charset="0"/>
              </a:rPr>
              <a:t>missionario</a:t>
            </a:r>
            <a:r>
              <a:rPr lang="en-US" sz="2000" dirty="0">
                <a:latin typeface="Amasis MT Pro" panose="02040504050005020304" pitchFamily="18" charset="0"/>
              </a:rPr>
              <a:t> a Macao, </a:t>
            </a:r>
            <a:r>
              <a:rPr lang="en-US" sz="2000" dirty="0" err="1">
                <a:latin typeface="Amasis MT Pro" panose="02040504050005020304" pitchFamily="18" charset="0"/>
              </a:rPr>
              <a:t>nel</a:t>
            </a:r>
            <a:r>
              <a:rPr lang="en-US" sz="2000" dirty="0">
                <a:latin typeface="Amasis MT Pro" panose="02040504050005020304" pitchFamily="18" charset="0"/>
              </a:rPr>
              <a:t> 1579 </a:t>
            </a:r>
            <a:r>
              <a:rPr lang="en-US" sz="2000" dirty="0" err="1">
                <a:latin typeface="Amasis MT Pro" panose="02040504050005020304" pitchFamily="18" charset="0"/>
              </a:rPr>
              <a:t>arriva</a:t>
            </a:r>
            <a:r>
              <a:rPr lang="en-US" sz="2000" dirty="0">
                <a:latin typeface="Amasis MT Pro" panose="02040504050005020304" pitchFamily="18" charset="0"/>
              </a:rPr>
              <a:t> in </a:t>
            </a:r>
            <a:r>
              <a:rPr lang="en-US" sz="2000" dirty="0" err="1">
                <a:latin typeface="Amasis MT Pro" panose="02040504050005020304" pitchFamily="18" charset="0"/>
              </a:rPr>
              <a:t>Giappone</a:t>
            </a:r>
            <a:r>
              <a:rPr lang="en-US" sz="2000" dirty="0">
                <a:latin typeface="Amasis MT Pro" panose="02040504050005020304" pitchFamily="18" charset="0"/>
              </a:rPr>
              <a:t> dove </a:t>
            </a:r>
            <a:r>
              <a:rPr lang="en-US" sz="2000" dirty="0" err="1">
                <a:latin typeface="Amasis MT Pro" panose="02040504050005020304" pitchFamily="18" charset="0"/>
              </a:rPr>
              <a:t>contribuisce</a:t>
            </a:r>
            <a:r>
              <a:rPr lang="en-US" sz="2000" dirty="0">
                <a:latin typeface="Amasis MT Pro" panose="02040504050005020304" pitchFamily="18" charset="0"/>
              </a:rPr>
              <a:t> a </a:t>
            </a:r>
            <a:r>
              <a:rPr lang="en-US" sz="2000" dirty="0" err="1">
                <a:latin typeface="Amasis MT Pro" panose="02040504050005020304" pitchFamily="18" charset="0"/>
              </a:rPr>
              <a:t>rafforzare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l’attività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commerciale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portoghese</a:t>
            </a:r>
            <a:r>
              <a:rPr lang="en-US" sz="2000" dirty="0">
                <a:latin typeface="Amasis MT Pro" panose="02040504050005020304" pitchFamily="18" charset="0"/>
              </a:rPr>
              <a:t> (</a:t>
            </a:r>
            <a:r>
              <a:rPr lang="en-US" sz="2000" dirty="0" err="1">
                <a:latin typeface="Amasis MT Pro" panose="02040504050005020304" pitchFamily="18" charset="0"/>
              </a:rPr>
              <a:t>anche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lui</a:t>
            </a:r>
            <a:r>
              <a:rPr lang="en-US" sz="2000" dirty="0">
                <a:latin typeface="Amasis MT Pro" panose="02040504050005020304" pitchFamily="18" charset="0"/>
              </a:rPr>
              <a:t> in </a:t>
            </a:r>
            <a:r>
              <a:rPr lang="en-US" sz="2000" dirty="0" err="1">
                <a:latin typeface="Amasis MT Pro" panose="02040504050005020304" pitchFamily="18" charset="0"/>
              </a:rPr>
              <a:t>Giappone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mette</a:t>
            </a:r>
            <a:r>
              <a:rPr lang="en-US" sz="2000" dirty="0">
                <a:latin typeface="Amasis MT Pro" panose="02040504050005020304" pitchFamily="18" charset="0"/>
              </a:rPr>
              <a:t> in </a:t>
            </a:r>
            <a:r>
              <a:rPr lang="en-US" sz="2000" dirty="0" err="1">
                <a:latin typeface="Amasis MT Pro" panose="02040504050005020304" pitchFamily="18" charset="0"/>
              </a:rPr>
              <a:t>pratica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un’evangelizzazione</a:t>
            </a:r>
            <a:r>
              <a:rPr lang="en-US" sz="2000" dirty="0">
                <a:latin typeface="Amasis MT Pro" panose="02040504050005020304" pitchFamily="18" charset="0"/>
              </a:rPr>
              <a:t> orientate </a:t>
            </a:r>
            <a:r>
              <a:rPr lang="en-US" sz="2000" dirty="0" err="1">
                <a:latin typeface="Amasis MT Pro" panose="02040504050005020304" pitchFamily="18" charset="0"/>
              </a:rPr>
              <a:t>all’</a:t>
            </a:r>
            <a:r>
              <a:rPr lang="en-US" sz="2000" i="1" dirty="0" err="1">
                <a:latin typeface="Amasis MT Pro" panose="02040504050005020304" pitchFamily="18" charset="0"/>
              </a:rPr>
              <a:t>accomodatio</a:t>
            </a:r>
            <a:r>
              <a:rPr lang="en-US" sz="2000" i="1" dirty="0">
                <a:latin typeface="Amasis MT Pro" panose="02040504050005020304" pitchFamily="18" charset="0"/>
              </a:rPr>
              <a:t> – </a:t>
            </a:r>
            <a:r>
              <a:rPr lang="en-US" sz="2000" dirty="0">
                <a:latin typeface="Amasis MT Pro" panose="02040504050005020304" pitchFamily="18" charset="0"/>
              </a:rPr>
              <a:t>ma non in India)</a:t>
            </a:r>
          </a:p>
          <a:p>
            <a:pPr marL="40005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000" dirty="0">
              <a:latin typeface="Amasis MT Pro" panose="02040504050005020304" pitchFamily="18" charset="0"/>
            </a:endParaRPr>
          </a:p>
          <a:p>
            <a:pPr marL="40005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dirty="0">
                <a:latin typeface="Amasis MT Pro" panose="02040504050005020304" pitchFamily="18" charset="0"/>
              </a:rPr>
              <a:t>(</a:t>
            </a:r>
            <a:r>
              <a:rPr lang="en-US" sz="2000" dirty="0" err="1">
                <a:latin typeface="Amasis MT Pro" panose="02040504050005020304" pitchFamily="18" charset="0"/>
              </a:rPr>
              <a:t>Persecuzione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dei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cristiani</a:t>
            </a:r>
            <a:r>
              <a:rPr lang="en-US" sz="2000" dirty="0">
                <a:latin typeface="Amasis MT Pro" panose="02040504050005020304" pitchFamily="18" charset="0"/>
              </a:rPr>
              <a:t> con il daimyo </a:t>
            </a:r>
            <a:r>
              <a:rPr lang="en-US" sz="2000" dirty="0" err="1">
                <a:latin typeface="Amasis MT Pro" panose="02040504050005020304" pitchFamily="18" charset="0"/>
              </a:rPr>
              <a:t>Toyotomi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Hideyoshi</a:t>
            </a:r>
            <a:r>
              <a:rPr lang="en-US" sz="2000" dirty="0">
                <a:latin typeface="Amasis MT Pro" panose="02040504050005020304" pitchFamily="18" charset="0"/>
              </a:rPr>
              <a:t>, 1537-1598 e poi con lo </a:t>
            </a:r>
            <a:r>
              <a:rPr lang="en-US" sz="2000" dirty="0" err="1">
                <a:latin typeface="Amasis MT Pro" panose="02040504050005020304" pitchFamily="18" charset="0"/>
              </a:rPr>
              <a:t>shogunato</a:t>
            </a:r>
            <a:r>
              <a:rPr lang="en-US" sz="2000" dirty="0">
                <a:latin typeface="Amasis MT Pro" panose="02040504050005020304" pitchFamily="18" charset="0"/>
              </a:rPr>
              <a:t> Tokugawa: </a:t>
            </a:r>
            <a:r>
              <a:rPr lang="en-US" sz="2000" dirty="0" err="1">
                <a:latin typeface="Amasis MT Pro" panose="02040504050005020304" pitchFamily="18" charset="0"/>
              </a:rPr>
              <a:t>si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sviluppa</a:t>
            </a:r>
            <a:r>
              <a:rPr lang="en-US" sz="2000" dirty="0">
                <a:latin typeface="Amasis MT Pro" panose="02040504050005020304" pitchFamily="18" charset="0"/>
              </a:rPr>
              <a:t> il </a:t>
            </a:r>
            <a:r>
              <a:rPr lang="en-US" sz="2000" dirty="0" err="1">
                <a:latin typeface="Amasis MT Pro" panose="02040504050005020304" pitchFamily="18" charset="0"/>
              </a:rPr>
              <a:t>fenomeno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dei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kakure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kirishitan</a:t>
            </a:r>
            <a:r>
              <a:rPr lang="en-US" sz="2000" dirty="0">
                <a:latin typeface="Amasis MT Pro" panose="02040504050005020304" pitchFamily="18" charset="0"/>
              </a:rPr>
              <a:t>, </a:t>
            </a:r>
            <a:r>
              <a:rPr lang="en-US" sz="2000" dirty="0" err="1">
                <a:latin typeface="Amasis MT Pro" panose="02040504050005020304" pitchFamily="18" charset="0"/>
              </a:rPr>
              <a:t>cristiani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nascosti</a:t>
            </a:r>
            <a:r>
              <a:rPr lang="en-US" sz="2000" dirty="0">
                <a:latin typeface="Amasis MT Pro" panose="02040504050005020304" pitchFamily="18" charset="0"/>
              </a:rPr>
              <a:t>)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95022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egnaposto contenuto 3">
            <a:extLst>
              <a:ext uri="{FF2B5EF4-FFF2-40B4-BE49-F238E27FC236}">
                <a16:creationId xmlns:a16="http://schemas.microsoft.com/office/drawing/2014/main" id="{5BB4D396-F08E-44B1-8D51-FB52FA49B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" b="2988"/>
          <a:stretch>
            <a:fillRect/>
          </a:stretch>
        </p:blipFill>
        <p:spPr>
          <a:xfrm>
            <a:off x="829197" y="643467"/>
            <a:ext cx="10533606" cy="557106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BE90932-F47F-237D-C920-E2ECDD535731}"/>
              </a:ext>
            </a:extLst>
          </p:cNvPr>
          <p:cNvSpPr txBox="1"/>
          <p:nvPr/>
        </p:nvSpPr>
        <p:spPr>
          <a:xfrm>
            <a:off x="6705600" y="718185"/>
            <a:ext cx="4657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1800" b="1" dirty="0">
                <a:latin typeface="Amasis MT Pro" panose="02040504050005020304" pitchFamily="18" charset="0"/>
              </a:rPr>
              <a:t>Rovine della chiesa di S. Paolo a Macao</a:t>
            </a:r>
            <a:endParaRPr lang="it-IT" dirty="0"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608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181F988-5916-3DE2-433F-E2E970B16F3A}"/>
              </a:ext>
            </a:extLst>
          </p:cNvPr>
          <p:cNvSpPr txBox="1"/>
          <p:nvPr/>
        </p:nvSpPr>
        <p:spPr>
          <a:xfrm>
            <a:off x="2338385" y="1360982"/>
            <a:ext cx="7515225" cy="5497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it-IT" altLang="it-IT" sz="2000" b="1" dirty="0">
                <a:latin typeface="Amasis MT Pro" panose="02040504050005020304" pitchFamily="18" charset="0"/>
              </a:rPr>
              <a:t>1336-1341</a:t>
            </a:r>
            <a:r>
              <a:rPr lang="it-IT" altLang="it-IT" sz="2000" dirty="0">
                <a:latin typeface="Amasis MT Pro" panose="02040504050005020304" pitchFamily="18" charset="0"/>
              </a:rPr>
              <a:t>: scoperta delle isole Canarie</a:t>
            </a:r>
          </a:p>
          <a:p>
            <a:pPr algn="just" eaLnBrk="1" hangingPunct="1">
              <a:lnSpc>
                <a:spcPct val="150000"/>
              </a:lnSpc>
            </a:pPr>
            <a:r>
              <a:rPr lang="it-IT" altLang="it-IT" sz="2000" b="1" dirty="0">
                <a:latin typeface="Amasis MT Pro" panose="02040504050005020304" pitchFamily="18" charset="0"/>
              </a:rPr>
              <a:t>1419</a:t>
            </a:r>
            <a:r>
              <a:rPr lang="it-IT" altLang="it-IT" sz="2000" dirty="0">
                <a:latin typeface="Amasis MT Pro" panose="02040504050005020304" pitchFamily="18" charset="0"/>
              </a:rPr>
              <a:t>: colonizzazione portoghese di Madeira</a:t>
            </a:r>
          </a:p>
          <a:p>
            <a:pPr algn="just" eaLnBrk="1" hangingPunct="1">
              <a:lnSpc>
                <a:spcPct val="150000"/>
              </a:lnSpc>
            </a:pPr>
            <a:r>
              <a:rPr lang="it-IT" altLang="it-IT" sz="2000" b="1" dirty="0">
                <a:latin typeface="Amasis MT Pro" panose="02040504050005020304" pitchFamily="18" charset="0"/>
              </a:rPr>
              <a:t>1487</a:t>
            </a:r>
            <a:r>
              <a:rPr lang="it-IT" altLang="it-IT" sz="2000" dirty="0">
                <a:latin typeface="Amasis MT Pro" panose="02040504050005020304" pitchFamily="18" charset="0"/>
              </a:rPr>
              <a:t>: Bartolomeu Diaz doppia il Capo di Buona Speranza</a:t>
            </a:r>
          </a:p>
          <a:p>
            <a:pPr algn="just">
              <a:lnSpc>
                <a:spcPct val="150000"/>
              </a:lnSpc>
            </a:pPr>
            <a:r>
              <a:rPr lang="it-IT" altLang="it-IT" sz="2000" b="1" dirty="0">
                <a:latin typeface="Amasis MT Pro" panose="02040504050005020304" pitchFamily="18" charset="0"/>
              </a:rPr>
              <a:t>1494</a:t>
            </a:r>
            <a:r>
              <a:rPr lang="it-IT" altLang="it-IT" sz="2000" dirty="0">
                <a:latin typeface="Amasis MT Pro" panose="02040504050005020304" pitchFamily="18" charset="0"/>
              </a:rPr>
              <a:t>: Trattato di </a:t>
            </a:r>
            <a:r>
              <a:rPr lang="it-IT" altLang="it-IT" sz="2000" dirty="0" err="1">
                <a:latin typeface="Amasis MT Pro" panose="02040504050005020304" pitchFamily="18" charset="0"/>
              </a:rPr>
              <a:t>Tordesillas</a:t>
            </a:r>
            <a:r>
              <a:rPr lang="it-IT" altLang="it-IT" sz="2000" dirty="0">
                <a:latin typeface="Amasis MT Pro" panose="02040504050005020304" pitchFamily="18" charset="0"/>
              </a:rPr>
              <a:t> stabilisce la ripartizione del globo tra la Spagna e il Portogallo.</a:t>
            </a:r>
          </a:p>
          <a:p>
            <a:pPr algn="just">
              <a:lnSpc>
                <a:spcPct val="150000"/>
              </a:lnSpc>
            </a:pPr>
            <a:r>
              <a:rPr lang="it-IT" altLang="it-IT" sz="2000" b="1" dirty="0">
                <a:latin typeface="Amasis MT Pro" panose="02040504050005020304" pitchFamily="18" charset="0"/>
              </a:rPr>
              <a:t>1500</a:t>
            </a:r>
            <a:r>
              <a:rPr lang="it-IT" altLang="it-IT" sz="2000" dirty="0">
                <a:latin typeface="Amasis MT Pro" panose="02040504050005020304" pitchFamily="18" charset="0"/>
              </a:rPr>
              <a:t>: Cabral arriva sulle coste del Brasile</a:t>
            </a:r>
          </a:p>
          <a:p>
            <a:pPr algn="just" eaLnBrk="1" hangingPunct="1">
              <a:lnSpc>
                <a:spcPct val="150000"/>
              </a:lnSpc>
            </a:pPr>
            <a:r>
              <a:rPr lang="it-IT" altLang="it-IT" sz="2000" b="1" dirty="0">
                <a:latin typeface="Amasis MT Pro" panose="02040504050005020304" pitchFamily="18" charset="0"/>
              </a:rPr>
              <a:t>1501</a:t>
            </a:r>
            <a:r>
              <a:rPr lang="it-IT" altLang="it-IT" sz="2000" dirty="0">
                <a:latin typeface="Amasis MT Pro" panose="02040504050005020304" pitchFamily="18" charset="0"/>
              </a:rPr>
              <a:t>: Amerigo Vespucci, giunto in America, prende coscienza che si tratta di un nuovo continente</a:t>
            </a:r>
          </a:p>
          <a:p>
            <a:pPr algn="just" eaLnBrk="1" hangingPunct="1">
              <a:lnSpc>
                <a:spcPct val="150000"/>
              </a:lnSpc>
            </a:pPr>
            <a:r>
              <a:rPr lang="it-IT" altLang="it-IT" sz="2000" b="1" dirty="0">
                <a:latin typeface="Amasis MT Pro" panose="02040504050005020304" pitchFamily="18" charset="0"/>
              </a:rPr>
              <a:t>1510</a:t>
            </a:r>
            <a:r>
              <a:rPr lang="it-IT" altLang="it-IT" sz="2000" dirty="0">
                <a:latin typeface="Amasis MT Pro" panose="02040504050005020304" pitchFamily="18" charset="0"/>
              </a:rPr>
              <a:t>: Goa principale snodo mercantile </a:t>
            </a:r>
            <a:r>
              <a:rPr lang="it-IT" altLang="it-IT" sz="2000" dirty="0" err="1">
                <a:latin typeface="Amasis MT Pro" panose="02040504050005020304" pitchFamily="18" charset="0"/>
              </a:rPr>
              <a:t>dell</a:t>
            </a:r>
            <a:r>
              <a:rPr lang="ja-JP" altLang="it-IT" sz="2000" dirty="0">
                <a:latin typeface="Amasis MT Pro" panose="02040504050005020304" pitchFamily="18" charset="0"/>
              </a:rPr>
              <a:t>’</a:t>
            </a:r>
            <a:r>
              <a:rPr lang="it-IT" altLang="ja-JP" sz="2000" dirty="0">
                <a:latin typeface="Amasis MT Pro" panose="02040504050005020304" pitchFamily="18" charset="0"/>
              </a:rPr>
              <a:t>impero portoghese in India</a:t>
            </a:r>
          </a:p>
          <a:p>
            <a:pPr algn="just">
              <a:lnSpc>
                <a:spcPct val="150000"/>
              </a:lnSpc>
            </a:pPr>
            <a:endParaRPr lang="it-IT" altLang="it-IT" sz="1800" dirty="0"/>
          </a:p>
          <a:p>
            <a:pPr algn="just" eaLnBrk="1" hangingPunct="1">
              <a:lnSpc>
                <a:spcPct val="150000"/>
              </a:lnSpc>
            </a:pPr>
            <a:endParaRPr lang="it-IT" altLang="it-IT" sz="18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28EC8F8-4299-717E-BD0E-668251464C80}"/>
              </a:ext>
            </a:extLst>
          </p:cNvPr>
          <p:cNvSpPr txBox="1"/>
          <p:nvPr/>
        </p:nvSpPr>
        <p:spPr>
          <a:xfrm>
            <a:off x="1078704" y="405884"/>
            <a:ext cx="100345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sz="3600" b="1" i="1" dirty="0">
                <a:latin typeface="Amasis MT Pro" panose="02040504050005020304" pitchFamily="18" charset="0"/>
              </a:rPr>
              <a:t>Portogallo: un impero dal Pacifico all’Atlantico</a:t>
            </a:r>
          </a:p>
        </p:txBody>
      </p:sp>
    </p:spTree>
    <p:extLst>
      <p:ext uri="{BB962C8B-B14F-4D97-AF65-F5344CB8AC3E}">
        <p14:creationId xmlns:p14="http://schemas.microsoft.com/office/powerpoint/2010/main" val="2678306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97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vestiti, uomo, persona, testo&#10;&#10;Descrizione generata automaticamente">
            <a:extLst>
              <a:ext uri="{FF2B5EF4-FFF2-40B4-BE49-F238E27FC236}">
                <a16:creationId xmlns:a16="http://schemas.microsoft.com/office/drawing/2014/main" id="{DCB80666-C14B-9FEA-508D-719E12FCC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05" y="643467"/>
            <a:ext cx="7330350" cy="557106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F35D3D2-25D6-2860-FFAE-78CBFD2B5518}"/>
              </a:ext>
            </a:extLst>
          </p:cNvPr>
          <p:cNvSpPr txBox="1"/>
          <p:nvPr/>
        </p:nvSpPr>
        <p:spPr>
          <a:xfrm>
            <a:off x="8337146" y="2151727"/>
            <a:ext cx="3257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0" i="0" dirty="0">
                <a:solidFill>
                  <a:srgbClr val="202122"/>
                </a:solidFill>
                <a:effectLst/>
                <a:latin typeface="Amasis MT Pro" panose="02040504050005020304" pitchFamily="18" charset="0"/>
              </a:rPr>
              <a:t>La delegazione giapponese inviata in Italia nel </a:t>
            </a:r>
            <a:r>
              <a:rPr lang="it-IT" sz="2000" b="1" i="0" dirty="0">
                <a:solidFill>
                  <a:srgbClr val="202122"/>
                </a:solidFill>
                <a:effectLst/>
                <a:latin typeface="Amasis MT Pro" panose="02040504050005020304" pitchFamily="18" charset="0"/>
              </a:rPr>
              <a:t>1585</a:t>
            </a:r>
            <a:r>
              <a:rPr lang="it-IT" sz="2000" b="0" i="0" dirty="0">
                <a:solidFill>
                  <a:srgbClr val="202122"/>
                </a:solidFill>
                <a:effectLst/>
                <a:latin typeface="Amasis MT Pro" panose="02040504050005020304" pitchFamily="18" charset="0"/>
              </a:rPr>
              <a:t>. In alto da sinistra a destra: Giuliano </a:t>
            </a:r>
            <a:r>
              <a:rPr lang="it-IT" sz="2000" b="0" i="0" dirty="0" err="1">
                <a:solidFill>
                  <a:srgbClr val="202122"/>
                </a:solidFill>
                <a:effectLst/>
                <a:latin typeface="Amasis MT Pro" panose="02040504050005020304" pitchFamily="18" charset="0"/>
              </a:rPr>
              <a:t>Nakaura</a:t>
            </a:r>
            <a:r>
              <a:rPr lang="it-IT" sz="2000" b="0" i="0" dirty="0">
                <a:solidFill>
                  <a:srgbClr val="202122"/>
                </a:solidFill>
                <a:effectLst/>
                <a:latin typeface="Amasis MT Pro" panose="02040504050005020304" pitchFamily="18" charset="0"/>
              </a:rPr>
              <a:t>, Diogo de </a:t>
            </a:r>
            <a:r>
              <a:rPr lang="it-IT" sz="2000" b="0" i="0" dirty="0" err="1">
                <a:solidFill>
                  <a:srgbClr val="202122"/>
                </a:solidFill>
                <a:effectLst/>
                <a:latin typeface="Amasis MT Pro" panose="02040504050005020304" pitchFamily="18" charset="0"/>
              </a:rPr>
              <a:t>Mesquita</a:t>
            </a:r>
            <a:r>
              <a:rPr lang="it-IT" sz="2000" b="0" i="0" dirty="0">
                <a:solidFill>
                  <a:srgbClr val="202122"/>
                </a:solidFill>
                <a:effectLst/>
                <a:latin typeface="Amasis MT Pro" panose="02040504050005020304" pitchFamily="18" charset="0"/>
              </a:rPr>
              <a:t>, </a:t>
            </a:r>
            <a:r>
              <a:rPr lang="it-IT" sz="2000" b="0" i="0" dirty="0" err="1">
                <a:solidFill>
                  <a:srgbClr val="202122"/>
                </a:solidFill>
                <a:effectLst/>
                <a:latin typeface="Amasis MT Pro" panose="02040504050005020304" pitchFamily="18" charset="0"/>
              </a:rPr>
              <a:t>Itō</a:t>
            </a:r>
            <a:r>
              <a:rPr lang="it-IT" sz="2000" b="0" i="0" dirty="0">
                <a:solidFill>
                  <a:srgbClr val="202122"/>
                </a:solidFill>
                <a:effectLst/>
                <a:latin typeface="Amasis MT Pro" panose="02040504050005020304" pitchFamily="18" charset="0"/>
              </a:rPr>
              <a:t> Mancio; in basso da sinistra a destra: Martino Hara e Michele </a:t>
            </a:r>
            <a:r>
              <a:rPr lang="it-IT" sz="2000" b="0" i="0" dirty="0" err="1">
                <a:solidFill>
                  <a:srgbClr val="202122"/>
                </a:solidFill>
                <a:effectLst/>
                <a:latin typeface="Amasis MT Pro" panose="02040504050005020304" pitchFamily="18" charset="0"/>
              </a:rPr>
              <a:t>Chijiwa</a:t>
            </a:r>
            <a:r>
              <a:rPr lang="it-IT" sz="2000" b="0" i="0" dirty="0">
                <a:solidFill>
                  <a:srgbClr val="202122"/>
                </a:solidFill>
                <a:effectLst/>
                <a:latin typeface="Amasis MT Pro" panose="02040504050005020304" pitchFamily="18" charset="0"/>
              </a:rPr>
              <a:t>.</a:t>
            </a:r>
            <a:endParaRPr lang="it-IT" sz="2000" dirty="0"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404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lence _ Rodrigues Steps on Christ  [subtitulado]">
            <a:hlinkClick r:id="" action="ppaction://media"/>
            <a:extLst>
              <a:ext uri="{FF2B5EF4-FFF2-40B4-BE49-F238E27FC236}">
                <a16:creationId xmlns:a16="http://schemas.microsoft.com/office/drawing/2014/main" id="{ADD2EABF-EBCA-8706-E3C0-C8BBB9D9EC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1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3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3A3BE56-E2CE-85E1-F661-6A8524526997}"/>
              </a:ext>
            </a:extLst>
          </p:cNvPr>
          <p:cNvSpPr txBox="1"/>
          <p:nvPr/>
        </p:nvSpPr>
        <p:spPr>
          <a:xfrm>
            <a:off x="2185987" y="476250"/>
            <a:ext cx="7820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>
                <a:latin typeface="Amasis MT Pro" panose="02040504050005020304" pitchFamily="18" charset="0"/>
              </a:rPr>
              <a:t>Il declino dell’impero portoghese, dal Brasile all’</a:t>
            </a:r>
            <a:r>
              <a:rPr lang="it-IT" sz="3600" b="1" i="1" dirty="0" err="1">
                <a:latin typeface="Amasis MT Pro" panose="02040504050005020304" pitchFamily="18" charset="0"/>
              </a:rPr>
              <a:t>Estado</a:t>
            </a:r>
            <a:r>
              <a:rPr lang="it-IT" sz="3600" b="1" i="1" dirty="0">
                <a:latin typeface="Amasis MT Pro" panose="02040504050005020304" pitchFamily="18" charset="0"/>
              </a:rPr>
              <a:t> de India 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A32EF16-FB5A-F414-4D07-BBED70B5FAC3}"/>
              </a:ext>
            </a:extLst>
          </p:cNvPr>
          <p:cNvSpPr txBox="1"/>
          <p:nvPr/>
        </p:nvSpPr>
        <p:spPr>
          <a:xfrm>
            <a:off x="1552575" y="1895475"/>
            <a:ext cx="9563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masis MT Pro" panose="02040504050005020304" pitchFamily="18" charset="0"/>
              </a:rPr>
              <a:t>Dal 1580 al 1640 cosiddetta cattività spagnola: Filippo II ottiene la corona portoghese</a:t>
            </a:r>
          </a:p>
          <a:p>
            <a:endParaRPr lang="it-IT" sz="2000" dirty="0">
              <a:latin typeface="Amasis MT Pro" panose="02040504050005020304" pitchFamily="18" charset="0"/>
            </a:endParaRPr>
          </a:p>
          <a:p>
            <a:r>
              <a:rPr lang="it-IT" sz="2000" dirty="0">
                <a:latin typeface="Amasis MT Pro" panose="02040504050005020304" pitchFamily="18" charset="0"/>
              </a:rPr>
              <a:t>In questo periodo, impero portoghese sotto attacco da est a ovest: </a:t>
            </a:r>
            <a:r>
              <a:rPr lang="it-IT" sz="2000" b="1" dirty="0">
                <a:latin typeface="Amasis MT Pro" panose="02040504050005020304" pitchFamily="18" charset="0"/>
              </a:rPr>
              <a:t>guerra globale contro gli olandesi</a:t>
            </a:r>
          </a:p>
          <a:p>
            <a:endParaRPr lang="it-IT" sz="2000" b="1" dirty="0">
              <a:latin typeface="Amasis MT Pro" panose="02040504050005020304" pitchFamily="18" charset="0"/>
            </a:endParaRPr>
          </a:p>
          <a:p>
            <a:r>
              <a:rPr lang="it-IT" sz="2000" dirty="0">
                <a:latin typeface="Amasis MT Pro" panose="02040504050005020304" pitchFamily="18" charset="0"/>
              </a:rPr>
              <a:t>1658: postazioni portoghesi sull’isola di Ceylon occupate da olandesi</a:t>
            </a:r>
          </a:p>
          <a:p>
            <a:endParaRPr lang="it-IT" sz="2000" dirty="0">
              <a:latin typeface="Amasis MT Pro" panose="02040504050005020304" pitchFamily="18" charset="0"/>
            </a:endParaRPr>
          </a:p>
          <a:p>
            <a:r>
              <a:rPr lang="it-IT" sz="2000" dirty="0">
                <a:latin typeface="Amasis MT Pro" panose="02040504050005020304" pitchFamily="18" charset="0"/>
              </a:rPr>
              <a:t>1663: perdita di possedimenti sulla costa malabarica, in particolare Cochin (anche in questo caso a vantaggio degli olandesi – negli anni 60 del Seicento </a:t>
            </a:r>
            <a:r>
              <a:rPr lang="it-IT" sz="2000" b="1" dirty="0" err="1">
                <a:latin typeface="Amasis MT Pro" panose="02040504050005020304" pitchFamily="18" charset="0"/>
              </a:rPr>
              <a:t>Estado</a:t>
            </a:r>
            <a:r>
              <a:rPr lang="it-IT" sz="2000" b="1" dirty="0">
                <a:latin typeface="Amasis MT Pro" panose="02040504050005020304" pitchFamily="18" charset="0"/>
              </a:rPr>
              <a:t> de India è sull’orlo della bancarotta</a:t>
            </a:r>
            <a:endParaRPr lang="it-IT" sz="2000" dirty="0">
              <a:latin typeface="Amasis MT Pro" panose="02040504050005020304" pitchFamily="18" charset="0"/>
            </a:endParaRPr>
          </a:p>
          <a:p>
            <a:endParaRPr lang="it-IT" sz="2000" dirty="0">
              <a:latin typeface="Amasis MT Pro" panose="02040504050005020304" pitchFamily="18" charset="0"/>
            </a:endParaRPr>
          </a:p>
          <a:p>
            <a:r>
              <a:rPr lang="it-IT" sz="2000" dirty="0">
                <a:latin typeface="Amasis MT Pro" panose="02040504050005020304" pitchFamily="18" charset="0"/>
              </a:rPr>
              <a:t>Ma anche contesa per il Brasile e i possedimenti africani</a:t>
            </a:r>
          </a:p>
        </p:txBody>
      </p:sp>
    </p:spTree>
    <p:extLst>
      <p:ext uri="{BB962C8B-B14F-4D97-AF65-F5344CB8AC3E}">
        <p14:creationId xmlns:p14="http://schemas.microsoft.com/office/powerpoint/2010/main" val="1840185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0">
            <a:extLst>
              <a:ext uri="{FF2B5EF4-FFF2-40B4-BE49-F238E27FC236}">
                <a16:creationId xmlns:a16="http://schemas.microsoft.com/office/drawing/2014/main" id="{639C3025-4784-4B16-914D-CCFC3E833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0AD20437-C88A-4F45-9C6D-DA32B29A4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8610598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7B0376D-F7FA-BD56-7324-CC6469DC88C8}"/>
              </a:ext>
            </a:extLst>
          </p:cNvPr>
          <p:cNvSpPr txBox="1"/>
          <p:nvPr/>
        </p:nvSpPr>
        <p:spPr>
          <a:xfrm>
            <a:off x="705826" y="711200"/>
            <a:ext cx="6431280" cy="5994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In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realtà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più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recentemente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gli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storici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hanno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messo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in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evidenza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come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alla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fine del XVII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secolo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ci fu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una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parziale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e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progressiva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ripresa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latin typeface="Amasis MT Pro" panose="020405040500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latin typeface="Amasis MT Pro" panose="02040504050005020304" pitchFamily="18" charset="0"/>
            </a:endParaRP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Giovanni IV 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(1604-1656,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successore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di Filippo II)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si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concentra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su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ripresa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Angola e Brasile,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che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restano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in mano ai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portoghesi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fino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al XIX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secolo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latin typeface="Amasis MT Pro" panose="02040504050005020304" pitchFamily="18" charset="0"/>
            </a:endParaRP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latin typeface="Amasis MT Pro" panose="02040504050005020304" pitchFamily="18" charset="0"/>
            </a:endParaRP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Pietro II 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(1648-1706)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consolidamento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roccaforti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dell’Estato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de India (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minore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estensione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territoriale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ma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recupera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stabilità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)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latin typeface="Amasis MT Pro" panose="02040504050005020304" pitchFamily="18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latin typeface="Amasis MT Pro" panose="020405040500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Nel 1700 la corona (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ora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dinastia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di Braganza)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aveva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riguadagnato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parte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degli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antichi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 fasti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Immagine 3" descr="Immagine che contiene dipinto, vestiti, Viso umano, Personaggio immaginario&#10;&#10;Descrizione generata automaticamente">
            <a:extLst>
              <a:ext uri="{FF2B5EF4-FFF2-40B4-BE49-F238E27FC236}">
                <a16:creationId xmlns:a16="http://schemas.microsoft.com/office/drawing/2014/main" id="{261D5B54-943C-9521-E93C-52F396A730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5520"/>
          <a:stretch/>
        </p:blipFill>
        <p:spPr>
          <a:xfrm>
            <a:off x="7801965" y="3429000"/>
            <a:ext cx="4390035" cy="3429000"/>
          </a:xfrm>
          <a:custGeom>
            <a:avLst/>
            <a:gdLst/>
            <a:ahLst/>
            <a:cxnLst/>
            <a:rect l="l" t="t" r="r" b="b"/>
            <a:pathLst>
              <a:path w="4390035" h="3429000">
                <a:moveTo>
                  <a:pt x="73290" y="0"/>
                </a:moveTo>
                <a:lnTo>
                  <a:pt x="4390035" y="0"/>
                </a:lnTo>
                <a:lnTo>
                  <a:pt x="4390035" y="3429000"/>
                </a:lnTo>
                <a:lnTo>
                  <a:pt x="436073" y="3429000"/>
                </a:lnTo>
                <a:lnTo>
                  <a:pt x="427332" y="3410468"/>
                </a:lnTo>
                <a:cubicBezTo>
                  <a:pt x="419323" y="3391643"/>
                  <a:pt x="413863" y="3372861"/>
                  <a:pt x="421685" y="3366814"/>
                </a:cubicBezTo>
                <a:cubicBezTo>
                  <a:pt x="417583" y="3332384"/>
                  <a:pt x="433681" y="3294011"/>
                  <a:pt x="423663" y="3247798"/>
                </a:cubicBezTo>
                <a:cubicBezTo>
                  <a:pt x="421194" y="3188032"/>
                  <a:pt x="418245" y="3205513"/>
                  <a:pt x="412524" y="3110724"/>
                </a:cubicBezTo>
                <a:cubicBezTo>
                  <a:pt x="404022" y="3069386"/>
                  <a:pt x="436006" y="3027577"/>
                  <a:pt x="419732" y="3004503"/>
                </a:cubicBezTo>
                <a:cubicBezTo>
                  <a:pt x="407578" y="2949657"/>
                  <a:pt x="388511" y="2896851"/>
                  <a:pt x="363651" y="2842588"/>
                </a:cubicBezTo>
                <a:cubicBezTo>
                  <a:pt x="332103" y="2797699"/>
                  <a:pt x="331554" y="2711800"/>
                  <a:pt x="263212" y="2651456"/>
                </a:cubicBezTo>
                <a:cubicBezTo>
                  <a:pt x="235935" y="2585326"/>
                  <a:pt x="214760" y="2535145"/>
                  <a:pt x="194330" y="2484251"/>
                </a:cubicBezTo>
                <a:cubicBezTo>
                  <a:pt x="184580" y="2468441"/>
                  <a:pt x="154039" y="2380429"/>
                  <a:pt x="140630" y="2346096"/>
                </a:cubicBezTo>
                <a:cubicBezTo>
                  <a:pt x="76681" y="2257531"/>
                  <a:pt x="91260" y="2243719"/>
                  <a:pt x="77185" y="2144811"/>
                </a:cubicBezTo>
                <a:cubicBezTo>
                  <a:pt x="66953" y="2112233"/>
                  <a:pt x="67414" y="2096078"/>
                  <a:pt x="50887" y="2061697"/>
                </a:cubicBezTo>
                <a:lnTo>
                  <a:pt x="27133" y="1969379"/>
                </a:lnTo>
                <a:lnTo>
                  <a:pt x="29988" y="1961973"/>
                </a:lnTo>
                <a:lnTo>
                  <a:pt x="31559" y="1961231"/>
                </a:lnTo>
                <a:lnTo>
                  <a:pt x="14905" y="1880268"/>
                </a:lnTo>
                <a:cubicBezTo>
                  <a:pt x="12271" y="1874644"/>
                  <a:pt x="-805" y="1860096"/>
                  <a:pt x="2188" y="1847922"/>
                </a:cubicBezTo>
                <a:lnTo>
                  <a:pt x="21879" y="1779161"/>
                </a:lnTo>
                <a:lnTo>
                  <a:pt x="27968" y="1733684"/>
                </a:lnTo>
                <a:cubicBezTo>
                  <a:pt x="25035" y="1726530"/>
                  <a:pt x="21617" y="1619937"/>
                  <a:pt x="16511" y="1614373"/>
                </a:cubicBezTo>
                <a:cubicBezTo>
                  <a:pt x="47946" y="1547691"/>
                  <a:pt x="4394" y="1556097"/>
                  <a:pt x="12613" y="1479987"/>
                </a:cubicBezTo>
                <a:cubicBezTo>
                  <a:pt x="15110" y="1387360"/>
                  <a:pt x="4986" y="1320420"/>
                  <a:pt x="4190" y="1214801"/>
                </a:cubicBezTo>
                <a:cubicBezTo>
                  <a:pt x="3611" y="1152457"/>
                  <a:pt x="-6268" y="1080052"/>
                  <a:pt x="6503" y="966549"/>
                </a:cubicBezTo>
                <a:cubicBezTo>
                  <a:pt x="10182" y="901722"/>
                  <a:pt x="25065" y="884915"/>
                  <a:pt x="20609" y="845066"/>
                </a:cubicBezTo>
                <a:cubicBezTo>
                  <a:pt x="20199" y="816540"/>
                  <a:pt x="19791" y="788014"/>
                  <a:pt x="19381" y="759488"/>
                </a:cubicBezTo>
                <a:lnTo>
                  <a:pt x="21672" y="741102"/>
                </a:lnTo>
                <a:lnTo>
                  <a:pt x="30720" y="737125"/>
                </a:lnTo>
                <a:lnTo>
                  <a:pt x="23211" y="691098"/>
                </a:lnTo>
                <a:cubicBezTo>
                  <a:pt x="25461" y="680873"/>
                  <a:pt x="43338" y="650431"/>
                  <a:pt x="42062" y="637700"/>
                </a:cubicBezTo>
                <a:cubicBezTo>
                  <a:pt x="23297" y="593852"/>
                  <a:pt x="30263" y="601340"/>
                  <a:pt x="41571" y="540174"/>
                </a:cubicBezTo>
                <a:cubicBezTo>
                  <a:pt x="35397" y="519975"/>
                  <a:pt x="35174" y="428356"/>
                  <a:pt x="46636" y="415352"/>
                </a:cubicBezTo>
                <a:cubicBezTo>
                  <a:pt x="48960" y="401821"/>
                  <a:pt x="44602" y="386587"/>
                  <a:pt x="56977" y="379461"/>
                </a:cubicBezTo>
                <a:cubicBezTo>
                  <a:pt x="71829" y="368123"/>
                  <a:pt x="47958" y="323384"/>
                  <a:pt x="65759" y="328645"/>
                </a:cubicBezTo>
                <a:cubicBezTo>
                  <a:pt x="49386" y="296830"/>
                  <a:pt x="65237" y="231983"/>
                  <a:pt x="72589" y="203608"/>
                </a:cubicBezTo>
                <a:cubicBezTo>
                  <a:pt x="75524" y="153257"/>
                  <a:pt x="77980" y="142710"/>
                  <a:pt x="78370" y="105992"/>
                </a:cubicBezTo>
                <a:cubicBezTo>
                  <a:pt x="80828" y="104127"/>
                  <a:pt x="70890" y="52128"/>
                  <a:pt x="70125" y="25135"/>
                </a:cubicBezTo>
                <a:close/>
              </a:path>
            </a:pathLst>
          </a:custGeom>
        </p:spPr>
      </p:pic>
      <p:pic>
        <p:nvPicPr>
          <p:cNvPr id="6" name="Immagine 5" descr="Immagine che contiene vestiti, dipinto, persona, Viso umano&#10;&#10;Descrizione generata automaticamente">
            <a:extLst>
              <a:ext uri="{FF2B5EF4-FFF2-40B4-BE49-F238E27FC236}">
                <a16:creationId xmlns:a16="http://schemas.microsoft.com/office/drawing/2014/main" id="{2979857F-5F94-EE0E-8DEC-47A32E766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8700"/>
          <a:stretch/>
        </p:blipFill>
        <p:spPr>
          <a:xfrm>
            <a:off x="7842932" y="-17"/>
            <a:ext cx="4349068" cy="3432349"/>
          </a:xfrm>
          <a:custGeom>
            <a:avLst/>
            <a:gdLst/>
            <a:ahLst/>
            <a:cxnLst/>
            <a:rect l="l" t="t" r="r" b="b"/>
            <a:pathLst>
              <a:path w="4349068" h="3428999">
                <a:moveTo>
                  <a:pt x="711944" y="0"/>
                </a:moveTo>
                <a:lnTo>
                  <a:pt x="4349068" y="0"/>
                </a:lnTo>
                <a:lnTo>
                  <a:pt x="4349068" y="3428999"/>
                </a:lnTo>
                <a:lnTo>
                  <a:pt x="32307" y="3428999"/>
                </a:lnTo>
                <a:lnTo>
                  <a:pt x="34693" y="3410051"/>
                </a:lnTo>
                <a:cubicBezTo>
                  <a:pt x="37039" y="3395347"/>
                  <a:pt x="38143" y="3381819"/>
                  <a:pt x="32792" y="3373027"/>
                </a:cubicBezTo>
                <a:cubicBezTo>
                  <a:pt x="29961" y="3298527"/>
                  <a:pt x="20335" y="3290617"/>
                  <a:pt x="14318" y="3222737"/>
                </a:cubicBezTo>
                <a:cubicBezTo>
                  <a:pt x="11384" y="3146284"/>
                  <a:pt x="-6116" y="3184007"/>
                  <a:pt x="2241" y="3118188"/>
                </a:cubicBezTo>
                <a:cubicBezTo>
                  <a:pt x="16306" y="3109217"/>
                  <a:pt x="34183" y="3024732"/>
                  <a:pt x="27952" y="3003808"/>
                </a:cubicBezTo>
                <a:cubicBezTo>
                  <a:pt x="27563" y="2966753"/>
                  <a:pt x="27366" y="2989870"/>
                  <a:pt x="27149" y="2944921"/>
                </a:cubicBezTo>
                <a:lnTo>
                  <a:pt x="41941" y="2877744"/>
                </a:lnTo>
                <a:cubicBezTo>
                  <a:pt x="36258" y="2880724"/>
                  <a:pt x="54303" y="2822146"/>
                  <a:pt x="53926" y="2807161"/>
                </a:cubicBezTo>
                <a:cubicBezTo>
                  <a:pt x="56083" y="2775643"/>
                  <a:pt x="30060" y="2769288"/>
                  <a:pt x="53334" y="2752347"/>
                </a:cubicBezTo>
                <a:lnTo>
                  <a:pt x="60008" y="2748299"/>
                </a:lnTo>
                <a:cubicBezTo>
                  <a:pt x="60210" y="2745962"/>
                  <a:pt x="60411" y="2743625"/>
                  <a:pt x="60613" y="2741288"/>
                </a:cubicBezTo>
                <a:cubicBezTo>
                  <a:pt x="60116" y="2737657"/>
                  <a:pt x="58269" y="2735847"/>
                  <a:pt x="53819" y="2737160"/>
                </a:cubicBezTo>
                <a:cubicBezTo>
                  <a:pt x="70191" y="2705347"/>
                  <a:pt x="64153" y="2699356"/>
                  <a:pt x="66799" y="2659631"/>
                </a:cubicBezTo>
                <a:cubicBezTo>
                  <a:pt x="77943" y="2612127"/>
                  <a:pt x="64846" y="2628594"/>
                  <a:pt x="86795" y="2573336"/>
                </a:cubicBezTo>
                <a:cubicBezTo>
                  <a:pt x="96119" y="2559732"/>
                  <a:pt x="108676" y="2541339"/>
                  <a:pt x="108890" y="2528057"/>
                </a:cubicBezTo>
                <a:lnTo>
                  <a:pt x="137074" y="2489594"/>
                </a:lnTo>
                <a:cubicBezTo>
                  <a:pt x="138076" y="2487774"/>
                  <a:pt x="138422" y="2473350"/>
                  <a:pt x="137897" y="2468303"/>
                </a:cubicBezTo>
                <a:lnTo>
                  <a:pt x="155171" y="2460480"/>
                </a:lnTo>
                <a:lnTo>
                  <a:pt x="147972" y="2423535"/>
                </a:lnTo>
                <a:lnTo>
                  <a:pt x="155293" y="2404394"/>
                </a:lnTo>
                <a:cubicBezTo>
                  <a:pt x="172891" y="2392610"/>
                  <a:pt x="160687" y="2347474"/>
                  <a:pt x="168818" y="2324643"/>
                </a:cubicBezTo>
                <a:cubicBezTo>
                  <a:pt x="169390" y="2297698"/>
                  <a:pt x="193082" y="2284202"/>
                  <a:pt x="198340" y="2255535"/>
                </a:cubicBezTo>
                <a:cubicBezTo>
                  <a:pt x="214268" y="2249648"/>
                  <a:pt x="228319" y="2207828"/>
                  <a:pt x="217338" y="2184679"/>
                </a:cubicBezTo>
                <a:lnTo>
                  <a:pt x="242924" y="2093132"/>
                </a:lnTo>
                <a:cubicBezTo>
                  <a:pt x="264937" y="2084587"/>
                  <a:pt x="280562" y="1985868"/>
                  <a:pt x="290446" y="1950235"/>
                </a:cubicBezTo>
                <a:cubicBezTo>
                  <a:pt x="308239" y="1920183"/>
                  <a:pt x="350073" y="1898905"/>
                  <a:pt x="361001" y="1861568"/>
                </a:cubicBezTo>
                <a:cubicBezTo>
                  <a:pt x="367163" y="1810687"/>
                  <a:pt x="352049" y="1869507"/>
                  <a:pt x="356015" y="1809499"/>
                </a:cubicBezTo>
                <a:cubicBezTo>
                  <a:pt x="355145" y="1754297"/>
                  <a:pt x="367821" y="1767680"/>
                  <a:pt x="375846" y="1693716"/>
                </a:cubicBezTo>
                <a:cubicBezTo>
                  <a:pt x="374712" y="1654244"/>
                  <a:pt x="382062" y="1627007"/>
                  <a:pt x="381776" y="1605195"/>
                </a:cubicBezTo>
                <a:cubicBezTo>
                  <a:pt x="389848" y="1568952"/>
                  <a:pt x="392552" y="1564518"/>
                  <a:pt x="396301" y="1516217"/>
                </a:cubicBezTo>
                <a:cubicBezTo>
                  <a:pt x="401397" y="1488452"/>
                  <a:pt x="428137" y="1457870"/>
                  <a:pt x="409866" y="1429841"/>
                </a:cubicBezTo>
                <a:cubicBezTo>
                  <a:pt x="422203" y="1412325"/>
                  <a:pt x="460064" y="1413592"/>
                  <a:pt x="442210" y="1380081"/>
                </a:cubicBezTo>
                <a:cubicBezTo>
                  <a:pt x="464590" y="1394128"/>
                  <a:pt x="443394" y="1335176"/>
                  <a:pt x="463662" y="1334891"/>
                </a:cubicBezTo>
                <a:cubicBezTo>
                  <a:pt x="480316" y="1336427"/>
                  <a:pt x="515162" y="1194568"/>
                  <a:pt x="519523" y="1185551"/>
                </a:cubicBezTo>
                <a:cubicBezTo>
                  <a:pt x="527731" y="1149210"/>
                  <a:pt x="536547" y="1148087"/>
                  <a:pt x="542909" y="1111168"/>
                </a:cubicBezTo>
                <a:cubicBezTo>
                  <a:pt x="555522" y="1057226"/>
                  <a:pt x="531818" y="1022543"/>
                  <a:pt x="543055" y="993353"/>
                </a:cubicBezTo>
                <a:cubicBezTo>
                  <a:pt x="559986" y="960214"/>
                  <a:pt x="580459" y="867450"/>
                  <a:pt x="592544" y="813953"/>
                </a:cubicBezTo>
                <a:cubicBezTo>
                  <a:pt x="604272" y="746430"/>
                  <a:pt x="608119" y="666470"/>
                  <a:pt x="613420" y="588218"/>
                </a:cubicBezTo>
                <a:cubicBezTo>
                  <a:pt x="604962" y="475380"/>
                  <a:pt x="590630" y="536119"/>
                  <a:pt x="596055" y="376479"/>
                </a:cubicBezTo>
                <a:lnTo>
                  <a:pt x="605018" y="280992"/>
                </a:lnTo>
                <a:cubicBezTo>
                  <a:pt x="604854" y="276227"/>
                  <a:pt x="610771" y="223140"/>
                  <a:pt x="610608" y="218374"/>
                </a:cubicBezTo>
                <a:lnTo>
                  <a:pt x="604880" y="188178"/>
                </a:lnTo>
                <a:lnTo>
                  <a:pt x="630913" y="152404"/>
                </a:lnTo>
                <a:cubicBezTo>
                  <a:pt x="640688" y="136342"/>
                  <a:pt x="647365" y="122048"/>
                  <a:pt x="663530" y="91810"/>
                </a:cubicBezTo>
                <a:lnTo>
                  <a:pt x="705264" y="301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87018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E35857B-1767-C5DE-6379-1A3FCAE43846}"/>
              </a:ext>
            </a:extLst>
          </p:cNvPr>
          <p:cNvSpPr txBox="1"/>
          <p:nvPr/>
        </p:nvSpPr>
        <p:spPr>
          <a:xfrm>
            <a:off x="624980" y="1880751"/>
            <a:ext cx="731520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altLang="it-IT" sz="2000" b="1" dirty="0">
                <a:latin typeface="Amasis MT Pro" panose="02040504050005020304" pitchFamily="18" charset="0"/>
              </a:rPr>
              <a:t>Pedro </a:t>
            </a:r>
            <a:r>
              <a:rPr lang="it-IT" altLang="it-IT" sz="2000" b="1" dirty="0" err="1">
                <a:latin typeface="Amasis MT Pro" panose="02040504050005020304" pitchFamily="18" charset="0"/>
              </a:rPr>
              <a:t>Álvares</a:t>
            </a:r>
            <a:r>
              <a:rPr lang="it-IT" altLang="it-IT" sz="2000" b="1" dirty="0">
                <a:latin typeface="Amasis MT Pro" panose="02040504050005020304" pitchFamily="18" charset="0"/>
              </a:rPr>
              <a:t> Cabral (1467-1520) arriva sulla costa del Brasile nel 1500 e la rivendica in nome del re, Emanuele I.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altLang="it-IT" sz="2000" b="1" dirty="0">
              <a:latin typeface="Amasis MT Pro" panose="020405040500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altLang="it-IT" sz="2000" b="1" dirty="0">
                <a:latin typeface="Amasis MT Pro" panose="02040504050005020304" pitchFamily="18" charset="0"/>
              </a:rPr>
              <a:t>Inizialmente i portoghesi fondano delle basi senza occuparsi della colonizzazione interna del paese.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altLang="it-IT" sz="2000" b="1" dirty="0">
              <a:latin typeface="Amasis MT Pro" panose="020405040500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altLang="it-IT" sz="2000" dirty="0">
                <a:latin typeface="Amasis MT Pro" panose="02040504050005020304" pitchFamily="18" charset="0"/>
              </a:rPr>
              <a:t>Brasile abitato da gruppi di indios tupì, seminomadi, ma i portoghesi non trovano imperi solidi come quelli azteco e inca.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altLang="it-IT" sz="2000" dirty="0">
              <a:latin typeface="Amasis MT Pro" panose="020405040500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altLang="it-IT" sz="2000" dirty="0">
                <a:latin typeface="Amasis MT Pro" panose="02040504050005020304" pitchFamily="18" charset="0"/>
              </a:rPr>
              <a:t>Non sono presenti redditizi giacimenti auriferi o di argento </a:t>
            </a:r>
            <a:r>
              <a:rPr lang="it-IT" altLang="it-IT" sz="2000" dirty="0">
                <a:latin typeface="Amasis MT Pro" panose="02040504050005020304" pitchFamily="18" charset="0"/>
                <a:sym typeface="Wingdings" panose="05000000000000000000" pitchFamily="2" charset="2"/>
              </a:rPr>
              <a:t> legno (</a:t>
            </a:r>
            <a:r>
              <a:rPr lang="it-IT" altLang="it-IT" sz="2000" dirty="0" err="1">
                <a:latin typeface="Amasis MT Pro" panose="02040504050005020304" pitchFamily="18" charset="0"/>
                <a:sym typeface="Wingdings" panose="05000000000000000000" pitchFamily="2" charset="2"/>
              </a:rPr>
              <a:t>pau-brasil</a:t>
            </a:r>
            <a:r>
              <a:rPr lang="it-IT" altLang="it-IT" sz="2000" dirty="0">
                <a:latin typeface="Amasis MT Pro" panose="02040504050005020304" pitchFamily="18" charset="0"/>
                <a:sym typeface="Wingdings" panose="05000000000000000000" pitchFamily="2" charset="2"/>
              </a:rPr>
              <a:t>) e piantagioni (</a:t>
            </a:r>
            <a:r>
              <a:rPr lang="it-IT" altLang="it-IT" sz="2000" i="1" dirty="0">
                <a:latin typeface="Amasis MT Pro" panose="02040504050005020304" pitchFamily="18" charset="0"/>
                <a:sym typeface="Wingdings" panose="05000000000000000000" pitchFamily="2" charset="2"/>
              </a:rPr>
              <a:t>fazendas</a:t>
            </a:r>
            <a:r>
              <a:rPr lang="it-IT" altLang="it-IT" sz="2000" dirty="0">
                <a:latin typeface="Amasis MT Pro" panose="02040504050005020304" pitchFamily="18" charset="0"/>
                <a:sym typeface="Wingdings" panose="05000000000000000000" pitchFamily="2" charset="2"/>
              </a:rPr>
              <a:t>)</a:t>
            </a:r>
            <a:endParaRPr lang="it-IT" altLang="it-IT" sz="2000" dirty="0">
              <a:latin typeface="Amasis MT Pro" panose="020405040500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0FC9203-812C-2183-6051-FC93E1D5CA6F}"/>
              </a:ext>
            </a:extLst>
          </p:cNvPr>
          <p:cNvSpPr txBox="1"/>
          <p:nvPr/>
        </p:nvSpPr>
        <p:spPr>
          <a:xfrm>
            <a:off x="624980" y="226179"/>
            <a:ext cx="65633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it-IT" sz="3600" b="1" i="1" dirty="0">
                <a:latin typeface="Amasis MT Pro" panose="02040504050005020304" pitchFamily="18" charset="0"/>
              </a:rPr>
              <a:t>La colonizzazione portoghese del Brasile</a:t>
            </a:r>
            <a:endParaRPr lang="it-IT" sz="3600" i="1" dirty="0">
              <a:latin typeface="Amasis MT Pro" panose="02040504050005020304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281C649-2E50-6092-6CEB-46EEE57BE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576" y="133531"/>
            <a:ext cx="3813948" cy="657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76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61A897A-BEDD-89AD-2165-271BA36D4EE1}"/>
              </a:ext>
            </a:extLst>
          </p:cNvPr>
          <p:cNvSpPr txBox="1"/>
          <p:nvPr/>
        </p:nvSpPr>
        <p:spPr>
          <a:xfrm>
            <a:off x="2424112" y="1180772"/>
            <a:ext cx="7343775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altLang="it-IT" sz="2000" b="1" dirty="0">
                <a:latin typeface="Amasis MT Pro" panose="02040504050005020304" pitchFamily="18" charset="0"/>
              </a:rPr>
              <a:t>Africa</a:t>
            </a:r>
            <a:r>
              <a:rPr lang="it-IT" altLang="it-IT" sz="2000" dirty="0">
                <a:latin typeface="Amasis MT Pro" panose="02040504050005020304" pitchFamily="18" charset="0"/>
              </a:rPr>
              <a:t>, Golfo di Guinea, area del Senegambia, costa dell’Angola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it-IT" altLang="it-IT" sz="2000" dirty="0">
                <a:latin typeface="Amasis MT Pro" panose="02040504050005020304" pitchFamily="18" charset="0"/>
              </a:rPr>
              <a:t>  empori commerciali come </a:t>
            </a:r>
            <a:r>
              <a:rPr lang="it-IT" altLang="it-IT" sz="2000" dirty="0" err="1">
                <a:latin typeface="Amasis MT Pro" panose="02040504050005020304" pitchFamily="18" charset="0"/>
              </a:rPr>
              <a:t>São</a:t>
            </a:r>
            <a:r>
              <a:rPr lang="it-IT" altLang="it-IT" sz="2000" dirty="0">
                <a:latin typeface="Amasis MT Pro" panose="02040504050005020304" pitchFamily="18" charset="0"/>
              </a:rPr>
              <a:t> Jorge de Mina (Elmina): oro e schiavi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it-IT" altLang="it-IT" sz="2000" dirty="0">
              <a:latin typeface="Amasis MT Pro" panose="020405040500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dirty="0">
                <a:latin typeface="Amasis MT Pro" panose="02040504050005020304" pitchFamily="18" charset="0"/>
              </a:rPr>
              <a:t>A </a:t>
            </a:r>
            <a:r>
              <a:rPr lang="en-US" sz="2000" u="sng" dirty="0">
                <a:latin typeface="Amasis MT Pro" panose="02040504050005020304" pitchFamily="18" charset="0"/>
              </a:rPr>
              <a:t>S</a:t>
            </a:r>
            <a:r>
              <a:rPr lang="en-US" sz="2000" dirty="0">
                <a:latin typeface="Amasis MT Pro" panose="02040504050005020304" pitchFamily="18" charset="0"/>
              </a:rPr>
              <a:t>ao </a:t>
            </a:r>
            <a:r>
              <a:rPr lang="en-US" sz="2000" dirty="0" err="1">
                <a:latin typeface="Amasis MT Pro" panose="02040504050005020304" pitchFamily="18" charset="0"/>
              </a:rPr>
              <a:t>Tomè</a:t>
            </a:r>
            <a:r>
              <a:rPr lang="en-US" sz="2000" dirty="0">
                <a:latin typeface="Amasis MT Pro" panose="02040504050005020304" pitchFamily="18" charset="0"/>
              </a:rPr>
              <a:t> (ma </a:t>
            </a:r>
            <a:r>
              <a:rPr lang="en-US" sz="2000" dirty="0" err="1">
                <a:latin typeface="Amasis MT Pro" panose="02040504050005020304" pitchFamily="18" charset="0"/>
              </a:rPr>
              <a:t>anche</a:t>
            </a:r>
            <a:r>
              <a:rPr lang="en-US" sz="2000" dirty="0">
                <a:latin typeface="Amasis MT Pro" panose="02040504050005020304" pitchFamily="18" charset="0"/>
              </a:rPr>
              <a:t> Madeira e </a:t>
            </a:r>
            <a:r>
              <a:rPr lang="en-US" sz="2000" dirty="0" err="1">
                <a:latin typeface="Amasis MT Pro" panose="02040504050005020304" pitchFamily="18" charset="0"/>
              </a:rPr>
              <a:t>Azzorre</a:t>
            </a:r>
            <a:r>
              <a:rPr lang="en-US" sz="2000" dirty="0">
                <a:latin typeface="Amasis MT Pro" panose="02040504050005020304" pitchFamily="18" charset="0"/>
              </a:rPr>
              <a:t>) e le </a:t>
            </a:r>
            <a:r>
              <a:rPr lang="en-US" sz="2000" dirty="0" err="1">
                <a:latin typeface="Amasis MT Pro" panose="02040504050005020304" pitchFamily="18" charset="0"/>
              </a:rPr>
              <a:t>isole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Canarie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creato</a:t>
            </a:r>
            <a:r>
              <a:rPr lang="en-US" sz="2000" dirty="0">
                <a:latin typeface="Amasis MT Pro" panose="02040504050005020304" pitchFamily="18" charset="0"/>
              </a:rPr>
              <a:t> il Sistema </a:t>
            </a:r>
            <a:r>
              <a:rPr lang="en-US" sz="2000" dirty="0" err="1">
                <a:latin typeface="Amasis MT Pro" panose="02040504050005020304" pitchFamily="18" charset="0"/>
              </a:rPr>
              <a:t>delle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piantagioni</a:t>
            </a:r>
            <a:r>
              <a:rPr lang="en-US" sz="2000" dirty="0">
                <a:latin typeface="Amasis MT Pro" panose="02040504050005020304" pitchFamily="18" charset="0"/>
              </a:rPr>
              <a:t> da </a:t>
            </a:r>
            <a:r>
              <a:rPr lang="en-US" sz="2000" dirty="0" err="1">
                <a:latin typeface="Amasis MT Pro" panose="02040504050005020304" pitchFamily="18" charset="0"/>
              </a:rPr>
              <a:t>zucchero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n-US" sz="2000" dirty="0">
              <a:latin typeface="Amasis MT Pro" panose="020405040500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dirty="0">
                <a:latin typeface="Amasis MT Pro" panose="02040504050005020304" pitchFamily="18" charset="0"/>
              </a:rPr>
              <a:t>Nel 1487 Bartolomeu Diaz doppia il </a:t>
            </a:r>
            <a:r>
              <a:rPr lang="en-US" sz="2000" b="1" dirty="0">
                <a:latin typeface="Amasis MT Pro" panose="02040504050005020304" pitchFamily="18" charset="0"/>
              </a:rPr>
              <a:t>Capo di Buona Speranza </a:t>
            </a:r>
            <a:r>
              <a:rPr lang="en-US" sz="2000" dirty="0">
                <a:latin typeface="Amasis MT Pro" panose="02040504050005020304" pitchFamily="18" charset="0"/>
              </a:rPr>
              <a:t>(</a:t>
            </a:r>
            <a:r>
              <a:rPr lang="en-US" sz="2000" dirty="0" err="1">
                <a:latin typeface="Amasis MT Pro" panose="02040504050005020304" pitchFamily="18" charset="0"/>
              </a:rPr>
              <a:t>che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diventa</a:t>
            </a:r>
            <a:r>
              <a:rPr lang="en-US" sz="2000" dirty="0">
                <a:latin typeface="Amasis MT Pro" panose="02040504050005020304" pitchFamily="18" charset="0"/>
              </a:rPr>
              <a:t> il passaggio </a:t>
            </a:r>
            <a:r>
              <a:rPr lang="en-US" sz="2000" dirty="0" err="1">
                <a:latin typeface="Amasis MT Pro" panose="02040504050005020304" pitchFamily="18" charset="0"/>
              </a:rPr>
              <a:t>privilegiato</a:t>
            </a:r>
            <a:r>
              <a:rPr lang="en-US" sz="2000" dirty="0">
                <a:latin typeface="Amasis MT Pro" panose="02040504050005020304" pitchFamily="18" charset="0"/>
              </a:rPr>
              <a:t> verso </a:t>
            </a:r>
            <a:r>
              <a:rPr lang="en-US" sz="2000" dirty="0" err="1">
                <a:latin typeface="Amasis MT Pro" panose="02040504050005020304" pitchFamily="18" charset="0"/>
              </a:rPr>
              <a:t>l’Asia</a:t>
            </a:r>
            <a:r>
              <a:rPr lang="en-US" sz="2000" dirty="0">
                <a:latin typeface="Amasis MT Pro" panose="02040504050005020304" pitchFamily="18" charset="0"/>
              </a:rPr>
              <a:t> e </a:t>
            </a:r>
            <a:r>
              <a:rPr lang="en-US" sz="2000" dirty="0" err="1">
                <a:latin typeface="Amasis MT Pro" panose="02040504050005020304" pitchFamily="18" charset="0"/>
              </a:rPr>
              <a:t>l’Oceano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Indiano</a:t>
            </a:r>
            <a:r>
              <a:rPr lang="en-US" sz="2000" dirty="0">
                <a:latin typeface="Amasis MT Pro" panose="02040504050005020304" pitchFamily="18" charset="0"/>
              </a:rPr>
              <a:t>)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n-US" sz="2000" dirty="0">
              <a:latin typeface="Amasis MT Pro" panose="020405040500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000" dirty="0" err="1">
                <a:latin typeface="Amasis MT Pro" panose="02040504050005020304" pitchFamily="18" charset="0"/>
              </a:rPr>
              <a:t>Attraverso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questo</a:t>
            </a:r>
            <a:r>
              <a:rPr lang="en-US" sz="2000" dirty="0">
                <a:latin typeface="Amasis MT Pro" panose="02040504050005020304" pitchFamily="18" charset="0"/>
              </a:rPr>
              <a:t> passaggio il </a:t>
            </a:r>
            <a:r>
              <a:rPr lang="en-US" sz="2000" b="1" dirty="0">
                <a:latin typeface="Amasis MT Pro" panose="02040504050005020304" pitchFamily="18" charset="0"/>
              </a:rPr>
              <a:t>re Giovanni II (1455-1495) </a:t>
            </a:r>
            <a:r>
              <a:rPr lang="en-US" sz="2000" dirty="0" err="1">
                <a:latin typeface="Amasis MT Pro" panose="02040504050005020304" pitchFamily="18" charset="0"/>
              </a:rPr>
              <a:t>vuole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inserire</a:t>
            </a:r>
            <a:r>
              <a:rPr lang="en-US" sz="2000" dirty="0">
                <a:latin typeface="Amasis MT Pro" panose="02040504050005020304" pitchFamily="18" charset="0"/>
              </a:rPr>
              <a:t> il </a:t>
            </a:r>
            <a:r>
              <a:rPr lang="en-US" sz="2000" dirty="0" err="1">
                <a:latin typeface="Amasis MT Pro" panose="02040504050005020304" pitchFamily="18" charset="0"/>
              </a:rPr>
              <a:t>Portogallo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nella</a:t>
            </a:r>
            <a:r>
              <a:rPr lang="en-US" sz="2000" dirty="0">
                <a:latin typeface="Amasis MT Pro" panose="02040504050005020304" pitchFamily="18" charset="0"/>
              </a:rPr>
              <a:t> rete asiatica del </a:t>
            </a:r>
            <a:r>
              <a:rPr lang="en-US" sz="2000" dirty="0" err="1">
                <a:latin typeface="Amasis MT Pro" panose="02040504050005020304" pitchFamily="18" charset="0"/>
              </a:rPr>
              <a:t>commercio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dirty="0" err="1">
                <a:latin typeface="Amasis MT Pro" panose="02040504050005020304" pitchFamily="18" charset="0"/>
              </a:rPr>
              <a:t>delle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  <a:r>
              <a:rPr lang="en-US" sz="2000" b="1" dirty="0" err="1">
                <a:latin typeface="Amasis MT Pro" panose="02040504050005020304" pitchFamily="18" charset="0"/>
              </a:rPr>
              <a:t>spezie</a:t>
            </a:r>
            <a:r>
              <a:rPr lang="en-US" sz="2000" dirty="0">
                <a:latin typeface="Amasis MT Pro" panose="02040504050005020304" pitchFamily="18" charset="0"/>
              </a:rPr>
              <a:t>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it-IT" altLang="it-IT" sz="2000" dirty="0"/>
          </a:p>
          <a:p>
            <a:pPr lvl="1"/>
            <a:endParaRPr lang="it-IT" alt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AD4DD218-968C-F5F4-9860-63AB4B440061}"/>
              </a:ext>
            </a:extLst>
          </p:cNvPr>
          <p:cNvSpPr txBox="1">
            <a:spLocks/>
          </p:cNvSpPr>
          <p:nvPr/>
        </p:nvSpPr>
        <p:spPr>
          <a:xfrm>
            <a:off x="2143125" y="358834"/>
            <a:ext cx="7772400" cy="10080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it-IT" sz="3600" b="1" i="1" dirty="0">
                <a:latin typeface="Amasis MT Pro" panose="02040504050005020304" pitchFamily="18" charset="0"/>
              </a:rPr>
              <a:t>I portoghesi in Africa e Asia </a:t>
            </a:r>
          </a:p>
        </p:txBody>
      </p:sp>
    </p:spTree>
    <p:extLst>
      <p:ext uri="{BB962C8B-B14F-4D97-AF65-F5344CB8AC3E}">
        <p14:creationId xmlns:p14="http://schemas.microsoft.com/office/powerpoint/2010/main" val="4114692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mappa&#10;&#10;Descrizione generata automaticamente">
            <a:extLst>
              <a:ext uri="{FF2B5EF4-FFF2-40B4-BE49-F238E27FC236}">
                <a16:creationId xmlns:a16="http://schemas.microsoft.com/office/drawing/2014/main" id="{E46F8DF2-F6ED-CA45-7521-0B766D0DB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412" y="154167"/>
            <a:ext cx="6353175" cy="654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78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7B7A997-B873-8561-5FAC-51039338ACEE}"/>
              </a:ext>
            </a:extLst>
          </p:cNvPr>
          <p:cNvSpPr txBox="1"/>
          <p:nvPr/>
        </p:nvSpPr>
        <p:spPr>
          <a:xfrm>
            <a:off x="1810226" y="1127393"/>
            <a:ext cx="8571548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altLang="it-IT" sz="2800" b="1" dirty="0">
                <a:latin typeface="Amasis MT Pro" panose="02040504050005020304" pitchFamily="18" charset="0"/>
              </a:rPr>
              <a:t>India</a:t>
            </a:r>
            <a:r>
              <a:rPr lang="it-IT" altLang="it-IT" sz="2800" dirty="0">
                <a:latin typeface="Amasis MT Pro" panose="02040504050005020304" pitchFamily="18" charset="0"/>
              </a:rPr>
              <a:t>:</a:t>
            </a:r>
          </a:p>
          <a:p>
            <a:pPr algn="just"/>
            <a:endParaRPr lang="it-IT" altLang="it-IT" sz="2000" dirty="0">
              <a:latin typeface="Amasis MT Pro" panose="02040504050005020304" pitchFamily="18" charset="0"/>
            </a:endParaRPr>
          </a:p>
          <a:p>
            <a:pPr algn="just"/>
            <a:r>
              <a:rPr lang="it-IT" altLang="it-IT" sz="2000" dirty="0">
                <a:latin typeface="Amasis MT Pro" panose="02040504050005020304" pitchFamily="18" charset="0"/>
              </a:rPr>
              <a:t>Nel 1497, spedizione di Vasco de Gama in India (arrivo nel Malabar l’anno seguente)</a:t>
            </a:r>
            <a:endParaRPr lang="it-IT" altLang="it-IT" sz="2800" dirty="0">
              <a:latin typeface="Amasis MT Pro" panose="02040504050005020304" pitchFamily="18" charset="0"/>
            </a:endParaRPr>
          </a:p>
          <a:p>
            <a:pPr lvl="1" algn="just"/>
            <a:r>
              <a:rPr lang="it-IT" altLang="it-IT" sz="2000" dirty="0">
                <a:latin typeface="Amasis MT Pro" panose="02040504050005020304" pitchFamily="18" charset="0"/>
              </a:rPr>
              <a:t>Il sovrano (</a:t>
            </a:r>
            <a:r>
              <a:rPr lang="it-IT" altLang="it-IT" sz="2000" b="1" dirty="0" err="1">
                <a:latin typeface="Amasis MT Pro" panose="02040504050005020304" pitchFamily="18" charset="0"/>
              </a:rPr>
              <a:t>zamorin</a:t>
            </a:r>
            <a:r>
              <a:rPr lang="it-IT" altLang="it-IT" sz="2000" dirty="0">
                <a:latin typeface="Amasis MT Pro" panose="02040504050005020304" pitchFamily="18" charset="0"/>
              </a:rPr>
              <a:t>) di </a:t>
            </a:r>
            <a:r>
              <a:rPr lang="it-IT" altLang="it-IT" sz="2000" b="1" dirty="0">
                <a:latin typeface="Amasis MT Pro" panose="02040504050005020304" pitchFamily="18" charset="0"/>
              </a:rPr>
              <a:t>Calicut</a:t>
            </a:r>
            <a:r>
              <a:rPr lang="it-IT" altLang="it-IT" sz="2000" dirty="0">
                <a:latin typeface="Amasis MT Pro" panose="02040504050005020304" pitchFamily="18" charset="0"/>
              </a:rPr>
              <a:t> è di religione </a:t>
            </a:r>
            <a:r>
              <a:rPr lang="it-IT" altLang="it-IT" sz="2000" b="1" dirty="0">
                <a:latin typeface="Amasis MT Pro" panose="02040504050005020304" pitchFamily="18" charset="0"/>
              </a:rPr>
              <a:t>hindu </a:t>
            </a:r>
            <a:r>
              <a:rPr lang="it-IT" altLang="it-IT" sz="2000" dirty="0">
                <a:latin typeface="Amasis MT Pro" panose="02040504050005020304" pitchFamily="18" charset="0"/>
              </a:rPr>
              <a:t>e i traffici commerciali nelle mani dei </a:t>
            </a:r>
            <a:r>
              <a:rPr lang="it-IT" altLang="it-IT" sz="2000" b="1" dirty="0">
                <a:latin typeface="Amasis MT Pro" panose="02040504050005020304" pitchFamily="18" charset="0"/>
              </a:rPr>
              <a:t>mercanti arabi</a:t>
            </a:r>
            <a:r>
              <a:rPr lang="it-IT" altLang="it-IT" sz="2000" dirty="0">
                <a:latin typeface="Amasis MT Pro" panose="02040504050005020304" pitchFamily="18" charset="0"/>
              </a:rPr>
              <a:t>.</a:t>
            </a:r>
          </a:p>
          <a:p>
            <a:pPr lvl="1" algn="just"/>
            <a:endParaRPr lang="it-IT" altLang="it-IT" sz="2000" dirty="0">
              <a:latin typeface="Amasis MT Pro" panose="02040504050005020304" pitchFamily="18" charset="0"/>
            </a:endParaRPr>
          </a:p>
          <a:p>
            <a:pPr lvl="1" algn="just"/>
            <a:r>
              <a:rPr lang="it-IT" altLang="it-IT" sz="2000" dirty="0">
                <a:latin typeface="Amasis MT Pro" panose="02040504050005020304" pitchFamily="18" charset="0"/>
              </a:rPr>
              <a:t>Nel 1500 spedizione verso Calicut guidata da </a:t>
            </a:r>
            <a:r>
              <a:rPr lang="it-IT" altLang="it-IT" sz="2000" b="1" dirty="0">
                <a:latin typeface="Amasis MT Pro" panose="02040504050005020304" pitchFamily="18" charset="0"/>
              </a:rPr>
              <a:t>Cabral</a:t>
            </a:r>
            <a:r>
              <a:rPr lang="it-IT" altLang="it-IT" sz="2000" dirty="0">
                <a:latin typeface="Amasis MT Pro" panose="02040504050005020304" pitchFamily="18" charset="0"/>
              </a:rPr>
              <a:t>.</a:t>
            </a:r>
          </a:p>
          <a:p>
            <a:pPr lvl="1" algn="just"/>
            <a:r>
              <a:rPr lang="it-IT" altLang="it-IT" sz="2000" dirty="0">
                <a:latin typeface="Amasis MT Pro" panose="02040504050005020304" pitchFamily="18" charset="0"/>
              </a:rPr>
              <a:t>In fuga da Calicut i  portoghesi si insediano a </a:t>
            </a:r>
            <a:r>
              <a:rPr lang="it-IT" altLang="it-IT" sz="2000" b="1" dirty="0">
                <a:latin typeface="Amasis MT Pro" panose="02040504050005020304" pitchFamily="18" charset="0"/>
              </a:rPr>
              <a:t>Cochin </a:t>
            </a:r>
            <a:r>
              <a:rPr lang="it-IT" altLang="it-IT" sz="2000" dirty="0">
                <a:latin typeface="Amasis MT Pro" panose="02040504050005020304" pitchFamily="18" charset="0"/>
              </a:rPr>
              <a:t>(che resta sede dell’autorità della Corona per 30 anni)</a:t>
            </a:r>
            <a:endParaRPr lang="it-IT" altLang="it-IT" sz="2000" b="1" dirty="0">
              <a:latin typeface="Amasis MT Pro" panose="02040504050005020304" pitchFamily="18" charset="0"/>
            </a:endParaRPr>
          </a:p>
          <a:p>
            <a:pPr lvl="1" algn="just"/>
            <a:endParaRPr lang="it-IT" altLang="it-IT" sz="2000" dirty="0">
              <a:latin typeface="Amasis MT Pro" panose="02040504050005020304" pitchFamily="18" charset="0"/>
            </a:endParaRPr>
          </a:p>
          <a:p>
            <a:pPr lvl="1" algn="just"/>
            <a:r>
              <a:rPr lang="it-IT" altLang="it-IT" sz="2000" dirty="0">
                <a:latin typeface="Amasis MT Pro" panose="02040504050005020304" pitchFamily="18" charset="0"/>
              </a:rPr>
              <a:t>Nel 1502/1503 bombardamento di Calicut (flotta guidata da Vasco da Gama)</a:t>
            </a:r>
          </a:p>
          <a:p>
            <a:pPr lvl="1" algn="just"/>
            <a:endParaRPr lang="it-IT" altLang="it-IT" sz="2000" dirty="0">
              <a:latin typeface="Amasis MT Pro" panose="02040504050005020304" pitchFamily="18" charset="0"/>
            </a:endParaRPr>
          </a:p>
          <a:p>
            <a:pPr lvl="1" algn="just"/>
            <a:r>
              <a:rPr lang="it-IT" altLang="it-IT" sz="2000" dirty="0">
                <a:latin typeface="Amasis MT Pro" panose="02040504050005020304" pitchFamily="18" charset="0"/>
              </a:rPr>
              <a:t>Nel 1505 si fonda un vicereame (</a:t>
            </a:r>
            <a:r>
              <a:rPr lang="it-IT" altLang="it-IT" sz="2000" dirty="0" err="1">
                <a:latin typeface="Amasis MT Pro" panose="02040504050005020304" pitchFamily="18" charset="0"/>
              </a:rPr>
              <a:t>vicerè</a:t>
            </a:r>
            <a:r>
              <a:rPr lang="it-IT" altLang="it-IT" sz="2000" dirty="0">
                <a:latin typeface="Amasis MT Pro" panose="02040504050005020304" pitchFamily="18" charset="0"/>
              </a:rPr>
              <a:t> Francesco de Almeida) ma i portoghesi rimangono sulla costa dove fondano </a:t>
            </a:r>
            <a:r>
              <a:rPr lang="it-IT" altLang="it-IT" sz="2000" b="1" dirty="0">
                <a:latin typeface="Amasis MT Pro" panose="02040504050005020304" pitchFamily="18" charset="0"/>
              </a:rPr>
              <a:t>basi fortificate</a:t>
            </a:r>
          </a:p>
          <a:p>
            <a:pPr lvl="1" algn="just"/>
            <a:endParaRPr lang="it-IT" altLang="it-IT" sz="2000" dirty="0">
              <a:latin typeface="Amasis MT Pro" panose="020405040500050203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D6BF39E-7ED9-AD51-E831-33CD861D00C7}"/>
              </a:ext>
            </a:extLst>
          </p:cNvPr>
          <p:cNvSpPr txBox="1"/>
          <p:nvPr/>
        </p:nvSpPr>
        <p:spPr>
          <a:xfrm>
            <a:off x="2181225" y="390525"/>
            <a:ext cx="782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i="1" dirty="0">
                <a:latin typeface="Amasis MT Pro" panose="02040504050005020304" pitchFamily="18" charset="0"/>
              </a:rPr>
              <a:t>La fondazione </a:t>
            </a:r>
            <a:r>
              <a:rPr lang="it-IT" sz="3600" b="1" dirty="0">
                <a:latin typeface="Amasis MT Pro" panose="02040504050005020304" pitchFamily="18" charset="0"/>
              </a:rPr>
              <a:t>dell’</a:t>
            </a:r>
            <a:r>
              <a:rPr lang="it-IT" sz="3600" b="1" dirty="0" err="1">
                <a:latin typeface="Amasis MT Pro" panose="02040504050005020304" pitchFamily="18" charset="0"/>
              </a:rPr>
              <a:t>Estado</a:t>
            </a:r>
            <a:r>
              <a:rPr lang="it-IT" sz="3600" b="1" dirty="0">
                <a:latin typeface="Amasis MT Pro" panose="02040504050005020304" pitchFamily="18" charset="0"/>
              </a:rPr>
              <a:t> de India </a:t>
            </a:r>
          </a:p>
        </p:txBody>
      </p:sp>
    </p:spTree>
    <p:extLst>
      <p:ext uri="{BB962C8B-B14F-4D97-AF65-F5344CB8AC3E}">
        <p14:creationId xmlns:p14="http://schemas.microsoft.com/office/powerpoint/2010/main" val="495077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testo, mappa, atlante, diagramma&#10;&#10;Descrizione generata automaticamente">
            <a:extLst>
              <a:ext uri="{FF2B5EF4-FFF2-40B4-BE49-F238E27FC236}">
                <a16:creationId xmlns:a16="http://schemas.microsoft.com/office/drawing/2014/main" id="{ABA57E45-05AF-4D5F-02E2-D85E70513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34" y="643467"/>
            <a:ext cx="677333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19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F1CF720-AF38-DD2C-AC2D-C06AFE59BA99}"/>
              </a:ext>
            </a:extLst>
          </p:cNvPr>
          <p:cNvSpPr txBox="1"/>
          <p:nvPr/>
        </p:nvSpPr>
        <p:spPr>
          <a:xfrm>
            <a:off x="2153920" y="1050290"/>
            <a:ext cx="78841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latin typeface="Amasis MT Pro" panose="02040504050005020304" pitchFamily="18" charset="0"/>
              </a:rPr>
              <a:t>Francisco de Almeida</a:t>
            </a:r>
            <a:r>
              <a:rPr lang="it-IT" sz="2000" dirty="0">
                <a:latin typeface="Amasis MT Pro" panose="02040504050005020304" pitchFamily="18" charset="0"/>
              </a:rPr>
              <a:t>, a capo dei nuovi possedimenti asiatici (un impero </a:t>
            </a:r>
            <a:r>
              <a:rPr lang="it-IT" sz="2000" i="1" dirty="0">
                <a:latin typeface="Amasis MT Pro" panose="02040504050005020304" pitchFamily="18" charset="0"/>
              </a:rPr>
              <a:t>de facto</a:t>
            </a:r>
            <a:r>
              <a:rPr lang="it-IT" sz="2000" dirty="0">
                <a:latin typeface="Amasis MT Pro" panose="02040504050005020304" pitchFamily="18" charset="0"/>
              </a:rPr>
              <a:t>)</a:t>
            </a:r>
          </a:p>
          <a:p>
            <a:pPr algn="just"/>
            <a:endParaRPr lang="it-IT" sz="2000" dirty="0">
              <a:latin typeface="Amasis MT Pro" panose="02040504050005020304" pitchFamily="18" charset="0"/>
            </a:endParaRPr>
          </a:p>
          <a:p>
            <a:pPr algn="just"/>
            <a:r>
              <a:rPr lang="it-IT" sz="2000" dirty="0">
                <a:latin typeface="Amasis MT Pro" panose="02040504050005020304" pitchFamily="18" charset="0"/>
              </a:rPr>
              <a:t>Contribuisce al consolidamento delle posizioni portoghesi:</a:t>
            </a:r>
          </a:p>
          <a:p>
            <a:pPr algn="just"/>
            <a:endParaRPr lang="it-IT" sz="2000" dirty="0">
              <a:latin typeface="Amasis MT Pro" panose="02040504050005020304" pitchFamily="18" charset="0"/>
            </a:endParaRPr>
          </a:p>
          <a:p>
            <a:pPr algn="just"/>
            <a:r>
              <a:rPr lang="it-IT" sz="2000" dirty="0">
                <a:latin typeface="Amasis MT Pro" panose="02040504050005020304" pitchFamily="18" charset="0"/>
              </a:rPr>
              <a:t>- trattato vantaggioso con sultano di  </a:t>
            </a:r>
            <a:r>
              <a:rPr lang="it-IT" sz="2000" b="1" dirty="0">
                <a:latin typeface="Amasis MT Pro" panose="02040504050005020304" pitchFamily="18" charset="0"/>
              </a:rPr>
              <a:t>Malacca</a:t>
            </a:r>
            <a:r>
              <a:rPr lang="it-IT" sz="2000" dirty="0">
                <a:latin typeface="Amasis MT Pro" panose="02040504050005020304" pitchFamily="18" charset="0"/>
              </a:rPr>
              <a:t> (importante scalo commerciale)</a:t>
            </a:r>
          </a:p>
          <a:p>
            <a:pPr algn="just"/>
            <a:endParaRPr lang="it-IT" sz="2000" dirty="0">
              <a:latin typeface="Amasis MT Pro" panose="02040504050005020304" pitchFamily="18" charset="0"/>
            </a:endParaRPr>
          </a:p>
          <a:p>
            <a:pPr algn="just"/>
            <a:r>
              <a:rPr lang="it-IT" sz="2000" dirty="0">
                <a:latin typeface="Amasis MT Pro" panose="02040504050005020304" pitchFamily="18" charset="0"/>
              </a:rPr>
              <a:t>- il figlio di Almeida inizia commercio della </a:t>
            </a:r>
            <a:r>
              <a:rPr lang="it-IT" sz="2000" b="1" dirty="0">
                <a:latin typeface="Amasis MT Pro" panose="02040504050005020304" pitchFamily="18" charset="0"/>
              </a:rPr>
              <a:t>cannella</a:t>
            </a:r>
            <a:r>
              <a:rPr lang="it-IT" sz="2000" dirty="0">
                <a:latin typeface="Amasis MT Pro" panose="02040504050005020304" pitchFamily="18" charset="0"/>
              </a:rPr>
              <a:t> da Ceylon (oggi Sri Lanka)</a:t>
            </a:r>
          </a:p>
          <a:p>
            <a:pPr algn="just"/>
            <a:endParaRPr lang="it-IT" sz="2000" dirty="0">
              <a:latin typeface="Amasis MT Pro" panose="02040504050005020304" pitchFamily="18" charset="0"/>
            </a:endParaRPr>
          </a:p>
          <a:p>
            <a:pPr algn="just"/>
            <a:r>
              <a:rPr lang="it-IT" sz="2000" dirty="0">
                <a:latin typeface="Amasis MT Pro" panose="02040504050005020304" pitchFamily="18" charset="0"/>
              </a:rPr>
              <a:t>- in questo periodo entra in vigore il sistema dei </a:t>
            </a:r>
            <a:r>
              <a:rPr lang="it-IT" sz="2000" b="1" dirty="0" err="1">
                <a:latin typeface="Amasis MT Pro" panose="02040504050005020304" pitchFamily="18" charset="0"/>
              </a:rPr>
              <a:t>cartazes</a:t>
            </a:r>
            <a:r>
              <a:rPr lang="it-IT" sz="2000" dirty="0">
                <a:latin typeface="Amasis MT Pro" panose="02040504050005020304" pitchFamily="18" charset="0"/>
              </a:rPr>
              <a:t> (o permessi)</a:t>
            </a:r>
          </a:p>
          <a:p>
            <a:pPr algn="just"/>
            <a:endParaRPr lang="it-IT" sz="2000" dirty="0">
              <a:latin typeface="Amasis MT Pro" panose="02040504050005020304" pitchFamily="18" charset="0"/>
            </a:endParaRPr>
          </a:p>
          <a:p>
            <a:pPr algn="just"/>
            <a:r>
              <a:rPr lang="it-IT" sz="2000" b="1" dirty="0">
                <a:latin typeface="Amasis MT Pro" panose="02040504050005020304" pitchFamily="18" charset="0"/>
              </a:rPr>
              <a:t>Nel 1509 attaccata e sottomessa la città di Goa, nel 1511 Malacca, il Mar della Cina e le isole indonesiane</a:t>
            </a:r>
          </a:p>
        </p:txBody>
      </p:sp>
    </p:spTree>
    <p:extLst>
      <p:ext uri="{BB962C8B-B14F-4D97-AF65-F5344CB8AC3E}">
        <p14:creationId xmlns:p14="http://schemas.microsoft.com/office/powerpoint/2010/main" val="3984511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B428027-E16A-5615-D1EE-5B2A956E3F64}"/>
              </a:ext>
            </a:extLst>
          </p:cNvPr>
          <p:cNvSpPr txBox="1"/>
          <p:nvPr/>
        </p:nvSpPr>
        <p:spPr>
          <a:xfrm>
            <a:off x="1617345" y="782121"/>
            <a:ext cx="94869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masis MT Pro" panose="02040504050005020304" pitchFamily="18" charset="0"/>
              </a:rPr>
              <a:t>1510: conquista di </a:t>
            </a:r>
            <a:r>
              <a:rPr lang="it-IT" sz="2000" b="1" dirty="0">
                <a:latin typeface="Amasis MT Pro" panose="02040504050005020304" pitchFamily="18" charset="0"/>
              </a:rPr>
              <a:t>Goa </a:t>
            </a:r>
            <a:r>
              <a:rPr lang="it-IT" sz="2000" dirty="0">
                <a:latin typeface="Amasis MT Pro" panose="02040504050005020304" pitchFamily="18" charset="0"/>
              </a:rPr>
              <a:t>– capitale dell’Estato de India verrà spostata da Cochin a Goa</a:t>
            </a:r>
          </a:p>
          <a:p>
            <a:endParaRPr lang="it-IT" sz="2000" dirty="0">
              <a:latin typeface="Amasis MT Pro" panose="02040504050005020304" pitchFamily="18" charset="0"/>
            </a:endParaRPr>
          </a:p>
          <a:p>
            <a:r>
              <a:rPr lang="it-IT" sz="2000" dirty="0">
                <a:latin typeface="Amasis MT Pro" panose="02040504050005020304" pitchFamily="18" charset="0"/>
              </a:rPr>
              <a:t>Anni 40 del XVI: la Corona tenta di allargarsi in Giappone (Nagasaki) e Cina (Macao)</a:t>
            </a:r>
          </a:p>
          <a:p>
            <a:endParaRPr lang="it-IT" sz="2000" dirty="0">
              <a:latin typeface="Amasis MT Pro" panose="02040504050005020304" pitchFamily="18" charset="0"/>
            </a:endParaRPr>
          </a:p>
          <a:p>
            <a:r>
              <a:rPr lang="it-IT" sz="2000" dirty="0">
                <a:latin typeface="Amasis MT Pro" panose="02040504050005020304" pitchFamily="18" charset="0"/>
              </a:rPr>
              <a:t>Nel 1552 </a:t>
            </a:r>
            <a:r>
              <a:rPr lang="it-IT" sz="2000" b="1" dirty="0">
                <a:latin typeface="Amasis MT Pro" panose="02040504050005020304" pitchFamily="18" charset="0"/>
              </a:rPr>
              <a:t>Macao </a:t>
            </a:r>
            <a:r>
              <a:rPr lang="it-IT" sz="2000" dirty="0">
                <a:latin typeface="Amasis MT Pro" panose="02040504050005020304" pitchFamily="18" charset="0"/>
              </a:rPr>
              <a:t>(Cina) diventa roccaforte portoghese</a:t>
            </a:r>
          </a:p>
          <a:p>
            <a:endParaRPr lang="it-IT" sz="2000" dirty="0">
              <a:latin typeface="Amasis MT Pro" panose="02040504050005020304" pitchFamily="18" charset="0"/>
            </a:endParaRPr>
          </a:p>
          <a:p>
            <a:r>
              <a:rPr lang="it-IT" sz="2000" dirty="0">
                <a:latin typeface="Amasis MT Pro" panose="02040504050005020304" pitchFamily="18" charset="0"/>
              </a:rPr>
              <a:t>Quello portoghese è un impero marittimo, non territoriale – colonizzazione si arresta sulle coste (fortezze sorgono in punti nevralgici degli snodi mercantili)</a:t>
            </a:r>
          </a:p>
          <a:p>
            <a:endParaRPr lang="it-IT" sz="2000" dirty="0">
              <a:latin typeface="Amasis MT Pro" panose="02040504050005020304" pitchFamily="18" charset="0"/>
            </a:endParaRPr>
          </a:p>
          <a:p>
            <a:r>
              <a:rPr lang="it-IT" sz="2000" b="1" dirty="0" err="1">
                <a:latin typeface="Amasis MT Pro" panose="02040504050005020304" pitchFamily="18" charset="0"/>
              </a:rPr>
              <a:t>Carreira</a:t>
            </a:r>
            <a:r>
              <a:rPr lang="it-IT" sz="2000" b="1" dirty="0">
                <a:latin typeface="Amasis MT Pro" panose="02040504050005020304" pitchFamily="18" charset="0"/>
              </a:rPr>
              <a:t> de India </a:t>
            </a:r>
            <a:r>
              <a:rPr lang="it-IT" sz="2000" dirty="0">
                <a:latin typeface="Amasis MT Pro" panose="02040504050005020304" pitchFamily="18" charset="0"/>
              </a:rPr>
              <a:t>(Lisbona – Goa/ Goa – Lisbona)</a:t>
            </a:r>
          </a:p>
          <a:p>
            <a:endParaRPr lang="it-IT" sz="2000" dirty="0">
              <a:latin typeface="Amasis MT Pro" panose="02040504050005020304" pitchFamily="18" charset="0"/>
            </a:endParaRPr>
          </a:p>
          <a:p>
            <a:r>
              <a:rPr lang="it-IT" sz="2000" dirty="0">
                <a:latin typeface="Amasis MT Pro" panose="02040504050005020304" pitchFamily="18" charset="0"/>
              </a:rPr>
              <a:t>Nel contesto asiatico potenze locali non consentono ai portoghesi di controllare le aree di produzione</a:t>
            </a:r>
          </a:p>
          <a:p>
            <a:endParaRPr lang="it-IT" sz="2000" dirty="0">
              <a:latin typeface="Amasis MT Pro" panose="02040504050005020304" pitchFamily="18" charset="0"/>
            </a:endParaRPr>
          </a:p>
          <a:p>
            <a:r>
              <a:rPr lang="it-IT" sz="2000" dirty="0">
                <a:latin typeface="Amasis MT Pro" panose="02040504050005020304" pitchFamily="18" charset="0"/>
              </a:rPr>
              <a:t>Diffusione del cristianesimo funzionale al consolidamento dell’impero commerciale</a:t>
            </a:r>
          </a:p>
          <a:p>
            <a:endParaRPr lang="it-IT" sz="2000" dirty="0">
              <a:latin typeface="Amasis MT Pro" panose="020405040500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510463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1328</Words>
  <Application>Microsoft Office PowerPoint</Application>
  <PresentationFormat>Widescreen</PresentationFormat>
  <Paragraphs>127</Paragraphs>
  <Slides>23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9" baseType="lpstr">
      <vt:lpstr>Amasis MT Pro</vt:lpstr>
      <vt:lpstr>Arial</vt:lpstr>
      <vt:lpstr>Calibri</vt:lpstr>
      <vt:lpstr>Calibri Light</vt:lpstr>
      <vt:lpstr>Wingdings</vt:lpstr>
      <vt:lpstr>Tema di Office</vt:lpstr>
      <vt:lpstr>Nuove reti globali di scambio:  i rapporti con il continente asiatico  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Nuove reti globali di scambio: i rapporti con il continente asiatico </dc:title>
  <dc:creator>s.notarfonso@unimc.it</dc:creator>
  <cp:lastModifiedBy>s.notarfonso@unimc.it</cp:lastModifiedBy>
  <cp:revision>78</cp:revision>
  <dcterms:created xsi:type="dcterms:W3CDTF">2023-11-11T08:30:16Z</dcterms:created>
  <dcterms:modified xsi:type="dcterms:W3CDTF">2023-11-13T17:55:56Z</dcterms:modified>
</cp:coreProperties>
</file>