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9" r:id="rId6"/>
    <p:sldId id="262" r:id="rId7"/>
    <p:sldId id="272" r:id="rId8"/>
    <p:sldId id="271" r:id="rId9"/>
    <p:sldId id="265" r:id="rId10"/>
    <p:sldId id="266" r:id="rId11"/>
    <p:sldId id="263" r:id="rId12"/>
    <p:sldId id="270" r:id="rId13"/>
    <p:sldId id="273" r:id="rId14"/>
    <p:sldId id="267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B9D914-B673-47C2-722C-5F844E6D0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18100E7-48F3-617B-834D-A60C584D5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1968868-659E-82BC-0A56-14965FBB8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AB62-2BFB-44CC-8A42-0207AD2A9002}" type="datetimeFigureOut">
              <a:rPr lang="it-IT" smtClean="0"/>
              <a:t>03/05/2024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C3BB715-DEA5-A94A-F574-471D06570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1EA5000-100A-BA6C-2554-2578A0E8C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2B18-C924-4DB0-B493-346DEADFEE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280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458946-678E-1DF9-A20E-2D5B35CAA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56A8F56-E5F1-727F-19B0-3EFF1A7857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608AB9-0EE7-A6E1-23E4-34A047658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AB62-2BFB-44CC-8A42-0207AD2A9002}" type="datetimeFigureOut">
              <a:rPr lang="it-IT" smtClean="0"/>
              <a:t>03/05/2024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95E254-CC2C-78EA-58F9-48EAD060A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9FE2EB6-0E35-882E-AB33-BCE5A19E2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2B18-C924-4DB0-B493-346DEADFEE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2259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79621B3-5C7E-4649-9318-5FCFB884B0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65C1CCC-2E16-7BA4-B9C9-6EF14E655E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55E3E51-7801-47AD-241F-1C64E89F6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AB62-2BFB-44CC-8A42-0207AD2A9002}" type="datetimeFigureOut">
              <a:rPr lang="it-IT" smtClean="0"/>
              <a:t>03/05/2024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AB04169-F726-CCC0-1D08-E6D9DDC00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7B87B3C-FEAF-53A6-D44F-8A884F0D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2B18-C924-4DB0-B493-346DEADFEE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241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AB0F7A-6132-8AFB-5799-B871BDD68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3CE12E-A55D-7535-9554-9D5DFDE20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A417178-788A-8F15-D182-5965F48C8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AB62-2BFB-44CC-8A42-0207AD2A9002}" type="datetimeFigureOut">
              <a:rPr lang="it-IT" smtClean="0"/>
              <a:t>03/05/2024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A929299-05C6-9D6B-2B49-5FD1FB06D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8DC67A8-C94E-9DB1-07DA-372A4D954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2B18-C924-4DB0-B493-346DEADFEE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3964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FA7040-7215-1871-CA19-2747D488D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1438536-47B0-3A4A-96A4-CE4AEF5AF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AA92B6A-A37A-0D20-E24C-E035A21F4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AB62-2BFB-44CC-8A42-0207AD2A9002}" type="datetimeFigureOut">
              <a:rPr lang="it-IT" smtClean="0"/>
              <a:t>03/05/2024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0F7801-C59C-0F10-EF23-143E1A13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98891E-01B3-BCAA-7EA1-920317246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2B18-C924-4DB0-B493-346DEADFEE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4400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0DF926-500F-39F1-6B3A-A4C1E2251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F9BC88-0F1A-0EF2-705E-AA138989AE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D6C359F-4305-80A8-B4F2-A71866358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3CD03A9-CBF0-DD9D-7EF6-A722732A0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AB62-2BFB-44CC-8A42-0207AD2A9002}" type="datetimeFigureOut">
              <a:rPr lang="it-IT" smtClean="0"/>
              <a:t>03/05/2024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C832D54-33DB-2E8E-8945-1D51B4742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20F6218-4E6E-DCDC-ACD9-993C13BBA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2B18-C924-4DB0-B493-346DEADFEE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2224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BEC6E4-CED0-EF2A-8619-F5D9E26B0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4C50C22-6942-0292-DDBC-B26AB765A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4261D09-C15E-3CD3-677F-7BF135B90F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2C6511B-A166-0126-1A20-FC02CA96D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AE2A346-0ADF-EFB5-7E0E-037F2E463D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5AA9DC7-6C12-5B40-E9F1-CE1EC821B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AB62-2BFB-44CC-8A42-0207AD2A9002}" type="datetimeFigureOut">
              <a:rPr lang="it-IT" smtClean="0"/>
              <a:t>03/05/2024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CC85E3B-859D-5CC0-7EC6-564BB55A2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2B67700-E19F-49A0-1DE6-ECCEB77A9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2B18-C924-4DB0-B493-346DEADFEE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5879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AC0C0D-EFD8-3304-5F44-6586F1F9E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3658FFF-DB83-A822-6D13-BAC1BB64C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AB62-2BFB-44CC-8A42-0207AD2A9002}" type="datetimeFigureOut">
              <a:rPr lang="it-IT" smtClean="0"/>
              <a:t>03/05/2024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455EF76-4AD7-D14A-E8F9-86DE37B74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3B8C18C-A351-1CE1-E31F-44100C4FE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2B18-C924-4DB0-B493-346DEADFEE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5519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CB68261-6D13-6A60-C9FA-7F4338ECC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AB62-2BFB-44CC-8A42-0207AD2A9002}" type="datetimeFigureOut">
              <a:rPr lang="it-IT" smtClean="0"/>
              <a:t>03/05/2024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E0FC352-CE01-0D31-2D23-1786D38D7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0C7FAF0-89B1-774E-9EED-326154067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2B18-C924-4DB0-B493-346DEADFEE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6172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FFE38A-FD57-4695-13D6-BD3A57D3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DB7E195-41A4-3395-E1D6-68422C5E4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86B2271-D4C6-C7FF-745F-2579B2E820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C1170C2-0A3B-702E-7882-C5B9D1C61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AB62-2BFB-44CC-8A42-0207AD2A9002}" type="datetimeFigureOut">
              <a:rPr lang="it-IT" smtClean="0"/>
              <a:t>03/05/2024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E462B86-FC24-31E3-BB34-D2A64FB1A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2AC5005-AB7F-3010-11C8-8313F66DA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2B18-C924-4DB0-B493-346DEADFEE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1198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9A04B4-D699-BE5A-B458-8EC32671F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F4B5129-81B9-466F-6DDD-7DF5ACF819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64B8100-815F-6A73-6C3C-06179A417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0858DB1-A401-BA72-A584-DC611AE00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AB62-2BFB-44CC-8A42-0207AD2A9002}" type="datetimeFigureOut">
              <a:rPr lang="it-IT" smtClean="0"/>
              <a:t>03/05/2024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0667C08-7709-1B4B-97D0-6F2BB7918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8648E1D-9D89-53E1-2F97-D911482F1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2B18-C924-4DB0-B493-346DEADFEE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234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145C47F-56E7-82CC-A19F-D283F99C1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8D8B5B0-88B1-AEB0-EEB6-4B66BBE72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0AC8F00-953C-73DC-AF18-E2BA9EF52F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9AB62-2BFB-44CC-8A42-0207AD2A9002}" type="datetimeFigureOut">
              <a:rPr lang="it-IT" smtClean="0"/>
              <a:t>03/05/2024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45AEC7-C180-6454-8A8E-F6EE3FC03C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F79A89C-87E6-4B67-1330-0324F0E5B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92B18-C924-4DB0-B493-346DEADFEE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77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C65A965-0FAF-9614-ECE1-3BEB9A7AD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4817" y="231496"/>
            <a:ext cx="5692624" cy="639500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FABC7DA-A11B-AD30-CDB6-D59B1524030E}"/>
              </a:ext>
            </a:extLst>
          </p:cNvPr>
          <p:cNvSpPr txBox="1"/>
          <p:nvPr/>
        </p:nvSpPr>
        <p:spPr>
          <a:xfrm>
            <a:off x="438150" y="2419350"/>
            <a:ext cx="48958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4200" b="1" i="1" dirty="0">
                <a:solidFill>
                  <a:srgbClr val="002060"/>
                </a:solidFill>
                <a:latin typeface="Amasis MT Pro" panose="02040504050005020304" pitchFamily="18" charset="0"/>
              </a:rPr>
              <a:t>Fra Europa e Asia: l’impero russo</a:t>
            </a:r>
          </a:p>
        </p:txBody>
      </p:sp>
    </p:spTree>
    <p:extLst>
      <p:ext uri="{BB962C8B-B14F-4D97-AF65-F5344CB8AC3E}">
        <p14:creationId xmlns:p14="http://schemas.microsoft.com/office/powerpoint/2010/main" val="1374713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3">
            <a:extLst>
              <a:ext uri="{FF2B5EF4-FFF2-40B4-BE49-F238E27FC236}">
                <a16:creationId xmlns:a16="http://schemas.microsoft.com/office/drawing/2014/main" id="{D6FCB01F-4F6E-63D2-F38D-E7FD81B54D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-8756" r="-8756"/>
          <a:stretch>
            <a:fillRect/>
          </a:stretch>
        </p:blipFill>
        <p:spPr>
          <a:xfrm>
            <a:off x="2083901" y="263525"/>
            <a:ext cx="8229600" cy="6330950"/>
          </a:xfrm>
        </p:spPr>
      </p:pic>
    </p:spTree>
    <p:extLst>
      <p:ext uri="{BB962C8B-B14F-4D97-AF65-F5344CB8AC3E}">
        <p14:creationId xmlns:p14="http://schemas.microsoft.com/office/powerpoint/2010/main" val="3935004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89862"/>
          </a:xfrm>
        </p:spPr>
        <p:txBody>
          <a:bodyPr>
            <a:normAutofit/>
          </a:bodyPr>
          <a:lstStyle/>
          <a:p>
            <a:pPr algn="ctr"/>
            <a:r>
              <a:rPr lang="it-IT" sz="3600" b="1" i="1" dirty="0">
                <a:solidFill>
                  <a:srgbClr val="002060"/>
                </a:solidFill>
                <a:latin typeface="Amasis MT Pro" panose="02040504050005020304" pitchFamily="18" charset="0"/>
              </a:rPr>
              <a:t>Vie di commercio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81199" y="1237776"/>
            <a:ext cx="8500533" cy="5497652"/>
          </a:xfrm>
        </p:spPr>
        <p:txBody>
          <a:bodyPr>
            <a:normAutofit fontScale="92500" lnSpcReduction="20000"/>
          </a:bodyPr>
          <a:lstStyle/>
          <a:p>
            <a:r>
              <a:rPr lang="it-IT" sz="2400" dirty="0">
                <a:solidFill>
                  <a:srgbClr val="002060"/>
                </a:solidFill>
                <a:latin typeface="Amasis MT Pro" panose="02040504050005020304" pitchFamily="18" charset="0"/>
              </a:rPr>
              <a:t>Nel XVI secolo i Tartari in Crimea vendono 10mila russi l’anno: mercato fiorente </a:t>
            </a:r>
          </a:p>
          <a:p>
            <a:r>
              <a:rPr lang="it-IT" sz="2400" b="1" dirty="0">
                <a:solidFill>
                  <a:srgbClr val="002060"/>
                </a:solidFill>
                <a:latin typeface="Amasis MT Pro" panose="02040504050005020304" pitchFamily="18" charset="0"/>
              </a:rPr>
              <a:t>Kazan  e il bacino del Volga</a:t>
            </a:r>
            <a:r>
              <a:rPr lang="it-IT" sz="2400" dirty="0">
                <a:solidFill>
                  <a:srgbClr val="002060"/>
                </a:solidFill>
                <a:latin typeface="Amasis MT Pro" panose="02040504050005020304" pitchFamily="18" charset="0"/>
              </a:rPr>
              <a:t>: contatti con l’Asia centrale</a:t>
            </a:r>
          </a:p>
          <a:p>
            <a:r>
              <a:rPr lang="it-IT" sz="2400" b="1" dirty="0" err="1">
                <a:solidFill>
                  <a:srgbClr val="002060"/>
                </a:solidFill>
                <a:latin typeface="Amasis MT Pro" panose="02040504050005020304" pitchFamily="18" charset="0"/>
              </a:rPr>
              <a:t>Astrakhan</a:t>
            </a:r>
            <a:r>
              <a:rPr lang="it-IT" sz="2400" dirty="0">
                <a:solidFill>
                  <a:srgbClr val="002060"/>
                </a:solidFill>
                <a:latin typeface="Amasis MT Pro" panose="02040504050005020304" pitchFamily="18" charset="0"/>
              </a:rPr>
              <a:t>: centro di scambio tra mercanti russi,  indiani, armeni, persiani, tartari</a:t>
            </a:r>
          </a:p>
          <a:p>
            <a:r>
              <a:rPr lang="it-IT" sz="2400" dirty="0">
                <a:solidFill>
                  <a:srgbClr val="002060"/>
                </a:solidFill>
                <a:latin typeface="Amasis MT Pro" panose="02040504050005020304" pitchFamily="18" charset="0"/>
              </a:rPr>
              <a:t>Nuova rotta nordico-scandinava: </a:t>
            </a:r>
            <a:r>
              <a:rPr lang="it-IT" sz="2400" b="1" dirty="0">
                <a:solidFill>
                  <a:srgbClr val="002060"/>
                </a:solidFill>
                <a:latin typeface="Amasis MT Pro" panose="02040504050005020304" pitchFamily="18" charset="0"/>
              </a:rPr>
              <a:t>porto di </a:t>
            </a:r>
            <a:r>
              <a:rPr lang="it-IT" sz="2400" b="1" dirty="0" err="1">
                <a:solidFill>
                  <a:srgbClr val="002060"/>
                </a:solidFill>
                <a:latin typeface="Amasis MT Pro" panose="02040504050005020304" pitchFamily="18" charset="0"/>
              </a:rPr>
              <a:t>Arkangel’sk</a:t>
            </a:r>
            <a:r>
              <a:rPr lang="it-IT" sz="2400" b="1" dirty="0">
                <a:solidFill>
                  <a:srgbClr val="002060"/>
                </a:solidFill>
                <a:latin typeface="Amasis MT Pro" panose="02040504050005020304" pitchFamily="18" charset="0"/>
              </a:rPr>
              <a:t> (Ivan IV)</a:t>
            </a:r>
          </a:p>
          <a:p>
            <a:endParaRPr lang="it-IT" sz="2400" dirty="0">
              <a:solidFill>
                <a:srgbClr val="002060"/>
              </a:solidFill>
              <a:latin typeface="Amasis MT Pro" panose="02040504050005020304" pitchFamily="18" charset="0"/>
            </a:endParaRPr>
          </a:p>
          <a:p>
            <a:r>
              <a:rPr lang="it-IT" sz="2400" b="1" dirty="0">
                <a:solidFill>
                  <a:srgbClr val="002060"/>
                </a:solidFill>
                <a:latin typeface="Amasis MT Pro" panose="02040504050005020304" pitchFamily="18" charset="0"/>
              </a:rPr>
              <a:t>sec. XVIII</a:t>
            </a:r>
            <a:r>
              <a:rPr lang="it-IT" sz="2400" dirty="0">
                <a:solidFill>
                  <a:srgbClr val="002060"/>
                </a:solidFill>
                <a:latin typeface="Amasis MT Pro" panose="02040504050005020304" pitchFamily="18" charset="0"/>
              </a:rPr>
              <a:t>: Rotte mercantili dell’Asia centrale sono egemonizzate da Russia e Cina contro gli imperi della polvere da sparo in decadenza (safavide, moghul)</a:t>
            </a:r>
          </a:p>
          <a:p>
            <a:r>
              <a:rPr lang="it-IT" sz="2400" dirty="0">
                <a:solidFill>
                  <a:srgbClr val="002060"/>
                </a:solidFill>
                <a:latin typeface="Amasis MT Pro" panose="02040504050005020304" pitchFamily="18" charset="0"/>
              </a:rPr>
              <a:t>La Russia (Astrakhan – Mosca - S. Pietroburgo) traffica con imprese indiane (hindu e musulmane) :</a:t>
            </a:r>
          </a:p>
          <a:p>
            <a:r>
              <a:rPr lang="it-IT" sz="2400" dirty="0">
                <a:solidFill>
                  <a:srgbClr val="002060"/>
                </a:solidFill>
                <a:latin typeface="Amasis MT Pro" panose="02040504050005020304" pitchFamily="18" charset="0"/>
              </a:rPr>
              <a:t>1. importa stoffe, spezie cotone, schiavi</a:t>
            </a:r>
          </a:p>
          <a:p>
            <a:r>
              <a:rPr lang="it-IT" sz="2400" dirty="0">
                <a:solidFill>
                  <a:srgbClr val="002060"/>
                </a:solidFill>
                <a:latin typeface="Amasis MT Pro" panose="02040504050005020304" pitchFamily="18" charset="0"/>
              </a:rPr>
              <a:t>2. esporta pellicce, sale, lana</a:t>
            </a:r>
          </a:p>
          <a:p>
            <a:r>
              <a:rPr lang="it-IT" sz="2400" b="1" dirty="0">
                <a:solidFill>
                  <a:srgbClr val="002060"/>
                </a:solidFill>
                <a:latin typeface="Amasis MT Pro" panose="02040504050005020304" pitchFamily="18" charset="0"/>
              </a:rPr>
              <a:t>1733-43</a:t>
            </a:r>
            <a:r>
              <a:rPr lang="it-IT" sz="2400" dirty="0">
                <a:solidFill>
                  <a:srgbClr val="002060"/>
                </a:solidFill>
                <a:latin typeface="Amasis MT Pro" panose="02040504050005020304" pitchFamily="18" charset="0"/>
              </a:rPr>
              <a:t>: II spedizione di Bering alla scoperta di un passaggio nordico tra Asia e America</a:t>
            </a:r>
          </a:p>
          <a:p>
            <a:endParaRPr lang="it-IT" sz="24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93488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vestiti, Viso umano, vestito, interno&#10;&#10;Descrizione generata automaticamente">
            <a:extLst>
              <a:ext uri="{FF2B5EF4-FFF2-40B4-BE49-F238E27FC236}">
                <a16:creationId xmlns:a16="http://schemas.microsoft.com/office/drawing/2014/main" id="{CEADD74B-554D-E6BB-1B98-ADA8D77D7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025" y="295275"/>
            <a:ext cx="4425002" cy="555890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388D906-2841-995E-2AE0-14B5B9EBE627}"/>
              </a:ext>
            </a:extLst>
          </p:cNvPr>
          <p:cNvSpPr txBox="1"/>
          <p:nvPr/>
        </p:nvSpPr>
        <p:spPr>
          <a:xfrm>
            <a:off x="6743700" y="5943600"/>
            <a:ext cx="5219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solidFill>
                  <a:srgbClr val="002060"/>
                </a:solidFill>
                <a:latin typeface="Amasis MT Pro" panose="02040504050005020304" pitchFamily="18" charset="0"/>
              </a:rPr>
              <a:t>Caterina II con le insegne imperiali di Russia, ritratto di </a:t>
            </a:r>
            <a:r>
              <a:rPr lang="it-IT" sz="1600" dirty="0" err="1">
                <a:solidFill>
                  <a:srgbClr val="002060"/>
                </a:solidFill>
                <a:latin typeface="Amasis MT Pro" panose="02040504050005020304" pitchFamily="18" charset="0"/>
              </a:rPr>
              <a:t>Virgilius</a:t>
            </a:r>
            <a:r>
              <a:rPr lang="it-IT" sz="1600" dirty="0">
                <a:solidFill>
                  <a:srgbClr val="002060"/>
                </a:solidFill>
                <a:latin typeface="Amasis MT Pro" panose="02040504050005020304" pitchFamily="18" charset="0"/>
              </a:rPr>
              <a:t> </a:t>
            </a:r>
            <a:r>
              <a:rPr lang="it-IT" sz="1600" dirty="0" err="1">
                <a:solidFill>
                  <a:srgbClr val="002060"/>
                </a:solidFill>
                <a:latin typeface="Amasis MT Pro" panose="02040504050005020304" pitchFamily="18" charset="0"/>
              </a:rPr>
              <a:t>Eriksen</a:t>
            </a:r>
            <a:r>
              <a:rPr lang="it-IT" sz="1600" dirty="0">
                <a:solidFill>
                  <a:srgbClr val="002060"/>
                </a:solidFill>
                <a:latin typeface="Amasis MT Pro" panose="02040504050005020304" pitchFamily="18" charset="0"/>
              </a:rPr>
              <a:t> (seconda versione, 1778-79), Galleria d'arte nazionale, Copenaghen, Danimarca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7A62CD9-19C9-8B34-3395-4584081D0799}"/>
              </a:ext>
            </a:extLst>
          </p:cNvPr>
          <p:cNvSpPr txBox="1">
            <a:spLocks/>
          </p:cNvSpPr>
          <p:nvPr/>
        </p:nvSpPr>
        <p:spPr>
          <a:xfrm>
            <a:off x="285750" y="338616"/>
            <a:ext cx="7772400" cy="665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000" b="1" i="1" dirty="0">
                <a:solidFill>
                  <a:srgbClr val="002060"/>
                </a:solidFill>
                <a:latin typeface="Amasis MT Pro" panose="02040504050005020304" pitchFamily="18" charset="0"/>
              </a:rPr>
              <a:t>Il regno di Caterina II (1762- 1796)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AF0917E-FA3E-E1B0-2A29-2853E155B81C}"/>
              </a:ext>
            </a:extLst>
          </p:cNvPr>
          <p:cNvSpPr txBox="1"/>
          <p:nvPr/>
        </p:nvSpPr>
        <p:spPr>
          <a:xfrm>
            <a:off x="285749" y="1186666"/>
            <a:ext cx="660082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solidFill>
                  <a:srgbClr val="002060"/>
                </a:solidFill>
                <a:latin typeface="Amasis MT Pro" panose="02040504050005020304" pitchFamily="18" charset="0"/>
              </a:rPr>
              <a:t>1756-1761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: partecipazione della Russia alla guerra dei Sette Anni con Austria e Francia (pace separata con la Prussia)</a:t>
            </a:r>
          </a:p>
          <a:p>
            <a:pPr algn="just"/>
            <a:endParaRPr lang="it-IT" sz="2000" dirty="0">
              <a:solidFill>
                <a:srgbClr val="002060"/>
              </a:solidFill>
              <a:latin typeface="Amasis MT Pro" panose="02040504050005020304" pitchFamily="18" charset="0"/>
            </a:endParaRPr>
          </a:p>
          <a:p>
            <a:pPr algn="just"/>
            <a:r>
              <a:rPr lang="it-IT" sz="2000" b="1" dirty="0">
                <a:solidFill>
                  <a:srgbClr val="002060"/>
                </a:solidFill>
                <a:latin typeface="Amasis MT Pro" panose="02040504050005020304" pitchFamily="18" charset="0"/>
              </a:rPr>
              <a:t>1761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: Pietro III zar</a:t>
            </a:r>
          </a:p>
          <a:p>
            <a:pPr algn="just"/>
            <a:endParaRPr lang="it-IT" sz="2000" dirty="0">
              <a:solidFill>
                <a:srgbClr val="002060"/>
              </a:solidFill>
              <a:latin typeface="Amasis MT Pro" panose="02040504050005020304" pitchFamily="18" charset="0"/>
            </a:endParaRPr>
          </a:p>
          <a:p>
            <a:pPr algn="just"/>
            <a:r>
              <a:rPr lang="it-IT" sz="2000" b="1" dirty="0">
                <a:solidFill>
                  <a:srgbClr val="002060"/>
                </a:solidFill>
                <a:latin typeface="Amasis MT Pro" panose="02040504050005020304" pitchFamily="18" charset="0"/>
              </a:rPr>
              <a:t>1762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: colpo di stato: sul trono Caterina II: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  <a:ea typeface="ＭＳ Ｐゴシック" charset="0"/>
              </a:rPr>
              <a:t> </a:t>
            </a:r>
          </a:p>
          <a:p>
            <a:pPr algn="just"/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  <a:ea typeface="ＭＳ Ｐゴシック" charset="0"/>
              </a:rPr>
              <a:t>diminuisce le proprietà terriere della Chiesa ortodossa; i contadini rimangono legati alla terra; il rapporto con l’illuminismo (Voltaire e Diderot)</a:t>
            </a:r>
          </a:p>
          <a:p>
            <a:pPr algn="just">
              <a:defRPr/>
            </a:pPr>
            <a:endParaRPr lang="it-IT" sz="2000" b="1" dirty="0">
              <a:solidFill>
                <a:srgbClr val="002060"/>
              </a:solidFill>
              <a:latin typeface="Amasis MT Pro" panose="02040504050005020304" pitchFamily="18" charset="0"/>
              <a:ea typeface="ＭＳ Ｐゴシック" charset="0"/>
            </a:endParaRPr>
          </a:p>
          <a:p>
            <a:pPr algn="just">
              <a:defRPr/>
            </a:pPr>
            <a:r>
              <a:rPr lang="it-IT" sz="2000" b="1" dirty="0">
                <a:solidFill>
                  <a:srgbClr val="002060"/>
                </a:solidFill>
                <a:latin typeface="Amasis MT Pro" panose="02040504050005020304" pitchFamily="18" charset="0"/>
                <a:ea typeface="ＭＳ Ｐゴシック" charset="0"/>
              </a:rPr>
              <a:t>1773-75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  <a:ea typeface="ＭＳ Ｐゴシック" charset="0"/>
              </a:rPr>
              <a:t>: rivolta di </a:t>
            </a:r>
            <a:r>
              <a:rPr lang="it-IT" sz="2000" dirty="0" err="1">
                <a:solidFill>
                  <a:srgbClr val="002060"/>
                </a:solidFill>
                <a:latin typeface="Amasis MT Pro" panose="02040504050005020304" pitchFamily="18" charset="0"/>
                <a:ea typeface="ＭＳ Ｐゴシック" charset="0"/>
              </a:rPr>
              <a:t>Pugacëv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  <a:ea typeface="ＭＳ Ｐゴシック" charset="0"/>
              </a:rPr>
              <a:t> nella piana del Volga</a:t>
            </a:r>
          </a:p>
          <a:p>
            <a:pPr algn="just"/>
            <a:endParaRPr lang="it-IT" sz="2000" dirty="0">
              <a:solidFill>
                <a:srgbClr val="002060"/>
              </a:solidFill>
              <a:latin typeface="Amasis MT Pro" panose="02040504050005020304" pitchFamily="18" charset="0"/>
            </a:endParaRPr>
          </a:p>
          <a:p>
            <a:pPr algn="just"/>
            <a:r>
              <a:rPr lang="it-IT" sz="2000" b="1" dirty="0">
                <a:solidFill>
                  <a:srgbClr val="002060"/>
                </a:solidFill>
                <a:latin typeface="Amasis MT Pro" panose="02040504050005020304" pitchFamily="18" charset="0"/>
                <a:ea typeface="ＭＳ Ｐゴシック" charset="0"/>
              </a:rPr>
              <a:t>Progetto </a:t>
            </a:r>
            <a:r>
              <a:rPr lang="it-IT" sz="2000" b="1" i="1" dirty="0">
                <a:solidFill>
                  <a:srgbClr val="002060"/>
                </a:solidFill>
                <a:latin typeface="Amasis MT Pro" panose="02040504050005020304" pitchFamily="18" charset="0"/>
                <a:ea typeface="ＭＳ Ｐゴシック" charset="0"/>
              </a:rPr>
              <a:t>greco</a:t>
            </a:r>
            <a:r>
              <a:rPr lang="it-IT" sz="2000" i="1" dirty="0">
                <a:solidFill>
                  <a:srgbClr val="002060"/>
                </a:solidFill>
                <a:latin typeface="Amasis MT Pro" panose="02040504050005020304" pitchFamily="18" charset="0"/>
                <a:ea typeface="ＭＳ Ｐゴシック" charset="0"/>
              </a:rPr>
              <a:t>: </a:t>
            </a:r>
          </a:p>
          <a:p>
            <a:pPr algn="just"/>
            <a:r>
              <a:rPr lang="it-IT" sz="2000" b="1" dirty="0">
                <a:solidFill>
                  <a:srgbClr val="002060"/>
                </a:solidFill>
                <a:latin typeface="Amasis MT Pro" panose="02040504050005020304" pitchFamily="18" charset="0"/>
              </a:rPr>
              <a:t>1774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: trattato di </a:t>
            </a:r>
            <a:r>
              <a:rPr lang="it-IT" sz="2000" dirty="0" err="1">
                <a:solidFill>
                  <a:srgbClr val="002060"/>
                </a:solidFill>
                <a:latin typeface="Amasis MT Pro" panose="02040504050005020304" pitchFamily="18" charset="0"/>
              </a:rPr>
              <a:t>Küciü’k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 </a:t>
            </a:r>
            <a:r>
              <a:rPr lang="it-IT" sz="2000" dirty="0" err="1">
                <a:solidFill>
                  <a:srgbClr val="002060"/>
                </a:solidFill>
                <a:latin typeface="Amasis MT Pro" panose="02040504050005020304" pitchFamily="18" charset="0"/>
              </a:rPr>
              <a:t>Qainargé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 con i turchi</a:t>
            </a:r>
          </a:p>
          <a:p>
            <a:pPr algn="just"/>
            <a:r>
              <a:rPr lang="it-IT" sz="2000" b="1" dirty="0">
                <a:solidFill>
                  <a:srgbClr val="002060"/>
                </a:solidFill>
                <a:latin typeface="Amasis MT Pro" panose="02040504050005020304" pitchFamily="18" charset="0"/>
              </a:rPr>
              <a:t>1783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: annessione della Crimea</a:t>
            </a:r>
          </a:p>
          <a:p>
            <a:pPr algn="just"/>
            <a:r>
              <a:rPr lang="it-IT" sz="2000" b="1" dirty="0">
                <a:solidFill>
                  <a:srgbClr val="002060"/>
                </a:solidFill>
                <a:latin typeface="Amasis MT Pro" panose="02040504050005020304" pitchFamily="18" charset="0"/>
              </a:rPr>
              <a:t>1787-1791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: II guerra russo-turca (si conclude con la pace </a:t>
            </a:r>
          </a:p>
          <a:p>
            <a:pPr algn="just"/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  <a:ea typeface="ＭＳ Ｐゴシック" charset="0"/>
              </a:rPr>
              <a:t>di Iasi)</a:t>
            </a:r>
          </a:p>
        </p:txBody>
      </p:sp>
    </p:spTree>
    <p:extLst>
      <p:ext uri="{BB962C8B-B14F-4D97-AF65-F5344CB8AC3E}">
        <p14:creationId xmlns:p14="http://schemas.microsoft.com/office/powerpoint/2010/main" val="1200703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mappa, testo, atlante&#10;&#10;Descrizione generata automaticamente">
            <a:extLst>
              <a:ext uri="{FF2B5EF4-FFF2-40B4-BE49-F238E27FC236}">
                <a16:creationId xmlns:a16="http://schemas.microsoft.com/office/drawing/2014/main" id="{57EF55F6-2F86-918E-37A0-4DB7461AA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055506"/>
            <a:ext cx="5294716" cy="474698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 descr="Immagine che contiene mappa, testo, atlante&#10;&#10;Descrizione generata automaticamente">
            <a:extLst>
              <a:ext uri="{FF2B5EF4-FFF2-40B4-BE49-F238E27FC236}">
                <a16:creationId xmlns:a16="http://schemas.microsoft.com/office/drawing/2014/main" id="{5699DC5A-803D-6CDC-5E91-2EAEDC5F84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442" y="714546"/>
            <a:ext cx="4655287" cy="542890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FC90673-2EC3-286F-6035-21B5BD25678E}"/>
              </a:ext>
            </a:extLst>
          </p:cNvPr>
          <p:cNvSpPr txBox="1"/>
          <p:nvPr/>
        </p:nvSpPr>
        <p:spPr>
          <a:xfrm>
            <a:off x="802640" y="5802493"/>
            <a:ext cx="487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>
                <a:latin typeface="Amasis MT Pro" panose="02040504050005020304" pitchFamily="18" charset="0"/>
              </a:rPr>
              <a:t>Sopra: corso del fiume Dnestr</a:t>
            </a:r>
          </a:p>
          <a:p>
            <a:r>
              <a:rPr lang="it-IT" sz="1500" dirty="0">
                <a:latin typeface="Amasis MT Pro" panose="02040504050005020304" pitchFamily="18" charset="0"/>
              </a:rPr>
              <a:t>A destra: corso del fiume Dnepr</a:t>
            </a:r>
          </a:p>
        </p:txBody>
      </p:sp>
    </p:spTree>
    <p:extLst>
      <p:ext uri="{BB962C8B-B14F-4D97-AF65-F5344CB8AC3E}">
        <p14:creationId xmlns:p14="http://schemas.microsoft.com/office/powerpoint/2010/main" val="1171314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CCB29E6-0D27-921C-DCD8-F6C59E6328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7"/>
          <a:stretch/>
        </p:blipFill>
        <p:spPr>
          <a:xfrm>
            <a:off x="20" y="1"/>
            <a:ext cx="12191979" cy="6858000"/>
          </a:xfrm>
          <a:prstGeom prst="rect">
            <a:avLst/>
          </a:prstGeom>
        </p:spPr>
      </p:pic>
      <p:grpSp>
        <p:nvGrpSpPr>
          <p:cNvPr id="17" name="Group 6">
            <a:extLst>
              <a:ext uri="{FF2B5EF4-FFF2-40B4-BE49-F238E27FC236}">
                <a16:creationId xmlns:a16="http://schemas.microsoft.com/office/drawing/2014/main" id="{28BE0C02-CBCA-69B2-5D32-1D724544D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F793C6E-5AED-C496-FD41-BC65B3CA2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8">
              <a:extLst>
                <a:ext uri="{FF2B5EF4-FFF2-40B4-BE49-F238E27FC236}">
                  <a16:creationId xmlns:a16="http://schemas.microsoft.com/office/drawing/2014/main" id="{9DD26186-5427-98BC-4961-B55B6026B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22912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35B079E2-BBEE-2B46-17A3-DDEAE53AE043}"/>
              </a:ext>
            </a:extLst>
          </p:cNvPr>
          <p:cNvSpPr txBox="1"/>
          <p:nvPr/>
        </p:nvSpPr>
        <p:spPr>
          <a:xfrm>
            <a:off x="2231230" y="1278437"/>
            <a:ext cx="7729538" cy="5116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000" b="1" dirty="0">
                <a:solidFill>
                  <a:srgbClr val="002060"/>
                </a:solidFill>
                <a:latin typeface="Amasis MT Pro" panose="02040504050005020304" pitchFamily="18" charset="0"/>
              </a:rPr>
              <a:t>1547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: Ivan IV viene incoronato zar</a:t>
            </a:r>
          </a:p>
          <a:p>
            <a:pPr algn="just">
              <a:lnSpc>
                <a:spcPct val="150000"/>
              </a:lnSpc>
            </a:pPr>
            <a:r>
              <a:rPr lang="it-IT" sz="2000" b="1" dirty="0">
                <a:solidFill>
                  <a:srgbClr val="002060"/>
                </a:solidFill>
                <a:latin typeface="Amasis MT Pro" panose="02040504050005020304" pitchFamily="18" charset="0"/>
              </a:rPr>
              <a:t>1549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: </a:t>
            </a:r>
            <a:r>
              <a:rPr lang="it-IT" sz="2000" i="1" dirty="0" err="1">
                <a:solidFill>
                  <a:srgbClr val="002060"/>
                </a:solidFill>
                <a:latin typeface="Amasis MT Pro" panose="02040504050005020304" pitchFamily="18" charset="0"/>
              </a:rPr>
              <a:t>Sobor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: assemblea che riunisce nobili, clero ortodosso, mercanti</a:t>
            </a:r>
          </a:p>
          <a:p>
            <a:pPr algn="just">
              <a:lnSpc>
                <a:spcPct val="150000"/>
              </a:lnSpc>
            </a:pPr>
            <a:r>
              <a:rPr lang="it-IT" sz="2000" b="1" dirty="0">
                <a:solidFill>
                  <a:srgbClr val="002060"/>
                </a:solidFill>
                <a:latin typeface="Amasis MT Pro" panose="02040504050005020304" pitchFamily="18" charset="0"/>
              </a:rPr>
              <a:t>POLITICA DI CONQUISTA TERRITORIALE:</a:t>
            </a:r>
          </a:p>
          <a:p>
            <a:pPr algn="just">
              <a:lnSpc>
                <a:spcPct val="150000"/>
              </a:lnSpc>
            </a:pPr>
            <a:r>
              <a:rPr lang="it-IT" sz="2000" b="1" dirty="0">
                <a:solidFill>
                  <a:srgbClr val="002060"/>
                </a:solidFill>
                <a:latin typeface="Amasis MT Pro" panose="02040504050005020304" pitchFamily="18" charset="0"/>
              </a:rPr>
              <a:t>1552: 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conquista del khanato di Kazan’ </a:t>
            </a:r>
          </a:p>
          <a:p>
            <a:pPr algn="just">
              <a:lnSpc>
                <a:spcPct val="150000"/>
              </a:lnSpc>
            </a:pPr>
            <a:r>
              <a:rPr lang="it-IT" sz="2000" b="1" dirty="0">
                <a:solidFill>
                  <a:srgbClr val="002060"/>
                </a:solidFill>
                <a:latin typeface="Amasis MT Pro" panose="02040504050005020304" pitchFamily="18" charset="0"/>
              </a:rPr>
              <a:t>1556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: riforma militare legata alla concessione di terre</a:t>
            </a:r>
          </a:p>
          <a:p>
            <a:pPr algn="just">
              <a:lnSpc>
                <a:spcPct val="150000"/>
              </a:lnSpc>
            </a:pP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            conquista del khanato di </a:t>
            </a:r>
            <a:r>
              <a:rPr lang="it-IT" sz="2000" dirty="0" err="1">
                <a:solidFill>
                  <a:srgbClr val="002060"/>
                </a:solidFill>
                <a:latin typeface="Amasis MT Pro" panose="02040504050005020304" pitchFamily="18" charset="0"/>
              </a:rPr>
              <a:t>Astrachan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’</a:t>
            </a:r>
          </a:p>
          <a:p>
            <a:pPr algn="just">
              <a:lnSpc>
                <a:spcPct val="150000"/>
              </a:lnSpc>
            </a:pPr>
            <a:r>
              <a:rPr lang="it-IT" sz="2000" b="1" dirty="0">
                <a:solidFill>
                  <a:srgbClr val="002060"/>
                </a:solidFill>
                <a:latin typeface="Amasis MT Pro" panose="02040504050005020304" pitchFamily="18" charset="0"/>
              </a:rPr>
              <a:t>1558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: guerra di Livonia (regione baltica a ridosso del Golfo di Riga)</a:t>
            </a:r>
          </a:p>
          <a:p>
            <a:pPr algn="just">
              <a:lnSpc>
                <a:spcPct val="150000"/>
              </a:lnSpc>
            </a:pPr>
            <a:r>
              <a:rPr lang="it-IT" sz="2000" b="1" dirty="0">
                <a:solidFill>
                  <a:srgbClr val="002060"/>
                </a:solidFill>
                <a:latin typeface="Amasis MT Pro" panose="02040504050005020304" pitchFamily="18" charset="0"/>
              </a:rPr>
              <a:t>1564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: </a:t>
            </a:r>
            <a:r>
              <a:rPr lang="it-IT" sz="2000" i="1" dirty="0" err="1">
                <a:solidFill>
                  <a:srgbClr val="002060"/>
                </a:solidFill>
                <a:latin typeface="Amasis MT Pro" panose="02040504050005020304" pitchFamily="18" charset="0"/>
              </a:rPr>
              <a:t>opričnina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: territorio speciale sottoposto allo zar (fino al </a:t>
            </a:r>
            <a:r>
              <a:rPr lang="it-IT" sz="2000" b="1" dirty="0">
                <a:solidFill>
                  <a:srgbClr val="002060"/>
                </a:solidFill>
                <a:latin typeface="Amasis MT Pro" panose="02040504050005020304" pitchFamily="18" charset="0"/>
              </a:rPr>
              <a:t>1572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it-IT" sz="2000" i="1" dirty="0">
                <a:solidFill>
                  <a:srgbClr val="002060"/>
                </a:solidFill>
                <a:latin typeface="Amasis MT Pro" panose="02040504050005020304" pitchFamily="18" charset="0"/>
              </a:rPr>
              <a:t>            </a:t>
            </a:r>
            <a:r>
              <a:rPr lang="it-IT" sz="2000" i="1" dirty="0" err="1">
                <a:solidFill>
                  <a:srgbClr val="002060"/>
                </a:solidFill>
                <a:latin typeface="Amasis MT Pro" panose="02040504050005020304" pitchFamily="18" charset="0"/>
              </a:rPr>
              <a:t>opričniki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: corpo armato alle dipendenze dirette dello zar</a:t>
            </a:r>
          </a:p>
          <a:p>
            <a:pPr algn="just">
              <a:lnSpc>
                <a:spcPct val="150000"/>
              </a:lnSpc>
            </a:pPr>
            <a:r>
              <a:rPr lang="it-IT" sz="2000" b="1" dirty="0">
                <a:solidFill>
                  <a:srgbClr val="002060"/>
                </a:solidFill>
                <a:latin typeface="Amasis MT Pro" panose="02040504050005020304" pitchFamily="18" charset="0"/>
              </a:rPr>
              <a:t>1570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: assedio di Novgorod</a:t>
            </a:r>
          </a:p>
          <a:p>
            <a:pPr algn="just">
              <a:lnSpc>
                <a:spcPct val="150000"/>
              </a:lnSpc>
            </a:pPr>
            <a:r>
              <a:rPr lang="it-IT" sz="2000" b="1" dirty="0">
                <a:solidFill>
                  <a:srgbClr val="002060"/>
                </a:solidFill>
                <a:latin typeface="Amasis MT Pro" panose="02040504050005020304" pitchFamily="18" charset="0"/>
              </a:rPr>
              <a:t>1584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: morte di Ivan IV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9B7B819-DEE4-C4E7-0BFC-A87A814295AA}"/>
              </a:ext>
            </a:extLst>
          </p:cNvPr>
          <p:cNvSpPr txBox="1"/>
          <p:nvPr/>
        </p:nvSpPr>
        <p:spPr>
          <a:xfrm>
            <a:off x="1266824" y="463034"/>
            <a:ext cx="9658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600" b="1" i="1" dirty="0">
                <a:solidFill>
                  <a:srgbClr val="002060"/>
                </a:solidFill>
                <a:latin typeface="Amasis MT Pro" panose="02040504050005020304" pitchFamily="18" charset="0"/>
              </a:rPr>
              <a:t>La nascita dell’impero russo: Ivan IV</a:t>
            </a:r>
            <a:endParaRPr lang="it-IT" sz="3600" i="1" dirty="0">
              <a:solidFill>
                <a:srgbClr val="002060"/>
              </a:solidFill>
              <a:latin typeface="Amasis MT Pro" panose="020405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483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209800" y="272130"/>
            <a:ext cx="7772400" cy="695437"/>
          </a:xfrm>
        </p:spPr>
        <p:txBody>
          <a:bodyPr>
            <a:normAutofit/>
          </a:bodyPr>
          <a:lstStyle/>
          <a:p>
            <a:r>
              <a:rPr lang="it-IT" sz="3600" b="1" i="1" dirty="0">
                <a:solidFill>
                  <a:srgbClr val="002060"/>
                </a:solidFill>
                <a:latin typeface="Amasis MT Pro" panose="02040504050005020304" pitchFamily="18" charset="0"/>
              </a:rPr>
              <a:t>Il periodo dei Torbidi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013520" y="1416737"/>
            <a:ext cx="8164960" cy="5321611"/>
          </a:xfrm>
        </p:spPr>
        <p:txBody>
          <a:bodyPr>
            <a:normAutofit/>
          </a:bodyPr>
          <a:lstStyle/>
          <a:p>
            <a:pPr algn="just"/>
            <a:r>
              <a:rPr lang="it-IT" b="1" dirty="0">
                <a:solidFill>
                  <a:srgbClr val="002060"/>
                </a:solidFill>
                <a:latin typeface="Amasis MT Pro" panose="02040504050005020304" pitchFamily="18" charset="0"/>
              </a:rPr>
              <a:t>1598</a:t>
            </a:r>
            <a:r>
              <a:rPr lang="it-IT" dirty="0">
                <a:solidFill>
                  <a:srgbClr val="002060"/>
                </a:solidFill>
                <a:latin typeface="Amasis MT Pro" panose="02040504050005020304" pitchFamily="18" charset="0"/>
              </a:rPr>
              <a:t>: Eletto zar il boiaro Boris </a:t>
            </a:r>
            <a:r>
              <a:rPr lang="it-IT" dirty="0" err="1">
                <a:solidFill>
                  <a:srgbClr val="002060"/>
                </a:solidFill>
                <a:latin typeface="Amasis MT Pro" panose="02040504050005020304" pitchFamily="18" charset="0"/>
              </a:rPr>
              <a:t>Godunov</a:t>
            </a:r>
            <a:r>
              <a:rPr lang="it-IT" dirty="0">
                <a:solidFill>
                  <a:srgbClr val="002060"/>
                </a:solidFill>
                <a:latin typeface="Amasis MT Pro" panose="02040504050005020304" pitchFamily="18" charset="0"/>
              </a:rPr>
              <a:t> </a:t>
            </a:r>
          </a:p>
          <a:p>
            <a:pPr algn="just"/>
            <a:endParaRPr lang="it-IT" b="1" dirty="0">
              <a:solidFill>
                <a:srgbClr val="002060"/>
              </a:solidFill>
              <a:latin typeface="Amasis MT Pro" panose="02040504050005020304" pitchFamily="18" charset="0"/>
            </a:endParaRPr>
          </a:p>
          <a:p>
            <a:pPr algn="just"/>
            <a:r>
              <a:rPr lang="it-IT" b="1" dirty="0">
                <a:solidFill>
                  <a:srgbClr val="002060"/>
                </a:solidFill>
                <a:latin typeface="Amasis MT Pro" panose="02040504050005020304" pitchFamily="18" charset="0"/>
              </a:rPr>
              <a:t>1605</a:t>
            </a:r>
            <a:r>
              <a:rPr lang="it-IT" dirty="0">
                <a:solidFill>
                  <a:srgbClr val="002060"/>
                </a:solidFill>
                <a:latin typeface="Amasis MT Pro" panose="02040504050005020304" pitchFamily="18" charset="0"/>
              </a:rPr>
              <a:t>: muore Godunov, incoronato zar il falso Demetrio (con l’appoggio polacco) </a:t>
            </a:r>
            <a:r>
              <a:rPr lang="it-IT" dirty="0">
                <a:solidFill>
                  <a:srgbClr val="002060"/>
                </a:solidFill>
                <a:latin typeface="Amasis MT Pro" panose="02040504050005020304" pitchFamily="18" charset="0"/>
                <a:sym typeface="Wingdings" panose="05000000000000000000" pitchFamily="2" charset="2"/>
              </a:rPr>
              <a:t> scoppia guerra civile</a:t>
            </a:r>
            <a:endParaRPr lang="it-IT" dirty="0">
              <a:solidFill>
                <a:srgbClr val="002060"/>
              </a:solidFill>
              <a:latin typeface="Amasis MT Pro" panose="02040504050005020304" pitchFamily="18" charset="0"/>
            </a:endParaRPr>
          </a:p>
          <a:p>
            <a:pPr algn="just"/>
            <a:endParaRPr lang="it-IT" dirty="0">
              <a:solidFill>
                <a:srgbClr val="002060"/>
              </a:solidFill>
              <a:latin typeface="Amasis MT Pro" panose="02040504050005020304" pitchFamily="18" charset="0"/>
            </a:endParaRPr>
          </a:p>
          <a:p>
            <a:pPr algn="just"/>
            <a:r>
              <a:rPr lang="it-IT" b="1" dirty="0">
                <a:solidFill>
                  <a:srgbClr val="002060"/>
                </a:solidFill>
                <a:latin typeface="Amasis MT Pro" panose="02040504050005020304" pitchFamily="18" charset="0"/>
              </a:rPr>
              <a:t>1606</a:t>
            </a:r>
            <a:r>
              <a:rPr lang="it-IT" dirty="0">
                <a:solidFill>
                  <a:srgbClr val="002060"/>
                </a:solidFill>
                <a:latin typeface="Amasis MT Pro" panose="02040504050005020304" pitchFamily="18" charset="0"/>
              </a:rPr>
              <a:t>: Demetrio assassinato</a:t>
            </a:r>
          </a:p>
          <a:p>
            <a:pPr algn="just"/>
            <a:endParaRPr lang="it-IT" dirty="0">
              <a:solidFill>
                <a:srgbClr val="002060"/>
              </a:solidFill>
              <a:latin typeface="Amasis MT Pro" panose="02040504050005020304" pitchFamily="18" charset="0"/>
            </a:endParaRPr>
          </a:p>
          <a:p>
            <a:pPr algn="just"/>
            <a:r>
              <a:rPr lang="it-IT" b="1" dirty="0">
                <a:solidFill>
                  <a:srgbClr val="002060"/>
                </a:solidFill>
                <a:latin typeface="Amasis MT Pro" panose="02040504050005020304" pitchFamily="18" charset="0"/>
              </a:rPr>
              <a:t>1610</a:t>
            </a:r>
            <a:r>
              <a:rPr lang="it-IT" dirty="0">
                <a:solidFill>
                  <a:srgbClr val="002060"/>
                </a:solidFill>
                <a:latin typeface="Amasis MT Pro" panose="02040504050005020304" pitchFamily="18" charset="0"/>
              </a:rPr>
              <a:t>: Invasione polacca di Mosca (ma un esercito formato all’uopo riesce a scacciare le truppe occupanti nel 1612)</a:t>
            </a:r>
          </a:p>
        </p:txBody>
      </p:sp>
    </p:spTree>
    <p:extLst>
      <p:ext uri="{BB962C8B-B14F-4D97-AF65-F5344CB8AC3E}">
        <p14:creationId xmlns:p14="http://schemas.microsoft.com/office/powerpoint/2010/main" val="3888111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209800" y="586455"/>
            <a:ext cx="7772400" cy="695437"/>
          </a:xfrm>
        </p:spPr>
        <p:txBody>
          <a:bodyPr>
            <a:normAutofit/>
          </a:bodyPr>
          <a:lstStyle/>
          <a:p>
            <a:r>
              <a:rPr lang="it-IT" sz="3600" b="1" i="1" dirty="0">
                <a:solidFill>
                  <a:srgbClr val="002060"/>
                </a:solidFill>
                <a:latin typeface="Amasis MT Pro" panose="02040504050005020304" pitchFamily="18" charset="0"/>
              </a:rPr>
              <a:t>L’impero russo dei Romanov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37078" y="1786717"/>
            <a:ext cx="8516176" cy="560318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it-IT" sz="2000" b="1" dirty="0">
                <a:solidFill>
                  <a:srgbClr val="002060"/>
                </a:solidFill>
                <a:latin typeface="Amasis MT Pro" panose="02040504050005020304" pitchFamily="18" charset="0"/>
              </a:rPr>
              <a:t>1613: 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Michail Romanov sul trono (governerà fino al 1645) </a:t>
            </a:r>
          </a:p>
          <a:p>
            <a:pPr algn="just">
              <a:lnSpc>
                <a:spcPct val="150000"/>
              </a:lnSpc>
            </a:pPr>
            <a:r>
              <a:rPr lang="it-IT" sz="2000" b="1" dirty="0">
                <a:solidFill>
                  <a:srgbClr val="002060"/>
                </a:solidFill>
                <a:latin typeface="Amasis MT Pro" panose="02040504050005020304" pitchFamily="18" charset="0"/>
              </a:rPr>
              <a:t>1648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: con la pace di Vestfalia i Romanov ottennero pieno riconoscimento delle altre potenze europee</a:t>
            </a:r>
          </a:p>
          <a:p>
            <a:pPr algn="just">
              <a:lnSpc>
                <a:spcPct val="150000"/>
              </a:lnSpc>
            </a:pPr>
            <a:r>
              <a:rPr lang="it-IT" sz="2000" b="1" dirty="0">
                <a:solidFill>
                  <a:srgbClr val="002060"/>
                </a:solidFill>
                <a:latin typeface="Amasis MT Pro" panose="02040504050005020304" pitchFamily="18" charset="0"/>
              </a:rPr>
              <a:t>Zar Alessio I (1645-1676) 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rafforza la servitù dei contadini a tutto vantaggio degli aristocratici</a:t>
            </a:r>
          </a:p>
          <a:p>
            <a:pPr algn="just">
              <a:lnSpc>
                <a:spcPct val="150000"/>
              </a:lnSpc>
            </a:pP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Guerra contro Polonia-Lituania, 1654-1657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  <a:sym typeface="Wingdings" panose="05000000000000000000" pitchFamily="2" charset="2"/>
              </a:rPr>
              <a:t> 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aumenta la pressione fiscale </a:t>
            </a:r>
            <a:endParaRPr lang="it-IT" sz="2000" b="1" dirty="0">
              <a:solidFill>
                <a:srgbClr val="002060"/>
              </a:solidFill>
              <a:latin typeface="Amasis MT Pro" panose="020405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126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vestiti, persona, Viso umano, uomo&#10;&#10;Descrizione generata automaticamente">
            <a:extLst>
              <a:ext uri="{FF2B5EF4-FFF2-40B4-BE49-F238E27FC236}">
                <a16:creationId xmlns:a16="http://schemas.microsoft.com/office/drawing/2014/main" id="{49AF83DF-4EAB-4A95-0A01-CAAC54A61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0" y="233363"/>
            <a:ext cx="6172200" cy="575214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8402C5B-34ED-2F0D-9AA4-C8041DB3B46E}"/>
              </a:ext>
            </a:extLst>
          </p:cNvPr>
          <p:cNvSpPr txBox="1"/>
          <p:nvPr/>
        </p:nvSpPr>
        <p:spPr>
          <a:xfrm>
            <a:off x="5753100" y="625530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rgbClr val="002060"/>
                </a:solidFill>
                <a:latin typeface="Amasis MT Pro" panose="02040504050005020304" pitchFamily="18" charset="0"/>
              </a:rPr>
              <a:t>Paul </a:t>
            </a:r>
            <a:r>
              <a:rPr lang="it-IT" dirty="0" err="1">
                <a:solidFill>
                  <a:srgbClr val="002060"/>
                </a:solidFill>
                <a:latin typeface="Amasis MT Pro" panose="02040504050005020304" pitchFamily="18" charset="0"/>
              </a:rPr>
              <a:t>Delaroche</a:t>
            </a:r>
            <a:r>
              <a:rPr lang="it-IT" dirty="0">
                <a:solidFill>
                  <a:srgbClr val="002060"/>
                </a:solidFill>
                <a:latin typeface="Amasis MT Pro" panose="02040504050005020304" pitchFamily="18" charset="0"/>
              </a:rPr>
              <a:t> – </a:t>
            </a:r>
            <a:r>
              <a:rPr lang="it-IT" i="1" dirty="0">
                <a:solidFill>
                  <a:srgbClr val="002060"/>
                </a:solidFill>
                <a:latin typeface="Amasis MT Pro" panose="02040504050005020304" pitchFamily="18" charset="0"/>
              </a:rPr>
              <a:t>Ritratto dello zar Pietro I di Russia </a:t>
            </a:r>
            <a:r>
              <a:rPr lang="it-IT" dirty="0">
                <a:solidFill>
                  <a:srgbClr val="002060"/>
                </a:solidFill>
                <a:latin typeface="Amasis MT Pro" panose="02040504050005020304" pitchFamily="18" charset="0"/>
              </a:rPr>
              <a:t>(1838)</a:t>
            </a:r>
            <a:endParaRPr lang="it-IT" i="1" dirty="0">
              <a:solidFill>
                <a:srgbClr val="002060"/>
              </a:solidFill>
              <a:latin typeface="Amasis MT Pro" panose="02040504050005020304" pitchFamily="18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4F8C8F3-E85E-E2BA-F21A-94ADFE26D5D5}"/>
              </a:ext>
            </a:extLst>
          </p:cNvPr>
          <p:cNvSpPr txBox="1"/>
          <p:nvPr/>
        </p:nvSpPr>
        <p:spPr>
          <a:xfrm>
            <a:off x="800100" y="233363"/>
            <a:ext cx="4162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i="1" dirty="0">
                <a:solidFill>
                  <a:srgbClr val="002060"/>
                </a:solidFill>
                <a:latin typeface="Amasis MT Pro" panose="02040504050005020304" pitchFamily="18" charset="0"/>
              </a:rPr>
              <a:t>La Russia di Pietro I Romanov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C720F31-8DA4-192D-9DCC-7A44FBCD1555}"/>
              </a:ext>
            </a:extLst>
          </p:cNvPr>
          <p:cNvSpPr txBox="1"/>
          <p:nvPr/>
        </p:nvSpPr>
        <p:spPr>
          <a:xfrm>
            <a:off x="342900" y="1964966"/>
            <a:ext cx="5091112" cy="338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000" b="1" dirty="0">
                <a:solidFill>
                  <a:srgbClr val="002060"/>
                </a:solidFill>
                <a:latin typeface="Amasis MT Pro" panose="02040504050005020304" pitchFamily="18" charset="0"/>
              </a:rPr>
              <a:t>1682-1725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: regno di </a:t>
            </a:r>
            <a:r>
              <a:rPr lang="it-IT" sz="2000" b="1" dirty="0">
                <a:solidFill>
                  <a:srgbClr val="002060"/>
                </a:solidFill>
                <a:latin typeface="Amasis MT Pro" panose="02040504050005020304" pitchFamily="18" charset="0"/>
              </a:rPr>
              <a:t>Pietro il Grande</a:t>
            </a:r>
          </a:p>
          <a:p>
            <a:pPr algn="just">
              <a:lnSpc>
                <a:spcPct val="150000"/>
              </a:lnSpc>
            </a:pPr>
            <a:r>
              <a:rPr lang="it-IT" sz="2000" b="1" dirty="0">
                <a:solidFill>
                  <a:srgbClr val="002060"/>
                </a:solidFill>
                <a:latin typeface="Amasis MT Pro" panose="02040504050005020304" pitchFamily="18" charset="0"/>
              </a:rPr>
              <a:t>1697: 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al termine di un lungo viaggio in Europa promuove riforme in Russia</a:t>
            </a:r>
            <a:endParaRPr lang="it-IT" sz="2000" b="1" dirty="0">
              <a:solidFill>
                <a:srgbClr val="002060"/>
              </a:solidFill>
              <a:latin typeface="Amasis MT Pro" panose="020405040500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sz="2000" b="1" dirty="0">
                <a:solidFill>
                  <a:srgbClr val="002060"/>
                </a:solidFill>
                <a:latin typeface="Amasis MT Pro" panose="02040504050005020304" pitchFamily="18" charset="0"/>
              </a:rPr>
              <a:t>1703: 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Fondazione di San Pietroburgo (capitale sul Baltico e «finestra sull’Occidente»)</a:t>
            </a:r>
            <a:endParaRPr lang="it-IT" sz="2000" b="1" dirty="0">
              <a:solidFill>
                <a:srgbClr val="002060"/>
              </a:solidFill>
              <a:latin typeface="Amasis MT Pro" panose="020405040500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sz="2000" b="1" dirty="0">
                <a:solidFill>
                  <a:srgbClr val="002060"/>
                </a:solidFill>
                <a:latin typeface="Amasis MT Pro" panose="02040504050005020304" pitchFamily="18" charset="0"/>
              </a:rPr>
              <a:t>1722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: Tavola dei Ranghi: nobiltà di servizio</a:t>
            </a:r>
          </a:p>
        </p:txBody>
      </p:sp>
    </p:spTree>
    <p:extLst>
      <p:ext uri="{BB962C8B-B14F-4D97-AF65-F5344CB8AC3E}">
        <p14:creationId xmlns:p14="http://schemas.microsoft.com/office/powerpoint/2010/main" val="3863233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209800" y="393241"/>
            <a:ext cx="7772400" cy="559373"/>
          </a:xfrm>
        </p:spPr>
        <p:txBody>
          <a:bodyPr>
            <a:noAutofit/>
          </a:bodyPr>
          <a:lstStyle/>
          <a:p>
            <a:r>
              <a:rPr lang="it-IT" sz="3600" b="1" i="1" dirty="0">
                <a:solidFill>
                  <a:srgbClr val="002060"/>
                </a:solidFill>
                <a:latin typeface="Amasis MT Pro" panose="02040504050005020304" pitchFamily="18" charset="0"/>
              </a:rPr>
              <a:t>Conquiste territoriali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209800" y="1343026"/>
            <a:ext cx="8414016" cy="5595348"/>
          </a:xfrm>
        </p:spPr>
        <p:txBody>
          <a:bodyPr>
            <a:normAutofit/>
          </a:bodyPr>
          <a:lstStyle/>
          <a:p>
            <a:pPr algn="just"/>
            <a:r>
              <a:rPr lang="it-IT" sz="2000" b="1" dirty="0">
                <a:solidFill>
                  <a:srgbClr val="002060"/>
                </a:solidFill>
                <a:latin typeface="Amasis MT Pro" panose="02040504050005020304" pitchFamily="18" charset="0"/>
              </a:rPr>
              <a:t>Espansione territoriale su due fronti: ovest (Europa), est (Asia)</a:t>
            </a:r>
          </a:p>
          <a:p>
            <a:pPr algn="just"/>
            <a:endParaRPr lang="it-IT" sz="2000" b="1" dirty="0">
              <a:solidFill>
                <a:srgbClr val="002060"/>
              </a:solidFill>
              <a:latin typeface="Amasis MT Pro" panose="02040504050005020304" pitchFamily="18" charset="0"/>
            </a:endParaRPr>
          </a:p>
          <a:p>
            <a:pPr algn="just"/>
            <a:r>
              <a:rPr lang="it-IT" sz="2000" b="1" dirty="0">
                <a:solidFill>
                  <a:srgbClr val="002060"/>
                </a:solidFill>
                <a:latin typeface="Amasis MT Pro" panose="02040504050005020304" pitchFamily="18" charset="0"/>
              </a:rPr>
              <a:t>XVII sec. 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: Ucraina (contro Polonia e Lituania)</a:t>
            </a:r>
          </a:p>
          <a:p>
            <a:pPr algn="just"/>
            <a:r>
              <a:rPr lang="it-IT" sz="2000" b="1" dirty="0">
                <a:solidFill>
                  <a:srgbClr val="002060"/>
                </a:solidFill>
                <a:latin typeface="Amasis MT Pro" panose="02040504050005020304" pitchFamily="18" charset="0"/>
              </a:rPr>
              <a:t>1640-50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: Siberia centrale</a:t>
            </a:r>
          </a:p>
          <a:p>
            <a:pPr algn="just"/>
            <a:r>
              <a:rPr lang="it-IT" sz="2000" b="1" dirty="0">
                <a:solidFill>
                  <a:srgbClr val="002060"/>
                </a:solidFill>
                <a:latin typeface="Amasis MT Pro" panose="02040504050005020304" pitchFamily="18" charset="0"/>
              </a:rPr>
              <a:t>fine XVII sec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.: khanato tartaro della Siberia verso la Cina (scontro con i Qing)</a:t>
            </a:r>
          </a:p>
          <a:p>
            <a:pPr algn="just"/>
            <a:endParaRPr lang="it-IT" sz="2000" dirty="0">
              <a:solidFill>
                <a:srgbClr val="002060"/>
              </a:solidFill>
              <a:latin typeface="Amasis MT Pro" panose="02040504050005020304" pitchFamily="18" charset="0"/>
            </a:endParaRPr>
          </a:p>
          <a:p>
            <a:pPr algn="just"/>
            <a:r>
              <a:rPr lang="it-IT" sz="2000" b="1" dirty="0">
                <a:solidFill>
                  <a:srgbClr val="002060"/>
                </a:solidFill>
                <a:latin typeface="Amasis MT Pro" panose="02040504050005020304" pitchFamily="18" charset="0"/>
              </a:rPr>
              <a:t>SIBERIA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: forza-lavoro + risorse (tributi in pellicce : </a:t>
            </a:r>
            <a:r>
              <a:rPr lang="it-IT" sz="2000" i="1" dirty="0" err="1">
                <a:solidFill>
                  <a:srgbClr val="002060"/>
                </a:solidFill>
                <a:latin typeface="Amasis MT Pro" panose="02040504050005020304" pitchFamily="18" charset="0"/>
              </a:rPr>
              <a:t>yasak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)</a:t>
            </a:r>
          </a:p>
          <a:p>
            <a:pPr algn="just"/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                 guarnigioni militari (ruolo monopolista degli </a:t>
            </a:r>
            <a:r>
              <a:rPr lang="it-IT" sz="2000" dirty="0" err="1">
                <a:solidFill>
                  <a:srgbClr val="002060"/>
                </a:solidFill>
                <a:latin typeface="Amasis MT Pro" panose="02040504050005020304" pitchFamily="18" charset="0"/>
              </a:rPr>
              <a:t>Stroganov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)</a:t>
            </a:r>
          </a:p>
          <a:p>
            <a:pPr algn="just"/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                migrazioni di popolazione (non solo russi, ma anche tedeschi)</a:t>
            </a:r>
          </a:p>
          <a:p>
            <a:pPr algn="just"/>
            <a:endParaRPr lang="it-IT" sz="2000" dirty="0">
              <a:solidFill>
                <a:srgbClr val="002060"/>
              </a:solidFill>
              <a:latin typeface="Amasis MT Pro" panose="02040504050005020304" pitchFamily="18" charset="0"/>
            </a:endParaRPr>
          </a:p>
          <a:p>
            <a:pPr algn="just"/>
            <a:endParaRPr lang="it-IT" sz="2000" dirty="0">
              <a:solidFill>
                <a:srgbClr val="002060"/>
              </a:solidFill>
              <a:latin typeface="Amasis MT Pro" panose="020405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851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aria aperta, edificio, Acquedotto, erba&#10;&#10;Descrizione generata automaticamente">
            <a:extLst>
              <a:ext uri="{FF2B5EF4-FFF2-40B4-BE49-F238E27FC236}">
                <a16:creationId xmlns:a16="http://schemas.microsoft.com/office/drawing/2014/main" id="{083C3AAC-97AF-A907-E61F-3743857CF7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90" y="391795"/>
            <a:ext cx="4533900" cy="238125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1AAA2C5-86A5-6A46-1EC1-6B47088E87E2}"/>
              </a:ext>
            </a:extLst>
          </p:cNvPr>
          <p:cNvSpPr txBox="1"/>
          <p:nvPr/>
        </p:nvSpPr>
        <p:spPr>
          <a:xfrm>
            <a:off x="656590" y="2875280"/>
            <a:ext cx="4067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latin typeface="Amasis MT Pro" panose="02040504050005020304" pitchFamily="18" charset="0"/>
              </a:rPr>
              <a:t>Carev</a:t>
            </a:r>
            <a:r>
              <a:rPr lang="it-IT" dirty="0">
                <a:latin typeface="Amasis MT Pro" panose="02040504050005020304" pitchFamily="18" charset="0"/>
              </a:rPr>
              <a:t> </a:t>
            </a:r>
            <a:r>
              <a:rPr lang="it-IT" dirty="0" err="1">
                <a:latin typeface="Amasis MT Pro" panose="02040504050005020304" pitchFamily="18" charset="0"/>
              </a:rPr>
              <a:t>Most</a:t>
            </a:r>
            <a:r>
              <a:rPr lang="it-IT" dirty="0">
                <a:latin typeface="Amasis MT Pro" panose="02040504050005020304" pitchFamily="18" charset="0"/>
              </a:rPr>
              <a:t>, </a:t>
            </a:r>
            <a:r>
              <a:rPr lang="it-IT" dirty="0" err="1">
                <a:latin typeface="Amasis MT Pro" panose="02040504050005020304" pitchFamily="18" charset="0"/>
              </a:rPr>
              <a:t>Nikšić</a:t>
            </a:r>
            <a:r>
              <a:rPr lang="it-IT" dirty="0">
                <a:latin typeface="Amasis MT Pro" panose="02040504050005020304" pitchFamily="18" charset="0"/>
              </a:rPr>
              <a:t>, Montenegro (1894-1896)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58D8FF18-7817-A702-380A-35E5B5734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640" y="2357756"/>
            <a:ext cx="6592485" cy="418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450F134-BEB3-412C-10CD-6D350867F52E}"/>
              </a:ext>
            </a:extLst>
          </p:cNvPr>
          <p:cNvSpPr txBox="1"/>
          <p:nvPr/>
        </p:nvSpPr>
        <p:spPr>
          <a:xfrm>
            <a:off x="5591175" y="1859280"/>
            <a:ext cx="6219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Amasis MT Pro" panose="02040504050005020304" pitchFamily="18" charset="0"/>
              </a:rPr>
              <a:t>Cattedrale di Aleksandr Nevskij, Sofia, Bulgaria (1882-1912)</a:t>
            </a:r>
          </a:p>
        </p:txBody>
      </p:sp>
    </p:spTree>
    <p:extLst>
      <p:ext uri="{BB962C8B-B14F-4D97-AF65-F5344CB8AC3E}">
        <p14:creationId xmlns:p14="http://schemas.microsoft.com/office/powerpoint/2010/main" val="1888765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C212724B-74E0-0565-E877-7117FE02A634}"/>
              </a:ext>
            </a:extLst>
          </p:cNvPr>
          <p:cNvSpPr txBox="1"/>
          <p:nvPr/>
        </p:nvSpPr>
        <p:spPr>
          <a:xfrm>
            <a:off x="2195512" y="933450"/>
            <a:ext cx="780097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solidFill>
                  <a:srgbClr val="002060"/>
                </a:solidFill>
                <a:latin typeface="Amasis MT Pro" panose="02040504050005020304" pitchFamily="18" charset="0"/>
              </a:rPr>
              <a:t>inizio XVIII sec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.: Baltico (</a:t>
            </a:r>
            <a:r>
              <a:rPr lang="it-IT" sz="2000" b="1" dirty="0">
                <a:solidFill>
                  <a:srgbClr val="002060"/>
                </a:solidFill>
                <a:latin typeface="Amasis MT Pro" panose="02040504050005020304" pitchFamily="18" charset="0"/>
              </a:rPr>
              <a:t>Grande guerra del Nord 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contro la Svezia)</a:t>
            </a:r>
          </a:p>
          <a:p>
            <a:pPr algn="just"/>
            <a:endParaRPr lang="it-IT" sz="2000" dirty="0">
              <a:solidFill>
                <a:srgbClr val="002060"/>
              </a:solidFill>
              <a:latin typeface="Amasis MT Pro" panose="02040504050005020304" pitchFamily="18" charset="0"/>
            </a:endParaRPr>
          </a:p>
          <a:p>
            <a:pPr algn="just"/>
            <a:r>
              <a:rPr lang="it-IT" sz="2000" b="1" dirty="0">
                <a:solidFill>
                  <a:srgbClr val="002060"/>
                </a:solidFill>
                <a:latin typeface="Amasis MT Pro" panose="02040504050005020304" pitchFamily="18" charset="0"/>
              </a:rPr>
              <a:t>sec. XVIII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: verso il Mar Nero e i Balcani (contro l’impero ottomano)</a:t>
            </a:r>
          </a:p>
          <a:p>
            <a:pPr algn="just"/>
            <a:endParaRPr lang="it-IT" sz="2000" dirty="0">
              <a:solidFill>
                <a:srgbClr val="002060"/>
              </a:solidFill>
              <a:latin typeface="Amasis MT Pro" panose="020405040500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Intervento della Russia nella «Turchia europea»: si fa promotrice delle istanze degli slavi ortodossi </a:t>
            </a:r>
          </a:p>
          <a:p>
            <a:pPr algn="just"/>
            <a:endParaRPr lang="it-IT" sz="2000" b="1" dirty="0">
              <a:solidFill>
                <a:srgbClr val="002060"/>
              </a:solidFill>
              <a:latin typeface="Amasis MT Pro" panose="02040504050005020304" pitchFamily="18" charset="0"/>
            </a:endParaRPr>
          </a:p>
          <a:p>
            <a:pPr algn="just"/>
            <a:r>
              <a:rPr lang="it-IT" sz="2000" b="1" dirty="0">
                <a:solidFill>
                  <a:srgbClr val="002060"/>
                </a:solidFill>
                <a:latin typeface="Amasis MT Pro" panose="02040504050005020304" pitchFamily="18" charset="0"/>
              </a:rPr>
              <a:t>1735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: trattato di </a:t>
            </a:r>
            <a:r>
              <a:rPr lang="it-IT" sz="2000" dirty="0" err="1">
                <a:solidFill>
                  <a:srgbClr val="002060"/>
                </a:solidFill>
                <a:latin typeface="Amasis MT Pro" panose="02040504050005020304" pitchFamily="18" charset="0"/>
              </a:rPr>
              <a:t>Kjachta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 con la Cina  per la liberalizzazione dei commerci</a:t>
            </a:r>
          </a:p>
          <a:p>
            <a:pPr algn="just"/>
            <a:endParaRPr lang="it-IT" sz="2000" dirty="0">
              <a:solidFill>
                <a:srgbClr val="002060"/>
              </a:solidFill>
              <a:latin typeface="Amasis MT Pro" panose="02040504050005020304" pitchFamily="18" charset="0"/>
            </a:endParaRPr>
          </a:p>
          <a:p>
            <a:pPr algn="just"/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 </a:t>
            </a:r>
            <a:r>
              <a:rPr lang="it-IT" sz="2000" b="1" dirty="0">
                <a:solidFill>
                  <a:srgbClr val="002060"/>
                </a:solidFill>
                <a:latin typeface="Amasis MT Pro" panose="02040504050005020304" pitchFamily="18" charset="0"/>
              </a:rPr>
              <a:t>1736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:  il candidato russo, Augusto III, sale sul trono polacco</a:t>
            </a:r>
          </a:p>
          <a:p>
            <a:pPr algn="just"/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             la Russia dichiara guerra ai turchi e occupa Azov</a:t>
            </a:r>
          </a:p>
          <a:p>
            <a:pPr algn="just"/>
            <a:endParaRPr lang="it-IT" sz="2000" dirty="0">
              <a:solidFill>
                <a:srgbClr val="002060"/>
              </a:solidFill>
              <a:latin typeface="Amasis MT Pro" panose="02040504050005020304" pitchFamily="18" charset="0"/>
            </a:endParaRPr>
          </a:p>
          <a:p>
            <a:pPr algn="just"/>
            <a:r>
              <a:rPr lang="it-IT" sz="2000" b="1" dirty="0">
                <a:solidFill>
                  <a:srgbClr val="002060"/>
                </a:solidFill>
                <a:latin typeface="Amasis MT Pro" panose="02040504050005020304" pitchFamily="18" charset="0"/>
              </a:rPr>
              <a:t>1772-1795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: smembramento della Polonia</a:t>
            </a:r>
          </a:p>
          <a:p>
            <a:pPr algn="just"/>
            <a:endParaRPr lang="it-IT" sz="2000" dirty="0">
              <a:solidFill>
                <a:srgbClr val="002060"/>
              </a:solidFill>
              <a:latin typeface="Amasis MT Pro" panose="020405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851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olo 1"/>
          <p:cNvSpPr>
            <a:spLocks noGrp="1"/>
          </p:cNvSpPr>
          <p:nvPr>
            <p:ph type="title"/>
          </p:nvPr>
        </p:nvSpPr>
        <p:spPr>
          <a:xfrm>
            <a:off x="3208339" y="255588"/>
            <a:ext cx="7704137" cy="576262"/>
          </a:xfrm>
        </p:spPr>
        <p:txBody>
          <a:bodyPr>
            <a:noAutofit/>
          </a:bodyPr>
          <a:lstStyle/>
          <a:p>
            <a:pPr eaLnBrk="1" hangingPunct="1"/>
            <a:r>
              <a:rPr lang="it-IT" sz="3600" b="1" i="1" dirty="0">
                <a:solidFill>
                  <a:srgbClr val="002060"/>
                </a:solidFill>
                <a:latin typeface="Amasis MT Pro" panose="02040504050005020304" pitchFamily="18" charset="0"/>
                <a:ea typeface="ＭＳ Ｐゴシック" charset="0"/>
              </a:rPr>
              <a:t>Le guerre del Nord</a:t>
            </a:r>
          </a:p>
        </p:txBody>
      </p:sp>
      <p:sp>
        <p:nvSpPr>
          <p:cNvPr id="19458" name="Segnaposto contenuto 2"/>
          <p:cNvSpPr>
            <a:spLocks noGrp="1"/>
          </p:cNvSpPr>
          <p:nvPr>
            <p:ph idx="1"/>
          </p:nvPr>
        </p:nvSpPr>
        <p:spPr>
          <a:xfrm>
            <a:off x="1666876" y="1220788"/>
            <a:ext cx="8210550" cy="5761037"/>
          </a:xfrm>
        </p:spPr>
        <p:txBody>
          <a:bodyPr/>
          <a:lstStyle/>
          <a:p>
            <a:pPr algn="just" eaLnBrk="1" hangingPunct="1"/>
            <a:r>
              <a:rPr lang="it-IT" sz="1900" b="1" dirty="0">
                <a:solidFill>
                  <a:srgbClr val="002060"/>
                </a:solidFill>
                <a:latin typeface="Amasis MT Pro" panose="02040504050005020304" pitchFamily="18" charset="0"/>
                <a:ea typeface="ＭＳ Ｐゴシック" charset="0"/>
              </a:rPr>
              <a:t>1655-1660: I guerra del Nord</a:t>
            </a:r>
            <a:r>
              <a:rPr lang="it-IT" sz="1900" dirty="0">
                <a:solidFill>
                  <a:srgbClr val="002060"/>
                </a:solidFill>
                <a:latin typeface="Amasis MT Pro" panose="02040504050005020304" pitchFamily="18" charset="0"/>
                <a:ea typeface="ＭＳ Ｐゴシック" charset="0"/>
              </a:rPr>
              <a:t>: egemonia svedese sul Mar Baltico</a:t>
            </a:r>
          </a:p>
          <a:p>
            <a:pPr marL="0" indent="0" algn="just" eaLnBrk="1" hangingPunct="1">
              <a:buNone/>
            </a:pPr>
            <a:r>
              <a:rPr lang="it-IT" sz="1900" dirty="0">
                <a:solidFill>
                  <a:srgbClr val="002060"/>
                </a:solidFill>
                <a:latin typeface="Amasis MT Pro" panose="02040504050005020304" pitchFamily="18" charset="0"/>
                <a:ea typeface="ＭＳ Ｐゴシック" charset="0"/>
              </a:rPr>
              <a:t> </a:t>
            </a:r>
          </a:p>
          <a:p>
            <a:pPr algn="just" eaLnBrk="1" hangingPunct="1"/>
            <a:r>
              <a:rPr lang="it-IT" sz="1900" b="1" dirty="0">
                <a:solidFill>
                  <a:srgbClr val="002060"/>
                </a:solidFill>
                <a:latin typeface="Amasis MT Pro" panose="02040504050005020304" pitchFamily="18" charset="0"/>
                <a:ea typeface="ＭＳ Ｐゴシック" charset="0"/>
              </a:rPr>
              <a:t>1702-1709</a:t>
            </a:r>
            <a:r>
              <a:rPr lang="it-IT" sz="1900" dirty="0">
                <a:solidFill>
                  <a:srgbClr val="002060"/>
                </a:solidFill>
                <a:latin typeface="Amasis MT Pro" panose="02040504050005020304" pitchFamily="18" charset="0"/>
                <a:ea typeface="ＭＳ Ｐゴシック" charset="0"/>
              </a:rPr>
              <a:t>: </a:t>
            </a:r>
            <a:r>
              <a:rPr lang="it-IT" sz="1900" b="1" dirty="0">
                <a:solidFill>
                  <a:srgbClr val="002060"/>
                </a:solidFill>
                <a:latin typeface="Amasis MT Pro" panose="02040504050005020304" pitchFamily="18" charset="0"/>
                <a:ea typeface="ＭＳ Ｐゴシック" charset="0"/>
              </a:rPr>
              <a:t>II guerra del Nord</a:t>
            </a:r>
            <a:r>
              <a:rPr lang="it-IT" sz="1900" dirty="0">
                <a:solidFill>
                  <a:srgbClr val="002060"/>
                </a:solidFill>
                <a:latin typeface="Amasis MT Pro" panose="02040504050005020304" pitchFamily="18" charset="0"/>
                <a:ea typeface="ＭＳ Ｐゴシック" charset="0"/>
              </a:rPr>
              <a:t>: Russia-Danimarca-Polonia contro la Svezia alleata con Gran Bretagna e Paesi Bassi</a:t>
            </a:r>
          </a:p>
          <a:p>
            <a:pPr algn="just" eaLnBrk="1" hangingPunct="1"/>
            <a:endParaRPr lang="it-IT" sz="1900" dirty="0">
              <a:solidFill>
                <a:srgbClr val="002060"/>
              </a:solidFill>
              <a:latin typeface="Amasis MT Pro" panose="02040504050005020304" pitchFamily="18" charset="0"/>
              <a:ea typeface="ＭＳ Ｐゴシック" charset="0"/>
            </a:endParaRPr>
          </a:p>
          <a:p>
            <a:pPr algn="just" eaLnBrk="1" hangingPunct="1"/>
            <a:r>
              <a:rPr lang="it-IT" sz="1900" dirty="0">
                <a:solidFill>
                  <a:srgbClr val="002060"/>
                </a:solidFill>
                <a:latin typeface="Amasis MT Pro" panose="02040504050005020304" pitchFamily="18" charset="0"/>
                <a:ea typeface="ＭＳ Ｐゴシック" charset="0"/>
              </a:rPr>
              <a:t>La Svezia invade la Polonia e mette sul trono Stanislao </a:t>
            </a:r>
            <a:r>
              <a:rPr lang="it-IT" sz="1900" b="1" dirty="0" err="1">
                <a:solidFill>
                  <a:srgbClr val="002060"/>
                </a:solidFill>
                <a:latin typeface="Amasis MT Pro" panose="02040504050005020304" pitchFamily="18" charset="0"/>
                <a:ea typeface="ＭＳ Ｐゴシック" charset="0"/>
              </a:rPr>
              <a:t>Leszczynski</a:t>
            </a:r>
            <a:endParaRPr lang="it-IT" sz="1900" b="1" dirty="0">
              <a:solidFill>
                <a:srgbClr val="002060"/>
              </a:solidFill>
              <a:latin typeface="Amasis MT Pro" panose="02040504050005020304" pitchFamily="18" charset="0"/>
              <a:ea typeface="ＭＳ Ｐゴシック" charset="0"/>
            </a:endParaRPr>
          </a:p>
          <a:p>
            <a:pPr algn="just" eaLnBrk="1" hangingPunct="1"/>
            <a:endParaRPr lang="it-IT" sz="1900" dirty="0">
              <a:solidFill>
                <a:srgbClr val="002060"/>
              </a:solidFill>
              <a:latin typeface="Amasis MT Pro" panose="02040504050005020304" pitchFamily="18" charset="0"/>
              <a:ea typeface="ＭＳ Ｐゴシック" charset="0"/>
            </a:endParaRPr>
          </a:p>
          <a:p>
            <a:pPr algn="just" eaLnBrk="1" hangingPunct="1"/>
            <a:r>
              <a:rPr lang="it-IT" sz="1900" b="1" dirty="0">
                <a:solidFill>
                  <a:srgbClr val="002060"/>
                </a:solidFill>
                <a:latin typeface="Amasis MT Pro" panose="02040504050005020304" pitchFamily="18" charset="0"/>
                <a:ea typeface="ＭＳ Ｐゴシック" charset="0"/>
              </a:rPr>
              <a:t>1709</a:t>
            </a:r>
            <a:r>
              <a:rPr lang="it-IT" sz="1900" dirty="0">
                <a:solidFill>
                  <a:srgbClr val="002060"/>
                </a:solidFill>
                <a:latin typeface="Amasis MT Pro" panose="02040504050005020304" pitchFamily="18" charset="0"/>
                <a:ea typeface="ＭＳ Ｐゴシック" charset="0"/>
              </a:rPr>
              <a:t>: Battaglia di Poltava: vittoria russa</a:t>
            </a:r>
          </a:p>
          <a:p>
            <a:pPr algn="just" eaLnBrk="1" hangingPunct="1"/>
            <a:endParaRPr lang="it-IT" sz="1900" dirty="0">
              <a:solidFill>
                <a:srgbClr val="002060"/>
              </a:solidFill>
              <a:latin typeface="Amasis MT Pro" panose="02040504050005020304" pitchFamily="18" charset="0"/>
              <a:ea typeface="ＭＳ Ｐゴシック" charset="0"/>
            </a:endParaRPr>
          </a:p>
          <a:p>
            <a:pPr algn="just" eaLnBrk="1" hangingPunct="1"/>
            <a:r>
              <a:rPr lang="it-IT" sz="1900" b="1" dirty="0">
                <a:solidFill>
                  <a:srgbClr val="002060"/>
                </a:solidFill>
                <a:latin typeface="Amasis MT Pro" panose="02040504050005020304" pitchFamily="18" charset="0"/>
                <a:ea typeface="ＭＳ Ｐゴシック" charset="0"/>
              </a:rPr>
              <a:t>1718-1721</a:t>
            </a:r>
            <a:r>
              <a:rPr lang="it-IT" sz="1900" dirty="0">
                <a:solidFill>
                  <a:srgbClr val="002060"/>
                </a:solidFill>
                <a:latin typeface="Amasis MT Pro" panose="02040504050005020304" pitchFamily="18" charset="0"/>
                <a:ea typeface="ＭＳ Ｐゴシック" charset="0"/>
              </a:rPr>
              <a:t>: </a:t>
            </a:r>
            <a:r>
              <a:rPr lang="it-IT" sz="1900" b="1" dirty="0">
                <a:solidFill>
                  <a:srgbClr val="002060"/>
                </a:solidFill>
                <a:latin typeface="Amasis MT Pro" panose="02040504050005020304" pitchFamily="18" charset="0"/>
                <a:ea typeface="ＭＳ Ｐゴシック" charset="0"/>
              </a:rPr>
              <a:t>III guerra del Nord</a:t>
            </a:r>
          </a:p>
          <a:p>
            <a:pPr algn="just" eaLnBrk="1" hangingPunct="1"/>
            <a:endParaRPr lang="it-IT" sz="1900" b="1" dirty="0">
              <a:solidFill>
                <a:srgbClr val="002060"/>
              </a:solidFill>
              <a:latin typeface="Amasis MT Pro" panose="02040504050005020304" pitchFamily="18" charset="0"/>
              <a:ea typeface="ＭＳ Ｐゴシック" charset="0"/>
            </a:endParaRPr>
          </a:p>
          <a:p>
            <a:pPr algn="just" eaLnBrk="1" hangingPunct="1"/>
            <a:r>
              <a:rPr lang="it-IT" sz="1900" b="1" dirty="0">
                <a:solidFill>
                  <a:srgbClr val="002060"/>
                </a:solidFill>
                <a:latin typeface="Amasis MT Pro" panose="02040504050005020304" pitchFamily="18" charset="0"/>
                <a:ea typeface="ＭＳ Ｐゴシック" charset="0"/>
              </a:rPr>
              <a:t>1721</a:t>
            </a:r>
            <a:r>
              <a:rPr lang="it-IT" sz="1900" dirty="0">
                <a:solidFill>
                  <a:srgbClr val="002060"/>
                </a:solidFill>
                <a:latin typeface="Amasis MT Pro" panose="02040504050005020304" pitchFamily="18" charset="0"/>
                <a:ea typeface="ＭＳ Ｐゴシック" charset="0"/>
              </a:rPr>
              <a:t>: </a:t>
            </a:r>
            <a:r>
              <a:rPr lang="it-IT" sz="1900" b="1" dirty="0">
                <a:solidFill>
                  <a:srgbClr val="002060"/>
                </a:solidFill>
                <a:latin typeface="Amasis MT Pro" panose="02040504050005020304" pitchFamily="18" charset="0"/>
                <a:ea typeface="ＭＳ Ｐゴシック" charset="0"/>
              </a:rPr>
              <a:t>Pace di </a:t>
            </a:r>
            <a:r>
              <a:rPr lang="it-IT" sz="1900" b="1" dirty="0" err="1">
                <a:solidFill>
                  <a:srgbClr val="002060"/>
                </a:solidFill>
                <a:latin typeface="Amasis MT Pro" panose="02040504050005020304" pitchFamily="18" charset="0"/>
                <a:ea typeface="ＭＳ Ｐゴシック" charset="0"/>
              </a:rPr>
              <a:t>Nystadt</a:t>
            </a:r>
            <a:r>
              <a:rPr lang="it-IT" sz="1900" dirty="0">
                <a:solidFill>
                  <a:srgbClr val="002060"/>
                </a:solidFill>
                <a:latin typeface="Amasis MT Pro" panose="02040504050005020304" pitchFamily="18" charset="0"/>
                <a:ea typeface="ＭＳ Ｐゴシック" charset="0"/>
              </a:rPr>
              <a:t>: la Svezia cede, Augusto II di Sassonia sul trono polacco </a:t>
            </a:r>
          </a:p>
          <a:p>
            <a:pPr algn="just" eaLnBrk="1" hangingPunct="1"/>
            <a:endParaRPr lang="it-IT" sz="180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7089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844</Words>
  <Application>Microsoft Office PowerPoint</Application>
  <PresentationFormat>Widescreen</PresentationFormat>
  <Paragraphs>97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Amasis MT Pro</vt:lpstr>
      <vt:lpstr>Arial</vt:lpstr>
      <vt:lpstr>Calibri</vt:lpstr>
      <vt:lpstr>Calibri Light</vt:lpstr>
      <vt:lpstr>Wingdings</vt:lpstr>
      <vt:lpstr>Tema di Office</vt:lpstr>
      <vt:lpstr>Presentazione standard di PowerPoint</vt:lpstr>
      <vt:lpstr>Presentazione standard di PowerPoint</vt:lpstr>
      <vt:lpstr>Il periodo dei Torbidi</vt:lpstr>
      <vt:lpstr>L’impero russo dei Romanov</vt:lpstr>
      <vt:lpstr>Presentazione standard di PowerPoint</vt:lpstr>
      <vt:lpstr>Conquiste territoriali</vt:lpstr>
      <vt:lpstr>Presentazione standard di PowerPoint</vt:lpstr>
      <vt:lpstr>Presentazione standard di PowerPoint</vt:lpstr>
      <vt:lpstr>Le guerre del Nord</vt:lpstr>
      <vt:lpstr>Presentazione standard di PowerPoint</vt:lpstr>
      <vt:lpstr>Vie di commercio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Gli imperi asiatici (2)</dc:title>
  <dc:creator>s.notarfonso@unimc.it</dc:creator>
  <cp:lastModifiedBy>s.notarfonso@unimc.it</cp:lastModifiedBy>
  <cp:revision>31</cp:revision>
  <dcterms:created xsi:type="dcterms:W3CDTF">2023-11-15T14:33:51Z</dcterms:created>
  <dcterms:modified xsi:type="dcterms:W3CDTF">2024-05-03T11:05:44Z</dcterms:modified>
</cp:coreProperties>
</file>