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80" r:id="rId3"/>
    <p:sldId id="262" r:id="rId4"/>
    <p:sldId id="257" r:id="rId5"/>
    <p:sldId id="281" r:id="rId6"/>
    <p:sldId id="269" r:id="rId7"/>
    <p:sldId id="267" r:id="rId8"/>
    <p:sldId id="264" r:id="rId9"/>
    <p:sldId id="266" r:id="rId10"/>
    <p:sldId id="260" r:id="rId11"/>
    <p:sldId id="261" r:id="rId12"/>
    <p:sldId id="263" r:id="rId13"/>
    <p:sldId id="258" r:id="rId14"/>
    <p:sldId id="259" r:id="rId15"/>
    <p:sldId id="271" r:id="rId16"/>
    <p:sldId id="277" r:id="rId17"/>
    <p:sldId id="273" r:id="rId18"/>
    <p:sldId id="272" r:id="rId19"/>
    <p:sldId id="278" r:id="rId20"/>
    <p:sldId id="274" r:id="rId21"/>
    <p:sldId id="275" r:id="rId22"/>
    <p:sldId id="276" r:id="rId23"/>
    <p:sldId id="279" r:id="rId24"/>
    <p:sldId id="270" r:id="rId2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7"/>
  </p:normalViewPr>
  <p:slideViewPr>
    <p:cSldViewPr snapToGrid="0" snapToObjects="1">
      <p:cViewPr varScale="1">
        <p:scale>
          <a:sx n="108" d="100"/>
          <a:sy n="108" d="100"/>
        </p:scale>
        <p:origin x="17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3DBEA-6DAD-B240-8B8E-B3F343B9E420}" type="datetimeFigureOut">
              <a:rPr lang="it-IT" smtClean="0"/>
              <a:t>16/11/22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9E68B-1F82-664F-A50D-F4BF8D7201B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512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9E68B-1F82-664F-A50D-F4BF8D7201B2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266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5DE04-3F0D-AF40-9E77-CC8ED524EF69}" type="datetimeFigureOut">
              <a:rPr lang="it-IT" smtClean="0"/>
              <a:t>16/11/22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9040-093E-D44E-AEE2-2936B94C399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6686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5DE04-3F0D-AF40-9E77-CC8ED524EF69}" type="datetimeFigureOut">
              <a:rPr lang="it-IT" smtClean="0"/>
              <a:t>16/11/22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9040-093E-D44E-AEE2-2936B94C399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7085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5DE04-3F0D-AF40-9E77-CC8ED524EF69}" type="datetimeFigureOut">
              <a:rPr lang="it-IT" smtClean="0"/>
              <a:t>16/11/22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9040-093E-D44E-AEE2-2936B94C399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855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5DE04-3F0D-AF40-9E77-CC8ED524EF69}" type="datetimeFigureOut">
              <a:rPr lang="it-IT" smtClean="0"/>
              <a:t>16/11/22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9040-093E-D44E-AEE2-2936B94C399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11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5DE04-3F0D-AF40-9E77-CC8ED524EF69}" type="datetimeFigureOut">
              <a:rPr lang="it-IT" smtClean="0"/>
              <a:t>16/11/22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9040-093E-D44E-AEE2-2936B94C399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2124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5DE04-3F0D-AF40-9E77-CC8ED524EF69}" type="datetimeFigureOut">
              <a:rPr lang="it-IT" smtClean="0"/>
              <a:t>16/11/22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9040-093E-D44E-AEE2-2936B94C399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9237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5DE04-3F0D-AF40-9E77-CC8ED524EF69}" type="datetimeFigureOut">
              <a:rPr lang="it-IT" smtClean="0"/>
              <a:t>16/11/22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9040-093E-D44E-AEE2-2936B94C399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1369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5DE04-3F0D-AF40-9E77-CC8ED524EF69}" type="datetimeFigureOut">
              <a:rPr lang="it-IT" smtClean="0"/>
              <a:t>16/11/22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9040-093E-D44E-AEE2-2936B94C399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145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5DE04-3F0D-AF40-9E77-CC8ED524EF69}" type="datetimeFigureOut">
              <a:rPr lang="it-IT" smtClean="0"/>
              <a:t>16/11/22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9040-093E-D44E-AEE2-2936B94C399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5456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5DE04-3F0D-AF40-9E77-CC8ED524EF69}" type="datetimeFigureOut">
              <a:rPr lang="it-IT" smtClean="0"/>
              <a:t>16/11/22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9040-093E-D44E-AEE2-2936B94C399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5058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5DE04-3F0D-AF40-9E77-CC8ED524EF69}" type="datetimeFigureOut">
              <a:rPr lang="it-IT" smtClean="0"/>
              <a:t>16/11/22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9040-093E-D44E-AEE2-2936B94C399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8522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5DE04-3F0D-AF40-9E77-CC8ED524EF69}" type="datetimeFigureOut">
              <a:rPr lang="it-IT" smtClean="0"/>
              <a:t>16/11/22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E9040-093E-D44E-AEE2-2936B94C399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8070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59438"/>
            <a:ext cx="7772400" cy="3700383"/>
          </a:xfrm>
        </p:spPr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Allestimenti museali e ruolo del </a:t>
            </a:r>
            <a:r>
              <a:rPr lang="it-IT" b="1" i="1" dirty="0" smtClean="0">
                <a:solidFill>
                  <a:srgbClr val="FFFF00"/>
                </a:solidFill>
              </a:rPr>
              <a:t>public </a:t>
            </a:r>
            <a:r>
              <a:rPr lang="it-IT" b="1" i="1" dirty="0" err="1" smtClean="0">
                <a:solidFill>
                  <a:srgbClr val="FFFF00"/>
                </a:solidFill>
              </a:rPr>
              <a:t>historian</a:t>
            </a:r>
            <a:endParaRPr lang="it-IT" b="1" i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62357" y="4205603"/>
            <a:ext cx="6400800" cy="1829709"/>
          </a:xfrm>
        </p:spPr>
        <p:txBody>
          <a:bodyPr/>
          <a:lstStyle/>
          <a:p>
            <a:r>
              <a:rPr lang="it-IT" dirty="0" smtClean="0"/>
              <a:t>“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audience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differentiates</a:t>
            </a:r>
            <a:r>
              <a:rPr lang="it-IT" dirty="0" smtClean="0"/>
              <a:t> the public </a:t>
            </a:r>
            <a:r>
              <a:rPr lang="it-IT" dirty="0" err="1" smtClean="0"/>
              <a:t>historian’s</a:t>
            </a:r>
            <a:r>
              <a:rPr lang="it-IT" dirty="0" smtClean="0"/>
              <a:t> work” </a:t>
            </a:r>
          </a:p>
          <a:p>
            <a:r>
              <a:rPr lang="it-IT" sz="2400" dirty="0" smtClean="0"/>
              <a:t>(T. </a:t>
            </a:r>
            <a:r>
              <a:rPr lang="it-IT" sz="2400" dirty="0" err="1" smtClean="0"/>
              <a:t>Cauvin</a:t>
            </a:r>
            <a:r>
              <a:rPr lang="it-IT" sz="2400" dirty="0" smtClean="0"/>
              <a:t>, </a:t>
            </a:r>
            <a:r>
              <a:rPr lang="it-IT" sz="2400" i="1" dirty="0" smtClean="0"/>
              <a:t>Public </a:t>
            </a:r>
            <a:r>
              <a:rPr lang="it-IT" sz="2400" i="1" dirty="0" err="1" smtClean="0"/>
              <a:t>History</a:t>
            </a:r>
            <a:r>
              <a:rPr lang="it-IT" sz="2400" i="1" dirty="0" smtClean="0"/>
              <a:t>. A </a:t>
            </a:r>
            <a:r>
              <a:rPr lang="it-IT" sz="2400" i="1" dirty="0" err="1" smtClean="0"/>
              <a:t>Textbook</a:t>
            </a:r>
            <a:r>
              <a:rPr lang="it-IT" sz="2400" i="1" dirty="0" smtClean="0"/>
              <a:t> of </a:t>
            </a:r>
            <a:r>
              <a:rPr lang="it-IT" sz="2400" i="1" dirty="0" err="1" smtClean="0"/>
              <a:t>practice</a:t>
            </a:r>
            <a:r>
              <a:rPr lang="it-IT" sz="2400" i="1" dirty="0" smtClean="0"/>
              <a:t>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50842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2908"/>
          </a:xfrm>
        </p:spPr>
        <p:txBody>
          <a:bodyPr>
            <a:noAutofit/>
          </a:bodyPr>
          <a:lstStyle/>
          <a:p>
            <a:r>
              <a:rPr lang="it-IT" sz="2400" b="1" dirty="0" smtClean="0">
                <a:solidFill>
                  <a:srgbClr val="FFFF00"/>
                </a:solidFill>
              </a:rPr>
              <a:t>National </a:t>
            </a:r>
            <a:r>
              <a:rPr lang="it-IT" sz="2400" b="1" dirty="0" err="1" smtClean="0">
                <a:solidFill>
                  <a:srgbClr val="FFFF00"/>
                </a:solidFill>
              </a:rPr>
              <a:t>Museum</a:t>
            </a:r>
            <a:r>
              <a:rPr lang="it-IT" sz="2400" b="1" dirty="0" smtClean="0">
                <a:solidFill>
                  <a:srgbClr val="FFFF00"/>
                </a:solidFill>
              </a:rPr>
              <a:t> of </a:t>
            </a:r>
            <a:r>
              <a:rPr lang="it-IT" sz="2400" b="1" dirty="0" err="1" smtClean="0">
                <a:solidFill>
                  <a:srgbClr val="FFFF00"/>
                </a:solidFill>
              </a:rPr>
              <a:t>African</a:t>
            </a:r>
            <a:r>
              <a:rPr lang="it-IT" sz="2400" b="1" dirty="0" smtClean="0">
                <a:solidFill>
                  <a:srgbClr val="FFFF00"/>
                </a:solidFill>
              </a:rPr>
              <a:t> American </a:t>
            </a:r>
            <a:r>
              <a:rPr lang="it-IT" sz="2400" b="1" dirty="0" err="1" smtClean="0">
                <a:solidFill>
                  <a:srgbClr val="FFFF00"/>
                </a:solidFill>
              </a:rPr>
              <a:t>History</a:t>
            </a:r>
            <a:r>
              <a:rPr lang="it-IT" sz="2400" b="1" dirty="0" smtClean="0">
                <a:solidFill>
                  <a:srgbClr val="FFFF00"/>
                </a:solidFill>
              </a:rPr>
              <a:t> and Culture</a:t>
            </a:r>
            <a:endParaRPr lang="it-IT" sz="2400" b="1" dirty="0">
              <a:solidFill>
                <a:srgbClr val="FFFF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/>
          <a:srcRect t="-13214" b="-13214"/>
          <a:stretch>
            <a:fillRect/>
          </a:stretch>
        </p:blipFill>
        <p:spPr>
          <a:xfrm>
            <a:off x="361612" y="1092364"/>
            <a:ext cx="8229600" cy="5202237"/>
          </a:xfrm>
        </p:spPr>
      </p:pic>
      <p:sp>
        <p:nvSpPr>
          <p:cNvPr id="5" name="Rettangolo 4"/>
          <p:cNvSpPr/>
          <p:nvPr/>
        </p:nvSpPr>
        <p:spPr>
          <a:xfrm>
            <a:off x="2075621" y="1788747"/>
            <a:ext cx="637707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“</a:t>
            </a:r>
            <a:r>
              <a:rPr lang="it-IT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This</a:t>
            </a:r>
            <a:r>
              <a:rPr lang="it-IT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it-IT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is</a:t>
            </a:r>
            <a:r>
              <a:rPr lang="it-IT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it-IT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America’s</a:t>
            </a:r>
            <a:r>
              <a:rPr lang="it-IT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Story and </a:t>
            </a:r>
            <a:r>
              <a:rPr lang="it-IT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this</a:t>
            </a:r>
            <a:r>
              <a:rPr lang="it-IT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it-IT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museum</a:t>
            </a:r>
            <a:r>
              <a:rPr lang="it-IT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it-IT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is</a:t>
            </a:r>
            <a:r>
              <a:rPr lang="it-IT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for </a:t>
            </a:r>
            <a:r>
              <a:rPr lang="it-IT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all</a:t>
            </a:r>
            <a:r>
              <a:rPr lang="it-IT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it-IT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Americans”</a:t>
            </a:r>
            <a:endParaRPr lang="it-I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4108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6563"/>
          </a:xfrm>
        </p:spPr>
        <p:txBody>
          <a:bodyPr>
            <a:normAutofit/>
          </a:bodyPr>
          <a:lstStyle/>
          <a:p>
            <a:r>
              <a:rPr lang="it-IT" sz="2400" b="1" dirty="0" smtClean="0">
                <a:solidFill>
                  <a:srgbClr val="FFFF00"/>
                </a:solidFill>
              </a:rPr>
              <a:t>National </a:t>
            </a:r>
            <a:r>
              <a:rPr lang="it-IT" sz="2400" b="1" dirty="0" err="1" smtClean="0">
                <a:solidFill>
                  <a:srgbClr val="FFFF00"/>
                </a:solidFill>
              </a:rPr>
              <a:t>Museum</a:t>
            </a:r>
            <a:r>
              <a:rPr lang="it-IT" sz="2400" b="1" dirty="0" smtClean="0">
                <a:solidFill>
                  <a:srgbClr val="FFFF00"/>
                </a:solidFill>
              </a:rPr>
              <a:t> of </a:t>
            </a:r>
            <a:r>
              <a:rPr lang="it-IT" sz="2400" b="1" dirty="0" err="1" smtClean="0">
                <a:solidFill>
                  <a:srgbClr val="FFFF00"/>
                </a:solidFill>
              </a:rPr>
              <a:t>African</a:t>
            </a:r>
            <a:r>
              <a:rPr lang="it-IT" sz="2400" b="1" dirty="0" smtClean="0">
                <a:solidFill>
                  <a:srgbClr val="FFFF00"/>
                </a:solidFill>
              </a:rPr>
              <a:t> American </a:t>
            </a:r>
            <a:r>
              <a:rPr lang="it-IT" sz="2400" b="1" dirty="0" err="1" smtClean="0">
                <a:solidFill>
                  <a:srgbClr val="FFFF00"/>
                </a:solidFill>
              </a:rPr>
              <a:t>History</a:t>
            </a:r>
            <a:r>
              <a:rPr lang="it-IT" sz="2400" b="1" dirty="0" smtClean="0">
                <a:solidFill>
                  <a:srgbClr val="FFFF00"/>
                </a:solidFill>
              </a:rPr>
              <a:t> and Culture</a:t>
            </a:r>
            <a:endParaRPr lang="it-IT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83528"/>
            <a:ext cx="8229600" cy="5175076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«</a:t>
            </a:r>
            <a:r>
              <a:rPr lang="it-IT" dirty="0" smtClean="0"/>
              <a:t>The </a:t>
            </a:r>
            <a:r>
              <a:rPr lang="it-IT" dirty="0"/>
              <a:t>National </a:t>
            </a:r>
            <a:r>
              <a:rPr lang="it-IT" dirty="0" err="1"/>
              <a:t>Museum</a:t>
            </a:r>
            <a:r>
              <a:rPr lang="it-IT" dirty="0"/>
              <a:t> of </a:t>
            </a:r>
            <a:r>
              <a:rPr lang="it-IT" dirty="0" err="1"/>
              <a:t>African</a:t>
            </a:r>
            <a:r>
              <a:rPr lang="it-IT" dirty="0"/>
              <a:t> American </a:t>
            </a:r>
            <a:r>
              <a:rPr lang="it-IT" dirty="0" err="1"/>
              <a:t>History</a:t>
            </a:r>
            <a:r>
              <a:rPr lang="it-IT" dirty="0"/>
              <a:t> and Culture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national</a:t>
            </a:r>
            <a:r>
              <a:rPr lang="it-IT" dirty="0"/>
              <a:t> </a:t>
            </a:r>
            <a:r>
              <a:rPr lang="it-IT" dirty="0" err="1"/>
              <a:t>museum</a:t>
            </a:r>
            <a:r>
              <a:rPr lang="it-IT" dirty="0"/>
              <a:t> </a:t>
            </a:r>
            <a:r>
              <a:rPr lang="it-IT" dirty="0" err="1"/>
              <a:t>devoted</a:t>
            </a:r>
            <a:r>
              <a:rPr lang="it-IT" dirty="0"/>
              <a:t> </a:t>
            </a:r>
            <a:r>
              <a:rPr lang="it-IT" dirty="0" err="1"/>
              <a:t>exclusively</a:t>
            </a:r>
            <a:r>
              <a:rPr lang="it-IT" dirty="0"/>
              <a:t> to the </a:t>
            </a:r>
            <a:r>
              <a:rPr lang="it-IT" dirty="0" err="1"/>
              <a:t>documentation</a:t>
            </a:r>
            <a:r>
              <a:rPr lang="it-IT" dirty="0"/>
              <a:t> of </a:t>
            </a:r>
            <a:r>
              <a:rPr lang="it-IT" dirty="0" err="1"/>
              <a:t>African</a:t>
            </a:r>
            <a:r>
              <a:rPr lang="it-IT" dirty="0"/>
              <a:t> American life, </a:t>
            </a:r>
            <a:r>
              <a:rPr lang="it-IT" dirty="0" err="1"/>
              <a:t>history</a:t>
            </a:r>
            <a:r>
              <a:rPr lang="it-IT" dirty="0"/>
              <a:t>, and culture.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established</a:t>
            </a:r>
            <a:r>
              <a:rPr lang="it-IT" dirty="0"/>
              <a:t> by </a:t>
            </a:r>
            <a:r>
              <a:rPr lang="it-IT" dirty="0" err="1"/>
              <a:t>Act</a:t>
            </a:r>
            <a:r>
              <a:rPr lang="it-IT" dirty="0"/>
              <a:t> of </a:t>
            </a:r>
            <a:r>
              <a:rPr lang="it-IT" dirty="0" err="1"/>
              <a:t>Congress</a:t>
            </a:r>
            <a:r>
              <a:rPr lang="it-IT" dirty="0"/>
              <a:t> in 2003, </a:t>
            </a:r>
            <a:r>
              <a:rPr lang="it-IT" dirty="0" err="1"/>
              <a:t>following</a:t>
            </a:r>
            <a:r>
              <a:rPr lang="it-IT" dirty="0"/>
              <a:t> </a:t>
            </a:r>
            <a:r>
              <a:rPr lang="it-IT" dirty="0" err="1"/>
              <a:t>decades</a:t>
            </a:r>
            <a:r>
              <a:rPr lang="it-IT" dirty="0"/>
              <a:t> of </a:t>
            </a:r>
            <a:r>
              <a:rPr lang="it-IT" dirty="0" err="1"/>
              <a:t>efforts</a:t>
            </a:r>
            <a:r>
              <a:rPr lang="it-IT" dirty="0"/>
              <a:t> to </a:t>
            </a:r>
            <a:r>
              <a:rPr lang="it-IT" dirty="0" err="1"/>
              <a:t>promote</a:t>
            </a:r>
            <a:r>
              <a:rPr lang="it-IT" dirty="0"/>
              <a:t> and </a:t>
            </a:r>
            <a:r>
              <a:rPr lang="it-IT" dirty="0" err="1"/>
              <a:t>highlight</a:t>
            </a:r>
            <a:r>
              <a:rPr lang="it-IT" dirty="0"/>
              <a:t> the </a:t>
            </a:r>
            <a:r>
              <a:rPr lang="it-IT" dirty="0" err="1"/>
              <a:t>contributions</a:t>
            </a:r>
            <a:r>
              <a:rPr lang="it-IT" dirty="0"/>
              <a:t> of </a:t>
            </a:r>
            <a:r>
              <a:rPr lang="it-IT" dirty="0" err="1"/>
              <a:t>African</a:t>
            </a:r>
            <a:r>
              <a:rPr lang="it-IT" dirty="0"/>
              <a:t> Americans. To date, </a:t>
            </a:r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</a:t>
            </a:r>
            <a:r>
              <a:rPr lang="it-IT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Museum</a:t>
            </a:r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has</a:t>
            </a:r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collected</a:t>
            </a:r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more </a:t>
            </a:r>
            <a:r>
              <a:rPr lang="it-IT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than</a:t>
            </a:r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36,000 </a:t>
            </a:r>
            <a:r>
              <a:rPr lang="it-IT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artifacts</a:t>
            </a:r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and </a:t>
            </a:r>
            <a:r>
              <a:rPr lang="it-IT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nearly</a:t>
            </a:r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100,000 </a:t>
            </a:r>
            <a:r>
              <a:rPr lang="it-IT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individuals</a:t>
            </a:r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have</a:t>
            </a:r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become</a:t>
            </a:r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members</a:t>
            </a:r>
            <a:r>
              <a:rPr lang="it-IT" dirty="0"/>
              <a:t>. The </a:t>
            </a:r>
            <a:r>
              <a:rPr lang="it-IT" dirty="0" err="1"/>
              <a:t>Museum</a:t>
            </a:r>
            <a:r>
              <a:rPr lang="it-IT" dirty="0"/>
              <a:t> </a:t>
            </a:r>
            <a:r>
              <a:rPr lang="it-IT" dirty="0" err="1"/>
              <a:t>opened</a:t>
            </a:r>
            <a:r>
              <a:rPr lang="it-IT" dirty="0"/>
              <a:t> to the public on </a:t>
            </a:r>
            <a:r>
              <a:rPr lang="it-IT" dirty="0" err="1"/>
              <a:t>September</a:t>
            </a:r>
            <a:r>
              <a:rPr lang="it-IT" dirty="0"/>
              <a:t> 24, 2016, </a:t>
            </a:r>
            <a:r>
              <a:rPr lang="it-IT" dirty="0" err="1"/>
              <a:t>as</a:t>
            </a:r>
            <a:r>
              <a:rPr lang="it-IT" dirty="0"/>
              <a:t> the 19th and </a:t>
            </a:r>
            <a:r>
              <a:rPr lang="it-IT" dirty="0" err="1"/>
              <a:t>newest</a:t>
            </a:r>
            <a:r>
              <a:rPr lang="it-IT" dirty="0"/>
              <a:t> </a:t>
            </a:r>
            <a:r>
              <a:rPr lang="it-IT" dirty="0" err="1"/>
              <a:t>museum</a:t>
            </a:r>
            <a:r>
              <a:rPr lang="it-IT" dirty="0"/>
              <a:t> of the </a:t>
            </a:r>
            <a:r>
              <a:rPr lang="it-IT" dirty="0" err="1"/>
              <a:t>Smithsonian</a:t>
            </a:r>
            <a:r>
              <a:rPr lang="it-IT" dirty="0"/>
              <a:t> </a:t>
            </a:r>
            <a:r>
              <a:rPr lang="it-IT" dirty="0" err="1" smtClean="0"/>
              <a:t>Institution</a:t>
            </a:r>
            <a:r>
              <a:rPr lang="it-IT" dirty="0" smtClean="0"/>
              <a:t>».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392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8290"/>
          </a:xfrm>
        </p:spPr>
        <p:txBody>
          <a:bodyPr>
            <a:normAutofit/>
          </a:bodyPr>
          <a:lstStyle/>
          <a:p>
            <a:r>
              <a:rPr lang="it-IT" sz="2400" b="1" dirty="0" smtClean="0">
                <a:solidFill>
                  <a:srgbClr val="FFFF00"/>
                </a:solidFill>
              </a:rPr>
              <a:t>National </a:t>
            </a:r>
            <a:r>
              <a:rPr lang="it-IT" sz="2400" b="1" dirty="0" err="1" smtClean="0">
                <a:solidFill>
                  <a:srgbClr val="FFFF00"/>
                </a:solidFill>
              </a:rPr>
              <a:t>Museum</a:t>
            </a:r>
            <a:r>
              <a:rPr lang="it-IT" sz="2400" b="1" dirty="0" smtClean="0">
                <a:solidFill>
                  <a:srgbClr val="FFFF00"/>
                </a:solidFill>
              </a:rPr>
              <a:t> of </a:t>
            </a:r>
            <a:r>
              <a:rPr lang="it-IT" sz="2400" b="1" dirty="0" err="1" smtClean="0">
                <a:solidFill>
                  <a:srgbClr val="FFFF00"/>
                </a:solidFill>
              </a:rPr>
              <a:t>African</a:t>
            </a:r>
            <a:r>
              <a:rPr lang="it-IT" sz="2400" b="1" dirty="0" smtClean="0">
                <a:solidFill>
                  <a:srgbClr val="FFFF00"/>
                </a:solidFill>
              </a:rPr>
              <a:t> American </a:t>
            </a:r>
            <a:r>
              <a:rPr lang="it-IT" sz="2400" b="1" dirty="0" err="1" smtClean="0">
                <a:solidFill>
                  <a:srgbClr val="FFFF00"/>
                </a:solidFill>
              </a:rPr>
              <a:t>History</a:t>
            </a:r>
            <a:r>
              <a:rPr lang="it-IT" sz="2400" b="1" dirty="0" smtClean="0">
                <a:solidFill>
                  <a:srgbClr val="FFFF00"/>
                </a:solidFill>
              </a:rPr>
              <a:t> and Culture</a:t>
            </a:r>
            <a:endParaRPr lang="it-IT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46984"/>
            <a:ext cx="8229600" cy="5448166"/>
          </a:xfrm>
        </p:spPr>
        <p:txBody>
          <a:bodyPr>
            <a:normAutofit fontScale="55000" lnSpcReduction="20000"/>
          </a:bodyPr>
          <a:lstStyle/>
          <a:p>
            <a:r>
              <a:rPr lang="it-IT" dirty="0" err="1"/>
              <a:t>There</a:t>
            </a:r>
            <a:r>
              <a:rPr lang="it-IT" dirty="0"/>
              <a:t> are </a:t>
            </a:r>
            <a:r>
              <a:rPr lang="it-IT" dirty="0" err="1"/>
              <a:t>four</a:t>
            </a:r>
            <a:r>
              <a:rPr lang="it-IT" dirty="0"/>
              <a:t> </a:t>
            </a:r>
            <a:r>
              <a:rPr lang="it-IT" dirty="0" err="1"/>
              <a:t>pillars</a:t>
            </a:r>
            <a:r>
              <a:rPr lang="it-IT" dirty="0"/>
              <a:t> </a:t>
            </a:r>
            <a:r>
              <a:rPr lang="it-IT" dirty="0" err="1"/>
              <a:t>upon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the NMAAHC </a:t>
            </a:r>
            <a:r>
              <a:rPr lang="it-IT" dirty="0" err="1"/>
              <a:t>stands</a:t>
            </a:r>
            <a:r>
              <a:rPr lang="it-IT" dirty="0" smtClean="0"/>
              <a:t>:</a:t>
            </a:r>
          </a:p>
          <a:p>
            <a:endParaRPr lang="it-IT" dirty="0"/>
          </a:p>
          <a:p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provides</a:t>
            </a:r>
            <a:r>
              <a:rPr lang="it-IT" dirty="0"/>
              <a:t> an </a:t>
            </a:r>
            <a:r>
              <a:rPr lang="it-IT" dirty="0" err="1"/>
              <a:t>opportunity</a:t>
            </a:r>
            <a:r>
              <a:rPr lang="it-IT" dirty="0"/>
              <a:t> for </a:t>
            </a:r>
            <a:r>
              <a:rPr lang="it-IT" dirty="0" err="1"/>
              <a:t>those</a:t>
            </a:r>
            <a:r>
              <a:rPr lang="it-IT" dirty="0"/>
              <a:t> </a:t>
            </a:r>
            <a:r>
              <a:rPr lang="it-IT" dirty="0" err="1"/>
              <a:t>who</a:t>
            </a:r>
            <a:r>
              <a:rPr lang="it-IT" dirty="0"/>
              <a:t> are </a:t>
            </a:r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interested</a:t>
            </a:r>
            <a:r>
              <a:rPr lang="it-IT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in </a:t>
            </a:r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African</a:t>
            </a:r>
            <a:r>
              <a:rPr lang="it-IT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American culture to </a:t>
            </a:r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explore</a:t>
            </a:r>
            <a:r>
              <a:rPr lang="it-IT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and </a:t>
            </a:r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revel</a:t>
            </a:r>
            <a:r>
              <a:rPr lang="it-IT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in </a:t>
            </a:r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this</a:t>
            </a:r>
            <a:r>
              <a:rPr lang="it-IT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history</a:t>
            </a:r>
            <a:r>
              <a:rPr lang="it-IT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through</a:t>
            </a:r>
            <a:r>
              <a:rPr lang="it-IT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interactive</a:t>
            </a:r>
            <a:r>
              <a:rPr lang="it-IT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exhibitions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it-IT" dirty="0"/>
              <a:t> </a:t>
            </a:r>
          </a:p>
          <a:p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helps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Americans </a:t>
            </a:r>
            <a:r>
              <a:rPr lang="it-IT" dirty="0" err="1">
                <a:solidFill>
                  <a:srgbClr val="F2DCDB"/>
                </a:solidFill>
              </a:rPr>
              <a:t>see</a:t>
            </a:r>
            <a:r>
              <a:rPr lang="it-IT" dirty="0">
                <a:solidFill>
                  <a:srgbClr val="F2DCDB"/>
                </a:solidFill>
              </a:rPr>
              <a:t> </a:t>
            </a:r>
            <a:r>
              <a:rPr lang="it-IT" dirty="0" err="1">
                <a:solidFill>
                  <a:srgbClr val="F2DCDB"/>
                </a:solidFill>
              </a:rPr>
              <a:t>how</a:t>
            </a:r>
            <a:r>
              <a:rPr lang="it-IT" dirty="0">
                <a:solidFill>
                  <a:srgbClr val="F2DCDB"/>
                </a:solidFill>
              </a:rPr>
              <a:t> </a:t>
            </a:r>
            <a:r>
              <a:rPr lang="it-IT" dirty="0" err="1">
                <a:solidFill>
                  <a:srgbClr val="F2DCDB"/>
                </a:solidFill>
              </a:rPr>
              <a:t>their</a:t>
            </a:r>
            <a:r>
              <a:rPr lang="it-IT" dirty="0">
                <a:solidFill>
                  <a:srgbClr val="F2DCDB"/>
                </a:solidFill>
              </a:rPr>
              <a:t> stories, </a:t>
            </a:r>
            <a:r>
              <a:rPr lang="it-IT" dirty="0" err="1">
                <a:solidFill>
                  <a:srgbClr val="F2DCDB"/>
                </a:solidFill>
              </a:rPr>
              <a:t>their</a:t>
            </a:r>
            <a:r>
              <a:rPr lang="it-IT" dirty="0">
                <a:solidFill>
                  <a:srgbClr val="F2DCDB"/>
                </a:solidFill>
              </a:rPr>
              <a:t> </a:t>
            </a:r>
            <a:r>
              <a:rPr lang="it-IT" dirty="0" err="1">
                <a:solidFill>
                  <a:srgbClr val="F2DCDB"/>
                </a:solidFill>
              </a:rPr>
              <a:t>histories</a:t>
            </a:r>
            <a:r>
              <a:rPr lang="it-IT" dirty="0">
                <a:solidFill>
                  <a:srgbClr val="F2DCDB"/>
                </a:solidFill>
              </a:rPr>
              <a:t>, and </a:t>
            </a:r>
            <a:r>
              <a:rPr lang="it-IT" dirty="0" err="1">
                <a:solidFill>
                  <a:srgbClr val="F2DCDB"/>
                </a:solidFill>
              </a:rPr>
              <a:t>their</a:t>
            </a:r>
            <a:r>
              <a:rPr lang="it-IT" dirty="0">
                <a:solidFill>
                  <a:srgbClr val="F2DCDB"/>
                </a:solidFill>
              </a:rPr>
              <a:t> </a:t>
            </a:r>
            <a:r>
              <a:rPr lang="it-IT" dirty="0" err="1">
                <a:solidFill>
                  <a:srgbClr val="F2DCDB"/>
                </a:solidFill>
              </a:rPr>
              <a:t>cultures</a:t>
            </a:r>
            <a:r>
              <a:rPr lang="it-IT" dirty="0">
                <a:solidFill>
                  <a:srgbClr val="F2DCDB"/>
                </a:solidFill>
              </a:rPr>
              <a:t> are </a:t>
            </a:r>
            <a:r>
              <a:rPr lang="it-IT" dirty="0" err="1">
                <a:solidFill>
                  <a:srgbClr val="F2DCDB"/>
                </a:solidFill>
              </a:rPr>
              <a:t>shaped</a:t>
            </a:r>
            <a:r>
              <a:rPr lang="it-IT" dirty="0">
                <a:solidFill>
                  <a:srgbClr val="F2DCDB"/>
                </a:solidFill>
              </a:rPr>
              <a:t> and </a:t>
            </a:r>
            <a:r>
              <a:rPr lang="it-IT" dirty="0" err="1">
                <a:solidFill>
                  <a:srgbClr val="F2DCDB"/>
                </a:solidFill>
              </a:rPr>
              <a:t>informed</a:t>
            </a:r>
            <a:r>
              <a:rPr lang="it-IT" dirty="0">
                <a:solidFill>
                  <a:srgbClr val="F2DCDB"/>
                </a:solidFill>
              </a:rPr>
              <a:t> by global </a:t>
            </a:r>
            <a:r>
              <a:rPr lang="it-IT" dirty="0" err="1">
                <a:solidFill>
                  <a:srgbClr val="F2DCDB"/>
                </a:solidFill>
              </a:rPr>
              <a:t>influences</a:t>
            </a:r>
            <a:endParaRPr lang="it-IT" dirty="0">
              <a:solidFill>
                <a:srgbClr val="F2DCDB"/>
              </a:solidFill>
            </a:endParaRPr>
          </a:p>
          <a:p>
            <a:r>
              <a:rPr lang="it-IT" dirty="0"/>
              <a:t> </a:t>
            </a:r>
          </a:p>
          <a:p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explores</a:t>
            </a:r>
            <a:r>
              <a:rPr lang="it-IT" dirty="0"/>
              <a:t> </a:t>
            </a:r>
            <a:r>
              <a:rPr lang="it-IT" dirty="0" err="1">
                <a:solidFill>
                  <a:srgbClr val="F2DCDB"/>
                </a:solidFill>
              </a:rPr>
              <a:t>what</a:t>
            </a:r>
            <a:r>
              <a:rPr lang="it-IT" dirty="0">
                <a:solidFill>
                  <a:srgbClr val="F2DCDB"/>
                </a:solidFill>
              </a:rPr>
              <a:t> </a:t>
            </a:r>
            <a:r>
              <a:rPr lang="it-IT" dirty="0" err="1">
                <a:solidFill>
                  <a:srgbClr val="F2DCDB"/>
                </a:solidFill>
              </a:rPr>
              <a:t>it</a:t>
            </a:r>
            <a:r>
              <a:rPr lang="it-IT" dirty="0">
                <a:solidFill>
                  <a:srgbClr val="F2DCDB"/>
                </a:solidFill>
              </a:rPr>
              <a:t> </a:t>
            </a:r>
            <a:r>
              <a:rPr lang="it-IT" dirty="0" err="1">
                <a:solidFill>
                  <a:srgbClr val="F2DCDB"/>
                </a:solidFill>
              </a:rPr>
              <a:t>means</a:t>
            </a:r>
            <a:r>
              <a:rPr lang="it-IT" dirty="0">
                <a:solidFill>
                  <a:srgbClr val="F2DCDB"/>
                </a:solidFill>
              </a:rPr>
              <a:t> to be an American </a:t>
            </a:r>
            <a:r>
              <a:rPr lang="it-IT" dirty="0"/>
              <a:t>and share </a:t>
            </a:r>
            <a:r>
              <a:rPr lang="it-IT" dirty="0" err="1"/>
              <a:t>how</a:t>
            </a:r>
            <a:r>
              <a:rPr lang="it-IT" dirty="0"/>
              <a:t> American </a:t>
            </a:r>
            <a:r>
              <a:rPr lang="it-IT" dirty="0" err="1"/>
              <a:t>values</a:t>
            </a:r>
            <a:r>
              <a:rPr lang="it-IT" dirty="0"/>
              <a:t> </a:t>
            </a:r>
            <a:r>
              <a:rPr lang="it-IT" dirty="0" err="1"/>
              <a:t>like</a:t>
            </a:r>
            <a:r>
              <a:rPr lang="it-IT" dirty="0"/>
              <a:t> </a:t>
            </a:r>
            <a:r>
              <a:rPr lang="it-IT" dirty="0" err="1"/>
              <a:t>resiliency</a:t>
            </a:r>
            <a:r>
              <a:rPr lang="it-IT" dirty="0"/>
              <a:t>, </a:t>
            </a:r>
            <a:r>
              <a:rPr lang="it-IT" dirty="0" err="1"/>
              <a:t>optimism</a:t>
            </a:r>
            <a:r>
              <a:rPr lang="it-IT" dirty="0"/>
              <a:t>, and </a:t>
            </a:r>
            <a:r>
              <a:rPr lang="it-IT" dirty="0" err="1"/>
              <a:t>spirituality</a:t>
            </a:r>
            <a:r>
              <a:rPr lang="it-IT" dirty="0"/>
              <a:t> are </a:t>
            </a:r>
            <a:r>
              <a:rPr lang="it-IT" dirty="0" err="1"/>
              <a:t>reflected</a:t>
            </a:r>
            <a:r>
              <a:rPr lang="it-IT" dirty="0"/>
              <a:t> in </a:t>
            </a:r>
            <a:r>
              <a:rPr lang="it-IT" dirty="0" err="1"/>
              <a:t>African</a:t>
            </a:r>
            <a:r>
              <a:rPr lang="it-IT" dirty="0"/>
              <a:t> American </a:t>
            </a:r>
            <a:r>
              <a:rPr lang="it-IT" dirty="0" err="1"/>
              <a:t>history</a:t>
            </a:r>
            <a:r>
              <a:rPr lang="it-IT" dirty="0"/>
              <a:t> and </a:t>
            </a:r>
            <a:r>
              <a:rPr lang="it-IT" dirty="0" smtClean="0"/>
              <a:t>culture.</a:t>
            </a:r>
            <a:endParaRPr lang="it-IT" dirty="0"/>
          </a:p>
          <a:p>
            <a:r>
              <a:rPr lang="it-IT" dirty="0"/>
              <a:t> </a:t>
            </a:r>
          </a:p>
          <a:p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serves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place</a:t>
            </a:r>
            <a:r>
              <a:rPr lang="it-IT" dirty="0"/>
              <a:t> of </a:t>
            </a:r>
            <a:r>
              <a:rPr lang="it-IT" dirty="0" err="1"/>
              <a:t>collaboration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reaches</a:t>
            </a:r>
            <a:r>
              <a:rPr lang="it-IT" dirty="0"/>
              <a:t> </a:t>
            </a:r>
            <a:r>
              <a:rPr lang="it-IT" dirty="0" err="1"/>
              <a:t>beyond</a:t>
            </a:r>
            <a:r>
              <a:rPr lang="it-IT" dirty="0"/>
              <a:t> Washington, D.C. to </a:t>
            </a:r>
            <a:r>
              <a:rPr lang="it-IT" dirty="0" err="1"/>
              <a:t>engage</a:t>
            </a:r>
            <a:r>
              <a:rPr lang="it-IT" dirty="0"/>
              <a:t> new </a:t>
            </a:r>
            <a:r>
              <a:rPr lang="it-IT" dirty="0" err="1"/>
              <a:t>audiences</a:t>
            </a:r>
            <a:r>
              <a:rPr lang="it-IT" dirty="0"/>
              <a:t> and to work with the </a:t>
            </a:r>
            <a:r>
              <a:rPr lang="it-IT" dirty="0" err="1"/>
              <a:t>myriad</a:t>
            </a:r>
            <a:r>
              <a:rPr lang="it-IT" dirty="0"/>
              <a:t> of </a:t>
            </a:r>
            <a:r>
              <a:rPr lang="it-IT" dirty="0" err="1"/>
              <a:t>museums</a:t>
            </a:r>
            <a:r>
              <a:rPr lang="it-IT" dirty="0"/>
              <a:t> and educational </a:t>
            </a:r>
            <a:r>
              <a:rPr lang="it-IT" dirty="0" err="1"/>
              <a:t>institutions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explored</a:t>
            </a:r>
            <a:r>
              <a:rPr lang="it-IT" dirty="0"/>
              <a:t> and </a:t>
            </a:r>
            <a:r>
              <a:rPr lang="it-IT" dirty="0" err="1"/>
              <a:t>preserved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history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before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museum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created</a:t>
            </a:r>
            <a:r>
              <a:rPr lang="it-IT" dirty="0"/>
              <a:t>.</a:t>
            </a:r>
          </a:p>
          <a:p>
            <a:r>
              <a:rPr lang="it-IT" dirty="0"/>
              <a:t>The NMAAHC </a:t>
            </a:r>
            <a:r>
              <a:rPr lang="it-IT" dirty="0" err="1"/>
              <a:t>is</a:t>
            </a:r>
            <a:r>
              <a:rPr lang="it-IT" dirty="0"/>
              <a:t> a public </a:t>
            </a:r>
            <a:r>
              <a:rPr lang="it-IT" dirty="0" err="1"/>
              <a:t>institution</a:t>
            </a:r>
            <a:r>
              <a:rPr lang="it-IT" dirty="0"/>
              <a:t> open to </a:t>
            </a:r>
            <a:r>
              <a:rPr lang="it-IT" dirty="0" err="1"/>
              <a:t>all</a:t>
            </a:r>
            <a:r>
              <a:rPr lang="it-IT" dirty="0"/>
              <a:t>,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anyone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welcome to </a:t>
            </a:r>
            <a:r>
              <a:rPr lang="it-IT" sz="36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participate</a:t>
            </a:r>
            <a:r>
              <a:rPr lang="it-IT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collaborate, and </a:t>
            </a:r>
            <a:r>
              <a:rPr lang="it-IT" sz="36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learn</a:t>
            </a:r>
            <a:r>
              <a:rPr lang="it-IT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more </a:t>
            </a:r>
            <a:r>
              <a:rPr lang="it-IT" sz="36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about</a:t>
            </a:r>
            <a:r>
              <a:rPr lang="it-IT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it-IT" sz="36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African</a:t>
            </a:r>
            <a:r>
              <a:rPr lang="it-IT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American </a:t>
            </a:r>
            <a:r>
              <a:rPr lang="it-IT" sz="36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history</a:t>
            </a:r>
            <a:r>
              <a:rPr lang="it-IT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and culture. </a:t>
            </a:r>
            <a:r>
              <a:rPr lang="it-IT" dirty="0"/>
              <a:t>In the </a:t>
            </a:r>
            <a:r>
              <a:rPr lang="it-IT" dirty="0" err="1"/>
              <a:t>words</a:t>
            </a:r>
            <a:r>
              <a:rPr lang="it-IT" dirty="0"/>
              <a:t> of Lonnie G. </a:t>
            </a:r>
            <a:r>
              <a:rPr lang="it-IT" dirty="0" err="1"/>
              <a:t>Bunch</a:t>
            </a:r>
            <a:r>
              <a:rPr lang="it-IT" dirty="0"/>
              <a:t> III, </a:t>
            </a:r>
            <a:r>
              <a:rPr lang="it-IT" dirty="0" err="1"/>
              <a:t>founding</a:t>
            </a:r>
            <a:r>
              <a:rPr lang="it-IT" dirty="0"/>
              <a:t> </a:t>
            </a:r>
            <a:r>
              <a:rPr lang="it-IT" dirty="0" err="1"/>
              <a:t>director</a:t>
            </a:r>
            <a:r>
              <a:rPr lang="it-IT" dirty="0"/>
              <a:t> of the </a:t>
            </a:r>
            <a:r>
              <a:rPr lang="it-IT" dirty="0" err="1"/>
              <a:t>Museum</a:t>
            </a:r>
            <a:r>
              <a:rPr lang="it-IT" dirty="0"/>
              <a:t>, “</a:t>
            </a:r>
            <a:r>
              <a:rPr lang="it-IT" dirty="0" err="1"/>
              <a:t>there</a:t>
            </a:r>
            <a:r>
              <a:rPr lang="it-IT" dirty="0"/>
              <a:t> are </a:t>
            </a:r>
            <a:r>
              <a:rPr lang="it-IT" dirty="0" err="1"/>
              <a:t>few</a:t>
            </a:r>
            <a:r>
              <a:rPr lang="it-IT" dirty="0"/>
              <a:t> </a:t>
            </a:r>
            <a:r>
              <a:rPr lang="it-IT" dirty="0" err="1"/>
              <a:t>things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powerful</a:t>
            </a:r>
            <a:r>
              <a:rPr lang="it-IT" dirty="0"/>
              <a:t> and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people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nation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steeped</a:t>
            </a:r>
            <a:r>
              <a:rPr lang="it-IT" dirty="0"/>
              <a:t> in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history</a:t>
            </a:r>
            <a:r>
              <a:rPr lang="it-IT" dirty="0"/>
              <a:t>.”  </a:t>
            </a:r>
          </a:p>
        </p:txBody>
      </p:sp>
    </p:spTree>
    <p:extLst>
      <p:ext uri="{BB962C8B-B14F-4D97-AF65-F5344CB8AC3E}">
        <p14:creationId xmlns:p14="http://schemas.microsoft.com/office/powerpoint/2010/main" val="4741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713" y="274638"/>
            <a:ext cx="8229600" cy="926963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rgbClr val="FFFF00"/>
                </a:solidFill>
              </a:rPr>
              <a:t>Il Museo etnografico di </a:t>
            </a:r>
            <a:r>
              <a:rPr lang="it-IT" sz="3600" dirty="0" err="1" smtClean="0">
                <a:solidFill>
                  <a:srgbClr val="FFFF00"/>
                </a:solidFill>
              </a:rPr>
              <a:t>Quai</a:t>
            </a:r>
            <a:r>
              <a:rPr lang="it-IT" sz="3600" dirty="0" smtClean="0">
                <a:solidFill>
                  <a:srgbClr val="FFFF00"/>
                </a:solidFill>
              </a:rPr>
              <a:t> </a:t>
            </a:r>
            <a:r>
              <a:rPr lang="it-IT" sz="3600" dirty="0" err="1" smtClean="0">
                <a:solidFill>
                  <a:srgbClr val="FFFF00"/>
                </a:solidFill>
              </a:rPr>
              <a:t>Branly</a:t>
            </a:r>
            <a:r>
              <a:rPr lang="it-IT" sz="3600" dirty="0" smtClean="0">
                <a:solidFill>
                  <a:srgbClr val="FFFF00"/>
                </a:solidFill>
              </a:rPr>
              <a:t>, Paris</a:t>
            </a:r>
            <a:endParaRPr lang="it-IT" sz="3600" dirty="0">
              <a:solidFill>
                <a:srgbClr val="FFFF00"/>
              </a:solidFill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rcRect t="-6190" b="-6190"/>
          <a:stretch>
            <a:fillRect/>
          </a:stretch>
        </p:blipFill>
        <p:spPr>
          <a:xfrm>
            <a:off x="457200" y="1352550"/>
            <a:ext cx="8229600" cy="5202238"/>
          </a:xfrm>
        </p:spPr>
      </p:pic>
    </p:spTree>
    <p:extLst>
      <p:ext uri="{BB962C8B-B14F-4D97-AF65-F5344CB8AC3E}">
        <p14:creationId xmlns:p14="http://schemas.microsoft.com/office/powerpoint/2010/main" val="359268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4835"/>
          </a:xfrm>
        </p:spPr>
        <p:txBody>
          <a:bodyPr>
            <a:normAutofit/>
          </a:bodyPr>
          <a:lstStyle/>
          <a:p>
            <a:r>
              <a:rPr lang="it-IT" sz="3200" b="1" dirty="0" smtClean="0">
                <a:solidFill>
                  <a:srgbClr val="FFFF00"/>
                </a:solidFill>
              </a:rPr>
              <a:t>Il Museo etnografico di </a:t>
            </a:r>
            <a:r>
              <a:rPr lang="it-IT" sz="3200" b="1" dirty="0" err="1" smtClean="0">
                <a:solidFill>
                  <a:srgbClr val="FFFF00"/>
                </a:solidFill>
              </a:rPr>
              <a:t>Quai</a:t>
            </a:r>
            <a:r>
              <a:rPr lang="it-IT" sz="3200" b="1" dirty="0" smtClean="0">
                <a:solidFill>
                  <a:srgbClr val="FFFF00"/>
                </a:solidFill>
              </a:rPr>
              <a:t> </a:t>
            </a:r>
            <a:r>
              <a:rPr lang="it-IT" sz="3200" b="1" dirty="0" err="1" smtClean="0">
                <a:solidFill>
                  <a:srgbClr val="FFFF00"/>
                </a:solidFill>
              </a:rPr>
              <a:t>Branly</a:t>
            </a:r>
            <a:r>
              <a:rPr lang="it-IT" sz="3200" b="1" dirty="0" smtClean="0">
                <a:solidFill>
                  <a:srgbClr val="FFFF00"/>
                </a:solidFill>
              </a:rPr>
              <a:t>, Paris</a:t>
            </a:r>
            <a:endParaRPr lang="it-IT" sz="32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22691"/>
            <a:ext cx="8229600" cy="5131495"/>
          </a:xfrm>
        </p:spPr>
        <p:txBody>
          <a:bodyPr>
            <a:normAutofit fontScale="62500" lnSpcReduction="20000"/>
          </a:bodyPr>
          <a:lstStyle/>
          <a:p>
            <a:r>
              <a:rPr lang="it-IT" dirty="0" smtClean="0"/>
              <a:t>DAI CABINETS </a:t>
            </a:r>
            <a:r>
              <a:rPr lang="it-IT" dirty="0"/>
              <a:t>DE CURIOSITÉ </a:t>
            </a:r>
            <a:r>
              <a:rPr lang="it-IT" dirty="0" smtClean="0"/>
              <a:t>AI  MUSEI PUBBLICI</a:t>
            </a:r>
          </a:p>
          <a:p>
            <a:endParaRPr lang="it-IT" dirty="0"/>
          </a:p>
          <a:p>
            <a:pPr algn="just"/>
            <a:r>
              <a:rPr lang="fr-CA" dirty="0" smtClean="0"/>
              <a:t>« Con </a:t>
            </a:r>
            <a:r>
              <a:rPr lang="fr-CA" dirty="0" err="1" smtClean="0"/>
              <a:t>lo</a:t>
            </a:r>
            <a:r>
              <a:rPr lang="fr-CA" dirty="0" smtClean="0"/>
              <a:t> </a:t>
            </a:r>
            <a:r>
              <a:rPr lang="fr-CA" dirty="0" err="1" smtClean="0"/>
              <a:t>sviluppo</a:t>
            </a:r>
            <a:r>
              <a:rPr lang="fr-CA" dirty="0" smtClean="0"/>
              <a:t> </a:t>
            </a:r>
            <a:r>
              <a:rPr lang="fr-CA" dirty="0" err="1" smtClean="0"/>
              <a:t>degli</a:t>
            </a:r>
            <a:r>
              <a:rPr lang="fr-CA" dirty="0" smtClean="0"/>
              <a:t> </a:t>
            </a:r>
            <a:r>
              <a:rPr lang="fr-CA" dirty="0" err="1" smtClean="0"/>
              <a:t>scambi</a:t>
            </a:r>
            <a:r>
              <a:rPr lang="fr-CA" dirty="0" smtClean="0"/>
              <a:t> </a:t>
            </a:r>
            <a:r>
              <a:rPr lang="fr-CA" dirty="0" err="1" smtClean="0"/>
              <a:t>economici</a:t>
            </a:r>
            <a:r>
              <a:rPr lang="fr-CA" dirty="0" smtClean="0"/>
              <a:t> e la prima </a:t>
            </a:r>
            <a:r>
              <a:rPr lang="fr-CA" dirty="0" err="1" smtClean="0"/>
              <a:t>espansione</a:t>
            </a:r>
            <a:r>
              <a:rPr lang="fr-CA" dirty="0" smtClean="0"/>
              <a:t> coloniale, le </a:t>
            </a:r>
            <a:r>
              <a:rPr lang="fr-CA" dirty="0" err="1" smtClean="0"/>
              <a:t>collezioni</a:t>
            </a:r>
            <a:r>
              <a:rPr lang="fr-CA" dirty="0" smtClean="0"/>
              <a:t> extra-</a:t>
            </a:r>
            <a:r>
              <a:rPr lang="fr-CA" dirty="0" err="1" smtClean="0"/>
              <a:t>europee</a:t>
            </a:r>
            <a:r>
              <a:rPr lang="fr-CA" dirty="0" smtClean="0"/>
              <a:t> </a:t>
            </a:r>
            <a:r>
              <a:rPr lang="fr-CA" dirty="0" err="1" smtClean="0"/>
              <a:t>hanno</a:t>
            </a:r>
            <a:r>
              <a:rPr lang="fr-CA" dirty="0" smtClean="0"/>
              <a:t> </a:t>
            </a:r>
            <a:r>
              <a:rPr lang="fr-CA" dirty="0" err="1" smtClean="0"/>
              <a:t>cominciato</a:t>
            </a:r>
            <a:r>
              <a:rPr lang="fr-CA" dirty="0" smtClean="0"/>
              <a:t> ad </a:t>
            </a:r>
            <a:r>
              <a:rPr lang="fr-CA" dirty="0" err="1" smtClean="0"/>
              <a:t>accumularsi</a:t>
            </a:r>
            <a:r>
              <a:rPr lang="fr-CA" dirty="0" smtClean="0"/>
              <a:t> </a:t>
            </a:r>
            <a:r>
              <a:rPr lang="fr-CA" dirty="0" err="1" smtClean="0"/>
              <a:t>nelle</a:t>
            </a:r>
            <a:r>
              <a:rPr lang="fr-CA" dirty="0" smtClean="0"/>
              <a:t> </a:t>
            </a:r>
            <a:r>
              <a:rPr lang="fr-CA" dirty="0" err="1" smtClean="0"/>
              <a:t>collezioni</a:t>
            </a:r>
            <a:r>
              <a:rPr lang="fr-CA" dirty="0" smtClean="0"/>
              <a:t> </a:t>
            </a:r>
            <a:r>
              <a:rPr lang="fr-CA" dirty="0" err="1" smtClean="0"/>
              <a:t>private</a:t>
            </a:r>
            <a:r>
              <a:rPr lang="fr-CA" dirty="0" smtClean="0"/>
              <a:t>, </a:t>
            </a:r>
            <a:r>
              <a:rPr lang="fr-CA" dirty="0" err="1" smtClean="0"/>
              <a:t>arrivando</a:t>
            </a:r>
            <a:r>
              <a:rPr lang="fr-CA" dirty="0" smtClean="0"/>
              <a:t> </a:t>
            </a:r>
            <a:r>
              <a:rPr lang="fr-CA" dirty="0" err="1" smtClean="0"/>
              <a:t>nel</a:t>
            </a:r>
            <a:r>
              <a:rPr lang="fr-CA" dirty="0" smtClean="0"/>
              <a:t> XVIII </a:t>
            </a:r>
            <a:r>
              <a:rPr lang="fr-CA" dirty="0" err="1" smtClean="0"/>
              <a:t>secolo</a:t>
            </a:r>
            <a:r>
              <a:rPr lang="fr-CA" dirty="0" smtClean="0"/>
              <a:t> alla </a:t>
            </a:r>
            <a:r>
              <a:rPr lang="fr-CA" dirty="0" err="1" smtClean="0"/>
              <a:t>fondazione</a:t>
            </a:r>
            <a:r>
              <a:rPr lang="fr-CA" dirty="0" smtClean="0"/>
              <a:t> di </a:t>
            </a:r>
            <a:r>
              <a:rPr lang="fr-CA" dirty="0" err="1" smtClean="0"/>
              <a:t>luoghi</a:t>
            </a:r>
            <a:r>
              <a:rPr lang="fr-CA" dirty="0" smtClean="0"/>
              <a:t> </a:t>
            </a:r>
            <a:r>
              <a:rPr lang="fr-CA" dirty="0" err="1" smtClean="0"/>
              <a:t>dedicati</a:t>
            </a:r>
            <a:r>
              <a:rPr lang="fr-CA" dirty="0" smtClean="0"/>
              <a:t> alla </a:t>
            </a:r>
            <a:r>
              <a:rPr lang="fr-CA" dirty="0" err="1" smtClean="0"/>
              <a:t>loro</a:t>
            </a:r>
            <a:r>
              <a:rPr lang="fr-CA" dirty="0" smtClean="0"/>
              <a:t> </a:t>
            </a:r>
            <a:r>
              <a:rPr lang="fr-CA" dirty="0" err="1" smtClean="0"/>
              <a:t>preservazione</a:t>
            </a:r>
            <a:r>
              <a:rPr lang="fr-CA" dirty="0" smtClean="0"/>
              <a:t> e alla </a:t>
            </a:r>
            <a:r>
              <a:rPr lang="fr-CA" dirty="0" err="1" smtClean="0"/>
              <a:t>loro</a:t>
            </a:r>
            <a:r>
              <a:rPr lang="fr-CA" dirty="0" smtClean="0"/>
              <a:t> </a:t>
            </a:r>
            <a:r>
              <a:rPr lang="fr-CA" dirty="0" err="1" smtClean="0"/>
              <a:t>rappresentazione</a:t>
            </a:r>
            <a:r>
              <a:rPr lang="fr-CA" dirty="0" smtClean="0"/>
              <a:t>: i cabinet des curiosité </a:t>
            </a:r>
            <a:r>
              <a:rPr lang="fr-CA" dirty="0" err="1" smtClean="0"/>
              <a:t>che</a:t>
            </a:r>
            <a:r>
              <a:rPr lang="fr-CA" dirty="0" smtClean="0"/>
              <a:t> </a:t>
            </a:r>
            <a:r>
              <a:rPr lang="fr-CA" dirty="0" err="1" smtClean="0"/>
              <a:t>fondono</a:t>
            </a:r>
            <a:r>
              <a:rPr lang="fr-CA" dirty="0" smtClean="0"/>
              <a:t> </a:t>
            </a:r>
            <a:r>
              <a:rPr lang="fr-CA" dirty="0" err="1" smtClean="0"/>
              <a:t>specimen</a:t>
            </a:r>
            <a:r>
              <a:rPr lang="fr-CA" dirty="0" smtClean="0"/>
              <a:t> di </a:t>
            </a:r>
            <a:r>
              <a:rPr lang="fr-CA" dirty="0" err="1" smtClean="0"/>
              <a:t>storia</a:t>
            </a:r>
            <a:r>
              <a:rPr lang="fr-CA" dirty="0" smtClean="0"/>
              <a:t> </a:t>
            </a:r>
            <a:r>
              <a:rPr lang="fr-CA" dirty="0" err="1" smtClean="0"/>
              <a:t>naturale</a:t>
            </a:r>
            <a:r>
              <a:rPr lang="fr-CA" dirty="0" smtClean="0"/>
              <a:t> e </a:t>
            </a:r>
            <a:r>
              <a:rPr lang="fr-CA" dirty="0" err="1" smtClean="0"/>
              <a:t>testimonianze</a:t>
            </a:r>
            <a:r>
              <a:rPr lang="fr-CA" dirty="0" smtClean="0"/>
              <a:t> </a:t>
            </a:r>
            <a:r>
              <a:rPr lang="fr-CA" dirty="0" err="1" smtClean="0"/>
              <a:t>archeologiche</a:t>
            </a:r>
            <a:r>
              <a:rPr lang="fr-CA" dirty="0" smtClean="0"/>
              <a:t>, </a:t>
            </a:r>
            <a:r>
              <a:rPr lang="fr-CA" dirty="0" err="1" smtClean="0"/>
              <a:t>storiche</a:t>
            </a:r>
            <a:r>
              <a:rPr lang="fr-CA" dirty="0" smtClean="0"/>
              <a:t> </a:t>
            </a:r>
            <a:r>
              <a:rPr lang="fr-CA" dirty="0" err="1" smtClean="0"/>
              <a:t>ed</a:t>
            </a:r>
            <a:r>
              <a:rPr lang="fr-CA" dirty="0" smtClean="0"/>
              <a:t> </a:t>
            </a:r>
            <a:r>
              <a:rPr lang="fr-CA" dirty="0" err="1" smtClean="0"/>
              <a:t>etnografiche</a:t>
            </a:r>
            <a:r>
              <a:rPr lang="fr-CA" dirty="0" smtClean="0"/>
              <a:t>. In </a:t>
            </a:r>
            <a:r>
              <a:rPr lang="fr-CA" dirty="0" err="1" smtClean="0"/>
              <a:t>seguito</a:t>
            </a:r>
            <a:r>
              <a:rPr lang="fr-CA" dirty="0" smtClean="0"/>
              <a:t> alla </a:t>
            </a:r>
            <a:r>
              <a:rPr lang="fr-CA" dirty="0" err="1" smtClean="0"/>
              <a:t>Rivoluzione</a:t>
            </a:r>
            <a:r>
              <a:rPr lang="fr-CA" dirty="0" smtClean="0"/>
              <a:t> </a:t>
            </a:r>
            <a:r>
              <a:rPr lang="fr-CA" dirty="0" err="1" smtClean="0"/>
              <a:t>francese</a:t>
            </a:r>
            <a:r>
              <a:rPr lang="fr-CA" dirty="0" smtClean="0"/>
              <a:t> </a:t>
            </a:r>
            <a:r>
              <a:rPr lang="fr-CA" dirty="0" err="1" smtClean="0"/>
              <a:t>vengono</a:t>
            </a:r>
            <a:r>
              <a:rPr lang="fr-CA" dirty="0" smtClean="0"/>
              <a:t> </a:t>
            </a:r>
            <a:r>
              <a:rPr lang="fr-CA" dirty="0" err="1" smtClean="0"/>
              <a:t>creati</a:t>
            </a:r>
            <a:r>
              <a:rPr lang="fr-CA" dirty="0" smtClean="0"/>
              <a:t> i </a:t>
            </a:r>
            <a:r>
              <a:rPr lang="fr-CA" dirty="0" err="1" smtClean="0"/>
              <a:t>musei</a:t>
            </a:r>
            <a:r>
              <a:rPr lang="fr-CA" dirty="0" smtClean="0"/>
              <a:t> </a:t>
            </a:r>
            <a:r>
              <a:rPr lang="fr-CA" dirty="0" err="1" smtClean="0"/>
              <a:t>nazionali</a:t>
            </a:r>
            <a:r>
              <a:rPr lang="fr-CA" dirty="0" smtClean="0"/>
              <a:t> e le </a:t>
            </a:r>
            <a:r>
              <a:rPr lang="fr-CA" dirty="0" err="1" smtClean="0"/>
              <a:t>collezioni</a:t>
            </a:r>
            <a:r>
              <a:rPr lang="fr-CA" dirty="0" smtClean="0"/>
              <a:t> </a:t>
            </a:r>
            <a:r>
              <a:rPr lang="fr-CA" dirty="0" err="1" smtClean="0"/>
              <a:t>etnografiche</a:t>
            </a:r>
            <a:r>
              <a:rPr lang="fr-CA" dirty="0" smtClean="0"/>
              <a:t> vi </a:t>
            </a:r>
            <a:r>
              <a:rPr lang="fr-CA" dirty="0" err="1" smtClean="0"/>
              <a:t>vengono</a:t>
            </a:r>
            <a:r>
              <a:rPr lang="fr-CA" dirty="0" smtClean="0"/>
              <a:t> </a:t>
            </a:r>
            <a:r>
              <a:rPr lang="fr-CA" dirty="0" err="1" smtClean="0"/>
              <a:t>trasferite</a:t>
            </a:r>
            <a:r>
              <a:rPr lang="fr-CA" dirty="0" smtClean="0"/>
              <a:t> ». </a:t>
            </a:r>
            <a:endParaRPr lang="fr-CA" dirty="0"/>
          </a:p>
          <a:p>
            <a:pPr algn="just"/>
            <a:endParaRPr lang="fr-CA" sz="2600" dirty="0" smtClean="0"/>
          </a:p>
          <a:p>
            <a:pPr algn="just"/>
            <a:r>
              <a:rPr lang="fr-CA" sz="3400" dirty="0" smtClean="0"/>
              <a:t>« Aperto </a:t>
            </a:r>
            <a:r>
              <a:rPr lang="fr-CA" sz="3400" dirty="0" err="1" smtClean="0"/>
              <a:t>nel</a:t>
            </a:r>
            <a:r>
              <a:rPr lang="fr-CA" sz="3400" dirty="0" smtClean="0"/>
              <a:t> 2006, il musée du quai Branly - Jacques Chirac </a:t>
            </a:r>
            <a:r>
              <a:rPr lang="fr-CA" sz="3400" dirty="0" err="1" smtClean="0"/>
              <a:t>riunisce</a:t>
            </a:r>
            <a:r>
              <a:rPr lang="fr-CA" sz="3400" dirty="0" smtClean="0"/>
              <a:t> le </a:t>
            </a:r>
            <a:r>
              <a:rPr lang="fr-CA" sz="3400" dirty="0" err="1" smtClean="0"/>
              <a:t>collezioni</a:t>
            </a:r>
            <a:r>
              <a:rPr lang="fr-CA" sz="3400" dirty="0" smtClean="0"/>
              <a:t> </a:t>
            </a:r>
            <a:r>
              <a:rPr lang="fr-CA" sz="3400" dirty="0" err="1" smtClean="0"/>
              <a:t>provenienti</a:t>
            </a:r>
            <a:r>
              <a:rPr lang="fr-CA" sz="3400" dirty="0" smtClean="0"/>
              <a:t> da </a:t>
            </a:r>
            <a:r>
              <a:rPr lang="fr-CA" sz="3400" dirty="0" err="1" smtClean="0"/>
              <a:t>una</a:t>
            </a:r>
            <a:r>
              <a:rPr lang="fr-CA" sz="3400" dirty="0" smtClean="0"/>
              <a:t> </a:t>
            </a:r>
            <a:r>
              <a:rPr lang="fr-CA" sz="3400" dirty="0" err="1" smtClean="0"/>
              <a:t>doppia</a:t>
            </a:r>
            <a:r>
              <a:rPr lang="fr-CA" sz="3400" dirty="0" smtClean="0"/>
              <a:t> </a:t>
            </a:r>
            <a:r>
              <a:rPr lang="fr-CA" sz="3400" dirty="0" err="1" smtClean="0"/>
              <a:t>eredità</a:t>
            </a:r>
            <a:r>
              <a:rPr lang="fr-CA" sz="3400" dirty="0" smtClean="0"/>
              <a:t>: </a:t>
            </a:r>
            <a:r>
              <a:rPr lang="fr-CA" sz="3400" dirty="0" err="1" smtClean="0"/>
              <a:t>quella</a:t>
            </a:r>
            <a:r>
              <a:rPr lang="fr-CA" sz="3400" dirty="0" smtClean="0"/>
              <a:t> </a:t>
            </a:r>
            <a:r>
              <a:rPr lang="fr-CA" sz="3400" dirty="0" err="1" smtClean="0"/>
              <a:t>del</a:t>
            </a:r>
            <a:r>
              <a:rPr lang="fr-CA" sz="3400" dirty="0"/>
              <a:t> </a:t>
            </a:r>
            <a:r>
              <a:rPr lang="fr-CA" sz="3400" dirty="0" smtClean="0"/>
              <a:t>Musée de l’Homme e </a:t>
            </a:r>
            <a:r>
              <a:rPr lang="fr-CA" sz="3400" dirty="0" err="1" smtClean="0"/>
              <a:t>quella</a:t>
            </a:r>
            <a:r>
              <a:rPr lang="fr-CA" sz="3400" dirty="0" smtClean="0"/>
              <a:t> </a:t>
            </a:r>
            <a:r>
              <a:rPr lang="fr-CA" sz="3400" dirty="0" err="1" smtClean="0"/>
              <a:t>del</a:t>
            </a:r>
            <a:r>
              <a:rPr lang="fr-CA" sz="3400" dirty="0" smtClean="0"/>
              <a:t> Musée national des Arts d’Afrique et d’Océanie. </a:t>
            </a:r>
            <a:r>
              <a:rPr lang="fr-CA" sz="3400" dirty="0" smtClean="0">
                <a:solidFill>
                  <a:srgbClr val="D99694"/>
                </a:solidFill>
              </a:rPr>
              <a:t>Con più di 370 000 </a:t>
            </a:r>
            <a:r>
              <a:rPr lang="fr-CA" sz="3400" dirty="0" err="1" smtClean="0">
                <a:solidFill>
                  <a:srgbClr val="D99694"/>
                </a:solidFill>
              </a:rPr>
              <a:t>oggetti</a:t>
            </a:r>
            <a:r>
              <a:rPr lang="fr-CA" sz="3400" dirty="0" smtClean="0">
                <a:solidFill>
                  <a:srgbClr val="D99694"/>
                </a:solidFill>
              </a:rPr>
              <a:t>, 700 000 </a:t>
            </a:r>
            <a:r>
              <a:rPr lang="fr-CA" sz="3400" dirty="0" err="1" smtClean="0">
                <a:solidFill>
                  <a:srgbClr val="D99694"/>
                </a:solidFill>
              </a:rPr>
              <a:t>pezzi</a:t>
            </a:r>
            <a:r>
              <a:rPr lang="fr-CA" sz="3400" dirty="0" smtClean="0">
                <a:solidFill>
                  <a:srgbClr val="D99694"/>
                </a:solidFill>
              </a:rPr>
              <a:t> </a:t>
            </a:r>
            <a:r>
              <a:rPr lang="fr-CA" sz="3400" dirty="0" err="1" smtClean="0">
                <a:solidFill>
                  <a:srgbClr val="D99694"/>
                </a:solidFill>
              </a:rPr>
              <a:t>iconografici</a:t>
            </a:r>
            <a:r>
              <a:rPr lang="fr-CA" sz="3400" dirty="0" smtClean="0">
                <a:solidFill>
                  <a:srgbClr val="D99694"/>
                </a:solidFill>
              </a:rPr>
              <a:t> e più di 200 000 </a:t>
            </a:r>
            <a:r>
              <a:rPr lang="fr-CA" sz="3400" dirty="0" err="1" smtClean="0">
                <a:solidFill>
                  <a:srgbClr val="D99694"/>
                </a:solidFill>
              </a:rPr>
              <a:t>titoli</a:t>
            </a:r>
            <a:r>
              <a:rPr lang="fr-CA" sz="3400" dirty="0" smtClean="0">
                <a:solidFill>
                  <a:srgbClr val="D99694"/>
                </a:solidFill>
              </a:rPr>
              <a:t> di </a:t>
            </a:r>
            <a:r>
              <a:rPr lang="fr-CA" sz="3400" dirty="0" err="1" smtClean="0">
                <a:solidFill>
                  <a:srgbClr val="D99694"/>
                </a:solidFill>
              </a:rPr>
              <a:t>opere</a:t>
            </a:r>
            <a:r>
              <a:rPr lang="fr-CA" sz="3400" dirty="0" smtClean="0">
                <a:solidFill>
                  <a:srgbClr val="D99694"/>
                </a:solidFill>
              </a:rPr>
              <a:t> di </a:t>
            </a:r>
            <a:r>
              <a:rPr lang="fr-CA" sz="3400" dirty="0" err="1" smtClean="0">
                <a:solidFill>
                  <a:srgbClr val="D99694"/>
                </a:solidFill>
              </a:rPr>
              <a:t>riferimento</a:t>
            </a:r>
            <a:r>
              <a:rPr lang="fr-CA" sz="3400" dirty="0" smtClean="0">
                <a:solidFill>
                  <a:srgbClr val="D99694"/>
                </a:solidFill>
              </a:rPr>
              <a:t>,</a:t>
            </a:r>
            <a:r>
              <a:rPr lang="fr-CA" sz="3400" dirty="0" smtClean="0"/>
              <a:t> il musée du quai Branly - Jacques Chirac è </a:t>
            </a:r>
            <a:r>
              <a:rPr lang="fr-CA" sz="3400" dirty="0" err="1" smtClean="0"/>
              <a:t>una</a:t>
            </a:r>
            <a:r>
              <a:rPr lang="fr-CA" sz="3400" dirty="0" smtClean="0"/>
              <a:t> delle più </a:t>
            </a:r>
            <a:r>
              <a:rPr lang="fr-CA" sz="3400" dirty="0" err="1" smtClean="0"/>
              <a:t>ricche</a:t>
            </a:r>
            <a:r>
              <a:rPr lang="fr-CA" sz="3400" dirty="0" smtClean="0"/>
              <a:t> </a:t>
            </a:r>
            <a:r>
              <a:rPr lang="fr-CA" sz="3400" dirty="0" err="1" smtClean="0"/>
              <a:t>istituzioni</a:t>
            </a:r>
            <a:r>
              <a:rPr lang="fr-CA" sz="3400" dirty="0" smtClean="0"/>
              <a:t> </a:t>
            </a:r>
            <a:r>
              <a:rPr lang="fr-CA" sz="3400" dirty="0" err="1" smtClean="0"/>
              <a:t>pubbliche</a:t>
            </a:r>
            <a:r>
              <a:rPr lang="fr-CA" sz="3400" dirty="0" smtClean="0"/>
              <a:t> </a:t>
            </a:r>
            <a:r>
              <a:rPr lang="fr-CA" sz="3400" dirty="0" err="1" smtClean="0"/>
              <a:t>europee</a:t>
            </a:r>
            <a:r>
              <a:rPr lang="fr-CA" sz="3400" dirty="0" smtClean="0"/>
              <a:t> </a:t>
            </a:r>
            <a:r>
              <a:rPr lang="fr-CA" sz="3400" dirty="0" err="1" smtClean="0"/>
              <a:t>dedicate</a:t>
            </a:r>
            <a:r>
              <a:rPr lang="fr-CA" sz="3400" dirty="0" smtClean="0"/>
              <a:t> allo studio, alla </a:t>
            </a:r>
            <a:r>
              <a:rPr lang="fr-CA" sz="3400" dirty="0" err="1" smtClean="0"/>
              <a:t>preservazione</a:t>
            </a:r>
            <a:r>
              <a:rPr lang="fr-CA" sz="3400" dirty="0" smtClean="0"/>
              <a:t> e alla </a:t>
            </a:r>
            <a:r>
              <a:rPr lang="fr-CA" sz="3400" dirty="0" err="1" smtClean="0"/>
              <a:t>promozione</a:t>
            </a:r>
            <a:r>
              <a:rPr lang="fr-CA" sz="3400" dirty="0" smtClean="0"/>
              <a:t> delle </a:t>
            </a:r>
            <a:r>
              <a:rPr lang="fr-CA" sz="3400" dirty="0" err="1" smtClean="0"/>
              <a:t>arti</a:t>
            </a:r>
            <a:r>
              <a:rPr lang="fr-CA" sz="3400" dirty="0" smtClean="0"/>
              <a:t> e delle </a:t>
            </a:r>
            <a:r>
              <a:rPr lang="fr-CA" sz="3400" dirty="0" err="1" smtClean="0"/>
              <a:t>civiltà</a:t>
            </a:r>
            <a:r>
              <a:rPr lang="fr-CA" sz="3400" dirty="0" smtClean="0"/>
              <a:t> extra-</a:t>
            </a:r>
            <a:r>
              <a:rPr lang="fr-CA" sz="3400" dirty="0" err="1" smtClean="0"/>
              <a:t>europee</a:t>
            </a:r>
            <a:r>
              <a:rPr lang="fr-CA" sz="3400" dirty="0" smtClean="0"/>
              <a:t> ».</a:t>
            </a:r>
            <a:endParaRPr lang="fr-CA" sz="3400" dirty="0"/>
          </a:p>
        </p:txBody>
      </p:sp>
    </p:spTree>
    <p:extLst>
      <p:ext uri="{BB962C8B-B14F-4D97-AF65-F5344CB8AC3E}">
        <p14:creationId xmlns:p14="http://schemas.microsoft.com/office/powerpoint/2010/main" val="343370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022545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Museo delle culture</a:t>
            </a:r>
            <a:br>
              <a:rPr lang="it-IT" dirty="0" smtClean="0">
                <a:solidFill>
                  <a:srgbClr val="FFFF00"/>
                </a:solidFill>
              </a:rPr>
            </a:br>
            <a:r>
              <a:rPr lang="it-IT" sz="2700" dirty="0" smtClean="0">
                <a:solidFill>
                  <a:srgbClr val="FFFF00"/>
                </a:solidFill>
              </a:rPr>
              <a:t>(collezione Passalacqua)</a:t>
            </a:r>
            <a:endParaRPr lang="it-IT" sz="2700" dirty="0"/>
          </a:p>
        </p:txBody>
      </p:sp>
      <p:pic>
        <p:nvPicPr>
          <p:cNvPr id="4" name="Segnaposto contenuto 3" descr="IMG_0197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749" r="-60749"/>
          <a:stretch>
            <a:fillRect/>
          </a:stretch>
        </p:blipFill>
        <p:spPr>
          <a:xfrm rot="5400000">
            <a:off x="920479" y="1650731"/>
            <a:ext cx="7303041" cy="5257800"/>
          </a:xfrm>
        </p:spPr>
      </p:pic>
    </p:spTree>
    <p:extLst>
      <p:ext uri="{BB962C8B-B14F-4D97-AF65-F5344CB8AC3E}">
        <p14:creationId xmlns:p14="http://schemas.microsoft.com/office/powerpoint/2010/main" val="384213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2928"/>
          </a:xfrm>
        </p:spPr>
        <p:txBody>
          <a:bodyPr>
            <a:no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Museo delle culture</a:t>
            </a:r>
            <a:br>
              <a:rPr lang="it-IT" sz="3200" dirty="0" smtClean="0">
                <a:solidFill>
                  <a:srgbClr val="FFFF00"/>
                </a:solidFill>
              </a:rPr>
            </a:br>
            <a:r>
              <a:rPr lang="it-IT" sz="2400" dirty="0" smtClean="0">
                <a:solidFill>
                  <a:srgbClr val="FFFF00"/>
                </a:solidFill>
              </a:rPr>
              <a:t>(collezione Passalacqua)</a:t>
            </a:r>
            <a:endParaRPr lang="it-IT" sz="2400" dirty="0"/>
          </a:p>
        </p:txBody>
      </p:sp>
      <p:pic>
        <p:nvPicPr>
          <p:cNvPr id="4" name="Segnaposto contenuto 3" descr="IMG_0198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625" r="-61625"/>
          <a:stretch>
            <a:fillRect/>
          </a:stretch>
        </p:blipFill>
        <p:spPr>
          <a:xfrm rot="5400000">
            <a:off x="457200" y="1119188"/>
            <a:ext cx="8229600" cy="5216525"/>
          </a:xfrm>
        </p:spPr>
      </p:pic>
    </p:spTree>
    <p:extLst>
      <p:ext uri="{BB962C8B-B14F-4D97-AF65-F5344CB8AC3E}">
        <p14:creationId xmlns:p14="http://schemas.microsoft.com/office/powerpoint/2010/main" val="233695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9473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Museo delle culture</a:t>
            </a:r>
            <a:br>
              <a:rPr lang="it-IT" dirty="0" smtClean="0">
                <a:solidFill>
                  <a:srgbClr val="FFFF00"/>
                </a:solidFill>
              </a:rPr>
            </a:br>
            <a:r>
              <a:rPr lang="it-IT" sz="2200" dirty="0" smtClean="0">
                <a:solidFill>
                  <a:srgbClr val="FFFF00"/>
                </a:solidFill>
              </a:rPr>
              <a:t>(camera delle meraviglie di Manfredo Settala)</a:t>
            </a:r>
            <a:endParaRPr lang="it-IT" sz="2200" dirty="0"/>
          </a:p>
        </p:txBody>
      </p:sp>
      <p:pic>
        <p:nvPicPr>
          <p:cNvPr id="4" name="Segnaposto contenuto 3" descr="IMG_0172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657" r="-78657"/>
          <a:stretch>
            <a:fillRect/>
          </a:stretch>
        </p:blipFill>
        <p:spPr>
          <a:xfrm rot="5400000">
            <a:off x="434181" y="170943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18044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5582"/>
            <a:ext cx="8229600" cy="1051401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Museo delle culture</a:t>
            </a:r>
            <a:br>
              <a:rPr lang="it-IT" dirty="0" smtClean="0">
                <a:solidFill>
                  <a:srgbClr val="FFFF00"/>
                </a:solidFill>
              </a:rPr>
            </a:br>
            <a:r>
              <a:rPr lang="it-IT" sz="2200" dirty="0" smtClean="0">
                <a:solidFill>
                  <a:srgbClr val="FFFF00"/>
                </a:solidFill>
              </a:rPr>
              <a:t>(camera delle meraviglie di Manfredo Settala)</a:t>
            </a:r>
            <a:endParaRPr lang="it-IT" sz="2200" dirty="0"/>
          </a:p>
        </p:txBody>
      </p:sp>
      <p:pic>
        <p:nvPicPr>
          <p:cNvPr id="5" name="Segnaposto contenuto 4" descr="IMG_0147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657" r="-786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004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77510"/>
            <a:ext cx="8229600" cy="778310"/>
          </a:xfrm>
        </p:spPr>
        <p:txBody>
          <a:bodyPr>
            <a:normAutofit fontScale="90000"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Museo delle culture</a:t>
            </a:r>
            <a:br>
              <a:rPr lang="it-IT" sz="3200" dirty="0" smtClean="0">
                <a:solidFill>
                  <a:srgbClr val="FFFF00"/>
                </a:solidFill>
              </a:rPr>
            </a:br>
            <a:r>
              <a:rPr lang="it-IT" sz="3200" dirty="0" smtClean="0">
                <a:solidFill>
                  <a:srgbClr val="FFFF00"/>
                </a:solidFill>
              </a:rPr>
              <a:t>(camera delle meraviglie di Manfredo Settala)</a:t>
            </a:r>
            <a:endParaRPr lang="it-IT" sz="3200" dirty="0"/>
          </a:p>
        </p:txBody>
      </p:sp>
      <p:pic>
        <p:nvPicPr>
          <p:cNvPr id="4" name="Segnaposto contenuto 3" descr="IMG_0153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54" r="-61354"/>
          <a:stretch>
            <a:fillRect/>
          </a:stretch>
        </p:blipFill>
        <p:spPr>
          <a:xfrm>
            <a:off x="457200" y="1311275"/>
            <a:ext cx="8229600" cy="5229225"/>
          </a:xfrm>
        </p:spPr>
      </p:pic>
    </p:spTree>
    <p:extLst>
      <p:ext uri="{BB962C8B-B14F-4D97-AF65-F5344CB8AC3E}">
        <p14:creationId xmlns:p14="http://schemas.microsoft.com/office/powerpoint/2010/main" val="161824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1181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Public </a:t>
            </a:r>
            <a:r>
              <a:rPr lang="it-IT" dirty="0" err="1" smtClean="0">
                <a:solidFill>
                  <a:srgbClr val="FFFF00"/>
                </a:solidFill>
              </a:rPr>
              <a:t>historian</a:t>
            </a:r>
            <a:r>
              <a:rPr lang="it-IT" dirty="0" smtClean="0">
                <a:solidFill>
                  <a:srgbClr val="FFFF00"/>
                </a:solidFill>
              </a:rPr>
              <a:t> e musei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Ilaria </a:t>
            </a:r>
            <a:r>
              <a:rPr lang="it-IT" dirty="0" err="1" smtClean="0"/>
              <a:t>Porciani</a:t>
            </a:r>
            <a:r>
              <a:rPr lang="it-IT" dirty="0" smtClean="0"/>
              <a:t> ha scritto che il public </a:t>
            </a:r>
            <a:r>
              <a:rPr lang="it-IT" dirty="0" err="1" smtClean="0"/>
              <a:t>historian</a:t>
            </a:r>
            <a:r>
              <a:rPr lang="it-IT" dirty="0" smtClean="0"/>
              <a:t> nel museo svolge una funzione di </a:t>
            </a:r>
          </a:p>
          <a:p>
            <a:endParaRPr lang="it-IT" dirty="0"/>
          </a:p>
          <a:p>
            <a:pPr marL="0" indent="0" algn="ctr">
              <a:buNone/>
            </a:pPr>
            <a:r>
              <a:rPr lang="it-IT" dirty="0" smtClean="0"/>
              <a:t>MEDIAZIONE TRA LA NARRAZIONE E IL PUBBLICO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251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2345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Museo delle culture</a:t>
            </a:r>
            <a:br>
              <a:rPr lang="it-IT" dirty="0" smtClean="0">
                <a:solidFill>
                  <a:srgbClr val="FFFF00"/>
                </a:solidFill>
              </a:rPr>
            </a:br>
            <a:r>
              <a:rPr lang="it-IT" sz="2200" dirty="0" smtClean="0">
                <a:solidFill>
                  <a:srgbClr val="FFFF00"/>
                </a:solidFill>
              </a:rPr>
              <a:t>(camera delle meraviglie di Manfredo Settala)</a:t>
            </a:r>
            <a:endParaRPr lang="it-IT" sz="2200" dirty="0"/>
          </a:p>
        </p:txBody>
      </p:sp>
      <p:pic>
        <p:nvPicPr>
          <p:cNvPr id="5" name="Segnaposto contenuto 4" descr="IMG_0232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657" r="-78657"/>
          <a:stretch>
            <a:fillRect/>
          </a:stretch>
        </p:blipFill>
        <p:spPr>
          <a:xfrm rot="5400000">
            <a:off x="289069" y="360613"/>
            <a:ext cx="8229600" cy="5585060"/>
          </a:xfrm>
        </p:spPr>
      </p:pic>
    </p:spTree>
    <p:extLst>
      <p:ext uri="{BB962C8B-B14F-4D97-AF65-F5344CB8AC3E}">
        <p14:creationId xmlns:p14="http://schemas.microsoft.com/office/powerpoint/2010/main" val="85751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36546"/>
            <a:ext cx="8229600" cy="764655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FFFF00"/>
                </a:solidFill>
              </a:rPr>
              <a:t>Veneranda Biblioteca Ambrosiana, Milano</a:t>
            </a:r>
            <a:endParaRPr lang="it-IT" sz="2400" dirty="0">
              <a:solidFill>
                <a:srgbClr val="FFFF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24492"/>
            <a:ext cx="8229600" cy="5093149"/>
          </a:xfrm>
        </p:spPr>
        <p:txBody>
          <a:bodyPr/>
          <a:lstStyle/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9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0217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FFFF00"/>
                </a:solidFill>
              </a:rPr>
              <a:t>Biblioteca estense, Modena</a:t>
            </a:r>
            <a:endParaRPr lang="it-IT" sz="2400" dirty="0">
              <a:solidFill>
                <a:srgbClr val="FFFF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363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5582"/>
            <a:ext cx="8229600" cy="778309"/>
          </a:xfrm>
        </p:spPr>
        <p:txBody>
          <a:bodyPr>
            <a:normAutofit fontScale="90000"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Museo delle culture</a:t>
            </a:r>
            <a:br>
              <a:rPr lang="it-IT" sz="3200" dirty="0" smtClean="0">
                <a:solidFill>
                  <a:srgbClr val="FFFF00"/>
                </a:solidFill>
              </a:rPr>
            </a:br>
            <a:r>
              <a:rPr lang="it-IT" sz="3200" dirty="0" smtClean="0">
                <a:solidFill>
                  <a:srgbClr val="FFFF00"/>
                </a:solidFill>
              </a:rPr>
              <a:t>(camera delle meraviglie di Manfredo Settala)</a:t>
            </a:r>
            <a:endParaRPr lang="it-IT" sz="3200" dirty="0"/>
          </a:p>
        </p:txBody>
      </p:sp>
      <p:pic>
        <p:nvPicPr>
          <p:cNvPr id="4" name="Segnaposto contenuto 3" descr="IMG_0262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78" r="-58778"/>
          <a:stretch>
            <a:fillRect/>
          </a:stretch>
        </p:blipFill>
        <p:spPr>
          <a:xfrm>
            <a:off x="457200" y="1160463"/>
            <a:ext cx="8229600" cy="5353050"/>
          </a:xfrm>
        </p:spPr>
      </p:pic>
    </p:spTree>
    <p:extLst>
      <p:ext uri="{BB962C8B-B14F-4D97-AF65-F5344CB8AC3E}">
        <p14:creationId xmlns:p14="http://schemas.microsoft.com/office/powerpoint/2010/main" val="252025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2908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Museo delle culture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4" name="Segnaposto contenuto 3" descr="IMG_0276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693" r="-57693"/>
          <a:stretch>
            <a:fillRect/>
          </a:stretch>
        </p:blipFill>
        <p:spPr>
          <a:xfrm>
            <a:off x="457200" y="1160463"/>
            <a:ext cx="8229600" cy="5407025"/>
          </a:xfrm>
        </p:spPr>
      </p:pic>
    </p:spTree>
    <p:extLst>
      <p:ext uri="{BB962C8B-B14F-4D97-AF65-F5344CB8AC3E}">
        <p14:creationId xmlns:p14="http://schemas.microsoft.com/office/powerpoint/2010/main" val="380352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00"/>
                </a:solidFill>
              </a:rPr>
              <a:t>Come ci si presenta al pubblico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 smtClean="0"/>
              <a:t>La public </a:t>
            </a:r>
            <a:r>
              <a:rPr lang="it-IT" dirty="0" err="1" smtClean="0"/>
              <a:t>history</a:t>
            </a:r>
            <a:r>
              <a:rPr lang="it-IT" dirty="0" smtClean="0"/>
              <a:t> - storia in pubblico e con il pubblico -  influenza la comunicazione dei musei verso l’esterno ? Se si, in che modo?</a:t>
            </a:r>
          </a:p>
          <a:p>
            <a:pPr marL="0" indent="0">
              <a:buNone/>
            </a:pPr>
            <a:r>
              <a:rPr lang="it-IT" dirty="0" smtClean="0"/>
              <a:t>I modelli possono essere differenti e devono molto anche alla tipologia di museo che si deve presentare e alla </a:t>
            </a:r>
            <a:r>
              <a:rPr lang="it-IT" i="1" dirty="0" err="1" smtClean="0"/>
              <a:t>mission</a:t>
            </a:r>
            <a:r>
              <a:rPr lang="it-IT" dirty="0" smtClean="0"/>
              <a:t> del museo stesso (espressione di un’identità, della memoria, delle speranze future, del sapere e dell’amore per l’esotico…)</a:t>
            </a:r>
            <a:endParaRPr lang="it-IT" dirty="0"/>
          </a:p>
          <a:p>
            <a:pPr marL="0" indent="0">
              <a:buNone/>
            </a:pPr>
            <a:r>
              <a:rPr lang="it-IT" dirty="0" smtClean="0"/>
              <a:t>Importanza del nome (museo, museo nazionale, casa, memoriale…)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336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5799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FFFF00"/>
                </a:solidFill>
              </a:rPr>
              <a:t>Quali musei?</a:t>
            </a:r>
            <a:endParaRPr lang="it-IT" sz="3600" b="1" dirty="0">
              <a:solidFill>
                <a:srgbClr val="FFFF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74293"/>
            <a:ext cx="8229600" cy="5393548"/>
          </a:xfrm>
        </p:spPr>
        <p:txBody>
          <a:bodyPr>
            <a:normAutofit fontScale="62500" lnSpcReduction="20000"/>
          </a:bodyPr>
          <a:lstStyle/>
          <a:p>
            <a:r>
              <a:rPr lang="it-IT" sz="2800" dirty="0" smtClean="0"/>
              <a:t>I musei hanno la possibilità di utilizzare una pluralità di linguaggi, compresi quelli multimediali (INSTALLAZIONI EMOZIONALI)</a:t>
            </a:r>
          </a:p>
          <a:p>
            <a:endParaRPr lang="it-IT" sz="2800" dirty="0" smtClean="0"/>
          </a:p>
          <a:p>
            <a:r>
              <a:rPr lang="it-IT" sz="2800" dirty="0" smtClean="0"/>
              <a:t>Musei di storia (e non sono tutti uguali: del risorgimento, delle guerre mondiali…)</a:t>
            </a:r>
          </a:p>
          <a:p>
            <a:r>
              <a:rPr lang="it-IT" sz="2800" dirty="0" smtClean="0"/>
              <a:t>Musei narranti (“luogo informato sui fatti”, museo senza oggetti)</a:t>
            </a:r>
          </a:p>
          <a:p>
            <a:r>
              <a:rPr lang="it-IT" sz="2800" dirty="0" smtClean="0"/>
              <a:t>Musei etnografici</a:t>
            </a:r>
          </a:p>
          <a:p>
            <a:r>
              <a:rPr lang="it-IT" sz="2800" dirty="0" smtClean="0"/>
              <a:t>Musei memoriali (diversi quelli sulla I e II guerra mondiali da quelli sulla Shoah)</a:t>
            </a:r>
          </a:p>
          <a:p>
            <a:r>
              <a:rPr lang="it-IT" sz="2800" dirty="0" smtClean="0"/>
              <a:t>Musei delle “minoranze”</a:t>
            </a:r>
          </a:p>
          <a:p>
            <a:r>
              <a:rPr lang="it-IT" sz="2800" dirty="0" smtClean="0"/>
              <a:t>Musei del brigantaggio: uso pubblico della storia  (un altro es.: il museo mai costruito dei DESCOBRIDORES a Lisbona) </a:t>
            </a:r>
          </a:p>
          <a:p>
            <a:r>
              <a:rPr lang="it-IT" sz="2800" dirty="0" smtClean="0"/>
              <a:t>Musei dell’emigrazione</a:t>
            </a:r>
          </a:p>
          <a:p>
            <a:endParaRPr lang="it-IT" sz="2800" dirty="0" smtClean="0"/>
          </a:p>
          <a:p>
            <a:endParaRPr lang="it-IT" sz="2800" dirty="0"/>
          </a:p>
          <a:p>
            <a:r>
              <a:rPr lang="it-IT" sz="2000" dirty="0" smtClean="0"/>
              <a:t>Casi di studio:</a:t>
            </a:r>
          </a:p>
          <a:p>
            <a:r>
              <a:rPr lang="it-IT" sz="2000" dirty="0" smtClean="0"/>
              <a:t>1. House of </a:t>
            </a:r>
            <a:r>
              <a:rPr lang="it-IT" sz="2000" dirty="0" err="1" smtClean="0"/>
              <a:t>European</a:t>
            </a:r>
            <a:r>
              <a:rPr lang="it-IT" sz="2000" dirty="0" smtClean="0"/>
              <a:t> </a:t>
            </a:r>
            <a:r>
              <a:rPr lang="it-IT" sz="2000" dirty="0" err="1" smtClean="0"/>
              <a:t>History</a:t>
            </a:r>
            <a:r>
              <a:rPr lang="it-IT" sz="2000" dirty="0" smtClean="0"/>
              <a:t>, Bruxelles</a:t>
            </a:r>
          </a:p>
          <a:p>
            <a:r>
              <a:rPr lang="it-IT" sz="2000" dirty="0" smtClean="0"/>
              <a:t>2. </a:t>
            </a:r>
            <a:r>
              <a:rPr lang="it-IT" sz="2000" dirty="0" err="1" smtClean="0"/>
              <a:t>Musée</a:t>
            </a:r>
            <a:r>
              <a:rPr lang="it-IT" sz="2000" dirty="0" smtClean="0"/>
              <a:t> </a:t>
            </a:r>
            <a:r>
              <a:rPr lang="it-IT" sz="2000" dirty="0" err="1" smtClean="0"/>
              <a:t>du</a:t>
            </a:r>
            <a:r>
              <a:rPr lang="it-IT" sz="2000" dirty="0" smtClean="0"/>
              <a:t> </a:t>
            </a:r>
            <a:r>
              <a:rPr lang="it-IT" sz="2000" dirty="0" err="1" smtClean="0"/>
              <a:t>Quai</a:t>
            </a:r>
            <a:r>
              <a:rPr lang="it-IT" sz="2000" dirty="0" smtClean="0"/>
              <a:t> </a:t>
            </a:r>
            <a:r>
              <a:rPr lang="it-IT" sz="2000" dirty="0" err="1" smtClean="0"/>
              <a:t>Branly</a:t>
            </a:r>
            <a:r>
              <a:rPr lang="it-IT" sz="2000" dirty="0" smtClean="0"/>
              <a:t>, Paris</a:t>
            </a:r>
          </a:p>
          <a:p>
            <a:r>
              <a:rPr lang="it-IT" sz="2000" dirty="0" smtClean="0"/>
              <a:t>3. Museo delle culture –MUDEC, Milano</a:t>
            </a:r>
          </a:p>
          <a:p>
            <a:r>
              <a:rPr lang="it-IT" sz="2000" dirty="0" smtClean="0"/>
              <a:t>4. National </a:t>
            </a:r>
            <a:r>
              <a:rPr lang="it-IT" sz="2000" dirty="0" err="1" smtClean="0"/>
              <a:t>Museum</a:t>
            </a:r>
            <a:r>
              <a:rPr lang="it-IT" sz="2000" dirty="0" smtClean="0"/>
              <a:t> of </a:t>
            </a:r>
            <a:r>
              <a:rPr lang="it-IT" sz="2000" dirty="0" err="1" smtClean="0"/>
              <a:t>African</a:t>
            </a:r>
            <a:r>
              <a:rPr lang="it-IT" sz="2000" dirty="0" smtClean="0"/>
              <a:t> American </a:t>
            </a:r>
            <a:r>
              <a:rPr lang="it-IT" sz="2000" dirty="0" err="1" smtClean="0"/>
              <a:t>History</a:t>
            </a:r>
            <a:r>
              <a:rPr lang="it-IT" sz="2000" dirty="0" smtClean="0"/>
              <a:t> and Culture, Washington</a:t>
            </a:r>
          </a:p>
          <a:p>
            <a:endParaRPr lang="it-IT" sz="2800" dirty="0" smtClean="0"/>
          </a:p>
          <a:p>
            <a:endParaRPr lang="it-IT" sz="2800" dirty="0"/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29504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1544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751000"/>
            <a:ext cx="8229600" cy="5375163"/>
          </a:xfrm>
        </p:spPr>
        <p:txBody>
          <a:bodyPr>
            <a:normAutofit fontScale="92500" lnSpcReduction="10000"/>
          </a:bodyPr>
          <a:lstStyle/>
          <a:p>
            <a:r>
              <a:rPr lang="it-IT" sz="2400" dirty="0" smtClean="0"/>
              <a:t>XIX secolo: </a:t>
            </a:r>
            <a:r>
              <a:rPr lang="it-IT" sz="2400" dirty="0" smtClean="0">
                <a:solidFill>
                  <a:srgbClr val="FFFF00"/>
                </a:solidFill>
              </a:rPr>
              <a:t>uso pubblico dei musei </a:t>
            </a:r>
            <a:r>
              <a:rPr lang="it-IT" sz="2400" dirty="0" smtClean="0"/>
              <a:t>nella costruzione della storia nazionale: la storia come memoria comune (es. musei del Risorgimento)</a:t>
            </a:r>
          </a:p>
          <a:p>
            <a:r>
              <a:rPr lang="it-IT" sz="2400" dirty="0" smtClean="0"/>
              <a:t>Hitler: rete di musei per instillare il senso della patria</a:t>
            </a:r>
          </a:p>
          <a:p>
            <a:r>
              <a:rPr lang="it-IT" sz="2400" dirty="0" smtClean="0"/>
              <a:t>National </a:t>
            </a:r>
            <a:r>
              <a:rPr lang="it-IT" sz="2400" dirty="0" err="1" smtClean="0"/>
              <a:t>Museum</a:t>
            </a:r>
            <a:r>
              <a:rPr lang="it-IT" sz="2400" dirty="0" smtClean="0"/>
              <a:t> of American </a:t>
            </a:r>
            <a:r>
              <a:rPr lang="it-IT" sz="2400" dirty="0" err="1" smtClean="0"/>
              <a:t>History</a:t>
            </a:r>
            <a:r>
              <a:rPr lang="it-IT" sz="2400" dirty="0" smtClean="0"/>
              <a:t> (Eisenhower)</a:t>
            </a:r>
          </a:p>
          <a:p>
            <a:r>
              <a:rPr lang="it-IT" sz="2400" dirty="0" err="1" smtClean="0"/>
              <a:t>Deutsche</a:t>
            </a:r>
            <a:r>
              <a:rPr lang="it-IT" sz="2400" dirty="0" smtClean="0"/>
              <a:t> </a:t>
            </a:r>
            <a:r>
              <a:rPr lang="it-IT" sz="2400" dirty="0" err="1" smtClean="0"/>
              <a:t>Historische</a:t>
            </a:r>
            <a:r>
              <a:rPr lang="it-IT" sz="2400" dirty="0" smtClean="0"/>
              <a:t> </a:t>
            </a:r>
            <a:r>
              <a:rPr lang="it-IT" sz="2400" dirty="0" err="1" smtClean="0"/>
              <a:t>Museum</a:t>
            </a:r>
            <a:r>
              <a:rPr lang="it-IT" sz="2400" dirty="0" smtClean="0"/>
              <a:t> di Berlino (Kohl)</a:t>
            </a:r>
          </a:p>
          <a:p>
            <a:r>
              <a:rPr lang="it-IT" sz="2400" dirty="0" smtClean="0"/>
              <a:t>Museo “vuoto</a:t>
            </a:r>
            <a:r>
              <a:rPr lang="it-IT" sz="2400" smtClean="0"/>
              <a:t>” </a:t>
            </a:r>
            <a:r>
              <a:rPr lang="it-IT" sz="2400"/>
              <a:t>P</a:t>
            </a:r>
            <a:r>
              <a:rPr lang="it-IT" sz="2400" smtClean="0"/>
              <a:t>alestina</a:t>
            </a:r>
            <a:endParaRPr lang="it-IT" sz="2400" dirty="0" smtClean="0"/>
          </a:p>
          <a:p>
            <a:endParaRPr lang="it-IT" sz="2400" dirty="0"/>
          </a:p>
          <a:p>
            <a:r>
              <a:rPr lang="it-IT" sz="2400" dirty="0" smtClean="0"/>
              <a:t>1971: ICM. Nuova museologia: “conoscere il pubblico”</a:t>
            </a:r>
            <a:endParaRPr lang="it-IT" sz="2400" dirty="0"/>
          </a:p>
          <a:p>
            <a:r>
              <a:rPr lang="it-IT" sz="2400" dirty="0" smtClean="0"/>
              <a:t>OGGI: rischi di nuovo nazionalismo nell’uso dei musei</a:t>
            </a:r>
          </a:p>
          <a:p>
            <a:r>
              <a:rPr lang="it-IT" sz="2400" dirty="0" smtClean="0"/>
              <a:t>Progetti italiani:</a:t>
            </a:r>
          </a:p>
          <a:p>
            <a:r>
              <a:rPr lang="it-IT" sz="2400" dirty="0" smtClean="0"/>
              <a:t>2009: Museo della Shoah, Roma</a:t>
            </a:r>
          </a:p>
          <a:p>
            <a:r>
              <a:rPr lang="it-IT" sz="2400" dirty="0" smtClean="0"/>
              <a:t>2014: mostra “Fare gli italiani”, Torino (150°)</a:t>
            </a:r>
          </a:p>
          <a:p>
            <a:r>
              <a:rPr lang="it-IT" sz="2400" dirty="0" smtClean="0"/>
              <a:t>2016: inizio dibattito sul museo del Fascismo a Predappio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6630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2788" y="177508"/>
            <a:ext cx="8229600" cy="1597584"/>
          </a:xfrm>
        </p:spPr>
        <p:txBody>
          <a:bodyPr>
            <a:normAutofit fontScale="90000"/>
          </a:bodyPr>
          <a:lstStyle/>
          <a:p>
            <a:pPr algn="just"/>
            <a:r>
              <a:rPr lang="it-IT" dirty="0" smtClean="0">
                <a:solidFill>
                  <a:srgbClr val="FFFF00"/>
                </a:solidFill>
              </a:rPr>
              <a:t>Maison de l’Histoire </a:t>
            </a:r>
            <a:r>
              <a:rPr lang="it-IT" dirty="0" err="1" smtClean="0">
                <a:solidFill>
                  <a:srgbClr val="FFFF00"/>
                </a:solidFill>
              </a:rPr>
              <a:t>européenne</a:t>
            </a:r>
            <a:r>
              <a:rPr lang="it-IT" dirty="0" smtClean="0">
                <a:solidFill>
                  <a:srgbClr val="FFFF00"/>
                </a:solidFill>
              </a:rPr>
              <a:t/>
            </a:r>
            <a:br>
              <a:rPr lang="it-IT" dirty="0" smtClean="0">
                <a:solidFill>
                  <a:srgbClr val="FFFF00"/>
                </a:solidFill>
              </a:rPr>
            </a:br>
            <a:r>
              <a:rPr lang="it-IT" sz="2000" dirty="0"/>
              <a:t>The House </a:t>
            </a:r>
            <a:r>
              <a:rPr lang="it-IT" sz="2000" dirty="0" err="1"/>
              <a:t>thus</a:t>
            </a:r>
            <a:r>
              <a:rPr lang="it-IT" sz="2000" dirty="0"/>
              <a:t> </a:t>
            </a:r>
            <a:r>
              <a:rPr lang="it-IT" sz="2000" dirty="0" err="1"/>
              <a:t>becomes</a:t>
            </a:r>
            <a:r>
              <a:rPr lang="it-IT" sz="2000" dirty="0"/>
              <a:t> a </a:t>
            </a:r>
            <a:r>
              <a:rPr lang="it-IT" sz="2000" dirty="0">
                <a:solidFill>
                  <a:srgbClr val="E6B9B8"/>
                </a:solidFill>
              </a:rPr>
              <a:t>meeting </a:t>
            </a:r>
            <a:r>
              <a:rPr lang="it-IT" sz="2000" dirty="0" err="1">
                <a:solidFill>
                  <a:srgbClr val="E6B9B8"/>
                </a:solidFill>
              </a:rPr>
              <a:t>point</a:t>
            </a:r>
            <a:r>
              <a:rPr lang="it-IT" sz="2000" dirty="0">
                <a:solidFill>
                  <a:srgbClr val="E6B9B8"/>
                </a:solidFill>
              </a:rPr>
              <a:t> for </a:t>
            </a:r>
            <a:r>
              <a:rPr lang="it-IT" sz="2000" dirty="0" err="1">
                <a:solidFill>
                  <a:srgbClr val="E6B9B8"/>
                </a:solidFill>
              </a:rPr>
              <a:t>people</a:t>
            </a:r>
            <a:r>
              <a:rPr lang="it-IT" sz="2000" dirty="0">
                <a:solidFill>
                  <a:srgbClr val="E6B9B8"/>
                </a:solidFill>
              </a:rPr>
              <a:t> of </a:t>
            </a:r>
            <a:r>
              <a:rPr lang="it-IT" sz="2000" dirty="0" err="1">
                <a:solidFill>
                  <a:srgbClr val="E6B9B8"/>
                </a:solidFill>
              </a:rPr>
              <a:t>all</a:t>
            </a:r>
            <a:r>
              <a:rPr lang="it-IT" sz="2000" dirty="0">
                <a:solidFill>
                  <a:srgbClr val="E6B9B8"/>
                </a:solidFill>
              </a:rPr>
              <a:t> </a:t>
            </a:r>
            <a:r>
              <a:rPr lang="it-IT" sz="2000" dirty="0" err="1">
                <a:solidFill>
                  <a:srgbClr val="E6B9B8"/>
                </a:solidFill>
              </a:rPr>
              <a:t>generations</a:t>
            </a:r>
            <a:r>
              <a:rPr lang="it-IT" sz="2000" dirty="0">
                <a:solidFill>
                  <a:srgbClr val="E6B9B8"/>
                </a:solidFill>
              </a:rPr>
              <a:t> </a:t>
            </a:r>
            <a:r>
              <a:rPr lang="it-IT" sz="2000" dirty="0"/>
              <a:t>and </a:t>
            </a:r>
            <a:r>
              <a:rPr lang="it-IT" sz="2000" dirty="0" err="1"/>
              <a:t>walks</a:t>
            </a:r>
            <a:r>
              <a:rPr lang="it-IT" sz="2000" dirty="0"/>
              <a:t> </a:t>
            </a:r>
            <a:r>
              <a:rPr lang="it-IT" sz="2000" dirty="0" smtClean="0"/>
              <a:t>of life</a:t>
            </a:r>
            <a:r>
              <a:rPr lang="it-IT" sz="2000" dirty="0"/>
              <a:t>.</a:t>
            </a:r>
            <a:r>
              <a:rPr lang="it-IT" dirty="0"/>
              <a:t> </a:t>
            </a:r>
            <a:r>
              <a:rPr lang="it-IT" sz="2000" dirty="0" smtClean="0"/>
              <a:t>Here </a:t>
            </a:r>
            <a:r>
              <a:rPr lang="it-IT" sz="2000" dirty="0" err="1"/>
              <a:t>you</a:t>
            </a:r>
            <a:r>
              <a:rPr lang="it-IT" sz="2000" dirty="0"/>
              <a:t> can</a:t>
            </a:r>
            <a:r>
              <a:rPr lang="it-IT" sz="2000" dirty="0">
                <a:solidFill>
                  <a:srgbClr val="E6B9B8"/>
                </a:solidFill>
              </a:rPr>
              <a:t> </a:t>
            </a:r>
            <a:r>
              <a:rPr lang="it-IT" sz="2000" dirty="0" err="1" smtClean="0">
                <a:solidFill>
                  <a:srgbClr val="E6B9B8"/>
                </a:solidFill>
              </a:rPr>
              <a:t>strengthen</a:t>
            </a:r>
            <a:r>
              <a:rPr lang="it-IT" sz="2000" dirty="0" smtClean="0">
                <a:solidFill>
                  <a:srgbClr val="E6B9B8"/>
                </a:solidFill>
              </a:rPr>
              <a:t> </a:t>
            </a:r>
            <a:r>
              <a:rPr lang="it-IT" sz="2000" dirty="0" err="1"/>
              <a:t>your</a:t>
            </a:r>
            <a:r>
              <a:rPr lang="it-IT" sz="2000" dirty="0"/>
              <a:t> </a:t>
            </a:r>
            <a:r>
              <a:rPr lang="it-IT" sz="2000" dirty="0" err="1"/>
              <a:t>knowledge</a:t>
            </a:r>
            <a:r>
              <a:rPr lang="it-IT" sz="2000" dirty="0"/>
              <a:t> of </a:t>
            </a:r>
            <a:r>
              <a:rPr lang="it-IT" sz="2000" dirty="0" err="1"/>
              <a:t>Europe's</a:t>
            </a:r>
            <a:r>
              <a:rPr lang="it-IT" sz="2000" dirty="0"/>
              <a:t> common </a:t>
            </a:r>
            <a:r>
              <a:rPr lang="it-IT" sz="1800" dirty="0" err="1"/>
              <a:t>history</a:t>
            </a:r>
            <a:r>
              <a:rPr lang="it-IT" dirty="0"/>
              <a:t> </a:t>
            </a:r>
            <a:r>
              <a:rPr lang="it-IT" sz="2000" dirty="0"/>
              <a:t>and </a:t>
            </a:r>
            <a:r>
              <a:rPr lang="it-IT" sz="2000" dirty="0" err="1"/>
              <a:t>shared</a:t>
            </a:r>
            <a:r>
              <a:rPr lang="it-IT" sz="2000" dirty="0"/>
              <a:t> </a:t>
            </a:r>
            <a:r>
              <a:rPr lang="it-IT" sz="2000" dirty="0" err="1"/>
              <a:t>memories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7943" r="-7943"/>
          <a:stretch>
            <a:fillRect/>
          </a:stretch>
        </p:blipFill>
        <p:spPr>
          <a:xfrm>
            <a:off x="662031" y="2061837"/>
            <a:ext cx="8229600" cy="4451675"/>
          </a:xfrm>
        </p:spPr>
      </p:pic>
    </p:spTree>
    <p:extLst>
      <p:ext uri="{BB962C8B-B14F-4D97-AF65-F5344CB8AC3E}">
        <p14:creationId xmlns:p14="http://schemas.microsoft.com/office/powerpoint/2010/main" val="367226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3334" y="299511"/>
            <a:ext cx="8393465" cy="614493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Maison de l’Histoire </a:t>
            </a:r>
            <a:r>
              <a:rPr lang="it-IT" sz="2800" dirty="0" err="1" smtClean="0">
                <a:solidFill>
                  <a:srgbClr val="FFFF00"/>
                </a:solidFill>
              </a:rPr>
              <a:t>européenne</a:t>
            </a: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46984"/>
            <a:ext cx="8229600" cy="5257002"/>
          </a:xfrm>
        </p:spPr>
        <p:txBody>
          <a:bodyPr/>
          <a:lstStyle/>
          <a:p>
            <a:r>
              <a:rPr lang="it-IT" dirty="0" smtClean="0"/>
              <a:t>«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/>
              <a:t>we</a:t>
            </a:r>
            <a:r>
              <a:rPr lang="it-IT" dirty="0"/>
              <a:t> take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the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exhibition</a:t>
            </a:r>
            <a:r>
              <a:rPr lang="it-IT" dirty="0"/>
              <a:t> </a:t>
            </a:r>
            <a:r>
              <a:rPr lang="it-IT" dirty="0" err="1"/>
              <a:t>you’ll</a:t>
            </a:r>
            <a:r>
              <a:rPr lang="it-IT" dirty="0"/>
              <a:t> </a:t>
            </a:r>
            <a:r>
              <a:rPr lang="it-IT" dirty="0" err="1"/>
              <a:t>notice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don’t</a:t>
            </a:r>
            <a:r>
              <a:rPr lang="it-IT" dirty="0"/>
              <a:t> </a:t>
            </a:r>
            <a:r>
              <a:rPr lang="it-IT" dirty="0" err="1"/>
              <a:t>tell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the story of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European</a:t>
            </a:r>
            <a:r>
              <a:rPr lang="it-IT" dirty="0"/>
              <a:t> </a:t>
            </a:r>
            <a:r>
              <a:rPr lang="it-IT" dirty="0" err="1"/>
              <a:t>nation</a:t>
            </a:r>
            <a:r>
              <a:rPr lang="it-IT" dirty="0"/>
              <a:t>. </a:t>
            </a:r>
            <a:r>
              <a:rPr lang="it-IT" dirty="0" err="1">
                <a:solidFill>
                  <a:srgbClr val="E6B9B8"/>
                </a:solidFill>
              </a:rPr>
              <a:t>Instead</a:t>
            </a:r>
            <a:r>
              <a:rPr lang="it-IT" dirty="0">
                <a:solidFill>
                  <a:srgbClr val="E6B9B8"/>
                </a:solidFill>
              </a:rPr>
              <a:t> </a:t>
            </a:r>
            <a:r>
              <a:rPr lang="it-IT" dirty="0" err="1">
                <a:solidFill>
                  <a:srgbClr val="E6B9B8"/>
                </a:solidFill>
              </a:rPr>
              <a:t>we</a:t>
            </a:r>
            <a:r>
              <a:rPr lang="it-IT" dirty="0">
                <a:solidFill>
                  <a:srgbClr val="E6B9B8"/>
                </a:solidFill>
              </a:rPr>
              <a:t> </a:t>
            </a:r>
            <a:r>
              <a:rPr lang="it-IT" dirty="0" err="1">
                <a:solidFill>
                  <a:srgbClr val="E6B9B8"/>
                </a:solidFill>
              </a:rPr>
              <a:t>want</a:t>
            </a:r>
            <a:r>
              <a:rPr lang="it-IT" dirty="0">
                <a:solidFill>
                  <a:srgbClr val="E6B9B8"/>
                </a:solidFill>
              </a:rPr>
              <a:t> to </a:t>
            </a:r>
            <a:r>
              <a:rPr lang="it-IT" dirty="0" err="1">
                <a:solidFill>
                  <a:srgbClr val="E6B9B8"/>
                </a:solidFill>
              </a:rPr>
              <a:t>explore</a:t>
            </a:r>
            <a:r>
              <a:rPr lang="it-IT" dirty="0">
                <a:solidFill>
                  <a:srgbClr val="E6B9B8"/>
                </a:solidFill>
              </a:rPr>
              <a:t> </a:t>
            </a:r>
            <a:r>
              <a:rPr lang="it-IT" dirty="0" err="1">
                <a:solidFill>
                  <a:srgbClr val="E6B9B8"/>
                </a:solidFill>
              </a:rPr>
              <a:t>how</a:t>
            </a:r>
            <a:r>
              <a:rPr lang="it-IT" dirty="0">
                <a:solidFill>
                  <a:srgbClr val="E6B9B8"/>
                </a:solidFill>
              </a:rPr>
              <a:t> </a:t>
            </a:r>
            <a:r>
              <a:rPr lang="it-IT" dirty="0" err="1">
                <a:solidFill>
                  <a:srgbClr val="E6B9B8"/>
                </a:solidFill>
              </a:rPr>
              <a:t>history</a:t>
            </a:r>
            <a:r>
              <a:rPr lang="it-IT" dirty="0">
                <a:solidFill>
                  <a:srgbClr val="E6B9B8"/>
                </a:solidFill>
              </a:rPr>
              <a:t> </a:t>
            </a:r>
            <a:r>
              <a:rPr lang="it-IT" dirty="0" err="1">
                <a:solidFill>
                  <a:srgbClr val="E6B9B8"/>
                </a:solidFill>
              </a:rPr>
              <a:t>has</a:t>
            </a:r>
            <a:r>
              <a:rPr lang="it-IT" dirty="0">
                <a:solidFill>
                  <a:srgbClr val="E6B9B8"/>
                </a:solidFill>
              </a:rPr>
              <a:t> </a:t>
            </a:r>
            <a:r>
              <a:rPr lang="it-IT" dirty="0" err="1">
                <a:solidFill>
                  <a:srgbClr val="E6B9B8"/>
                </a:solidFill>
              </a:rPr>
              <a:t>shaped</a:t>
            </a:r>
            <a:r>
              <a:rPr lang="it-IT" dirty="0">
                <a:solidFill>
                  <a:srgbClr val="E6B9B8"/>
                </a:solidFill>
              </a:rPr>
              <a:t> a </a:t>
            </a:r>
            <a:r>
              <a:rPr lang="it-IT" dirty="0" err="1">
                <a:solidFill>
                  <a:srgbClr val="E6B9B8"/>
                </a:solidFill>
              </a:rPr>
              <a:t>sense</a:t>
            </a:r>
            <a:r>
              <a:rPr lang="it-IT" dirty="0">
                <a:solidFill>
                  <a:srgbClr val="E6B9B8"/>
                </a:solidFill>
              </a:rPr>
              <a:t> of </a:t>
            </a:r>
            <a:r>
              <a:rPr lang="it-IT" dirty="0" err="1">
                <a:solidFill>
                  <a:srgbClr val="E6B9B8"/>
                </a:solidFill>
              </a:rPr>
              <a:t>European</a:t>
            </a:r>
            <a:r>
              <a:rPr lang="it-IT" dirty="0">
                <a:solidFill>
                  <a:srgbClr val="E6B9B8"/>
                </a:solidFill>
              </a:rPr>
              <a:t> </a:t>
            </a:r>
            <a:r>
              <a:rPr lang="it-IT" dirty="0" err="1">
                <a:solidFill>
                  <a:srgbClr val="E6B9B8"/>
                </a:solidFill>
              </a:rPr>
              <a:t>memory</a:t>
            </a:r>
            <a:r>
              <a:rPr lang="it-IT" dirty="0">
                <a:solidFill>
                  <a:srgbClr val="E6B9B8"/>
                </a:solidFill>
              </a:rPr>
              <a:t> and </a:t>
            </a:r>
            <a:r>
              <a:rPr lang="it-IT" dirty="0" err="1">
                <a:solidFill>
                  <a:srgbClr val="E6B9B8"/>
                </a:solidFill>
              </a:rPr>
              <a:t>continues</a:t>
            </a:r>
            <a:r>
              <a:rPr lang="it-IT" dirty="0">
                <a:solidFill>
                  <a:srgbClr val="E6B9B8"/>
                </a:solidFill>
              </a:rPr>
              <a:t> to </a:t>
            </a:r>
            <a:r>
              <a:rPr lang="it-IT" dirty="0" err="1">
                <a:solidFill>
                  <a:srgbClr val="E6B9B8"/>
                </a:solidFill>
              </a:rPr>
              <a:t>influence</a:t>
            </a:r>
            <a:r>
              <a:rPr lang="it-IT" dirty="0">
                <a:solidFill>
                  <a:srgbClr val="E6B9B8"/>
                </a:solidFill>
              </a:rPr>
              <a:t> </a:t>
            </a:r>
            <a:r>
              <a:rPr lang="it-IT" dirty="0" err="1">
                <a:solidFill>
                  <a:srgbClr val="E6B9B8"/>
                </a:solidFill>
              </a:rPr>
              <a:t>our</a:t>
            </a:r>
            <a:r>
              <a:rPr lang="it-IT" dirty="0">
                <a:solidFill>
                  <a:srgbClr val="E6B9B8"/>
                </a:solidFill>
              </a:rPr>
              <a:t> </a:t>
            </a:r>
            <a:r>
              <a:rPr lang="it-IT" dirty="0" err="1">
                <a:solidFill>
                  <a:srgbClr val="E6B9B8"/>
                </a:solidFill>
              </a:rPr>
              <a:t>lives</a:t>
            </a:r>
            <a:r>
              <a:rPr lang="it-IT" dirty="0">
                <a:solidFill>
                  <a:srgbClr val="E6B9B8"/>
                </a:solidFill>
              </a:rPr>
              <a:t> </a:t>
            </a:r>
            <a:r>
              <a:rPr lang="it-IT" dirty="0" err="1">
                <a:solidFill>
                  <a:srgbClr val="E6B9B8"/>
                </a:solidFill>
              </a:rPr>
              <a:t>today</a:t>
            </a:r>
            <a:r>
              <a:rPr lang="it-IT" dirty="0">
                <a:solidFill>
                  <a:srgbClr val="E6B9B8"/>
                </a:solidFill>
              </a:rPr>
              <a:t> and in the future</a:t>
            </a:r>
            <a:r>
              <a:rPr lang="it-IT" dirty="0"/>
              <a:t>. </a:t>
            </a:r>
            <a:r>
              <a:rPr lang="it-IT" dirty="0" err="1"/>
              <a:t>As</a:t>
            </a:r>
            <a:r>
              <a:rPr lang="it-IT" dirty="0"/>
              <a:t> in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own</a:t>
            </a:r>
            <a:r>
              <a:rPr lang="it-IT" dirty="0"/>
              <a:t> </a:t>
            </a:r>
            <a:r>
              <a:rPr lang="it-IT" dirty="0" err="1"/>
              <a:t>lives</a:t>
            </a:r>
            <a:r>
              <a:rPr lang="it-IT" dirty="0"/>
              <a:t>, some </a:t>
            </a:r>
            <a:r>
              <a:rPr lang="it-IT" dirty="0" err="1"/>
              <a:t>things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want</a:t>
            </a:r>
            <a:r>
              <a:rPr lang="it-IT" dirty="0"/>
              <a:t> to </a:t>
            </a:r>
            <a:r>
              <a:rPr lang="it-IT" dirty="0" err="1"/>
              <a:t>remember</a:t>
            </a:r>
            <a:r>
              <a:rPr lang="it-IT" dirty="0"/>
              <a:t>, some </a:t>
            </a:r>
            <a:r>
              <a:rPr lang="it-IT" dirty="0" err="1"/>
              <a:t>things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like</a:t>
            </a:r>
            <a:r>
              <a:rPr lang="it-IT" dirty="0"/>
              <a:t> to </a:t>
            </a:r>
            <a:r>
              <a:rPr lang="it-IT" dirty="0" err="1"/>
              <a:t>forget</a:t>
            </a:r>
            <a:r>
              <a:rPr lang="it-IT" dirty="0"/>
              <a:t>. And of </a:t>
            </a:r>
            <a:r>
              <a:rPr lang="it-IT" dirty="0" err="1"/>
              <a:t>course</a:t>
            </a:r>
            <a:r>
              <a:rPr lang="it-IT" dirty="0"/>
              <a:t>,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event</a:t>
            </a:r>
            <a:r>
              <a:rPr lang="it-IT" dirty="0"/>
              <a:t> can be </a:t>
            </a:r>
            <a:r>
              <a:rPr lang="it-IT" dirty="0" err="1"/>
              <a:t>interpreted</a:t>
            </a:r>
            <a:r>
              <a:rPr lang="it-IT" dirty="0"/>
              <a:t> from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 smtClean="0"/>
              <a:t>perspectives</a:t>
            </a:r>
            <a:r>
              <a:rPr lang="it-IT" dirty="0" smtClean="0"/>
              <a:t>».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731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4835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Maison de l’Histoire </a:t>
            </a:r>
            <a:r>
              <a:rPr lang="it-IT" sz="3200" dirty="0" err="1" smtClean="0">
                <a:solidFill>
                  <a:srgbClr val="FFFF00"/>
                </a:solidFill>
              </a:rPr>
              <a:t>européenne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87946"/>
            <a:ext cx="8229600" cy="5270658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ACCOLADES AND </a:t>
            </a:r>
            <a:r>
              <a:rPr lang="it-IT" dirty="0" smtClean="0"/>
              <a:t>CRITICISM</a:t>
            </a:r>
          </a:p>
          <a:p>
            <a:r>
              <a:rPr lang="it-IT" dirty="0" smtClean="0"/>
              <a:t>«</a:t>
            </a:r>
            <a:r>
              <a:rPr lang="it-IT" dirty="0" err="1" smtClean="0"/>
              <a:t>Now</a:t>
            </a:r>
            <a:r>
              <a:rPr lang="it-IT" dirty="0"/>
              <a:t>, </a:t>
            </a:r>
            <a:r>
              <a:rPr lang="it-IT" dirty="0" err="1"/>
              <a:t>it’s</a:t>
            </a:r>
            <a:r>
              <a:rPr lang="it-IT" dirty="0"/>
              <a:t> over to </a:t>
            </a:r>
            <a:r>
              <a:rPr lang="it-IT" dirty="0" err="1"/>
              <a:t>you</a:t>
            </a:r>
            <a:r>
              <a:rPr lang="it-IT" dirty="0"/>
              <a:t>!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gallery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opinions</a:t>
            </a:r>
            <a:r>
              <a:rPr lang="it-IT" dirty="0"/>
              <a:t>!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Europe?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makes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feel</a:t>
            </a:r>
            <a:r>
              <a:rPr lang="it-IT" dirty="0"/>
              <a:t> ‘</a:t>
            </a:r>
            <a:r>
              <a:rPr lang="it-IT" dirty="0" err="1"/>
              <a:t>European</a:t>
            </a:r>
            <a:r>
              <a:rPr lang="it-IT" dirty="0"/>
              <a:t>’?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European</a:t>
            </a:r>
            <a:r>
              <a:rPr lang="it-IT" dirty="0"/>
              <a:t> </a:t>
            </a:r>
            <a:r>
              <a:rPr lang="it-IT" dirty="0" err="1"/>
              <a:t>heritage</a:t>
            </a:r>
            <a:r>
              <a:rPr lang="it-IT" dirty="0"/>
              <a:t>?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you’re</a:t>
            </a:r>
            <a:r>
              <a:rPr lang="it-IT" dirty="0"/>
              <a:t> a </a:t>
            </a:r>
            <a:r>
              <a:rPr lang="it-IT" dirty="0" err="1"/>
              <a:t>visitor</a:t>
            </a:r>
            <a:r>
              <a:rPr lang="it-IT" dirty="0"/>
              <a:t> </a:t>
            </a:r>
            <a:r>
              <a:rPr lang="it-IT" dirty="0" err="1"/>
              <a:t>here</a:t>
            </a:r>
            <a:r>
              <a:rPr lang="it-IT" dirty="0"/>
              <a:t> </a:t>
            </a:r>
            <a:r>
              <a:rPr lang="it-IT" dirty="0" err="1"/>
              <a:t>today</a:t>
            </a:r>
            <a:r>
              <a:rPr lang="it-IT" dirty="0"/>
              <a:t> from </a:t>
            </a:r>
            <a:r>
              <a:rPr lang="it-IT" dirty="0" err="1"/>
              <a:t>outside</a:t>
            </a:r>
            <a:r>
              <a:rPr lang="it-IT" dirty="0"/>
              <a:t> Europe, </a:t>
            </a:r>
            <a:r>
              <a:rPr lang="it-IT" dirty="0" err="1"/>
              <a:t>what</a:t>
            </a:r>
            <a:r>
              <a:rPr lang="it-IT" dirty="0"/>
              <a:t> are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perspectives</a:t>
            </a:r>
            <a:r>
              <a:rPr lang="it-IT" dirty="0"/>
              <a:t> of Europe and </a:t>
            </a:r>
            <a:r>
              <a:rPr lang="it-IT" dirty="0" err="1"/>
              <a:t>Europeans</a:t>
            </a:r>
            <a:r>
              <a:rPr lang="it-IT" dirty="0"/>
              <a:t>?</a:t>
            </a:r>
          </a:p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relevance</a:t>
            </a:r>
            <a:r>
              <a:rPr lang="it-IT" dirty="0"/>
              <a:t> of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memories</a:t>
            </a:r>
            <a:r>
              <a:rPr lang="it-IT" dirty="0"/>
              <a:t>?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memories</a:t>
            </a:r>
            <a:r>
              <a:rPr lang="it-IT" dirty="0"/>
              <a:t> of the </a:t>
            </a:r>
            <a:r>
              <a:rPr lang="it-IT" dirty="0" err="1"/>
              <a:t>past</a:t>
            </a:r>
            <a:r>
              <a:rPr lang="it-IT" dirty="0"/>
              <a:t> are </a:t>
            </a:r>
            <a:r>
              <a:rPr lang="it-IT" dirty="0" err="1"/>
              <a:t>important</a:t>
            </a:r>
            <a:r>
              <a:rPr lang="it-IT" dirty="0"/>
              <a:t> to </a:t>
            </a:r>
            <a:r>
              <a:rPr lang="it-IT" dirty="0" err="1"/>
              <a:t>us</a:t>
            </a:r>
            <a:r>
              <a:rPr lang="it-IT" dirty="0"/>
              <a:t>,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bring</a:t>
            </a:r>
            <a:r>
              <a:rPr lang="it-IT" dirty="0"/>
              <a:t> </a:t>
            </a:r>
            <a:r>
              <a:rPr lang="it-IT" dirty="0" err="1"/>
              <a:t>us</a:t>
            </a:r>
            <a:r>
              <a:rPr lang="it-IT" dirty="0"/>
              <a:t> </a:t>
            </a:r>
            <a:r>
              <a:rPr lang="it-IT" dirty="0" err="1"/>
              <a:t>together</a:t>
            </a:r>
            <a:r>
              <a:rPr lang="it-IT" dirty="0"/>
              <a:t> and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sometimes</a:t>
            </a:r>
            <a:r>
              <a:rPr lang="it-IT" dirty="0"/>
              <a:t> </a:t>
            </a:r>
            <a:r>
              <a:rPr lang="it-IT" dirty="0" err="1"/>
              <a:t>tear</a:t>
            </a:r>
            <a:r>
              <a:rPr lang="it-IT" dirty="0"/>
              <a:t> </a:t>
            </a:r>
            <a:r>
              <a:rPr lang="it-IT" dirty="0" err="1"/>
              <a:t>us</a:t>
            </a:r>
            <a:r>
              <a:rPr lang="it-IT" dirty="0"/>
              <a:t> </a:t>
            </a:r>
            <a:r>
              <a:rPr lang="it-IT" dirty="0" err="1"/>
              <a:t>apart</a:t>
            </a:r>
            <a:r>
              <a:rPr lang="it-IT" dirty="0"/>
              <a:t>. </a:t>
            </a:r>
            <a:r>
              <a:rPr lang="it-IT" dirty="0" err="1">
                <a:solidFill>
                  <a:srgbClr val="E6B9B8"/>
                </a:solidFill>
              </a:rPr>
              <a:t>Historical</a:t>
            </a:r>
            <a:r>
              <a:rPr lang="it-IT" dirty="0">
                <a:solidFill>
                  <a:srgbClr val="E6B9B8"/>
                </a:solidFill>
              </a:rPr>
              <a:t> </a:t>
            </a:r>
            <a:r>
              <a:rPr lang="it-IT" dirty="0" err="1">
                <a:solidFill>
                  <a:srgbClr val="E6B9B8"/>
                </a:solidFill>
              </a:rPr>
              <a:t>enquiry</a:t>
            </a:r>
            <a:r>
              <a:rPr lang="it-IT" dirty="0">
                <a:solidFill>
                  <a:srgbClr val="E6B9B8"/>
                </a:solidFill>
              </a:rPr>
              <a:t> and an </a:t>
            </a:r>
            <a:r>
              <a:rPr lang="it-IT" dirty="0" err="1">
                <a:solidFill>
                  <a:srgbClr val="E6B9B8"/>
                </a:solidFill>
              </a:rPr>
              <a:t>understanding</a:t>
            </a:r>
            <a:r>
              <a:rPr lang="it-IT" dirty="0">
                <a:solidFill>
                  <a:srgbClr val="E6B9B8"/>
                </a:solidFill>
              </a:rPr>
              <a:t> of </a:t>
            </a:r>
            <a:r>
              <a:rPr lang="it-IT" dirty="0" err="1">
                <a:solidFill>
                  <a:srgbClr val="E6B9B8"/>
                </a:solidFill>
              </a:rPr>
              <a:t>our</a:t>
            </a:r>
            <a:r>
              <a:rPr lang="it-IT" dirty="0">
                <a:solidFill>
                  <a:srgbClr val="E6B9B8"/>
                </a:solidFill>
              </a:rPr>
              <a:t> </a:t>
            </a:r>
            <a:r>
              <a:rPr lang="it-IT" dirty="0" err="1">
                <a:solidFill>
                  <a:srgbClr val="E6B9B8"/>
                </a:solidFill>
              </a:rPr>
              <a:t>European</a:t>
            </a:r>
            <a:r>
              <a:rPr lang="it-IT" dirty="0">
                <a:solidFill>
                  <a:srgbClr val="E6B9B8"/>
                </a:solidFill>
              </a:rPr>
              <a:t> </a:t>
            </a:r>
            <a:r>
              <a:rPr lang="it-IT" dirty="0" err="1">
                <a:solidFill>
                  <a:srgbClr val="E6B9B8"/>
                </a:solidFill>
              </a:rPr>
              <a:t>heritage</a:t>
            </a:r>
            <a:r>
              <a:rPr lang="it-IT" dirty="0">
                <a:solidFill>
                  <a:srgbClr val="E6B9B8"/>
                </a:solidFill>
              </a:rPr>
              <a:t> are </a:t>
            </a:r>
            <a:r>
              <a:rPr lang="it-IT" dirty="0" err="1">
                <a:solidFill>
                  <a:srgbClr val="E6B9B8"/>
                </a:solidFill>
              </a:rPr>
              <a:t>vital</a:t>
            </a:r>
            <a:r>
              <a:rPr lang="it-IT" dirty="0">
                <a:solidFill>
                  <a:srgbClr val="E6B9B8"/>
                </a:solidFill>
              </a:rPr>
              <a:t> </a:t>
            </a:r>
            <a:r>
              <a:rPr lang="it-IT" dirty="0" err="1">
                <a:solidFill>
                  <a:srgbClr val="E6B9B8"/>
                </a:solidFill>
              </a:rPr>
              <a:t>processes</a:t>
            </a:r>
            <a:r>
              <a:rPr lang="it-IT" dirty="0">
                <a:solidFill>
                  <a:srgbClr val="E6B9B8"/>
                </a:solidFill>
              </a:rPr>
              <a:t> in </a:t>
            </a:r>
            <a:r>
              <a:rPr lang="it-IT" dirty="0" err="1">
                <a:solidFill>
                  <a:srgbClr val="E6B9B8"/>
                </a:solidFill>
              </a:rPr>
              <a:t>understanding</a:t>
            </a:r>
            <a:r>
              <a:rPr lang="it-IT" dirty="0">
                <a:solidFill>
                  <a:srgbClr val="E6B9B8"/>
                </a:solidFill>
              </a:rPr>
              <a:t> </a:t>
            </a:r>
            <a:r>
              <a:rPr lang="it-IT" dirty="0" err="1">
                <a:solidFill>
                  <a:srgbClr val="E6B9B8"/>
                </a:solidFill>
              </a:rPr>
              <a:t>our</a:t>
            </a:r>
            <a:r>
              <a:rPr lang="it-IT" dirty="0">
                <a:solidFill>
                  <a:srgbClr val="E6B9B8"/>
                </a:solidFill>
              </a:rPr>
              <a:t> </a:t>
            </a:r>
            <a:r>
              <a:rPr lang="it-IT" dirty="0" err="1">
                <a:solidFill>
                  <a:srgbClr val="E6B9B8"/>
                </a:solidFill>
              </a:rPr>
              <a:t>past</a:t>
            </a:r>
            <a:r>
              <a:rPr lang="it-IT" dirty="0">
                <a:solidFill>
                  <a:srgbClr val="E6B9B8"/>
                </a:solidFill>
              </a:rPr>
              <a:t>, </a:t>
            </a:r>
            <a:r>
              <a:rPr lang="it-IT" dirty="0" err="1">
                <a:solidFill>
                  <a:srgbClr val="E6B9B8"/>
                </a:solidFill>
              </a:rPr>
              <a:t>present</a:t>
            </a:r>
            <a:r>
              <a:rPr lang="it-IT" dirty="0">
                <a:solidFill>
                  <a:srgbClr val="E6B9B8"/>
                </a:solidFill>
              </a:rPr>
              <a:t> and </a:t>
            </a:r>
            <a:r>
              <a:rPr lang="it-IT" dirty="0" smtClean="0">
                <a:solidFill>
                  <a:srgbClr val="E6B9B8"/>
                </a:solidFill>
              </a:rPr>
              <a:t>future</a:t>
            </a:r>
            <a:r>
              <a:rPr lang="it-IT" dirty="0" smtClean="0"/>
              <a:t>».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733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1944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Maison de l’Histoire </a:t>
            </a:r>
            <a:r>
              <a:rPr lang="it-IT" dirty="0" err="1" smtClean="0">
                <a:solidFill>
                  <a:srgbClr val="FFFF00"/>
                </a:solidFill>
              </a:rPr>
              <a:t>européenne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62822"/>
          </a:xfrm>
        </p:spPr>
        <p:txBody>
          <a:bodyPr>
            <a:noAutofit/>
          </a:bodyPr>
          <a:lstStyle/>
          <a:p>
            <a:r>
              <a:rPr lang="it-IT" sz="2000" dirty="0" smtClean="0"/>
              <a:t>«</a:t>
            </a:r>
            <a:r>
              <a:rPr lang="it-IT" sz="2000" dirty="0" err="1" smtClean="0"/>
              <a:t>L'exposition</a:t>
            </a:r>
            <a:r>
              <a:rPr lang="it-IT" sz="2000" dirty="0" smtClean="0"/>
              <a:t> </a:t>
            </a:r>
            <a:r>
              <a:rPr lang="it-IT" sz="2000" dirty="0"/>
              <a:t>permanente de la Maison de l'histoire </a:t>
            </a:r>
            <a:r>
              <a:rPr lang="it-IT" sz="2000" dirty="0" err="1"/>
              <a:t>européenne</a:t>
            </a:r>
            <a:r>
              <a:rPr lang="it-IT" sz="2000" dirty="0"/>
              <a:t> offre </a:t>
            </a:r>
            <a:r>
              <a:rPr lang="it-IT" sz="2000" dirty="0" err="1"/>
              <a:t>aux</a:t>
            </a:r>
            <a:r>
              <a:rPr lang="it-IT" sz="2000" dirty="0"/>
              <a:t> </a:t>
            </a:r>
            <a:r>
              <a:rPr lang="it-IT" sz="2000" dirty="0" err="1"/>
              <a:t>visiteurs</a:t>
            </a:r>
            <a:r>
              <a:rPr lang="it-IT" sz="2000" dirty="0"/>
              <a:t> un </a:t>
            </a:r>
            <a:r>
              <a:rPr lang="it-IT" sz="2000" dirty="0" err="1"/>
              <a:t>aperçu</a:t>
            </a:r>
            <a:r>
              <a:rPr lang="it-IT" sz="2000" dirty="0"/>
              <a:t> de l'histoire </a:t>
            </a:r>
            <a:r>
              <a:rPr lang="it-IT" sz="2000" dirty="0" err="1"/>
              <a:t>du</a:t>
            </a:r>
            <a:r>
              <a:rPr lang="it-IT" sz="2000" dirty="0"/>
              <a:t> </a:t>
            </a:r>
            <a:r>
              <a:rPr lang="it-IT" sz="2000" dirty="0" err="1"/>
              <a:t>continent</a:t>
            </a:r>
            <a:r>
              <a:rPr lang="it-IT" sz="2000" dirty="0"/>
              <a:t>.</a:t>
            </a:r>
          </a:p>
          <a:p>
            <a:r>
              <a:rPr lang="it-IT" sz="2000" dirty="0"/>
              <a:t>Pour </a:t>
            </a:r>
            <a:r>
              <a:rPr lang="it-IT" sz="2000" dirty="0" err="1"/>
              <a:t>permettre</a:t>
            </a:r>
            <a:r>
              <a:rPr lang="it-IT" sz="2000" dirty="0"/>
              <a:t> </a:t>
            </a:r>
            <a:r>
              <a:rPr lang="it-IT" sz="2000" dirty="0" err="1"/>
              <a:t>aux</a:t>
            </a:r>
            <a:r>
              <a:rPr lang="it-IT" sz="2000" dirty="0"/>
              <a:t> </a:t>
            </a:r>
            <a:r>
              <a:rPr lang="it-IT" sz="2000" dirty="0" err="1"/>
              <a:t>visiteurs</a:t>
            </a:r>
            <a:r>
              <a:rPr lang="it-IT" sz="2000" dirty="0"/>
              <a:t> de </a:t>
            </a:r>
            <a:r>
              <a:rPr lang="it-IT" sz="2000" dirty="0" err="1"/>
              <a:t>mieux</a:t>
            </a:r>
            <a:r>
              <a:rPr lang="it-IT" sz="2000" dirty="0"/>
              <a:t> </a:t>
            </a:r>
            <a:r>
              <a:rPr lang="it-IT" sz="2000" dirty="0" err="1"/>
              <a:t>comprendre</a:t>
            </a:r>
            <a:r>
              <a:rPr lang="it-IT" sz="2000" dirty="0"/>
              <a:t> </a:t>
            </a:r>
            <a:r>
              <a:rPr lang="it-IT" sz="2000" dirty="0" err="1"/>
              <a:t>les</a:t>
            </a:r>
            <a:r>
              <a:rPr lang="it-IT" sz="2000" dirty="0"/>
              <a:t> </a:t>
            </a:r>
            <a:r>
              <a:rPr lang="it-IT" sz="2000" dirty="0" err="1"/>
              <a:t>bouleversements</a:t>
            </a:r>
            <a:r>
              <a:rPr lang="it-IT" sz="2000" dirty="0"/>
              <a:t> </a:t>
            </a:r>
            <a:r>
              <a:rPr lang="it-IT" sz="2000" dirty="0" err="1"/>
              <a:t>du</a:t>
            </a:r>
            <a:r>
              <a:rPr lang="it-IT" sz="2000" dirty="0"/>
              <a:t> </a:t>
            </a:r>
            <a:r>
              <a:rPr lang="it-IT" sz="2000" dirty="0" err="1"/>
              <a:t>XXe</a:t>
            </a:r>
            <a:r>
              <a:rPr lang="it-IT" sz="2000" dirty="0"/>
              <a:t> </a:t>
            </a:r>
            <a:r>
              <a:rPr lang="it-IT" sz="2000" dirty="0" err="1"/>
              <a:t>siècle</a:t>
            </a:r>
            <a:r>
              <a:rPr lang="it-IT" sz="2000" dirty="0"/>
              <a:t>, </a:t>
            </a:r>
            <a:r>
              <a:rPr lang="it-IT" sz="2000" dirty="0" err="1"/>
              <a:t>l'exposition</a:t>
            </a:r>
            <a:r>
              <a:rPr lang="it-IT" sz="2000" dirty="0"/>
              <a:t> permanente s'</a:t>
            </a:r>
            <a:r>
              <a:rPr lang="it-IT" sz="2000" dirty="0" err="1"/>
              <a:t>arrête</a:t>
            </a:r>
            <a:r>
              <a:rPr lang="it-IT" sz="2000" dirty="0"/>
              <a:t> tout d'</a:t>
            </a:r>
            <a:r>
              <a:rPr lang="it-IT" sz="2000" dirty="0" err="1"/>
              <a:t>abord</a:t>
            </a:r>
            <a:r>
              <a:rPr lang="it-IT" sz="2000" dirty="0"/>
              <a:t> </a:t>
            </a:r>
            <a:r>
              <a:rPr lang="it-IT" sz="2000" dirty="0" err="1"/>
              <a:t>sur</a:t>
            </a:r>
            <a:r>
              <a:rPr lang="it-IT" sz="2000" dirty="0"/>
              <a:t> </a:t>
            </a:r>
            <a:r>
              <a:rPr lang="it-IT" sz="2000" dirty="0" err="1"/>
              <a:t>les</a:t>
            </a:r>
            <a:r>
              <a:rPr lang="it-IT" sz="2000" dirty="0"/>
              <a:t> </a:t>
            </a:r>
            <a:r>
              <a:rPr lang="it-IT" sz="2000" dirty="0" err="1"/>
              <a:t>idées</a:t>
            </a:r>
            <a:r>
              <a:rPr lang="it-IT" sz="2000" dirty="0"/>
              <a:t> et </a:t>
            </a:r>
            <a:r>
              <a:rPr lang="it-IT" sz="2000" dirty="0" err="1"/>
              <a:t>les</a:t>
            </a:r>
            <a:r>
              <a:rPr lang="it-IT" sz="2000" dirty="0"/>
              <a:t> </a:t>
            </a:r>
            <a:r>
              <a:rPr lang="it-IT" sz="2000" dirty="0" err="1"/>
              <a:t>convictions</a:t>
            </a:r>
            <a:r>
              <a:rPr lang="it-IT" sz="2000" dirty="0"/>
              <a:t> qui </a:t>
            </a:r>
            <a:r>
              <a:rPr lang="it-IT" sz="2000" dirty="0" err="1"/>
              <a:t>ont</a:t>
            </a:r>
            <a:r>
              <a:rPr lang="it-IT" sz="2000" dirty="0"/>
              <a:t> </a:t>
            </a:r>
            <a:r>
              <a:rPr lang="it-IT" sz="2000" dirty="0" err="1"/>
              <a:t>caractérisé</a:t>
            </a:r>
            <a:r>
              <a:rPr lang="it-IT" sz="2000" dirty="0"/>
              <a:t> le </a:t>
            </a:r>
            <a:r>
              <a:rPr lang="it-IT" sz="2000" dirty="0" err="1"/>
              <a:t>XIXe</a:t>
            </a:r>
            <a:r>
              <a:rPr lang="it-IT" sz="2000" dirty="0"/>
              <a:t> </a:t>
            </a:r>
            <a:r>
              <a:rPr lang="it-IT" sz="2000" dirty="0" err="1"/>
              <a:t>siècle</a:t>
            </a:r>
            <a:r>
              <a:rPr lang="it-IT" sz="2000" dirty="0"/>
              <a:t>, qui </a:t>
            </a:r>
            <a:r>
              <a:rPr lang="it-IT" sz="2000" dirty="0" err="1"/>
              <a:t>marque</a:t>
            </a:r>
            <a:r>
              <a:rPr lang="it-IT" sz="2000" dirty="0"/>
              <a:t> "</a:t>
            </a:r>
            <a:r>
              <a:rPr lang="it-IT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l'entrée de l'Europe </a:t>
            </a:r>
            <a:r>
              <a:rPr lang="it-IT" sz="20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dans</a:t>
            </a:r>
            <a:r>
              <a:rPr lang="it-IT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la </a:t>
            </a:r>
            <a:r>
              <a:rPr lang="it-IT" sz="20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modernité</a:t>
            </a:r>
            <a:r>
              <a:rPr lang="it-IT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"</a:t>
            </a:r>
            <a:r>
              <a:rPr lang="it-IT" sz="2000" dirty="0"/>
              <a:t>, </a:t>
            </a:r>
            <a:r>
              <a:rPr lang="it-IT" sz="2000" dirty="0" err="1"/>
              <a:t>avant</a:t>
            </a:r>
            <a:r>
              <a:rPr lang="it-IT" sz="2000" dirty="0"/>
              <a:t> de se </a:t>
            </a:r>
            <a:r>
              <a:rPr lang="it-IT" sz="2000" dirty="0" err="1"/>
              <a:t>pencher</a:t>
            </a:r>
            <a:r>
              <a:rPr lang="it-IT" sz="2000" dirty="0"/>
              <a:t> </a:t>
            </a:r>
            <a:r>
              <a:rPr lang="it-IT" sz="2000" dirty="0" err="1"/>
              <a:t>sur</a:t>
            </a:r>
            <a:r>
              <a:rPr lang="it-IT" sz="2000" dirty="0"/>
              <a:t> le </a:t>
            </a:r>
            <a:r>
              <a:rPr lang="it-IT" sz="2000" dirty="0" err="1"/>
              <a:t>basculement</a:t>
            </a:r>
            <a:r>
              <a:rPr lang="it-IT" sz="2000" dirty="0"/>
              <a:t> </a:t>
            </a:r>
            <a:r>
              <a:rPr lang="it-IT" sz="2000" dirty="0" err="1"/>
              <a:t>du</a:t>
            </a:r>
            <a:r>
              <a:rPr lang="it-IT" sz="2000" dirty="0"/>
              <a:t> </a:t>
            </a:r>
            <a:r>
              <a:rPr lang="it-IT" sz="2000" dirty="0" err="1"/>
              <a:t>continent</a:t>
            </a:r>
            <a:r>
              <a:rPr lang="it-IT" sz="2000" dirty="0"/>
              <a:t> </a:t>
            </a:r>
            <a:r>
              <a:rPr lang="it-IT" sz="2000" dirty="0" err="1"/>
              <a:t>dans</a:t>
            </a:r>
            <a:r>
              <a:rPr lang="it-IT" sz="2000" dirty="0"/>
              <a:t> la guerre et la </a:t>
            </a:r>
            <a:r>
              <a:rPr lang="it-IT" sz="2000" dirty="0" err="1"/>
              <a:t>destruction</a:t>
            </a:r>
            <a:r>
              <a:rPr lang="it-IT" sz="2000" dirty="0"/>
              <a:t>.</a:t>
            </a:r>
          </a:p>
          <a:p>
            <a:r>
              <a:rPr lang="it-IT" sz="2000" dirty="0"/>
              <a:t>Elle </a:t>
            </a:r>
            <a:r>
              <a:rPr lang="it-IT" sz="2000" dirty="0" err="1"/>
              <a:t>aborde</a:t>
            </a:r>
            <a:r>
              <a:rPr lang="it-IT" sz="2000" dirty="0"/>
              <a:t> </a:t>
            </a:r>
            <a:r>
              <a:rPr lang="it-IT" sz="2000" dirty="0" err="1"/>
              <a:t>ensuite</a:t>
            </a:r>
            <a:r>
              <a:rPr lang="it-IT" sz="2000" dirty="0"/>
              <a:t> la </a:t>
            </a:r>
            <a:r>
              <a:rPr lang="it-IT" sz="2000" dirty="0" err="1"/>
              <a:t>question</a:t>
            </a:r>
            <a:r>
              <a:rPr lang="it-IT" sz="2000" dirty="0"/>
              <a:t> de </a:t>
            </a:r>
            <a:r>
              <a:rPr lang="it-IT" sz="2000" dirty="0">
                <a:solidFill>
                  <a:srgbClr val="E6B9B8"/>
                </a:solidFill>
              </a:rPr>
              <a:t>la </a:t>
            </a:r>
            <a:r>
              <a:rPr lang="it-IT" sz="2000" dirty="0" err="1">
                <a:solidFill>
                  <a:srgbClr val="E6B9B8"/>
                </a:solidFill>
              </a:rPr>
              <a:t>recherche</a:t>
            </a:r>
            <a:r>
              <a:rPr lang="it-IT" sz="2000" dirty="0">
                <a:solidFill>
                  <a:srgbClr val="E6B9B8"/>
                </a:solidFill>
              </a:rPr>
              <a:t> d'une vie </a:t>
            </a:r>
            <a:r>
              <a:rPr lang="it-IT" sz="2000" dirty="0" err="1">
                <a:solidFill>
                  <a:srgbClr val="E6B9B8"/>
                </a:solidFill>
              </a:rPr>
              <a:t>meilleure</a:t>
            </a:r>
            <a:r>
              <a:rPr lang="it-IT" sz="2000" dirty="0">
                <a:solidFill>
                  <a:srgbClr val="E6B9B8"/>
                </a:solidFill>
              </a:rPr>
              <a:t> </a:t>
            </a:r>
            <a:r>
              <a:rPr lang="it-IT" sz="2000" dirty="0" err="1">
                <a:solidFill>
                  <a:srgbClr val="E6B9B8"/>
                </a:solidFill>
              </a:rPr>
              <a:t>dans</a:t>
            </a:r>
            <a:r>
              <a:rPr lang="it-IT" sz="2000" dirty="0">
                <a:solidFill>
                  <a:srgbClr val="E6B9B8"/>
                </a:solidFill>
              </a:rPr>
              <a:t> une Europe </a:t>
            </a:r>
            <a:r>
              <a:rPr lang="it-IT" sz="2000" dirty="0" err="1">
                <a:solidFill>
                  <a:srgbClr val="E6B9B8"/>
                </a:solidFill>
              </a:rPr>
              <a:t>toujours</a:t>
            </a:r>
            <a:r>
              <a:rPr lang="it-IT" sz="2000" dirty="0">
                <a:solidFill>
                  <a:srgbClr val="E6B9B8"/>
                </a:solidFill>
              </a:rPr>
              <a:t> plus </a:t>
            </a:r>
            <a:r>
              <a:rPr lang="it-IT" sz="2000" dirty="0" err="1">
                <a:solidFill>
                  <a:srgbClr val="E6B9B8"/>
                </a:solidFill>
              </a:rPr>
              <a:t>unifiée</a:t>
            </a:r>
            <a:r>
              <a:rPr lang="it-IT" sz="2000" dirty="0"/>
              <a:t>.</a:t>
            </a:r>
          </a:p>
          <a:p>
            <a:r>
              <a:rPr lang="it-IT" sz="2000" dirty="0" err="1">
                <a:solidFill>
                  <a:srgbClr val="E6B9B8"/>
                </a:solidFill>
              </a:rPr>
              <a:t>Les</a:t>
            </a:r>
            <a:r>
              <a:rPr lang="it-IT" sz="2000" dirty="0">
                <a:solidFill>
                  <a:srgbClr val="E6B9B8"/>
                </a:solidFill>
              </a:rPr>
              <a:t> </a:t>
            </a:r>
            <a:r>
              <a:rPr lang="it-IT" sz="2000" dirty="0" err="1">
                <a:solidFill>
                  <a:srgbClr val="E6B9B8"/>
                </a:solidFill>
              </a:rPr>
              <a:t>visiteurs</a:t>
            </a:r>
            <a:r>
              <a:rPr lang="it-IT" sz="2000" dirty="0">
                <a:solidFill>
                  <a:srgbClr val="E6B9B8"/>
                </a:solidFill>
              </a:rPr>
              <a:t> </a:t>
            </a:r>
            <a:r>
              <a:rPr lang="it-IT" sz="2000" dirty="0" err="1">
                <a:solidFill>
                  <a:srgbClr val="E6B9B8"/>
                </a:solidFill>
              </a:rPr>
              <a:t>sont</a:t>
            </a:r>
            <a:r>
              <a:rPr lang="it-IT" sz="2000" dirty="0">
                <a:solidFill>
                  <a:srgbClr val="E6B9B8"/>
                </a:solidFill>
              </a:rPr>
              <a:t> </a:t>
            </a:r>
            <a:r>
              <a:rPr lang="it-IT" sz="2000" dirty="0" err="1">
                <a:solidFill>
                  <a:srgbClr val="E6B9B8"/>
                </a:solidFill>
              </a:rPr>
              <a:t>incités</a:t>
            </a:r>
            <a:r>
              <a:rPr lang="it-IT" sz="2000" dirty="0">
                <a:solidFill>
                  <a:srgbClr val="E6B9B8"/>
                </a:solidFill>
              </a:rPr>
              <a:t> à </a:t>
            </a:r>
            <a:r>
              <a:rPr lang="it-IT" sz="2000" dirty="0" err="1">
                <a:solidFill>
                  <a:srgbClr val="E6B9B8"/>
                </a:solidFill>
              </a:rPr>
              <a:t>porter</a:t>
            </a:r>
            <a:r>
              <a:rPr lang="it-IT" sz="2000" dirty="0">
                <a:solidFill>
                  <a:srgbClr val="E6B9B8"/>
                </a:solidFill>
              </a:rPr>
              <a:t> </a:t>
            </a:r>
            <a:r>
              <a:rPr lang="it-IT" sz="2000" dirty="0" err="1">
                <a:solidFill>
                  <a:srgbClr val="E6B9B8"/>
                </a:solidFill>
              </a:rPr>
              <a:t>leur</a:t>
            </a:r>
            <a:r>
              <a:rPr lang="it-IT" sz="2000" dirty="0">
                <a:solidFill>
                  <a:srgbClr val="E6B9B8"/>
                </a:solidFill>
              </a:rPr>
              <a:t> </a:t>
            </a:r>
            <a:r>
              <a:rPr lang="it-IT" sz="2000" dirty="0" err="1">
                <a:solidFill>
                  <a:srgbClr val="E6B9B8"/>
                </a:solidFill>
              </a:rPr>
              <a:t>réflexion</a:t>
            </a:r>
            <a:r>
              <a:rPr lang="it-IT" sz="2000" dirty="0">
                <a:solidFill>
                  <a:srgbClr val="E6B9B8"/>
                </a:solidFill>
              </a:rPr>
              <a:t> </a:t>
            </a:r>
            <a:r>
              <a:rPr lang="it-IT" sz="2000" dirty="0" err="1">
                <a:solidFill>
                  <a:srgbClr val="E6B9B8"/>
                </a:solidFill>
              </a:rPr>
              <a:t>sur</a:t>
            </a:r>
            <a:r>
              <a:rPr lang="it-IT" sz="2000" dirty="0">
                <a:solidFill>
                  <a:srgbClr val="E6B9B8"/>
                </a:solidFill>
              </a:rPr>
              <a:t> l'Europe d'</a:t>
            </a:r>
            <a:r>
              <a:rPr lang="it-IT" sz="2000" dirty="0" err="1">
                <a:solidFill>
                  <a:srgbClr val="E6B9B8"/>
                </a:solidFill>
              </a:rPr>
              <a:t>aujourd'hui</a:t>
            </a:r>
            <a:r>
              <a:rPr lang="it-IT" sz="2000" dirty="0"/>
              <a:t>, la situation et la </a:t>
            </a:r>
            <a:r>
              <a:rPr lang="it-IT" sz="2000" dirty="0" err="1"/>
              <a:t>place</a:t>
            </a:r>
            <a:r>
              <a:rPr lang="it-IT" sz="2000" dirty="0"/>
              <a:t> de l'Union </a:t>
            </a:r>
            <a:r>
              <a:rPr lang="it-IT" sz="2000" dirty="0" err="1"/>
              <a:t>européenne</a:t>
            </a:r>
            <a:r>
              <a:rPr lang="it-IT" sz="2000" dirty="0"/>
              <a:t> et le </a:t>
            </a:r>
            <a:r>
              <a:rPr lang="it-IT" sz="2000" dirty="0" err="1"/>
              <a:t>rôle</a:t>
            </a:r>
            <a:r>
              <a:rPr lang="it-IT" sz="2000" dirty="0"/>
              <a:t> </a:t>
            </a:r>
            <a:r>
              <a:rPr lang="it-IT" sz="2000" dirty="0" err="1"/>
              <a:t>que</a:t>
            </a:r>
            <a:r>
              <a:rPr lang="it-IT" sz="2000" dirty="0"/>
              <a:t> tout un </a:t>
            </a:r>
            <a:r>
              <a:rPr lang="it-IT" sz="2000" dirty="0" err="1"/>
              <a:t>chacun</a:t>
            </a:r>
            <a:r>
              <a:rPr lang="it-IT" sz="2000" dirty="0"/>
              <a:t> </a:t>
            </a:r>
            <a:r>
              <a:rPr lang="it-IT" sz="2000" dirty="0" err="1"/>
              <a:t>peut</a:t>
            </a:r>
            <a:r>
              <a:rPr lang="it-IT" sz="2000" dirty="0"/>
              <a:t> </a:t>
            </a:r>
            <a:r>
              <a:rPr lang="it-IT" sz="2000" dirty="0" err="1"/>
              <a:t>jouer</a:t>
            </a:r>
            <a:r>
              <a:rPr lang="it-IT" sz="2000" dirty="0"/>
              <a:t> pour </a:t>
            </a:r>
            <a:r>
              <a:rPr lang="it-IT" sz="2000" dirty="0" err="1"/>
              <a:t>modeler</a:t>
            </a:r>
            <a:r>
              <a:rPr lang="it-IT" sz="2000" dirty="0"/>
              <a:t> son </a:t>
            </a:r>
            <a:r>
              <a:rPr lang="it-IT" sz="2000" dirty="0" err="1" smtClean="0"/>
              <a:t>avenir</a:t>
            </a:r>
            <a:r>
              <a:rPr lang="it-IT" sz="2000" dirty="0" smtClean="0"/>
              <a:t>».</a:t>
            </a:r>
          </a:p>
          <a:p>
            <a:endParaRPr lang="it-IT" sz="2000" dirty="0"/>
          </a:p>
          <a:p>
            <a:r>
              <a:rPr lang="it-IT" sz="2000" dirty="0" smtClean="0"/>
              <a:t>IL MUSEO NON HA UNA COLLEZIONE PREESISTENTE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08854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956</Words>
  <Application>Microsoft Macintosh PowerPoint</Application>
  <PresentationFormat>Presentazione su schermo (4:3)</PresentationFormat>
  <Paragraphs>91</Paragraphs>
  <Slides>24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7" baseType="lpstr">
      <vt:lpstr>Arial</vt:lpstr>
      <vt:lpstr>Calibri</vt:lpstr>
      <vt:lpstr>Tema di Office</vt:lpstr>
      <vt:lpstr>Allestimenti museali e ruolo del public historian</vt:lpstr>
      <vt:lpstr>Public historian e musei</vt:lpstr>
      <vt:lpstr>Come ci si presenta al pubblico</vt:lpstr>
      <vt:lpstr>Quali musei?</vt:lpstr>
      <vt:lpstr>Presentazione di PowerPoint</vt:lpstr>
      <vt:lpstr>Maison de l’Histoire européenne The House thus becomes a meeting point for people of all generations and walks of life. Here you can strengthen your knowledge of Europe's common history and shared memories</vt:lpstr>
      <vt:lpstr>Maison de l’Histoire européenne</vt:lpstr>
      <vt:lpstr>Maison de l’Histoire européenne</vt:lpstr>
      <vt:lpstr>Maison de l’Histoire européenne</vt:lpstr>
      <vt:lpstr>National Museum of African American History and Culture</vt:lpstr>
      <vt:lpstr>National Museum of African American History and Culture</vt:lpstr>
      <vt:lpstr>National Museum of African American History and Culture</vt:lpstr>
      <vt:lpstr>Il Museo etnografico di Quai Branly, Paris</vt:lpstr>
      <vt:lpstr>Il Museo etnografico di Quai Branly, Paris</vt:lpstr>
      <vt:lpstr>Museo delle culture (collezione Passalacqua)</vt:lpstr>
      <vt:lpstr>Museo delle culture (collezione Passalacqua)</vt:lpstr>
      <vt:lpstr>Museo delle culture (camera delle meraviglie di Manfredo Settala)</vt:lpstr>
      <vt:lpstr>Museo delle culture (camera delle meraviglie di Manfredo Settala)</vt:lpstr>
      <vt:lpstr>Museo delle culture (camera delle meraviglie di Manfredo Settala)</vt:lpstr>
      <vt:lpstr>Museo delle culture (camera delle meraviglie di Manfredo Settala)</vt:lpstr>
      <vt:lpstr>Veneranda Biblioteca Ambrosiana, Milano</vt:lpstr>
      <vt:lpstr>Biblioteca estense, Modena</vt:lpstr>
      <vt:lpstr>Museo delle culture (camera delle meraviglie di Manfredo Settala)</vt:lpstr>
      <vt:lpstr>Museo delle culture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Allestimenti museali e ruolo del public historian</dc:title>
  <dc:creator>Sabina</dc:creator>
  <cp:lastModifiedBy>sabina.pavone@unimc.it</cp:lastModifiedBy>
  <cp:revision>51</cp:revision>
  <dcterms:created xsi:type="dcterms:W3CDTF">2018-03-20T15:35:28Z</dcterms:created>
  <dcterms:modified xsi:type="dcterms:W3CDTF">2022-11-16T09:36:08Z</dcterms:modified>
</cp:coreProperties>
</file>