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6" r:id="rId3"/>
    <p:sldId id="280" r:id="rId4"/>
    <p:sldId id="258" r:id="rId5"/>
    <p:sldId id="281" r:id="rId6"/>
    <p:sldId id="282" r:id="rId7"/>
    <p:sldId id="269" r:id="rId8"/>
    <p:sldId id="268" r:id="rId9"/>
    <p:sldId id="264" r:id="rId10"/>
    <p:sldId id="265" r:id="rId11"/>
    <p:sldId id="283" r:id="rId12"/>
    <p:sldId id="267" r:id="rId13"/>
    <p:sldId id="270" r:id="rId14"/>
    <p:sldId id="291" r:id="rId15"/>
    <p:sldId id="292" r:id="rId16"/>
    <p:sldId id="287" r:id="rId17"/>
    <p:sldId id="257" r:id="rId18"/>
    <p:sldId id="290" r:id="rId19"/>
    <p:sldId id="289" r:id="rId20"/>
    <p:sldId id="28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0" autoAdjust="0"/>
    <p:restoredTop sz="94697"/>
  </p:normalViewPr>
  <p:slideViewPr>
    <p:cSldViewPr snapToGrid="0" snapToObjects="1">
      <p:cViewPr>
        <p:scale>
          <a:sx n="100" d="100"/>
          <a:sy n="100" d="100"/>
        </p:scale>
        <p:origin x="904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369F1-9D57-7248-BEB7-E337CB0A98D6}" type="datetimeFigureOut">
              <a:rPr lang="it-IT" smtClean="0"/>
              <a:t>15/11/22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A1D12-1E28-1444-A716-46FAA905D0D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91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A1D12-1E28-1444-A716-46FAA905D0D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43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filigran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filigran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16000" y="1299882"/>
            <a:ext cx="7670800" cy="3122707"/>
          </a:xfrm>
        </p:spPr>
        <p:txBody>
          <a:bodyPr/>
          <a:lstStyle/>
          <a:p>
            <a:r>
              <a:rPr lang="en-GB" b="1" dirty="0" smtClean="0">
                <a:latin typeface="Apple Chancery"/>
                <a:cs typeface="Apple Chancery"/>
              </a:rPr>
              <a:t>“Per la </a:t>
            </a:r>
            <a:r>
              <a:rPr lang="en-GB" b="1" dirty="0" err="1" smtClean="0">
                <a:latin typeface="Apple Chancery"/>
                <a:cs typeface="Apple Chancery"/>
              </a:rPr>
              <a:t>salvezza</a:t>
            </a:r>
            <a:r>
              <a:rPr lang="en-GB" b="1" dirty="0" smtClean="0">
                <a:latin typeface="Apple Chancery"/>
                <a:cs typeface="Apple Chancery"/>
              </a:rPr>
              <a:t> </a:t>
            </a:r>
            <a:r>
              <a:rPr lang="en-GB" b="1" dirty="0" err="1" smtClean="0">
                <a:latin typeface="Apple Chancery"/>
                <a:cs typeface="Apple Chancery"/>
              </a:rPr>
              <a:t>della</a:t>
            </a:r>
            <a:r>
              <a:rPr lang="en-GB" b="1" dirty="0" smtClean="0">
                <a:latin typeface="Apple Chancery"/>
                <a:cs typeface="Apple Chancery"/>
              </a:rPr>
              <a:t> Russia"</a:t>
            </a:r>
            <a:r>
              <a:rPr lang="en-GB" b="1" dirty="0">
                <a:latin typeface="Apple Chancery"/>
                <a:cs typeface="Apple Chancery"/>
              </a:rPr>
              <a:t>: </a:t>
            </a:r>
            <a:r>
              <a:rPr lang="en-GB" b="1" dirty="0" err="1" smtClean="0">
                <a:latin typeface="Apple Chancery"/>
                <a:cs typeface="Apple Chancery"/>
              </a:rPr>
              <a:t>Qualche</a:t>
            </a:r>
            <a:r>
              <a:rPr lang="en-GB" b="1" dirty="0" smtClean="0">
                <a:latin typeface="Apple Chancery"/>
                <a:cs typeface="Apple Chancery"/>
              </a:rPr>
              <a:t> </a:t>
            </a:r>
            <a:r>
              <a:rPr lang="en-GB" b="1" dirty="0" err="1" smtClean="0">
                <a:latin typeface="Apple Chancery"/>
                <a:cs typeface="Apple Chancery"/>
              </a:rPr>
              <a:t>considerazione</a:t>
            </a:r>
            <a:r>
              <a:rPr lang="en-GB" b="1" dirty="0" smtClean="0">
                <a:latin typeface="Apple Chancery"/>
                <a:cs typeface="Apple Chancery"/>
              </a:rPr>
              <a:t> sui </a:t>
            </a:r>
            <a:r>
              <a:rPr lang="en-GB" b="1" dirty="0" err="1" smtClean="0">
                <a:latin typeface="Apple Chancery"/>
                <a:cs typeface="Apple Chancery"/>
              </a:rPr>
              <a:t>Russupeti</a:t>
            </a:r>
            <a:r>
              <a:rPr lang="en-GB" b="1" dirty="0" smtClean="0">
                <a:latin typeface="Apple Chancery"/>
                <a:cs typeface="Apple Chancery"/>
              </a:rPr>
              <a:t> del XX </a:t>
            </a:r>
            <a:r>
              <a:rPr lang="en-GB" b="1" dirty="0" err="1" smtClean="0">
                <a:latin typeface="Apple Chancery"/>
                <a:cs typeface="Apple Chancery"/>
              </a:rPr>
              <a:t>secolo</a:t>
            </a:r>
            <a:endParaRPr lang="it-IT" b="1" dirty="0">
              <a:latin typeface="Apple Chancery"/>
              <a:cs typeface="Apple Chancery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>
                <a:latin typeface="Apple Chancery"/>
                <a:cs typeface="Apple Chancery"/>
              </a:rPr>
              <a:t>Sabina Pavone   </a:t>
            </a:r>
          </a:p>
          <a:p>
            <a:r>
              <a:rPr lang="it-IT" sz="3200" dirty="0" smtClean="0">
                <a:latin typeface="Apple Chancery"/>
                <a:cs typeface="Apple Chancery"/>
              </a:rPr>
              <a:t>(Università di Macerata)</a:t>
            </a:r>
            <a:endParaRPr lang="it-IT" sz="2800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95871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16435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567765"/>
            <a:ext cx="7313613" cy="5871882"/>
          </a:xfrm>
        </p:spPr>
        <p:txBody>
          <a:bodyPr>
            <a:normAutofit/>
          </a:bodyPr>
          <a:lstStyle/>
          <a:p>
            <a:r>
              <a:rPr lang="fr-CA" b="1" dirty="0" smtClean="0">
                <a:latin typeface="Apple Chancery"/>
                <a:cs typeface="Apple Chancery"/>
              </a:rPr>
              <a:t>1925</a:t>
            </a:r>
            <a:r>
              <a:rPr lang="fr-CA" dirty="0" smtClean="0">
                <a:latin typeface="Apple Chancery"/>
                <a:cs typeface="Apple Chancery"/>
              </a:rPr>
              <a:t>: </a:t>
            </a:r>
            <a:r>
              <a:rPr lang="fr-CA" dirty="0" smtClean="0">
                <a:latin typeface="Apple Chancery"/>
                <a:cs typeface="Apple Chancery"/>
              </a:rPr>
              <a:t>Il Padre </a:t>
            </a:r>
            <a:r>
              <a:rPr lang="fr-CA" dirty="0" err="1" smtClean="0">
                <a:latin typeface="Apple Chancery"/>
                <a:cs typeface="Apple Chancery"/>
              </a:rPr>
              <a:t>Generale</a:t>
            </a:r>
            <a:r>
              <a:rPr lang="fr-CA" dirty="0" smtClean="0">
                <a:latin typeface="Apple Chancery"/>
                <a:cs typeface="Apple Chancery"/>
              </a:rPr>
              <a:t> </a:t>
            </a:r>
            <a:r>
              <a:rPr lang="fr-CA" b="1" dirty="0" err="1" smtClean="0">
                <a:latin typeface="Apple Chancery"/>
                <a:cs typeface="Apple Chancery"/>
              </a:rPr>
              <a:t>Ledóchowski</a:t>
            </a:r>
            <a:r>
              <a:rPr lang="fr-CA" b="1" dirty="0" smtClean="0">
                <a:latin typeface="Apple Chancery"/>
                <a:cs typeface="Apple Chancery"/>
              </a:rPr>
              <a:t> </a:t>
            </a:r>
            <a:r>
              <a:rPr lang="fr-CA" b="1" dirty="0" smtClean="0">
                <a:latin typeface="Apple Chancery"/>
                <a:cs typeface="Apple Chancery"/>
              </a:rPr>
              <a:t>(1915-1942</a:t>
            </a:r>
            <a:r>
              <a:rPr lang="fr-CA" dirty="0" smtClean="0">
                <a:latin typeface="Apple Chancery"/>
                <a:cs typeface="Apple Chancery"/>
              </a:rPr>
              <a:t>) </a:t>
            </a:r>
            <a:r>
              <a:rPr lang="fr-CA" dirty="0" err="1" smtClean="0">
                <a:latin typeface="Apple Chancery"/>
                <a:cs typeface="Apple Chancery"/>
              </a:rPr>
              <a:t>propone</a:t>
            </a:r>
            <a:r>
              <a:rPr lang="fr-CA" dirty="0" smtClean="0">
                <a:latin typeface="Apple Chancery"/>
                <a:cs typeface="Apple Chancery"/>
              </a:rPr>
              <a:t> </a:t>
            </a:r>
            <a:r>
              <a:rPr lang="fr-CA" dirty="0" err="1" smtClean="0">
                <a:latin typeface="Apple Chancery"/>
                <a:cs typeface="Apple Chancery"/>
              </a:rPr>
              <a:t>nuovi</a:t>
            </a:r>
            <a:r>
              <a:rPr lang="fr-CA" dirty="0" smtClean="0">
                <a:latin typeface="Apple Chancery"/>
                <a:cs typeface="Apple Chancery"/>
              </a:rPr>
              <a:t> </a:t>
            </a:r>
            <a:r>
              <a:rPr lang="fr-CA" dirty="0" err="1" smtClean="0">
                <a:latin typeface="Apple Chancery"/>
                <a:cs typeface="Apple Chancery"/>
              </a:rPr>
              <a:t>piani</a:t>
            </a:r>
            <a:r>
              <a:rPr lang="fr-CA" dirty="0" smtClean="0">
                <a:latin typeface="Apple Chancery"/>
                <a:cs typeface="Apple Chancery"/>
              </a:rPr>
              <a:t> per le </a:t>
            </a:r>
            <a:r>
              <a:rPr lang="fr-CA" dirty="0" err="1" smtClean="0">
                <a:latin typeface="Apple Chancery"/>
                <a:cs typeface="Apple Chancery"/>
              </a:rPr>
              <a:t>missioni</a:t>
            </a:r>
            <a:endParaRPr lang="fr-CA" dirty="0" smtClean="0">
              <a:latin typeface="Apple Chancery"/>
              <a:cs typeface="Apple Chancery"/>
            </a:endParaRPr>
          </a:p>
          <a:p>
            <a:r>
              <a:rPr lang="fr-CA" b="1" dirty="0" smtClean="0">
                <a:latin typeface="Apple Chancery"/>
                <a:cs typeface="Apple Chancery"/>
              </a:rPr>
              <a:t>29 </a:t>
            </a:r>
            <a:r>
              <a:rPr lang="fr-CA" b="1" dirty="0" err="1" smtClean="0">
                <a:latin typeface="Apple Chancery"/>
                <a:cs typeface="Apple Chancery"/>
              </a:rPr>
              <a:t>Marzo</a:t>
            </a:r>
            <a:r>
              <a:rPr lang="fr-CA" b="1" dirty="0" smtClean="0">
                <a:latin typeface="Apple Chancery"/>
                <a:cs typeface="Apple Chancery"/>
              </a:rPr>
              <a:t> </a:t>
            </a:r>
            <a:r>
              <a:rPr lang="fr-CA" b="1" dirty="0" smtClean="0">
                <a:latin typeface="Apple Chancery"/>
                <a:cs typeface="Apple Chancery"/>
              </a:rPr>
              <a:t>1926: </a:t>
            </a:r>
            <a:r>
              <a:rPr lang="fr-CA" dirty="0" smtClean="0">
                <a:latin typeface="Apple Chancery"/>
                <a:cs typeface="Apple Chancery"/>
              </a:rPr>
              <a:t>d’</a:t>
            </a:r>
            <a:r>
              <a:rPr lang="fr-CA" b="1" dirty="0" err="1" smtClean="0">
                <a:latin typeface="Apple Chancery"/>
                <a:cs typeface="Apple Chancery"/>
              </a:rPr>
              <a:t>Herbigny</a:t>
            </a:r>
            <a:r>
              <a:rPr lang="fr-CA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viene</a:t>
            </a:r>
            <a:r>
              <a:rPr lang="en-GB" dirty="0" smtClean="0">
                <a:latin typeface="Apple Chancery"/>
                <a:cs typeface="Apple Chancery"/>
              </a:rPr>
              <a:t> in </a:t>
            </a:r>
            <a:r>
              <a:rPr lang="en-GB" dirty="0" err="1" smtClean="0">
                <a:latin typeface="Apple Chancery"/>
                <a:cs typeface="Apple Chancery"/>
              </a:rPr>
              <a:t>segreto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consacrato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vescovo</a:t>
            </a:r>
            <a:r>
              <a:rPr lang="en-GB" dirty="0" smtClean="0">
                <a:latin typeface="Apple Chancery"/>
                <a:cs typeface="Apple Chancery"/>
              </a:rPr>
              <a:t> a Berlin dal </a:t>
            </a:r>
            <a:r>
              <a:rPr lang="en-GB" dirty="0" err="1" smtClean="0">
                <a:latin typeface="Apple Chancery"/>
                <a:cs typeface="Apple Chancery"/>
              </a:rPr>
              <a:t>nunzio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>
                <a:latin typeface="Apple Chancery"/>
                <a:cs typeface="Apple Chancery"/>
              </a:rPr>
              <a:t>Pacelli</a:t>
            </a:r>
            <a:r>
              <a:rPr lang="en-GB" dirty="0">
                <a:latin typeface="Apple Chancery"/>
                <a:cs typeface="Apple Chancery"/>
              </a:rPr>
              <a:t> </a:t>
            </a:r>
            <a:r>
              <a:rPr lang="en-GB" dirty="0" smtClean="0">
                <a:latin typeface="Apple Chancery"/>
                <a:cs typeface="Apple Chancery"/>
              </a:rPr>
              <a:t>(</a:t>
            </a:r>
            <a:r>
              <a:rPr lang="en-GB" dirty="0" err="1" smtClean="0">
                <a:latin typeface="Apple Chancery"/>
                <a:cs typeface="Apple Chancery"/>
              </a:rPr>
              <a:t>il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futuro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>
                <a:latin typeface="Apple Chancery"/>
                <a:cs typeface="Apple Chancery"/>
              </a:rPr>
              <a:t>Pius XII)</a:t>
            </a:r>
            <a:r>
              <a:rPr lang="it-IT" dirty="0">
                <a:latin typeface="Apple Chancery"/>
                <a:cs typeface="Apple Chancery"/>
              </a:rPr>
              <a:t> </a:t>
            </a:r>
            <a:r>
              <a:rPr lang="fr-CA" dirty="0" smtClean="0">
                <a:latin typeface="Apple Chancery"/>
                <a:cs typeface="Apple Chancery"/>
              </a:rPr>
              <a:t>  </a:t>
            </a:r>
          </a:p>
          <a:p>
            <a:r>
              <a:rPr lang="fr-CA" b="1" dirty="0" smtClean="0">
                <a:latin typeface="Apple Chancery"/>
                <a:cs typeface="Apple Chancery"/>
              </a:rPr>
              <a:t>1929</a:t>
            </a:r>
            <a:r>
              <a:rPr lang="fr-CA" dirty="0" smtClean="0">
                <a:latin typeface="Apple Chancery"/>
                <a:cs typeface="Apple Chancery"/>
              </a:rPr>
              <a:t>: </a:t>
            </a:r>
            <a:r>
              <a:rPr lang="fr-CA" dirty="0" err="1" smtClean="0">
                <a:latin typeface="Apple Chancery"/>
                <a:cs typeface="Apple Chancery"/>
              </a:rPr>
              <a:t>nascita</a:t>
            </a:r>
            <a:r>
              <a:rPr lang="fr-CA" dirty="0" smtClean="0">
                <a:latin typeface="Apple Chancery"/>
                <a:cs typeface="Apple Chancery"/>
              </a:rPr>
              <a:t> </a:t>
            </a:r>
            <a:r>
              <a:rPr lang="fr-CA" dirty="0" err="1" smtClean="0">
                <a:latin typeface="Apple Chancery"/>
                <a:cs typeface="Apple Chancery"/>
              </a:rPr>
              <a:t>dell’Assistenza</a:t>
            </a:r>
            <a:r>
              <a:rPr lang="fr-CA" dirty="0" smtClean="0">
                <a:latin typeface="Apple Chancery"/>
                <a:cs typeface="Apple Chancery"/>
              </a:rPr>
              <a:t> Slava</a:t>
            </a:r>
            <a:endParaRPr lang="fr-CA" dirty="0" smtClean="0">
              <a:latin typeface="Apple Chancery"/>
              <a:cs typeface="Apple Chancery"/>
            </a:endParaRPr>
          </a:p>
          <a:p>
            <a:r>
              <a:rPr lang="fr-CA" b="1" dirty="0" smtClean="0">
                <a:latin typeface="Apple Chancery"/>
                <a:cs typeface="Apple Chancery"/>
              </a:rPr>
              <a:t>1930</a:t>
            </a:r>
            <a:r>
              <a:rPr lang="fr-CA" dirty="0" smtClean="0">
                <a:latin typeface="Apple Chancery"/>
                <a:cs typeface="Apple Chancery"/>
              </a:rPr>
              <a:t>: </a:t>
            </a:r>
            <a:r>
              <a:rPr lang="en-GB" dirty="0" err="1" smtClean="0">
                <a:latin typeface="Apple Chancery"/>
                <a:cs typeface="Apple Chancery"/>
              </a:rPr>
              <a:t>d’Herbigny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è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nominato</a:t>
            </a:r>
            <a:r>
              <a:rPr lang="en-GB" dirty="0" smtClean="0">
                <a:latin typeface="Apple Chancery"/>
                <a:cs typeface="Apple Chancery"/>
              </a:rPr>
              <a:t> a capo </a:t>
            </a:r>
            <a:r>
              <a:rPr lang="en-GB" dirty="0" err="1" smtClean="0">
                <a:latin typeface="Apple Chancery"/>
                <a:cs typeface="Apple Chancery"/>
              </a:rPr>
              <a:t>della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Commissione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Pontificia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i="1" dirty="0">
                <a:latin typeface="Apple Chancery"/>
                <a:cs typeface="Apple Chancery"/>
              </a:rPr>
              <a:t>Pro </a:t>
            </a:r>
            <a:r>
              <a:rPr lang="en-GB" i="1" dirty="0" smtClean="0">
                <a:latin typeface="Apple Chancery"/>
                <a:cs typeface="Apple Chancery"/>
              </a:rPr>
              <a:t>Russia</a:t>
            </a:r>
            <a:endParaRPr lang="fr-CA" dirty="0" smtClean="0">
              <a:latin typeface="Apple Chancery"/>
              <a:cs typeface="Apple Chancery"/>
            </a:endParaRPr>
          </a:p>
          <a:p>
            <a:r>
              <a:rPr lang="fr-CA" b="1" dirty="0" smtClean="0">
                <a:latin typeface="Apple Chancery"/>
                <a:cs typeface="Apple Chancery"/>
              </a:rPr>
              <a:t>1934</a:t>
            </a:r>
            <a:r>
              <a:rPr lang="fr-CA" dirty="0" smtClean="0">
                <a:latin typeface="Apple Chancery"/>
                <a:cs typeface="Apple Chancery"/>
              </a:rPr>
              <a:t>: d’</a:t>
            </a:r>
            <a:r>
              <a:rPr lang="fr-CA" dirty="0" err="1" smtClean="0">
                <a:latin typeface="Apple Chancery"/>
                <a:cs typeface="Apple Chancery"/>
              </a:rPr>
              <a:t>Herbigny</a:t>
            </a:r>
            <a:r>
              <a:rPr lang="fr-CA" dirty="0" smtClean="0">
                <a:latin typeface="Apple Chancery"/>
                <a:cs typeface="Apple Chancery"/>
              </a:rPr>
              <a:t> </a:t>
            </a:r>
            <a:r>
              <a:rPr lang="en-GB" dirty="0" smtClean="0">
                <a:latin typeface="Apple Chancery"/>
                <a:cs typeface="Apple Chancery"/>
              </a:rPr>
              <a:t>cade in </a:t>
            </a:r>
            <a:r>
              <a:rPr lang="en-GB" dirty="0" err="1" smtClean="0">
                <a:latin typeface="Apple Chancery"/>
                <a:cs typeface="Apple Chancery"/>
              </a:rPr>
              <a:t>disgrazia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endParaRPr lang="fr-CA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68278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 smtClean="0">
                <a:latin typeface="Apple Chancery"/>
                <a:cs typeface="Apple Chancery"/>
              </a:rPr>
              <a:t>Lettera</a:t>
            </a:r>
            <a:r>
              <a:rPr lang="en-GB" sz="2800" b="1" dirty="0" smtClean="0">
                <a:latin typeface="Apple Chancery"/>
                <a:cs typeface="Apple Chancery"/>
              </a:rPr>
              <a:t> del Padre-</a:t>
            </a:r>
            <a:r>
              <a:rPr lang="en-GB" sz="2800" b="1" dirty="0" err="1" smtClean="0">
                <a:latin typeface="Apple Chancery"/>
                <a:cs typeface="Apple Chancery"/>
              </a:rPr>
              <a:t>Generale</a:t>
            </a:r>
            <a:r>
              <a:rPr lang="en-GB" sz="2800" b="1" dirty="0" smtClean="0">
                <a:latin typeface="Apple Chancery"/>
                <a:cs typeface="Apple Chancery"/>
              </a:rPr>
              <a:t> </a:t>
            </a:r>
            <a:r>
              <a:rPr lang="en-GB" sz="2800" b="1" dirty="0" err="1">
                <a:latin typeface="Apple Chancery"/>
                <a:cs typeface="Apple Chancery"/>
              </a:rPr>
              <a:t>Ledóchowski</a:t>
            </a:r>
            <a:r>
              <a:rPr lang="en-GB" sz="2800" b="1" dirty="0">
                <a:latin typeface="Apple Chancery"/>
                <a:cs typeface="Apple Chancery"/>
              </a:rPr>
              <a:t>, </a:t>
            </a:r>
            <a:r>
              <a:rPr lang="en-GB" sz="2800" b="1" dirty="0" smtClean="0">
                <a:latin typeface="Apple Chancery"/>
                <a:cs typeface="Apple Chancery"/>
              </a:rPr>
              <a:t/>
            </a:r>
            <a:br>
              <a:rPr lang="en-GB" sz="2800" b="1" dirty="0" smtClean="0">
                <a:latin typeface="Apple Chancery"/>
                <a:cs typeface="Apple Chancery"/>
              </a:rPr>
            </a:br>
            <a:r>
              <a:rPr lang="en-GB" sz="2800" b="1" dirty="0" smtClean="0">
                <a:latin typeface="Apple Chancery"/>
                <a:cs typeface="Apple Chancery"/>
              </a:rPr>
              <a:t>25 </a:t>
            </a:r>
            <a:r>
              <a:rPr lang="en-GB" sz="2800" b="1" dirty="0" err="1" smtClean="0">
                <a:latin typeface="Apple Chancery"/>
                <a:cs typeface="Apple Chancery"/>
              </a:rPr>
              <a:t>Febbraio</a:t>
            </a:r>
            <a:r>
              <a:rPr lang="en-GB" sz="2800" b="1" dirty="0" smtClean="0">
                <a:latin typeface="Apple Chancery"/>
                <a:cs typeface="Apple Chancery"/>
              </a:rPr>
              <a:t> 1922 </a:t>
            </a:r>
            <a:endParaRPr lang="it-IT" sz="2800" b="1" dirty="0">
              <a:latin typeface="Apple Chancery"/>
              <a:cs typeface="Apple Chancery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“</a:t>
            </a:r>
            <a:r>
              <a:rPr lang="en-GB" dirty="0" err="1"/>
              <a:t>Preterea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qui </a:t>
            </a:r>
            <a:r>
              <a:rPr lang="en-GB" dirty="0" err="1"/>
              <a:t>sunt</a:t>
            </a:r>
            <a:r>
              <a:rPr lang="en-GB" dirty="0"/>
              <a:t>, </a:t>
            </a:r>
            <a:r>
              <a:rPr lang="en-GB" dirty="0" err="1"/>
              <a:t>praesertim</a:t>
            </a:r>
            <a:r>
              <a:rPr lang="en-GB" dirty="0"/>
              <a:t> inter </a:t>
            </a:r>
            <a:r>
              <a:rPr lang="en-GB" dirty="0" err="1"/>
              <a:t>Theologis</a:t>
            </a:r>
            <a:r>
              <a:rPr lang="en-GB" dirty="0"/>
              <a:t> et </a:t>
            </a:r>
            <a:r>
              <a:rPr lang="en-GB" dirty="0" err="1"/>
              <a:t>Neosacerdotes</a:t>
            </a:r>
            <a:r>
              <a:rPr lang="en-GB" dirty="0"/>
              <a:t>, quod Deus ad tam </a:t>
            </a:r>
            <a:r>
              <a:rPr lang="en-GB" dirty="0" err="1"/>
              <a:t>arduam</a:t>
            </a:r>
            <a:r>
              <a:rPr lang="en-GB" dirty="0"/>
              <a:t> et </a:t>
            </a:r>
            <a:r>
              <a:rPr lang="en-GB" dirty="0" err="1"/>
              <a:t>fructuosam</a:t>
            </a:r>
            <a:r>
              <a:rPr lang="en-GB" dirty="0"/>
              <a:t> </a:t>
            </a:r>
            <a:r>
              <a:rPr lang="en-GB" dirty="0" err="1"/>
              <a:t>Missionem</a:t>
            </a:r>
            <a:r>
              <a:rPr lang="en-GB" dirty="0"/>
              <a:t> </a:t>
            </a:r>
            <a:r>
              <a:rPr lang="en-GB" dirty="0" err="1"/>
              <a:t>impellat</a:t>
            </a:r>
            <a:r>
              <a:rPr lang="en-GB" dirty="0"/>
              <a:t>, </a:t>
            </a:r>
            <a:r>
              <a:rPr lang="en-GB" i="1" dirty="0" err="1"/>
              <a:t>Provincialibus</a:t>
            </a:r>
            <a:r>
              <a:rPr lang="en-GB" i="1" dirty="0"/>
              <a:t> se </a:t>
            </a:r>
            <a:r>
              <a:rPr lang="en-GB" i="1" dirty="0" err="1"/>
              <a:t>offerant</a:t>
            </a:r>
            <a:r>
              <a:rPr lang="en-GB" dirty="0"/>
              <a:t>, qui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aptos</a:t>
            </a:r>
            <a:r>
              <a:rPr lang="en-GB" dirty="0"/>
              <a:t> et </a:t>
            </a:r>
            <a:r>
              <a:rPr lang="en-GB" dirty="0" err="1"/>
              <a:t>debitis</a:t>
            </a:r>
            <a:r>
              <a:rPr lang="en-GB" dirty="0"/>
              <a:t> </a:t>
            </a:r>
            <a:r>
              <a:rPr lang="en-GB" dirty="0" err="1"/>
              <a:t>ornatos</a:t>
            </a:r>
            <a:r>
              <a:rPr lang="en-GB" dirty="0"/>
              <a:t> </a:t>
            </a:r>
            <a:r>
              <a:rPr lang="en-GB" dirty="0" err="1"/>
              <a:t>viderint</a:t>
            </a:r>
            <a:r>
              <a:rPr lang="en-GB" dirty="0"/>
              <a:t>, </a:t>
            </a:r>
            <a:r>
              <a:rPr lang="en-GB" dirty="0" err="1"/>
              <a:t>eorum</a:t>
            </a:r>
            <a:r>
              <a:rPr lang="en-GB" dirty="0"/>
              <a:t> </a:t>
            </a:r>
            <a:r>
              <a:rPr lang="en-GB" dirty="0" err="1"/>
              <a:t>nomina</a:t>
            </a:r>
            <a:r>
              <a:rPr lang="en-GB" dirty="0"/>
              <a:t> </a:t>
            </a:r>
            <a:r>
              <a:rPr lang="en-GB" dirty="0" err="1"/>
              <a:t>mihi</a:t>
            </a:r>
            <a:r>
              <a:rPr lang="en-GB" dirty="0"/>
              <a:t> significant”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 smtClean="0"/>
              <a:t>“Inoltre, se ci sono alcuni, </a:t>
            </a:r>
            <a:r>
              <a:rPr lang="it-IT" dirty="0" err="1" smtClean="0"/>
              <a:t>particularmente</a:t>
            </a:r>
            <a:r>
              <a:rPr lang="it-IT" dirty="0" smtClean="0"/>
              <a:t> teologi e preti appena ordinati, che Dio ha chiamato a una così ardua e fruttuosa missione, </a:t>
            </a:r>
            <a:r>
              <a:rPr lang="it-IT" i="1" dirty="0" smtClean="0"/>
              <a:t>si offrano ai Provinciali</a:t>
            </a:r>
            <a:r>
              <a:rPr lang="it-IT" dirty="0" smtClean="0"/>
              <a:t>,  che se  li giudicheranno sufficientemente e adeguatamente preparati, passino poi a me i loro nomi”.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96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134471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-5689" r="-5689"/>
          <a:stretch>
            <a:fillRect/>
          </a:stretch>
        </p:blipFill>
        <p:spPr>
          <a:xfrm>
            <a:off x="914400" y="596900"/>
            <a:ext cx="7313613" cy="6096000"/>
          </a:xfrm>
          <a:solidFill>
            <a:srgbClr val="62593E"/>
          </a:solidFill>
        </p:spPr>
      </p:pic>
    </p:spTree>
    <p:extLst>
      <p:ext uri="{BB962C8B-B14F-4D97-AF65-F5344CB8AC3E}">
        <p14:creationId xmlns:p14="http://schemas.microsoft.com/office/powerpoint/2010/main" val="35571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388471"/>
            <a:ext cx="7313613" cy="851647"/>
          </a:xfrm>
        </p:spPr>
        <p:txBody>
          <a:bodyPr/>
          <a:lstStyle/>
          <a:p>
            <a:r>
              <a:rPr lang="it-IT" sz="3200" b="1" dirty="0" smtClean="0">
                <a:latin typeface="Apple Chancery"/>
                <a:cs typeface="Apple Chancery"/>
              </a:rPr>
              <a:t>Lettere </a:t>
            </a:r>
            <a:r>
              <a:rPr lang="it-IT" sz="3200" b="1" i="1" dirty="0" err="1" smtClean="0">
                <a:latin typeface="Apple Chancery"/>
                <a:cs typeface="Apple Chancery"/>
              </a:rPr>
              <a:t>Russipetae</a:t>
            </a:r>
            <a:r>
              <a:rPr lang="it-IT" sz="3200" b="1" i="1" dirty="0" smtClean="0">
                <a:latin typeface="Apple Chancery"/>
                <a:cs typeface="Apple Chancery"/>
              </a:rPr>
              <a:t> </a:t>
            </a:r>
            <a:r>
              <a:rPr lang="it-IT" sz="3200" b="1" dirty="0" smtClean="0">
                <a:latin typeface="Apple Chancery"/>
                <a:cs typeface="Apple Chancery"/>
              </a:rPr>
              <a:t>1926-1934</a:t>
            </a:r>
            <a:endParaRPr lang="it-IT" sz="3200" b="1" dirty="0">
              <a:latin typeface="Apple Chancery"/>
              <a:cs typeface="Apple Chancery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359647"/>
            <a:ext cx="7313613" cy="4960471"/>
          </a:xfrm>
        </p:spPr>
        <p:txBody>
          <a:bodyPr>
            <a:normAutofit/>
          </a:bodyPr>
          <a:lstStyle/>
          <a:p>
            <a:pPr lvl="0"/>
            <a:r>
              <a:rPr lang="fr-CA" b="1" dirty="0" smtClean="0">
                <a:latin typeface="Apple Chancery"/>
                <a:cs typeface="Apple Chancery"/>
              </a:rPr>
              <a:t>Raphaël </a:t>
            </a:r>
            <a:r>
              <a:rPr lang="fr-CA" b="1" dirty="0" err="1" smtClean="0">
                <a:latin typeface="Apple Chancery"/>
                <a:cs typeface="Apple Chancery"/>
              </a:rPr>
              <a:t>Martinelli</a:t>
            </a:r>
            <a:r>
              <a:rPr lang="fr-CA" b="1" dirty="0" smtClean="0">
                <a:latin typeface="Apple Chancery"/>
                <a:cs typeface="Apple Chancery"/>
              </a:rPr>
              <a:t> </a:t>
            </a:r>
            <a:r>
              <a:rPr lang="fr-CA" b="1" dirty="0" smtClean="0">
                <a:latin typeface="Apple Chancery"/>
                <a:cs typeface="Apple Chancery"/>
              </a:rPr>
              <a:t>al </a:t>
            </a:r>
            <a:r>
              <a:rPr lang="fr-CA" b="1" dirty="0" err="1" smtClean="0">
                <a:latin typeface="Apple Chancery"/>
                <a:cs typeface="Apple Chancery"/>
              </a:rPr>
              <a:t>Generale</a:t>
            </a:r>
            <a:r>
              <a:rPr lang="fr-CA" b="1" dirty="0" smtClean="0">
                <a:latin typeface="Apple Chancery"/>
                <a:cs typeface="Apple Chancery"/>
              </a:rPr>
              <a:t>, </a:t>
            </a:r>
            <a:r>
              <a:rPr lang="fr-CA" b="1" dirty="0" smtClean="0">
                <a:latin typeface="Apple Chancery"/>
                <a:cs typeface="Apple Chancery"/>
              </a:rPr>
              <a:t>Anagni, </a:t>
            </a:r>
            <a:r>
              <a:rPr lang="fr-CA" b="1" dirty="0" err="1" smtClean="0">
                <a:latin typeface="Apple Chancery"/>
                <a:cs typeface="Apple Chancery"/>
              </a:rPr>
              <a:t>Pontificio</a:t>
            </a:r>
            <a:r>
              <a:rPr lang="fr-CA" b="1" dirty="0" smtClean="0">
                <a:latin typeface="Apple Chancery"/>
                <a:cs typeface="Apple Chancery"/>
              </a:rPr>
              <a:t> </a:t>
            </a:r>
            <a:r>
              <a:rPr lang="fr-CA" b="1" dirty="0" err="1" smtClean="0">
                <a:latin typeface="Apple Chancery"/>
                <a:cs typeface="Apple Chancery"/>
              </a:rPr>
              <a:t>Collegio</a:t>
            </a:r>
            <a:r>
              <a:rPr lang="fr-CA" b="1" dirty="0" smtClean="0">
                <a:latin typeface="Apple Chancery"/>
                <a:cs typeface="Apple Chancery"/>
              </a:rPr>
              <a:t> </a:t>
            </a:r>
            <a:r>
              <a:rPr lang="fr-CA" b="1" dirty="0" err="1" smtClean="0">
                <a:latin typeface="Apple Chancery"/>
                <a:cs typeface="Apple Chancery"/>
              </a:rPr>
              <a:t>Leoniano</a:t>
            </a:r>
            <a:r>
              <a:rPr lang="fr-CA" b="1" dirty="0" smtClean="0">
                <a:latin typeface="Apple Chancery"/>
                <a:cs typeface="Apple Chancery"/>
              </a:rPr>
              <a:t>, 24.IX.1926:</a:t>
            </a:r>
          </a:p>
          <a:p>
            <a:r>
              <a:rPr lang="en-GB" sz="2000" dirty="0" err="1" smtClean="0">
                <a:latin typeface="Apple Chancery"/>
                <a:cs typeface="Apple Chancery"/>
              </a:rPr>
              <a:t>Chiede</a:t>
            </a:r>
            <a:r>
              <a:rPr lang="en-GB" sz="2000" dirty="0" smtClean="0">
                <a:latin typeface="Apple Chancery"/>
                <a:cs typeface="Apple Chancery"/>
              </a:rPr>
              <a:t> la Russia </a:t>
            </a:r>
            <a:r>
              <a:rPr lang="en-GB" sz="2000" dirty="0" err="1" smtClean="0">
                <a:latin typeface="Apple Chancery"/>
                <a:cs typeface="Apple Chancery"/>
              </a:rPr>
              <a:t>considerando</a:t>
            </a:r>
            <a:r>
              <a:rPr lang="en-GB" sz="2000" dirty="0" smtClean="0">
                <a:latin typeface="Apple Chancery"/>
                <a:cs typeface="Apple Chancery"/>
              </a:rPr>
              <a:t> </a:t>
            </a:r>
            <a:r>
              <a:rPr lang="en-GB" sz="2000" dirty="0" err="1" smtClean="0">
                <a:latin typeface="Apple Chancery"/>
                <a:cs typeface="Apple Chancery"/>
              </a:rPr>
              <a:t>quelle</a:t>
            </a:r>
            <a:r>
              <a:rPr lang="en-GB" sz="2000" dirty="0" smtClean="0">
                <a:latin typeface="Apple Chancery"/>
                <a:cs typeface="Apple Chancery"/>
              </a:rPr>
              <a:t> “</a:t>
            </a:r>
            <a:r>
              <a:rPr lang="it-IT" sz="2000" dirty="0"/>
              <a:t>missioni per la S. Chiesa di massima importanza e per il missionario sommamente difficili </a:t>
            </a:r>
            <a:r>
              <a:rPr lang="en-GB" sz="2000" dirty="0" smtClean="0">
                <a:latin typeface="Apple Chancery"/>
                <a:cs typeface="Apple Chancery"/>
              </a:rPr>
              <a:t>” </a:t>
            </a:r>
            <a:endParaRPr lang="fr-CA" sz="2000" dirty="0">
              <a:latin typeface="Apple Chancery"/>
              <a:cs typeface="Apple Chancery"/>
            </a:endParaRPr>
          </a:p>
          <a:p>
            <a:pPr lvl="0"/>
            <a:r>
              <a:rPr lang="it-IT" b="1" dirty="0">
                <a:latin typeface="Apple Chancery"/>
                <a:cs typeface="Apple Chancery"/>
              </a:rPr>
              <a:t>Giuseppe Fedi </a:t>
            </a:r>
            <a:r>
              <a:rPr lang="it-IT" b="1" dirty="0" smtClean="0">
                <a:latin typeface="Apple Chancery"/>
                <a:cs typeface="Apple Chancery"/>
              </a:rPr>
              <a:t>(</a:t>
            </a:r>
            <a:r>
              <a:rPr lang="it-IT" b="1" dirty="0" err="1" smtClean="0">
                <a:latin typeface="Apple Chancery"/>
                <a:cs typeface="Apple Chancery"/>
              </a:rPr>
              <a:t>scholastic</a:t>
            </a:r>
            <a:r>
              <a:rPr lang="it-IT" b="1" dirty="0" smtClean="0">
                <a:latin typeface="Apple Chancery"/>
                <a:cs typeface="Apple Chancery"/>
              </a:rPr>
              <a:t>), </a:t>
            </a:r>
            <a:r>
              <a:rPr lang="fr-CA" b="1" dirty="0" smtClean="0">
                <a:latin typeface="Apple Chancery"/>
                <a:cs typeface="Apple Chancery"/>
              </a:rPr>
              <a:t>Chieri</a:t>
            </a:r>
            <a:r>
              <a:rPr lang="fr-CA" b="1" dirty="0">
                <a:latin typeface="Apple Chancery"/>
                <a:cs typeface="Apple Chancery"/>
              </a:rPr>
              <a:t>, 13.III, 1930:</a:t>
            </a:r>
          </a:p>
          <a:p>
            <a:r>
              <a:rPr lang="it-IT" sz="2000" dirty="0" smtClean="0"/>
              <a:t>Ricorda una lettera del generale nella quale </a:t>
            </a:r>
            <a:r>
              <a:rPr lang="it-IT" sz="2000" dirty="0"/>
              <a:t>invitava «a una preparazione prossima tutti quelli che si sentissero animati dal desiderio di consacrare la propria vita per la riedificazione e la salvezza della Russia» </a:t>
            </a:r>
            <a:endParaRPr lang="fr-CA" sz="2000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26428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24118"/>
            <a:ext cx="7313613" cy="552823"/>
          </a:xfrm>
        </p:spPr>
        <p:txBody>
          <a:bodyPr/>
          <a:lstStyle/>
          <a:p>
            <a:r>
              <a:rPr lang="it-IT" sz="3200" b="1" dirty="0" err="1"/>
              <a:t>Lettres</a:t>
            </a:r>
            <a:r>
              <a:rPr lang="it-IT" sz="3200" b="1" dirty="0"/>
              <a:t> </a:t>
            </a:r>
            <a:r>
              <a:rPr lang="it-IT" sz="3200" b="1" i="1" dirty="0" err="1"/>
              <a:t>Russipetae</a:t>
            </a:r>
            <a:r>
              <a:rPr lang="it-IT" sz="3200" b="1" i="1" dirty="0"/>
              <a:t> </a:t>
            </a:r>
            <a:r>
              <a:rPr lang="it-IT" sz="3200" b="1" dirty="0"/>
              <a:t>1926-1934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075765"/>
            <a:ext cx="7313613" cy="5393764"/>
          </a:xfrm>
        </p:spPr>
        <p:txBody>
          <a:bodyPr>
            <a:normAutofit/>
          </a:bodyPr>
          <a:lstStyle/>
          <a:p>
            <a:pPr lvl="0"/>
            <a:r>
              <a:rPr lang="it-IT" b="1" dirty="0">
                <a:latin typeface="Apple Chancery" charset="0"/>
                <a:ea typeface="Apple Chancery" charset="0"/>
                <a:cs typeface="Apple Chancery" charset="0"/>
              </a:rPr>
              <a:t>Giuseppe Fedi [a matita: scolastico 4 anni </a:t>
            </a:r>
            <a:r>
              <a:rPr lang="it-IT" b="1" dirty="0" err="1">
                <a:latin typeface="Apple Chancery" charset="0"/>
                <a:ea typeface="Apple Chancery" charset="0"/>
                <a:cs typeface="Apple Chancery" charset="0"/>
              </a:rPr>
              <a:t>theol</a:t>
            </a:r>
            <a:r>
              <a:rPr lang="it-IT" b="1" dirty="0">
                <a:latin typeface="Apple Chancery" charset="0"/>
                <a:ea typeface="Apple Chancery" charset="0"/>
                <a:cs typeface="Apple Chancery" charset="0"/>
              </a:rPr>
              <a:t>., n. 1902, </a:t>
            </a:r>
            <a:r>
              <a:rPr lang="fr-CA" b="1" dirty="0" smtClean="0">
                <a:latin typeface="Apple Chancery" charset="0"/>
                <a:ea typeface="Apple Chancery" charset="0"/>
                <a:cs typeface="Apple Chancery" charset="0"/>
              </a:rPr>
              <a:t>i. 1918], Chieri, 13.III, 1930:</a:t>
            </a:r>
          </a:p>
          <a:p>
            <a:pPr lvl="0"/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Desiderio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di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martirio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:: “Ecce ego,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mitte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me”</a:t>
            </a:r>
          </a:p>
          <a:p>
            <a:pPr lvl="0"/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Desiderio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anteriore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per la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vita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missionaria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: “Sin da bambino” </a:t>
            </a:r>
          </a:p>
          <a:p>
            <a:pPr lvl="0"/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Invio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di più di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una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lettera</a:t>
            </a:r>
            <a:endParaRPr lang="fr-CA" dirty="0" smtClean="0">
              <a:latin typeface="Apple Chancery" charset="0"/>
              <a:ea typeface="Apple Chancery" charset="0"/>
              <a:cs typeface="Apple Chancery" charset="0"/>
            </a:endParaRPr>
          </a:p>
          <a:p>
            <a:pPr lvl="0"/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Oggi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scrive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nuovamente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“per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essere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accettato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come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missionario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non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comunque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, ma in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Russia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”. </a:t>
            </a:r>
          </a:p>
          <a:p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Esperienza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nella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I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guerra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mondiale</a:t>
            </a:r>
            <a:endParaRPr lang="fr-CA" dirty="0"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362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49412"/>
            <a:ext cx="7313613" cy="627529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776941"/>
            <a:ext cx="7313613" cy="5871883"/>
          </a:xfrm>
        </p:spPr>
        <p:txBody>
          <a:bodyPr>
            <a:normAutofit fontScale="85000" lnSpcReduction="20000"/>
          </a:bodyPr>
          <a:lstStyle/>
          <a:p>
            <a:r>
              <a:rPr lang="it-IT" b="1" dirty="0" smtClean="0">
                <a:latin typeface="Apple Chancery" charset="0"/>
                <a:ea typeface="Apple Chancery" charset="0"/>
                <a:cs typeface="Apple Chancery" charset="0"/>
              </a:rPr>
              <a:t>Giandomenico </a:t>
            </a:r>
            <a:r>
              <a:rPr lang="it-IT" b="1" dirty="0" err="1" smtClean="0">
                <a:latin typeface="Apple Chancery" charset="0"/>
                <a:ea typeface="Apple Chancery" charset="0"/>
                <a:cs typeface="Apple Chancery" charset="0"/>
              </a:rPr>
              <a:t>Lucheschi</a:t>
            </a:r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,</a:t>
            </a:r>
            <a:r>
              <a:rPr lang="it-IT" b="1" dirty="0" smtClean="0">
                <a:latin typeface="Apple Chancery" charset="0"/>
                <a:ea typeface="Apple Chancery" charset="0"/>
                <a:cs typeface="Apple Chancery" charset="0"/>
              </a:rPr>
              <a:t> padre spirituale al Collegio C. </a:t>
            </a:r>
            <a:r>
              <a:rPr lang="it-IT" b="1" dirty="0" err="1" smtClean="0">
                <a:latin typeface="Apple Chancery" charset="0"/>
                <a:ea typeface="Apple Chancery" charset="0"/>
                <a:cs typeface="Apple Chancery" charset="0"/>
              </a:rPr>
              <a:t>Arici</a:t>
            </a:r>
            <a:r>
              <a:rPr lang="it-IT" b="1" dirty="0" smtClean="0">
                <a:latin typeface="Apple Chancery" charset="0"/>
                <a:ea typeface="Apple Chancery" charset="0"/>
                <a:cs typeface="Apple Chancery" charset="0"/>
              </a:rPr>
              <a:t>, Brescia, giorno dell’Annunciazione [25 marzo] 1930:</a:t>
            </a:r>
          </a:p>
          <a:p>
            <a:pPr lvl="0"/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 Indifferenza: “io rimarrò indifferente dopo questa lettera continuando a prepararmi nell’umiltà e nella mortificazione a quella qualsiasi missione che il Cuore SS. </a:t>
            </a:r>
            <a:r>
              <a:rPr lang="it-IT" dirty="0" err="1" smtClean="0">
                <a:latin typeface="Apple Chancery" charset="0"/>
                <a:ea typeface="Apple Chancery" charset="0"/>
                <a:cs typeface="Apple Chancery" charset="0"/>
              </a:rPr>
              <a:t>mo</a:t>
            </a:r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 di Gesù voglia da me, sia qui, sia altrove”. </a:t>
            </a:r>
          </a:p>
          <a:p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Desiderio di martirio</a:t>
            </a:r>
          </a:p>
          <a:p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Desiderio anteriore</a:t>
            </a:r>
          </a:p>
          <a:p>
            <a:pPr lvl="0"/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Esperienza della guerra: “tra pericoli e disagi”</a:t>
            </a:r>
          </a:p>
          <a:p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Consigliato dal provinciale che gli ha detto «che questo è un buon desiderio e che mi prepari». </a:t>
            </a:r>
          </a:p>
          <a:p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Risposta del Generale: 14 Aprile</a:t>
            </a:r>
          </a:p>
          <a:p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Nuova lettera: 18 Aprile</a:t>
            </a:r>
          </a:p>
          <a:p>
            <a:r>
              <a:rPr lang="it-IT" i="1" dirty="0" err="1" smtClean="0">
                <a:latin typeface="Apple Chancery" charset="0"/>
                <a:ea typeface="Apple Chancery" charset="0"/>
                <a:cs typeface="Apple Chancery" charset="0"/>
              </a:rPr>
              <a:t>Exclusus</a:t>
            </a:r>
            <a:r>
              <a:rPr lang="it-IT" i="1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(note en </a:t>
            </a:r>
            <a:r>
              <a:rPr lang="it-IT" dirty="0" err="1" smtClean="0">
                <a:latin typeface="Apple Chancery" charset="0"/>
                <a:ea typeface="Apple Chancery" charset="0"/>
                <a:cs typeface="Apple Chancery" charset="0"/>
              </a:rPr>
              <a:t>crayon</a:t>
            </a:r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 sulla lettera del 18 Aprile)</a:t>
            </a:r>
            <a:endParaRPr lang="it-IT" i="1" dirty="0"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6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03200"/>
            <a:ext cx="7313613" cy="800100"/>
          </a:xfrm>
        </p:spPr>
        <p:txBody>
          <a:bodyPr/>
          <a:lstStyle/>
          <a:p>
            <a:r>
              <a:rPr lang="it-IT" sz="2800" i="1" dirty="0"/>
              <a:t>Antonio Sacchettini </a:t>
            </a:r>
            <a:r>
              <a:rPr lang="it-IT" sz="2800" i="1" dirty="0" smtClean="0"/>
              <a:t>al Generale, </a:t>
            </a: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/>
              <a:t>Pengpu, 30 </a:t>
            </a:r>
            <a:r>
              <a:rPr lang="it-IT" sz="2800" dirty="0" smtClean="0"/>
              <a:t>Ottobre </a:t>
            </a:r>
            <a:r>
              <a:rPr lang="it-IT" sz="2800" dirty="0"/>
              <a:t>1933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65920" r="-65920"/>
          <a:stretch>
            <a:fillRect/>
          </a:stretch>
        </p:blipFill>
        <p:spPr>
          <a:xfrm>
            <a:off x="914400" y="1384300"/>
            <a:ext cx="7313613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851647"/>
          </a:xfrm>
        </p:spPr>
        <p:txBody>
          <a:bodyPr/>
          <a:lstStyle/>
          <a:p>
            <a:r>
              <a:rPr lang="it-IT" sz="3200" b="1" dirty="0">
                <a:latin typeface="Apple Chancery"/>
                <a:cs typeface="Apple Chancery"/>
              </a:rPr>
              <a:t>Michele Ignazio d’</a:t>
            </a:r>
            <a:r>
              <a:rPr lang="it-IT" sz="3200" b="1" dirty="0" err="1">
                <a:latin typeface="Apple Chancery"/>
                <a:cs typeface="Apple Chancery"/>
              </a:rPr>
              <a:t>Amuri</a:t>
            </a:r>
            <a:r>
              <a:rPr lang="it-IT" sz="3200" b="1" dirty="0">
                <a:latin typeface="Apple Chancery"/>
                <a:cs typeface="Apple Chancery"/>
              </a:rPr>
              <a:t>, </a:t>
            </a:r>
            <a:r>
              <a:rPr lang="it-IT" sz="3200" b="1" dirty="0" smtClean="0">
                <a:latin typeface="Apple Chancery"/>
                <a:cs typeface="Apple Chancery"/>
              </a:rPr>
              <a:t/>
            </a:r>
            <a:br>
              <a:rPr lang="it-IT" sz="3200" b="1" dirty="0" smtClean="0">
                <a:latin typeface="Apple Chancery"/>
                <a:cs typeface="Apple Chancery"/>
              </a:rPr>
            </a:br>
            <a:r>
              <a:rPr lang="it-IT" sz="2400" b="1" dirty="0" smtClean="0">
                <a:latin typeface="Apple Chancery"/>
                <a:cs typeface="Apple Chancery"/>
              </a:rPr>
              <a:t>Chieri</a:t>
            </a:r>
            <a:r>
              <a:rPr lang="it-IT" sz="2400" b="1" dirty="0">
                <a:latin typeface="Apple Chancery"/>
                <a:cs typeface="Apple Chancery"/>
              </a:rPr>
              <a:t>, Casa S. Antonio, 27.6.1930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75823" r="-75823"/>
          <a:stretch>
            <a:fillRect/>
          </a:stretch>
        </p:blipFill>
        <p:spPr>
          <a:xfrm>
            <a:off x="104775" y="1165225"/>
            <a:ext cx="8829675" cy="5692775"/>
          </a:xfrm>
          <a:solidFill>
            <a:schemeClr val="accent5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8266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64354"/>
            <a:ext cx="7313613" cy="732118"/>
          </a:xfrm>
        </p:spPr>
        <p:txBody>
          <a:bodyPr/>
          <a:lstStyle/>
          <a:p>
            <a:r>
              <a:rPr lang="it-IT" sz="2800" b="1" dirty="0">
                <a:latin typeface="Apple Chancery"/>
                <a:cs typeface="Apple Chancery"/>
              </a:rPr>
              <a:t>Michele Ignazio d’</a:t>
            </a:r>
            <a:r>
              <a:rPr lang="it-IT" sz="2800" b="1" dirty="0" err="1">
                <a:latin typeface="Apple Chancery"/>
                <a:cs typeface="Apple Chancery"/>
              </a:rPr>
              <a:t>Amuri</a:t>
            </a:r>
            <a:r>
              <a:rPr lang="it-IT" sz="2800" b="1" dirty="0">
                <a:latin typeface="Apple Chancery"/>
                <a:cs typeface="Apple Chancery"/>
              </a:rPr>
              <a:t>, </a:t>
            </a:r>
            <a:br>
              <a:rPr lang="it-IT" sz="2800" b="1" dirty="0">
                <a:latin typeface="Apple Chancery"/>
                <a:cs typeface="Apple Chancery"/>
              </a:rPr>
            </a:br>
            <a:r>
              <a:rPr lang="it-IT" sz="2800" b="1" dirty="0">
                <a:latin typeface="Apple Chancery"/>
                <a:cs typeface="Apple Chancery"/>
              </a:rPr>
              <a:t>Chieri, Casa S. Antonio, 27.6.1930 </a:t>
            </a: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344706"/>
            <a:ext cx="7313613" cy="5080000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Visita 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a</a:t>
            </a:r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 Napoli di </a:t>
            </a:r>
            <a:r>
              <a:rPr lang="it-IT" dirty="0" err="1" smtClean="0">
                <a:latin typeface="Apple Chancery" charset="0"/>
                <a:ea typeface="Apple Chancery" charset="0"/>
                <a:cs typeface="Apple Chancery" charset="0"/>
              </a:rPr>
              <a:t>Mgr</a:t>
            </a:r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. d’</a:t>
            </a:r>
            <a:r>
              <a:rPr lang="it-IT" dirty="0" err="1" smtClean="0">
                <a:latin typeface="Apple Chancery" charset="0"/>
                <a:ea typeface="Apple Chancery" charset="0"/>
                <a:cs typeface="Apple Chancery" charset="0"/>
              </a:rPr>
              <a:t>Herbigny</a:t>
            </a:r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</a:p>
          <a:p>
            <a:r>
              <a:rPr lang="it-IT" sz="2000" dirty="0" smtClean="0">
                <a:latin typeface="Apple Chancery" charset="0"/>
                <a:ea typeface="Apple Chancery" charset="0"/>
                <a:cs typeface="Apple Chancery" charset="0"/>
              </a:rPr>
              <a:t>Parla di una lettera enciclica del Papa : </a:t>
            </a:r>
            <a:r>
              <a:rPr lang="it-IT" sz="2000" i="1" dirty="0" smtClean="0">
                <a:latin typeface="Apple Chancery" charset="0"/>
                <a:ea typeface="Apple Chancery" charset="0"/>
                <a:cs typeface="Apple Chancery" charset="0"/>
              </a:rPr>
              <a:t>Rerum </a:t>
            </a:r>
            <a:r>
              <a:rPr lang="it-IT" sz="2000" i="1" dirty="0" err="1">
                <a:latin typeface="Apple Chancery" charset="0"/>
                <a:ea typeface="Apple Chancery" charset="0"/>
                <a:cs typeface="Apple Chancery" charset="0"/>
              </a:rPr>
              <a:t>Orientalium</a:t>
            </a:r>
            <a:r>
              <a:rPr lang="it-IT" sz="2000" i="1" dirty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it-IT" sz="2000" dirty="0" err="1">
                <a:latin typeface="Apple Chancery" charset="0"/>
                <a:ea typeface="Apple Chancery" charset="0"/>
                <a:cs typeface="Apple Chancery" charset="0"/>
              </a:rPr>
              <a:t>du</a:t>
            </a:r>
            <a:r>
              <a:rPr lang="it-IT" sz="2000" dirty="0">
                <a:latin typeface="Apple Chancery" charset="0"/>
                <a:ea typeface="Apple Chancery" charset="0"/>
                <a:cs typeface="Apple Chancery" charset="0"/>
              </a:rPr>
              <a:t> 8 </a:t>
            </a:r>
            <a:r>
              <a:rPr lang="it-IT" sz="2000" dirty="0" err="1">
                <a:latin typeface="Apple Chancery" charset="0"/>
                <a:ea typeface="Apple Chancery" charset="0"/>
                <a:cs typeface="Apple Chancery" charset="0"/>
              </a:rPr>
              <a:t>Septembre</a:t>
            </a:r>
            <a:r>
              <a:rPr lang="it-IT" sz="2000" dirty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it-IT" sz="2000" dirty="0" smtClean="0">
                <a:latin typeface="Apple Chancery" charset="0"/>
                <a:ea typeface="Apple Chancery" charset="0"/>
                <a:cs typeface="Apple Chancery" charset="0"/>
              </a:rPr>
              <a:t>1928?</a:t>
            </a:r>
            <a:r>
              <a:rPr lang="it-IT" sz="1800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endParaRPr lang="it-IT" sz="1800" dirty="0">
              <a:latin typeface="Apple Chancery" charset="0"/>
              <a:ea typeface="Apple Chancery" charset="0"/>
              <a:cs typeface="Apple Chancery" charset="0"/>
            </a:endParaRPr>
          </a:p>
          <a:p>
            <a:r>
              <a:rPr lang="it-IT" sz="2000" dirty="0" smtClean="0">
                <a:latin typeface="Apple Chancery" charset="0"/>
                <a:ea typeface="Apple Chancery" charset="0"/>
                <a:cs typeface="Apple Chancery" charset="0"/>
              </a:rPr>
              <a:t>E’ piuttosto </a:t>
            </a:r>
            <a:r>
              <a:rPr lang="it-IT" sz="2000" dirty="0" smtClean="0">
                <a:latin typeface="Apple Chancery" charset="0"/>
                <a:ea typeface="Apple Chancery" charset="0"/>
                <a:cs typeface="Apple Chancery" charset="0"/>
              </a:rPr>
              <a:t>nella </a:t>
            </a:r>
            <a:r>
              <a:rPr lang="it-IT" sz="2000" i="1" dirty="0" err="1" smtClean="0">
                <a:latin typeface="Apple Chancery" charset="0"/>
                <a:ea typeface="Apple Chancery" charset="0"/>
                <a:cs typeface="Apple Chancery" charset="0"/>
              </a:rPr>
              <a:t>Quadrigesimo</a:t>
            </a:r>
            <a:r>
              <a:rPr lang="it-IT" sz="2000" i="1" dirty="0" smtClean="0">
                <a:latin typeface="Apple Chancery" charset="0"/>
                <a:ea typeface="Apple Chancery" charset="0"/>
                <a:cs typeface="Apple Chancery" charset="0"/>
              </a:rPr>
              <a:t> Anno</a:t>
            </a:r>
            <a:r>
              <a:rPr lang="it-IT" sz="2000" dirty="0" smtClean="0">
                <a:latin typeface="Apple Chancery" charset="0"/>
                <a:ea typeface="Apple Chancery" charset="0"/>
                <a:cs typeface="Apple Chancery" charset="0"/>
              </a:rPr>
              <a:t>, 15 mai 1931, che il papa scriverà che il comunismo “dove </a:t>
            </a:r>
            <a:r>
              <a:rPr lang="it-IT" sz="2000" dirty="0">
                <a:latin typeface="Apple Chancery" charset="0"/>
                <a:ea typeface="Apple Chancery" charset="0"/>
                <a:cs typeface="Apple Chancery" charset="0"/>
              </a:rPr>
              <a:t>si è impadronito del potere, si dimostra tanto più crudele e selvaggio, che sembra cosa incredibile e mostruosa. Di che sono prova le stragi spaventose e le rovine che esso ha accumulato sopra vastissimi paesi dell'Europa Orientale e </a:t>
            </a:r>
            <a:r>
              <a:rPr lang="it-IT" sz="2000" dirty="0" smtClean="0">
                <a:latin typeface="Apple Chancery" charset="0"/>
                <a:ea typeface="Apple Chancery" charset="0"/>
                <a:cs typeface="Apple Chancery" charset="0"/>
              </a:rPr>
              <a:t>dell'Asia»</a:t>
            </a:r>
          </a:p>
          <a:p>
            <a:r>
              <a:rPr lang="it-IT" sz="2000" dirty="0" smtClean="0">
                <a:latin typeface="Apple Chancery" charset="0"/>
                <a:ea typeface="Apple Chancery" charset="0"/>
                <a:cs typeface="Apple Chancery" charset="0"/>
              </a:rPr>
              <a:t>Desiderio di martirio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04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34471"/>
            <a:ext cx="7313613" cy="732117"/>
          </a:xfrm>
        </p:spPr>
        <p:txBody>
          <a:bodyPr/>
          <a:lstStyle/>
          <a:p>
            <a:r>
              <a:rPr lang="it-IT" sz="3200" b="1" dirty="0" smtClean="0"/>
              <a:t>Lettere </a:t>
            </a:r>
            <a:r>
              <a:rPr lang="it-IT" sz="3200" b="1" i="1" dirty="0" err="1"/>
              <a:t>Russipetae</a:t>
            </a:r>
            <a:r>
              <a:rPr lang="it-IT" sz="3200" b="1" i="1" dirty="0"/>
              <a:t> </a:t>
            </a:r>
            <a:r>
              <a:rPr lang="it-IT" sz="3200" b="1" dirty="0"/>
              <a:t>1926-1934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030941"/>
            <a:ext cx="7313613" cy="569258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it-IT" b="1" dirty="0">
                <a:latin typeface="Apple Chancery" charset="0"/>
                <a:ea typeface="Apple Chancery" charset="0"/>
                <a:cs typeface="Apple Chancery" charset="0"/>
              </a:rPr>
              <a:t>Antonio Maria Pignatelli, Monte Falcone Appennino, Convento del Sasso, Scuola apostolica, 7.VIII. 1930:</a:t>
            </a:r>
          </a:p>
          <a:p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Voti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: 1939</a:t>
            </a:r>
          </a:p>
          <a:p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Seconda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lettera</a:t>
            </a:r>
            <a:endParaRPr lang="fr-CA" dirty="0" smtClean="0">
              <a:latin typeface="Apple Chancery" charset="0"/>
              <a:ea typeface="Apple Chancery" charset="0"/>
              <a:cs typeface="Apple Chancery" charset="0"/>
            </a:endParaRPr>
          </a:p>
          <a:p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Ricorda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anche lui l’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attenzione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del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Generale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per la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Russia</a:t>
            </a:r>
            <a:endParaRPr lang="fr-CA" dirty="0" smtClean="0">
              <a:latin typeface="Apple Chancery" charset="0"/>
              <a:ea typeface="Apple Chancery" charset="0"/>
              <a:cs typeface="Apple Chancery" charset="0"/>
            </a:endParaRPr>
          </a:p>
          <a:p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Desiderio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anteriore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: “dalla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fanciullezza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” </a:t>
            </a:r>
          </a:p>
          <a:p>
            <a:pPr lvl="0"/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Desiderio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di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martirio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: la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Russia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“perché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regione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che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più delle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altre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ha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bisogno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di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assistenza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spirituale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, perché offre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maggior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campo 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fatiche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e 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pene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, perché là più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che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altrove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v’è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probabilità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che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mi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sia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dato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versare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il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sangue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per chi l’ha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sparso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per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redimermi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, perché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infine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quei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popoli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sono più cari 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Cristo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come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suoi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–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benché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non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appartenenti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alla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Chiesa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–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suoi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per la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fede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 in lui e per il </a:t>
            </a:r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battesimo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”. </a:t>
            </a:r>
          </a:p>
          <a:p>
            <a:pPr lvl="0"/>
            <a:r>
              <a:rPr lang="fr-CA" dirty="0" err="1" smtClean="0">
                <a:latin typeface="Apple Chancery" charset="0"/>
                <a:ea typeface="Apple Chancery" charset="0"/>
                <a:cs typeface="Apple Chancery" charset="0"/>
              </a:rPr>
              <a:t>Indifferenza</a:t>
            </a:r>
            <a:r>
              <a:rPr lang="fr-CA" dirty="0" smtClean="0">
                <a:latin typeface="Apple Chancery" charset="0"/>
                <a:ea typeface="Apple Chancery" charset="0"/>
                <a:cs typeface="Apple Chancery" charset="0"/>
              </a:rPr>
              <a:t>: </a:t>
            </a:r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“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per quello a cui mi offro come per ogni altro ministero della Compagnia”.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350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flipV="1">
            <a:off x="914400" y="313765"/>
            <a:ext cx="7313613" cy="189473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24698" r="-24698"/>
          <a:stretch>
            <a:fillRect/>
          </a:stretch>
        </p:blipFill>
        <p:spPr>
          <a:xfrm>
            <a:off x="914400" y="503238"/>
            <a:ext cx="7313613" cy="6070600"/>
          </a:xfrm>
        </p:spPr>
      </p:pic>
    </p:spTree>
    <p:extLst>
      <p:ext uri="{BB962C8B-B14F-4D97-AF65-F5344CB8AC3E}">
        <p14:creationId xmlns:p14="http://schemas.microsoft.com/office/powerpoint/2010/main" val="154226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09176"/>
            <a:ext cx="7313613" cy="1162424"/>
          </a:xfrm>
        </p:spPr>
        <p:txBody>
          <a:bodyPr/>
          <a:lstStyle/>
          <a:p>
            <a:r>
              <a:rPr lang="it-IT" sz="2800" b="1" dirty="0" err="1"/>
              <a:t>F</a:t>
            </a:r>
            <a:r>
              <a:rPr lang="it-IT" sz="2800" b="1" dirty="0"/>
              <a:t>. Luigi </a:t>
            </a:r>
            <a:r>
              <a:rPr lang="it-IT" sz="2800" b="1" dirty="0" err="1"/>
              <a:t>Cimadori</a:t>
            </a:r>
            <a:r>
              <a:rPr lang="it-IT" sz="2800" b="1" dirty="0" smtClean="0"/>
              <a:t>, </a:t>
            </a:r>
            <a:r>
              <a:rPr lang="it-IT" sz="2800" b="1" dirty="0" err="1" smtClean="0"/>
              <a:t>coadjuteur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témporel</a:t>
            </a:r>
            <a:r>
              <a:rPr lang="it-IT" sz="2800" b="1" dirty="0" smtClean="0"/>
              <a:t>, </a:t>
            </a:r>
            <a:r>
              <a:rPr lang="it-IT" sz="2800" b="1" dirty="0"/>
              <a:t>Bergamo, </a:t>
            </a:r>
            <a:r>
              <a:rPr lang="it-IT" sz="2800" b="1" dirty="0" smtClean="0"/>
              <a:t>14 Janvier1932</a:t>
            </a:r>
            <a:r>
              <a:rPr lang="it-IT" dirty="0"/>
              <a:t>: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“Deve sapere Vostra Paternità che io sono stato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pregioniero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 in Russia e nel tempo della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pregionia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, in caserma avevo ereto un altarino che la sera, al suono di un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campanelo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 si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adunavino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 noi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pregionieri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 cominciando col bel Mese di Maggio recitando la Corona e poi si a fato il mese di Giugno recitando la coroncina del S. Cuore  a me i guardiani russi mi credeva il prete. Ma nel dare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prencipio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 a questi due mesi di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devossione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 il, diavolo a voluto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metere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 la sua coda, la prima sera che cominciai la corona con un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picolo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 intervento di nostri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pregionieri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, me e venuto nella testa alcuni pesi di pane </a:t>
            </a:r>
            <a:r>
              <a:rPr lang="it-IT" dirty="0" err="1">
                <a:latin typeface="Apple Chancery" charset="0"/>
                <a:ea typeface="Apple Chancery" charset="0"/>
                <a:cs typeface="Apple Chancery" charset="0"/>
              </a:rPr>
              <a:t>vechio</a:t>
            </a:r>
            <a:r>
              <a:rPr lang="it-IT" dirty="0">
                <a:latin typeface="Apple Chancery" charset="0"/>
                <a:ea typeface="Apple Chancery" charset="0"/>
                <a:cs typeface="Apple Chancery" charset="0"/>
              </a:rPr>
              <a:t> ma tutto questo non mi ha fato paura chi la dura la </a:t>
            </a:r>
            <a:r>
              <a:rPr lang="it-IT" dirty="0" smtClean="0">
                <a:latin typeface="Apple Chancery" charset="0"/>
                <a:ea typeface="Apple Chancery" charset="0"/>
                <a:cs typeface="Apple Chancery" charset="0"/>
              </a:rPr>
              <a:t>vince”.</a:t>
            </a:r>
            <a:endParaRPr lang="it-IT" dirty="0">
              <a:latin typeface="Apple Chancery" charset="0"/>
              <a:ea typeface="Apple Chancery" charset="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5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1030942"/>
          </a:xfrm>
        </p:spPr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i="1" dirty="0" smtClean="0"/>
              <a:t>ARSI </a:t>
            </a:r>
            <a:r>
              <a:rPr lang="it-IT" i="1" dirty="0"/>
              <a:t>– N. C. </a:t>
            </a:r>
            <a:r>
              <a:rPr lang="it-IT" i="1" dirty="0" err="1"/>
              <a:t>Russipetae</a:t>
            </a:r>
            <a:r>
              <a:rPr lang="it-IT" i="1" dirty="0"/>
              <a:t/>
            </a:r>
            <a:br>
              <a:rPr lang="it-IT" i="1" dirty="0"/>
            </a:br>
            <a:endParaRPr lang="it-IT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358900"/>
            <a:ext cx="7313613" cy="50658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 smtClean="0">
                <a:latin typeface="Apple Chancery"/>
                <a:cs typeface="Apple Chancery"/>
              </a:rPr>
              <a:t>Primo gruppo</a:t>
            </a:r>
            <a:r>
              <a:rPr lang="en-GB" sz="2800" b="1" i="1" dirty="0" smtClean="0">
                <a:latin typeface="Apple Chancery"/>
                <a:cs typeface="Apple Chancery"/>
              </a:rPr>
              <a:t>: </a:t>
            </a:r>
            <a:r>
              <a:rPr lang="en-GB" sz="2800" b="1" dirty="0" err="1" smtClean="0">
                <a:latin typeface="Apple Chancery"/>
                <a:cs typeface="Apple Chancery"/>
              </a:rPr>
              <a:t>Documenti</a:t>
            </a:r>
            <a:r>
              <a:rPr lang="en-GB" sz="2800" b="1" dirty="0" smtClean="0">
                <a:latin typeface="Apple Chancery"/>
                <a:cs typeface="Apple Chancery"/>
              </a:rPr>
              <a:t> </a:t>
            </a:r>
            <a:r>
              <a:rPr lang="en-GB" sz="2800" b="1" dirty="0" err="1" smtClean="0">
                <a:latin typeface="Apple Chancery"/>
                <a:cs typeface="Apple Chancery"/>
              </a:rPr>
              <a:t>etereogenei</a:t>
            </a:r>
            <a:r>
              <a:rPr lang="en-GB" sz="2800" b="1" dirty="0" smtClean="0">
                <a:latin typeface="Apple Chancery"/>
                <a:cs typeface="Apple Chancery"/>
              </a:rPr>
              <a:t> (</a:t>
            </a:r>
            <a:r>
              <a:rPr lang="en-GB" sz="2800" b="1" dirty="0" err="1" smtClean="0">
                <a:latin typeface="Apple Chancery"/>
                <a:cs typeface="Apple Chancery"/>
              </a:rPr>
              <a:t>molti</a:t>
            </a:r>
            <a:r>
              <a:rPr lang="en-GB" sz="2800" b="1" dirty="0" smtClean="0">
                <a:latin typeface="Apple Chancery"/>
                <a:cs typeface="Apple Chancery"/>
              </a:rPr>
              <a:t> </a:t>
            </a:r>
            <a:r>
              <a:rPr lang="en-GB" sz="2800" b="1" dirty="0" err="1" smtClean="0">
                <a:latin typeface="Apple Chancery"/>
                <a:cs typeface="Apple Chancery"/>
              </a:rPr>
              <a:t>della</a:t>
            </a:r>
            <a:r>
              <a:rPr lang="en-GB" sz="2800" b="1" dirty="0" smtClean="0">
                <a:latin typeface="Apple Chancery"/>
                <a:cs typeface="Apple Chancery"/>
              </a:rPr>
              <a:t> </a:t>
            </a:r>
            <a:r>
              <a:rPr lang="en-GB" sz="2800" b="1" dirty="0" err="1" smtClean="0">
                <a:latin typeface="Apple Chancery"/>
                <a:cs typeface="Apple Chancery"/>
              </a:rPr>
              <a:t>provincia</a:t>
            </a:r>
            <a:r>
              <a:rPr lang="en-GB" sz="2800" b="1" dirty="0" smtClean="0">
                <a:latin typeface="Apple Chancery"/>
                <a:cs typeface="Apple Chancery"/>
              </a:rPr>
              <a:t> </a:t>
            </a:r>
            <a:r>
              <a:rPr lang="en-GB" sz="2800" b="1" dirty="0" err="1" smtClean="0">
                <a:latin typeface="Apple Chancery"/>
                <a:cs typeface="Apple Chancery"/>
              </a:rPr>
              <a:t>veneta</a:t>
            </a:r>
            <a:r>
              <a:rPr lang="en-GB" sz="2800" b="1" dirty="0" smtClean="0">
                <a:latin typeface="Apple Chancery"/>
                <a:cs typeface="Apple Chancery"/>
              </a:rPr>
              <a:t>)</a:t>
            </a:r>
            <a:r>
              <a:rPr lang="it-IT" sz="2800" b="1" dirty="0" smtClean="0">
                <a:latin typeface="Apple Chancery"/>
                <a:cs typeface="Apple Chancery"/>
              </a:rPr>
              <a:t> </a:t>
            </a:r>
          </a:p>
          <a:p>
            <a:pPr marL="0" indent="0">
              <a:buNone/>
            </a:pPr>
            <a:endParaRPr lang="it-IT" sz="2800" b="1" dirty="0" smtClean="0">
              <a:latin typeface="Apple Chancery"/>
              <a:cs typeface="Apple Chancery"/>
            </a:endParaRPr>
          </a:p>
          <a:p>
            <a:pPr marL="0" indent="0">
              <a:buNone/>
            </a:pPr>
            <a:r>
              <a:rPr lang="it-IT" sz="2800" b="1" dirty="0" err="1" smtClean="0">
                <a:latin typeface="Apple Chancery"/>
                <a:cs typeface="Apple Chancery"/>
              </a:rPr>
              <a:t>Seocondo</a:t>
            </a:r>
            <a:r>
              <a:rPr lang="it-IT" sz="2800" b="1" dirty="0" smtClean="0">
                <a:latin typeface="Apple Chancery"/>
                <a:cs typeface="Apple Chancery"/>
              </a:rPr>
              <a:t> </a:t>
            </a:r>
            <a:r>
              <a:rPr lang="it-IT" sz="2800" b="1" dirty="0" err="1" smtClean="0">
                <a:latin typeface="Apple Chancery"/>
                <a:cs typeface="Apple Chancery"/>
              </a:rPr>
              <a:t>gruppo:Iettere</a:t>
            </a:r>
            <a:r>
              <a:rPr lang="it-IT" sz="2800" b="1" dirty="0" smtClean="0">
                <a:latin typeface="Apple Chancery"/>
                <a:cs typeface="Apple Chancery"/>
              </a:rPr>
              <a:t> </a:t>
            </a:r>
            <a:r>
              <a:rPr lang="it-IT" sz="2800" b="1" dirty="0" smtClean="0">
                <a:latin typeface="Apple Chancery"/>
                <a:cs typeface="Apple Chancery"/>
              </a:rPr>
              <a:t>dell’Assistenza  </a:t>
            </a:r>
            <a:r>
              <a:rPr lang="it-IT" sz="2800" b="1" dirty="0" smtClean="0">
                <a:latin typeface="Apple Chancery"/>
                <a:cs typeface="Apple Chancery"/>
              </a:rPr>
              <a:t>italiana degli anni </a:t>
            </a:r>
            <a:r>
              <a:rPr lang="it-IT" sz="2800" b="1" dirty="0" err="1" smtClean="0">
                <a:latin typeface="Apple Chancery"/>
                <a:cs typeface="Apple Chancery"/>
              </a:rPr>
              <a:t>Vemti</a:t>
            </a:r>
            <a:r>
              <a:rPr lang="it-IT" sz="2800" b="1" dirty="0" smtClean="0">
                <a:latin typeface="Apple Chancery"/>
                <a:cs typeface="Apple Chancery"/>
              </a:rPr>
              <a:t> e Trenta</a:t>
            </a:r>
          </a:p>
          <a:p>
            <a:pPr marL="0" indent="0">
              <a:buNone/>
            </a:pPr>
            <a:r>
              <a:rPr lang="it-IT" sz="2800" b="1" dirty="0" smtClean="0">
                <a:latin typeface="Apple Chancery"/>
                <a:cs typeface="Apple Chancery"/>
              </a:rPr>
              <a:t>Terzo gruppo: Lettere dagli anni Quaranta:</a:t>
            </a:r>
            <a:endParaRPr lang="en-GB" sz="2800" b="1" dirty="0" smtClean="0">
              <a:latin typeface="Apple Chancery"/>
              <a:cs typeface="Apple Chancery"/>
            </a:endParaRPr>
          </a:p>
          <a:p>
            <a:pPr marL="0" indent="0">
              <a:buNone/>
            </a:pPr>
            <a:r>
              <a:rPr lang="en-GB" sz="2800" b="1" dirty="0" err="1" smtClean="0">
                <a:latin typeface="Apple Chancery"/>
                <a:cs typeface="Apple Chancery"/>
              </a:rPr>
              <a:t>Italiani</a:t>
            </a:r>
            <a:r>
              <a:rPr lang="en-GB" sz="2800" b="1" dirty="0" smtClean="0">
                <a:latin typeface="Apple Chancery"/>
                <a:cs typeface="Apple Chancery"/>
              </a:rPr>
              <a:t>, </a:t>
            </a:r>
            <a:r>
              <a:rPr lang="en-GB" sz="2800" b="1" dirty="0" err="1" smtClean="0">
                <a:latin typeface="Apple Chancery"/>
                <a:cs typeface="Apple Chancery"/>
              </a:rPr>
              <a:t>Tedeschi</a:t>
            </a:r>
            <a:r>
              <a:rPr lang="en-GB" sz="2800" b="1" dirty="0" smtClean="0">
                <a:latin typeface="Apple Chancery"/>
                <a:cs typeface="Apple Chancery"/>
              </a:rPr>
              <a:t>, </a:t>
            </a:r>
            <a:r>
              <a:rPr lang="en-GB" sz="2800" b="1" dirty="0" err="1" smtClean="0">
                <a:latin typeface="Apple Chancery"/>
                <a:cs typeface="Apple Chancery"/>
              </a:rPr>
              <a:t>Americani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48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64354"/>
            <a:ext cx="7313613" cy="687294"/>
          </a:xfrm>
        </p:spPr>
        <p:txBody>
          <a:bodyPr/>
          <a:lstStyle/>
          <a:p>
            <a:r>
              <a:rPr lang="fr-CA" sz="2800" b="1" dirty="0" err="1" smtClean="0">
                <a:latin typeface="Apple Chancery"/>
                <a:cs typeface="Apple Chancery"/>
              </a:rPr>
              <a:t>Candidati</a:t>
            </a:r>
            <a:r>
              <a:rPr lang="fr-CA" sz="2800" b="1" dirty="0" smtClean="0">
                <a:latin typeface="Apple Chancery"/>
                <a:cs typeface="Apple Chancery"/>
              </a:rPr>
              <a:t> </a:t>
            </a:r>
            <a:r>
              <a:rPr lang="fr-CA" sz="2800" b="1" dirty="0" err="1" smtClean="0">
                <a:latin typeface="Apple Chancery"/>
                <a:cs typeface="Apple Chancery"/>
              </a:rPr>
              <a:t>alle</a:t>
            </a:r>
            <a:r>
              <a:rPr lang="fr-CA" sz="2800" b="1" dirty="0" smtClean="0">
                <a:latin typeface="Apple Chancery"/>
                <a:cs typeface="Apple Chancery"/>
              </a:rPr>
              <a:t> </a:t>
            </a:r>
            <a:r>
              <a:rPr lang="fr-CA" sz="2800" b="1" dirty="0" err="1" smtClean="0">
                <a:latin typeface="Apple Chancery"/>
                <a:cs typeface="Apple Chancery"/>
              </a:rPr>
              <a:t>missioni</a:t>
            </a:r>
            <a:r>
              <a:rPr lang="fr-CA" sz="2800" b="1" dirty="0" smtClean="0">
                <a:latin typeface="Apple Chancery"/>
                <a:cs typeface="Apple Chancery"/>
              </a:rPr>
              <a:t> russe</a:t>
            </a:r>
            <a:endParaRPr lang="fr-CA" sz="2800" b="1" dirty="0">
              <a:latin typeface="Apple Chancery"/>
              <a:cs typeface="Apple Chancery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72575" r="-72575"/>
          <a:stretch>
            <a:fillRect/>
          </a:stretch>
        </p:blipFill>
        <p:spPr>
          <a:xfrm>
            <a:off x="224118" y="1045882"/>
            <a:ext cx="9069294" cy="5812118"/>
          </a:xfrm>
          <a:solidFill>
            <a:schemeClr val="accent5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965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2500" y="328706"/>
            <a:ext cx="7313613" cy="672353"/>
          </a:xfrm>
        </p:spPr>
        <p:txBody>
          <a:bodyPr/>
          <a:lstStyle/>
          <a:p>
            <a:r>
              <a:rPr lang="it-IT" sz="2800" i="1" dirty="0" err="1" smtClean="0">
                <a:latin typeface="Apple Chancery"/>
                <a:cs typeface="Apple Chancery"/>
              </a:rPr>
              <a:t>Russipetae</a:t>
            </a:r>
            <a:r>
              <a:rPr lang="it-IT" sz="2800" i="1" dirty="0" smtClean="0">
                <a:latin typeface="Apple Chancery"/>
                <a:cs typeface="Apple Chancery"/>
              </a:rPr>
              <a:t/>
            </a:r>
            <a:br>
              <a:rPr lang="it-IT" sz="2800" i="1" dirty="0" smtClean="0">
                <a:latin typeface="Apple Chancery"/>
                <a:cs typeface="Apple Chancery"/>
              </a:rPr>
            </a:br>
            <a:r>
              <a:rPr lang="it-IT" sz="2800" dirty="0" smtClean="0">
                <a:latin typeface="Apple Chancery"/>
                <a:cs typeface="Apple Chancery"/>
              </a:rPr>
              <a:t>format: </a:t>
            </a:r>
            <a:r>
              <a:rPr lang="it-IT" sz="2800" dirty="0" smtClean="0">
                <a:latin typeface="Apple Chancery"/>
                <a:cs typeface="Apple Chancery"/>
              </a:rPr>
              <a:t>“</a:t>
            </a:r>
            <a:r>
              <a:rPr lang="it-IT" sz="2800" dirty="0" err="1" smtClean="0">
                <a:latin typeface="Apple Chancery"/>
                <a:cs typeface="Apple Chancery"/>
              </a:rPr>
              <a:t>missionem</a:t>
            </a:r>
            <a:r>
              <a:rPr lang="it-IT" sz="2800" dirty="0" smtClean="0">
                <a:latin typeface="Apple Chancery"/>
                <a:cs typeface="Apple Chancery"/>
              </a:rPr>
              <a:t> </a:t>
            </a:r>
            <a:r>
              <a:rPr lang="it-IT" sz="2800" dirty="0" smtClean="0">
                <a:latin typeface="Apple Chancery"/>
                <a:cs typeface="Apple Chancery"/>
              </a:rPr>
              <a:t>petit</a:t>
            </a:r>
            <a:r>
              <a:rPr lang="it-IT" sz="2800" dirty="0" smtClean="0">
                <a:latin typeface="Apple Chancery"/>
                <a:cs typeface="Apple Chancery"/>
              </a:rPr>
              <a:t>”/ “missioni </a:t>
            </a:r>
            <a:r>
              <a:rPr lang="it-IT" sz="2800" dirty="0" err="1" smtClean="0">
                <a:latin typeface="Apple Chancery"/>
                <a:cs typeface="Apple Chancery"/>
              </a:rPr>
              <a:t>offertur</a:t>
            </a:r>
            <a:r>
              <a:rPr lang="it-IT" sz="2800" dirty="0" smtClean="0">
                <a:latin typeface="Apple Chancery"/>
                <a:cs typeface="Apple Chancery"/>
              </a:rPr>
              <a:t>”</a:t>
            </a:r>
            <a:endParaRPr lang="it-IT" sz="2800" dirty="0">
              <a:latin typeface="Apple Chancery"/>
              <a:cs typeface="Apple Chancery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rcRect l="-54456" r="-54456"/>
          <a:stretch>
            <a:fillRect/>
          </a:stretch>
        </p:blipFill>
        <p:spPr>
          <a:xfrm rot="16200000">
            <a:off x="873447" y="-791886"/>
            <a:ext cx="7471719" cy="8395087"/>
          </a:xfrm>
        </p:spPr>
      </p:pic>
    </p:spTree>
    <p:extLst>
      <p:ext uri="{BB962C8B-B14F-4D97-AF65-F5344CB8AC3E}">
        <p14:creationId xmlns:p14="http://schemas.microsoft.com/office/powerpoint/2010/main" val="16612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92100"/>
            <a:ext cx="7313613" cy="736600"/>
          </a:xfrm>
        </p:spPr>
        <p:txBody>
          <a:bodyPr/>
          <a:lstStyle/>
          <a:p>
            <a:r>
              <a:rPr lang="it-IT" sz="2800" b="1" dirty="0" smtClean="0">
                <a:latin typeface="Apple Chancery"/>
                <a:cs typeface="Apple Chancery"/>
              </a:rPr>
              <a:t>G.B. Battisti </a:t>
            </a:r>
            <a:r>
              <a:rPr lang="it-IT" sz="2800" b="1" dirty="0" smtClean="0">
                <a:latin typeface="Apple Chancery"/>
                <a:cs typeface="Apple Chancery"/>
              </a:rPr>
              <a:t>al Generale </a:t>
            </a:r>
            <a:r>
              <a:rPr lang="it-IT" sz="2800" b="1" dirty="0" smtClean="0">
                <a:latin typeface="Apple Chancery"/>
                <a:cs typeface="Apple Chancery"/>
              </a:rPr>
              <a:t/>
            </a:r>
            <a:br>
              <a:rPr lang="it-IT" sz="2800" b="1" dirty="0" smtClean="0">
                <a:latin typeface="Apple Chancery"/>
                <a:cs typeface="Apple Chancery"/>
              </a:rPr>
            </a:br>
            <a:r>
              <a:rPr lang="it-IT" sz="2800" b="1" dirty="0" smtClean="0">
                <a:latin typeface="Apple Chancery"/>
                <a:cs typeface="Apple Chancery"/>
              </a:rPr>
              <a:t>14 </a:t>
            </a:r>
            <a:r>
              <a:rPr lang="it-IT" sz="2800" b="1" dirty="0" smtClean="0">
                <a:latin typeface="Apple Chancery"/>
                <a:cs typeface="Apple Chancery"/>
              </a:rPr>
              <a:t>Gennaio </a:t>
            </a:r>
            <a:r>
              <a:rPr lang="it-IT" sz="2800" b="1" dirty="0" smtClean="0">
                <a:latin typeface="Apple Chancery"/>
                <a:cs typeface="Apple Chancery"/>
              </a:rPr>
              <a:t>1922</a:t>
            </a:r>
            <a:endParaRPr lang="it-IT" sz="2800" b="1" dirty="0">
              <a:latin typeface="Apple Chancery"/>
              <a:cs typeface="Apple Chancery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40583" r="-40583"/>
          <a:stretch>
            <a:fillRect/>
          </a:stretch>
        </p:blipFill>
        <p:spPr>
          <a:xfrm>
            <a:off x="2501900" y="1346200"/>
            <a:ext cx="7313613" cy="4838700"/>
          </a:xfrm>
        </p:spPr>
      </p:pic>
      <p:sp>
        <p:nvSpPr>
          <p:cNvPr id="5" name="Rettangolo 4"/>
          <p:cNvSpPr/>
          <p:nvPr/>
        </p:nvSpPr>
        <p:spPr>
          <a:xfrm>
            <a:off x="914400" y="1435100"/>
            <a:ext cx="2743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“</a:t>
            </a:r>
            <a:r>
              <a:rPr lang="it-IT" dirty="0"/>
              <a:t>al vedere che per la Russia ossia per una Missione nuova si trovano i soggetti e invece per l’Albania non meno bisognosa della Russia si ripete sempre che gli uomini mancano. […] Sono sempre i migliori che vengono ceduti, e così ci restano i vecchi, i malati, i meno forniti di doti </a:t>
            </a:r>
            <a:r>
              <a:rPr lang="en-GB" dirty="0" smtClean="0"/>
              <a:t>”</a:t>
            </a:r>
            <a:r>
              <a:rPr lang="en-GB" dirty="0"/>
              <a:t>.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104588"/>
            <a:ext cx="7313613" cy="612588"/>
          </a:xfrm>
        </p:spPr>
        <p:txBody>
          <a:bodyPr/>
          <a:lstStyle/>
          <a:p>
            <a:r>
              <a:rPr lang="it-IT" sz="2800" b="1" dirty="0" smtClean="0"/>
              <a:t>Giulio </a:t>
            </a:r>
            <a:r>
              <a:rPr lang="it-IT" sz="2800" b="1" dirty="0" err="1" smtClean="0"/>
              <a:t>Roi</a:t>
            </a:r>
            <a:r>
              <a:rPr lang="it-IT" sz="2800" b="1" smtClean="0"/>
              <a:t> (</a:t>
            </a:r>
            <a:r>
              <a:rPr lang="it-IT" sz="2800" b="1" dirty="0"/>
              <a:t>1870-1934)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225176"/>
            <a:ext cx="7313613" cy="5416924"/>
          </a:xfrm>
        </p:spPr>
        <p:txBody>
          <a:bodyPr>
            <a:normAutofit/>
          </a:bodyPr>
          <a:lstStyle/>
          <a:p>
            <a:r>
              <a:rPr lang="fr-CA" i="1" dirty="0" err="1" smtClean="0">
                <a:latin typeface="Apple Chancery"/>
                <a:cs typeface="Apple Chancery"/>
              </a:rPr>
              <a:t>Ingressus</a:t>
            </a:r>
            <a:r>
              <a:rPr lang="fr-CA" dirty="0" smtClean="0">
                <a:latin typeface="Apple Chancery"/>
                <a:cs typeface="Apple Chancery"/>
              </a:rPr>
              <a:t>: 11 April 1891</a:t>
            </a:r>
          </a:p>
          <a:p>
            <a:r>
              <a:rPr lang="fr-CA" i="1" dirty="0" err="1" smtClean="0">
                <a:latin typeface="Apple Chancery"/>
                <a:cs typeface="Apple Chancery"/>
              </a:rPr>
              <a:t>Voti</a:t>
            </a:r>
            <a:r>
              <a:rPr lang="fr-CA" dirty="0" smtClean="0">
                <a:latin typeface="Apple Chancery"/>
                <a:cs typeface="Apple Chancery"/>
              </a:rPr>
              <a:t>: </a:t>
            </a:r>
            <a:r>
              <a:rPr lang="fr-CA" dirty="0" smtClean="0">
                <a:latin typeface="Apple Chancery"/>
                <a:cs typeface="Apple Chancery"/>
              </a:rPr>
              <a:t>2 </a:t>
            </a:r>
            <a:r>
              <a:rPr lang="fr-CA" dirty="0" err="1" smtClean="0">
                <a:latin typeface="Apple Chancery"/>
                <a:cs typeface="Apple Chancery"/>
              </a:rPr>
              <a:t>February</a:t>
            </a:r>
            <a:r>
              <a:rPr lang="fr-CA" dirty="0" smtClean="0">
                <a:latin typeface="Apple Chancery"/>
                <a:cs typeface="Apple Chancery"/>
              </a:rPr>
              <a:t> 1911</a:t>
            </a:r>
          </a:p>
          <a:p>
            <a:r>
              <a:rPr lang="fr-CA" dirty="0" smtClean="0">
                <a:latin typeface="Apple Chancery"/>
                <a:cs typeface="Apple Chancery"/>
              </a:rPr>
              <a:t>1906 -1917: </a:t>
            </a:r>
            <a:r>
              <a:rPr lang="fr-CA" dirty="0" err="1" smtClean="0">
                <a:latin typeface="Apple Chancery"/>
                <a:cs typeface="Apple Chancery"/>
              </a:rPr>
              <a:t>Padova</a:t>
            </a:r>
            <a:endParaRPr lang="fr-CA" dirty="0" smtClean="0">
              <a:latin typeface="Apple Chancery"/>
              <a:cs typeface="Apple Chancery"/>
            </a:endParaRPr>
          </a:p>
          <a:p>
            <a:r>
              <a:rPr lang="fr-CA" dirty="0" smtClean="0">
                <a:latin typeface="Apple Chancery"/>
                <a:cs typeface="Apple Chancery"/>
              </a:rPr>
              <a:t>1914: </a:t>
            </a:r>
            <a:r>
              <a:rPr lang="fr-CA" dirty="0" err="1" smtClean="0">
                <a:latin typeface="Apple Chancery"/>
                <a:cs typeface="Apple Chancery"/>
              </a:rPr>
              <a:t>Consultore</a:t>
            </a:r>
            <a:r>
              <a:rPr lang="fr-CA" dirty="0" smtClean="0">
                <a:latin typeface="Apple Chancery"/>
                <a:cs typeface="Apple Chancery"/>
              </a:rPr>
              <a:t> per la </a:t>
            </a:r>
            <a:r>
              <a:rPr lang="fr-CA" i="1" dirty="0" err="1" smtClean="0">
                <a:latin typeface="Apple Chancery"/>
                <a:cs typeface="Apple Chancery"/>
              </a:rPr>
              <a:t>Provincia</a:t>
            </a:r>
            <a:r>
              <a:rPr lang="fr-CA" i="1" dirty="0" smtClean="0">
                <a:latin typeface="Apple Chancery"/>
                <a:cs typeface="Apple Chancery"/>
              </a:rPr>
              <a:t> </a:t>
            </a:r>
            <a:r>
              <a:rPr lang="fr-CA" i="1" dirty="0" err="1" smtClean="0">
                <a:latin typeface="Apple Chancery"/>
                <a:cs typeface="Apple Chancery"/>
              </a:rPr>
              <a:t>veneta</a:t>
            </a:r>
            <a:r>
              <a:rPr lang="fr-CA" dirty="0" smtClean="0">
                <a:latin typeface="Apple Chancery"/>
                <a:cs typeface="Apple Chancery"/>
              </a:rPr>
              <a:t>, </a:t>
            </a:r>
          </a:p>
          <a:p>
            <a:r>
              <a:rPr lang="fr-CA" dirty="0" smtClean="0">
                <a:latin typeface="Apple Chancery"/>
                <a:cs typeface="Apple Chancery"/>
              </a:rPr>
              <a:t>1918: </a:t>
            </a:r>
            <a:r>
              <a:rPr lang="fr-CA" dirty="0" err="1" smtClean="0">
                <a:latin typeface="Apple Chancery"/>
                <a:cs typeface="Apple Chancery"/>
              </a:rPr>
              <a:t>Rettore</a:t>
            </a:r>
            <a:r>
              <a:rPr lang="fr-CA" dirty="0" smtClean="0">
                <a:latin typeface="Apple Chancery"/>
                <a:cs typeface="Apple Chancery"/>
              </a:rPr>
              <a:t> </a:t>
            </a:r>
            <a:r>
              <a:rPr lang="fr-CA" dirty="0" err="1" smtClean="0">
                <a:latin typeface="Apple Chancery"/>
                <a:cs typeface="Apple Chancery"/>
              </a:rPr>
              <a:t>del</a:t>
            </a:r>
            <a:r>
              <a:rPr lang="fr-CA" dirty="0" smtClean="0">
                <a:latin typeface="Apple Chancery"/>
                <a:cs typeface="Apple Chancery"/>
              </a:rPr>
              <a:t> </a:t>
            </a:r>
            <a:r>
              <a:rPr lang="fr-CA" dirty="0" err="1" smtClean="0">
                <a:latin typeface="Apple Chancery"/>
                <a:cs typeface="Apple Chancery"/>
              </a:rPr>
              <a:t>Collegio</a:t>
            </a:r>
            <a:r>
              <a:rPr lang="fr-CA" dirty="0" smtClean="0">
                <a:latin typeface="Apple Chancery"/>
                <a:cs typeface="Apple Chancery"/>
              </a:rPr>
              <a:t> Leone </a:t>
            </a:r>
            <a:r>
              <a:rPr lang="fr-CA" dirty="0" smtClean="0">
                <a:latin typeface="Apple Chancery"/>
                <a:cs typeface="Apple Chancery"/>
              </a:rPr>
              <a:t>XIII </a:t>
            </a:r>
            <a:r>
              <a:rPr lang="fr-CA" dirty="0" smtClean="0">
                <a:latin typeface="Apple Chancery"/>
                <a:cs typeface="Apple Chancery"/>
              </a:rPr>
              <a:t>a Milan </a:t>
            </a:r>
            <a:endParaRPr lang="fr-CA" dirty="0" smtClean="0">
              <a:latin typeface="Apple Chancery"/>
              <a:cs typeface="Apple Chancery"/>
            </a:endParaRPr>
          </a:p>
          <a:p>
            <a:r>
              <a:rPr lang="fr-CA" dirty="0" smtClean="0">
                <a:latin typeface="Apple Chancery"/>
                <a:cs typeface="Apple Chancery"/>
              </a:rPr>
              <a:t>1922: ARA Mission in </a:t>
            </a:r>
            <a:r>
              <a:rPr lang="fr-CA" dirty="0" err="1" smtClean="0">
                <a:latin typeface="Apple Chancery"/>
                <a:cs typeface="Apple Chancery"/>
              </a:rPr>
              <a:t>Russia</a:t>
            </a:r>
            <a:endParaRPr lang="fr-CA" dirty="0" smtClean="0">
              <a:latin typeface="Apple Chancery"/>
              <a:cs typeface="Apple Chancery"/>
            </a:endParaRPr>
          </a:p>
          <a:p>
            <a:r>
              <a:rPr lang="it-IT" dirty="0" smtClean="0">
                <a:latin typeface="Apple Chancery"/>
                <a:cs typeface="Apple Chancery"/>
              </a:rPr>
              <a:t>1925-1927: Gorizia</a:t>
            </a:r>
          </a:p>
          <a:p>
            <a:r>
              <a:rPr lang="it-IT" i="1" dirty="0" smtClean="0">
                <a:latin typeface="Apple Chancery"/>
                <a:cs typeface="Apple Chancery"/>
              </a:rPr>
              <a:t> 1928-1931: Modena</a:t>
            </a:r>
          </a:p>
          <a:p>
            <a:r>
              <a:rPr lang="it-IT" i="1" dirty="0" smtClean="0">
                <a:latin typeface="Apple Chancery"/>
                <a:cs typeface="Apple Chancery"/>
              </a:rPr>
              <a:t>1931-1934: Brescia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579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328706"/>
            <a:ext cx="7313613" cy="537882"/>
          </a:xfrm>
        </p:spPr>
        <p:txBody>
          <a:bodyPr/>
          <a:lstStyle/>
          <a:p>
            <a:r>
              <a:rPr lang="it-IT" sz="2800" b="1" dirty="0" smtClean="0"/>
              <a:t>Domenico Piemonte (</a:t>
            </a:r>
            <a:r>
              <a:rPr lang="it-IT" sz="2800" b="1" dirty="0"/>
              <a:t>1870-1954 </a:t>
            </a:r>
            <a:r>
              <a:rPr lang="it-IT" sz="2800" b="1" dirty="0" smtClean="0"/>
              <a:t>)</a:t>
            </a:r>
            <a:endParaRPr lang="it-IT" sz="28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374589"/>
            <a:ext cx="7463025" cy="5109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i="1" dirty="0" err="1" smtClean="0">
                <a:latin typeface="Apple Chancery"/>
                <a:cs typeface="Apple Chancery"/>
              </a:rPr>
              <a:t>Ingressus</a:t>
            </a:r>
            <a:r>
              <a:rPr lang="it-IT" dirty="0" smtClean="0">
                <a:latin typeface="Apple Chancery"/>
                <a:cs typeface="Apple Chancery"/>
              </a:rPr>
              <a:t> : 7 </a:t>
            </a:r>
            <a:r>
              <a:rPr lang="it-IT" dirty="0" err="1" smtClean="0">
                <a:latin typeface="Apple Chancery"/>
                <a:cs typeface="Apple Chancery"/>
              </a:rPr>
              <a:t>September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>
                <a:latin typeface="Apple Chancery"/>
                <a:cs typeface="Apple Chancery"/>
              </a:rPr>
              <a:t>1891, </a:t>
            </a:r>
            <a:r>
              <a:rPr lang="it-IT" dirty="0" smtClean="0">
                <a:latin typeface="Apple Chancery"/>
                <a:cs typeface="Apple Chancery"/>
              </a:rPr>
              <a:t>in </a:t>
            </a:r>
            <a:r>
              <a:rPr lang="it-IT" dirty="0">
                <a:latin typeface="Apple Chancery"/>
                <a:cs typeface="Apple Chancery"/>
              </a:rPr>
              <a:t>1905 </a:t>
            </a:r>
            <a:r>
              <a:rPr lang="it-IT" dirty="0" smtClean="0">
                <a:latin typeface="Apple Chancery"/>
                <a:cs typeface="Apple Chancery"/>
              </a:rPr>
              <a:t>he </a:t>
            </a:r>
            <a:r>
              <a:rPr lang="it-IT" dirty="0" err="1" smtClean="0">
                <a:latin typeface="Apple Chancery"/>
                <a:cs typeface="Apple Chancery"/>
              </a:rPr>
              <a:t>studies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 err="1" smtClean="0">
                <a:latin typeface="Apple Chancery"/>
                <a:cs typeface="Apple Chancery"/>
              </a:rPr>
              <a:t>Croat</a:t>
            </a:r>
            <a:endParaRPr lang="it-IT" dirty="0" smtClean="0">
              <a:latin typeface="Apple Chancery"/>
              <a:cs typeface="Apple Chancery"/>
            </a:endParaRPr>
          </a:p>
          <a:p>
            <a:pPr marL="0" indent="0">
              <a:buNone/>
            </a:pPr>
            <a:r>
              <a:rPr lang="it-IT" i="1" dirty="0" err="1" smtClean="0">
                <a:latin typeface="Apple Chancery"/>
                <a:cs typeface="Apple Chancery"/>
              </a:rPr>
              <a:t>Vows</a:t>
            </a:r>
            <a:r>
              <a:rPr lang="it-IT" dirty="0" smtClean="0">
                <a:latin typeface="Apple Chancery"/>
                <a:cs typeface="Apple Chancery"/>
              </a:rPr>
              <a:t>: </a:t>
            </a:r>
            <a:r>
              <a:rPr lang="it-IT" dirty="0">
                <a:latin typeface="Apple Chancery"/>
                <a:cs typeface="Apple Chancery"/>
              </a:rPr>
              <a:t>2 </a:t>
            </a:r>
            <a:r>
              <a:rPr lang="it-IT" dirty="0" err="1" smtClean="0">
                <a:latin typeface="Apple Chancery"/>
                <a:cs typeface="Apple Chancery"/>
              </a:rPr>
              <a:t>Février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>
                <a:latin typeface="Apple Chancery"/>
                <a:cs typeface="Apple Chancery"/>
              </a:rPr>
              <a:t>1905 </a:t>
            </a:r>
            <a:endParaRPr lang="it-IT" dirty="0" smtClean="0">
              <a:latin typeface="Apple Chancery"/>
              <a:cs typeface="Apple Chancery"/>
            </a:endParaRPr>
          </a:p>
          <a:p>
            <a:pPr marL="0" indent="0">
              <a:buNone/>
            </a:pPr>
            <a:r>
              <a:rPr lang="it-IT" dirty="0" smtClean="0">
                <a:latin typeface="Apple Chancery"/>
                <a:cs typeface="Apple Chancery"/>
              </a:rPr>
              <a:t>1906: Split (</a:t>
            </a:r>
            <a:r>
              <a:rPr lang="it-IT" dirty="0" err="1" smtClean="0">
                <a:latin typeface="Apple Chancery"/>
                <a:cs typeface="Apple Chancery"/>
              </a:rPr>
              <a:t>Croatia</a:t>
            </a:r>
            <a:r>
              <a:rPr lang="it-IT" dirty="0" smtClean="0">
                <a:latin typeface="Apple Chancery"/>
                <a:cs typeface="Apple Chancery"/>
              </a:rPr>
              <a:t>)</a:t>
            </a:r>
          </a:p>
          <a:p>
            <a:pPr marL="0" indent="0">
              <a:buNone/>
            </a:pPr>
            <a:r>
              <a:rPr lang="it-IT" dirty="0" smtClean="0">
                <a:latin typeface="Apple Chancery"/>
                <a:cs typeface="Apple Chancery"/>
              </a:rPr>
              <a:t>1912-1915: Piacenza </a:t>
            </a:r>
          </a:p>
          <a:p>
            <a:pPr marL="0" indent="0">
              <a:buNone/>
            </a:pPr>
            <a:r>
              <a:rPr lang="it-IT" dirty="0" smtClean="0">
                <a:latin typeface="Apple Chancery"/>
                <a:cs typeface="Apple Chancery"/>
              </a:rPr>
              <a:t>1916-1918: Mantova </a:t>
            </a:r>
          </a:p>
          <a:p>
            <a:pPr marL="0" indent="0">
              <a:buNone/>
            </a:pPr>
            <a:r>
              <a:rPr lang="it-IT" dirty="0" smtClean="0">
                <a:latin typeface="Apple Chancery"/>
                <a:cs typeface="Apple Chancery"/>
              </a:rPr>
              <a:t>1922: General </a:t>
            </a:r>
            <a:r>
              <a:rPr lang="it-IT" dirty="0" err="1" smtClean="0">
                <a:latin typeface="Apple Chancery"/>
                <a:cs typeface="Apple Chancery"/>
              </a:rPr>
              <a:t>Inspector</a:t>
            </a:r>
            <a:r>
              <a:rPr lang="it-IT" dirty="0" smtClean="0">
                <a:latin typeface="Apple Chancery"/>
                <a:cs typeface="Apple Chancery"/>
              </a:rPr>
              <a:t> in the ARA </a:t>
            </a:r>
            <a:r>
              <a:rPr lang="it-IT" dirty="0" err="1" smtClean="0">
                <a:latin typeface="Apple Chancery"/>
                <a:cs typeface="Apple Chancery"/>
              </a:rPr>
              <a:t>mission</a:t>
            </a:r>
            <a:r>
              <a:rPr lang="it-IT" dirty="0" smtClean="0">
                <a:latin typeface="Apple Chancery"/>
                <a:cs typeface="Apple Chancery"/>
              </a:rPr>
              <a:t> in Krasnodar</a:t>
            </a:r>
          </a:p>
          <a:p>
            <a:pPr marL="0" indent="0">
              <a:buNone/>
            </a:pPr>
            <a:r>
              <a:rPr lang="it-IT" dirty="0">
                <a:latin typeface="Apple Chancery"/>
                <a:cs typeface="Apple Chancery"/>
              </a:rPr>
              <a:t> </a:t>
            </a:r>
            <a:r>
              <a:rPr lang="it-IT" dirty="0" smtClean="0">
                <a:latin typeface="Apple Chancery"/>
                <a:cs typeface="Apple Chancery"/>
              </a:rPr>
              <a:t>1927: Bergamo</a:t>
            </a:r>
          </a:p>
        </p:txBody>
      </p:sp>
    </p:spTree>
    <p:extLst>
      <p:ext uri="{BB962C8B-B14F-4D97-AF65-F5344CB8AC3E}">
        <p14:creationId xmlns:p14="http://schemas.microsoft.com/office/powerpoint/2010/main" val="32702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39059"/>
            <a:ext cx="7313613" cy="45719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403412"/>
            <a:ext cx="7313613" cy="6454588"/>
          </a:xfrm>
        </p:spPr>
        <p:txBody>
          <a:bodyPr>
            <a:normAutofit lnSpcReduction="10000"/>
          </a:bodyPr>
          <a:lstStyle/>
          <a:p>
            <a:r>
              <a:rPr lang="it-IT" b="1" dirty="0" smtClean="0">
                <a:latin typeface="Apple Chancery"/>
                <a:cs typeface="Apple Chancery"/>
              </a:rPr>
              <a:t>1922</a:t>
            </a:r>
            <a:r>
              <a:rPr lang="it-IT" dirty="0" smtClean="0">
                <a:latin typeface="Apple Chancery"/>
                <a:cs typeface="Apple Chancery"/>
              </a:rPr>
              <a:t>: </a:t>
            </a:r>
            <a:r>
              <a:rPr lang="it-IT" dirty="0" smtClean="0">
                <a:latin typeface="Apple Chancery"/>
                <a:cs typeface="Apple Chancery"/>
              </a:rPr>
              <a:t>Il Pontificio Istituto Orientale (PIO</a:t>
            </a:r>
            <a:r>
              <a:rPr lang="it-IT" dirty="0" smtClean="0">
                <a:latin typeface="Apple Chancery"/>
                <a:cs typeface="Apple Chancery"/>
              </a:rPr>
              <a:t>) (</a:t>
            </a:r>
            <a:r>
              <a:rPr lang="it-IT" dirty="0" err="1" smtClean="0">
                <a:latin typeface="Apple Chancery"/>
                <a:cs typeface="Apple Chancery"/>
              </a:rPr>
              <a:t>established</a:t>
            </a:r>
            <a:r>
              <a:rPr lang="it-IT" dirty="0" smtClean="0">
                <a:latin typeface="Apple Chancery"/>
                <a:cs typeface="Apple Chancery"/>
              </a:rPr>
              <a:t> in 1917) </a:t>
            </a:r>
            <a:r>
              <a:rPr lang="en-GB" dirty="0" err="1" smtClean="0">
                <a:latin typeface="Apple Chancery"/>
                <a:cs typeface="Apple Chancery"/>
              </a:rPr>
              <a:t>affidato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ai</a:t>
            </a:r>
            <a:r>
              <a:rPr lang="en-GB" dirty="0" smtClean="0">
                <a:latin typeface="Apple Chancery"/>
                <a:cs typeface="Apple Chancery"/>
              </a:rPr>
              <a:t> </a:t>
            </a:r>
            <a:r>
              <a:rPr lang="en-GB" dirty="0" err="1" smtClean="0">
                <a:latin typeface="Apple Chancery"/>
                <a:cs typeface="Apple Chancery"/>
              </a:rPr>
              <a:t>Gesuiti</a:t>
            </a:r>
            <a:r>
              <a:rPr lang="it-IT" dirty="0" smtClean="0">
                <a:latin typeface="Apple Chancery"/>
                <a:cs typeface="Apple Chancery"/>
              </a:rPr>
              <a:t>, Rettore </a:t>
            </a:r>
            <a:r>
              <a:rPr lang="it-IT" dirty="0" smtClean="0">
                <a:latin typeface="Apple Chancery"/>
                <a:cs typeface="Apple Chancery"/>
              </a:rPr>
              <a:t>Michel d’</a:t>
            </a:r>
            <a:r>
              <a:rPr lang="it-IT" dirty="0" err="1" smtClean="0">
                <a:latin typeface="Apple Chancery"/>
                <a:cs typeface="Apple Chancery"/>
              </a:rPr>
              <a:t>Herbigny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</a:p>
          <a:p>
            <a:r>
              <a:rPr lang="it-IT" b="1" dirty="0">
                <a:latin typeface="Apple Chancery"/>
                <a:cs typeface="Apple Chancery"/>
              </a:rPr>
              <a:t>12 </a:t>
            </a:r>
            <a:r>
              <a:rPr lang="it-IT" b="1" dirty="0" smtClean="0">
                <a:latin typeface="Apple Chancery"/>
                <a:cs typeface="Apple Chancery"/>
              </a:rPr>
              <a:t>Marzo </a:t>
            </a:r>
            <a:r>
              <a:rPr lang="it-IT" b="1" dirty="0" smtClean="0">
                <a:latin typeface="Apple Chancery"/>
                <a:cs typeface="Apple Chancery"/>
              </a:rPr>
              <a:t>1922</a:t>
            </a:r>
            <a:r>
              <a:rPr lang="it-IT" dirty="0" smtClean="0">
                <a:latin typeface="Apple Chancery"/>
                <a:cs typeface="Apple Chancery"/>
              </a:rPr>
              <a:t> : </a:t>
            </a:r>
            <a:r>
              <a:rPr lang="it-IT" dirty="0" smtClean="0">
                <a:latin typeface="Apple Chancery"/>
                <a:cs typeface="Apple Chancery"/>
              </a:rPr>
              <a:t>il Cardinale </a:t>
            </a:r>
            <a:r>
              <a:rPr lang="it-IT" dirty="0" smtClean="0">
                <a:latin typeface="Apple Chancery"/>
                <a:cs typeface="Apple Chancery"/>
              </a:rPr>
              <a:t>Pietro Gasparri, </a:t>
            </a:r>
            <a:r>
              <a:rPr lang="it-IT" dirty="0" smtClean="0">
                <a:latin typeface="Apple Chancery"/>
                <a:cs typeface="Apple Chancery"/>
              </a:rPr>
              <a:t>Segretario di Stato firma un trattato con </a:t>
            </a:r>
            <a:r>
              <a:rPr lang="it-IT" dirty="0" err="1">
                <a:latin typeface="Apple Chancery"/>
                <a:cs typeface="Apple Chancery"/>
              </a:rPr>
              <a:t>Vaclav</a:t>
            </a:r>
            <a:r>
              <a:rPr lang="it-IT" dirty="0">
                <a:latin typeface="Apple Chancery"/>
                <a:cs typeface="Apple Chancery"/>
              </a:rPr>
              <a:t> </a:t>
            </a:r>
            <a:r>
              <a:rPr lang="it-IT" dirty="0" err="1">
                <a:latin typeface="Apple Chancery"/>
                <a:cs typeface="Apple Chancery"/>
              </a:rPr>
              <a:t>Vorovskij</a:t>
            </a:r>
            <a:r>
              <a:rPr lang="it-IT" dirty="0">
                <a:latin typeface="Apple Chancery"/>
                <a:cs typeface="Apple Chancery"/>
              </a:rPr>
              <a:t>, </a:t>
            </a:r>
            <a:r>
              <a:rPr lang="it-IT" dirty="0" smtClean="0">
                <a:latin typeface="Apple Chancery"/>
                <a:cs typeface="Apple Chancery"/>
              </a:rPr>
              <a:t>il rappresentante diplomatico della </a:t>
            </a:r>
            <a:r>
              <a:rPr lang="it-IT" dirty="0" smtClean="0">
                <a:latin typeface="Apple Chancery"/>
                <a:cs typeface="Apple Chancery"/>
              </a:rPr>
              <a:t>Russia a Rome per una missione pontificia in Russia per aiutare la popolazione durante la carestia.</a:t>
            </a:r>
            <a:endParaRPr lang="it-IT" dirty="0" smtClean="0">
              <a:latin typeface="Apple Chancery"/>
              <a:cs typeface="Apple Chancery"/>
            </a:endParaRPr>
          </a:p>
          <a:p>
            <a:r>
              <a:rPr lang="it-IT" b="1" dirty="0" smtClean="0">
                <a:latin typeface="Apple Chancery"/>
                <a:cs typeface="Apple Chancery"/>
              </a:rPr>
              <a:t>27 </a:t>
            </a:r>
            <a:r>
              <a:rPr lang="it-IT" b="1" dirty="0" smtClean="0">
                <a:latin typeface="Apple Chancery"/>
                <a:cs typeface="Apple Chancery"/>
              </a:rPr>
              <a:t>Luglio </a:t>
            </a:r>
            <a:r>
              <a:rPr lang="it-IT" b="1" dirty="0" smtClean="0">
                <a:latin typeface="Apple Chancery"/>
                <a:cs typeface="Apple Chancery"/>
              </a:rPr>
              <a:t>1922</a:t>
            </a:r>
            <a:r>
              <a:rPr lang="it-IT" dirty="0" smtClean="0">
                <a:latin typeface="Apple Chancery"/>
                <a:cs typeface="Apple Chancery"/>
              </a:rPr>
              <a:t>: Edmund </a:t>
            </a:r>
            <a:r>
              <a:rPr lang="it-IT" dirty="0" err="1" smtClean="0">
                <a:latin typeface="Apple Chancery"/>
                <a:cs typeface="Apple Chancery"/>
              </a:rPr>
              <a:t>Walsh</a:t>
            </a:r>
            <a:r>
              <a:rPr lang="it-IT" dirty="0" smtClean="0">
                <a:latin typeface="Apple Chancery"/>
                <a:cs typeface="Apple Chancery"/>
              </a:rPr>
              <a:t>, </a:t>
            </a:r>
            <a:r>
              <a:rPr lang="it-IT" dirty="0" err="1" smtClean="0">
                <a:latin typeface="Apple Chancery"/>
                <a:cs typeface="Apple Chancery"/>
              </a:rPr>
              <a:t>s.j.</a:t>
            </a:r>
            <a:r>
              <a:rPr lang="it-IT" dirty="0" smtClean="0">
                <a:latin typeface="Apple Chancery"/>
                <a:cs typeface="Apple Chancery"/>
              </a:rPr>
              <a:t> </a:t>
            </a:r>
            <a:r>
              <a:rPr lang="it-IT" dirty="0" smtClean="0">
                <a:latin typeface="Apple Chancery"/>
                <a:cs typeface="Apple Chancery"/>
              </a:rPr>
              <a:t>Dirige la missione dell’ ARA </a:t>
            </a:r>
            <a:r>
              <a:rPr lang="it-IT" dirty="0" smtClean="0">
                <a:latin typeface="Apple Chancery"/>
                <a:cs typeface="Apple Chancery"/>
              </a:rPr>
              <a:t>(American </a:t>
            </a:r>
            <a:r>
              <a:rPr lang="it-IT" dirty="0" err="1" smtClean="0">
                <a:latin typeface="Apple Chancery"/>
                <a:cs typeface="Apple Chancery"/>
              </a:rPr>
              <a:t>Relief</a:t>
            </a:r>
            <a:r>
              <a:rPr lang="it-IT" dirty="0" smtClean="0">
                <a:latin typeface="Apple Chancery"/>
                <a:cs typeface="Apple Chancery"/>
              </a:rPr>
              <a:t> Administration) </a:t>
            </a:r>
            <a:endParaRPr lang="it-IT" dirty="0" smtClean="0">
              <a:latin typeface="Apple Chancery"/>
              <a:cs typeface="Apple Chancery"/>
            </a:endParaRPr>
          </a:p>
          <a:p>
            <a:r>
              <a:rPr lang="it-IT" b="1" dirty="0" smtClean="0">
                <a:latin typeface="Apple Chancery"/>
                <a:cs typeface="Apple Chancery"/>
              </a:rPr>
              <a:t>24 Dicembre </a:t>
            </a:r>
            <a:r>
              <a:rPr lang="it-IT" b="1" dirty="0">
                <a:latin typeface="Apple Chancery"/>
                <a:cs typeface="Apple Chancery"/>
              </a:rPr>
              <a:t>1924</a:t>
            </a:r>
            <a:r>
              <a:rPr lang="it-IT" dirty="0">
                <a:latin typeface="Apple Chancery"/>
                <a:cs typeface="Apple Chancery"/>
              </a:rPr>
              <a:t>: </a:t>
            </a:r>
            <a:r>
              <a:rPr lang="it-IT" dirty="0" err="1">
                <a:latin typeface="Apple Chancery"/>
                <a:cs typeface="Apple Chancery"/>
              </a:rPr>
              <a:t>Mgr</a:t>
            </a:r>
            <a:r>
              <a:rPr lang="it-IT" dirty="0">
                <a:latin typeface="Apple Chancery"/>
                <a:cs typeface="Apple Chancery"/>
              </a:rPr>
              <a:t>. Michel d’</a:t>
            </a:r>
            <a:r>
              <a:rPr lang="it-IT" dirty="0" err="1">
                <a:latin typeface="Apple Chancery"/>
                <a:cs typeface="Apple Chancery"/>
              </a:rPr>
              <a:t>Herbigny</a:t>
            </a:r>
            <a:r>
              <a:rPr lang="it-IT" dirty="0">
                <a:latin typeface="Apple Chancery"/>
                <a:cs typeface="Apple Chancery"/>
              </a:rPr>
              <a:t> </a:t>
            </a:r>
            <a:r>
              <a:rPr lang="it-IT" dirty="0" smtClean="0">
                <a:latin typeface="Apple Chancery"/>
                <a:cs typeface="Apple Chancery"/>
              </a:rPr>
              <a:t>fa a Roma un discorso sulla carestia del 1922-23 pubblicato da </a:t>
            </a:r>
            <a:r>
              <a:rPr lang="it-IT" i="1" dirty="0" err="1" smtClean="0">
                <a:latin typeface="Apple Chancery"/>
                <a:cs typeface="Apple Chancery"/>
              </a:rPr>
              <a:t>Orientalia</a:t>
            </a:r>
            <a:r>
              <a:rPr lang="it-IT" i="1" dirty="0" smtClean="0">
                <a:latin typeface="Apple Chancery"/>
                <a:cs typeface="Apple Chancery"/>
              </a:rPr>
              <a:t> </a:t>
            </a:r>
            <a:r>
              <a:rPr lang="it-IT" i="1" dirty="0" err="1">
                <a:latin typeface="Apple Chancery"/>
                <a:cs typeface="Apple Chancery"/>
              </a:rPr>
              <a:t>christiana</a:t>
            </a:r>
            <a:r>
              <a:rPr lang="it-IT" i="1" dirty="0">
                <a:latin typeface="Apple Chancery"/>
                <a:cs typeface="Apple Chancery"/>
              </a:rPr>
              <a:t> </a:t>
            </a:r>
            <a:r>
              <a:rPr lang="it-IT" dirty="0" smtClean="0">
                <a:latin typeface="Apple Chancery"/>
                <a:cs typeface="Apple Chancery"/>
              </a:rPr>
              <a:t>con il titolo </a:t>
            </a:r>
            <a:r>
              <a:rPr lang="it-IT" i="1" dirty="0" smtClean="0">
                <a:latin typeface="Apple Chancery"/>
                <a:cs typeface="Apple Chancery"/>
              </a:rPr>
              <a:t>L’aiuto </a:t>
            </a:r>
            <a:r>
              <a:rPr lang="it-IT" i="1" dirty="0">
                <a:latin typeface="Apple Chancery"/>
                <a:cs typeface="Apple Chancery"/>
              </a:rPr>
              <a:t>pontificio ai bambini affamati della Russia</a:t>
            </a:r>
            <a:r>
              <a:rPr lang="it-IT" dirty="0">
                <a:latin typeface="Apple Chancery"/>
                <a:cs typeface="Apple Chancery"/>
              </a:rPr>
              <a:t>, 1925 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90905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alamaio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Calamaio.thmx</Template>
  <TotalTime>12561</TotalTime>
  <Words>1151</Words>
  <Application>Microsoft Macintosh PowerPoint</Application>
  <PresentationFormat>Presentazione su schermo (4:3)</PresentationFormat>
  <Paragraphs>83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Apple Chancery</vt:lpstr>
      <vt:lpstr>Calibri</vt:lpstr>
      <vt:lpstr>Goudy Old Style</vt:lpstr>
      <vt:lpstr>Impact</vt:lpstr>
      <vt:lpstr>Rockwell</vt:lpstr>
      <vt:lpstr>Calamaio</vt:lpstr>
      <vt:lpstr>“Per la salvezza della Russia": Qualche considerazione sui Russupeti del XX secolo</vt:lpstr>
      <vt:lpstr>Presentazione di PowerPoint</vt:lpstr>
      <vt:lpstr> ARSI – N. C. Russipetae </vt:lpstr>
      <vt:lpstr>Candidati alle missioni russe</vt:lpstr>
      <vt:lpstr>Russipetae format: “missionem petit”/ “missioni offertur”</vt:lpstr>
      <vt:lpstr>G.B. Battisti al Generale  14 Gennaio 1922</vt:lpstr>
      <vt:lpstr>Giulio Roi (1870-1934) </vt:lpstr>
      <vt:lpstr>Domenico Piemonte (1870-1954 )</vt:lpstr>
      <vt:lpstr>Presentazione di PowerPoint</vt:lpstr>
      <vt:lpstr>Presentazione di PowerPoint</vt:lpstr>
      <vt:lpstr>Lettera del Padre-Generale Ledóchowski,  25 Febbraio 1922 </vt:lpstr>
      <vt:lpstr>Presentazione di PowerPoint</vt:lpstr>
      <vt:lpstr>Lettere Russipetae 1926-1934</vt:lpstr>
      <vt:lpstr>Lettres Russipetae 1926-1934</vt:lpstr>
      <vt:lpstr>Presentazione di PowerPoint</vt:lpstr>
      <vt:lpstr>Antonio Sacchettini al Generale,  Pengpu, 30 Ottobre 1933 </vt:lpstr>
      <vt:lpstr>Michele Ignazio d’Amuri,  Chieri, Casa S. Antonio, 27.6.1930 </vt:lpstr>
      <vt:lpstr>Michele Ignazio d’Amuri,  Chieri, Casa S. Antonio, 27.6.1930 </vt:lpstr>
      <vt:lpstr>Lettere Russipetae 1926-1934</vt:lpstr>
      <vt:lpstr>F. Luigi Cimadori, coadjuteur témporel, Bergamo, 14 Janvier1932: 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Indipetæ pour la Russie (XIXe-XXe siècles) </dc:title>
  <dc:creator>Sabina</dc:creator>
  <cp:lastModifiedBy>sabina.pavone@unimc.it</cp:lastModifiedBy>
  <cp:revision>94</cp:revision>
  <dcterms:created xsi:type="dcterms:W3CDTF">2018-05-25T16:25:44Z</dcterms:created>
  <dcterms:modified xsi:type="dcterms:W3CDTF">2022-11-15T11:31:48Z</dcterms:modified>
</cp:coreProperties>
</file>