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051B-F3E3-1B4D-A702-BEA480900813}" type="datetimeFigureOut">
              <a:rPr lang="it-IT" smtClean="0"/>
              <a:t>02/10/22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3C20-5E58-AA42-992E-2F66CC134ED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73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051B-F3E3-1B4D-A702-BEA480900813}" type="datetimeFigureOut">
              <a:rPr lang="it-IT" smtClean="0"/>
              <a:t>02/10/22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3C20-5E58-AA42-992E-2F66CC134ED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19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051B-F3E3-1B4D-A702-BEA480900813}" type="datetimeFigureOut">
              <a:rPr lang="it-IT" smtClean="0"/>
              <a:t>02/10/22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3C20-5E58-AA42-992E-2F66CC134ED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7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051B-F3E3-1B4D-A702-BEA480900813}" type="datetimeFigureOut">
              <a:rPr lang="it-IT" smtClean="0"/>
              <a:t>02/10/22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3C20-5E58-AA42-992E-2F66CC134ED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86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051B-F3E3-1B4D-A702-BEA480900813}" type="datetimeFigureOut">
              <a:rPr lang="it-IT" smtClean="0"/>
              <a:t>02/10/22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3C20-5E58-AA42-992E-2F66CC134ED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53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051B-F3E3-1B4D-A702-BEA480900813}" type="datetimeFigureOut">
              <a:rPr lang="it-IT" smtClean="0"/>
              <a:t>02/10/22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3C20-5E58-AA42-992E-2F66CC134ED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43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051B-F3E3-1B4D-A702-BEA480900813}" type="datetimeFigureOut">
              <a:rPr lang="it-IT" smtClean="0"/>
              <a:t>02/10/22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3C20-5E58-AA42-992E-2F66CC134ED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47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051B-F3E3-1B4D-A702-BEA480900813}" type="datetimeFigureOut">
              <a:rPr lang="it-IT" smtClean="0"/>
              <a:t>02/10/22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3C20-5E58-AA42-992E-2F66CC134ED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7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051B-F3E3-1B4D-A702-BEA480900813}" type="datetimeFigureOut">
              <a:rPr lang="it-IT" smtClean="0"/>
              <a:t>02/10/22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3C20-5E58-AA42-992E-2F66CC134ED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66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051B-F3E3-1B4D-A702-BEA480900813}" type="datetimeFigureOut">
              <a:rPr lang="it-IT" smtClean="0"/>
              <a:t>02/10/22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3C20-5E58-AA42-992E-2F66CC134ED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357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051B-F3E3-1B4D-A702-BEA480900813}" type="datetimeFigureOut">
              <a:rPr lang="it-IT" smtClean="0"/>
              <a:t>02/10/22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3C20-5E58-AA42-992E-2F66CC134ED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69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 dello schema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7051B-F3E3-1B4D-A702-BEA480900813}" type="datetimeFigureOut">
              <a:rPr lang="it-IT" smtClean="0"/>
              <a:t>02/10/22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63C20-5E58-AA42-992E-2F66CC134ED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24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0"/>
            <a:ext cx="9332926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15233" y="0"/>
            <a:ext cx="9352767" cy="6858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15233" y="0"/>
            <a:ext cx="9352767" cy="68580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7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108858"/>
            <a:ext cx="8229600" cy="387048"/>
          </a:xfrm>
        </p:spPr>
        <p:txBody>
          <a:bodyPr>
            <a:normAutofit fontScale="90000"/>
          </a:bodyPr>
          <a:lstStyle/>
          <a:p>
            <a:r>
              <a:rPr lang="it-IT" sz="2400" b="1" dirty="0"/>
              <a:t>Migrazioni e diaspore</a:t>
            </a:r>
            <a:endParaRPr lang="it-IT" sz="24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819274"/>
            <a:ext cx="8229600" cy="588148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sz="1600" b="1" dirty="0"/>
              <a:t>Network (rete</a:t>
            </a:r>
            <a:r>
              <a:rPr lang="it-IT" sz="1600" dirty="0"/>
              <a:t>): seguire le persone</a:t>
            </a:r>
          </a:p>
          <a:p>
            <a:pPr algn="just"/>
            <a:r>
              <a:rPr lang="it-IT" sz="1600" b="1" dirty="0"/>
              <a:t>SCHIAVITU’</a:t>
            </a:r>
          </a:p>
          <a:p>
            <a:pPr algn="just"/>
            <a:r>
              <a:rPr lang="it-IT" sz="1600" b="1" dirty="0"/>
              <a:t>Philip </a:t>
            </a:r>
            <a:r>
              <a:rPr lang="it-IT" sz="1600" b="1" dirty="0" err="1"/>
              <a:t>Curtin</a:t>
            </a:r>
            <a:r>
              <a:rPr lang="it-IT" sz="1600" b="1" dirty="0"/>
              <a:t>: </a:t>
            </a:r>
            <a:r>
              <a:rPr lang="it-IT" sz="1600" b="1" i="1" dirty="0"/>
              <a:t>The Atlantic Slave </a:t>
            </a:r>
            <a:r>
              <a:rPr lang="it-IT" sz="1600" b="1" i="1" dirty="0" err="1"/>
              <a:t>Trade</a:t>
            </a:r>
            <a:endParaRPr lang="it-IT" sz="1600" b="1" i="1" dirty="0"/>
          </a:p>
          <a:p>
            <a:pPr algn="just"/>
            <a:endParaRPr lang="it-IT" sz="1600" b="1" i="1" dirty="0"/>
          </a:p>
          <a:p>
            <a:pPr algn="just"/>
            <a:r>
              <a:rPr lang="it-IT" sz="1600" b="1" dirty="0"/>
              <a:t>Paul </a:t>
            </a:r>
            <a:r>
              <a:rPr lang="it-IT" sz="1600" b="1" dirty="0" err="1"/>
              <a:t>Gilroy</a:t>
            </a:r>
            <a:r>
              <a:rPr lang="it-IT" sz="1600" b="1" dirty="0"/>
              <a:t>:</a:t>
            </a:r>
            <a:r>
              <a:rPr lang="it-IT" sz="1600" b="1" i="1" dirty="0"/>
              <a:t> </a:t>
            </a:r>
            <a:r>
              <a:rPr lang="it-IT" sz="1600" b="1" i="1" dirty="0" err="1"/>
              <a:t>Black</a:t>
            </a:r>
            <a:r>
              <a:rPr lang="it-IT" sz="1600" b="1" i="1" dirty="0"/>
              <a:t> Atlantic</a:t>
            </a:r>
          </a:p>
          <a:p>
            <a:pPr algn="just"/>
            <a:endParaRPr lang="it-IT" sz="1600" b="1" i="1" dirty="0"/>
          </a:p>
          <a:p>
            <a:pPr algn="just"/>
            <a:r>
              <a:rPr lang="it-IT" sz="1600" b="1" dirty="0"/>
              <a:t>Thornton: ruolo dei neri nella tratta atlantica</a:t>
            </a:r>
          </a:p>
          <a:p>
            <a:pPr algn="just"/>
            <a:endParaRPr lang="it-IT" sz="1600" b="1" i="1" dirty="0"/>
          </a:p>
          <a:p>
            <a:pPr algn="just"/>
            <a:r>
              <a:rPr lang="it-IT" sz="1600" b="1" dirty="0"/>
              <a:t>Schiavitù da deserto al Medio Oriente al Golfo Persico attraverso l’Oceano Indiano </a:t>
            </a:r>
            <a:r>
              <a:rPr lang="it-IT" sz="1600" dirty="0"/>
              <a:t>(nel XIX secolo 2/3 del commercio carovaniero)</a:t>
            </a:r>
          </a:p>
          <a:p>
            <a:pPr algn="just"/>
            <a:endParaRPr lang="it-IT" sz="1600" b="1" dirty="0"/>
          </a:p>
          <a:p>
            <a:pPr algn="just"/>
            <a:r>
              <a:rPr lang="it-IT" sz="1600" b="1" dirty="0"/>
              <a:t>Diaspore commerciali</a:t>
            </a:r>
          </a:p>
          <a:p>
            <a:pPr algn="just"/>
            <a:endParaRPr lang="it-IT" sz="1600" b="1" dirty="0"/>
          </a:p>
          <a:p>
            <a:pPr algn="just"/>
            <a:r>
              <a:rPr lang="it-IT" sz="1600" b="1" dirty="0"/>
              <a:t>Soldati</a:t>
            </a:r>
          </a:p>
          <a:p>
            <a:pPr algn="just"/>
            <a:endParaRPr lang="it-IT" sz="1600" b="1" dirty="0"/>
          </a:p>
          <a:p>
            <a:pPr algn="just"/>
            <a:r>
              <a:rPr lang="it-IT" sz="1600" b="1" dirty="0"/>
              <a:t>Locale/Globale: GLOCAL</a:t>
            </a:r>
          </a:p>
          <a:p>
            <a:pPr algn="just"/>
            <a:endParaRPr lang="it-IT" sz="1600" b="1" dirty="0"/>
          </a:p>
          <a:p>
            <a:pPr algn="just"/>
            <a:r>
              <a:rPr lang="it-IT" sz="1600" b="1" dirty="0"/>
              <a:t>Discussione del concetto di DIASPORA (</a:t>
            </a:r>
            <a:r>
              <a:rPr lang="it-IT" sz="1600" dirty="0"/>
              <a:t>es. comunità indiana emigrata nazionalista)</a:t>
            </a:r>
          </a:p>
          <a:p>
            <a:pPr algn="just"/>
            <a:endParaRPr lang="it-IT" sz="1600" b="1" dirty="0"/>
          </a:p>
          <a:p>
            <a:pPr algn="just"/>
            <a:r>
              <a:rPr lang="it-IT" sz="1600" b="1" dirty="0"/>
              <a:t>Si può parlare di vera mobilità per l’età moderna?</a:t>
            </a:r>
          </a:p>
          <a:p>
            <a:pPr algn="just"/>
            <a:r>
              <a:rPr lang="it-IT" sz="1600" b="1" dirty="0"/>
              <a:t> </a:t>
            </a:r>
            <a:r>
              <a:rPr lang="it-IT" sz="1600" b="1" dirty="0" err="1"/>
              <a:t>Tilly</a:t>
            </a:r>
            <a:r>
              <a:rPr lang="it-IT" sz="1600" b="1" dirty="0"/>
              <a:t>, </a:t>
            </a:r>
            <a:r>
              <a:rPr lang="it-IT" sz="1600" b="1" dirty="0" err="1"/>
              <a:t>Clossey</a:t>
            </a:r>
            <a:r>
              <a:rPr lang="it-IT" sz="1600" b="1" dirty="0"/>
              <a:t> (centralità delle Filippine e del Pacifico, missionari)</a:t>
            </a:r>
          </a:p>
          <a:p>
            <a:endParaRPr lang="it-IT" sz="1400" b="1" dirty="0"/>
          </a:p>
          <a:p>
            <a:endParaRPr lang="it-IT" sz="1400" b="1" i="1" dirty="0"/>
          </a:p>
          <a:p>
            <a:endParaRPr lang="it-IT" sz="1400" b="1" dirty="0"/>
          </a:p>
          <a:p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187496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09800" y="201169"/>
            <a:ext cx="7772400" cy="374904"/>
          </a:xfrm>
        </p:spPr>
        <p:txBody>
          <a:bodyPr>
            <a:noAutofit/>
          </a:bodyPr>
          <a:lstStyle/>
          <a:p>
            <a:r>
              <a:rPr lang="it-IT" sz="2400" dirty="0"/>
              <a:t>Da quando si può parlare di globalizzazione?</a:t>
            </a:r>
            <a:endParaRPr lang="it-IT" sz="2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209800" y="749808"/>
            <a:ext cx="7772400" cy="583387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it-IT" sz="1600" b="1" dirty="0"/>
              <a:t>London </a:t>
            </a:r>
            <a:r>
              <a:rPr lang="it-IT" sz="1600" b="1" dirty="0" err="1"/>
              <a:t>School</a:t>
            </a:r>
            <a:r>
              <a:rPr lang="it-IT" sz="1600" b="1" dirty="0"/>
              <a:t> </a:t>
            </a:r>
            <a:r>
              <a:rPr lang="it-IT" sz="1600" b="1" dirty="0" err="1"/>
              <a:t>of</a:t>
            </a:r>
            <a:r>
              <a:rPr lang="it-IT" sz="1600" b="1" dirty="0"/>
              <a:t> </a:t>
            </a:r>
            <a:r>
              <a:rPr lang="it-IT" sz="1600" b="1" dirty="0" err="1"/>
              <a:t>Economic</a:t>
            </a:r>
            <a:r>
              <a:rPr lang="it-IT" sz="1600" b="1" dirty="0"/>
              <a:t>: ruolo degli imperi</a:t>
            </a:r>
          </a:p>
          <a:p>
            <a:pPr algn="just"/>
            <a:r>
              <a:rPr lang="it-IT" sz="1600" b="1" dirty="0"/>
              <a:t>Vita materiale</a:t>
            </a:r>
          </a:p>
          <a:p>
            <a:pPr algn="just"/>
            <a:r>
              <a:rPr lang="it-IT" sz="1600" b="1" dirty="0"/>
              <a:t>XIX secolo</a:t>
            </a:r>
          </a:p>
          <a:p>
            <a:pPr algn="just"/>
            <a:endParaRPr lang="it-IT" sz="1600" b="1" dirty="0"/>
          </a:p>
          <a:p>
            <a:pPr algn="just"/>
            <a:r>
              <a:rPr lang="it-IT" sz="1600" b="1" dirty="0" err="1"/>
              <a:t>Andre</a:t>
            </a:r>
            <a:r>
              <a:rPr lang="it-IT" sz="1600" b="1" dirty="0"/>
              <a:t> </a:t>
            </a:r>
            <a:r>
              <a:rPr lang="it-IT" sz="1600" b="1" dirty="0" err="1"/>
              <a:t>Gunder</a:t>
            </a:r>
            <a:r>
              <a:rPr lang="it-IT" sz="1600" b="1" dirty="0"/>
              <a:t> Frank: egemonia-rivalità ; centro-periferia</a:t>
            </a:r>
          </a:p>
          <a:p>
            <a:pPr algn="just"/>
            <a:r>
              <a:rPr lang="it-IT" sz="1600" b="1" dirty="0"/>
              <a:t>                                      sistemi esistenti sin dall’Antichità</a:t>
            </a:r>
          </a:p>
          <a:p>
            <a:pPr algn="just"/>
            <a:endParaRPr lang="it-IT" sz="1600" b="1" dirty="0"/>
          </a:p>
          <a:p>
            <a:pPr algn="just"/>
            <a:r>
              <a:rPr lang="it-IT" sz="1600" b="1" dirty="0"/>
              <a:t>Christopher </a:t>
            </a:r>
            <a:r>
              <a:rPr lang="it-IT" sz="1600" b="1" dirty="0" err="1"/>
              <a:t>Bayly</a:t>
            </a:r>
            <a:r>
              <a:rPr lang="it-IT" sz="1600" b="1" dirty="0"/>
              <a:t>: 1750: dalla globalizzazione arcaica alla proto-globalizzazione: </a:t>
            </a:r>
          </a:p>
          <a:p>
            <a:pPr algn="just"/>
            <a:r>
              <a:rPr lang="it-IT" sz="1600" b="1" dirty="0"/>
              <a:t>sistema atlantico delle piantagioni</a:t>
            </a:r>
          </a:p>
          <a:p>
            <a:pPr algn="just"/>
            <a:r>
              <a:rPr lang="it-IT" sz="1600" b="1" dirty="0"/>
              <a:t>Globalizzazione del nazionalismo</a:t>
            </a:r>
          </a:p>
          <a:p>
            <a:pPr algn="just"/>
            <a:endParaRPr lang="it-IT" sz="1600" b="1" dirty="0"/>
          </a:p>
          <a:p>
            <a:pPr algn="just"/>
            <a:r>
              <a:rPr lang="it-IT" sz="1600" b="1" dirty="0" err="1"/>
              <a:t>Jurgen</a:t>
            </a:r>
            <a:r>
              <a:rPr lang="it-IT" sz="1600" b="1" dirty="0"/>
              <a:t> </a:t>
            </a:r>
            <a:r>
              <a:rPr lang="it-IT" sz="1600" b="1" dirty="0" err="1"/>
              <a:t>Osterhammel</a:t>
            </a:r>
            <a:r>
              <a:rPr lang="it-IT" sz="1600" b="1" dirty="0"/>
              <a:t>: 1750-1880: sorgere economia mondiale: industria e trasporti</a:t>
            </a:r>
          </a:p>
          <a:p>
            <a:pPr algn="just"/>
            <a:r>
              <a:rPr lang="it-IT" sz="1600" b="1" dirty="0"/>
              <a:t>Inaugurazione politica mondiale: guerra dei Sette anni</a:t>
            </a:r>
          </a:p>
          <a:p>
            <a:pPr algn="just"/>
            <a:r>
              <a:rPr lang="it-IT" sz="1600" b="1" dirty="0"/>
              <a:t>Valore periodizzante del XVI secolo e della nascita imperi spagnolo e portoghese: </a:t>
            </a:r>
          </a:p>
          <a:p>
            <a:pPr algn="just"/>
            <a:r>
              <a:rPr lang="it-IT" sz="1600" b="1" dirty="0">
                <a:solidFill>
                  <a:srgbClr val="0070C0"/>
                </a:solidFill>
              </a:rPr>
              <a:t>“inizio di un processo di messa in rete  mondiale in linea di principio irreversibile”</a:t>
            </a:r>
          </a:p>
          <a:p>
            <a:pPr algn="just"/>
            <a:r>
              <a:rPr lang="it-IT" sz="1600" b="1" dirty="0"/>
              <a:t>MA ANCHE</a:t>
            </a:r>
          </a:p>
          <a:p>
            <a:pPr algn="just"/>
            <a:r>
              <a:rPr lang="it-IT" sz="1600" b="1" dirty="0"/>
              <a:t>XVI secolo come apertura di una </a:t>
            </a:r>
            <a:r>
              <a:rPr lang="it-IT" sz="1600" b="1" dirty="0">
                <a:solidFill>
                  <a:srgbClr val="0070C0"/>
                </a:solidFill>
              </a:rPr>
              <a:t>“nuova fase biologica della globalizzazione”: </a:t>
            </a:r>
            <a:r>
              <a:rPr lang="it-IT" sz="1600" b="1" dirty="0"/>
              <a:t>sistema alimentare comune, condivisione malattie e sistemi immunitari</a:t>
            </a:r>
          </a:p>
          <a:p>
            <a:pPr algn="just"/>
            <a:r>
              <a:rPr lang="it-IT" sz="1600" b="1" dirty="0"/>
              <a:t>NETWORK TRANS-REGIONALI PREMODERNI: l’Europa è periferica</a:t>
            </a:r>
            <a:endParaRPr lang="it-IT" sz="1600" dirty="0"/>
          </a:p>
          <a:p>
            <a:pPr algn="just"/>
            <a:r>
              <a:rPr lang="it-IT" sz="1600" dirty="0">
                <a:solidFill>
                  <a:srgbClr val="C00000"/>
                </a:solidFill>
              </a:rPr>
              <a:t>(es. “ecumene islamica” poi “sistema </a:t>
            </a:r>
            <a:r>
              <a:rPr lang="it-IT" sz="1600" dirty="0" err="1">
                <a:solidFill>
                  <a:srgbClr val="C00000"/>
                </a:solidFill>
              </a:rPr>
              <a:t>protoglobale</a:t>
            </a:r>
            <a:r>
              <a:rPr lang="it-IT" sz="1600" dirty="0">
                <a:solidFill>
                  <a:srgbClr val="C00000"/>
                </a:solidFill>
              </a:rPr>
              <a:t> di stati monarchici”</a:t>
            </a:r>
          </a:p>
          <a:p>
            <a:pPr algn="just"/>
            <a:r>
              <a:rPr lang="it-IT" sz="1600" dirty="0">
                <a:solidFill>
                  <a:srgbClr val="C00000"/>
                </a:solidFill>
              </a:rPr>
              <a:t>         commercio dell’oro e degli schiavi dall’Africa trans Sahariana))</a:t>
            </a:r>
          </a:p>
          <a:p>
            <a:pPr algn="just"/>
            <a:r>
              <a:rPr lang="it-IT" sz="1600"/>
              <a:t>PERSISTENZA </a:t>
            </a:r>
            <a:r>
              <a:rPr lang="it-IT" sz="1600" dirty="0"/>
              <a:t>DI MODELLI DI INTERCONNESSIONE IN UN’ORBITA ORIENTALE-CONDIVISIONE DI PROCESSI CARATTERISTICI DELLA PROTOGLOBALIZZAZIONE EUROPEA</a:t>
            </a:r>
          </a:p>
          <a:p>
            <a:pPr algn="just"/>
            <a:r>
              <a:rPr lang="it-IT" sz="1600" dirty="0">
                <a:solidFill>
                  <a:srgbClr val="C00000"/>
                </a:solidFill>
              </a:rPr>
              <a:t>(es. guerra dell’oppio del XIX sec.)</a:t>
            </a:r>
          </a:p>
          <a:p>
            <a:pPr algn="just"/>
            <a:endParaRPr lang="it-IT" sz="1600" dirty="0">
              <a:solidFill>
                <a:srgbClr val="C00000"/>
              </a:solidFill>
            </a:endParaRPr>
          </a:p>
          <a:p>
            <a:pPr algn="just"/>
            <a:r>
              <a:rPr lang="it-IT" sz="1600" b="1" dirty="0"/>
              <a:t>FINO AGLI ANNI OTTANTA DEL XIX SECOLO VARI LIVELLI DI INTERCONNESSIONE GLOBALE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7494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146304"/>
            <a:ext cx="8229600" cy="448056"/>
          </a:xfrm>
        </p:spPr>
        <p:txBody>
          <a:bodyPr>
            <a:normAutofit/>
          </a:bodyPr>
          <a:lstStyle/>
          <a:p>
            <a:r>
              <a:rPr lang="it-IT" sz="2400" b="1" dirty="0"/>
              <a:t>Modelli alternativi alla globalizzazione moderna europea</a:t>
            </a:r>
            <a:endParaRPr lang="it-IT" sz="24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594360"/>
            <a:ext cx="8229600" cy="5934456"/>
          </a:xfrm>
        </p:spPr>
        <p:txBody>
          <a:bodyPr>
            <a:normAutofit lnSpcReduction="10000"/>
          </a:bodyPr>
          <a:lstStyle/>
          <a:p>
            <a:endParaRPr lang="it-IT" sz="1600" dirty="0"/>
          </a:p>
          <a:p>
            <a:r>
              <a:rPr lang="it-IT" sz="1800" dirty="0"/>
              <a:t>Rinnovamento islamico: compatibilità universalismo islamico con la modernità:</a:t>
            </a:r>
          </a:p>
          <a:p>
            <a:r>
              <a:rPr lang="it-IT" sz="1800" dirty="0"/>
              <a:t> “nuovo discorso musulmano globale”</a:t>
            </a:r>
          </a:p>
          <a:p>
            <a:endParaRPr lang="it-IT" sz="1800" dirty="0"/>
          </a:p>
          <a:p>
            <a:r>
              <a:rPr lang="it-IT" sz="1800" dirty="0"/>
              <a:t>Nazionalismo cinese: accanto al modello europeo che nonostante il comunismo finisce per prevalere:</a:t>
            </a:r>
          </a:p>
          <a:p>
            <a:r>
              <a:rPr lang="it-IT" sz="1800" dirty="0"/>
              <a:t>Revival confuciano</a:t>
            </a:r>
          </a:p>
          <a:p>
            <a:endParaRPr lang="it-IT" sz="1800" dirty="0"/>
          </a:p>
          <a:p>
            <a:r>
              <a:rPr lang="it-IT" sz="1800" dirty="0"/>
              <a:t>“Tribalismo africano” come risposta ai nazionalismi coloniali europei:</a:t>
            </a:r>
          </a:p>
          <a:p>
            <a:r>
              <a:rPr lang="it-IT" sz="1800" dirty="0"/>
              <a:t>Novità rispetto alle identità arcaiche cosmopolite africane</a:t>
            </a:r>
          </a:p>
          <a:p>
            <a:endParaRPr lang="it-IT" sz="1800" dirty="0"/>
          </a:p>
          <a:p>
            <a:r>
              <a:rPr lang="it-IT" sz="1800" b="1" dirty="0"/>
              <a:t>GLOCALIZZAZIONE</a:t>
            </a:r>
          </a:p>
          <a:p>
            <a:endParaRPr lang="it-IT" sz="1800" b="1" dirty="0"/>
          </a:p>
          <a:p>
            <a:r>
              <a:rPr lang="it-IT" sz="1800" b="1" dirty="0"/>
              <a:t>MODERNITA’ MULTIPLE (</a:t>
            </a:r>
            <a:r>
              <a:rPr lang="it-IT" sz="1800" b="1" dirty="0" err="1"/>
              <a:t>Bayly</a:t>
            </a:r>
            <a:r>
              <a:rPr lang="it-IT" sz="1800" b="1"/>
              <a:t>)</a:t>
            </a:r>
            <a:endParaRPr lang="it-IT" sz="1800" b="1" dirty="0"/>
          </a:p>
          <a:p>
            <a:endParaRPr lang="it-IT" sz="1800" b="1" dirty="0"/>
          </a:p>
          <a:p>
            <a:r>
              <a:rPr lang="it-IT" sz="1800" b="1" dirty="0"/>
              <a:t>“MODERNITA’ PERDUTE”:</a:t>
            </a:r>
          </a:p>
          <a:p>
            <a:r>
              <a:rPr lang="it-IT" sz="1800" dirty="0">
                <a:solidFill>
                  <a:srgbClr val="FF0000"/>
                </a:solidFill>
              </a:rPr>
              <a:t>Es. Burocrazia specializzata e politiche embrionali di </a:t>
            </a:r>
            <a:r>
              <a:rPr lang="it-IT" sz="1800" i="1" dirty="0">
                <a:solidFill>
                  <a:srgbClr val="FF0000"/>
                </a:solidFill>
              </a:rPr>
              <a:t>welfare </a:t>
            </a:r>
            <a:r>
              <a:rPr lang="it-IT" sz="1800" dirty="0">
                <a:solidFill>
                  <a:srgbClr val="FF0000"/>
                </a:solidFill>
              </a:rPr>
              <a:t>nella Cina </a:t>
            </a:r>
            <a:r>
              <a:rPr lang="it-IT" sz="1800" dirty="0" err="1">
                <a:solidFill>
                  <a:srgbClr val="FF0000"/>
                </a:solidFill>
              </a:rPr>
              <a:t>Tang</a:t>
            </a:r>
            <a:r>
              <a:rPr lang="it-IT" sz="1800" dirty="0">
                <a:solidFill>
                  <a:srgbClr val="FF0000"/>
                </a:solidFill>
              </a:rPr>
              <a:t> e poi in Corea e Vietnam</a:t>
            </a:r>
          </a:p>
          <a:p>
            <a:endParaRPr lang="it-IT" sz="1600" b="1" dirty="0"/>
          </a:p>
          <a:p>
            <a:endParaRPr lang="it-IT" sz="1600" dirty="0"/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063223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66026"/>
          </a:xfrm>
        </p:spPr>
        <p:txBody>
          <a:bodyPr>
            <a:normAutofit/>
          </a:bodyPr>
          <a:lstStyle/>
          <a:p>
            <a:r>
              <a:rPr lang="it-IT" sz="2400" b="1" i="1" dirty="0" err="1"/>
              <a:t>Environmental</a:t>
            </a:r>
            <a:r>
              <a:rPr lang="it-IT" sz="2400" b="1" i="1" dirty="0"/>
              <a:t> </a:t>
            </a:r>
            <a:r>
              <a:rPr lang="it-IT" sz="2400" b="1" i="1" dirty="0" err="1"/>
              <a:t>history</a:t>
            </a:r>
            <a:r>
              <a:rPr lang="it-IT" sz="2400" b="1" i="1" dirty="0"/>
              <a:t> (storia ambientale)</a:t>
            </a:r>
            <a:endParaRPr lang="it-IT" sz="2400" b="1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923544"/>
            <a:ext cx="8229600" cy="5733288"/>
          </a:xfrm>
        </p:spPr>
        <p:txBody>
          <a:bodyPr>
            <a:normAutofit fontScale="62500" lnSpcReduction="20000"/>
          </a:bodyPr>
          <a:lstStyle/>
          <a:p>
            <a:r>
              <a:rPr lang="it-IT" sz="1800" dirty="0"/>
              <a:t>Rapporto storia umana – storia naturale</a:t>
            </a:r>
          </a:p>
          <a:p>
            <a:r>
              <a:rPr lang="it-IT" sz="1800" b="1" dirty="0"/>
              <a:t>Interrelazione tra un mondo umano e un mondo naturale</a:t>
            </a:r>
          </a:p>
          <a:p>
            <a:endParaRPr lang="it-IT" sz="1800" dirty="0"/>
          </a:p>
          <a:p>
            <a:r>
              <a:rPr lang="it-IT" sz="1800" b="1" dirty="0"/>
              <a:t>“COMMUNITY OF LIFE”:</a:t>
            </a:r>
          </a:p>
          <a:p>
            <a:r>
              <a:rPr lang="it-IT" sz="1800" dirty="0"/>
              <a:t>Spazi non nazionali ma trans-nazionali: spazialità non istituzionalizzata</a:t>
            </a:r>
          </a:p>
          <a:p>
            <a:r>
              <a:rPr lang="it-IT" sz="1800" dirty="0"/>
              <a:t>Ricorso alla collaborazione con altre discipline come biologia, genetica, geologia</a:t>
            </a:r>
          </a:p>
          <a:p>
            <a:endParaRPr lang="it-IT" sz="1800" dirty="0"/>
          </a:p>
          <a:p>
            <a:r>
              <a:rPr lang="it-IT" sz="1800" dirty="0"/>
              <a:t>“cfr. “</a:t>
            </a:r>
            <a:r>
              <a:rPr lang="it-IT" sz="1800" dirty="0" err="1"/>
              <a:t>Histoire</a:t>
            </a:r>
            <a:r>
              <a:rPr lang="it-IT" sz="1800" dirty="0"/>
              <a:t> immobile” di </a:t>
            </a:r>
            <a:r>
              <a:rPr lang="it-IT" sz="1800" b="1" dirty="0" err="1"/>
              <a:t>Fernand</a:t>
            </a:r>
            <a:r>
              <a:rPr lang="it-IT" sz="1800" b="1" dirty="0"/>
              <a:t> </a:t>
            </a:r>
            <a:r>
              <a:rPr lang="it-IT" sz="1800" b="1" dirty="0" err="1"/>
              <a:t>Braudel</a:t>
            </a:r>
            <a:r>
              <a:rPr lang="it-IT" sz="1800" b="1" dirty="0"/>
              <a:t> </a:t>
            </a:r>
          </a:p>
          <a:p>
            <a:r>
              <a:rPr lang="it-IT" sz="1800" dirty="0"/>
              <a:t>MA</a:t>
            </a:r>
          </a:p>
          <a:p>
            <a:r>
              <a:rPr lang="it-IT" sz="1800" dirty="0"/>
              <a:t>Storia naturale </a:t>
            </a:r>
            <a:r>
              <a:rPr lang="it-IT" sz="1800" i="1" dirty="0"/>
              <a:t>versus </a:t>
            </a:r>
            <a:r>
              <a:rPr lang="it-IT" sz="1800" dirty="0"/>
              <a:t>storia ambientale (che vive nel tempo storico)</a:t>
            </a:r>
          </a:p>
          <a:p>
            <a:r>
              <a:rPr lang="it-IT" sz="1800" b="1" dirty="0"/>
              <a:t>Alfred Crosby</a:t>
            </a:r>
            <a:r>
              <a:rPr lang="it-IT" sz="1800" dirty="0"/>
              <a:t>: </a:t>
            </a:r>
            <a:r>
              <a:rPr lang="it-IT" sz="1800" b="1" i="1" dirty="0" err="1"/>
              <a:t>Columbian</a:t>
            </a:r>
            <a:r>
              <a:rPr lang="it-IT" sz="1800" b="1" i="1" dirty="0"/>
              <a:t> Exchange </a:t>
            </a:r>
            <a:r>
              <a:rPr lang="it-IT" sz="1800" dirty="0"/>
              <a:t>(1972): “</a:t>
            </a:r>
            <a:r>
              <a:rPr lang="it-IT" sz="1800" dirty="0" err="1"/>
              <a:t>omogeinizzazione</a:t>
            </a:r>
            <a:r>
              <a:rPr lang="it-IT" sz="1800" dirty="0"/>
              <a:t> biologica fra vecchio e nuovo mondo”</a:t>
            </a:r>
          </a:p>
          <a:p>
            <a:r>
              <a:rPr lang="it-IT" sz="1800" b="1" dirty="0" err="1"/>
              <a:t>Jared</a:t>
            </a:r>
            <a:r>
              <a:rPr lang="it-IT" sz="1800" b="1" dirty="0"/>
              <a:t> </a:t>
            </a:r>
            <a:r>
              <a:rPr lang="it-IT" sz="1800" b="1" dirty="0" err="1"/>
              <a:t>Diamond</a:t>
            </a:r>
            <a:r>
              <a:rPr lang="it-IT" sz="1800" dirty="0"/>
              <a:t>: </a:t>
            </a:r>
            <a:r>
              <a:rPr lang="it-IT" sz="1800" b="1" i="1" dirty="0"/>
              <a:t>Armi, acciaio e malattie </a:t>
            </a:r>
            <a:r>
              <a:rPr lang="it-IT" sz="1800" dirty="0"/>
              <a:t>(1997): predominio europeo nel nuovo mondo:</a:t>
            </a:r>
          </a:p>
          <a:p>
            <a:r>
              <a:rPr lang="it-IT" sz="1800" dirty="0"/>
              <a:t>1. progresso tecnologico e militare</a:t>
            </a:r>
          </a:p>
          <a:p>
            <a:r>
              <a:rPr lang="it-IT" sz="1800" dirty="0"/>
              <a:t>2. grado di immunità alle malattie di origine animale</a:t>
            </a:r>
          </a:p>
          <a:p>
            <a:r>
              <a:rPr lang="it-IT" sz="1800" dirty="0"/>
              <a:t>Agricoltura in Eurasia: piante e animali domesticabili: vantaggio storico</a:t>
            </a:r>
          </a:p>
          <a:p>
            <a:r>
              <a:rPr lang="it-IT" sz="1800" dirty="0"/>
              <a:t>CRITICA: DETERMINISMO AMBIENTALE</a:t>
            </a:r>
          </a:p>
          <a:p>
            <a:endParaRPr lang="it-IT" sz="1800" dirty="0"/>
          </a:p>
          <a:p>
            <a:r>
              <a:rPr lang="it-IT" sz="1800" b="1" dirty="0"/>
              <a:t>Storia del clima</a:t>
            </a:r>
            <a:r>
              <a:rPr lang="it-IT" sz="1800" dirty="0"/>
              <a:t>: non solo storia ambientale ma reazione delle comunità umane ai cambiamenti climatici: </a:t>
            </a:r>
          </a:p>
          <a:p>
            <a:r>
              <a:rPr lang="it-IT" sz="1800" dirty="0"/>
              <a:t>J</a:t>
            </a:r>
            <a:r>
              <a:rPr lang="it-IT" sz="1800" b="1" dirty="0"/>
              <a:t>. </a:t>
            </a:r>
            <a:r>
              <a:rPr lang="it-IT" sz="1800" b="1" dirty="0" err="1"/>
              <a:t>Diamond</a:t>
            </a:r>
            <a:r>
              <a:rPr lang="it-IT" sz="1800" b="1" dirty="0"/>
              <a:t>: </a:t>
            </a:r>
            <a:r>
              <a:rPr lang="it-IT" sz="1800" b="1" i="1" dirty="0"/>
              <a:t>Collasso. Come le società scelgono di morire o vivere</a:t>
            </a:r>
          </a:p>
          <a:p>
            <a:r>
              <a:rPr lang="it-IT" sz="1800" dirty="0">
                <a:solidFill>
                  <a:srgbClr val="FF0000"/>
                </a:solidFill>
              </a:rPr>
              <a:t>(es. reazione della società norvegese alla Piccola Glaciazione tra il 1440 e il 1880)</a:t>
            </a:r>
          </a:p>
          <a:p>
            <a:endParaRPr lang="it-IT" sz="1800" dirty="0">
              <a:solidFill>
                <a:srgbClr val="FF0000"/>
              </a:solidFill>
            </a:endParaRPr>
          </a:p>
          <a:p>
            <a:r>
              <a:rPr lang="it-IT" sz="1800" b="1" dirty="0"/>
              <a:t>IMPATTO DELL’UOMO SUL CLIMA: </a:t>
            </a:r>
            <a:r>
              <a:rPr lang="it-IT" sz="1800" b="1" i="1" dirty="0" err="1"/>
              <a:t>human</a:t>
            </a:r>
            <a:r>
              <a:rPr lang="it-IT" sz="1800" b="1" i="1" dirty="0"/>
              <a:t> </a:t>
            </a:r>
            <a:r>
              <a:rPr lang="it-IT" sz="1800" b="1" i="1" dirty="0" err="1"/>
              <a:t>agency</a:t>
            </a:r>
            <a:endParaRPr lang="it-IT" sz="1800" b="1" i="1" dirty="0"/>
          </a:p>
          <a:p>
            <a:r>
              <a:rPr lang="it-IT" sz="1800" b="1" dirty="0"/>
              <a:t>Rischio anacronismo parlare di “crisi ambientale”</a:t>
            </a:r>
          </a:p>
          <a:p>
            <a:endParaRPr lang="it-IT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54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614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b="1" dirty="0" smtClean="0">
                <a:latin typeface="+mn-lt"/>
              </a:rPr>
              <a:t>Dalla storia universale alla World </a:t>
            </a:r>
            <a:r>
              <a:rPr lang="it-IT" sz="2800" b="1" dirty="0" err="1" smtClean="0">
                <a:latin typeface="+mn-lt"/>
              </a:rPr>
              <a:t>History</a:t>
            </a:r>
            <a:endParaRPr lang="it-IT" sz="2800" b="1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973777"/>
            <a:ext cx="10515600" cy="5203186"/>
          </a:xfrm>
        </p:spPr>
        <p:txBody>
          <a:bodyPr/>
          <a:lstStyle/>
          <a:p>
            <a:endParaRPr lang="it-IT" b="1" dirty="0" smtClean="0">
              <a:latin typeface="Arial" charset="0"/>
              <a:ea typeface="ＭＳ Ｐゴシック" charset="0"/>
            </a:endParaRPr>
          </a:p>
          <a:p>
            <a:r>
              <a:rPr lang="it-IT" b="1" dirty="0" smtClean="0">
                <a:latin typeface="Arial" charset="0"/>
                <a:ea typeface="ＭＳ Ｐゴシック" charset="0"/>
              </a:rPr>
              <a:t>Antichità</a:t>
            </a:r>
            <a:r>
              <a:rPr lang="it-IT" b="1" dirty="0">
                <a:latin typeface="Arial" charset="0"/>
                <a:ea typeface="ＭＳ Ｐゴシック" charset="0"/>
              </a:rPr>
              <a:t>: idea ciclica della storia</a:t>
            </a:r>
          </a:p>
          <a:p>
            <a:r>
              <a:rPr lang="it-IT" b="1" dirty="0">
                <a:latin typeface="Arial" charset="0"/>
                <a:ea typeface="ＭＳ Ｐゴシック" charset="0"/>
              </a:rPr>
              <a:t>Sima </a:t>
            </a:r>
            <a:r>
              <a:rPr lang="it-IT" b="1" dirty="0" err="1">
                <a:latin typeface="Arial" charset="0"/>
                <a:ea typeface="ＭＳ Ｐゴシック" charset="0"/>
              </a:rPr>
              <a:t>Quian</a:t>
            </a:r>
            <a:r>
              <a:rPr lang="it-IT" b="1" dirty="0">
                <a:latin typeface="Arial" charset="0"/>
                <a:ea typeface="ＭＳ Ｐゴシック" charset="0"/>
              </a:rPr>
              <a:t> </a:t>
            </a:r>
            <a:r>
              <a:rPr lang="it-IT" dirty="0">
                <a:latin typeface="Arial" charset="0"/>
                <a:ea typeface="ＭＳ Ｐゴシック" charset="0"/>
              </a:rPr>
              <a:t>(145 a. C circa - 86 a.C.) e </a:t>
            </a:r>
            <a:r>
              <a:rPr lang="it-IT" b="1" dirty="0">
                <a:latin typeface="Arial" charset="0"/>
                <a:ea typeface="ＭＳ Ｐゴシック" charset="0"/>
              </a:rPr>
              <a:t>Bang Su </a:t>
            </a:r>
            <a:r>
              <a:rPr lang="it-IT" dirty="0">
                <a:latin typeface="Arial" charset="0"/>
                <a:ea typeface="ＭＳ Ｐゴシック" charset="0"/>
              </a:rPr>
              <a:t>(32 d.C.- 92 d. C.) : fondatori tradizione cinese delle storie dinastiche</a:t>
            </a:r>
          </a:p>
          <a:p>
            <a:r>
              <a:rPr lang="it-IT" b="1" dirty="0">
                <a:latin typeface="Arial" charset="0"/>
                <a:ea typeface="ＭＳ Ｐゴシック" charset="0"/>
              </a:rPr>
              <a:t>Rivoluzione storiografica cristiana</a:t>
            </a:r>
            <a:r>
              <a:rPr lang="it-IT" dirty="0" smtClean="0">
                <a:latin typeface="Arial" charset="0"/>
                <a:ea typeface="ＭＳ Ｐゴシック" charset="0"/>
              </a:rPr>
              <a:t>:</a:t>
            </a:r>
          </a:p>
          <a:p>
            <a:r>
              <a:rPr lang="it-IT" dirty="0" smtClean="0">
                <a:latin typeface="Arial" charset="0"/>
                <a:ea typeface="ＭＳ Ｐゴシック" charset="0"/>
              </a:rPr>
              <a:t>- sviluppo </a:t>
            </a:r>
            <a:r>
              <a:rPr lang="it-IT" dirty="0">
                <a:latin typeface="Arial" charset="0"/>
                <a:ea typeface="ＭＳ Ｐゴシック" charset="0"/>
              </a:rPr>
              <a:t>lineare della </a:t>
            </a:r>
            <a:r>
              <a:rPr lang="it-IT" dirty="0" smtClean="0">
                <a:latin typeface="Arial" charset="0"/>
                <a:ea typeface="ＭＳ Ｐゴシック" charset="0"/>
              </a:rPr>
              <a:t>storia</a:t>
            </a:r>
          </a:p>
          <a:p>
            <a:r>
              <a:rPr lang="it-IT" dirty="0" smtClean="0">
                <a:latin typeface="Arial" charset="0"/>
                <a:ea typeface="ＭＳ Ｐゴシック" charset="0"/>
              </a:rPr>
              <a:t>- visione provvidenzialistica                 </a:t>
            </a:r>
            <a:endParaRPr lang="it-IT" dirty="0">
              <a:latin typeface="Arial" charset="0"/>
              <a:ea typeface="ＭＳ Ｐゴシック" charset="0"/>
            </a:endParaRPr>
          </a:p>
          <a:p>
            <a:r>
              <a:rPr lang="it-IT" b="1" dirty="0">
                <a:latin typeface="Arial" charset="0"/>
                <a:ea typeface="ＭＳ Ｐゴシック" charset="0"/>
              </a:rPr>
              <a:t>Cronache medievali</a:t>
            </a:r>
            <a:r>
              <a:rPr lang="it-IT" dirty="0">
                <a:latin typeface="Arial" charset="0"/>
                <a:ea typeface="ＭＳ Ｐゴシック" charset="0"/>
              </a:rPr>
              <a:t>: vocazione universalistica ma senza vero interesse fuori dalla tradizione giudaico-cristiana</a:t>
            </a:r>
            <a:endParaRPr lang="it-IT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818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>
          <a:xfrm>
            <a:off x="2209800" y="428625"/>
            <a:ext cx="7772400" cy="64293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Arial" charset="0"/>
                <a:ea typeface="ＭＳ Ｐゴシック" charset="0"/>
              </a:rPr>
              <a:t>Dalla storia universale alla </a:t>
            </a:r>
            <a:r>
              <a:rPr lang="it-IT" sz="2400" b="1" i="1" dirty="0">
                <a:latin typeface="Arial" charset="0"/>
                <a:ea typeface="ＭＳ Ｐゴシック" charset="0"/>
              </a:rPr>
              <a:t>world </a:t>
            </a:r>
            <a:r>
              <a:rPr lang="it-IT" sz="2400" b="1" i="1" dirty="0" err="1">
                <a:latin typeface="Arial" charset="0"/>
                <a:ea typeface="ＭＳ Ｐゴシック" charset="0"/>
              </a:rPr>
              <a:t>history</a:t>
            </a:r>
            <a:endParaRPr lang="it-IT" sz="2400" b="1" dirty="0">
              <a:latin typeface="Arial" charset="0"/>
              <a:ea typeface="ＭＳ Ｐゴシック" charset="0"/>
            </a:endParaRPr>
          </a:p>
        </p:txBody>
      </p:sp>
      <p:sp>
        <p:nvSpPr>
          <p:cNvPr id="3075" name="Segnaposto contenuto 2"/>
          <p:cNvSpPr>
            <a:spLocks noGrp="1"/>
          </p:cNvSpPr>
          <p:nvPr>
            <p:ph idx="1"/>
          </p:nvPr>
        </p:nvSpPr>
        <p:spPr>
          <a:xfrm>
            <a:off x="2209800" y="1591294"/>
            <a:ext cx="7772400" cy="4504706"/>
          </a:xfrm>
        </p:spPr>
        <p:txBody>
          <a:bodyPr/>
          <a:lstStyle/>
          <a:p>
            <a:r>
              <a:rPr lang="it-IT" sz="2400" b="1" dirty="0">
                <a:latin typeface="Arial" charset="0"/>
                <a:ea typeface="ＭＳ Ｐゴシック" charset="0"/>
              </a:rPr>
              <a:t>Voltaire</a:t>
            </a:r>
            <a:r>
              <a:rPr lang="it-IT" sz="2400" dirty="0">
                <a:latin typeface="Arial" charset="0"/>
                <a:ea typeface="ＭＳ Ｐゴシック" charset="0"/>
              </a:rPr>
              <a:t>: </a:t>
            </a:r>
            <a:r>
              <a:rPr lang="it-IT" sz="2400" i="1" dirty="0">
                <a:latin typeface="Arial" charset="0"/>
                <a:ea typeface="ＭＳ Ｐゴシック" charset="0"/>
              </a:rPr>
              <a:t>Essai </a:t>
            </a:r>
            <a:r>
              <a:rPr lang="it-IT" sz="2400" i="1" dirty="0" err="1">
                <a:latin typeface="Arial" charset="0"/>
                <a:ea typeface="ＭＳ Ｐゴシック" charset="0"/>
              </a:rPr>
              <a:t>sur</a:t>
            </a:r>
            <a:r>
              <a:rPr lang="it-IT" sz="2400" i="1" dirty="0">
                <a:latin typeface="Arial" charset="0"/>
                <a:ea typeface="ＭＳ Ｐゴシック" charset="0"/>
              </a:rPr>
              <a:t> le </a:t>
            </a:r>
            <a:r>
              <a:rPr lang="it-IT" sz="2400" i="1" dirty="0" err="1">
                <a:latin typeface="Arial" charset="0"/>
                <a:ea typeface="ＭＳ Ｐゴシック" charset="0"/>
              </a:rPr>
              <a:t>moeurs</a:t>
            </a:r>
            <a:r>
              <a:rPr lang="it-IT" sz="2400" i="1" dirty="0">
                <a:latin typeface="Arial" charset="0"/>
                <a:ea typeface="ＭＳ Ｐゴシック" charset="0"/>
              </a:rPr>
              <a:t> et l</a:t>
            </a:r>
            <a:r>
              <a:rPr lang="ja-JP" altLang="it-IT" sz="2400" i="1" dirty="0">
                <a:latin typeface="Arial" charset="0"/>
                <a:ea typeface="ＭＳ Ｐゴシック" charset="0"/>
              </a:rPr>
              <a:t>’</a:t>
            </a:r>
            <a:r>
              <a:rPr lang="it-IT" sz="2400" i="1" dirty="0">
                <a:latin typeface="Arial" charset="0"/>
                <a:ea typeface="ＭＳ Ｐゴシック" charset="0"/>
              </a:rPr>
              <a:t>esprit </a:t>
            </a:r>
            <a:r>
              <a:rPr lang="it-IT" sz="2400" i="1" dirty="0" err="1">
                <a:latin typeface="Arial" charset="0"/>
                <a:ea typeface="ＭＳ Ｐゴシック" charset="0"/>
              </a:rPr>
              <a:t>des</a:t>
            </a:r>
            <a:r>
              <a:rPr lang="it-IT" sz="2400" i="1" dirty="0">
                <a:latin typeface="Arial" charset="0"/>
                <a:ea typeface="ＭＳ Ｐゴシック" charset="0"/>
              </a:rPr>
              <a:t> </a:t>
            </a:r>
            <a:r>
              <a:rPr lang="it-IT" sz="2400" i="1" dirty="0" err="1">
                <a:latin typeface="Arial" charset="0"/>
                <a:ea typeface="ＭＳ Ｐゴシック" charset="0"/>
              </a:rPr>
              <a:t>nations</a:t>
            </a:r>
            <a:r>
              <a:rPr lang="it-IT" sz="2400" i="1" dirty="0">
                <a:latin typeface="Arial" charset="0"/>
                <a:ea typeface="ＭＳ Ｐゴシック" charset="0"/>
              </a:rPr>
              <a:t>: </a:t>
            </a:r>
            <a:r>
              <a:rPr lang="it-IT" sz="2400" dirty="0">
                <a:latin typeface="Arial" charset="0"/>
                <a:ea typeface="ＭＳ Ｐゴシック" charset="0"/>
              </a:rPr>
              <a:t>attenzione popoli non cristiani, prevale il concetto di civiltà </a:t>
            </a:r>
          </a:p>
          <a:p>
            <a:r>
              <a:rPr lang="it-IT" sz="2400" b="1" dirty="0" err="1">
                <a:latin typeface="Arial" charset="0"/>
                <a:ea typeface="ＭＳ Ｐゴシック" charset="0"/>
              </a:rPr>
              <a:t>Hegel</a:t>
            </a:r>
            <a:r>
              <a:rPr lang="it-IT" sz="2400" dirty="0">
                <a:latin typeface="Arial" charset="0"/>
                <a:ea typeface="ＭＳ Ｐゴシック" charset="0"/>
              </a:rPr>
              <a:t>: modello eurocentrico, divenire dello spirito</a:t>
            </a:r>
          </a:p>
          <a:p>
            <a:r>
              <a:rPr lang="it-IT" sz="2400" dirty="0">
                <a:latin typeface="Arial" charset="0"/>
                <a:ea typeface="ＭＳ Ｐゴシック" charset="0"/>
              </a:rPr>
              <a:t>Ascesa </a:t>
            </a:r>
            <a:r>
              <a:rPr lang="it-IT" sz="2400" dirty="0" err="1">
                <a:latin typeface="Arial" charset="0"/>
                <a:ea typeface="ＭＳ Ｐゴシック" charset="0"/>
              </a:rPr>
              <a:t>dell</a:t>
            </a:r>
            <a:r>
              <a:rPr lang="ja-JP" altLang="it-IT" sz="2400" dirty="0">
                <a:latin typeface="Arial" charset="0"/>
                <a:ea typeface="ＭＳ Ｐゴシック" charset="0"/>
              </a:rPr>
              <a:t>’</a:t>
            </a:r>
            <a:r>
              <a:rPr lang="it-IT" sz="2400" dirty="0">
                <a:latin typeface="Arial" charset="0"/>
                <a:ea typeface="ＭＳ Ｐゴシック" charset="0"/>
              </a:rPr>
              <a:t>Occidente</a:t>
            </a:r>
          </a:p>
          <a:p>
            <a:r>
              <a:rPr lang="it-IT" sz="2400" b="1" dirty="0">
                <a:latin typeface="Arial" charset="0"/>
                <a:ea typeface="ＭＳ Ｐゴシック" charset="0"/>
              </a:rPr>
              <a:t>Oswald </a:t>
            </a:r>
            <a:r>
              <a:rPr lang="it-IT" sz="2400" b="1" dirty="0" err="1">
                <a:latin typeface="Arial" charset="0"/>
                <a:ea typeface="ＭＳ Ｐゴシック" charset="0"/>
              </a:rPr>
              <a:t>Spengler</a:t>
            </a:r>
            <a:r>
              <a:rPr lang="it-IT" sz="2400" dirty="0">
                <a:latin typeface="Arial" charset="0"/>
                <a:ea typeface="ＭＳ Ｐゴシック" charset="0"/>
              </a:rPr>
              <a:t>: </a:t>
            </a:r>
            <a:r>
              <a:rPr lang="it-IT" sz="2400" i="1" dirty="0">
                <a:latin typeface="Arial" charset="0"/>
                <a:ea typeface="ＭＳ Ｐゴシック" charset="0"/>
              </a:rPr>
              <a:t>Il tramonto </a:t>
            </a:r>
            <a:r>
              <a:rPr lang="it-IT" sz="2400" i="1" dirty="0" err="1">
                <a:latin typeface="Arial" charset="0"/>
                <a:ea typeface="ＭＳ Ｐゴシック" charset="0"/>
              </a:rPr>
              <a:t>dell</a:t>
            </a:r>
            <a:r>
              <a:rPr lang="ja-JP" altLang="it-IT" sz="2400" i="1" dirty="0">
                <a:latin typeface="Arial" charset="0"/>
                <a:ea typeface="ＭＳ Ｐゴシック" charset="0"/>
              </a:rPr>
              <a:t>’</a:t>
            </a:r>
            <a:r>
              <a:rPr lang="it-IT" sz="2400" i="1" dirty="0">
                <a:latin typeface="Arial" charset="0"/>
                <a:ea typeface="ＭＳ Ｐゴシック" charset="0"/>
              </a:rPr>
              <a:t>Occidente</a:t>
            </a:r>
            <a:r>
              <a:rPr lang="it-IT" sz="2400" dirty="0">
                <a:latin typeface="Arial" charset="0"/>
                <a:ea typeface="ＭＳ Ｐゴシック" charset="0"/>
              </a:rPr>
              <a:t>. Contro lo schema eurocentrico, otto civiltà: da civiltà unica a sistema di civiltà</a:t>
            </a:r>
          </a:p>
          <a:p>
            <a:r>
              <a:rPr lang="it-IT" sz="2400" b="1" dirty="0">
                <a:latin typeface="Arial" charset="0"/>
                <a:ea typeface="ＭＳ Ｐゴシック" charset="0"/>
              </a:rPr>
              <a:t>Arnold </a:t>
            </a:r>
            <a:r>
              <a:rPr lang="it-IT" sz="2400" b="1" dirty="0" err="1">
                <a:latin typeface="Arial" charset="0"/>
                <a:ea typeface="ＭＳ Ｐゴシック" charset="0"/>
              </a:rPr>
              <a:t>Toynbee</a:t>
            </a:r>
            <a:r>
              <a:rPr lang="it-IT" sz="2400" dirty="0">
                <a:latin typeface="Arial" charset="0"/>
                <a:ea typeface="ＭＳ Ｐゴシック" charset="0"/>
              </a:rPr>
              <a:t>: </a:t>
            </a:r>
            <a:r>
              <a:rPr lang="it-IT" sz="2400" i="1" dirty="0">
                <a:latin typeface="Arial" charset="0"/>
                <a:ea typeface="ＭＳ Ｐゴシック" charset="0"/>
              </a:rPr>
              <a:t>A </a:t>
            </a:r>
            <a:r>
              <a:rPr lang="it-IT" sz="2400" i="1" dirty="0" err="1">
                <a:latin typeface="Arial" charset="0"/>
                <a:ea typeface="ＭＳ Ｐゴシック" charset="0"/>
              </a:rPr>
              <a:t>Study</a:t>
            </a:r>
            <a:r>
              <a:rPr lang="it-IT" sz="2400" i="1" dirty="0">
                <a:latin typeface="Arial" charset="0"/>
                <a:ea typeface="ＭＳ Ｐゴシック" charset="0"/>
              </a:rPr>
              <a:t> of </a:t>
            </a:r>
            <a:r>
              <a:rPr lang="it-IT" sz="2400" i="1" dirty="0" err="1">
                <a:latin typeface="Arial" charset="0"/>
                <a:ea typeface="ＭＳ Ｐゴシック" charset="0"/>
              </a:rPr>
              <a:t>History</a:t>
            </a:r>
            <a:r>
              <a:rPr lang="it-IT" sz="2400" dirty="0">
                <a:latin typeface="Arial" charset="0"/>
                <a:ea typeface="ＭＳ Ｐゴシック" charset="0"/>
              </a:rPr>
              <a:t>: </a:t>
            </a:r>
          </a:p>
          <a:p>
            <a:r>
              <a:rPr lang="it-IT" sz="2400" dirty="0">
                <a:latin typeface="Arial" charset="0"/>
                <a:ea typeface="ＭＳ Ｐゴシック" charset="0"/>
              </a:rPr>
              <a:t>attenzione al tutto e non alla singola nazione; interdipendenza, contatti tra civiltà</a:t>
            </a:r>
          </a:p>
          <a:p>
            <a:endParaRPr lang="it-IT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0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515938"/>
          </a:xfrm>
        </p:spPr>
        <p:txBody>
          <a:bodyPr/>
          <a:lstStyle/>
          <a:p>
            <a:pPr algn="ctr"/>
            <a:r>
              <a:rPr lang="it-IT" sz="2400" b="1" dirty="0">
                <a:latin typeface="Arial" charset="0"/>
                <a:ea typeface="ＭＳ Ｐゴシック" charset="0"/>
              </a:rPr>
              <a:t>La corrente storiografica della World </a:t>
            </a:r>
            <a:r>
              <a:rPr lang="it-IT" sz="2400" b="1" dirty="0" err="1">
                <a:latin typeface="Arial" charset="0"/>
                <a:ea typeface="ＭＳ Ｐゴシック" charset="0"/>
              </a:rPr>
              <a:t>History</a:t>
            </a:r>
            <a:endParaRPr lang="it-IT" sz="2400" b="1" dirty="0">
              <a:latin typeface="Arial" charset="0"/>
              <a:ea typeface="ＭＳ Ｐゴシック" charset="0"/>
            </a:endParaRPr>
          </a:p>
        </p:txBody>
      </p:sp>
      <p:sp>
        <p:nvSpPr>
          <p:cNvPr id="4099" name="Segnaposto contenuto 2"/>
          <p:cNvSpPr>
            <a:spLocks noGrp="1"/>
          </p:cNvSpPr>
          <p:nvPr>
            <p:ph idx="1"/>
          </p:nvPr>
        </p:nvSpPr>
        <p:spPr>
          <a:xfrm>
            <a:off x="2209800" y="1341439"/>
            <a:ext cx="7772400" cy="5159375"/>
          </a:xfrm>
        </p:spPr>
        <p:txBody>
          <a:bodyPr>
            <a:normAutofit lnSpcReduction="10000"/>
          </a:bodyPr>
          <a:lstStyle/>
          <a:p>
            <a:r>
              <a:rPr lang="it-IT" sz="1800" b="1" dirty="0">
                <a:latin typeface="Arial" charset="0"/>
                <a:ea typeface="ＭＳ Ｐゴシック" charset="0"/>
              </a:rPr>
              <a:t>William Mc </a:t>
            </a:r>
            <a:r>
              <a:rPr lang="it-IT" sz="1800" b="1" dirty="0" err="1">
                <a:latin typeface="Arial" charset="0"/>
                <a:ea typeface="ＭＳ Ｐゴシック" charset="0"/>
              </a:rPr>
              <a:t>Neill</a:t>
            </a:r>
            <a:r>
              <a:rPr lang="it-IT" sz="1800" b="1" dirty="0">
                <a:latin typeface="Arial" charset="0"/>
                <a:ea typeface="ＭＳ Ｐゴシック" charset="0"/>
              </a:rPr>
              <a:t> </a:t>
            </a:r>
            <a:r>
              <a:rPr lang="it-IT" sz="1800" dirty="0">
                <a:latin typeface="Arial" charset="0"/>
                <a:ea typeface="ＭＳ Ｐゴシック" charset="0"/>
              </a:rPr>
              <a:t>– </a:t>
            </a:r>
            <a:r>
              <a:rPr lang="it-IT" sz="1800" i="1" dirty="0">
                <a:latin typeface="Arial" charset="0"/>
                <a:ea typeface="ＭＳ Ｐゴシック" charset="0"/>
              </a:rPr>
              <a:t>The rise </a:t>
            </a:r>
            <a:r>
              <a:rPr lang="it-IT" sz="1800" i="1" dirty="0" err="1">
                <a:latin typeface="Arial" charset="0"/>
                <a:ea typeface="ＭＳ Ｐゴシック" charset="0"/>
              </a:rPr>
              <a:t>of</a:t>
            </a:r>
            <a:r>
              <a:rPr lang="it-IT" sz="1800" i="1" dirty="0">
                <a:latin typeface="Arial" charset="0"/>
                <a:ea typeface="ＭＳ Ｐゴシック" charset="0"/>
              </a:rPr>
              <a:t> the West. A </a:t>
            </a:r>
            <a:r>
              <a:rPr lang="it-IT" sz="1800" i="1" dirty="0" err="1">
                <a:latin typeface="Arial" charset="0"/>
                <a:ea typeface="ＭＳ Ｐゴシック" charset="0"/>
              </a:rPr>
              <a:t>history</a:t>
            </a:r>
            <a:r>
              <a:rPr lang="it-IT" sz="1800" i="1" dirty="0">
                <a:latin typeface="Arial" charset="0"/>
                <a:ea typeface="ＭＳ Ｐゴシック" charset="0"/>
              </a:rPr>
              <a:t> </a:t>
            </a:r>
            <a:r>
              <a:rPr lang="it-IT" sz="1800" i="1" dirty="0" err="1">
                <a:latin typeface="Arial" charset="0"/>
                <a:ea typeface="ＭＳ Ｐゴシック" charset="0"/>
              </a:rPr>
              <a:t>of</a:t>
            </a:r>
            <a:r>
              <a:rPr lang="it-IT" sz="1800" i="1" dirty="0">
                <a:latin typeface="Arial" charset="0"/>
                <a:ea typeface="ＭＳ Ｐゴシック" charset="0"/>
              </a:rPr>
              <a:t> the </a:t>
            </a:r>
            <a:r>
              <a:rPr lang="it-IT" sz="1800" i="1" dirty="0" err="1">
                <a:latin typeface="Arial" charset="0"/>
                <a:ea typeface="ＭＳ Ｐゴシック" charset="0"/>
              </a:rPr>
              <a:t>human</a:t>
            </a:r>
            <a:r>
              <a:rPr lang="it-IT" sz="1800" i="1" dirty="0">
                <a:latin typeface="Arial" charset="0"/>
                <a:ea typeface="ＭＳ Ｐゴシック" charset="0"/>
              </a:rPr>
              <a:t> community (1963)</a:t>
            </a:r>
          </a:p>
          <a:p>
            <a:r>
              <a:rPr lang="it-IT" sz="1800" i="1" dirty="0">
                <a:latin typeface="Arial" charset="0"/>
                <a:ea typeface="ＭＳ Ｐゴシック" charset="0"/>
              </a:rPr>
              <a:t>- </a:t>
            </a:r>
            <a:r>
              <a:rPr lang="it-IT" sz="1800" i="1" dirty="0" err="1">
                <a:latin typeface="Arial" charset="0"/>
                <a:ea typeface="ＭＳ Ｐゴシック" charset="0"/>
              </a:rPr>
              <a:t>Plagues</a:t>
            </a:r>
            <a:r>
              <a:rPr lang="it-IT" sz="1800" i="1" dirty="0">
                <a:latin typeface="Arial" charset="0"/>
                <a:ea typeface="ＭＳ Ｐゴシック" charset="0"/>
              </a:rPr>
              <a:t> and people (1976)</a:t>
            </a:r>
            <a:r>
              <a:rPr lang="it-IT" sz="1800" dirty="0">
                <a:latin typeface="Arial" charset="0"/>
                <a:ea typeface="ＭＳ Ｐゴシック" charset="0"/>
              </a:rPr>
              <a:t>: attenzione ai fattori ambientali e biologici</a:t>
            </a:r>
          </a:p>
          <a:p>
            <a:endParaRPr lang="it-IT" sz="1800" i="1" dirty="0">
              <a:latin typeface="Arial" charset="0"/>
              <a:ea typeface="ＭＳ Ｐゴシック" charset="0"/>
            </a:endParaRPr>
          </a:p>
          <a:p>
            <a:r>
              <a:rPr lang="it-IT" sz="1800" b="1" dirty="0" err="1">
                <a:latin typeface="Arial" charset="0"/>
                <a:ea typeface="ＭＳ Ｐゴシック" charset="0"/>
              </a:rPr>
              <a:t>Andre</a:t>
            </a:r>
            <a:r>
              <a:rPr lang="it-IT" sz="1800" b="1" dirty="0">
                <a:latin typeface="Arial" charset="0"/>
                <a:ea typeface="ＭＳ Ｐゴシック" charset="0"/>
              </a:rPr>
              <a:t> </a:t>
            </a:r>
            <a:r>
              <a:rPr lang="it-IT" sz="1800" b="1" dirty="0" err="1">
                <a:latin typeface="Arial" charset="0"/>
                <a:ea typeface="ＭＳ Ｐゴシック" charset="0"/>
              </a:rPr>
              <a:t>Gunder</a:t>
            </a:r>
            <a:r>
              <a:rPr lang="it-IT" sz="1800" b="1" dirty="0">
                <a:latin typeface="Arial" charset="0"/>
                <a:ea typeface="ＭＳ Ｐゴシック" charset="0"/>
              </a:rPr>
              <a:t> Frank: </a:t>
            </a:r>
            <a:r>
              <a:rPr lang="it-IT" sz="1800" dirty="0">
                <a:latin typeface="Arial" charset="0"/>
                <a:ea typeface="ＭＳ Ｐゴシック" charset="0"/>
              </a:rPr>
              <a:t>contro il concetto di modernizzazione e sviluppo per stadi </a:t>
            </a:r>
            <a:endParaRPr lang="it-IT" sz="1800" dirty="0">
              <a:latin typeface="Arial" charset="0"/>
              <a:ea typeface="ＭＳ Ｐゴシック" charset="0"/>
            </a:endParaRPr>
          </a:p>
          <a:p>
            <a:r>
              <a:rPr lang="it-IT" sz="1800" dirty="0">
                <a:latin typeface="Arial" charset="0"/>
                <a:ea typeface="ＭＳ Ｐゴシック" charset="0"/>
              </a:rPr>
              <a:t> </a:t>
            </a:r>
            <a:r>
              <a:rPr lang="it-IT" sz="1800" dirty="0">
                <a:latin typeface="Arial" charset="0"/>
                <a:ea typeface="ＭＳ Ｐゴシック" charset="0"/>
              </a:rPr>
              <a:t>la </a:t>
            </a:r>
            <a:r>
              <a:rPr lang="it-IT" sz="1800" b="1" dirty="0">
                <a:latin typeface="Arial" charset="0"/>
                <a:ea typeface="ＭＳ Ｐゴシック" charset="0"/>
              </a:rPr>
              <a:t>teoria della dipendenza </a:t>
            </a:r>
            <a:r>
              <a:rPr lang="it-IT" sz="1800" dirty="0">
                <a:latin typeface="Arial" charset="0"/>
                <a:ea typeface="ＭＳ Ｐゴシック" charset="0"/>
              </a:rPr>
              <a:t>per i paesi </a:t>
            </a:r>
            <a:r>
              <a:rPr lang="it-IT" sz="1800" dirty="0" err="1">
                <a:latin typeface="Arial" charset="0"/>
                <a:ea typeface="ＭＳ Ｐゴシック" charset="0"/>
              </a:rPr>
              <a:t>dell</a:t>
            </a:r>
            <a:r>
              <a:rPr lang="ja-JP" altLang="it-IT" sz="1800" dirty="0">
                <a:latin typeface="Arial" charset="0"/>
                <a:ea typeface="ＭＳ Ｐゴシック" charset="0"/>
              </a:rPr>
              <a:t>’</a:t>
            </a:r>
            <a:r>
              <a:rPr lang="it-IT" sz="1800" dirty="0">
                <a:latin typeface="Arial" charset="0"/>
                <a:ea typeface="ＭＳ Ｐゴシック" charset="0"/>
              </a:rPr>
              <a:t>America Latina:</a:t>
            </a:r>
          </a:p>
          <a:p>
            <a:r>
              <a:rPr lang="it-IT" sz="1800" dirty="0">
                <a:latin typeface="Arial" charset="0"/>
                <a:ea typeface="ＭＳ Ｐゴシック" charset="0"/>
              </a:rPr>
              <a:t>imperialismo </a:t>
            </a:r>
            <a:r>
              <a:rPr lang="it-IT" sz="1800" dirty="0">
                <a:latin typeface="Arial" charset="0"/>
                <a:ea typeface="ＭＳ Ｐゴシック" charset="0"/>
              </a:rPr>
              <a:t>e colonialismo i fattori fondamentali dello </a:t>
            </a:r>
            <a:r>
              <a:rPr lang="ja-JP" altLang="it-IT" sz="1800" b="1" dirty="0">
                <a:latin typeface="Arial" charset="0"/>
                <a:ea typeface="ＭＳ Ｐゴシック" charset="0"/>
              </a:rPr>
              <a:t>“</a:t>
            </a:r>
            <a:r>
              <a:rPr lang="it-IT" sz="1800" b="1" dirty="0">
                <a:latin typeface="Arial" charset="0"/>
                <a:ea typeface="ＭＳ Ｐゴシック" charset="0"/>
              </a:rPr>
              <a:t>sviluppo del sottosviluppo</a:t>
            </a:r>
            <a:r>
              <a:rPr lang="ja-JP" altLang="it-IT" sz="1800" b="1" dirty="0">
                <a:latin typeface="Arial" charset="0"/>
                <a:ea typeface="ＭＳ Ｐゴシック" charset="0"/>
              </a:rPr>
              <a:t>”</a:t>
            </a:r>
            <a:endParaRPr lang="it-IT" altLang="ja-JP" sz="1800" b="1" dirty="0">
              <a:latin typeface="Arial" charset="0"/>
              <a:ea typeface="ＭＳ Ｐゴシック" charset="0"/>
            </a:endParaRPr>
          </a:p>
          <a:p>
            <a:r>
              <a:rPr lang="it-IT" sz="1800" b="1" dirty="0">
                <a:latin typeface="Arial" charset="0"/>
                <a:ea typeface="ＭＳ Ｐゴシック" charset="0"/>
              </a:rPr>
              <a:t>Fernand </a:t>
            </a:r>
            <a:r>
              <a:rPr lang="it-IT" sz="1800" b="1" dirty="0" err="1">
                <a:latin typeface="Arial" charset="0"/>
                <a:ea typeface="ＭＳ Ｐゴシック" charset="0"/>
              </a:rPr>
              <a:t>Braudel</a:t>
            </a:r>
            <a:r>
              <a:rPr lang="it-IT" sz="1800" b="1" dirty="0">
                <a:latin typeface="Arial" charset="0"/>
                <a:ea typeface="ＭＳ Ｐゴシック" charset="0"/>
              </a:rPr>
              <a:t>: il concetto di economia-mondo</a:t>
            </a:r>
            <a:endParaRPr lang="it-IT" sz="1800" b="1" dirty="0">
              <a:latin typeface="Arial" charset="0"/>
              <a:ea typeface="ＭＳ Ｐゴシック" charset="0"/>
            </a:endParaRPr>
          </a:p>
          <a:p>
            <a:r>
              <a:rPr lang="it-IT" sz="1800" b="1" dirty="0">
                <a:latin typeface="Arial" charset="0"/>
                <a:ea typeface="ＭＳ Ｐゴシック" charset="0"/>
              </a:rPr>
              <a:t>Immanuel </a:t>
            </a:r>
            <a:r>
              <a:rPr lang="it-IT" sz="1800" b="1" dirty="0" err="1">
                <a:latin typeface="Arial" charset="0"/>
                <a:ea typeface="ＭＳ Ｐゴシック" charset="0"/>
              </a:rPr>
              <a:t>Wallerstein</a:t>
            </a:r>
            <a:r>
              <a:rPr lang="it-IT" sz="1800" b="1" dirty="0">
                <a:latin typeface="Arial" charset="0"/>
                <a:ea typeface="ＭＳ Ｐゴシック" charset="0"/>
              </a:rPr>
              <a:t>: </a:t>
            </a:r>
            <a:r>
              <a:rPr lang="it-IT" sz="1800" dirty="0" err="1">
                <a:latin typeface="Arial" charset="0"/>
                <a:ea typeface="ＭＳ Ｐゴシック" charset="0"/>
              </a:rPr>
              <a:t>dall</a:t>
            </a:r>
            <a:r>
              <a:rPr lang="ja-JP" altLang="it-IT" sz="1800" dirty="0">
                <a:latin typeface="Arial" charset="0"/>
                <a:ea typeface="ＭＳ Ｐゴシック" charset="0"/>
              </a:rPr>
              <a:t>’</a:t>
            </a:r>
            <a:r>
              <a:rPr lang="it-IT" sz="1800" b="1" dirty="0">
                <a:latin typeface="Arial" charset="0"/>
                <a:ea typeface="ＭＳ Ｐゴシック" charset="0"/>
              </a:rPr>
              <a:t>economia-mondo </a:t>
            </a:r>
            <a:r>
              <a:rPr lang="it-IT" sz="1800" dirty="0">
                <a:latin typeface="Arial" charset="0"/>
                <a:ea typeface="ＭＳ Ｐゴシック" charset="0"/>
              </a:rPr>
              <a:t>di </a:t>
            </a:r>
            <a:r>
              <a:rPr lang="it-IT" sz="1800" b="1" dirty="0">
                <a:latin typeface="Arial" charset="0"/>
                <a:ea typeface="ＭＳ Ｐゴシック" charset="0"/>
              </a:rPr>
              <a:t>Fernando </a:t>
            </a:r>
            <a:r>
              <a:rPr lang="it-IT" sz="1800" b="1" dirty="0" err="1">
                <a:latin typeface="Arial" charset="0"/>
                <a:ea typeface="ＭＳ Ｐゴシック" charset="0"/>
              </a:rPr>
              <a:t>Braudel</a:t>
            </a:r>
            <a:r>
              <a:rPr lang="it-IT" sz="1800" b="1" dirty="0">
                <a:latin typeface="Arial" charset="0"/>
                <a:ea typeface="ＭＳ Ｐゴシック" charset="0"/>
              </a:rPr>
              <a:t> ai sistemi-mondo: </a:t>
            </a:r>
          </a:p>
          <a:p>
            <a:r>
              <a:rPr lang="it-IT" sz="1800" b="1" dirty="0">
                <a:latin typeface="Arial" charset="0"/>
                <a:ea typeface="ＭＳ Ｐゴシック" charset="0"/>
              </a:rPr>
              <a:t>analisi </a:t>
            </a:r>
            <a:r>
              <a:rPr lang="it-IT" sz="1800" b="1" dirty="0">
                <a:latin typeface="Arial" charset="0"/>
                <a:ea typeface="ＭＳ Ｐゴシック" charset="0"/>
              </a:rPr>
              <a:t>non più su base nazionale ma trasversale; sistema con centro e periferie: Capitalismo internazionale </a:t>
            </a:r>
            <a:r>
              <a:rPr lang="it-IT" sz="1800" dirty="0">
                <a:latin typeface="Arial" charset="0"/>
                <a:ea typeface="ＭＳ Ｐゴシック" charset="0"/>
              </a:rPr>
              <a:t>come fattore chiave della vicenda storica moderna</a:t>
            </a:r>
          </a:p>
          <a:p>
            <a:endParaRPr lang="it-IT" sz="1800" b="1" dirty="0">
              <a:latin typeface="Arial" charset="0"/>
              <a:ea typeface="ＭＳ Ｐゴシック" charset="0"/>
            </a:endParaRPr>
          </a:p>
          <a:p>
            <a:r>
              <a:rPr lang="it-IT" sz="1800" b="1" dirty="0">
                <a:latin typeface="Arial" charset="0"/>
                <a:ea typeface="ＭＳ Ｐゴシック" charset="0"/>
              </a:rPr>
              <a:t>Critica a </a:t>
            </a:r>
            <a:r>
              <a:rPr lang="it-IT" sz="1800" b="1" dirty="0" err="1">
                <a:latin typeface="Arial" charset="0"/>
                <a:ea typeface="ＭＳ Ｐゴシック" charset="0"/>
              </a:rPr>
              <a:t>Wallerstein</a:t>
            </a:r>
            <a:r>
              <a:rPr lang="it-IT" sz="1800" b="1" dirty="0">
                <a:latin typeface="Arial" charset="0"/>
                <a:ea typeface="ＭＳ Ｐゴシック" charset="0"/>
              </a:rPr>
              <a:t> : </a:t>
            </a:r>
            <a:r>
              <a:rPr lang="it-IT" sz="1800" dirty="0">
                <a:latin typeface="Arial" charset="0"/>
                <a:ea typeface="ＭＳ Ｐゴシック" charset="0"/>
              </a:rPr>
              <a:t>rimane comunque troppo </a:t>
            </a:r>
            <a:r>
              <a:rPr lang="it-IT" sz="1800" b="1" dirty="0">
                <a:latin typeface="Arial" charset="0"/>
                <a:ea typeface="ＭＳ Ｐゴシック" charset="0"/>
              </a:rPr>
              <a:t>eurocentrico </a:t>
            </a:r>
          </a:p>
          <a:p>
            <a:endParaRPr lang="it-IT" sz="1400" b="1" dirty="0">
              <a:latin typeface="Arial" charset="0"/>
              <a:ea typeface="ＭＳ Ｐゴシック" charset="0"/>
            </a:endParaRPr>
          </a:p>
          <a:p>
            <a:endParaRPr lang="it-IT" sz="1400" b="1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533400"/>
          </a:xfrm>
        </p:spPr>
        <p:txBody>
          <a:bodyPr/>
          <a:lstStyle/>
          <a:p>
            <a:r>
              <a:rPr lang="it-IT" sz="2400" b="1">
                <a:latin typeface="Arial" charset="0"/>
                <a:ea typeface="ＭＳ Ｐゴシック" charset="0"/>
              </a:rPr>
              <a:t>Nascita della world history</a:t>
            </a:r>
          </a:p>
        </p:txBody>
      </p:sp>
      <p:sp>
        <p:nvSpPr>
          <p:cNvPr id="5123" name="Segnaposto contenuto 2"/>
          <p:cNvSpPr>
            <a:spLocks noGrp="1"/>
          </p:cNvSpPr>
          <p:nvPr>
            <p:ph idx="1"/>
          </p:nvPr>
        </p:nvSpPr>
        <p:spPr>
          <a:xfrm>
            <a:off x="2209800" y="1428750"/>
            <a:ext cx="7772400" cy="4667250"/>
          </a:xfrm>
        </p:spPr>
        <p:txBody>
          <a:bodyPr>
            <a:normAutofit/>
          </a:bodyPr>
          <a:lstStyle/>
          <a:p>
            <a:r>
              <a:rPr lang="it-IT" b="1" dirty="0">
                <a:latin typeface="Arial" charset="0"/>
                <a:ea typeface="ＭＳ Ｐゴシック" charset="0"/>
              </a:rPr>
              <a:t>1982: </a:t>
            </a:r>
            <a:r>
              <a:rPr lang="it-IT" i="1" dirty="0">
                <a:latin typeface="Arial" charset="0"/>
                <a:ea typeface="ＭＳ Ｐゴシック" charset="0"/>
              </a:rPr>
              <a:t>World </a:t>
            </a:r>
            <a:r>
              <a:rPr lang="it-IT" i="1" dirty="0" err="1">
                <a:latin typeface="Arial" charset="0"/>
                <a:ea typeface="ＭＳ Ｐゴシック" charset="0"/>
              </a:rPr>
              <a:t>History</a:t>
            </a:r>
            <a:r>
              <a:rPr lang="it-IT" i="1" dirty="0">
                <a:latin typeface="Arial" charset="0"/>
                <a:ea typeface="ＭＳ Ｐゴシック" charset="0"/>
              </a:rPr>
              <a:t> </a:t>
            </a:r>
            <a:r>
              <a:rPr lang="it-IT" i="1" dirty="0" err="1">
                <a:latin typeface="Arial" charset="0"/>
                <a:ea typeface="ＭＳ Ｐゴシック" charset="0"/>
              </a:rPr>
              <a:t>Association</a:t>
            </a:r>
            <a:endParaRPr lang="it-IT" i="1" dirty="0">
              <a:latin typeface="Arial" charset="0"/>
              <a:ea typeface="ＭＳ Ｐゴシック" charset="0"/>
            </a:endParaRPr>
          </a:p>
          <a:p>
            <a:r>
              <a:rPr lang="it-IT" b="1" dirty="0">
                <a:latin typeface="Arial" charset="0"/>
                <a:ea typeface="ＭＳ Ｐゴシック" charset="0"/>
              </a:rPr>
              <a:t>1990: </a:t>
            </a:r>
            <a:r>
              <a:rPr lang="it-IT" dirty="0">
                <a:latin typeface="Arial" charset="0"/>
                <a:ea typeface="ＭＳ Ｐゴシック" charset="0"/>
              </a:rPr>
              <a:t>Jerry Bentley fonda il </a:t>
            </a:r>
            <a:r>
              <a:rPr lang="it-IT" i="1" dirty="0">
                <a:latin typeface="Arial" charset="0"/>
                <a:ea typeface="ＭＳ Ｐゴシック" charset="0"/>
              </a:rPr>
              <a:t>Journal </a:t>
            </a:r>
            <a:r>
              <a:rPr lang="it-IT" i="1" dirty="0" err="1">
                <a:latin typeface="Arial" charset="0"/>
                <a:ea typeface="ＭＳ Ｐゴシック" charset="0"/>
              </a:rPr>
              <a:t>of</a:t>
            </a:r>
            <a:r>
              <a:rPr lang="it-IT" i="1" dirty="0">
                <a:latin typeface="Arial" charset="0"/>
                <a:ea typeface="ＭＳ Ｐゴシック" charset="0"/>
              </a:rPr>
              <a:t> World </a:t>
            </a:r>
            <a:r>
              <a:rPr lang="it-IT" i="1" dirty="0" err="1">
                <a:latin typeface="Arial" charset="0"/>
                <a:ea typeface="ＭＳ Ｐゴシック" charset="0"/>
              </a:rPr>
              <a:t>History</a:t>
            </a:r>
            <a:r>
              <a:rPr lang="it-IT" i="1" dirty="0">
                <a:latin typeface="Arial" charset="0"/>
                <a:ea typeface="ＭＳ Ｐゴシック" charset="0"/>
              </a:rPr>
              <a:t> </a:t>
            </a:r>
            <a:r>
              <a:rPr lang="it-IT" dirty="0">
                <a:latin typeface="Arial" charset="0"/>
                <a:ea typeface="ＭＳ Ｐゴシック" charset="0"/>
              </a:rPr>
              <a:t>(Università delle Hawaii)</a:t>
            </a:r>
          </a:p>
          <a:p>
            <a:r>
              <a:rPr lang="it-IT" b="1" dirty="0" smtClean="0">
                <a:latin typeface="Arial" charset="0"/>
                <a:ea typeface="ＭＳ Ｐゴシック" charset="0"/>
              </a:rPr>
              <a:t>1994: </a:t>
            </a:r>
            <a:r>
              <a:rPr lang="it-IT" i="1" dirty="0" smtClean="0">
                <a:latin typeface="Arial" charset="0"/>
                <a:ea typeface="ＭＳ Ｐゴシック" charset="0"/>
              </a:rPr>
              <a:t>H</a:t>
            </a:r>
            <a:r>
              <a:rPr lang="it-IT" dirty="0" smtClean="0">
                <a:latin typeface="Arial" charset="0"/>
                <a:ea typeface="ＭＳ Ｐゴシック" charset="0"/>
              </a:rPr>
              <a:t> </a:t>
            </a:r>
            <a:r>
              <a:rPr lang="it-IT" i="1" dirty="0" smtClean="0">
                <a:latin typeface="Arial" charset="0"/>
                <a:ea typeface="ＭＳ Ｐゴシック" charset="0"/>
              </a:rPr>
              <a:t>World </a:t>
            </a:r>
            <a:r>
              <a:rPr lang="it-IT" dirty="0" smtClean="0">
                <a:latin typeface="Arial" charset="0"/>
                <a:ea typeface="ＭＳ Ｐゴシック" charset="0"/>
              </a:rPr>
              <a:t>(on </a:t>
            </a:r>
            <a:r>
              <a:rPr lang="it-IT" dirty="0" err="1" smtClean="0">
                <a:latin typeface="Arial" charset="0"/>
                <a:ea typeface="ＭＳ Ｐゴシック" charset="0"/>
              </a:rPr>
              <a:t>line</a:t>
            </a:r>
            <a:r>
              <a:rPr lang="it-IT" dirty="0" smtClean="0">
                <a:latin typeface="Arial" charset="0"/>
                <a:ea typeface="ＭＳ Ｐゴシック" charset="0"/>
              </a:rPr>
              <a:t>)</a:t>
            </a:r>
            <a:endParaRPr lang="it-IT" i="1" dirty="0">
              <a:latin typeface="Arial" charset="0"/>
              <a:ea typeface="ＭＳ Ｐゴシック" charset="0"/>
            </a:endParaRPr>
          </a:p>
          <a:p>
            <a:r>
              <a:rPr lang="it-IT" b="1" i="1" dirty="0">
                <a:latin typeface="Arial" charset="0"/>
                <a:ea typeface="ＭＳ Ｐゴシック" charset="0"/>
              </a:rPr>
              <a:t>2003: </a:t>
            </a:r>
            <a:r>
              <a:rPr lang="it-IT" dirty="0">
                <a:latin typeface="Arial" charset="0"/>
                <a:ea typeface="ＭＳ Ｐゴシック" charset="0"/>
              </a:rPr>
              <a:t>World </a:t>
            </a:r>
            <a:r>
              <a:rPr lang="it-IT" dirty="0" err="1">
                <a:latin typeface="Arial" charset="0"/>
                <a:ea typeface="ＭＳ Ｐゴシック" charset="0"/>
              </a:rPr>
              <a:t>History</a:t>
            </a:r>
            <a:r>
              <a:rPr lang="it-IT" dirty="0">
                <a:latin typeface="Arial" charset="0"/>
                <a:ea typeface="ＭＳ Ｐゴシック" charset="0"/>
              </a:rPr>
              <a:t> </a:t>
            </a:r>
            <a:r>
              <a:rPr lang="it-IT" dirty="0" err="1">
                <a:latin typeface="Arial" charset="0"/>
                <a:ea typeface="ＭＳ Ｐゴシック" charset="0"/>
              </a:rPr>
              <a:t>Connected</a:t>
            </a:r>
            <a:endParaRPr lang="it-IT" i="1" dirty="0">
              <a:latin typeface="Arial" charset="0"/>
              <a:ea typeface="ＭＳ Ｐゴシック" charset="0"/>
            </a:endParaRPr>
          </a:p>
          <a:p>
            <a:r>
              <a:rPr lang="it-IT" b="1" dirty="0">
                <a:latin typeface="Arial" charset="0"/>
                <a:ea typeface="ＭＳ Ｐゴシック" charset="0"/>
              </a:rPr>
              <a:t>2006: </a:t>
            </a:r>
            <a:r>
              <a:rPr lang="it-IT" i="1" dirty="0">
                <a:latin typeface="Arial" charset="0"/>
                <a:ea typeface="ＭＳ Ｐゴシック" charset="0"/>
              </a:rPr>
              <a:t>Journal </a:t>
            </a:r>
            <a:r>
              <a:rPr lang="it-IT" i="1" dirty="0" err="1">
                <a:latin typeface="Arial" charset="0"/>
                <a:ea typeface="ＭＳ Ｐゴシック" charset="0"/>
              </a:rPr>
              <a:t>of</a:t>
            </a:r>
            <a:r>
              <a:rPr lang="it-IT" i="1" dirty="0">
                <a:latin typeface="Arial" charset="0"/>
                <a:ea typeface="ＭＳ Ｐゴシック" charset="0"/>
              </a:rPr>
              <a:t> Global </a:t>
            </a:r>
            <a:r>
              <a:rPr lang="it-IT" i="1" dirty="0" err="1">
                <a:latin typeface="Arial" charset="0"/>
                <a:ea typeface="ＭＳ Ｐゴシック" charset="0"/>
              </a:rPr>
              <a:t>History</a:t>
            </a:r>
            <a:r>
              <a:rPr lang="it-IT" i="1" dirty="0">
                <a:latin typeface="Arial" charset="0"/>
                <a:ea typeface="ＭＳ Ｐゴシック" charset="0"/>
              </a:rPr>
              <a:t> </a:t>
            </a:r>
            <a:r>
              <a:rPr lang="it-IT" dirty="0">
                <a:latin typeface="Arial" charset="0"/>
                <a:ea typeface="ＭＳ Ｐゴシック" charset="0"/>
              </a:rPr>
              <a:t>(London </a:t>
            </a:r>
            <a:r>
              <a:rPr lang="it-IT" dirty="0" err="1">
                <a:latin typeface="Arial" charset="0"/>
                <a:ea typeface="ＭＳ Ｐゴシック" charset="0"/>
              </a:rPr>
              <a:t>School</a:t>
            </a:r>
            <a:r>
              <a:rPr lang="it-IT" dirty="0">
                <a:latin typeface="Arial" charset="0"/>
                <a:ea typeface="ＭＳ Ｐゴシック" charset="0"/>
              </a:rPr>
              <a:t> </a:t>
            </a:r>
            <a:r>
              <a:rPr lang="it-IT" dirty="0" err="1">
                <a:latin typeface="Arial" charset="0"/>
                <a:ea typeface="ＭＳ Ｐゴシック" charset="0"/>
              </a:rPr>
              <a:t>of</a:t>
            </a:r>
            <a:r>
              <a:rPr lang="it-IT" dirty="0">
                <a:latin typeface="Arial" charset="0"/>
                <a:ea typeface="ＭＳ Ｐゴシック" charset="0"/>
              </a:rPr>
              <a:t> </a:t>
            </a:r>
            <a:r>
              <a:rPr lang="it-IT" dirty="0" err="1">
                <a:latin typeface="Arial" charset="0"/>
                <a:ea typeface="ＭＳ Ｐゴシック" charset="0"/>
              </a:rPr>
              <a:t>Economics</a:t>
            </a:r>
            <a:r>
              <a:rPr lang="it-IT" dirty="0">
                <a:latin typeface="Arial" charset="0"/>
                <a:ea typeface="ＭＳ Ｐゴシック" charset="0"/>
              </a:rPr>
              <a:t>)- Patrick O</a:t>
            </a:r>
            <a:r>
              <a:rPr lang="ja-JP" altLang="it-IT" dirty="0">
                <a:latin typeface="Arial" charset="0"/>
                <a:ea typeface="ＭＳ Ｐゴシック" charset="0"/>
              </a:rPr>
              <a:t>’</a:t>
            </a:r>
            <a:r>
              <a:rPr lang="it-IT" dirty="0">
                <a:latin typeface="Arial" charset="0"/>
                <a:ea typeface="ＭＳ Ｐゴシック" charset="0"/>
              </a:rPr>
              <a:t> </a:t>
            </a:r>
            <a:r>
              <a:rPr lang="it-IT" dirty="0" err="1">
                <a:latin typeface="Arial" charset="0"/>
                <a:ea typeface="ＭＳ Ｐゴシック" charset="0"/>
              </a:rPr>
              <a:t>Brien</a:t>
            </a:r>
            <a:endParaRPr lang="it-IT" dirty="0">
              <a:latin typeface="Arial" charset="0"/>
              <a:ea typeface="ＭＳ Ｐゴシック" charset="0"/>
            </a:endParaRPr>
          </a:p>
          <a:p>
            <a:endParaRPr lang="it-IT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6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>
          <a:xfrm>
            <a:off x="2209800" y="609601"/>
            <a:ext cx="7772400" cy="371475"/>
          </a:xfrm>
        </p:spPr>
        <p:txBody>
          <a:bodyPr>
            <a:normAutofit fontScale="90000"/>
          </a:bodyPr>
          <a:lstStyle/>
          <a:p>
            <a:r>
              <a:rPr lang="it-IT" sz="2400" b="1">
                <a:latin typeface="Arial" charset="0"/>
                <a:ea typeface="ＭＳ Ｐゴシック" charset="0"/>
              </a:rPr>
              <a:t>World/global history: un confine mobile</a:t>
            </a:r>
          </a:p>
        </p:txBody>
      </p:sp>
      <p:sp>
        <p:nvSpPr>
          <p:cNvPr id="6147" name="Segnaposto contenuto 2"/>
          <p:cNvSpPr>
            <a:spLocks noGrp="1"/>
          </p:cNvSpPr>
          <p:nvPr>
            <p:ph idx="1"/>
          </p:nvPr>
        </p:nvSpPr>
        <p:spPr>
          <a:xfrm>
            <a:off x="2209800" y="1125539"/>
            <a:ext cx="7772400" cy="5399087"/>
          </a:xfrm>
        </p:spPr>
        <p:txBody>
          <a:bodyPr>
            <a:normAutofit fontScale="92500" lnSpcReduction="10000"/>
          </a:bodyPr>
          <a:lstStyle/>
          <a:p>
            <a:r>
              <a:rPr lang="it-IT" sz="1600" b="1" i="1">
                <a:latin typeface="Arial" charset="0"/>
                <a:ea typeface="ＭＳ Ｐゴシック" charset="0"/>
              </a:rPr>
              <a:t>World history</a:t>
            </a:r>
            <a:r>
              <a:rPr lang="it-IT" sz="1600" b="1">
                <a:latin typeface="Arial" charset="0"/>
                <a:ea typeface="ＭＳ Ｐゴシック" charset="0"/>
              </a:rPr>
              <a:t> </a:t>
            </a:r>
            <a:r>
              <a:rPr lang="it-IT" sz="1600">
                <a:latin typeface="Arial" charset="0"/>
                <a:ea typeface="ＭＳ Ｐゴシック" charset="0"/>
              </a:rPr>
              <a:t>come</a:t>
            </a:r>
            <a:r>
              <a:rPr lang="it-IT" sz="1600" b="1">
                <a:latin typeface="Arial" charset="0"/>
                <a:ea typeface="ＭＳ Ｐゴシック" charset="0"/>
              </a:rPr>
              <a:t> </a:t>
            </a:r>
            <a:r>
              <a:rPr lang="ja-JP" altLang="it-IT" sz="1600" b="1">
                <a:latin typeface="Arial" charset="0"/>
                <a:ea typeface="ＭＳ Ｐゴシック" charset="0"/>
              </a:rPr>
              <a:t>“</a:t>
            </a:r>
            <a:r>
              <a:rPr lang="it-IT" sz="1600" b="1">
                <a:latin typeface="Arial" charset="0"/>
                <a:ea typeface="ＭＳ Ｐゴシック" charset="0"/>
              </a:rPr>
              <a:t>storia delle connessioni all</a:t>
            </a:r>
            <a:r>
              <a:rPr lang="ja-JP" altLang="it-IT" sz="1600" b="1">
                <a:latin typeface="Arial" charset="0"/>
                <a:ea typeface="ＭＳ Ｐゴシック" charset="0"/>
              </a:rPr>
              <a:t>’</a:t>
            </a:r>
            <a:r>
              <a:rPr lang="it-IT" sz="1600" b="1">
                <a:latin typeface="Arial" charset="0"/>
                <a:ea typeface="ＭＳ Ｐゴシック" charset="0"/>
              </a:rPr>
              <a:t>interno della comunità umana globale</a:t>
            </a:r>
            <a:r>
              <a:rPr lang="ja-JP" altLang="it-IT" sz="1600" b="1">
                <a:latin typeface="Arial" charset="0"/>
                <a:ea typeface="ＭＳ Ｐゴシック" charset="0"/>
              </a:rPr>
              <a:t>”</a:t>
            </a:r>
            <a:endParaRPr lang="it-IT" sz="1600" b="1">
              <a:latin typeface="Arial" charset="0"/>
              <a:ea typeface="ＭＳ Ｐゴシック" charset="0"/>
            </a:endParaRPr>
          </a:p>
          <a:p>
            <a:endParaRPr lang="it-IT" sz="1600" b="1" i="1">
              <a:latin typeface="Arial" charset="0"/>
              <a:ea typeface="ＭＳ Ｐゴシック" charset="0"/>
            </a:endParaRPr>
          </a:p>
          <a:p>
            <a:r>
              <a:rPr lang="it-IT" sz="1600" b="1">
                <a:latin typeface="Arial" charset="0"/>
                <a:ea typeface="ＭＳ Ｐゴシック" charset="0"/>
              </a:rPr>
              <a:t>Dimensione trans-culturale e trans-regionale:</a:t>
            </a:r>
          </a:p>
          <a:p>
            <a:r>
              <a:rPr lang="it-IT" sz="1600" b="1">
                <a:latin typeface="Arial" charset="0"/>
                <a:ea typeface="ＭＳ Ｐゴシック" charset="0"/>
              </a:rPr>
              <a:t>Flussi migratori e fluttuazioni economiche su vasta scale</a:t>
            </a:r>
          </a:p>
          <a:p>
            <a:r>
              <a:rPr lang="it-IT" sz="1600" b="1">
                <a:latin typeface="Arial" charset="0"/>
                <a:ea typeface="ＭＳ Ｐゴシック" charset="0"/>
              </a:rPr>
              <a:t>Diffusione innovazioni tecnologiche da una cultura all</a:t>
            </a:r>
            <a:r>
              <a:rPr lang="ja-JP" altLang="it-IT" sz="1600" b="1">
                <a:latin typeface="Arial" charset="0"/>
                <a:ea typeface="ＭＳ Ｐゴシック" charset="0"/>
              </a:rPr>
              <a:t>’</a:t>
            </a:r>
            <a:r>
              <a:rPr lang="it-IT" sz="1600" b="1">
                <a:latin typeface="Arial" charset="0"/>
                <a:ea typeface="ＭＳ Ｐゴシック" charset="0"/>
              </a:rPr>
              <a:t>altra</a:t>
            </a:r>
          </a:p>
          <a:p>
            <a:r>
              <a:rPr lang="it-IT" sz="1600" b="1">
                <a:latin typeface="Arial" charset="0"/>
                <a:ea typeface="ＭＳ Ｐゴシック" charset="0"/>
              </a:rPr>
              <a:t>Propagazione malattie</a:t>
            </a:r>
          </a:p>
          <a:p>
            <a:r>
              <a:rPr lang="it-IT" sz="1600" b="1">
                <a:latin typeface="Arial" charset="0"/>
                <a:ea typeface="ＭＳ Ｐゴシック" charset="0"/>
              </a:rPr>
              <a:t>Scambi commerciali a lunga distanza</a:t>
            </a:r>
          </a:p>
          <a:p>
            <a:r>
              <a:rPr lang="it-IT" sz="1600" b="1">
                <a:latin typeface="Arial" charset="0"/>
                <a:ea typeface="ＭＳ Ｐゴシック" charset="0"/>
              </a:rPr>
              <a:t>Circolazione di fedi religiose, idee, ideali</a:t>
            </a:r>
          </a:p>
          <a:p>
            <a:endParaRPr lang="it-IT" sz="1600" b="1">
              <a:latin typeface="Arial" charset="0"/>
              <a:ea typeface="ＭＳ Ｐゴシック" charset="0"/>
            </a:endParaRPr>
          </a:p>
          <a:p>
            <a:r>
              <a:rPr lang="it-IT" sz="1600" b="1">
                <a:latin typeface="Arial" charset="0"/>
                <a:ea typeface="ＭＳ Ｐゴシック" charset="0"/>
              </a:rPr>
              <a:t>Da stato-nazione a prospettiva di macro regioni</a:t>
            </a:r>
          </a:p>
          <a:p>
            <a:r>
              <a:rPr lang="it-IT" sz="1600" b="1">
                <a:latin typeface="Arial" charset="0"/>
                <a:ea typeface="ＭＳ Ｐゴシック" charset="0"/>
              </a:rPr>
              <a:t>Interazioni: rete e nodi</a:t>
            </a:r>
          </a:p>
          <a:p>
            <a:r>
              <a:rPr lang="it-IT" sz="1600" b="1">
                <a:latin typeface="Arial" charset="0"/>
                <a:ea typeface="ＭＳ Ｐゴシック" charset="0"/>
              </a:rPr>
              <a:t>Lo spazio come prodotto di attori storici e non come immutabile entità politica</a:t>
            </a:r>
          </a:p>
          <a:p>
            <a:endParaRPr lang="it-IT" sz="1600" b="1">
              <a:latin typeface="Arial" charset="0"/>
              <a:ea typeface="ＭＳ Ｐゴシック" charset="0"/>
            </a:endParaRPr>
          </a:p>
          <a:p>
            <a:r>
              <a:rPr lang="it-IT" sz="1600" b="1">
                <a:latin typeface="Arial" charset="0"/>
                <a:ea typeface="ＭＳ Ｐゴシック" charset="0"/>
              </a:rPr>
              <a:t>Nuovo concetto di </a:t>
            </a:r>
            <a:r>
              <a:rPr lang="it-IT" sz="1600" b="1" i="1">
                <a:latin typeface="Arial" charset="0"/>
                <a:ea typeface="ＭＳ Ｐゴシック" charset="0"/>
              </a:rPr>
              <a:t>global history </a:t>
            </a:r>
            <a:r>
              <a:rPr lang="it-IT" sz="1600" b="1">
                <a:latin typeface="Arial" charset="0"/>
                <a:ea typeface="ＭＳ Ｐゴシック" charset="0"/>
              </a:rPr>
              <a:t>(Maslich): </a:t>
            </a:r>
          </a:p>
          <a:p>
            <a:r>
              <a:rPr lang="it-IT" sz="1600" b="1">
                <a:latin typeface="Arial" charset="0"/>
                <a:ea typeface="ＭＳ Ｐゴシック" charset="0"/>
              </a:rPr>
              <a:t>critica il concetto di civiltà che rimane al centro della </a:t>
            </a:r>
            <a:r>
              <a:rPr lang="it-IT" sz="1600" b="1" i="1">
                <a:latin typeface="Arial" charset="0"/>
                <a:ea typeface="ＭＳ Ｐゴシック" charset="0"/>
              </a:rPr>
              <a:t>world history;</a:t>
            </a:r>
          </a:p>
          <a:p>
            <a:r>
              <a:rPr lang="it-IT" sz="1600" b="1">
                <a:latin typeface="Arial" charset="0"/>
                <a:ea typeface="ＭＳ Ｐゴシック" charset="0"/>
              </a:rPr>
              <a:t> accelerazione del processo di integrazione planetaria</a:t>
            </a:r>
          </a:p>
        </p:txBody>
      </p:sp>
    </p:spTree>
    <p:extLst>
      <p:ext uri="{BB962C8B-B14F-4D97-AF65-F5344CB8AC3E}">
        <p14:creationId xmlns:p14="http://schemas.microsoft.com/office/powerpoint/2010/main" val="149860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>
          <a:xfrm>
            <a:off x="2209800" y="362857"/>
            <a:ext cx="7772400" cy="459619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latin typeface="Arial" charset="0"/>
                <a:ea typeface="ＭＳ Ｐゴシック" charset="0"/>
              </a:rPr>
              <a:t>Obiettivi della </a:t>
            </a:r>
            <a:r>
              <a:rPr lang="it-IT" sz="2400" b="1" i="1" dirty="0">
                <a:latin typeface="Arial" charset="0"/>
                <a:ea typeface="ＭＳ Ｐゴシック" charset="0"/>
              </a:rPr>
              <a:t>world </a:t>
            </a:r>
            <a:r>
              <a:rPr lang="it-IT" sz="2400" b="1" i="1" dirty="0" err="1">
                <a:latin typeface="Arial" charset="0"/>
                <a:ea typeface="ＭＳ Ｐゴシック" charset="0"/>
              </a:rPr>
              <a:t>history</a:t>
            </a:r>
            <a:endParaRPr lang="it-IT" sz="2400" b="1" dirty="0">
              <a:latin typeface="Arial" charset="0"/>
              <a:ea typeface="ＭＳ Ｐゴシック" charset="0"/>
            </a:endParaRPr>
          </a:p>
        </p:txBody>
      </p:sp>
      <p:sp>
        <p:nvSpPr>
          <p:cNvPr id="7171" name="Segnaposto contenuto 2"/>
          <p:cNvSpPr>
            <a:spLocks noGrp="1"/>
          </p:cNvSpPr>
          <p:nvPr>
            <p:ph idx="1"/>
          </p:nvPr>
        </p:nvSpPr>
        <p:spPr>
          <a:xfrm>
            <a:off x="2209800" y="822476"/>
            <a:ext cx="7772400" cy="5866191"/>
          </a:xfrm>
        </p:spPr>
        <p:txBody>
          <a:bodyPr/>
          <a:lstStyle/>
          <a:p>
            <a:endParaRPr lang="it-IT" sz="1600" dirty="0">
              <a:latin typeface="Arial" charset="0"/>
              <a:ea typeface="ＭＳ Ｐゴシック" charset="0"/>
            </a:endParaRPr>
          </a:p>
          <a:p>
            <a:pPr algn="just"/>
            <a:r>
              <a:rPr lang="it-IT" sz="2000" dirty="0">
                <a:latin typeface="Arial" charset="0"/>
                <a:ea typeface="ＭＳ Ｐゴシック" charset="0"/>
              </a:rPr>
              <a:t>Mettere in discussione il paradigma dello stato nazione</a:t>
            </a:r>
          </a:p>
          <a:p>
            <a:pPr algn="just"/>
            <a:endParaRPr lang="it-IT" sz="2000" dirty="0">
              <a:latin typeface="Arial" charset="0"/>
              <a:ea typeface="ＭＳ Ｐゴシック" charset="0"/>
            </a:endParaRPr>
          </a:p>
          <a:p>
            <a:pPr algn="just"/>
            <a:r>
              <a:rPr lang="it-IT" sz="2000" dirty="0">
                <a:latin typeface="Arial" charset="0"/>
                <a:ea typeface="ＭＳ Ｐゴシック" charset="0"/>
              </a:rPr>
              <a:t>Inserire i popoli extraeuropei in un approccio di analisi storica interattiva con l</a:t>
            </a:r>
            <a:r>
              <a:rPr lang="ja-JP" altLang="it-IT" sz="2000" dirty="0">
                <a:latin typeface="Arial" charset="0"/>
                <a:ea typeface="ＭＳ Ｐゴシック" charset="0"/>
              </a:rPr>
              <a:t>’</a:t>
            </a:r>
            <a:r>
              <a:rPr lang="it-IT" sz="2000" dirty="0">
                <a:latin typeface="Arial" charset="0"/>
                <a:ea typeface="ＭＳ Ｐゴシック" charset="0"/>
              </a:rPr>
              <a:t>Occidente</a:t>
            </a:r>
          </a:p>
          <a:p>
            <a:pPr algn="just"/>
            <a:endParaRPr lang="it-IT" sz="2000" dirty="0">
              <a:latin typeface="Arial" charset="0"/>
              <a:ea typeface="ＭＳ Ｐゴシック" charset="0"/>
            </a:endParaRPr>
          </a:p>
          <a:p>
            <a:pPr algn="just"/>
            <a:r>
              <a:rPr lang="it-IT" sz="2000" dirty="0">
                <a:latin typeface="Arial" charset="0"/>
                <a:ea typeface="ＭＳ Ｐゴシック" charset="0"/>
              </a:rPr>
              <a:t>Relativizzazione </a:t>
            </a:r>
            <a:r>
              <a:rPr lang="it-IT" sz="2000" dirty="0" err="1">
                <a:latin typeface="Arial" charset="0"/>
                <a:ea typeface="ＭＳ Ｐゴシック" charset="0"/>
              </a:rPr>
              <a:t>dell</a:t>
            </a:r>
            <a:r>
              <a:rPr lang="ja-JP" altLang="it-IT" sz="2000" dirty="0">
                <a:latin typeface="Arial" charset="0"/>
                <a:ea typeface="ＭＳ Ｐゴシック" charset="0"/>
              </a:rPr>
              <a:t>’</a:t>
            </a:r>
            <a:r>
              <a:rPr lang="it-IT" sz="2000" dirty="0">
                <a:latin typeface="Arial" charset="0"/>
                <a:ea typeface="ＭＳ Ｐゴシック" charset="0"/>
              </a:rPr>
              <a:t>Occidente:</a:t>
            </a:r>
          </a:p>
          <a:p>
            <a:pPr algn="just"/>
            <a:r>
              <a:rPr lang="it-IT" sz="2000" dirty="0">
                <a:latin typeface="Arial" charset="0"/>
                <a:ea typeface="ＭＳ Ｐゴシック" charset="0"/>
              </a:rPr>
              <a:t>1. miracolo europeo</a:t>
            </a:r>
          </a:p>
          <a:p>
            <a:pPr algn="just"/>
            <a:r>
              <a:rPr lang="it-IT" sz="2000" dirty="0">
                <a:latin typeface="Arial" charset="0"/>
                <a:ea typeface="ＭＳ Ｐゴシック" charset="0"/>
              </a:rPr>
              <a:t>2. mito </a:t>
            </a:r>
            <a:r>
              <a:rPr lang="it-IT" sz="2000" dirty="0" err="1">
                <a:latin typeface="Arial" charset="0"/>
                <a:ea typeface="ＭＳ Ｐゴシック" charset="0"/>
              </a:rPr>
              <a:t>dell</a:t>
            </a:r>
            <a:r>
              <a:rPr lang="ja-JP" altLang="it-IT" sz="2000" dirty="0">
                <a:latin typeface="Arial" charset="0"/>
                <a:ea typeface="ＭＳ Ｐゴシック" charset="0"/>
              </a:rPr>
              <a:t>’</a:t>
            </a:r>
            <a:r>
              <a:rPr lang="it-IT" sz="2000" dirty="0" err="1">
                <a:latin typeface="Arial" charset="0"/>
                <a:ea typeface="ＭＳ Ｐゴシック" charset="0"/>
              </a:rPr>
              <a:t>eccezionalismo</a:t>
            </a:r>
            <a:r>
              <a:rPr lang="it-IT" sz="2000" dirty="0">
                <a:latin typeface="Arial" charset="0"/>
                <a:ea typeface="ＭＳ Ｐゴシック" charset="0"/>
              </a:rPr>
              <a:t> americano</a:t>
            </a:r>
          </a:p>
          <a:p>
            <a:pPr algn="just"/>
            <a:endParaRPr lang="it-IT" sz="2000" dirty="0">
              <a:latin typeface="Arial" charset="0"/>
              <a:ea typeface="ＭＳ Ｐゴシック" charset="0"/>
            </a:endParaRPr>
          </a:p>
          <a:p>
            <a:pPr algn="just"/>
            <a:r>
              <a:rPr lang="it-IT" sz="2000" dirty="0">
                <a:latin typeface="Arial" charset="0"/>
                <a:ea typeface="ＭＳ Ｐゴシック" charset="0"/>
              </a:rPr>
              <a:t>Costruzione di una storia policentrica:</a:t>
            </a:r>
          </a:p>
          <a:p>
            <a:pPr algn="just"/>
            <a:r>
              <a:rPr lang="it-IT" sz="2000" dirty="0">
                <a:latin typeface="Arial" charset="0"/>
                <a:ea typeface="ＭＳ Ｐゴシック" charset="0"/>
              </a:rPr>
              <a:t>1. registrare gli apporti originali delle altre parti del mondo in un</a:t>
            </a:r>
            <a:r>
              <a:rPr lang="ja-JP" altLang="it-IT" sz="2000" dirty="0">
                <a:latin typeface="Arial" charset="0"/>
                <a:ea typeface="ＭＳ Ｐゴシック" charset="0"/>
              </a:rPr>
              <a:t>’</a:t>
            </a:r>
            <a:r>
              <a:rPr lang="it-IT" sz="2000" dirty="0">
                <a:latin typeface="Arial" charset="0"/>
                <a:ea typeface="ＭＳ Ｐゴシック" charset="0"/>
              </a:rPr>
              <a:t>ecumene globalizzata</a:t>
            </a:r>
          </a:p>
          <a:p>
            <a:pPr algn="just"/>
            <a:r>
              <a:rPr lang="it-IT" sz="2000" dirty="0">
                <a:latin typeface="Arial" charset="0"/>
                <a:ea typeface="ＭＳ Ｐゴシック" charset="0"/>
              </a:rPr>
              <a:t>2. registrare i fenomeni di appropriazione o resistenza alla modernità europea in territori non occidentalizzati.</a:t>
            </a:r>
          </a:p>
          <a:p>
            <a:endParaRPr lang="it-IT" sz="1600" dirty="0">
              <a:latin typeface="Arial" charset="0"/>
              <a:ea typeface="ＭＳ Ｐゴシック" charset="0"/>
            </a:endParaRPr>
          </a:p>
          <a:p>
            <a:endParaRPr lang="it-IT" sz="1600" dirty="0">
              <a:latin typeface="Arial" charset="0"/>
              <a:ea typeface="ＭＳ Ｐゴシック" charset="0"/>
            </a:endParaRPr>
          </a:p>
          <a:p>
            <a:endParaRPr lang="it-IT" sz="1600" dirty="0">
              <a:latin typeface="Arial" charset="0"/>
              <a:ea typeface="ＭＳ Ｐゴシック" charset="0"/>
            </a:endParaRPr>
          </a:p>
          <a:p>
            <a:endParaRPr lang="it-IT" sz="16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2209800" y="261257"/>
            <a:ext cx="7772400" cy="546265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latin typeface="+mn-lt"/>
              </a:rPr>
              <a:t>Area </a:t>
            </a:r>
            <a:r>
              <a:rPr lang="it-IT" sz="2400" b="1" dirty="0" err="1">
                <a:latin typeface="+mn-lt"/>
              </a:rPr>
              <a:t>studies</a:t>
            </a:r>
            <a:r>
              <a:rPr lang="it-IT" sz="2400" b="1" dirty="0">
                <a:latin typeface="+mn-lt"/>
              </a:rPr>
              <a:t> </a:t>
            </a:r>
            <a:endParaRPr lang="it-IT" sz="2400" b="1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9800" y="1124744"/>
            <a:ext cx="7772400" cy="5544616"/>
          </a:xfrm>
        </p:spPr>
        <p:txBody>
          <a:bodyPr>
            <a:normAutofit fontScale="85000" lnSpcReduction="20000"/>
          </a:bodyPr>
          <a:lstStyle/>
          <a:p>
            <a:r>
              <a:rPr lang="it-IT" sz="1600" i="1" dirty="0"/>
              <a:t>S</a:t>
            </a:r>
            <a:r>
              <a:rPr lang="it-IT" sz="1600" dirty="0"/>
              <a:t>tudio per macro regioni: </a:t>
            </a:r>
          </a:p>
          <a:p>
            <a:r>
              <a:rPr lang="it-IT" sz="1600" dirty="0"/>
              <a:t>Africa, Asia orientale, Asia del sud, Medio Oriente, America Latina</a:t>
            </a:r>
          </a:p>
          <a:p>
            <a:endParaRPr lang="it-IT" sz="1600" dirty="0"/>
          </a:p>
          <a:p>
            <a:r>
              <a:rPr lang="it-IT" sz="2000" b="1" dirty="0"/>
              <a:t>Asia:</a:t>
            </a:r>
          </a:p>
          <a:p>
            <a:r>
              <a:rPr lang="it-IT" sz="1600" b="1" dirty="0"/>
              <a:t>CINA</a:t>
            </a:r>
          </a:p>
          <a:p>
            <a:r>
              <a:rPr lang="it-IT" sz="1600" dirty="0"/>
              <a:t>Studi comparativi di </a:t>
            </a:r>
            <a:r>
              <a:rPr lang="it-IT" sz="1600" b="1" dirty="0"/>
              <a:t>Bin </a:t>
            </a:r>
            <a:r>
              <a:rPr lang="it-IT" sz="1600" b="1" dirty="0" err="1"/>
              <a:t>Wong</a:t>
            </a:r>
            <a:r>
              <a:rPr lang="it-IT" sz="1600" b="1" dirty="0"/>
              <a:t> </a:t>
            </a:r>
            <a:r>
              <a:rPr lang="it-IT" sz="1600" dirty="0"/>
              <a:t>e </a:t>
            </a:r>
            <a:r>
              <a:rPr lang="it-IT" sz="1600" b="1" dirty="0"/>
              <a:t>Kennet </a:t>
            </a:r>
            <a:r>
              <a:rPr lang="it-IT" sz="1600" b="1" dirty="0" err="1"/>
              <a:t>Pomeranz</a:t>
            </a:r>
            <a:r>
              <a:rPr lang="it-IT" sz="1600" b="1" dirty="0"/>
              <a:t> </a:t>
            </a:r>
            <a:r>
              <a:rPr lang="it-IT" sz="1600" dirty="0"/>
              <a:t>sulla Cina nel XVIII secolo: </a:t>
            </a:r>
            <a:endParaRPr lang="it-IT" sz="1600" dirty="0"/>
          </a:p>
          <a:p>
            <a:r>
              <a:rPr lang="it-IT" sz="1600" dirty="0"/>
              <a:t>“rivoluzioni industriose” – lavoro a domicilio, consumi – simili ai processi occidentali.</a:t>
            </a:r>
          </a:p>
          <a:p>
            <a:r>
              <a:rPr lang="it-IT" sz="1600" dirty="0"/>
              <a:t>La “</a:t>
            </a:r>
            <a:r>
              <a:rPr lang="it-IT" sz="1600" b="1" dirty="0"/>
              <a:t>grande divergenza</a:t>
            </a:r>
            <a:r>
              <a:rPr lang="it-IT" sz="1600" dirty="0"/>
              <a:t>” del XIX secolo inizia nel XVIII, non prima</a:t>
            </a:r>
          </a:p>
          <a:p>
            <a:r>
              <a:rPr lang="it-IT" sz="1600" dirty="0"/>
              <a:t>“Sistema multipolare” basato sul mercato ma non sull’unico modello capitalistico occidentale</a:t>
            </a:r>
          </a:p>
          <a:p>
            <a:endParaRPr lang="it-IT" sz="1600" dirty="0"/>
          </a:p>
          <a:p>
            <a:r>
              <a:rPr lang="it-IT" sz="1600" b="1" dirty="0"/>
              <a:t>GIAPPONE</a:t>
            </a:r>
          </a:p>
          <a:p>
            <a:r>
              <a:rPr lang="it-IT" sz="1600" dirty="0"/>
              <a:t>Sviluppo autonomo basato su un sistema </a:t>
            </a:r>
            <a:r>
              <a:rPr lang="it-IT" sz="1600" b="1" i="1" dirty="0" err="1"/>
              <a:t>labour</a:t>
            </a:r>
            <a:r>
              <a:rPr lang="it-IT" sz="1600" b="1" i="1" dirty="0"/>
              <a:t> intensive </a:t>
            </a:r>
            <a:r>
              <a:rPr lang="it-IT" sz="1600" b="1" dirty="0"/>
              <a:t>versus </a:t>
            </a:r>
            <a:r>
              <a:rPr lang="it-IT" sz="1600" b="1" i="1" dirty="0"/>
              <a:t>capital intensive</a:t>
            </a:r>
          </a:p>
          <a:p>
            <a:endParaRPr lang="it-IT" sz="1600" i="1" dirty="0"/>
          </a:p>
          <a:p>
            <a:r>
              <a:rPr lang="it-IT" sz="1600" b="1" dirty="0"/>
              <a:t>OCEANO INDIANO</a:t>
            </a:r>
          </a:p>
          <a:p>
            <a:r>
              <a:rPr lang="it-IT" sz="1600" b="1" dirty="0"/>
              <a:t>Network commerciale </a:t>
            </a:r>
            <a:r>
              <a:rPr lang="it-IT" sz="1600" dirty="0"/>
              <a:t>: dalla tarda età classica al XVI secolo</a:t>
            </a:r>
          </a:p>
          <a:p>
            <a:r>
              <a:rPr lang="it-IT" sz="1600" dirty="0"/>
              <a:t> </a:t>
            </a:r>
            <a:r>
              <a:rPr lang="it-IT" sz="1600" dirty="0"/>
              <a:t>                                            rete di scambi tra sub-continente indiano, Sud-Est asiatico, </a:t>
            </a:r>
            <a:endParaRPr lang="it-IT" sz="1600" dirty="0"/>
          </a:p>
          <a:p>
            <a:r>
              <a:rPr lang="it-IT" sz="1600" dirty="0"/>
              <a:t>                                             regione cinese, nord Africa</a:t>
            </a:r>
          </a:p>
          <a:p>
            <a:r>
              <a:rPr lang="it-IT" sz="1600" dirty="0"/>
              <a:t> </a:t>
            </a:r>
            <a:r>
              <a:rPr lang="it-IT" sz="1600" dirty="0"/>
              <a:t>                                             portoghesi controllano solo il 50% del mercato delle spezie</a:t>
            </a:r>
          </a:p>
          <a:p>
            <a:endParaRPr lang="it-IT" sz="1600" dirty="0"/>
          </a:p>
          <a:p>
            <a:r>
              <a:rPr lang="it-IT" sz="1600" dirty="0"/>
              <a:t>NON SI SPIEGA FINO IN FONDO CRISI DEL XIX SECOLO IN ASIA</a:t>
            </a:r>
          </a:p>
          <a:p>
            <a:endParaRPr lang="it-IT" sz="1600" dirty="0"/>
          </a:p>
          <a:p>
            <a:endParaRPr lang="it-IT" sz="1600" dirty="0"/>
          </a:p>
          <a:p>
            <a:endParaRPr lang="it-IT" sz="1600" i="1" dirty="0"/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pPr marL="0" indent="0">
              <a:buNone/>
            </a:pP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171727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290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err="1">
                <a:latin typeface="+mn-lt"/>
              </a:rPr>
              <a:t>Transcultural</a:t>
            </a:r>
            <a:r>
              <a:rPr lang="it-IT" sz="2400" b="1" dirty="0"/>
              <a:t> </a:t>
            </a:r>
            <a:r>
              <a:rPr lang="it-IT" sz="2400" b="1" dirty="0" err="1">
                <a:latin typeface="+mn-lt"/>
              </a:rPr>
              <a:t>studies</a:t>
            </a:r>
            <a:endParaRPr lang="it-IT" sz="2400" b="1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887547"/>
            <a:ext cx="8229600" cy="577587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it-IT" sz="1600" b="1" dirty="0"/>
              <a:t>Trasferimento di conoscenze tecnologiche</a:t>
            </a:r>
            <a:r>
              <a:rPr lang="it-IT" sz="1600" dirty="0"/>
              <a:t>: </a:t>
            </a:r>
          </a:p>
          <a:p>
            <a:pPr algn="just"/>
            <a:r>
              <a:rPr lang="it-IT" sz="1600" dirty="0"/>
              <a:t>Dall’Europa all’Asia MA ANCHE dall’Asia all’Europa</a:t>
            </a:r>
          </a:p>
          <a:p>
            <a:pPr algn="just"/>
            <a:r>
              <a:rPr lang="it-IT" sz="1600" dirty="0"/>
              <a:t>Reinterpretazione livello tecnologico europeo come portato degli SCAMBI con altre civiltà</a:t>
            </a:r>
          </a:p>
          <a:p>
            <a:pPr marL="0" indent="0" algn="just">
              <a:buNone/>
            </a:pPr>
            <a:r>
              <a:rPr lang="it-IT" sz="1600" dirty="0"/>
              <a:t>        es. : tecniche indiane di stampa su tessuto rendono possibile sviluppo manifatturiero europeo (importanza network armeno nei porti di Marsiglia, Livorno, Genova, Amsterdam)</a:t>
            </a:r>
          </a:p>
          <a:p>
            <a:pPr marL="0" indent="0" algn="just">
              <a:buNone/>
            </a:pPr>
            <a:r>
              <a:rPr lang="it-IT" sz="1600" b="1" dirty="0"/>
              <a:t>Trasferimento conoscenze scientifiche</a:t>
            </a:r>
          </a:p>
          <a:p>
            <a:pPr marL="0" indent="0" algn="just">
              <a:buNone/>
            </a:pPr>
            <a:r>
              <a:rPr lang="it-IT" sz="1600" b="1" dirty="0"/>
              <a:t>Movimenti politici e sociali trans-nazionali (previdenza sociale)</a:t>
            </a:r>
          </a:p>
          <a:p>
            <a:pPr marL="0" indent="0" algn="just">
              <a:buNone/>
            </a:pPr>
            <a:endParaRPr lang="it-IT" sz="1600" dirty="0"/>
          </a:p>
          <a:p>
            <a:pPr marL="0" indent="0" algn="just">
              <a:buNone/>
            </a:pPr>
            <a:r>
              <a:rPr lang="it-IT" sz="1600" b="1" dirty="0"/>
              <a:t>IBRIDAZIONE</a:t>
            </a:r>
          </a:p>
          <a:p>
            <a:pPr marL="0" indent="0" algn="just">
              <a:buNone/>
            </a:pPr>
            <a:endParaRPr lang="it-IT" sz="1600" dirty="0"/>
          </a:p>
          <a:p>
            <a:pPr marL="0" indent="0" algn="just">
              <a:buNone/>
            </a:pPr>
            <a:r>
              <a:rPr lang="it-IT" sz="1600" dirty="0"/>
              <a:t>Prospettiva differente da quella degli antropologi (più attenzione a: deculturazione- chiusura culturale)</a:t>
            </a:r>
          </a:p>
          <a:p>
            <a:pPr marL="0" indent="0" algn="just">
              <a:buNone/>
            </a:pPr>
            <a:r>
              <a:rPr lang="it-IT" sz="1600" dirty="0"/>
              <a:t> </a:t>
            </a:r>
          </a:p>
          <a:p>
            <a:pPr marL="0" indent="0" algn="just">
              <a:buNone/>
            </a:pPr>
            <a:r>
              <a:rPr lang="it-IT" sz="1600" b="1" dirty="0"/>
              <a:t>SINCRETISMO: </a:t>
            </a:r>
            <a:r>
              <a:rPr lang="it-IT" sz="1600" dirty="0"/>
              <a:t>i fenomeni di “Conversione” sono sempre prodotti ibridi (Jerry Bentley)</a:t>
            </a:r>
          </a:p>
          <a:p>
            <a:pPr marL="0" indent="0" algn="just">
              <a:buNone/>
            </a:pPr>
            <a:r>
              <a:rPr lang="it-IT" sz="1600" b="1" dirty="0"/>
              <a:t>METICCIATO</a:t>
            </a:r>
            <a:r>
              <a:rPr lang="it-IT" sz="1600" dirty="0"/>
              <a:t>: monarchia iberica (1580-1640): osservatorio interessante per le interazioni tra le quattro parti del mondo (</a:t>
            </a:r>
            <a:r>
              <a:rPr lang="it-IT" sz="1600" b="1" dirty="0" err="1"/>
              <a:t>Serge</a:t>
            </a:r>
            <a:r>
              <a:rPr lang="it-IT" sz="1600" b="1" dirty="0"/>
              <a:t> </a:t>
            </a:r>
            <a:r>
              <a:rPr lang="it-IT" sz="1600" b="1" dirty="0" err="1"/>
              <a:t>Grusinski</a:t>
            </a:r>
            <a:r>
              <a:rPr lang="it-IT" sz="1600" b="1" dirty="0"/>
              <a:t> </a:t>
            </a:r>
            <a:r>
              <a:rPr lang="it-IT" sz="1600" dirty="0"/>
              <a:t>– </a:t>
            </a:r>
            <a:r>
              <a:rPr lang="it-IT" sz="1600" i="1" dirty="0" err="1"/>
              <a:t>Les</a:t>
            </a:r>
            <a:r>
              <a:rPr lang="it-IT" sz="1600" i="1" dirty="0"/>
              <a:t> </a:t>
            </a:r>
            <a:r>
              <a:rPr lang="it-IT" sz="1600" i="1" dirty="0" err="1"/>
              <a:t>Quatre</a:t>
            </a:r>
            <a:r>
              <a:rPr lang="it-IT" sz="1600" i="1" dirty="0"/>
              <a:t> Parties </a:t>
            </a:r>
            <a:r>
              <a:rPr lang="it-IT" sz="1600" i="1" dirty="0" err="1"/>
              <a:t>du</a:t>
            </a:r>
            <a:r>
              <a:rPr lang="it-IT" sz="1600" i="1" dirty="0"/>
              <a:t> Monde</a:t>
            </a:r>
            <a:r>
              <a:rPr lang="it-IT" sz="1600" dirty="0"/>
              <a:t>): scambio di uomini, informazioni, </a:t>
            </a:r>
            <a:r>
              <a:rPr lang="it-IT" sz="1600" dirty="0" err="1"/>
              <a:t>saperi</a:t>
            </a:r>
            <a:r>
              <a:rPr lang="it-IT" sz="1600" dirty="0"/>
              <a:t> e conoscenze: “</a:t>
            </a:r>
            <a:r>
              <a:rPr lang="it-IT" sz="1600" dirty="0" err="1"/>
              <a:t>meticciato</a:t>
            </a:r>
            <a:r>
              <a:rPr lang="it-IT" sz="1600" dirty="0"/>
              <a:t> degli immaginari”</a:t>
            </a:r>
          </a:p>
          <a:p>
            <a:pPr marL="0" indent="0" algn="just">
              <a:buNone/>
            </a:pPr>
            <a:endParaRPr lang="it-IT" sz="1600" dirty="0"/>
          </a:p>
          <a:p>
            <a:pPr marL="0" indent="0" algn="just">
              <a:buNone/>
            </a:pPr>
            <a:r>
              <a:rPr lang="it-IT" sz="1600" b="1" dirty="0"/>
              <a:t>STORIA ATLANTICA</a:t>
            </a:r>
            <a:r>
              <a:rPr lang="it-IT" sz="1600" dirty="0"/>
              <a:t>: “creolo atlantico”: individuo poliglotta che si muove fra culture differenti</a:t>
            </a:r>
          </a:p>
          <a:p>
            <a:pPr marL="0" indent="0" algn="just">
              <a:buNone/>
            </a:pPr>
            <a:endParaRPr lang="it-IT" sz="1600" dirty="0"/>
          </a:p>
          <a:p>
            <a:pPr marL="0" indent="0" algn="just">
              <a:buNone/>
            </a:pPr>
            <a:r>
              <a:rPr lang="it-IT" sz="1600" b="1" i="1" dirty="0" err="1"/>
              <a:t>Entangled</a:t>
            </a:r>
            <a:r>
              <a:rPr lang="it-IT" sz="1600" b="1" i="1" dirty="0"/>
              <a:t> </a:t>
            </a:r>
            <a:r>
              <a:rPr lang="it-IT" sz="1600" b="1" i="1" dirty="0" err="1"/>
              <a:t>history</a:t>
            </a:r>
            <a:r>
              <a:rPr lang="it-IT" sz="1600" b="1" i="1" dirty="0"/>
              <a:t>: </a:t>
            </a:r>
            <a:r>
              <a:rPr lang="it-IT" sz="1600" b="1" i="1" dirty="0" err="1"/>
              <a:t>entangled</a:t>
            </a:r>
            <a:r>
              <a:rPr lang="it-IT" sz="1600" b="1" i="1" dirty="0"/>
              <a:t> </a:t>
            </a:r>
            <a:r>
              <a:rPr lang="it-IT" sz="1600" b="1" i="1" dirty="0" err="1"/>
              <a:t>empires</a:t>
            </a:r>
            <a:r>
              <a:rPr lang="it-IT" sz="1600" b="1" i="1" dirty="0"/>
              <a:t> </a:t>
            </a:r>
            <a:r>
              <a:rPr lang="it-IT" sz="1600" dirty="0"/>
              <a:t>(imperi aggrovigliati): impero spagnolo e impero britannico in America: SISTEMA UNITARIO, ruolo di nativi e schiavi, giurisdizioni sovrapposte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83562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1430</Words>
  <Application>Microsoft Macintosh PowerPoint</Application>
  <PresentationFormat>Widescreen</PresentationFormat>
  <Paragraphs>205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ＭＳ Ｐゴシック</vt:lpstr>
      <vt:lpstr>Arial</vt:lpstr>
      <vt:lpstr>Tema di Office</vt:lpstr>
      <vt:lpstr>Presentazione di PowerPoint</vt:lpstr>
      <vt:lpstr>Dalla storia universale alla World History</vt:lpstr>
      <vt:lpstr>Dalla storia universale alla world history</vt:lpstr>
      <vt:lpstr>La corrente storiografica della World History</vt:lpstr>
      <vt:lpstr>Nascita della world history</vt:lpstr>
      <vt:lpstr>World/global history: un confine mobile</vt:lpstr>
      <vt:lpstr>Obiettivi della world history</vt:lpstr>
      <vt:lpstr>Area studies </vt:lpstr>
      <vt:lpstr>Transcultural studies</vt:lpstr>
      <vt:lpstr>Migrazioni e diaspore</vt:lpstr>
      <vt:lpstr>Da quando si può parlare di globalizzazione?</vt:lpstr>
      <vt:lpstr>Modelli alternativi alla globalizzazione moderna europea</vt:lpstr>
      <vt:lpstr>Environmental history (storia ambientale)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sabina.pavone@unimc.it</dc:creator>
  <cp:lastModifiedBy>sabina.pavone@unimc.it</cp:lastModifiedBy>
  <cp:revision>7</cp:revision>
  <dcterms:created xsi:type="dcterms:W3CDTF">2022-10-02T17:41:27Z</dcterms:created>
  <dcterms:modified xsi:type="dcterms:W3CDTF">2022-10-02T17:55:12Z</dcterms:modified>
</cp:coreProperties>
</file>